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7772400" cy="1470025"/>
          </a:xfrm>
        </p:spPr>
        <p:txBody>
          <a:bodyPr>
            <a:normAutofit fontScale="90000"/>
          </a:bodyPr>
          <a:lstStyle/>
          <a:p>
            <a:pPr rtl="1">
              <a:lnSpc>
                <a:spcPct val="150000"/>
              </a:lnSpc>
              <a:spcBef>
                <a:spcPts val="0"/>
              </a:spcBef>
              <a:spcAft>
                <a:spcPts val="1000"/>
              </a:spcAft>
            </a:pPr>
            <a:r>
              <a:rPr lang="ar-SA" sz="4300" dirty="0">
                <a:solidFill>
                  <a:srgbClr val="464646"/>
                </a:solidFill>
                <a:ea typeface="Calibri"/>
              </a:rPr>
              <a:t>ادارة الموارد البشرية - المرحلة الثانية </a:t>
            </a:r>
            <a:r>
              <a:rPr lang="en-US" sz="2500" dirty="0">
                <a:solidFill>
                  <a:srgbClr val="464646"/>
                </a:solidFill>
                <a:ea typeface="Calibri"/>
                <a:cs typeface="Arial"/>
              </a:rPr>
              <a:t/>
            </a:r>
            <a:br>
              <a:rPr lang="en-US" sz="2500" dirty="0">
                <a:solidFill>
                  <a:srgbClr val="464646"/>
                </a:solidFill>
                <a:ea typeface="Calibri"/>
                <a:cs typeface="Arial"/>
              </a:rPr>
            </a:br>
            <a:r>
              <a:rPr lang="ar-SA" sz="4300" dirty="0">
                <a:solidFill>
                  <a:srgbClr val="464646"/>
                </a:solidFill>
                <a:ea typeface="Calibri"/>
              </a:rPr>
              <a:t> </a:t>
            </a:r>
            <a:r>
              <a:rPr lang="ar-IQ" sz="4300" dirty="0">
                <a:solidFill>
                  <a:srgbClr val="464646"/>
                </a:solidFill>
                <a:ea typeface="Calibri"/>
              </a:rPr>
              <a:t>كلية الادارة والاقتصاد – جامعة بغداد </a:t>
            </a:r>
            <a:r>
              <a:rPr lang="en-US" sz="2500" dirty="0" smtClean="0">
                <a:solidFill>
                  <a:srgbClr val="464646"/>
                </a:solidFill>
                <a:ea typeface="Calibri"/>
                <a:cs typeface="Arial"/>
              </a:rPr>
              <a:t>          </a:t>
            </a:r>
            <a:r>
              <a:rPr lang="en-US" sz="4300" dirty="0" smtClean="0">
                <a:solidFill>
                  <a:srgbClr val="464646"/>
                </a:solidFill>
                <a:ea typeface="Calibri"/>
                <a:cs typeface="Arial"/>
              </a:rPr>
              <a:t>             </a:t>
            </a:r>
            <a:r>
              <a:rPr lang="ar-SA" sz="4300" dirty="0">
                <a:solidFill>
                  <a:srgbClr val="464646"/>
                </a:solidFill>
                <a:ea typeface="Calibri"/>
              </a:rPr>
              <a:t>المحاضرة الرابعة</a:t>
            </a:r>
            <a:endParaRPr lang="en-US" dirty="0"/>
          </a:p>
        </p:txBody>
      </p:sp>
      <p:sp>
        <p:nvSpPr>
          <p:cNvPr id="3" name="Subtitle 2"/>
          <p:cNvSpPr>
            <a:spLocks noGrp="1"/>
          </p:cNvSpPr>
          <p:nvPr>
            <p:ph type="subTitle" idx="1"/>
          </p:nvPr>
        </p:nvSpPr>
        <p:spPr/>
        <p:txBody>
          <a:bodyPr>
            <a:normAutofit fontScale="70000" lnSpcReduction="20000"/>
          </a:bodyPr>
          <a:lstStyle/>
          <a:p>
            <a:pPr rtl="1">
              <a:lnSpc>
                <a:spcPct val="150000"/>
              </a:lnSpc>
              <a:spcBef>
                <a:spcPts val="0"/>
              </a:spcBef>
              <a:spcAft>
                <a:spcPts val="1000"/>
              </a:spcAft>
            </a:pPr>
            <a:r>
              <a:rPr lang="ar-SA" b="1" dirty="0">
                <a:solidFill>
                  <a:srgbClr val="00B0F0"/>
                </a:solidFill>
                <a:ea typeface="Calibri"/>
              </a:rPr>
              <a:t>الوظيفة العامة والموظف العام</a:t>
            </a:r>
            <a:endParaRPr lang="en-US" sz="1800" dirty="0">
              <a:ea typeface="Calibri"/>
              <a:cs typeface="Arial"/>
            </a:endParaRPr>
          </a:p>
          <a:p>
            <a:endParaRPr lang="en-US" sz="2800" b="1" dirty="0" smtClean="0">
              <a:ea typeface="Calibri"/>
            </a:endParaRPr>
          </a:p>
          <a:p>
            <a:r>
              <a:rPr lang="ar-SA" sz="2800" b="1" dirty="0" smtClean="0">
                <a:ea typeface="Calibri"/>
              </a:rPr>
              <a:t>م.م</a:t>
            </a:r>
            <a:r>
              <a:rPr lang="ar-SA" sz="2800" b="1" dirty="0">
                <a:ea typeface="Calibri"/>
              </a:rPr>
              <a:t>. أسرار عبدالزهرة</a:t>
            </a:r>
            <a:endParaRPr lang="en-US" dirty="0"/>
          </a:p>
        </p:txBody>
      </p:sp>
    </p:spTree>
    <p:extLst>
      <p:ext uri="{BB962C8B-B14F-4D97-AF65-F5344CB8AC3E}">
        <p14:creationId xmlns:p14="http://schemas.microsoft.com/office/powerpoint/2010/main" val="3658716119"/>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136339"/>
            <a:ext cx="7696200" cy="2677656"/>
          </a:xfrm>
          <a:prstGeom prst="rect">
            <a:avLst/>
          </a:prstGeom>
        </p:spPr>
        <p:txBody>
          <a:bodyPr wrap="square">
            <a:spAutoFit/>
          </a:bodyPr>
          <a:lstStyle/>
          <a:p>
            <a:pPr algn="r" rtl="1"/>
            <a:r>
              <a:rPr lang="en-US" sz="2400" dirty="0">
                <a:latin typeface="Wingdings"/>
                <a:ea typeface="Times New Roman"/>
                <a:cs typeface="Times New Roman"/>
              </a:rPr>
              <a:t> </a:t>
            </a:r>
            <a:r>
              <a:rPr lang="ar-SA" sz="2400" b="1" u="sng" dirty="0">
                <a:solidFill>
                  <a:srgbClr val="FF0000"/>
                </a:solidFill>
                <a:ea typeface="Times New Roman"/>
                <a:cs typeface="Arabic Transparent"/>
              </a:rPr>
              <a:t>تطــــــور دور إدارة الأفــراد في المنظمات الحكومية</a:t>
            </a:r>
            <a:r>
              <a:rPr lang="en-US" sz="2400" b="1" dirty="0">
                <a:solidFill>
                  <a:srgbClr val="FF0000"/>
                </a:solidFill>
                <a:latin typeface="Times New Roman"/>
                <a:ea typeface="Times New Roman"/>
              </a:rPr>
              <a:t>: </a:t>
            </a:r>
            <a:r>
              <a:rPr lang="en-US" sz="2400" dirty="0">
                <a:latin typeface="Arabic Transparent"/>
                <a:ea typeface="Times New Roman"/>
              </a:rPr>
              <a:t/>
            </a:r>
            <a:br>
              <a:rPr lang="en-US" sz="2400" dirty="0">
                <a:latin typeface="Arabic Transparent"/>
                <a:ea typeface="Times New Roman"/>
              </a:rPr>
            </a:br>
            <a:r>
              <a:rPr lang="ar-SA" sz="2400" dirty="0">
                <a:ea typeface="Times New Roman"/>
                <a:cs typeface="Times New Roman"/>
              </a:rPr>
              <a:t>أن تطور وظيفة الأفراد الرئيسية في المنظمات الحكومية هي تهيئة الموظف العام لان يكون خادما مخلصا وصديقا أمنيا للجمهور الذي يتعامل معه </a:t>
            </a:r>
            <a:r>
              <a:rPr lang="en-US" sz="2400" dirty="0">
                <a:latin typeface="Times New Roman"/>
                <a:ea typeface="Times New Roman"/>
              </a:rPr>
              <a:t/>
            </a:r>
            <a:br>
              <a:rPr lang="en-US" sz="2400" dirty="0">
                <a:latin typeface="Times New Roman"/>
                <a:ea typeface="Times New Roman"/>
              </a:rPr>
            </a:br>
            <a:r>
              <a:rPr lang="ar-SA" sz="2400" dirty="0">
                <a:latin typeface="Times New Roman"/>
                <a:ea typeface="Times New Roman"/>
              </a:rPr>
              <a:t>وتهتم إدارة المنظمات الحكومية بالنواحي الإنتاجية والإنسانية والاجتماعية للقوى العاملة التي تعمل في الجهاز الإداري والعناية بالأفراد العملين فيها واخذ هذا التطور ثلاث مراحل وهي</a:t>
            </a:r>
            <a:r>
              <a:rPr lang="en-US" sz="2400" dirty="0">
                <a:latin typeface="Times New Roman"/>
                <a:ea typeface="Times New Roman"/>
              </a:rPr>
              <a:t>:</a:t>
            </a:r>
            <a:br>
              <a:rPr lang="en-US" sz="2400" dirty="0">
                <a:latin typeface="Times New Roman"/>
                <a:ea typeface="Times New Roman"/>
              </a:rPr>
            </a:br>
            <a:endParaRPr lang="en-US" sz="2400" dirty="0"/>
          </a:p>
        </p:txBody>
      </p:sp>
    </p:spTree>
    <p:extLst>
      <p:ext uri="{BB962C8B-B14F-4D97-AF65-F5344CB8AC3E}">
        <p14:creationId xmlns:p14="http://schemas.microsoft.com/office/powerpoint/2010/main" val="380904580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1"/>
            <a:ext cx="7315200" cy="4431983"/>
          </a:xfrm>
          <a:prstGeom prst="rect">
            <a:avLst/>
          </a:prstGeom>
        </p:spPr>
        <p:txBody>
          <a:bodyPr wrap="square">
            <a:spAutoFit/>
          </a:bodyPr>
          <a:lstStyle/>
          <a:p>
            <a:pPr algn="r" rtl="1"/>
            <a:r>
              <a:rPr lang="ar-SA" sz="2400" b="1" dirty="0">
                <a:solidFill>
                  <a:srgbClr val="8064A2"/>
                </a:solidFill>
                <a:ea typeface="Times New Roman"/>
                <a:cs typeface="Arabic Transparent"/>
              </a:rPr>
              <a:t>مرحلة الاهتمام بالتشريع</a:t>
            </a:r>
            <a:r>
              <a:rPr lang="en-US" sz="2400" b="1" dirty="0">
                <a:solidFill>
                  <a:srgbClr val="8064A2"/>
                </a:solidFill>
                <a:latin typeface="Arabic Transparent"/>
                <a:ea typeface="Times New Roman"/>
              </a:rPr>
              <a:t>:</a:t>
            </a:r>
            <a:r>
              <a:rPr lang="ar-SA" sz="2400" dirty="0">
                <a:ea typeface="Times New Roman"/>
                <a:cs typeface="Times New Roman"/>
              </a:rPr>
              <a:t>وتهتم إدارة الأفراد في هذه المرحلة بالنواحي القانونية الخاصة بشؤون الأفراد ومدى تطبيق قواعد الاختيار والتعيين والتدريب والأجور والترقية ويظهر دور إدارة الأفراد فقطفي مدى تطبيق القوانين واللوائح والقواعد المنظمة لشؤون العاملين</a:t>
            </a:r>
            <a:r>
              <a:rPr lang="en-US" sz="2400" dirty="0">
                <a:latin typeface="Times New Roman"/>
                <a:ea typeface="Times New Roman"/>
              </a:rPr>
              <a:t>.</a:t>
            </a:r>
            <a:br>
              <a:rPr lang="en-US" sz="2400" dirty="0">
                <a:latin typeface="Times New Roman"/>
                <a:ea typeface="Times New Roman"/>
              </a:rPr>
            </a:br>
            <a:r>
              <a:rPr lang="ar-SA" sz="2400" b="1" dirty="0">
                <a:solidFill>
                  <a:schemeClr val="accent5">
                    <a:lumMod val="60000"/>
                    <a:lumOff val="40000"/>
                  </a:schemeClr>
                </a:solidFill>
                <a:ea typeface="Times New Roman"/>
                <a:cs typeface="Arabic Transparent"/>
              </a:rPr>
              <a:t>مرحلة الاهتمام بالجانب الإداري</a:t>
            </a:r>
            <a:r>
              <a:rPr lang="en-US" sz="2400" dirty="0">
                <a:latin typeface="Times New Roman"/>
                <a:ea typeface="Times New Roman"/>
              </a:rPr>
              <a:t>: </a:t>
            </a:r>
            <a:r>
              <a:rPr lang="ar-SA" sz="2400" dirty="0">
                <a:latin typeface="Times New Roman"/>
                <a:ea typeface="Times New Roman"/>
              </a:rPr>
              <a:t>وتهتم الإدارة بالعملية الإدارية من تخطيط وتوجيه ورقابة في مجال الأفراد</a:t>
            </a:r>
            <a:r>
              <a:rPr lang="en-US" sz="2400" dirty="0">
                <a:latin typeface="Times New Roman"/>
                <a:ea typeface="Times New Roman"/>
              </a:rPr>
              <a:t>.</a:t>
            </a:r>
            <a:br>
              <a:rPr lang="en-US" sz="2400" dirty="0">
                <a:latin typeface="Times New Roman"/>
                <a:ea typeface="Times New Roman"/>
              </a:rPr>
            </a:br>
            <a:r>
              <a:rPr lang="ar-SA" sz="2400" b="1" dirty="0">
                <a:solidFill>
                  <a:srgbClr val="8064A2"/>
                </a:solidFill>
                <a:ea typeface="Times New Roman"/>
                <a:cs typeface="Arabic Transparent"/>
              </a:rPr>
              <a:t>مرحلة الاهتمام بالتطوير</a:t>
            </a:r>
            <a:r>
              <a:rPr lang="en-US" sz="2400" b="1" dirty="0">
                <a:latin typeface="Arabic Transparent"/>
                <a:ea typeface="Times New Roman"/>
              </a:rPr>
              <a:t>:</a:t>
            </a:r>
            <a:r>
              <a:rPr lang="ar-SA" sz="2400" dirty="0">
                <a:ea typeface="Times New Roman"/>
                <a:cs typeface="Times New Roman"/>
              </a:rPr>
              <a:t>هنا تعتبر نظرة إدارة الأفراد نظرة شمولية تعمل على: تطوير الأفراد بما يساعد على تطوير المنظمة أو الجهاز الإداري, تطوير المنظمة أو الجهاز الإداري بما يساعد على تطوير الأفراد, وهنا تظهر أهمية التدريب ونظم المعلومات والاتصالات والمشاركة في اتخاذ القرارات والاهتمام بالتغيير والتطوير. </a:t>
            </a:r>
            <a:r>
              <a:rPr lang="en-US" dirty="0">
                <a:latin typeface="Times New Roman"/>
                <a:ea typeface="Times New Roman"/>
              </a:rPr>
              <a:t/>
            </a:r>
            <a:br>
              <a:rPr lang="en-US" dirty="0">
                <a:latin typeface="Times New Roman"/>
                <a:ea typeface="Times New Roman"/>
              </a:rPr>
            </a:br>
            <a:endParaRPr lang="en-US" dirty="0"/>
          </a:p>
        </p:txBody>
      </p:sp>
    </p:spTree>
    <p:extLst>
      <p:ext uri="{BB962C8B-B14F-4D97-AF65-F5344CB8AC3E}">
        <p14:creationId xmlns:p14="http://schemas.microsoft.com/office/powerpoint/2010/main" val="31520994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74838"/>
            <a:ext cx="7772400" cy="2308324"/>
          </a:xfrm>
          <a:prstGeom prst="rect">
            <a:avLst/>
          </a:prstGeom>
        </p:spPr>
        <p:txBody>
          <a:bodyPr wrap="square">
            <a:spAutoFit/>
          </a:bodyPr>
          <a:lstStyle/>
          <a:p>
            <a:pPr algn="r" rtl="1"/>
            <a:r>
              <a:rPr lang="en-US" sz="2400" b="1" dirty="0">
                <a:latin typeface="Wingdings"/>
                <a:ea typeface="Times New Roman"/>
                <a:cs typeface="Times New Roman"/>
              </a:rPr>
              <a:t> </a:t>
            </a:r>
            <a:r>
              <a:rPr lang="ar-SA" sz="2400" b="1" u="sng" dirty="0">
                <a:solidFill>
                  <a:srgbClr val="FF0000"/>
                </a:solidFill>
                <a:ea typeface="Times New Roman"/>
                <a:cs typeface="Arabic Transparent"/>
              </a:rPr>
              <a:t>هناك مجموعة من الخطوات اللازمة في عملية تكوين المنظمات الحكومية (الوظائف العامة) و هي</a:t>
            </a:r>
            <a:r>
              <a:rPr lang="en-US" sz="2400" b="1" dirty="0">
                <a:solidFill>
                  <a:srgbClr val="FF0000"/>
                </a:solidFill>
                <a:latin typeface="Arabic Transparent"/>
                <a:ea typeface="Times New Roman"/>
              </a:rPr>
              <a:t>:</a:t>
            </a:r>
            <a:r>
              <a:rPr lang="en-US" sz="2400" dirty="0">
                <a:latin typeface="Times New Roman"/>
                <a:ea typeface="Times New Roman"/>
              </a:rPr>
              <a:t/>
            </a:r>
            <a:br>
              <a:rPr lang="en-US" sz="2400" dirty="0">
                <a:latin typeface="Times New Roman"/>
                <a:ea typeface="Times New Roman"/>
              </a:rPr>
            </a:br>
            <a:r>
              <a:rPr lang="en-US" sz="2400" dirty="0">
                <a:latin typeface="Symbol"/>
                <a:ea typeface="Times New Roman"/>
                <a:cs typeface="Times New Roman"/>
              </a:rPr>
              <a:t>· </a:t>
            </a:r>
            <a:r>
              <a:rPr lang="ar-SA" sz="2400" dirty="0">
                <a:ea typeface="Times New Roman"/>
                <a:cs typeface="Times New Roman"/>
              </a:rPr>
              <a:t>تحديد الأهداف ( الأغراض ) العامة المنشودة من إنشاء و تكوين هذه المنظمات ( الوظائف ) العامة</a:t>
            </a:r>
            <a:r>
              <a:rPr lang="en-US" sz="2400" dirty="0">
                <a:latin typeface="Times New Roman"/>
                <a:ea typeface="Times New Roman"/>
              </a:rPr>
              <a:t>.</a:t>
            </a:r>
            <a:br>
              <a:rPr lang="en-US" sz="2400" dirty="0">
                <a:latin typeface="Times New Roman"/>
                <a:ea typeface="Times New Roman"/>
              </a:rPr>
            </a:br>
            <a:r>
              <a:rPr lang="en-US" sz="2400" dirty="0">
                <a:latin typeface="Symbol"/>
                <a:ea typeface="Times New Roman"/>
                <a:cs typeface="Times New Roman"/>
              </a:rPr>
              <a:t>· </a:t>
            </a:r>
            <a:r>
              <a:rPr lang="ar-SA" sz="2400" dirty="0">
                <a:ea typeface="Times New Roman"/>
                <a:cs typeface="Times New Roman"/>
              </a:rPr>
              <a:t>القيام بتنفيذ ( مباشرة ) مجموعة محددة من الإعمال والوظائف</a:t>
            </a:r>
            <a:r>
              <a:rPr lang="en-US" sz="2400" dirty="0">
                <a:latin typeface="Times New Roman"/>
                <a:ea typeface="Times New Roman"/>
              </a:rPr>
              <a:t>.</a:t>
            </a:r>
            <a:br>
              <a:rPr lang="en-US" sz="2400" dirty="0">
                <a:latin typeface="Times New Roman"/>
                <a:ea typeface="Times New Roman"/>
              </a:rPr>
            </a:br>
            <a:r>
              <a:rPr lang="en-US" sz="2400" dirty="0">
                <a:latin typeface="Symbol"/>
                <a:ea typeface="Times New Roman"/>
                <a:cs typeface="Times New Roman"/>
              </a:rPr>
              <a:t>· </a:t>
            </a:r>
            <a:r>
              <a:rPr lang="ar-SA" sz="2400" dirty="0">
                <a:ea typeface="Times New Roman"/>
                <a:cs typeface="Times New Roman"/>
              </a:rPr>
              <a:t>توفير بعض المتطلبات اللازمة للقيام بهذه الأعمال والوظائف. </a:t>
            </a:r>
            <a:endParaRPr lang="en-US" sz="2400" dirty="0"/>
          </a:p>
        </p:txBody>
      </p:sp>
    </p:spTree>
    <p:extLst>
      <p:ext uri="{BB962C8B-B14F-4D97-AF65-F5344CB8AC3E}">
        <p14:creationId xmlns:p14="http://schemas.microsoft.com/office/powerpoint/2010/main" val="111241026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305800" cy="5175776"/>
          </a:xfrm>
          <a:prstGeom prst="rect">
            <a:avLst/>
          </a:prstGeom>
        </p:spPr>
        <p:txBody>
          <a:bodyPr wrap="square">
            <a:spAutoFit/>
          </a:bodyPr>
          <a:lstStyle/>
          <a:p>
            <a:pPr algn="r" rtl="1">
              <a:lnSpc>
                <a:spcPct val="150000"/>
              </a:lnSpc>
              <a:spcAft>
                <a:spcPts val="1000"/>
              </a:spcAft>
            </a:pPr>
            <a:r>
              <a:rPr lang="en-US" b="1" dirty="0">
                <a:latin typeface="Wingdings"/>
                <a:ea typeface="Times New Roman"/>
                <a:cs typeface="Times New Roman"/>
              </a:rPr>
              <a:t> </a:t>
            </a:r>
            <a:r>
              <a:rPr lang="ar-SA" b="1" u="sng" dirty="0">
                <a:solidFill>
                  <a:srgbClr val="FF0000"/>
                </a:solidFill>
                <a:latin typeface="Calibri"/>
                <a:ea typeface="Times New Roman"/>
                <a:cs typeface="Arabic Transparent"/>
              </a:rPr>
              <a:t>شروط الوظيفة العامة (شروط التوظيف ) </a:t>
            </a:r>
            <a:r>
              <a:rPr lang="en-US" b="1" dirty="0">
                <a:solidFill>
                  <a:srgbClr val="FF0000"/>
                </a:solidFill>
                <a:latin typeface="Arabic Transparent"/>
                <a:ea typeface="Times New Roman"/>
                <a:cs typeface="Arial"/>
              </a:rPr>
              <a:t>:</a:t>
            </a:r>
            <a:r>
              <a:rPr lang="en-US" dirty="0">
                <a:latin typeface="Times New Roman"/>
                <a:ea typeface="Times New Roman"/>
                <a:cs typeface="Arial"/>
              </a:rPr>
              <a:t/>
            </a:r>
            <a:br>
              <a:rPr lang="en-US" dirty="0">
                <a:latin typeface="Times New Roman"/>
                <a:ea typeface="Times New Roman"/>
                <a:cs typeface="Arial"/>
              </a:rPr>
            </a:br>
            <a:r>
              <a:rPr lang="en-US" dirty="0">
                <a:latin typeface="Times New Roman"/>
                <a:ea typeface="Times New Roman"/>
                <a:cs typeface="Arial"/>
              </a:rPr>
              <a:t/>
            </a:r>
            <a:br>
              <a:rPr lang="en-US" dirty="0">
                <a:latin typeface="Times New Roman"/>
                <a:ea typeface="Times New Roman"/>
                <a:cs typeface="Arial"/>
              </a:rPr>
            </a:br>
            <a:r>
              <a:rPr lang="ar-SA" dirty="0">
                <a:latin typeface="Calibri"/>
                <a:ea typeface="Times New Roman"/>
                <a:cs typeface="Times New Roman"/>
              </a:rPr>
              <a:t>يشترط في من يريد شغل الوظيفة العامة مجموعة شروط و هي</a:t>
            </a:r>
            <a:r>
              <a:rPr lang="en-US" dirty="0">
                <a:latin typeface="Times New Roman"/>
                <a:ea typeface="Times New Roman"/>
                <a:cs typeface="Arial"/>
              </a:rPr>
              <a:t>:</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mj-lt"/>
              <a:buAutoNum type="arabicParenR"/>
            </a:pPr>
            <a:r>
              <a:rPr lang="en-US" dirty="0">
                <a:latin typeface="Times New Roman"/>
                <a:ea typeface="Times New Roman"/>
                <a:cs typeface="Arial"/>
              </a:rPr>
              <a:t> </a:t>
            </a:r>
            <a:r>
              <a:rPr lang="ar-SA" b="1" dirty="0">
                <a:latin typeface="Calibri"/>
                <a:ea typeface="Times New Roman"/>
                <a:cs typeface="Arabic Transparent"/>
              </a:rPr>
              <a:t>شرط الجنسية</a:t>
            </a:r>
            <a:r>
              <a:rPr lang="en-US" b="1" dirty="0">
                <a:latin typeface="Arabic Transparent"/>
                <a:ea typeface="Times New Roman"/>
                <a:cs typeface="Arial"/>
              </a:rPr>
              <a:t>:</a:t>
            </a:r>
            <a:r>
              <a:rPr lang="en-US" dirty="0">
                <a:latin typeface="Times New Roman"/>
                <a:ea typeface="Times New Roman"/>
                <a:cs typeface="Arial"/>
              </a:rPr>
              <a:t> </a:t>
            </a:r>
            <a:r>
              <a:rPr lang="ar-SA" dirty="0">
                <a:latin typeface="Calibri"/>
                <a:ea typeface="Times New Roman"/>
                <a:cs typeface="Times New Roman"/>
              </a:rPr>
              <a:t>و يفيد بان الشخص القائم بالخدمة المدنية في الدولة يجب أن يكون متمتعاُ بجنسية هذه الدولة أو جنسية إحدى الدول الأخرى التي تعاملها بالمثل</a:t>
            </a:r>
            <a:r>
              <a:rPr lang="en-US" dirty="0">
                <a:latin typeface="Times New Roman"/>
                <a:ea typeface="Times New Roman"/>
                <a:cs typeface="Arial"/>
              </a:rPr>
              <a:t>.</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mj-lt"/>
              <a:buAutoNum type="arabicParenR"/>
            </a:pPr>
            <a:r>
              <a:rPr lang="en-US" b="1" dirty="0">
                <a:latin typeface="Times New Roman"/>
                <a:ea typeface="Times New Roman"/>
                <a:cs typeface="Arial"/>
              </a:rPr>
              <a:t> </a:t>
            </a:r>
            <a:r>
              <a:rPr lang="ar-SA" b="1" dirty="0">
                <a:latin typeface="Calibri"/>
                <a:ea typeface="Times New Roman"/>
                <a:cs typeface="Arabic Transparent"/>
              </a:rPr>
              <a:t>شرط حسن السيرة و السمعة</a:t>
            </a:r>
            <a:r>
              <a:rPr lang="en-US" b="1" dirty="0">
                <a:latin typeface="Arabic Transparent"/>
                <a:ea typeface="Times New Roman"/>
                <a:cs typeface="Arial"/>
              </a:rPr>
              <a:t>:</a:t>
            </a:r>
            <a:r>
              <a:rPr lang="en-US" dirty="0">
                <a:latin typeface="Times New Roman"/>
                <a:ea typeface="Times New Roman"/>
                <a:cs typeface="Arial"/>
              </a:rPr>
              <a:t> </a:t>
            </a:r>
            <a:r>
              <a:rPr lang="ar-SA" dirty="0">
                <a:latin typeface="Calibri"/>
                <a:ea typeface="Times New Roman"/>
                <a:cs typeface="Times New Roman"/>
              </a:rPr>
              <a:t>و يعني ضرورة تمتع الموظف العام بكل ما يحفظ له كرامته و كرامة الوظيفة العامة التي يتحمل مسؤوليتها في مواجهة الأفراد المتعاملين مع الإدارة العامة . و من هذه الشروط</a:t>
            </a:r>
            <a:r>
              <a:rPr lang="en-US" dirty="0">
                <a:latin typeface="Times New Roman"/>
                <a:ea typeface="Times New Roman"/>
                <a:cs typeface="Arial"/>
              </a:rPr>
              <a:t> :</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Times New Roman"/>
              <a:buChar char="-"/>
            </a:pPr>
            <a:r>
              <a:rPr lang="ar-SA" dirty="0">
                <a:latin typeface="Calibri"/>
                <a:ea typeface="Times New Roman"/>
                <a:cs typeface="Times New Roman"/>
              </a:rPr>
              <a:t>أن يكون الموظف محمود السيرة و حسن السمعة, بمعنى أن لا يكون قد سبق الحكم علية بعقوبة جنائية أو بعقوبة مقيدة للحرية و مخلة للشرف أو الأمانة, إلا إذا كان قد رد إلية اعتباره</a:t>
            </a:r>
            <a:r>
              <a:rPr lang="en-US" dirty="0">
                <a:latin typeface="Times New Roman"/>
                <a:ea typeface="Times New Roman"/>
                <a:cs typeface="AL-Mohanad"/>
              </a:rPr>
              <a:t>.</a:t>
            </a:r>
            <a:endParaRPr lang="en-US" sz="1200" dirty="0">
              <a:latin typeface="Calibri"/>
              <a:ea typeface="Times New Roman"/>
              <a:cs typeface="AL-Mohanad"/>
            </a:endParaRPr>
          </a:p>
          <a:p>
            <a:pPr marL="342900" marR="0" lvl="0" indent="-342900" algn="r" rtl="1">
              <a:lnSpc>
                <a:spcPct val="150000"/>
              </a:lnSpc>
              <a:spcBef>
                <a:spcPts val="0"/>
              </a:spcBef>
              <a:spcAft>
                <a:spcPts val="1000"/>
              </a:spcAft>
              <a:buFont typeface="Times New Roman"/>
              <a:buChar char="-"/>
            </a:pPr>
            <a:r>
              <a:rPr lang="ar-SA" dirty="0">
                <a:latin typeface="Calibri"/>
                <a:ea typeface="Times New Roman"/>
                <a:cs typeface="Times New Roman"/>
              </a:rPr>
              <a:t>ضرورة ألا يكون الموظف قد سبق فصلة من الخدمة بحكم أو بقرار تأديبي نهائي, ما لم تمضي على صدوره أربعة أعوام على الأقل</a:t>
            </a:r>
            <a:r>
              <a:rPr lang="en-US" dirty="0">
                <a:latin typeface="Times New Roman"/>
                <a:ea typeface="Times New Roman"/>
                <a:cs typeface="AL-Mohanad"/>
              </a:rPr>
              <a:t>.</a:t>
            </a:r>
            <a:endParaRPr lang="en-US" sz="1200" dirty="0">
              <a:effectLst/>
              <a:latin typeface="Calibri"/>
              <a:ea typeface="Times New Roman"/>
              <a:cs typeface="AL-Mohanad"/>
            </a:endParaRPr>
          </a:p>
        </p:txBody>
      </p:sp>
    </p:spTree>
    <p:extLst>
      <p:ext uri="{BB962C8B-B14F-4D97-AF65-F5344CB8AC3E}">
        <p14:creationId xmlns:p14="http://schemas.microsoft.com/office/powerpoint/2010/main" val="2804568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84851"/>
            <a:ext cx="7772400" cy="4167616"/>
          </a:xfrm>
          <a:prstGeom prst="rect">
            <a:avLst/>
          </a:prstGeom>
        </p:spPr>
        <p:txBody>
          <a:bodyPr wrap="square">
            <a:spAutoFit/>
          </a:bodyPr>
          <a:lstStyle/>
          <a:p>
            <a:pPr marL="342900" marR="0" lvl="0" indent="-342900" algn="r" rtl="1">
              <a:lnSpc>
                <a:spcPct val="150000"/>
              </a:lnSpc>
              <a:spcBef>
                <a:spcPts val="0"/>
              </a:spcBef>
              <a:spcAft>
                <a:spcPts val="1000"/>
              </a:spcAft>
              <a:buFont typeface="+mj-lt"/>
              <a:buAutoNum type="arabicParenR"/>
            </a:pPr>
            <a:r>
              <a:rPr lang="ar-SA" sz="2400" b="1" dirty="0">
                <a:latin typeface="Calibri"/>
                <a:ea typeface="Times New Roman"/>
                <a:cs typeface="Arabic Transparent"/>
              </a:rPr>
              <a:t>شرط اللياقة الفنية</a:t>
            </a:r>
            <a:r>
              <a:rPr lang="en-US" sz="2400" b="1" dirty="0">
                <a:latin typeface="Arabic Transparent"/>
                <a:ea typeface="Times New Roman"/>
                <a:cs typeface="Arial"/>
              </a:rPr>
              <a:t>:</a:t>
            </a:r>
            <a:r>
              <a:rPr lang="ar-SA" sz="2400" dirty="0">
                <a:latin typeface="Calibri"/>
                <a:ea typeface="Times New Roman"/>
                <a:cs typeface="Times New Roman"/>
              </a:rPr>
              <a:t>و يقصد به توفر المؤهلات العلمية و الخبرات العملية الخاصة التي تستلزم أعباء الوظيفة, وذلك طبقاً للمواصفات الخاصة بالوظيفة</a:t>
            </a:r>
            <a:r>
              <a:rPr lang="en-US" sz="2400" dirty="0">
                <a:latin typeface="Times New Roman"/>
                <a:ea typeface="Times New Roman"/>
                <a:cs typeface="Arial"/>
              </a:rPr>
              <a:t>.</a:t>
            </a:r>
            <a:endParaRPr lang="en-US" sz="2400" dirty="0">
              <a:latin typeface="Calibri"/>
              <a:ea typeface="Calibri"/>
              <a:cs typeface="Arial"/>
            </a:endParaRPr>
          </a:p>
          <a:p>
            <a:pPr marL="342900" marR="0" lvl="0" indent="-342900" algn="r" rtl="1">
              <a:lnSpc>
                <a:spcPct val="150000"/>
              </a:lnSpc>
              <a:spcBef>
                <a:spcPts val="0"/>
              </a:spcBef>
              <a:spcAft>
                <a:spcPts val="1000"/>
              </a:spcAft>
              <a:buFont typeface="+mj-lt"/>
              <a:buAutoNum type="arabicParenR"/>
            </a:pPr>
            <a:r>
              <a:rPr lang="ar-SA" sz="2400" b="1" dirty="0">
                <a:latin typeface="Calibri"/>
                <a:ea typeface="Times New Roman"/>
                <a:cs typeface="Arabic Transparent"/>
              </a:rPr>
              <a:t>شرط اللياقة الطبية</a:t>
            </a:r>
            <a:r>
              <a:rPr lang="en-US" sz="2400" b="1" dirty="0">
                <a:latin typeface="Arabic Transparent"/>
                <a:ea typeface="Times New Roman"/>
                <a:cs typeface="Arial"/>
              </a:rPr>
              <a:t>:</a:t>
            </a:r>
            <a:r>
              <a:rPr lang="en-US" sz="2400" dirty="0">
                <a:latin typeface="Times New Roman"/>
                <a:ea typeface="Times New Roman"/>
                <a:cs typeface="Arial"/>
              </a:rPr>
              <a:t> </a:t>
            </a:r>
            <a:r>
              <a:rPr lang="ar-SA" sz="2400" dirty="0">
                <a:latin typeface="Calibri"/>
                <a:ea typeface="Times New Roman"/>
                <a:cs typeface="Times New Roman"/>
              </a:rPr>
              <a:t>و هو الشرط الذي يضمن توفر السلامة الصحية لدى الموظف, و يكمل تحقيق قدرته على تحمل أعباء الوظيفة و مجهودها</a:t>
            </a:r>
            <a:r>
              <a:rPr lang="en-US" sz="2400" dirty="0">
                <a:latin typeface="Times New Roman"/>
                <a:ea typeface="Times New Roman"/>
                <a:cs typeface="Arial"/>
              </a:rPr>
              <a:t>.</a:t>
            </a:r>
            <a:endParaRPr lang="en-US" sz="2400" dirty="0">
              <a:latin typeface="Calibri"/>
              <a:ea typeface="Calibri"/>
              <a:cs typeface="Arial"/>
            </a:endParaRPr>
          </a:p>
          <a:p>
            <a:pPr marL="342900" marR="0" lvl="0" indent="-342900" algn="r" rtl="1">
              <a:lnSpc>
                <a:spcPct val="150000"/>
              </a:lnSpc>
              <a:spcBef>
                <a:spcPts val="0"/>
              </a:spcBef>
              <a:spcAft>
                <a:spcPts val="1000"/>
              </a:spcAft>
              <a:buFont typeface="+mj-lt"/>
              <a:buAutoNum type="arabicParenR"/>
            </a:pPr>
            <a:r>
              <a:rPr lang="en-US" sz="2400" b="1" dirty="0">
                <a:latin typeface="Times New Roman"/>
                <a:ea typeface="Times New Roman"/>
                <a:cs typeface="Arial"/>
              </a:rPr>
              <a:t> </a:t>
            </a:r>
            <a:r>
              <a:rPr lang="ar-SA" sz="2400" b="1" dirty="0">
                <a:latin typeface="Calibri"/>
                <a:ea typeface="Times New Roman"/>
                <a:cs typeface="Arabic Transparent"/>
              </a:rPr>
              <a:t>شرط السن</a:t>
            </a:r>
            <a:r>
              <a:rPr lang="en-US" sz="2400" b="1" dirty="0">
                <a:latin typeface="Arabic Transparent"/>
                <a:ea typeface="Times New Roman"/>
                <a:cs typeface="Arial"/>
              </a:rPr>
              <a:t>:</a:t>
            </a:r>
            <a:r>
              <a:rPr lang="ar-SA" sz="2400" dirty="0">
                <a:latin typeface="Calibri"/>
                <a:ea typeface="Times New Roman"/>
                <a:cs typeface="Times New Roman"/>
              </a:rPr>
              <a:t>و يعن أن يكون الموظف للوظيفة العامة قد بلغ سناً يكتسب عندها قدراً من النضج السني و التمييز بما يعينه على تحمل مسئوليات الوظيفة العامة</a:t>
            </a:r>
            <a:r>
              <a:rPr lang="en-US" sz="2400" dirty="0">
                <a:latin typeface="Times New Roman"/>
                <a:ea typeface="Times New Roman"/>
                <a:cs typeface="Arial"/>
              </a:rPr>
              <a:t>.</a:t>
            </a:r>
            <a:endParaRPr lang="en-US" sz="2400" dirty="0">
              <a:effectLst/>
              <a:latin typeface="Calibri"/>
              <a:ea typeface="Calibri"/>
              <a:cs typeface="Arial"/>
            </a:endParaRPr>
          </a:p>
        </p:txBody>
      </p:sp>
    </p:spTree>
    <p:extLst>
      <p:ext uri="{BB962C8B-B14F-4D97-AF65-F5344CB8AC3E}">
        <p14:creationId xmlns:p14="http://schemas.microsoft.com/office/powerpoint/2010/main" val="2217258002"/>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305342"/>
            <a:ext cx="7239000" cy="4893647"/>
          </a:xfrm>
          <a:prstGeom prst="rect">
            <a:avLst/>
          </a:prstGeom>
        </p:spPr>
        <p:txBody>
          <a:bodyPr wrap="square">
            <a:spAutoFit/>
          </a:bodyPr>
          <a:lstStyle/>
          <a:p>
            <a:pPr algn="r" rtl="1"/>
            <a:r>
              <a:rPr lang="ar-SA" sz="2400" b="1" dirty="0">
                <a:ea typeface="Times New Roman"/>
                <a:cs typeface="Arabic Transparent"/>
              </a:rPr>
              <a:t>شرط اجتياز الامتحان بنجاح</a:t>
            </a:r>
            <a:r>
              <a:rPr lang="en-US" sz="2400" b="1" dirty="0">
                <a:latin typeface="Arabic Transparent"/>
                <a:ea typeface="Times New Roman"/>
              </a:rPr>
              <a:t>:</a:t>
            </a:r>
            <a:r>
              <a:rPr lang="ar-SA" sz="2400" dirty="0">
                <a:ea typeface="Times New Roman"/>
                <a:cs typeface="Times New Roman"/>
              </a:rPr>
              <a:t>و يعني انه يشترط في مــن يعــين في إحدى الوظائف العامة أن يجتاز بنجاح الامتحان المقرر لشــغل الوظيفة. ( علي ، 1980: 257-271)</a:t>
            </a:r>
            <a:r>
              <a:rPr lang="en-US" sz="2400" dirty="0">
                <a:latin typeface="Times New Roman"/>
                <a:ea typeface="Times New Roman"/>
              </a:rPr>
              <a:t/>
            </a:r>
            <a:br>
              <a:rPr lang="en-US" sz="2400" dirty="0">
                <a:latin typeface="Times New Roman"/>
                <a:ea typeface="Times New Roman"/>
              </a:rPr>
            </a:br>
            <a:r>
              <a:rPr lang="ar-SA" sz="2400" dirty="0">
                <a:latin typeface="Times New Roman"/>
                <a:ea typeface="Times New Roman"/>
              </a:rPr>
              <a:t>و يسمح للإدارة استثناء بعض الإفراد من شروط الوظيفة العامة ، وهو عادة شرط مدة الخدمة اللازمة لشغل المنصب ، بالنسبة للوظائف السيادية حصراً ومن ذلك استثناء حملة الشهادات العليا والمتفوقين الأوائل في الجامعات من بعض شروط الخدمة العامة وتعيينهم في وظائف قيادية تشجيعاً لهم للانخراط في سلك الخدمة العامة ، وكذلك تعيين ممثلي الجهات السياسية في مناصب وزارية وبموجب ضوابط منها أن يكون حاصلاً على شهادة علمية معترف بها و إتاحة الطعن بتلك التعيينات أمام القضاء من ذوي المصلحة ،والقضاء هو الذي يقرر فيما إذا كان المنصب سيادياً بالفعل يستوجب الاستثناء من شروط الخدمة العامة أو أن يعتبر المنصب غير سيادي ولا يستوجب الاستثناء. </a:t>
            </a:r>
            <a:endParaRPr lang="en-US" sz="2400" dirty="0"/>
          </a:p>
        </p:txBody>
      </p:sp>
    </p:spTree>
    <p:extLst>
      <p:ext uri="{BB962C8B-B14F-4D97-AF65-F5344CB8AC3E}">
        <p14:creationId xmlns:p14="http://schemas.microsoft.com/office/powerpoint/2010/main" val="1334237065"/>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153400" cy="4780796"/>
          </a:xfrm>
          <a:prstGeom prst="rect">
            <a:avLst/>
          </a:prstGeom>
        </p:spPr>
        <p:txBody>
          <a:bodyPr wrap="square">
            <a:spAutoFit/>
          </a:bodyPr>
          <a:lstStyle/>
          <a:p>
            <a:pPr algn="r" rtl="1">
              <a:lnSpc>
                <a:spcPct val="150000"/>
              </a:lnSpc>
              <a:spcAft>
                <a:spcPts val="1000"/>
              </a:spcAft>
            </a:pPr>
            <a:r>
              <a:rPr lang="en-US" b="1" dirty="0">
                <a:solidFill>
                  <a:srgbClr val="FF0000"/>
                </a:solidFill>
                <a:latin typeface="Wingdings"/>
                <a:ea typeface="Times New Roman"/>
                <a:cs typeface="Times New Roman"/>
              </a:rPr>
              <a:t> </a:t>
            </a:r>
            <a:r>
              <a:rPr lang="ar-SA" b="1" u="sng" dirty="0">
                <a:solidFill>
                  <a:srgbClr val="FF0000"/>
                </a:solidFill>
                <a:latin typeface="Calibri"/>
                <a:ea typeface="Times New Roman"/>
                <a:cs typeface="Arabic Transparent"/>
              </a:rPr>
              <a:t>العلاقة بين الموظف و منظمات الإدارة العامة</a:t>
            </a:r>
            <a:r>
              <a:rPr lang="en-US" b="1" u="sng" dirty="0">
                <a:solidFill>
                  <a:srgbClr val="FF0000"/>
                </a:solidFill>
                <a:latin typeface="Arabic Transparent"/>
                <a:ea typeface="Times New Roman"/>
                <a:cs typeface="Arial"/>
              </a:rPr>
              <a:t>:</a:t>
            </a:r>
            <a:r>
              <a:rPr lang="en-US" dirty="0">
                <a:latin typeface="Times New Roman"/>
                <a:ea typeface="Times New Roman"/>
                <a:cs typeface="Arial"/>
              </a:rPr>
              <a:t/>
            </a:r>
            <a:br>
              <a:rPr lang="en-US" dirty="0">
                <a:latin typeface="Times New Roman"/>
                <a:ea typeface="Times New Roman"/>
                <a:cs typeface="Arial"/>
              </a:rPr>
            </a:br>
            <a:r>
              <a:rPr lang="en-US" dirty="0">
                <a:latin typeface="Times New Roman"/>
                <a:ea typeface="Times New Roman"/>
                <a:cs typeface="Arial"/>
              </a:rPr>
              <a:t/>
            </a:r>
            <a:br>
              <a:rPr lang="en-US" dirty="0">
                <a:latin typeface="Times New Roman"/>
                <a:ea typeface="Times New Roman"/>
                <a:cs typeface="Arial"/>
              </a:rPr>
            </a:br>
            <a:r>
              <a:rPr lang="ar-SA" dirty="0">
                <a:latin typeface="Calibri"/>
                <a:ea typeface="Times New Roman"/>
                <a:cs typeface="Times New Roman"/>
              </a:rPr>
              <a:t>في الماضي كانت العلاقة بين الموظف والمنظمات العامة علاقة تعاقدية, ذلك على أساس أن الموظف يقبل الالتحاق بالخدمة بعمل إرادي من جانبه يتوافق مع إرادة السلطة المهيمنة على التنظيم في قبوله.لقد تغيرت هذه النظرة وذلك لعدة أسباب منها</a:t>
            </a:r>
            <a:r>
              <a:rPr lang="en-US" dirty="0">
                <a:latin typeface="Times New Roman"/>
                <a:ea typeface="Times New Roman"/>
                <a:cs typeface="Arial"/>
              </a:rPr>
              <a:t>:</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mj-lt"/>
              <a:buAutoNum type="arabicPeriod"/>
            </a:pPr>
            <a:r>
              <a:rPr lang="en-US" dirty="0">
                <a:latin typeface="Times New Roman"/>
                <a:ea typeface="Times New Roman"/>
                <a:cs typeface="Arial"/>
              </a:rPr>
              <a:t> </a:t>
            </a:r>
            <a:r>
              <a:rPr lang="ar-SA" dirty="0">
                <a:latin typeface="Calibri"/>
                <a:ea typeface="Times New Roman"/>
                <a:cs typeface="Times New Roman"/>
              </a:rPr>
              <a:t>إن العلاقة بين الموظف والمنظمات العامة علاقة تعاقدية وتعني أن هناك مناقشات حرة تشمل شروط التعاقد، والحقوق والالتزامات المتبادلة بين الطرفين، وهذا لا يتحقق عند تعيين الموظف لان أحكام الوظيفة تكون مقررة سلفاً بواسطة القوانين واللوائح</a:t>
            </a:r>
            <a:r>
              <a:rPr lang="en-US" dirty="0">
                <a:latin typeface="Times New Roman"/>
                <a:ea typeface="Times New Roman"/>
                <a:cs typeface="Arial"/>
              </a:rPr>
              <a:t>.</a:t>
            </a:r>
            <a:endParaRPr lang="en-US" sz="1200" dirty="0">
              <a:latin typeface="Calibri"/>
              <a:ea typeface="Calibri"/>
              <a:cs typeface="Arial"/>
            </a:endParaRPr>
          </a:p>
          <a:p>
            <a:pPr marL="342900" indent="-342900" algn="r" rtl="1">
              <a:buFont typeface="+mj-lt"/>
              <a:buAutoNum type="arabicPeriod"/>
            </a:pPr>
            <a:r>
              <a:rPr lang="en-US" dirty="0">
                <a:latin typeface="Times New Roman"/>
                <a:ea typeface="Times New Roman"/>
              </a:rPr>
              <a:t> </a:t>
            </a:r>
            <a:r>
              <a:rPr lang="ar-SA" dirty="0">
                <a:latin typeface="Times New Roman"/>
                <a:ea typeface="Times New Roman"/>
              </a:rPr>
              <a:t>إن جوهر العلاقة التعاقدية يتمثل في إمكانية تعديل شروط العقد بشرط توافر إرادة المتعاقدين وهذا الشرط غير موجود في العلاقة لان التنظيم يعدل في أحكام الوظيفة العامة بإرادتها دون الالتزام بالحصول على موافقة الموظف أو الاحتجاج على هذا التصرف. </a:t>
            </a:r>
            <a:r>
              <a:rPr lang="en-US" dirty="0">
                <a:latin typeface="Times New Roman"/>
                <a:ea typeface="Times New Roman"/>
              </a:rPr>
              <a:t/>
            </a:r>
            <a:br>
              <a:rPr lang="en-US" dirty="0">
                <a:latin typeface="Times New Roman"/>
                <a:ea typeface="Times New Roman"/>
              </a:rPr>
            </a:br>
            <a:endParaRPr lang="en-US" dirty="0"/>
          </a:p>
        </p:txBody>
      </p:sp>
    </p:spTree>
    <p:extLst>
      <p:ext uri="{BB962C8B-B14F-4D97-AF65-F5344CB8AC3E}">
        <p14:creationId xmlns:p14="http://schemas.microsoft.com/office/powerpoint/2010/main" val="193656676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01000" cy="5622052"/>
          </a:xfrm>
          <a:prstGeom prst="rect">
            <a:avLst/>
          </a:prstGeom>
        </p:spPr>
        <p:txBody>
          <a:bodyPr wrap="square">
            <a:spAutoFit/>
          </a:bodyPr>
          <a:lstStyle/>
          <a:p>
            <a:pPr marL="342900" marR="0" lvl="0" indent="-342900" algn="r" rtl="1">
              <a:lnSpc>
                <a:spcPct val="150000"/>
              </a:lnSpc>
              <a:spcBef>
                <a:spcPts val="0"/>
              </a:spcBef>
              <a:spcAft>
                <a:spcPts val="1000"/>
              </a:spcAft>
              <a:buFont typeface="+mj-lt"/>
              <a:buAutoNum type="arabicPeriod"/>
            </a:pPr>
            <a:r>
              <a:rPr lang="en-US" b="1" dirty="0">
                <a:solidFill>
                  <a:srgbClr val="FF0000"/>
                </a:solidFill>
                <a:latin typeface="Wingdings"/>
                <a:ea typeface="Times New Roman"/>
                <a:cs typeface="Times New Roman"/>
              </a:rPr>
              <a:t> </a:t>
            </a:r>
            <a:r>
              <a:rPr lang="ar-SA" b="1" u="sng" dirty="0">
                <a:solidFill>
                  <a:srgbClr val="FF0000"/>
                </a:solidFill>
                <a:latin typeface="Calibri"/>
                <a:ea typeface="Times New Roman"/>
                <a:cs typeface="Arabic Transparent"/>
              </a:rPr>
              <a:t>النظرة الجديدة إلى الموظف العام و طبيعة علاقته بالمنظمات</a:t>
            </a:r>
            <a:r>
              <a:rPr lang="en-US" b="1" u="sng" dirty="0">
                <a:solidFill>
                  <a:srgbClr val="FF0000"/>
                </a:solidFill>
                <a:latin typeface="Arabic Transparent"/>
                <a:ea typeface="Times New Roman"/>
                <a:cs typeface="Arial"/>
              </a:rPr>
              <a:t>:</a:t>
            </a:r>
            <a:r>
              <a:rPr lang="en-US" u="sng" dirty="0">
                <a:latin typeface="Times New Roman"/>
                <a:ea typeface="Times New Roman"/>
                <a:cs typeface="Arial"/>
              </a:rPr>
              <a:t/>
            </a:r>
            <a:br>
              <a:rPr lang="en-US" u="sng" dirty="0">
                <a:latin typeface="Times New Roman"/>
                <a:ea typeface="Times New Roman"/>
                <a:cs typeface="Arial"/>
              </a:rPr>
            </a:br>
            <a:r>
              <a:rPr lang="en-US" u="sng" dirty="0">
                <a:latin typeface="Times New Roman"/>
                <a:ea typeface="Times New Roman"/>
                <a:cs typeface="Arial"/>
              </a:rPr>
              <a:t/>
            </a:r>
            <a:br>
              <a:rPr lang="en-US" u="sng" dirty="0">
                <a:latin typeface="Times New Roman"/>
                <a:ea typeface="Times New Roman"/>
                <a:cs typeface="Arial"/>
              </a:rPr>
            </a:br>
            <a:r>
              <a:rPr lang="ar-SA" dirty="0">
                <a:latin typeface="Calibri"/>
                <a:ea typeface="Times New Roman"/>
                <a:cs typeface="Times New Roman"/>
              </a:rPr>
              <a:t>و بناءً علية فقد تغيرت النظرة إلى الموظف العام و بطبيعة علاقة بالمنظمات العامة ولم يعد ينظر إليها باعتبارها علاقة تعاقدية فأصبح الموظف العام يخضع لأحكام الوظيفة العامة بما تتضمنه من حقوق وما تفرض من واجبات مستمدة مباشرة من القوانين واللوائح المنظمة لها أي إن الموظف العام أصبحت تحكمه علاقة تنظيمه، بمعني آخر أصبح الموظف العام في مركز تنظيمي تترتب علية نتائج</a:t>
            </a:r>
            <a:r>
              <a:rPr lang="en-US" dirty="0">
                <a:latin typeface="Times New Roman"/>
                <a:ea typeface="Times New Roman"/>
                <a:cs typeface="Arial"/>
              </a:rPr>
              <a:t>: </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Courier New"/>
              <a:buChar char="o"/>
            </a:pPr>
            <a:r>
              <a:rPr lang="en-US" dirty="0">
                <a:latin typeface="Times New Roman"/>
                <a:ea typeface="Times New Roman"/>
                <a:cs typeface="Arial"/>
              </a:rPr>
              <a:t> </a:t>
            </a:r>
            <a:r>
              <a:rPr lang="ar-SA" dirty="0">
                <a:latin typeface="Calibri"/>
                <a:ea typeface="Times New Roman"/>
                <a:cs typeface="Times New Roman"/>
              </a:rPr>
              <a:t>يتم التعيين في الوظيفة وتترتب علية آثاره القانونية بمجرد صدور القرار به وليس برضاء الموظف أو قبوله التعيين، على أن يبقى ثابتاً أن رضاء الموظف وان لم يكن شرطاً في ترتيب أحكام الوظيفة العامة، إلا انه يلزم بتنفيذ قرار التعيين وهذا يعني أن الموظف لا يجبر على قبول الوظيفة العامة إذا كان قرار التعيين يرتب بعض الآثار القانونية من تاريخ صدوره مثل الأقدمية وحساب المدد اللازمة للترقية، فأنة لا ينتج بعض الآثار الأخرى كاستحقاق المرتب أو الأجر إلا من تاريخ استلام العمل. ومن ناحية أخرى فان سلطة الموظف العام بالتنظيم الحكومي لا تنقطع بمجرد تقديم الاستقالة، إنما يلزم لزوال هذه السلطة أن يصدر الأمر بقبوله الاستقالة</a:t>
            </a:r>
            <a:r>
              <a:rPr lang="en-US" dirty="0">
                <a:latin typeface="Times New Roman"/>
                <a:ea typeface="Times New Roman"/>
                <a:cs typeface="Arial"/>
              </a:rPr>
              <a:t>.</a:t>
            </a:r>
            <a:endParaRPr lang="en-US" sz="1200" dirty="0">
              <a:effectLst/>
              <a:latin typeface="Calibri"/>
              <a:ea typeface="Calibri"/>
              <a:cs typeface="Arial"/>
            </a:endParaRPr>
          </a:p>
        </p:txBody>
      </p:sp>
    </p:spTree>
    <p:extLst>
      <p:ext uri="{BB962C8B-B14F-4D97-AF65-F5344CB8AC3E}">
        <p14:creationId xmlns:p14="http://schemas.microsoft.com/office/powerpoint/2010/main" val="178672382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756474"/>
            <a:ext cx="7315200" cy="4798750"/>
          </a:xfrm>
          <a:prstGeom prst="rect">
            <a:avLst/>
          </a:prstGeom>
        </p:spPr>
        <p:txBody>
          <a:bodyPr wrap="square">
            <a:spAutoFit/>
          </a:bodyPr>
          <a:lstStyle/>
          <a:p>
            <a:pPr marL="342900" marR="0" lvl="0" indent="-342900" algn="r" rtl="1">
              <a:lnSpc>
                <a:spcPct val="150000"/>
              </a:lnSpc>
              <a:spcBef>
                <a:spcPts val="0"/>
              </a:spcBef>
              <a:spcAft>
                <a:spcPts val="1000"/>
              </a:spcAft>
              <a:buFont typeface="Courier New"/>
              <a:buChar char="o"/>
            </a:pPr>
            <a:r>
              <a:rPr lang="ar-SA" sz="2000" dirty="0">
                <a:latin typeface="Calibri"/>
                <a:ea typeface="Times New Roman"/>
                <a:cs typeface="Times New Roman"/>
              </a:rPr>
              <a:t>حيث أن الوظيفة العامة تنشى و تنظم بمقتضى القوانين و اللوائح الخاصة بها, فان التعيين في وظيفة عامة لا يكسب صاحبها حقاً شخصياً على هذه الوظيفة, بل يضفي علية المركز القانوني الخاص بالوظيفة, و هذا المركز يمكن تعديله إذا كان هذا التعديل يحقق المصلحة العامة, و لا يصلح للموظف أن يطلب معاملته على أساس القواعد التي عين في ظلها و التي تم تعديلها, و أن كان هذا التعديل لا يسقط حق الموظف في الدرجة أو المرتب الذي يكون قد حصل علية فبل التعديل</a:t>
            </a:r>
            <a:r>
              <a:rPr lang="en-US" sz="2000" dirty="0">
                <a:latin typeface="Times New Roman"/>
                <a:ea typeface="Times New Roman"/>
                <a:cs typeface="Arial"/>
              </a:rPr>
              <a:t>.</a:t>
            </a:r>
            <a:endParaRPr lang="en-US" sz="2000" dirty="0">
              <a:latin typeface="Calibri"/>
              <a:ea typeface="Calibri"/>
              <a:cs typeface="Arial"/>
            </a:endParaRPr>
          </a:p>
          <a:p>
            <a:pPr marL="285750" indent="-285750" algn="r" rtl="1">
              <a:lnSpc>
                <a:spcPct val="150000"/>
              </a:lnSpc>
              <a:buFont typeface="Courier New" pitchFamily="49" charset="0"/>
              <a:buChar char="o"/>
            </a:pPr>
            <a:r>
              <a:rPr lang="en-US" sz="2000" dirty="0">
                <a:latin typeface="Times New Roman"/>
                <a:ea typeface="Times New Roman"/>
              </a:rPr>
              <a:t> </a:t>
            </a:r>
            <a:r>
              <a:rPr lang="ar-SA" sz="2000" dirty="0">
                <a:latin typeface="Times New Roman"/>
                <a:ea typeface="Times New Roman"/>
              </a:rPr>
              <a:t>في حاله بقاء المركز التنظيمي للوظيفة قائماً دون تعديل, فأنة يفرض على الموظف و على الإدارة العليا في ذلك التنظيم, و لا تملك السلطة الإدارية مخالفته بإجراءات فردية, كما لا يملك الموظف التنازل عن حقوقه المقررة في هذا المركز أو التصالح في شانها. </a:t>
            </a:r>
            <a:endParaRPr lang="en-US" sz="2000" dirty="0"/>
          </a:p>
        </p:txBody>
      </p:sp>
    </p:spTree>
    <p:extLst>
      <p:ext uri="{BB962C8B-B14F-4D97-AF65-F5344CB8AC3E}">
        <p14:creationId xmlns:p14="http://schemas.microsoft.com/office/powerpoint/2010/main" val="165797234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76400"/>
            <a:ext cx="7696200" cy="2308324"/>
          </a:xfrm>
          <a:prstGeom prst="rect">
            <a:avLst/>
          </a:prstGeom>
        </p:spPr>
        <p:txBody>
          <a:bodyPr wrap="square">
            <a:spAutoFit/>
          </a:bodyPr>
          <a:lstStyle/>
          <a:p>
            <a:pPr algn="r" rtl="1"/>
            <a:r>
              <a:rPr lang="ar-SA" sz="2400" b="1" u="sng" dirty="0">
                <a:solidFill>
                  <a:srgbClr val="FF0000"/>
                </a:solidFill>
                <a:ea typeface="Times New Roman"/>
                <a:cs typeface="Arabic Transparent"/>
              </a:rPr>
              <a:t>استغلال الوظيفة العامة</a:t>
            </a:r>
            <a:r>
              <a:rPr lang="en-US" sz="2400" b="1" u="sng" dirty="0">
                <a:solidFill>
                  <a:srgbClr val="FF0000"/>
                </a:solidFill>
                <a:latin typeface="Arabic Transparent"/>
                <a:ea typeface="Times New Roman"/>
              </a:rPr>
              <a:t>:</a:t>
            </a:r>
            <a:r>
              <a:rPr lang="en-US" sz="2400" dirty="0">
                <a:latin typeface="Times New Roman"/>
                <a:ea typeface="Times New Roman"/>
              </a:rPr>
              <a:t/>
            </a:r>
            <a:br>
              <a:rPr lang="en-US" sz="2400" dirty="0">
                <a:latin typeface="Times New Roman"/>
                <a:ea typeface="Times New Roman"/>
              </a:rPr>
            </a:br>
            <a:r>
              <a:rPr lang="en-US" sz="2400" dirty="0">
                <a:latin typeface="Times New Roman"/>
                <a:ea typeface="Times New Roman"/>
              </a:rPr>
              <a:t/>
            </a:r>
            <a:br>
              <a:rPr lang="en-US" sz="2400" dirty="0">
                <a:latin typeface="Times New Roman"/>
                <a:ea typeface="Times New Roman"/>
              </a:rPr>
            </a:br>
            <a:r>
              <a:rPr lang="ar-SA" sz="2400" dirty="0">
                <a:latin typeface="Times New Roman"/>
                <a:ea typeface="Times New Roman"/>
              </a:rPr>
              <a:t>إن ظاهرة استغلال الوظيفة ظاهرة عامة لا تقتصر على بلد أو مجتمع معين دون آخر، ولا على مرحلة زمنية دون غيرها، وهي ظاهرة ترتبط بوجود المجتمع الإنساني، وتتغير بحسب النظرة إلى هذه الظاهرة وفق المفاهيم التي تسود مجتمعاً معيناً في مرحلة تاريخية معينة.</a:t>
            </a:r>
            <a:endParaRPr lang="en-US" sz="2400" dirty="0"/>
          </a:p>
        </p:txBody>
      </p:sp>
    </p:spTree>
    <p:extLst>
      <p:ext uri="{BB962C8B-B14F-4D97-AF65-F5344CB8AC3E}">
        <p14:creationId xmlns:p14="http://schemas.microsoft.com/office/powerpoint/2010/main" val="4127833382"/>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551837"/>
            <a:ext cx="8077200" cy="1938992"/>
          </a:xfrm>
          <a:prstGeom prst="rect">
            <a:avLst/>
          </a:prstGeom>
        </p:spPr>
        <p:txBody>
          <a:bodyPr wrap="square">
            <a:spAutoFit/>
          </a:bodyPr>
          <a:lstStyle/>
          <a:p>
            <a:pPr algn="r" rtl="1"/>
            <a:r>
              <a:rPr lang="ar-SA" sz="2400" b="1" dirty="0">
                <a:solidFill>
                  <a:srgbClr val="FF0000"/>
                </a:solidFill>
                <a:latin typeface="PT Bold Heading"/>
                <a:ea typeface="Times New Roman"/>
                <a:cs typeface="Times New Roman"/>
              </a:rPr>
              <a:t>مفهوم الوظيفة العامة والموظف العام</a:t>
            </a:r>
            <a:r>
              <a:rPr lang="en-US" sz="2400" dirty="0">
                <a:solidFill>
                  <a:srgbClr val="FF0000"/>
                </a:solidFill>
                <a:latin typeface="Times New Roman"/>
                <a:ea typeface="Times New Roman"/>
              </a:rPr>
              <a:t/>
            </a:r>
            <a:br>
              <a:rPr lang="en-US" sz="2400" dirty="0">
                <a:solidFill>
                  <a:srgbClr val="FF0000"/>
                </a:solidFill>
                <a:latin typeface="Times New Roman"/>
                <a:ea typeface="Times New Roman"/>
              </a:rPr>
            </a:br>
            <a:r>
              <a:rPr lang="ar-SA" sz="2400" dirty="0">
                <a:ea typeface="Times New Roman"/>
                <a:cs typeface="Times New Roman"/>
              </a:rPr>
              <a:t>يجب أن يكون للموظف العام مجموعة خصائص تؤهله لأن يشغل منصب أو وظيفة عامة لأنه يعكس صورة المؤسسة والدولة التي ينتمي إليها لخدمة الأفراد والمجتمع وسنتعرف في هذا الموضوع على ماهية الوظيفة العامة وأهم الصفات التي يجب أن يتحلى بها الموظف الذي يشغلها.</a:t>
            </a:r>
            <a:endParaRPr lang="en-US" sz="2400" dirty="0"/>
          </a:p>
        </p:txBody>
      </p:sp>
    </p:spTree>
    <p:extLst>
      <p:ext uri="{BB962C8B-B14F-4D97-AF65-F5344CB8AC3E}">
        <p14:creationId xmlns:p14="http://schemas.microsoft.com/office/powerpoint/2010/main" val="33593933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15200" cy="1569660"/>
          </a:xfrm>
          <a:prstGeom prst="rect">
            <a:avLst/>
          </a:prstGeom>
        </p:spPr>
        <p:txBody>
          <a:bodyPr wrap="square">
            <a:spAutoFit/>
          </a:bodyPr>
          <a:lstStyle/>
          <a:p>
            <a:pPr algn="r" rtl="1"/>
            <a:r>
              <a:rPr lang="ar-SA" sz="2400" b="1" dirty="0">
                <a:solidFill>
                  <a:srgbClr val="FF0000"/>
                </a:solidFill>
                <a:ea typeface="Times New Roman"/>
                <a:cs typeface="Arabic Transparent"/>
              </a:rPr>
              <a:t>تعريف جريمة استغلال الوظيفة العامة</a:t>
            </a:r>
            <a:r>
              <a:rPr lang="en-US" sz="2400" b="1" dirty="0">
                <a:solidFill>
                  <a:srgbClr val="FF0000"/>
                </a:solidFill>
                <a:latin typeface="Arabic Transparent"/>
                <a:ea typeface="Times New Roman"/>
              </a:rPr>
              <a:t>:</a:t>
            </a:r>
            <a:r>
              <a:rPr lang="en-US" sz="2400" dirty="0">
                <a:latin typeface="Times New Roman"/>
                <a:ea typeface="Times New Roman"/>
              </a:rPr>
              <a:t/>
            </a:r>
            <a:br>
              <a:rPr lang="en-US" sz="2400" dirty="0">
                <a:latin typeface="Times New Roman"/>
                <a:ea typeface="Times New Roman"/>
              </a:rPr>
            </a:br>
            <a:r>
              <a:rPr lang="ar-SA" sz="2400" dirty="0">
                <a:latin typeface="Times New Roman"/>
                <a:ea typeface="Times New Roman"/>
              </a:rPr>
              <a:t>هي استخدام الموظف لصلاحياته وسلطته التي منحته إياها الوظيفة بصورة مباشرة أو غير مباشرة للحصول على منفعة مادية أو معنوية أو أية غاية معينة لمصلحته أو لمصلحة الغير.</a:t>
            </a:r>
            <a:endParaRPr lang="en-US" sz="2400" dirty="0"/>
          </a:p>
        </p:txBody>
      </p:sp>
    </p:spTree>
    <p:extLst>
      <p:ext uri="{BB962C8B-B14F-4D97-AF65-F5344CB8AC3E}">
        <p14:creationId xmlns:p14="http://schemas.microsoft.com/office/powerpoint/2010/main" val="144876730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136339"/>
            <a:ext cx="7239000" cy="3046988"/>
          </a:xfrm>
          <a:prstGeom prst="rect">
            <a:avLst/>
          </a:prstGeom>
        </p:spPr>
        <p:txBody>
          <a:bodyPr wrap="square">
            <a:spAutoFit/>
          </a:bodyPr>
          <a:lstStyle/>
          <a:p>
            <a:pPr algn="r" rtl="1"/>
            <a:r>
              <a:rPr lang="ar-SA" sz="2400" b="1" dirty="0">
                <a:solidFill>
                  <a:srgbClr val="FF0000"/>
                </a:solidFill>
                <a:ea typeface="Times New Roman"/>
                <a:cs typeface="Arabic Transparent"/>
              </a:rPr>
              <a:t>الآثار السلبية لظاهرة استغلال الوظيفة العامة</a:t>
            </a:r>
            <a:r>
              <a:rPr lang="en-US" sz="2400" b="1" dirty="0">
                <a:solidFill>
                  <a:srgbClr val="FF0000"/>
                </a:solidFill>
                <a:latin typeface="Arabic Transparent"/>
                <a:ea typeface="Times New Roman"/>
              </a:rPr>
              <a:t>:</a:t>
            </a:r>
            <a:r>
              <a:rPr lang="en-US" sz="2400" dirty="0">
                <a:latin typeface="Times New Roman"/>
                <a:ea typeface="Times New Roman"/>
              </a:rPr>
              <a:t/>
            </a:r>
            <a:br>
              <a:rPr lang="en-US" sz="2400" dirty="0">
                <a:latin typeface="Times New Roman"/>
                <a:ea typeface="Times New Roman"/>
              </a:rPr>
            </a:br>
            <a:r>
              <a:rPr lang="en-US" sz="2400" dirty="0">
                <a:latin typeface="Times New Roman"/>
                <a:ea typeface="Times New Roman"/>
              </a:rPr>
              <a:t/>
            </a:r>
            <a:br>
              <a:rPr lang="en-US" sz="2400" dirty="0">
                <a:latin typeface="Times New Roman"/>
                <a:ea typeface="Times New Roman"/>
              </a:rPr>
            </a:br>
            <a:r>
              <a:rPr lang="ar-SA" sz="2400" dirty="0">
                <a:latin typeface="Times New Roman"/>
                <a:ea typeface="Times New Roman"/>
              </a:rPr>
              <a:t>إن سوء استخدام الوظيفة العامة هو بوابة للفساد الإداري الذي يؤدي إلى</a:t>
            </a:r>
            <a:r>
              <a:rPr lang="en-US" sz="2400" dirty="0">
                <a:latin typeface="Times New Roman"/>
                <a:ea typeface="Times New Roman"/>
              </a:rPr>
              <a:t>:</a:t>
            </a:r>
            <a:br>
              <a:rPr lang="en-US" sz="2400" dirty="0">
                <a:latin typeface="Times New Roman"/>
                <a:ea typeface="Times New Roman"/>
              </a:rPr>
            </a:br>
            <a:r>
              <a:rPr lang="en-US" sz="2400" dirty="0">
                <a:latin typeface="Symbol"/>
                <a:ea typeface="Times New Roman"/>
                <a:cs typeface="Times New Roman"/>
              </a:rPr>
              <a:t>· </a:t>
            </a:r>
            <a:r>
              <a:rPr lang="ar-SA" sz="2400" dirty="0">
                <a:ea typeface="Times New Roman"/>
                <a:cs typeface="Times New Roman"/>
              </a:rPr>
              <a:t>نهب المال العام</a:t>
            </a:r>
            <a:r>
              <a:rPr lang="en-US" sz="2400" dirty="0">
                <a:latin typeface="Times New Roman"/>
                <a:ea typeface="Times New Roman"/>
              </a:rPr>
              <a:t>.</a:t>
            </a:r>
            <a:br>
              <a:rPr lang="en-US" sz="2400" dirty="0">
                <a:latin typeface="Times New Roman"/>
                <a:ea typeface="Times New Roman"/>
              </a:rPr>
            </a:br>
            <a:r>
              <a:rPr lang="en-US" sz="2400" dirty="0">
                <a:latin typeface="Symbol"/>
                <a:ea typeface="Times New Roman"/>
                <a:cs typeface="Times New Roman"/>
              </a:rPr>
              <a:t>· </a:t>
            </a:r>
            <a:r>
              <a:rPr lang="ar-SA" sz="2400" dirty="0">
                <a:ea typeface="Times New Roman"/>
                <a:cs typeface="Times New Roman"/>
              </a:rPr>
              <a:t>تعطيل التنمية</a:t>
            </a:r>
            <a:r>
              <a:rPr lang="en-US" sz="2400" dirty="0">
                <a:latin typeface="Times New Roman"/>
                <a:ea typeface="Times New Roman"/>
              </a:rPr>
              <a:t>.</a:t>
            </a:r>
            <a:br>
              <a:rPr lang="en-US" sz="2400" dirty="0">
                <a:latin typeface="Times New Roman"/>
                <a:ea typeface="Times New Roman"/>
              </a:rPr>
            </a:br>
            <a:r>
              <a:rPr lang="en-US" sz="2400" dirty="0">
                <a:latin typeface="Symbol"/>
                <a:ea typeface="Times New Roman"/>
                <a:cs typeface="Times New Roman"/>
              </a:rPr>
              <a:t>· </a:t>
            </a:r>
            <a:r>
              <a:rPr lang="ar-SA" sz="2400" dirty="0">
                <a:ea typeface="Times New Roman"/>
                <a:cs typeface="Times New Roman"/>
              </a:rPr>
              <a:t>ضرب القيم الأخلاقية للمجتمع والدولة</a:t>
            </a:r>
            <a:r>
              <a:rPr lang="en-US" sz="2400" dirty="0">
                <a:latin typeface="Times New Roman"/>
                <a:ea typeface="Times New Roman"/>
              </a:rPr>
              <a:t>.</a:t>
            </a:r>
            <a:br>
              <a:rPr lang="en-US" sz="2400" dirty="0">
                <a:latin typeface="Times New Roman"/>
                <a:ea typeface="Times New Roman"/>
              </a:rPr>
            </a:br>
            <a:r>
              <a:rPr lang="en-US" sz="2400" dirty="0">
                <a:latin typeface="Symbol"/>
                <a:ea typeface="Times New Roman"/>
                <a:cs typeface="Times New Roman"/>
              </a:rPr>
              <a:t>· </a:t>
            </a:r>
            <a:r>
              <a:rPr lang="ar-SA" sz="2400" dirty="0">
                <a:ea typeface="Times New Roman"/>
                <a:cs typeface="Times New Roman"/>
              </a:rPr>
              <a:t>إفشال التنمية البشرية كنتيجة حتمية.</a:t>
            </a:r>
            <a:r>
              <a:rPr lang="en-US" sz="2400" dirty="0">
                <a:latin typeface="Times New Roman"/>
                <a:ea typeface="Times New Roman"/>
              </a:rPr>
              <a:t> </a:t>
            </a:r>
            <a:br>
              <a:rPr lang="en-US" sz="2400" dirty="0">
                <a:latin typeface="Times New Roman"/>
                <a:ea typeface="Times New Roman"/>
              </a:rPr>
            </a:br>
            <a:endParaRPr lang="en-US" sz="2400" dirty="0"/>
          </a:p>
        </p:txBody>
      </p:sp>
    </p:spTree>
    <p:extLst>
      <p:ext uri="{BB962C8B-B14F-4D97-AF65-F5344CB8AC3E}">
        <p14:creationId xmlns:p14="http://schemas.microsoft.com/office/powerpoint/2010/main" val="406240560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1" y="1219200"/>
            <a:ext cx="7696200" cy="5401479"/>
          </a:xfrm>
          <a:prstGeom prst="rect">
            <a:avLst/>
          </a:prstGeom>
        </p:spPr>
        <p:txBody>
          <a:bodyPr wrap="square">
            <a:spAutoFit/>
          </a:bodyPr>
          <a:lstStyle/>
          <a:p>
            <a:pPr marL="342900" marR="0" lvl="0" indent="-342900" algn="r" rtl="1">
              <a:lnSpc>
                <a:spcPct val="150000"/>
              </a:lnSpc>
              <a:spcBef>
                <a:spcPts val="0"/>
              </a:spcBef>
              <a:spcAft>
                <a:spcPts val="1000"/>
              </a:spcAft>
              <a:buFont typeface="Courier New"/>
              <a:buChar char="o"/>
            </a:pPr>
            <a:r>
              <a:rPr lang="ar-SA" sz="2000" b="1" dirty="0">
                <a:solidFill>
                  <a:srgbClr val="FF0000"/>
                </a:solidFill>
                <a:latin typeface="Calibri"/>
                <a:ea typeface="Times New Roman"/>
                <a:cs typeface="Arabic Transparent"/>
              </a:rPr>
              <a:t>الجرائم المنضوية تحت مفهوم استغلال الوظيفة العامة</a:t>
            </a:r>
            <a:r>
              <a:rPr lang="en-US" sz="2000" b="1" dirty="0">
                <a:solidFill>
                  <a:srgbClr val="FF0000"/>
                </a:solidFill>
                <a:latin typeface="Arabic Transparent"/>
                <a:ea typeface="Times New Roman"/>
                <a:cs typeface="Arial"/>
              </a:rPr>
              <a:t>:</a:t>
            </a:r>
            <a:r>
              <a:rPr lang="en-US" sz="2000" dirty="0">
                <a:latin typeface="Times New Roman"/>
                <a:ea typeface="Times New Roman"/>
                <a:cs typeface="Arial"/>
              </a:rPr>
              <a:t/>
            </a:r>
            <a:br>
              <a:rPr lang="en-US" sz="2000" dirty="0">
                <a:latin typeface="Times New Roman"/>
                <a:ea typeface="Times New Roman"/>
                <a:cs typeface="Arial"/>
              </a:rPr>
            </a:br>
            <a:r>
              <a:rPr lang="en-US" sz="2000" b="1" dirty="0">
                <a:latin typeface="Arabic Transparent"/>
                <a:ea typeface="Times New Roman"/>
                <a:cs typeface="Arial"/>
              </a:rPr>
              <a:t/>
            </a:r>
            <a:br>
              <a:rPr lang="en-US" sz="2000" b="1" dirty="0">
                <a:latin typeface="Arabic Transparent"/>
                <a:ea typeface="Times New Roman"/>
                <a:cs typeface="Arial"/>
              </a:rPr>
            </a:br>
            <a:r>
              <a:rPr lang="ar-SA" sz="2000" dirty="0">
                <a:latin typeface="Calibri"/>
                <a:ea typeface="Times New Roman"/>
                <a:cs typeface="Times New Roman"/>
              </a:rPr>
              <a:t>تندرج تحت مفهوم استغلال الوظيفة العامة جرائم عديدة ، وأهمها</a:t>
            </a:r>
            <a:r>
              <a:rPr lang="en-US" sz="2000" dirty="0">
                <a:latin typeface="Times New Roman"/>
                <a:ea typeface="Times New Roman"/>
                <a:cs typeface="Arial"/>
              </a:rPr>
              <a:t>: </a:t>
            </a:r>
            <a:endParaRPr lang="en-US" sz="2000" dirty="0">
              <a:latin typeface="Calibri"/>
              <a:ea typeface="Calibri"/>
              <a:cs typeface="Arial"/>
            </a:endParaRPr>
          </a:p>
          <a:p>
            <a:pPr marL="342900" marR="0" lvl="0" indent="-342900" algn="r" rtl="1">
              <a:lnSpc>
                <a:spcPct val="150000"/>
              </a:lnSpc>
              <a:spcBef>
                <a:spcPts val="0"/>
              </a:spcBef>
              <a:spcAft>
                <a:spcPts val="1000"/>
              </a:spcAft>
              <a:buFont typeface="Courier New"/>
              <a:buChar char="o"/>
            </a:pPr>
            <a:r>
              <a:rPr lang="en-US" sz="2000" dirty="0">
                <a:latin typeface="Times New Roman"/>
                <a:ea typeface="Times New Roman"/>
                <a:cs typeface="Arial"/>
              </a:rPr>
              <a:t> </a:t>
            </a:r>
            <a:r>
              <a:rPr lang="ar-SA" sz="2000" b="1" dirty="0">
                <a:latin typeface="Calibri"/>
                <a:ea typeface="Times New Roman"/>
                <a:cs typeface="Arabic Transparent"/>
              </a:rPr>
              <a:t>جريمة الرشوة</a:t>
            </a:r>
            <a:r>
              <a:rPr lang="en-US" sz="2000" dirty="0">
                <a:latin typeface="Times New Roman"/>
                <a:ea typeface="Times New Roman"/>
                <a:cs typeface="Arial"/>
              </a:rPr>
              <a:t>: </a:t>
            </a:r>
            <a:r>
              <a:rPr lang="ar-SA" sz="2000" dirty="0">
                <a:latin typeface="Calibri"/>
                <a:ea typeface="Times New Roman"/>
                <a:cs typeface="Times New Roman"/>
              </a:rPr>
              <a:t>وهي قبول الموظف أو المكلف بخدمة عامة لنفسه أو لغيره، عطية أو منفعة أو ميزة أو وعد بشيء من ذلك، لأداء عمل من أعمال وظيفته أو الامتناع أو الإخلال بواجبات الوظيف</a:t>
            </a:r>
            <a:endParaRPr lang="en-US" sz="2000" dirty="0">
              <a:latin typeface="Calibri"/>
              <a:ea typeface="Calibri"/>
              <a:cs typeface="Arial"/>
            </a:endParaRPr>
          </a:p>
          <a:p>
            <a:pPr marL="342900" marR="0" lvl="0" indent="-342900" algn="r" rtl="1">
              <a:lnSpc>
                <a:spcPct val="150000"/>
              </a:lnSpc>
              <a:spcBef>
                <a:spcPts val="0"/>
              </a:spcBef>
              <a:spcAft>
                <a:spcPts val="1000"/>
              </a:spcAft>
              <a:buFont typeface="Courier New"/>
              <a:buChar char="o"/>
            </a:pPr>
            <a:r>
              <a:rPr lang="en-US" sz="2000" dirty="0">
                <a:latin typeface="Times New Roman"/>
                <a:ea typeface="Times New Roman"/>
                <a:cs typeface="Arial"/>
              </a:rPr>
              <a:t> </a:t>
            </a:r>
            <a:r>
              <a:rPr lang="ar-SA" sz="2000" b="1" dirty="0">
                <a:latin typeface="Calibri"/>
                <a:ea typeface="Times New Roman"/>
                <a:cs typeface="Arabic Transparent"/>
              </a:rPr>
              <a:t>الاختلاس</a:t>
            </a:r>
            <a:r>
              <a:rPr lang="en-US" sz="2000" dirty="0">
                <a:latin typeface="Times New Roman"/>
                <a:ea typeface="Times New Roman"/>
                <a:cs typeface="Arial"/>
              </a:rPr>
              <a:t>: </a:t>
            </a:r>
            <a:r>
              <a:rPr lang="ar-SA" sz="2000" dirty="0">
                <a:latin typeface="Calibri"/>
                <a:ea typeface="Times New Roman"/>
                <a:cs typeface="Times New Roman"/>
              </a:rPr>
              <a:t>هو إخفاء الموظف أو المكلف بخدمة عامة مالاً أو متاعاً أو ورقة مثبتة لحق أو غير ذلك مما وجد بحيازته بناءً على صفته الوظيفية</a:t>
            </a:r>
            <a:r>
              <a:rPr lang="en-US" sz="2000" dirty="0">
                <a:latin typeface="Times New Roman"/>
                <a:ea typeface="Times New Roman"/>
                <a:cs typeface="Arial"/>
              </a:rPr>
              <a:t>. </a:t>
            </a:r>
            <a:endParaRPr lang="en-US" sz="2000" dirty="0">
              <a:latin typeface="Calibri"/>
              <a:ea typeface="Calibri"/>
              <a:cs typeface="Arial"/>
            </a:endParaRPr>
          </a:p>
          <a:p>
            <a:pPr marL="342900" indent="-342900" algn="r" rtl="1">
              <a:buFont typeface="Courier New" pitchFamily="49" charset="0"/>
              <a:buChar char="o"/>
            </a:pPr>
            <a:r>
              <a:rPr lang="en-US" sz="2000" dirty="0">
                <a:latin typeface="Times New Roman"/>
                <a:ea typeface="Times New Roman"/>
              </a:rPr>
              <a:t> </a:t>
            </a:r>
            <a:r>
              <a:rPr lang="ar-SA" sz="2000" b="1" dirty="0">
                <a:ea typeface="Times New Roman"/>
                <a:cs typeface="Arabic Transparent"/>
              </a:rPr>
              <a:t>تجاوز الموظفين حدود وظائفهم</a:t>
            </a:r>
            <a:r>
              <a:rPr lang="en-US" sz="2000" b="1" dirty="0">
                <a:latin typeface="Arabic Transparent"/>
                <a:ea typeface="Times New Roman"/>
              </a:rPr>
              <a:t>:</a:t>
            </a:r>
            <a:r>
              <a:rPr lang="ar-SA" sz="2000" dirty="0">
                <a:ea typeface="Times New Roman"/>
                <a:cs typeface="Times New Roman"/>
              </a:rPr>
              <a:t>وهو عدم التزام الموظف بنطاق الصلاحيات والسلطات الممنوحة له ضمن منصبه الوظيفي زيادة أو نقصانا لتحقيق مصلحة لنفسه أو لغيره. </a:t>
            </a:r>
            <a:r>
              <a:rPr lang="en-US" sz="2000" dirty="0">
                <a:latin typeface="Times New Roman"/>
                <a:ea typeface="Times New Roman"/>
              </a:rPr>
              <a:t/>
            </a:r>
            <a:br>
              <a:rPr lang="en-US" sz="2000" dirty="0">
                <a:latin typeface="Times New Roman"/>
                <a:ea typeface="Times New Roman"/>
              </a:rPr>
            </a:br>
            <a:r>
              <a:rPr lang="en-US" sz="2000" dirty="0">
                <a:latin typeface="Times New Roman"/>
                <a:ea typeface="Times New Roman"/>
              </a:rPr>
              <a:t/>
            </a:r>
            <a:br>
              <a:rPr lang="en-US" sz="2000" dirty="0">
                <a:latin typeface="Times New Roman"/>
                <a:ea typeface="Times New Roman"/>
              </a:rPr>
            </a:br>
            <a:endParaRPr lang="en-US" sz="2000" dirty="0"/>
          </a:p>
        </p:txBody>
      </p:sp>
    </p:spTree>
    <p:extLst>
      <p:ext uri="{BB962C8B-B14F-4D97-AF65-F5344CB8AC3E}">
        <p14:creationId xmlns:p14="http://schemas.microsoft.com/office/powerpoint/2010/main" val="28480467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12735"/>
            <a:ext cx="7620000" cy="5428409"/>
          </a:xfrm>
          <a:prstGeom prst="rect">
            <a:avLst/>
          </a:prstGeom>
        </p:spPr>
        <p:txBody>
          <a:bodyPr wrap="square">
            <a:spAutoFit/>
          </a:bodyPr>
          <a:lstStyle/>
          <a:p>
            <a:pPr marL="342900" marR="0" lvl="0" indent="-342900" algn="r" rtl="1">
              <a:lnSpc>
                <a:spcPct val="150000"/>
              </a:lnSpc>
              <a:spcBef>
                <a:spcPts val="0"/>
              </a:spcBef>
              <a:spcAft>
                <a:spcPts val="1000"/>
              </a:spcAft>
              <a:buFont typeface="Courier New"/>
              <a:buChar char="o"/>
            </a:pPr>
            <a:r>
              <a:rPr lang="en-US" b="1" dirty="0">
                <a:solidFill>
                  <a:srgbClr val="FF0000"/>
                </a:solidFill>
                <a:latin typeface="Wingdings"/>
                <a:ea typeface="Times New Roman"/>
                <a:cs typeface="Times New Roman"/>
              </a:rPr>
              <a:t> </a:t>
            </a:r>
            <a:r>
              <a:rPr lang="ar-SA" b="1" u="sng" dirty="0">
                <a:solidFill>
                  <a:srgbClr val="FF0000"/>
                </a:solidFill>
                <a:latin typeface="Calibri"/>
                <a:ea typeface="Times New Roman"/>
                <a:cs typeface="Arabic Transparent"/>
              </a:rPr>
              <a:t>شروط استبعاد الموظف</a:t>
            </a:r>
            <a:r>
              <a:rPr lang="en-US" b="1" u="sng" dirty="0">
                <a:solidFill>
                  <a:srgbClr val="FF0000"/>
                </a:solidFill>
                <a:latin typeface="Arabic Transparent"/>
                <a:ea typeface="Times New Roman"/>
                <a:cs typeface="Arial"/>
              </a:rPr>
              <a:t>:</a:t>
            </a:r>
            <a:r>
              <a:rPr lang="en-US" dirty="0">
                <a:latin typeface="Times New Roman"/>
                <a:ea typeface="Times New Roman"/>
                <a:cs typeface="Arial"/>
              </a:rPr>
              <a:t/>
            </a:r>
            <a:br>
              <a:rPr lang="en-US" dirty="0">
                <a:latin typeface="Times New Roman"/>
                <a:ea typeface="Times New Roman"/>
                <a:cs typeface="Arial"/>
              </a:rPr>
            </a:br>
            <a:r>
              <a:rPr lang="en-US" dirty="0">
                <a:latin typeface="Times New Roman"/>
                <a:ea typeface="Times New Roman"/>
                <a:cs typeface="Arial"/>
              </a:rPr>
              <a:t/>
            </a:r>
            <a:br>
              <a:rPr lang="en-US" dirty="0">
                <a:latin typeface="Times New Roman"/>
                <a:ea typeface="Times New Roman"/>
                <a:cs typeface="Arial"/>
              </a:rPr>
            </a:br>
            <a:r>
              <a:rPr lang="ar-SA" dirty="0">
                <a:latin typeface="Calibri"/>
                <a:ea typeface="Times New Roman"/>
                <a:cs typeface="Times New Roman"/>
              </a:rPr>
              <a:t>ولاستبعاد المواطن من الوظيفة أو استبعاد الموظف من وظيفته يجب أن تتوفر ثلاثة شروط</a:t>
            </a:r>
            <a:r>
              <a:rPr lang="en-US" dirty="0">
                <a:latin typeface="Times New Roman"/>
                <a:ea typeface="Times New Roman"/>
                <a:cs typeface="Arial"/>
              </a:rPr>
              <a:t>:</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Courier New"/>
              <a:buChar char="o"/>
            </a:pPr>
            <a:r>
              <a:rPr lang="ar-SA" dirty="0">
                <a:latin typeface="Calibri"/>
                <a:ea typeface="Times New Roman"/>
                <a:cs typeface="Times New Roman"/>
              </a:rPr>
              <a:t>أن يكون محكوما علية ً، أي صدر حكم نهائي بات اكتسب الدرجة القطعية بإدانته. وعلى هذا لا يجوز قانوناً أن يكون مجرد الاتهام أو الإخبار سبباً في منع تولي الوظيفة العامة أو من الاستمرار فيها، لان المتهم بريء</a:t>
            </a:r>
            <a:r>
              <a:rPr lang="en-US" dirty="0">
                <a:latin typeface="Times New Roman"/>
                <a:ea typeface="Times New Roman"/>
                <a:cs typeface="Arial"/>
              </a:rPr>
              <a:t>.</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Courier New"/>
              <a:buChar char="o"/>
            </a:pPr>
            <a:r>
              <a:rPr lang="en-US" dirty="0">
                <a:latin typeface="Times New Roman"/>
                <a:ea typeface="Times New Roman"/>
                <a:cs typeface="Arial"/>
              </a:rPr>
              <a:t> </a:t>
            </a:r>
            <a:r>
              <a:rPr lang="ar-SA" dirty="0">
                <a:latin typeface="Calibri"/>
                <a:ea typeface="Times New Roman"/>
                <a:cs typeface="Times New Roman"/>
              </a:rPr>
              <a:t>أن تكون الجريمة التي أدين عليها جنحة أو جناية. وعلى هذا تستبعد المخالفات سواء كانت إدارية أو جزائية من إطار منع تولي الوظيفة العامة أو الاستمرار فيها</a:t>
            </a:r>
            <a:r>
              <a:rPr lang="en-US" dirty="0">
                <a:latin typeface="Times New Roman"/>
                <a:ea typeface="Times New Roman"/>
                <a:cs typeface="Arial"/>
              </a:rPr>
              <a:t>.</a:t>
            </a:r>
            <a:endParaRPr lang="en-US" sz="1200" dirty="0">
              <a:latin typeface="Calibri"/>
              <a:ea typeface="Calibri"/>
              <a:cs typeface="Arial"/>
            </a:endParaRPr>
          </a:p>
          <a:p>
            <a:pPr marL="285750" indent="-285750" algn="r" rtl="1">
              <a:lnSpc>
                <a:spcPct val="150000"/>
              </a:lnSpc>
              <a:buFont typeface="Courier New" pitchFamily="49" charset="0"/>
              <a:buChar char="o"/>
            </a:pPr>
            <a:r>
              <a:rPr lang="en-US" dirty="0">
                <a:latin typeface="Times New Roman"/>
                <a:ea typeface="Times New Roman"/>
              </a:rPr>
              <a:t> </a:t>
            </a:r>
            <a:r>
              <a:rPr lang="ar-SA" dirty="0">
                <a:latin typeface="Times New Roman"/>
                <a:ea typeface="Times New Roman"/>
              </a:rPr>
              <a:t>أن تكون الجريمة مخلة بالشرف. وهي تلك الجرائم التي نص القانون حصراً على اعتبارها جرائم مخلة بالشرف. فالقانون هو القانون ولا يجوز تعديل أحكامه أو إضافة شروط إليه إلا من خلال الجهة المختصة بذلك وهي السلطة التشريعية</a:t>
            </a:r>
            <a:r>
              <a:rPr lang="en-US" dirty="0">
                <a:latin typeface="Times New Roman"/>
                <a:ea typeface="Times New Roman"/>
              </a:rPr>
              <a:t>.</a:t>
            </a:r>
            <a:br>
              <a:rPr lang="en-US" dirty="0">
                <a:latin typeface="Times New Roman"/>
                <a:ea typeface="Times New Roman"/>
              </a:rPr>
            </a:br>
            <a:endParaRPr lang="en-US" dirty="0"/>
          </a:p>
        </p:txBody>
      </p:sp>
    </p:spTree>
    <p:extLst>
      <p:ext uri="{BB962C8B-B14F-4D97-AF65-F5344CB8AC3E}">
        <p14:creationId xmlns:p14="http://schemas.microsoft.com/office/powerpoint/2010/main" val="1875644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0709" y="914400"/>
            <a:ext cx="7086600" cy="4632037"/>
          </a:xfrm>
          <a:prstGeom prst="rect">
            <a:avLst/>
          </a:prstGeom>
        </p:spPr>
        <p:txBody>
          <a:bodyPr wrap="square">
            <a:spAutoFit/>
          </a:bodyPr>
          <a:lstStyle/>
          <a:p>
            <a:pPr algn="r" rtl="1">
              <a:lnSpc>
                <a:spcPct val="150000"/>
              </a:lnSpc>
              <a:spcAft>
                <a:spcPts val="1000"/>
              </a:spcAft>
            </a:pPr>
            <a:r>
              <a:rPr lang="en-US" b="1" dirty="0">
                <a:solidFill>
                  <a:srgbClr val="FF0000"/>
                </a:solidFill>
                <a:latin typeface="Wingdings"/>
                <a:ea typeface="Times New Roman"/>
                <a:cs typeface="Times New Roman"/>
              </a:rPr>
              <a:t> </a:t>
            </a:r>
            <a:r>
              <a:rPr lang="ar-SA" b="1" u="sng" dirty="0">
                <a:solidFill>
                  <a:srgbClr val="FF0000"/>
                </a:solidFill>
                <a:ea typeface="Times New Roman"/>
                <a:cs typeface="Arabic Transparent"/>
              </a:rPr>
              <a:t>مفهوم الوظيفة العامة</a:t>
            </a:r>
            <a:r>
              <a:rPr lang="en-US" dirty="0">
                <a:latin typeface="Times New Roman"/>
                <a:ea typeface="Times New Roman"/>
                <a:cs typeface="Arial"/>
              </a:rPr>
              <a:t/>
            </a:r>
            <a:br>
              <a:rPr lang="en-US" dirty="0">
                <a:latin typeface="Times New Roman"/>
                <a:ea typeface="Times New Roman"/>
                <a:cs typeface="Arial"/>
              </a:rPr>
            </a:br>
            <a:r>
              <a:rPr lang="ar-SA" dirty="0">
                <a:ea typeface="Times New Roman"/>
                <a:cs typeface="Times New Roman"/>
              </a:rPr>
              <a:t>هنالك بعض التعريفات التي عرفت الوظيفة العامة نوجز منها</a:t>
            </a:r>
            <a:r>
              <a:rPr lang="en-US" dirty="0">
                <a:latin typeface="Times New Roman"/>
                <a:ea typeface="Times New Roman"/>
                <a:cs typeface="Arial"/>
              </a:rPr>
              <a:t>:</a:t>
            </a:r>
            <a:endParaRPr lang="en-US" sz="1200" dirty="0">
              <a:ea typeface="Calibri"/>
              <a:cs typeface="Arial"/>
            </a:endParaRPr>
          </a:p>
          <a:p>
            <a:pPr marL="342900" marR="0" lvl="0" indent="-342900" algn="r" rtl="1">
              <a:lnSpc>
                <a:spcPct val="150000"/>
              </a:lnSpc>
              <a:spcBef>
                <a:spcPts val="0"/>
              </a:spcBef>
              <a:spcAft>
                <a:spcPts val="1000"/>
              </a:spcAft>
              <a:buFont typeface="Wingdings"/>
              <a:buChar char=""/>
            </a:pPr>
            <a:r>
              <a:rPr lang="ar-SA" dirty="0">
                <a:ea typeface="Times New Roman"/>
                <a:cs typeface="Times New Roman"/>
              </a:rPr>
              <a:t>مجموعة من الواجبات والمسؤوليات التي تحددها السلطة المختصة وتتطلب فيمن يقوم بها مؤهلات واشتراطات معينة ويعني ذلك أنها قدر محدد ومخطط من الأعباء والمسؤوليات يقوم بها الفرد لتحقيق هدف معين أو جزء من هدف يتصل بالصالح العام أو بخدمة جمهور المنتفعين بالمرافق العامة.</a:t>
            </a:r>
            <a:endParaRPr lang="en-US" sz="1200" dirty="0">
              <a:ea typeface="Calibri"/>
              <a:cs typeface="Arial"/>
            </a:endParaRPr>
          </a:p>
          <a:p>
            <a:pPr marL="342900" marR="0" lvl="0" indent="-342900" algn="r" rtl="1">
              <a:lnSpc>
                <a:spcPct val="150000"/>
              </a:lnSpc>
              <a:spcBef>
                <a:spcPts val="0"/>
              </a:spcBef>
              <a:spcAft>
                <a:spcPts val="1000"/>
              </a:spcAft>
              <a:buFont typeface="Wingdings"/>
              <a:buChar char=""/>
            </a:pPr>
            <a:r>
              <a:rPr lang="en-US" dirty="0">
                <a:latin typeface="Times New Roman"/>
                <a:ea typeface="Times New Roman"/>
                <a:cs typeface="Arial"/>
              </a:rPr>
              <a:t> </a:t>
            </a:r>
            <a:r>
              <a:rPr lang="ar-SA" dirty="0">
                <a:ea typeface="Times New Roman"/>
                <a:cs typeface="Times New Roman"/>
              </a:rPr>
              <a:t>مجموعة من الواجبات والمسؤوليات التي تتطلب تعيين موظف للقيام بها، وترتبط هذه الواجبات مع بعضها البعض لأداء عمل معين في الدوائر والمنشآت الحكومية.</a:t>
            </a:r>
            <a:endParaRPr lang="en-US" sz="1200" dirty="0">
              <a:ea typeface="Calibri"/>
              <a:cs typeface="Arial"/>
            </a:endParaRPr>
          </a:p>
          <a:p>
            <a:pPr algn="r"/>
            <a:r>
              <a:rPr lang="ar-SA" dirty="0">
                <a:ea typeface="Times New Roman"/>
                <a:cs typeface="Times New Roman"/>
              </a:rPr>
              <a:t>هي منصب مدني أو عمل معين يقتضي من شاغله القيام بواجبات محددة, و تحمل مسئولية معينة, سواءً تفرغ لذلك كلية أو لم يتفرغ. </a:t>
            </a:r>
            <a:r>
              <a:rPr lang="en-US" dirty="0">
                <a:latin typeface="Times New Roman"/>
                <a:ea typeface="Times New Roman"/>
              </a:rPr>
              <a:t/>
            </a:r>
            <a:br>
              <a:rPr lang="en-US" dirty="0">
                <a:latin typeface="Times New Roman"/>
                <a:ea typeface="Times New Roman"/>
              </a:rPr>
            </a:br>
            <a:endParaRPr lang="en-US" dirty="0"/>
          </a:p>
        </p:txBody>
      </p:sp>
    </p:spTree>
    <p:extLst>
      <p:ext uri="{BB962C8B-B14F-4D97-AF65-F5344CB8AC3E}">
        <p14:creationId xmlns:p14="http://schemas.microsoft.com/office/powerpoint/2010/main" val="37396041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15355"/>
            <a:ext cx="7772400" cy="4965462"/>
          </a:xfrm>
          <a:prstGeom prst="rect">
            <a:avLst/>
          </a:prstGeom>
        </p:spPr>
        <p:txBody>
          <a:bodyPr wrap="square">
            <a:spAutoFit/>
          </a:bodyPr>
          <a:lstStyle/>
          <a:p>
            <a:pPr algn="r" rtl="1">
              <a:lnSpc>
                <a:spcPct val="150000"/>
              </a:lnSpc>
              <a:spcAft>
                <a:spcPts val="1000"/>
              </a:spcAft>
            </a:pPr>
            <a:r>
              <a:rPr lang="en-US" sz="2000" b="1" dirty="0">
                <a:latin typeface="Wingdings"/>
                <a:ea typeface="Times New Roman"/>
                <a:cs typeface="Times New Roman"/>
              </a:rPr>
              <a:t> </a:t>
            </a:r>
            <a:r>
              <a:rPr lang="ar-SA" sz="2000" b="1" u="sng" dirty="0">
                <a:solidFill>
                  <a:srgbClr val="FF0000"/>
                </a:solidFill>
                <a:latin typeface="Calibri"/>
                <a:ea typeface="Times New Roman"/>
                <a:cs typeface="Arabic Transparent"/>
              </a:rPr>
              <a:t>مفهوم الموظف العام</a:t>
            </a:r>
            <a:r>
              <a:rPr lang="en-US" sz="2000" dirty="0">
                <a:latin typeface="Times New Roman"/>
                <a:ea typeface="Times New Roman"/>
                <a:cs typeface="Arial"/>
              </a:rPr>
              <a:t/>
            </a:r>
            <a:br>
              <a:rPr lang="en-US" sz="2000" dirty="0">
                <a:latin typeface="Times New Roman"/>
                <a:ea typeface="Times New Roman"/>
                <a:cs typeface="Arial"/>
              </a:rPr>
            </a:br>
            <a:r>
              <a:rPr lang="en-US" sz="2000" dirty="0">
                <a:latin typeface="Times New Roman"/>
                <a:ea typeface="Times New Roman"/>
                <a:cs typeface="Arial"/>
              </a:rPr>
              <a:t/>
            </a:r>
            <a:br>
              <a:rPr lang="en-US" sz="2000" dirty="0">
                <a:latin typeface="Times New Roman"/>
                <a:ea typeface="Times New Roman"/>
                <a:cs typeface="Arial"/>
              </a:rPr>
            </a:br>
            <a:r>
              <a:rPr lang="ar-SA" sz="2000" dirty="0">
                <a:latin typeface="Calibri"/>
                <a:ea typeface="Times New Roman"/>
                <a:cs typeface="Times New Roman"/>
              </a:rPr>
              <a:t>هنالك بعض التعريفات التي عرفت الموظف العام على انه</a:t>
            </a:r>
            <a:endParaRPr lang="en-US" sz="2000" dirty="0">
              <a:latin typeface="Calibri"/>
              <a:ea typeface="Calibri"/>
              <a:cs typeface="Arial"/>
            </a:endParaRPr>
          </a:p>
          <a:p>
            <a:pPr marL="342900" marR="0" lvl="0" indent="-342900" algn="r" rtl="1">
              <a:lnSpc>
                <a:spcPct val="150000"/>
              </a:lnSpc>
              <a:spcBef>
                <a:spcPts val="0"/>
              </a:spcBef>
              <a:spcAft>
                <a:spcPts val="1000"/>
              </a:spcAft>
              <a:buFont typeface="Wingdings" pitchFamily="2" charset="2"/>
              <a:buChar char="v"/>
            </a:pPr>
            <a:r>
              <a:rPr lang="ar-SA" sz="2000" dirty="0">
                <a:latin typeface="Calibri"/>
                <a:ea typeface="Times New Roman"/>
                <a:cs typeface="Times New Roman"/>
              </a:rPr>
              <a:t>هو الشخص الذي يشغل الوظيفة العامة لتحقيق هدف معين أو جزء من هدف معين يتصل بالصالح العام أو بخدمة جمهور المنتفعين بالمرافق العامة, ويمارس الموظف العام وظيفته في مرفق عام تديره الدولة أو شخص من القانون العام. وترتبط واجبات الموظف العام بالقيام بالعمل والالتزام بالواجبات الوظيفية والطاعة والاحترام للرؤساء وحماية وصياغة أموال الدولة من الاعتداء والإسراف. </a:t>
            </a:r>
            <a:endParaRPr lang="en-US" sz="2000" dirty="0">
              <a:latin typeface="Calibri"/>
              <a:ea typeface="Calibri"/>
              <a:cs typeface="Arial"/>
            </a:endParaRPr>
          </a:p>
          <a:p>
            <a:pPr marL="285750" indent="-285750" algn="r" rtl="1">
              <a:buFont typeface="Wingdings" pitchFamily="2" charset="2"/>
              <a:buChar char="v"/>
            </a:pPr>
            <a:r>
              <a:rPr lang="ar-SA" sz="2000" dirty="0">
                <a:ea typeface="Times New Roman"/>
                <a:cs typeface="Times New Roman"/>
              </a:rPr>
              <a:t>هو كل شخص عُهدت إليه وظيفة داخل أملاك الوزارة أو الجهة غير المرتبطة بوزارة، والعلاقة التي تربط الموظف بالدولة هي علاقة تنظيمية تحكمها القوانين والتعليمات الخاصة بالخدمة المدنية.</a:t>
            </a:r>
            <a:endParaRPr lang="en-US" sz="2000" dirty="0"/>
          </a:p>
        </p:txBody>
      </p:sp>
    </p:spTree>
    <p:extLst>
      <p:ext uri="{BB962C8B-B14F-4D97-AF65-F5344CB8AC3E}">
        <p14:creationId xmlns:p14="http://schemas.microsoft.com/office/powerpoint/2010/main" val="92428935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33719"/>
            <a:ext cx="7772400" cy="2990562"/>
          </a:xfrm>
          <a:prstGeom prst="rect">
            <a:avLst/>
          </a:prstGeom>
        </p:spPr>
        <p:txBody>
          <a:bodyPr wrap="square">
            <a:spAutoFit/>
          </a:bodyPr>
          <a:lstStyle/>
          <a:p>
            <a:pPr marL="342900" marR="0" lvl="0" indent="-342900" algn="r" rtl="1">
              <a:lnSpc>
                <a:spcPct val="150000"/>
              </a:lnSpc>
              <a:spcBef>
                <a:spcPts val="0"/>
              </a:spcBef>
              <a:spcAft>
                <a:spcPts val="1000"/>
              </a:spcAft>
              <a:buFont typeface="Wingdings"/>
              <a:buChar char=""/>
            </a:pPr>
            <a:r>
              <a:rPr lang="en-US" sz="2400" b="1" dirty="0">
                <a:latin typeface="Times New Roman"/>
                <a:ea typeface="Times New Roman"/>
                <a:cs typeface="Arial"/>
              </a:rPr>
              <a:t> </a:t>
            </a:r>
            <a:r>
              <a:rPr lang="ar-SA" sz="2400" dirty="0">
                <a:latin typeface="Calibri"/>
                <a:ea typeface="Times New Roman"/>
                <a:cs typeface="Times New Roman"/>
              </a:rPr>
              <a:t>هو الشخص الذي يعهد إليه بعمل دائم في خدمة المرافق التي تدار بطريقة مباشرة بواسطة السلطات الإدارية المركزية أو المحلية أو المرفقية , و يشغل وظيفة داخله بالنظام الإداري للمرفق الذي يعمل فيه. </a:t>
            </a:r>
            <a:endParaRPr lang="en-US" sz="2400" dirty="0">
              <a:latin typeface="Calibri"/>
              <a:ea typeface="Calibri"/>
              <a:cs typeface="Arial"/>
            </a:endParaRPr>
          </a:p>
          <a:p>
            <a:pPr marL="285750" indent="-285750" algn="r" rtl="1">
              <a:buFont typeface="Wingdings" pitchFamily="2" charset="2"/>
              <a:buChar char="v"/>
            </a:pPr>
            <a:r>
              <a:rPr lang="en-US" sz="2400" b="1" dirty="0">
                <a:latin typeface="Times New Roman"/>
                <a:ea typeface="Times New Roman"/>
              </a:rPr>
              <a:t> </a:t>
            </a:r>
            <a:r>
              <a:rPr lang="ar-SA" sz="2400" dirty="0">
                <a:ea typeface="Times New Roman"/>
                <a:cs typeface="Times New Roman"/>
              </a:rPr>
              <a:t>الموظف العام هو احد عمال الحكومة أو السلطة الإدارية, و يعمل أساساً لتحقيق المصلحة العامة و ذلك لضمان سير الجهاز الإداري في الدولة سيراً منضماً في خدمة أهداف الدولة و تحقيق رفاهية الأفراد</a:t>
            </a:r>
            <a:r>
              <a:rPr lang="en-US" sz="2400" dirty="0">
                <a:latin typeface="Times New Roman"/>
                <a:ea typeface="Times New Roman"/>
              </a:rPr>
              <a:t>.</a:t>
            </a:r>
            <a:endParaRPr lang="en-US" sz="2400" dirty="0"/>
          </a:p>
        </p:txBody>
      </p:sp>
    </p:spTree>
    <p:extLst>
      <p:ext uri="{BB962C8B-B14F-4D97-AF65-F5344CB8AC3E}">
        <p14:creationId xmlns:p14="http://schemas.microsoft.com/office/powerpoint/2010/main" val="45831844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69243"/>
            <a:ext cx="7391400" cy="5300810"/>
          </a:xfrm>
          <a:prstGeom prst="rect">
            <a:avLst/>
          </a:prstGeom>
        </p:spPr>
        <p:txBody>
          <a:bodyPr wrap="square">
            <a:spAutoFit/>
          </a:bodyPr>
          <a:lstStyle/>
          <a:p>
            <a:pPr algn="r" rtl="1">
              <a:lnSpc>
                <a:spcPct val="150000"/>
              </a:lnSpc>
              <a:spcAft>
                <a:spcPts val="1000"/>
              </a:spcAft>
            </a:pPr>
            <a:r>
              <a:rPr lang="ar-SA" sz="2000" b="1" u="sng" dirty="0">
                <a:solidFill>
                  <a:srgbClr val="FF0000"/>
                </a:solidFill>
                <a:latin typeface="Calibri"/>
                <a:ea typeface="Times New Roman"/>
                <a:cs typeface="Arabic Transparent"/>
              </a:rPr>
              <a:t>التمييز بين الوظيفة الموظف</a:t>
            </a:r>
            <a:r>
              <a:rPr lang="en-US" sz="2000" b="1" u="sng" dirty="0">
                <a:solidFill>
                  <a:srgbClr val="FF0000"/>
                </a:solidFill>
                <a:latin typeface="Arabic Transparent"/>
                <a:ea typeface="Times New Roman"/>
                <a:cs typeface="Arial"/>
              </a:rPr>
              <a:t>:</a:t>
            </a:r>
            <a:r>
              <a:rPr lang="en-US" sz="2000" dirty="0">
                <a:latin typeface="Times New Roman"/>
                <a:ea typeface="Times New Roman"/>
                <a:cs typeface="Arial"/>
              </a:rPr>
              <a:t/>
            </a:r>
            <a:br>
              <a:rPr lang="en-US" sz="2000" dirty="0">
                <a:latin typeface="Times New Roman"/>
                <a:ea typeface="Times New Roman"/>
                <a:cs typeface="Arial"/>
              </a:rPr>
            </a:br>
            <a:r>
              <a:rPr lang="en-US" sz="2000" dirty="0">
                <a:latin typeface="Times New Roman"/>
                <a:ea typeface="Times New Roman"/>
                <a:cs typeface="Arial"/>
              </a:rPr>
              <a:t/>
            </a:r>
            <a:br>
              <a:rPr lang="en-US" sz="2000" dirty="0">
                <a:latin typeface="Times New Roman"/>
                <a:ea typeface="Times New Roman"/>
                <a:cs typeface="Arial"/>
              </a:rPr>
            </a:br>
            <a:r>
              <a:rPr lang="ar-SA" sz="2000" b="1" dirty="0">
                <a:solidFill>
                  <a:srgbClr val="FF0000"/>
                </a:solidFill>
                <a:latin typeface="Calibri"/>
                <a:ea typeface="Times New Roman"/>
                <a:cs typeface="Arabic Transparent"/>
              </a:rPr>
              <a:t>الوظيفة العامة</a:t>
            </a:r>
            <a:r>
              <a:rPr lang="en-US" sz="2000" b="1" dirty="0">
                <a:solidFill>
                  <a:srgbClr val="FF0000"/>
                </a:solidFill>
                <a:latin typeface="Arabic Transparent"/>
                <a:ea typeface="Times New Roman"/>
                <a:cs typeface="Arial"/>
              </a:rPr>
              <a:t>:</a:t>
            </a:r>
            <a:endParaRPr lang="en-US" sz="2000" dirty="0">
              <a:latin typeface="Calibri"/>
              <a:ea typeface="Calibri"/>
              <a:cs typeface="Arial"/>
            </a:endParaRPr>
          </a:p>
          <a:p>
            <a:pPr marL="342900" marR="0" lvl="0" indent="-342900" algn="r" rtl="1">
              <a:lnSpc>
                <a:spcPct val="150000"/>
              </a:lnSpc>
              <a:spcBef>
                <a:spcPts val="0"/>
              </a:spcBef>
              <a:spcAft>
                <a:spcPts val="1000"/>
              </a:spcAft>
              <a:buFont typeface="+mj-lt"/>
              <a:buAutoNum type="arabicPeriod"/>
            </a:pPr>
            <a:r>
              <a:rPr lang="en-US" sz="2000" dirty="0">
                <a:latin typeface="Times New Roman"/>
                <a:ea typeface="Times New Roman"/>
                <a:cs typeface="Arial"/>
              </a:rPr>
              <a:t> </a:t>
            </a:r>
            <a:r>
              <a:rPr lang="ar-SA" sz="2000" dirty="0">
                <a:latin typeface="Calibri"/>
                <a:ea typeface="Times New Roman"/>
                <a:cs typeface="Times New Roman"/>
              </a:rPr>
              <a:t>الوظيفة العامة قد تكون مشغولة أو خالية</a:t>
            </a:r>
            <a:r>
              <a:rPr lang="en-US" sz="2000" dirty="0">
                <a:latin typeface="Times New Roman"/>
                <a:ea typeface="Times New Roman"/>
                <a:cs typeface="Arial"/>
              </a:rPr>
              <a:t>.</a:t>
            </a:r>
            <a:endParaRPr lang="en-US" sz="2000" dirty="0">
              <a:latin typeface="Calibri"/>
              <a:ea typeface="Calibri"/>
              <a:cs typeface="Arial"/>
            </a:endParaRPr>
          </a:p>
          <a:p>
            <a:pPr marL="342900" marR="0" lvl="0" indent="-342900" algn="r" rtl="1">
              <a:lnSpc>
                <a:spcPct val="150000"/>
              </a:lnSpc>
              <a:spcBef>
                <a:spcPts val="0"/>
              </a:spcBef>
              <a:spcAft>
                <a:spcPts val="1000"/>
              </a:spcAft>
              <a:buFont typeface="+mj-lt"/>
              <a:buAutoNum type="arabicPeriod"/>
            </a:pPr>
            <a:r>
              <a:rPr lang="en-US" sz="2000" dirty="0">
                <a:latin typeface="Times New Roman"/>
                <a:ea typeface="Times New Roman"/>
                <a:cs typeface="Arial"/>
              </a:rPr>
              <a:t> </a:t>
            </a:r>
            <a:r>
              <a:rPr lang="ar-SA" sz="2000" dirty="0">
                <a:latin typeface="Calibri"/>
                <a:ea typeface="Times New Roman"/>
                <a:cs typeface="Times New Roman"/>
              </a:rPr>
              <a:t>تتميز بما تتضمنه من واجبات و مسئوليات</a:t>
            </a:r>
            <a:r>
              <a:rPr lang="en-US" sz="2000" dirty="0">
                <a:latin typeface="Times New Roman"/>
                <a:ea typeface="Times New Roman"/>
                <a:cs typeface="Arial"/>
              </a:rPr>
              <a:t>.</a:t>
            </a:r>
            <a:endParaRPr lang="en-US" sz="2000" dirty="0">
              <a:latin typeface="Calibri"/>
              <a:ea typeface="Calibri"/>
              <a:cs typeface="Arial"/>
            </a:endParaRPr>
          </a:p>
          <a:p>
            <a:pPr marL="342900" marR="0" lvl="0" indent="-342900" algn="r" rtl="1">
              <a:lnSpc>
                <a:spcPct val="150000"/>
              </a:lnSpc>
              <a:spcBef>
                <a:spcPts val="0"/>
              </a:spcBef>
              <a:spcAft>
                <a:spcPts val="1000"/>
              </a:spcAft>
              <a:buFont typeface="+mj-lt"/>
              <a:buAutoNum type="arabicPeriod"/>
            </a:pPr>
            <a:r>
              <a:rPr lang="en-US" sz="2000" dirty="0">
                <a:latin typeface="Times New Roman"/>
                <a:ea typeface="Times New Roman"/>
                <a:cs typeface="Arial"/>
              </a:rPr>
              <a:t> </a:t>
            </a:r>
            <a:r>
              <a:rPr lang="ar-SA" sz="2000" dirty="0">
                <a:latin typeface="Calibri"/>
                <a:ea typeface="Times New Roman"/>
                <a:cs typeface="Times New Roman"/>
              </a:rPr>
              <a:t>الوظيفة العامة لا تتأثر بمن يشغلها من الموظفين, و ذلك لان القاعدة التي تحكم الوظائف العامة هي تلك الوظائف التي</a:t>
            </a:r>
            <a:r>
              <a:rPr lang="en-US" sz="2000" dirty="0">
                <a:latin typeface="Times New Roman"/>
                <a:ea typeface="Times New Roman"/>
                <a:cs typeface="Arial"/>
              </a:rPr>
              <a:t>:</a:t>
            </a:r>
            <a:endParaRPr lang="en-US" sz="2000" dirty="0">
              <a:latin typeface="Calibri"/>
              <a:ea typeface="Calibri"/>
              <a:cs typeface="Arial"/>
            </a:endParaRPr>
          </a:p>
          <a:p>
            <a:pPr marL="342900" marR="0" lvl="0" indent="-342900" algn="r" rtl="1">
              <a:lnSpc>
                <a:spcPct val="150000"/>
              </a:lnSpc>
              <a:spcBef>
                <a:spcPts val="0"/>
              </a:spcBef>
              <a:spcAft>
                <a:spcPts val="1000"/>
              </a:spcAft>
              <a:buClr>
                <a:srgbClr val="000000"/>
              </a:buClr>
              <a:buFont typeface="+mj-cs"/>
              <a:buAutoNum type="arabic1Minus"/>
            </a:pPr>
            <a:r>
              <a:rPr lang="ar-SA" sz="2000" dirty="0">
                <a:latin typeface="Calibri"/>
                <a:ea typeface="Times New Roman"/>
                <a:cs typeface="Times New Roman"/>
              </a:rPr>
              <a:t>تنشأ و تحدد حقوق و مسئوليات من يشغلها قبل أن يعين فيها احد</a:t>
            </a:r>
            <a:r>
              <a:rPr lang="en-US" sz="2000" dirty="0">
                <a:latin typeface="Times New Roman"/>
                <a:ea typeface="Times New Roman"/>
                <a:cs typeface="Arial"/>
              </a:rPr>
              <a:t>.</a:t>
            </a:r>
            <a:endParaRPr lang="en-US" sz="2000" dirty="0">
              <a:latin typeface="Calibri"/>
              <a:ea typeface="Calibri"/>
              <a:cs typeface="Arial"/>
            </a:endParaRPr>
          </a:p>
          <a:p>
            <a:pPr marL="342900" marR="0" lvl="0" indent="-342900" algn="r" rtl="1">
              <a:lnSpc>
                <a:spcPct val="150000"/>
              </a:lnSpc>
              <a:spcBef>
                <a:spcPts val="0"/>
              </a:spcBef>
              <a:spcAft>
                <a:spcPts val="1000"/>
              </a:spcAft>
              <a:buClr>
                <a:srgbClr val="000000"/>
              </a:buClr>
              <a:buFont typeface="+mj-cs"/>
              <a:buAutoNum type="arabic1Minus"/>
            </a:pPr>
            <a:r>
              <a:rPr lang="ar-SA" sz="2000" dirty="0">
                <a:latin typeface="Calibri"/>
                <a:ea typeface="Times New Roman"/>
                <a:cs typeface="Times New Roman"/>
              </a:rPr>
              <a:t>لا تتأثر بموت شاغلها أو استقالته أو إحالته إلى المعاش</a:t>
            </a:r>
            <a:r>
              <a:rPr lang="en-US" sz="2000" dirty="0">
                <a:latin typeface="Times New Roman"/>
                <a:ea typeface="Times New Roman"/>
                <a:cs typeface="Arial"/>
              </a:rPr>
              <a:t>.</a:t>
            </a:r>
            <a:r>
              <a:rPr lang="ar-SA" sz="2000" dirty="0">
                <a:latin typeface="Calibri"/>
                <a:ea typeface="Times New Roman"/>
                <a:cs typeface="Times New Roman"/>
              </a:rPr>
              <a:t>إذ أن مصيرها منفصل عن مصير من يشغلها. </a:t>
            </a:r>
            <a:endParaRPr lang="en-US" sz="2000" dirty="0">
              <a:effectLst/>
              <a:latin typeface="Calibri"/>
              <a:ea typeface="Calibri"/>
              <a:cs typeface="Arial"/>
            </a:endParaRPr>
          </a:p>
        </p:txBody>
      </p:sp>
    </p:spTree>
    <p:extLst>
      <p:ext uri="{BB962C8B-B14F-4D97-AF65-F5344CB8AC3E}">
        <p14:creationId xmlns:p14="http://schemas.microsoft.com/office/powerpoint/2010/main" val="2617717080"/>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967335"/>
            <a:ext cx="7620000" cy="954107"/>
          </a:xfrm>
          <a:prstGeom prst="rect">
            <a:avLst/>
          </a:prstGeom>
        </p:spPr>
        <p:txBody>
          <a:bodyPr wrap="square">
            <a:spAutoFit/>
          </a:bodyPr>
          <a:lstStyle/>
          <a:p>
            <a:pPr algn="r" rtl="1"/>
            <a:r>
              <a:rPr lang="ar-IQ" sz="2800" dirty="0" smtClean="0">
                <a:ea typeface="Times New Roman"/>
                <a:cs typeface="Times New Roman"/>
              </a:rPr>
              <a:t>ت- </a:t>
            </a:r>
            <a:r>
              <a:rPr lang="ar-SA" sz="2800" dirty="0" smtClean="0">
                <a:ea typeface="Times New Roman"/>
                <a:cs typeface="Times New Roman"/>
              </a:rPr>
              <a:t>يتوقف </a:t>
            </a:r>
            <a:r>
              <a:rPr lang="ar-SA" sz="2800" dirty="0">
                <a:ea typeface="Times New Roman"/>
                <a:cs typeface="Times New Roman"/>
              </a:rPr>
              <a:t>تنظيم الوظيفة العامة على نظرة المشرع لها وهي تختلف من دوله إلى أخرى </a:t>
            </a:r>
            <a:r>
              <a:rPr lang="ar-SA" sz="2800" dirty="0" smtClean="0">
                <a:latin typeface="Times New Roman"/>
                <a:ea typeface="Times New Roman"/>
              </a:rPr>
              <a:t>حسب </a:t>
            </a:r>
            <a:r>
              <a:rPr lang="ar-SA" sz="2800" dirty="0">
                <a:latin typeface="Times New Roman"/>
                <a:ea typeface="Times New Roman"/>
              </a:rPr>
              <a:t>المبادئ التي تؤمن بها كل دولة. </a:t>
            </a:r>
            <a:endParaRPr lang="en-US" sz="2800" dirty="0"/>
          </a:p>
        </p:txBody>
      </p:sp>
    </p:spTree>
    <p:extLst>
      <p:ext uri="{BB962C8B-B14F-4D97-AF65-F5344CB8AC3E}">
        <p14:creationId xmlns:p14="http://schemas.microsoft.com/office/powerpoint/2010/main" val="242633561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974482"/>
            <a:ext cx="6934200" cy="4216539"/>
          </a:xfrm>
          <a:prstGeom prst="rect">
            <a:avLst/>
          </a:prstGeom>
        </p:spPr>
        <p:txBody>
          <a:bodyPr wrap="square">
            <a:spAutoFit/>
          </a:bodyPr>
          <a:lstStyle/>
          <a:p>
            <a:pPr marR="0" lvl="0" algn="r" rtl="1">
              <a:lnSpc>
                <a:spcPct val="150000"/>
              </a:lnSpc>
              <a:spcBef>
                <a:spcPts val="0"/>
              </a:spcBef>
              <a:spcAft>
                <a:spcPts val="1000"/>
              </a:spcAft>
              <a:buClr>
                <a:srgbClr val="000000"/>
              </a:buClr>
            </a:pPr>
            <a:r>
              <a:rPr lang="ar-SA" b="1" dirty="0">
                <a:solidFill>
                  <a:srgbClr val="FF0000"/>
                </a:solidFill>
                <a:latin typeface="Calibri"/>
                <a:ea typeface="Times New Roman"/>
                <a:cs typeface="Arabic Transparent"/>
              </a:rPr>
              <a:t>الموظف العام</a:t>
            </a:r>
            <a:r>
              <a:rPr lang="en-US" b="1" dirty="0">
                <a:solidFill>
                  <a:srgbClr val="FF0000"/>
                </a:solidFill>
                <a:latin typeface="Arabic Transparent"/>
                <a:ea typeface="Times New Roman"/>
                <a:cs typeface="Arial"/>
              </a:rPr>
              <a:t>:</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mj-lt"/>
              <a:buAutoNum type="arabicPeriod"/>
            </a:pPr>
            <a:r>
              <a:rPr lang="ar-SA" dirty="0">
                <a:latin typeface="Calibri"/>
                <a:ea typeface="Times New Roman"/>
                <a:cs typeface="Times New Roman"/>
              </a:rPr>
              <a:t>لا يخضع الموظف العام لعقد عمل و إنما ينظمه قانون صادر من السلطة التشريعية. </a:t>
            </a:r>
            <a:endParaRPr lang="en-US" sz="1200" dirty="0">
              <a:latin typeface="Calibri"/>
              <a:ea typeface="Calibri"/>
              <a:cs typeface="Arial"/>
            </a:endParaRPr>
          </a:p>
          <a:p>
            <a:pPr marL="342900" marR="0" lvl="0" indent="-342900" algn="r" rtl="1">
              <a:lnSpc>
                <a:spcPct val="150000"/>
              </a:lnSpc>
              <a:spcBef>
                <a:spcPts val="0"/>
              </a:spcBef>
              <a:spcAft>
                <a:spcPts val="1000"/>
              </a:spcAft>
              <a:buFont typeface="+mj-lt"/>
              <a:buAutoNum type="arabicPeriod"/>
            </a:pPr>
            <a:r>
              <a:rPr lang="en-US" dirty="0">
                <a:latin typeface="Times New Roman"/>
                <a:ea typeface="Times New Roman"/>
                <a:cs typeface="Arial"/>
              </a:rPr>
              <a:t> </a:t>
            </a:r>
            <a:r>
              <a:rPr lang="ar-SA" dirty="0">
                <a:latin typeface="Calibri"/>
                <a:ea typeface="Times New Roman"/>
                <a:cs typeface="Times New Roman"/>
              </a:rPr>
              <a:t>تسري على الموظف كل التعديلات التي تدخلها السلطة المختصة على القوانين و اللوائح المتعلقة بالوظيفة دون أن يكون للموظف حق الاحتجاج بعدم قبوله لها أو بوجود حقوق مكتسبة له , و كذلك لا يجوز للموظف أن يتفق مع الحكومة على تعديل شروط التوظيف بالنسبة له</a:t>
            </a:r>
            <a:r>
              <a:rPr lang="ar-SA" dirty="0" smtClean="0">
                <a:latin typeface="Calibri"/>
                <a:ea typeface="Times New Roman"/>
                <a:cs typeface="Times New Roman"/>
              </a:rPr>
              <a:t>.</a:t>
            </a:r>
            <a:endParaRPr lang="ar-IQ" dirty="0" smtClean="0">
              <a:latin typeface="Calibri"/>
              <a:ea typeface="Times New Roman"/>
              <a:cs typeface="Times New Roman"/>
            </a:endParaRPr>
          </a:p>
          <a:p>
            <a:pPr marL="342900" indent="-342900" algn="r" rtl="1">
              <a:lnSpc>
                <a:spcPct val="150000"/>
              </a:lnSpc>
              <a:buFont typeface="+mj-lt"/>
              <a:buAutoNum type="arabicPeriod"/>
            </a:pPr>
            <a:r>
              <a:rPr lang="ar-SA" dirty="0" smtClean="0">
                <a:latin typeface="Times New Roman"/>
                <a:ea typeface="Times New Roman"/>
              </a:rPr>
              <a:t>لا </a:t>
            </a:r>
            <a:r>
              <a:rPr lang="ar-SA" dirty="0">
                <a:latin typeface="Times New Roman"/>
                <a:ea typeface="Times New Roman"/>
              </a:rPr>
              <a:t>تنقطع صلة الموظف بالوظيفة بمجرد استقالته بل تبقى هذه الصلة قائمة إلى حين قبول الاستقالة من جانب السلطة المختصة.</a:t>
            </a:r>
            <a:r>
              <a:rPr lang="en-US" dirty="0">
                <a:latin typeface="Times New Roman"/>
                <a:ea typeface="Times New Roman"/>
              </a:rPr>
              <a:t/>
            </a:r>
            <a:br>
              <a:rPr lang="en-US" dirty="0">
                <a:latin typeface="Times New Roman"/>
                <a:ea typeface="Times New Roman"/>
              </a:rPr>
            </a:br>
            <a:endParaRPr lang="en-US" dirty="0"/>
          </a:p>
        </p:txBody>
      </p:sp>
    </p:spTree>
    <p:extLst>
      <p:ext uri="{BB962C8B-B14F-4D97-AF65-F5344CB8AC3E}">
        <p14:creationId xmlns:p14="http://schemas.microsoft.com/office/powerpoint/2010/main" val="1475302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89844"/>
            <a:ext cx="7543800" cy="5632311"/>
          </a:xfrm>
          <a:prstGeom prst="rect">
            <a:avLst/>
          </a:prstGeom>
        </p:spPr>
        <p:txBody>
          <a:bodyPr wrap="square">
            <a:spAutoFit/>
          </a:bodyPr>
          <a:lstStyle/>
          <a:p>
            <a:pPr algn="r" rtl="1"/>
            <a:r>
              <a:rPr lang="ar-SA" sz="2400" b="1" u="sng" dirty="0">
                <a:solidFill>
                  <a:srgbClr val="FF0000"/>
                </a:solidFill>
                <a:latin typeface="Wingdings"/>
                <a:ea typeface="Times New Roman"/>
                <a:cs typeface="Times New Roman"/>
              </a:rPr>
              <a:t>نشأة</a:t>
            </a:r>
            <a:r>
              <a:rPr lang="ar-SA" sz="2400" b="1" u="sng" dirty="0">
                <a:solidFill>
                  <a:srgbClr val="FF0000"/>
                </a:solidFill>
                <a:latin typeface="PT Bold Heading"/>
                <a:ea typeface="Times New Roman"/>
                <a:cs typeface="Times New Roman"/>
              </a:rPr>
              <a:t> الوظيفة العامة</a:t>
            </a:r>
            <a:r>
              <a:rPr lang="ar-SA" sz="2400" b="1" dirty="0">
                <a:solidFill>
                  <a:srgbClr val="FF0000"/>
                </a:solidFill>
                <a:latin typeface="PT Bold Heading"/>
                <a:ea typeface="Times New Roman"/>
                <a:cs typeface="Times New Roman"/>
              </a:rPr>
              <a:t> </a:t>
            </a:r>
            <a:r>
              <a:rPr lang="en-US" sz="2400" dirty="0">
                <a:latin typeface="Times New Roman"/>
                <a:ea typeface="Times New Roman"/>
              </a:rPr>
              <a:t/>
            </a:r>
            <a:br>
              <a:rPr lang="en-US" sz="2400" dirty="0">
                <a:latin typeface="Times New Roman"/>
                <a:ea typeface="Times New Roman"/>
              </a:rPr>
            </a:br>
            <a:r>
              <a:rPr lang="ar-SA" sz="2400" dirty="0">
                <a:latin typeface="Times New Roman"/>
                <a:ea typeface="Times New Roman"/>
              </a:rPr>
              <a:t>كانت الوظيفة العامة فيما مضي تتسم بطابع السلطة والمظهر وغالباً لا يخصص لمن يشغلها مرتبات فهي مقصورة على إفراد الأسرة المرتبطة بالأسرة الحاكمة ومع النمو الكبير في دور الدولة , واتساع حجم التنظيمات الحكومية وتعددها وانتشار الأفكار الديمقراطية أصبحت الوظيفة العامة تتسم بطابع الخدمة العامة ولم تقتصر على فئة معينة من المجتمع ولكن حقاً لكل المواطنين على أساس أن شغلها يعتبر مظهر من مظاهر ممارسة الحقوق السياسية وهو حق للجميع في المجتمع على أساس المساواة ولزوماً على شاغلها التفرغ لأعباء الوظيفة التي يشغلها لكي يصبح قادراً على تحسين الخدمة التي يقدمها للمواطنين</a:t>
            </a:r>
            <a:r>
              <a:rPr lang="en-US" sz="2400" dirty="0">
                <a:latin typeface="Times New Roman"/>
                <a:ea typeface="Times New Roman"/>
              </a:rPr>
              <a:t>.</a:t>
            </a:r>
            <a:br>
              <a:rPr lang="en-US" sz="2400" dirty="0">
                <a:latin typeface="Times New Roman"/>
                <a:ea typeface="Times New Roman"/>
              </a:rPr>
            </a:br>
            <a:r>
              <a:rPr lang="ar-SA" sz="2400" dirty="0">
                <a:latin typeface="Times New Roman"/>
                <a:ea typeface="Times New Roman"/>
              </a:rPr>
              <a:t>وبعد ما أصبحت الوظيفة العامة حقاً لجميع المواطنين فمن الضروري تخصيص أجور ومرتبات للوظائف العامة, وتختلف الأجور باختلاف الهيكل التنظيمي والمؤهلات الخاصة والمهارات الواجب توافرها في شاغلي الوظيفة العامة. </a:t>
            </a:r>
            <a:r>
              <a:rPr lang="en-US" sz="2400" dirty="0">
                <a:latin typeface="Times New Roman"/>
                <a:ea typeface="Times New Roman"/>
              </a:rPr>
              <a:t/>
            </a:r>
            <a:br>
              <a:rPr lang="en-US" sz="2400" dirty="0">
                <a:latin typeface="Times New Roman"/>
                <a:ea typeface="Times New Roman"/>
              </a:rPr>
            </a:br>
            <a:endParaRPr lang="en-US" sz="2400" dirty="0"/>
          </a:p>
        </p:txBody>
      </p:sp>
    </p:spTree>
    <p:extLst>
      <p:ext uri="{BB962C8B-B14F-4D97-AF65-F5344CB8AC3E}">
        <p14:creationId xmlns:p14="http://schemas.microsoft.com/office/powerpoint/2010/main" val="3622095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587</Words>
  <Application>Microsoft Office PowerPoint</Application>
  <PresentationFormat>On-screen Show (4:3)</PresentationFormat>
  <Paragraphs>56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ادارة الموارد البشرية - المرحلة الثانية   كلية الادارة والاقتصاد – جامعة بغداد                        المحاضرة الرابعة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الرابعة</dc:title>
  <dc:creator>lenovo</dc:creator>
  <cp:lastModifiedBy>lenovo</cp:lastModifiedBy>
  <cp:revision>3</cp:revision>
  <dcterms:created xsi:type="dcterms:W3CDTF">2006-08-16T00:00:00Z</dcterms:created>
  <dcterms:modified xsi:type="dcterms:W3CDTF">2018-12-01T06:30:37Z</dcterms:modified>
</cp:coreProperties>
</file>