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8" r:id="rId6"/>
    <p:sldId id="28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themeOverride" Target="../theme/themeOverride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9.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4.xml"/><Relationship Id="rId1" Type="http://schemas.openxmlformats.org/officeDocument/2006/relationships/themeOverride" Target="../theme/themeOverride1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black"/>
                </a:solidFill>
                <a:latin typeface="Arial" pitchFamily="34" charset="0"/>
                <a:cs typeface="Arial" pitchFamily="34" charset="0"/>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black"/>
                </a:solidFill>
                <a:latin typeface="Arial" charset="0"/>
                <a:cs typeface="Arial"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5B97B6F-7D92-4287-A74D-8C7D1A7E0AD7}" type="datetime1">
              <a:rPr lang="en-US"/>
              <a:pPr>
                <a:defRPr/>
              </a:pPr>
              <a:t>12/1/2018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2DA2BF">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8124714-9518-4EAB-A473-8616B7CBF711}" type="slidenum">
              <a:rPr lang="en-US"/>
              <a:pPr>
                <a:defRPr/>
              </a:pPr>
              <a:t>‹#›</a:t>
            </a:fld>
            <a:endParaRPr lang="en-US" dirty="0"/>
          </a:p>
        </p:txBody>
      </p:sp>
    </p:spTree>
    <p:extLst>
      <p:ext uri="{BB962C8B-B14F-4D97-AF65-F5344CB8AC3E}">
        <p14:creationId xmlns:p14="http://schemas.microsoft.com/office/powerpoint/2010/main" val="201040007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DDA62DEB-6A7A-46FF-BBF5-D20E3B5F1A5B}"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5F6F1EE4-B302-4461-89FC-1FFE427FEE8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3808091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2DB9DA7-CCD3-43EA-9FC9-4FCAA6EEF78F}" type="datetime1">
              <a:rPr lang="en-US">
                <a:solidFill>
                  <a:prstClr val="white"/>
                </a:solidFill>
              </a:rPr>
              <a:pPr>
                <a:defRPr/>
              </a:pPr>
              <a:t>12/1/2018</a:t>
            </a:fld>
            <a:endParaRPr lang="en-US" dirty="0">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0706BBC6-6474-467C-B8C6-C1753105832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56185348"/>
      </p:ext>
    </p:extLst>
  </p:cSld>
  <p:clrMapOvr>
    <a:overrideClrMapping bg1="dk1" tx1="lt1" bg2="dk2" tx2="lt2" accent1="accent1" accent2="accent2" accent3="accent3" accent4="accent4" accent5="accent5" accent6="accent6" hlink="hlink" folHlink="folHlink"/>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A2EE953-3435-4D4F-BFD1-103C130D79B2}" type="datetime1">
              <a:rPr lang="en-US">
                <a:solidFill>
                  <a:prstClr val="white"/>
                </a:solidFill>
              </a:rPr>
              <a:pPr>
                <a:defRPr/>
              </a:pPr>
              <a:t>12/1/2018</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E580D41-00F9-4E93-AFE9-A15A8ABC677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497575520"/>
      </p:ext>
    </p:extLst>
  </p:cSld>
  <p:clrMapOvr>
    <a:overrideClrMapping bg1="dk1" tx1="lt1" bg2="dk2" tx2="lt2" accent1="accent1" accent2="accent2" accent3="accent3" accent4="accent4" accent5="accent5" accent6="accent6" hlink="hlink" folHlink="folHlink"/>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421F32F-1907-487C-95D0-67E49FC980F6}" type="datetime1">
              <a:rPr lang="en-US">
                <a:solidFill>
                  <a:prstClr val="black"/>
                </a:solidFill>
              </a:rPr>
              <a:pPr>
                <a:defRPr/>
              </a:pPr>
              <a:t>12/1/2018</a:t>
            </a:fld>
            <a:endParaRPr lang="en-US" dirty="0">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384D590D-0321-441C-B137-A91530F642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149418444"/>
      </p:ext>
    </p:extLst>
  </p:cSld>
  <p:clrMapOvr>
    <a:overrideClrMapping bg1="lt1" tx1="dk1" bg2="lt2" tx2="dk2" accent1="accent1" accent2="accent2" accent3="accent3" accent4="accent4" accent5="accent5" accent6="accent6" hlink="hlink" folHlink="folHlink"/>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DFEE04B6-0DC4-43AF-87DA-9EA13C09208D}" type="datetime1">
              <a:rPr lang="en-US">
                <a:solidFill>
                  <a:prstClr val="white"/>
                </a:solidFill>
              </a:rPr>
              <a:pPr>
                <a:defRPr/>
              </a:pPr>
              <a:t>12/1/2018</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6A86D82F-A632-490F-99D7-4C5DEB62FDB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06505110"/>
      </p:ext>
    </p:extLst>
  </p:cSld>
  <p:clrMapOvr>
    <a:overrideClrMapping bg1="dk1" tx1="lt1" bg2="dk2" tx2="lt2" accent1="accent1" accent2="accent2" accent3="accent3" accent4="accent4" accent5="accent5" accent6="accent6" hlink="hlink" folHlink="folHlink"/>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851C2C2-5BE9-4A42-B231-D47341BEF048}" type="datetime1">
              <a:rPr lang="en-US">
                <a:solidFill>
                  <a:prstClr val="black"/>
                </a:solidFill>
              </a:rPr>
              <a:pPr>
                <a:defRPr/>
              </a:pPr>
              <a:t>12/1/2018</a:t>
            </a:fld>
            <a:endParaRPr lang="en-US" dirty="0">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94EB60C9-E49C-4AD5-8C2D-8654B34E096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5483385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E753138-5CB3-44F0-ACDF-E9B21879E8AA}" type="datetime1">
              <a:rPr lang="en-US">
                <a:solidFill>
                  <a:prstClr val="black"/>
                </a:solidFill>
              </a:rPr>
              <a:pPr>
                <a:defRPr/>
              </a:pPr>
              <a:t>12/1/2018</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BC4DBFBC-DBFA-4CE1-B3C4-B7384DE9E8A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50759387"/>
      </p:ext>
    </p:extLst>
  </p:cSld>
  <p:clrMapOvr>
    <a:overrideClrMapping bg1="lt1" tx1="dk1" bg2="lt2" tx2="dk2" accent1="accent1" accent2="accent2" accent3="accent3" accent4="accent4" accent5="accent5" accent6="accent6" hlink="hlink" folHlink="folHlink"/>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white"/>
              </a:solidFill>
              <a:latin typeface="Arial" pitchFamily="34" charset="0"/>
              <a:cs typeface="Arial"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white"/>
              </a:solidFill>
              <a:latin typeface="Arial" charset="0"/>
              <a:cs typeface="Arial" charset="0"/>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7778CD29-850B-49D1-898C-C99535B11B77}" type="datetime1">
              <a:rPr lang="en-US">
                <a:solidFill>
                  <a:prstClr val="white"/>
                </a:solidFill>
              </a:rPr>
              <a:pPr>
                <a:defRPr/>
              </a:pPr>
              <a:t>12/1/2018</a:t>
            </a:fld>
            <a:endParaRPr lang="en-US" dirty="0">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FD0F13F-3124-414B-9E74-74FDCA02067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34272772"/>
      </p:ext>
    </p:extLst>
  </p:cSld>
  <p:clrMapOvr>
    <a:overrideClrMapping bg1="dk1" tx1="lt1" bg2="dk2" tx2="lt2" accent1="accent1" accent2="accent2" accent3="accent3" accent4="accent4" accent5="accent5" accent6="accent6" hlink="hlink" folHlink="folHlink"/>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B28CDC-6335-4EC7-A230-CAAA90727217}"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DAB300E-0D97-4F99-B4C6-AE04EE42167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54504566"/>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6A415D-E491-448E-B0B6-E6A9C2C108E0}"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42973BA2-0334-42D8-97C0-4DDCF3FD037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874496350"/>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black"/>
                </a:solidFill>
                <a:latin typeface="Arial" pitchFamily="34" charset="0"/>
                <a:cs typeface="Arial" pitchFamily="34" charset="0"/>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black"/>
                </a:solidFill>
                <a:latin typeface="Arial" charset="0"/>
                <a:cs typeface="Arial"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5B97B6F-7D92-4287-A74D-8C7D1A7E0AD7}" type="datetime1">
              <a:rPr lang="en-US"/>
              <a:pPr>
                <a:defRPr/>
              </a:pPr>
              <a:t>12/1/2018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2DA2BF">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8124714-9518-4EAB-A473-8616B7CBF711}" type="slidenum">
              <a:rPr lang="en-US"/>
              <a:pPr>
                <a:defRPr/>
              </a:pPr>
              <a:t>‹#›</a:t>
            </a:fld>
            <a:endParaRPr lang="en-US" dirty="0"/>
          </a:p>
        </p:txBody>
      </p:sp>
    </p:spTree>
    <p:extLst>
      <p:ext uri="{BB962C8B-B14F-4D97-AF65-F5344CB8AC3E}">
        <p14:creationId xmlns:p14="http://schemas.microsoft.com/office/powerpoint/2010/main" val="528993214"/>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DDA62DEB-6A7A-46FF-BBF5-D20E3B5F1A5B}"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5F6F1EE4-B302-4461-89FC-1FFE427FEE8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3930660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2DB9DA7-CCD3-43EA-9FC9-4FCAA6EEF78F}" type="datetime1">
              <a:rPr lang="en-US">
                <a:solidFill>
                  <a:prstClr val="white"/>
                </a:solidFill>
              </a:rPr>
              <a:pPr>
                <a:defRPr/>
              </a:pPr>
              <a:t>12/1/2018</a:t>
            </a:fld>
            <a:endParaRPr lang="en-US" dirty="0">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0706BBC6-6474-467C-B8C6-C1753105832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038955084"/>
      </p:ext>
    </p:extLst>
  </p:cSld>
  <p:clrMapOvr>
    <a:overrideClrMapping bg1="dk1" tx1="lt1" bg2="dk2" tx2="lt2" accent1="accent1" accent2="accent2" accent3="accent3" accent4="accent4" accent5="accent5" accent6="accent6" hlink="hlink" folHlink="folHlink"/>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A2EE953-3435-4D4F-BFD1-103C130D79B2}" type="datetime1">
              <a:rPr lang="en-US">
                <a:solidFill>
                  <a:prstClr val="white"/>
                </a:solidFill>
              </a:rPr>
              <a:pPr>
                <a:defRPr/>
              </a:pPr>
              <a:t>12/1/2018</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E580D41-00F9-4E93-AFE9-A15A8ABC677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61968616"/>
      </p:ext>
    </p:extLst>
  </p:cSld>
  <p:clrMapOvr>
    <a:overrideClrMapping bg1="dk1" tx1="lt1" bg2="dk2" tx2="lt2" accent1="accent1" accent2="accent2" accent3="accent3" accent4="accent4" accent5="accent5" accent6="accent6" hlink="hlink" folHlink="folHlink"/>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421F32F-1907-487C-95D0-67E49FC980F6}" type="datetime1">
              <a:rPr lang="en-US">
                <a:solidFill>
                  <a:prstClr val="black"/>
                </a:solidFill>
              </a:rPr>
              <a:pPr>
                <a:defRPr/>
              </a:pPr>
              <a:t>12/1/2018</a:t>
            </a:fld>
            <a:endParaRPr lang="en-US" dirty="0">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384D590D-0321-441C-B137-A91530F642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0713719"/>
      </p:ext>
    </p:extLst>
  </p:cSld>
  <p:clrMapOvr>
    <a:overrideClrMapping bg1="lt1" tx1="dk1" bg2="lt2" tx2="dk2" accent1="accent1" accent2="accent2" accent3="accent3" accent4="accent4" accent5="accent5" accent6="accent6" hlink="hlink" folHlink="folHlink"/>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DFEE04B6-0DC4-43AF-87DA-9EA13C09208D}" type="datetime1">
              <a:rPr lang="en-US">
                <a:solidFill>
                  <a:prstClr val="white"/>
                </a:solidFill>
              </a:rPr>
              <a:pPr>
                <a:defRPr/>
              </a:pPr>
              <a:t>12/1/2018</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6A86D82F-A632-490F-99D7-4C5DEB62FDB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9275929"/>
      </p:ext>
    </p:extLst>
  </p:cSld>
  <p:clrMapOvr>
    <a:overrideClrMapping bg1="dk1" tx1="lt1" bg2="dk2" tx2="lt2" accent1="accent1" accent2="accent2" accent3="accent3" accent4="accent4" accent5="accent5" accent6="accent6" hlink="hlink" folHlink="folHlink"/>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851C2C2-5BE9-4A42-B231-D47341BEF048}" type="datetime1">
              <a:rPr lang="en-US">
                <a:solidFill>
                  <a:prstClr val="black"/>
                </a:solidFill>
              </a:rPr>
              <a:pPr>
                <a:defRPr/>
              </a:pPr>
              <a:t>12/1/2018</a:t>
            </a:fld>
            <a:endParaRPr lang="en-US" dirty="0">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94EB60C9-E49C-4AD5-8C2D-8654B34E096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681485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E753138-5CB3-44F0-ACDF-E9B21879E8AA}" type="datetime1">
              <a:rPr lang="en-US">
                <a:solidFill>
                  <a:prstClr val="black"/>
                </a:solidFill>
              </a:rPr>
              <a:pPr>
                <a:defRPr/>
              </a:pPr>
              <a:t>12/1/2018</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BC4DBFBC-DBFA-4CE1-B3C4-B7384DE9E8A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12232001"/>
      </p:ext>
    </p:extLst>
  </p:cSld>
  <p:clrMapOvr>
    <a:overrideClrMapping bg1="lt1" tx1="dk1" bg2="lt2" tx2="dk2" accent1="accent1" accent2="accent2" accent3="accent3" accent4="accent4" accent5="accent5" accent6="accent6" hlink="hlink" folHlink="folHlink"/>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white"/>
              </a:solidFill>
              <a:latin typeface="Arial" pitchFamily="34" charset="0"/>
              <a:cs typeface="Arial"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white"/>
              </a:solidFill>
              <a:latin typeface="Arial" charset="0"/>
              <a:cs typeface="Arial" charset="0"/>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7778CD29-850B-49D1-898C-C99535B11B77}" type="datetime1">
              <a:rPr lang="en-US">
                <a:solidFill>
                  <a:prstClr val="white"/>
                </a:solidFill>
              </a:rPr>
              <a:pPr>
                <a:defRPr/>
              </a:pPr>
              <a:t>12/1/2018</a:t>
            </a:fld>
            <a:endParaRPr lang="en-US" dirty="0">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FD0F13F-3124-414B-9E74-74FDCA02067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1704291"/>
      </p:ext>
    </p:extLst>
  </p:cSld>
  <p:clrMapOvr>
    <a:overrideClrMapping bg1="dk1" tx1="lt1" bg2="dk2" tx2="lt2" accent1="accent1" accent2="accent2" accent3="accent3" accent4="accent4" accent5="accent5" accent6="accent6" hlink="hlink" folHlink="folHlink"/>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B28CDC-6335-4EC7-A230-CAAA90727217}"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DAB300E-0D97-4F99-B4C6-AE04EE42167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00821306"/>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6A415D-E491-448E-B0B6-E6A9C2C108E0}"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42973BA2-0334-42D8-97C0-4DDCF3FD037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13730667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black"/>
                </a:solidFill>
                <a:latin typeface="Arial" pitchFamily="34" charset="0"/>
                <a:cs typeface="Arial" pitchFamily="34" charset="0"/>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black"/>
                </a:solidFill>
                <a:latin typeface="Arial" charset="0"/>
                <a:cs typeface="Arial"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5B97B6F-7D92-4287-A74D-8C7D1A7E0AD7}" type="datetime1">
              <a:rPr lang="en-US"/>
              <a:pPr>
                <a:defRPr/>
              </a:pPr>
              <a:t>12/1/2018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2DA2BF">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8124714-9518-4EAB-A473-8616B7CBF711}" type="slidenum">
              <a:rPr lang="en-US"/>
              <a:pPr>
                <a:defRPr/>
              </a:pPr>
              <a:t>‹#›</a:t>
            </a:fld>
            <a:endParaRPr lang="en-US" dirty="0"/>
          </a:p>
        </p:txBody>
      </p:sp>
    </p:spTree>
    <p:extLst>
      <p:ext uri="{BB962C8B-B14F-4D97-AF65-F5344CB8AC3E}">
        <p14:creationId xmlns:p14="http://schemas.microsoft.com/office/powerpoint/2010/main" val="1782074360"/>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DDA62DEB-6A7A-46FF-BBF5-D20E3B5F1A5B}"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5F6F1EE4-B302-4461-89FC-1FFE427FEE8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24614626"/>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2DB9DA7-CCD3-43EA-9FC9-4FCAA6EEF78F}" type="datetime1">
              <a:rPr lang="en-US">
                <a:solidFill>
                  <a:prstClr val="white"/>
                </a:solidFill>
              </a:rPr>
              <a:pPr>
                <a:defRPr/>
              </a:pPr>
              <a:t>12/1/2018</a:t>
            </a:fld>
            <a:endParaRPr lang="en-US" dirty="0">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0706BBC6-6474-467C-B8C6-C1753105832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526862750"/>
      </p:ext>
    </p:extLst>
  </p:cSld>
  <p:clrMapOvr>
    <a:overrideClrMapping bg1="dk1" tx1="lt1" bg2="dk2" tx2="lt2" accent1="accent1" accent2="accent2" accent3="accent3" accent4="accent4" accent5="accent5" accent6="accent6" hlink="hlink" folHlink="folHlink"/>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A2EE953-3435-4D4F-BFD1-103C130D79B2}" type="datetime1">
              <a:rPr lang="en-US">
                <a:solidFill>
                  <a:prstClr val="white"/>
                </a:solidFill>
              </a:rPr>
              <a:pPr>
                <a:defRPr/>
              </a:pPr>
              <a:t>12/1/2018</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E580D41-00F9-4E93-AFE9-A15A8ABC677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95479374"/>
      </p:ext>
    </p:extLst>
  </p:cSld>
  <p:clrMapOvr>
    <a:overrideClrMapping bg1="dk1" tx1="lt1" bg2="dk2" tx2="lt2" accent1="accent1" accent2="accent2" accent3="accent3" accent4="accent4" accent5="accent5" accent6="accent6" hlink="hlink" folHlink="folHlink"/>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421F32F-1907-487C-95D0-67E49FC980F6}" type="datetime1">
              <a:rPr lang="en-US">
                <a:solidFill>
                  <a:prstClr val="black"/>
                </a:solidFill>
              </a:rPr>
              <a:pPr>
                <a:defRPr/>
              </a:pPr>
              <a:t>12/1/2018</a:t>
            </a:fld>
            <a:endParaRPr lang="en-US" dirty="0">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384D590D-0321-441C-B137-A91530F642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85646023"/>
      </p:ext>
    </p:extLst>
  </p:cSld>
  <p:clrMapOvr>
    <a:overrideClrMapping bg1="lt1" tx1="dk1" bg2="lt2" tx2="dk2" accent1="accent1" accent2="accent2" accent3="accent3" accent4="accent4" accent5="accent5" accent6="accent6" hlink="hlink" folHlink="folHlink"/>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DFEE04B6-0DC4-43AF-87DA-9EA13C09208D}" type="datetime1">
              <a:rPr lang="en-US">
                <a:solidFill>
                  <a:prstClr val="white"/>
                </a:solidFill>
              </a:rPr>
              <a:pPr>
                <a:defRPr/>
              </a:pPr>
              <a:t>12/1/2018</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6A86D82F-A632-490F-99D7-4C5DEB62FDB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19844755"/>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851C2C2-5BE9-4A42-B231-D47341BEF048}" type="datetime1">
              <a:rPr lang="en-US">
                <a:solidFill>
                  <a:prstClr val="black"/>
                </a:solidFill>
              </a:rPr>
              <a:pPr>
                <a:defRPr/>
              </a:pPr>
              <a:t>12/1/2018</a:t>
            </a:fld>
            <a:endParaRPr lang="en-US" dirty="0">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94EB60C9-E49C-4AD5-8C2D-8654B34E096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708413110"/>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E753138-5CB3-44F0-ACDF-E9B21879E8AA}" type="datetime1">
              <a:rPr lang="en-US">
                <a:solidFill>
                  <a:prstClr val="black"/>
                </a:solidFill>
              </a:rPr>
              <a:pPr>
                <a:defRPr/>
              </a:pPr>
              <a:t>12/1/2018</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BC4DBFBC-DBFA-4CE1-B3C4-B7384DE9E8A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30951121"/>
      </p:ext>
    </p:extLst>
  </p:cSld>
  <p:clrMapOvr>
    <a:overrideClrMapping bg1="lt1" tx1="dk1" bg2="lt2" tx2="dk2" accent1="accent1" accent2="accent2" accent3="accent3" accent4="accent4" accent5="accent5" accent6="accent6" hlink="hlink" folHlink="folHlink"/>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white"/>
              </a:solidFill>
              <a:latin typeface="Arial" pitchFamily="34" charset="0"/>
              <a:cs typeface="Arial"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white"/>
              </a:solidFill>
              <a:latin typeface="Arial" charset="0"/>
              <a:cs typeface="Arial" charset="0"/>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base">
              <a:spcBef>
                <a:spcPct val="0"/>
              </a:spcBef>
              <a:spcAft>
                <a:spcPct val="0"/>
              </a:spcAft>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7778CD29-850B-49D1-898C-C99535B11B77}" type="datetime1">
              <a:rPr lang="en-US">
                <a:solidFill>
                  <a:prstClr val="white"/>
                </a:solidFill>
              </a:rPr>
              <a:pPr>
                <a:defRPr/>
              </a:pPr>
              <a:t>12/1/2018</a:t>
            </a:fld>
            <a:endParaRPr lang="en-US" dirty="0">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FD0F13F-3124-414B-9E74-74FDCA02067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20864384"/>
      </p:ext>
    </p:extLst>
  </p:cSld>
  <p:clrMapOvr>
    <a:overrideClrMapping bg1="dk1" tx1="lt1" bg2="dk2" tx2="lt2" accent1="accent1" accent2="accent2" accent3="accent3" accent4="accent4" accent5="accent5" accent6="accent6" hlink="hlink" folHlink="folHlink"/>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B28CDC-6335-4EC7-A230-CAAA90727217}"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DAB300E-0D97-4F99-B4C6-AE04EE42167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82366499"/>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6A415D-E491-448E-B0B6-E6A9C2C108E0}" type="datetime1">
              <a:rPr lang="en-US">
                <a:solidFill>
                  <a:prstClr val="black"/>
                </a:solidFill>
              </a:rPr>
              <a:pPr>
                <a:defRPr/>
              </a:pPr>
              <a:t>12/1/2018</a:t>
            </a:fld>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42973BA2-0334-42D8-97C0-4DDCF3FD037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5533681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black"/>
              </a:solidFill>
              <a:latin typeface="Arial" pitchFamily="34" charset="0"/>
              <a:cs typeface="Arial"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black"/>
              </a:solidFill>
              <a:latin typeface="Arial" charset="0"/>
              <a:cs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latin typeface="Arial" pitchFamily="34" charset="0"/>
                <a:cs typeface="Arial" pitchFamily="34" charset="0"/>
              </a:defRPr>
            </a:lvl1pPr>
            <a:extLst/>
          </a:lstStyle>
          <a:p>
            <a:pPr rtl="1" fontAlgn="base">
              <a:spcBef>
                <a:spcPct val="0"/>
              </a:spcBef>
              <a:spcAft>
                <a:spcPct val="0"/>
              </a:spcAft>
              <a:defRPr/>
            </a:pPr>
            <a:fld id="{D79D91FD-B41B-4397-9D34-BB9AF7FD9A88}" type="datetime1">
              <a:rPr lang="en-US">
                <a:solidFill>
                  <a:prstClr val="black"/>
                </a:solidFill>
              </a:rPr>
              <a:pPr rtl="1" fontAlgn="base">
                <a:spcBef>
                  <a:spcPct val="0"/>
                </a:spcBef>
                <a:spcAft>
                  <a:spcPct val="0"/>
                </a:spcAft>
                <a:defRPr/>
              </a:pPr>
              <a:t>12/1/2018</a:t>
            </a:fld>
            <a:endParaRPr lang="en-US" dirty="0">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rtl="1" fontAlgn="base">
              <a:spcBef>
                <a:spcPct val="0"/>
              </a:spcBef>
              <a:spcAft>
                <a:spcPct val="0"/>
              </a:spcAft>
              <a:defRPr/>
            </a:pP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latin typeface="Arial" pitchFamily="34" charset="0"/>
                <a:cs typeface="Arial" pitchFamily="34" charset="0"/>
              </a:defRPr>
            </a:lvl1pPr>
            <a:extLst/>
          </a:lstStyle>
          <a:p>
            <a:pPr rtl="1" fontAlgn="base">
              <a:spcBef>
                <a:spcPct val="0"/>
              </a:spcBef>
              <a:spcAft>
                <a:spcPct val="0"/>
              </a:spcAft>
              <a:defRPr/>
            </a:pPr>
            <a:fld id="{647B79A8-4A96-4FA3-AC07-E191DD9C4E96}" type="slidenum">
              <a:rPr lang="en-US">
                <a:solidFill>
                  <a:prstClr val="black"/>
                </a:solidFill>
              </a:rPr>
              <a:pPr rtl="1"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34818080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black"/>
              </a:solidFill>
              <a:latin typeface="Arial" pitchFamily="34" charset="0"/>
              <a:cs typeface="Arial"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black"/>
              </a:solidFill>
              <a:latin typeface="Arial" charset="0"/>
              <a:cs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latin typeface="Arial" pitchFamily="34" charset="0"/>
                <a:cs typeface="Arial" pitchFamily="34" charset="0"/>
              </a:defRPr>
            </a:lvl1pPr>
            <a:extLst/>
          </a:lstStyle>
          <a:p>
            <a:pPr rtl="1" fontAlgn="base">
              <a:spcBef>
                <a:spcPct val="0"/>
              </a:spcBef>
              <a:spcAft>
                <a:spcPct val="0"/>
              </a:spcAft>
              <a:defRPr/>
            </a:pPr>
            <a:fld id="{D79D91FD-B41B-4397-9D34-BB9AF7FD9A88}" type="datetime1">
              <a:rPr lang="en-US">
                <a:solidFill>
                  <a:prstClr val="black"/>
                </a:solidFill>
              </a:rPr>
              <a:pPr rtl="1" fontAlgn="base">
                <a:spcBef>
                  <a:spcPct val="0"/>
                </a:spcBef>
                <a:spcAft>
                  <a:spcPct val="0"/>
                </a:spcAft>
                <a:defRPr/>
              </a:pPr>
              <a:t>12/1/2018</a:t>
            </a:fld>
            <a:endParaRPr lang="en-US" dirty="0">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rtl="1" fontAlgn="base">
              <a:spcBef>
                <a:spcPct val="0"/>
              </a:spcBef>
              <a:spcAft>
                <a:spcPct val="0"/>
              </a:spcAft>
              <a:defRPr/>
            </a:pP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latin typeface="Arial" pitchFamily="34" charset="0"/>
                <a:cs typeface="Arial" pitchFamily="34" charset="0"/>
              </a:defRPr>
            </a:lvl1pPr>
            <a:extLst/>
          </a:lstStyle>
          <a:p>
            <a:pPr rtl="1" fontAlgn="base">
              <a:spcBef>
                <a:spcPct val="0"/>
              </a:spcBef>
              <a:spcAft>
                <a:spcPct val="0"/>
              </a:spcAft>
              <a:defRPr/>
            </a:pPr>
            <a:fld id="{647B79A8-4A96-4FA3-AC07-E191DD9C4E96}" type="slidenum">
              <a:rPr lang="en-US">
                <a:solidFill>
                  <a:prstClr val="black"/>
                </a:solidFill>
              </a:rPr>
              <a:pPr rtl="1"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15311289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base">
              <a:spcBef>
                <a:spcPct val="0"/>
              </a:spcBef>
              <a:spcAft>
                <a:spcPct val="0"/>
              </a:spcAft>
              <a:defRPr/>
            </a:pPr>
            <a:endParaRPr lang="en-US">
              <a:solidFill>
                <a:prstClr val="black"/>
              </a:solidFill>
              <a:latin typeface="Arial" pitchFamily="34" charset="0"/>
              <a:cs typeface="Arial"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algn="r" rtl="1" fontAlgn="base">
              <a:spcBef>
                <a:spcPct val="0"/>
              </a:spcBef>
              <a:spcAft>
                <a:spcPct val="0"/>
              </a:spcAft>
            </a:pPr>
            <a:endParaRPr lang="en-US" smtClean="0">
              <a:solidFill>
                <a:prstClr val="black"/>
              </a:solidFill>
              <a:latin typeface="Arial" charset="0"/>
              <a:cs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base">
              <a:spcBef>
                <a:spcPct val="0"/>
              </a:spcBef>
              <a:spcAft>
                <a:spcPct val="0"/>
              </a:spcAft>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latin typeface="Arial" pitchFamily="34" charset="0"/>
                <a:cs typeface="Arial" pitchFamily="34" charset="0"/>
              </a:defRPr>
            </a:lvl1pPr>
            <a:extLst/>
          </a:lstStyle>
          <a:p>
            <a:pPr rtl="1" fontAlgn="base">
              <a:spcBef>
                <a:spcPct val="0"/>
              </a:spcBef>
              <a:spcAft>
                <a:spcPct val="0"/>
              </a:spcAft>
              <a:defRPr/>
            </a:pPr>
            <a:fld id="{D79D91FD-B41B-4397-9D34-BB9AF7FD9A88}" type="datetime1">
              <a:rPr lang="en-US">
                <a:solidFill>
                  <a:prstClr val="black"/>
                </a:solidFill>
              </a:rPr>
              <a:pPr rtl="1" fontAlgn="base">
                <a:spcBef>
                  <a:spcPct val="0"/>
                </a:spcBef>
                <a:spcAft>
                  <a:spcPct val="0"/>
                </a:spcAft>
                <a:defRPr/>
              </a:pPr>
              <a:t>12/1/2018</a:t>
            </a:fld>
            <a:endParaRPr lang="en-US" dirty="0">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rtl="1" fontAlgn="base">
              <a:spcBef>
                <a:spcPct val="0"/>
              </a:spcBef>
              <a:spcAft>
                <a:spcPct val="0"/>
              </a:spcAft>
              <a:defRPr/>
            </a:pP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latin typeface="Arial" pitchFamily="34" charset="0"/>
                <a:cs typeface="Arial" pitchFamily="34" charset="0"/>
              </a:defRPr>
            </a:lvl1pPr>
            <a:extLst/>
          </a:lstStyle>
          <a:p>
            <a:pPr rtl="1" fontAlgn="base">
              <a:spcBef>
                <a:spcPct val="0"/>
              </a:spcBef>
              <a:spcAft>
                <a:spcPct val="0"/>
              </a:spcAft>
              <a:defRPr/>
            </a:pPr>
            <a:fld id="{647B79A8-4A96-4FA3-AC07-E191DD9C4E96}" type="slidenum">
              <a:rPr lang="en-US">
                <a:solidFill>
                  <a:prstClr val="black"/>
                </a:solidFill>
              </a:rPr>
              <a:pPr rtl="1"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38930743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algn="ctr" rtl="1">
              <a:lnSpc>
                <a:spcPct val="150000"/>
              </a:lnSpc>
              <a:spcBef>
                <a:spcPts val="0"/>
              </a:spcBef>
              <a:spcAft>
                <a:spcPts val="1000"/>
              </a:spcAft>
            </a:pPr>
            <a:r>
              <a:rPr lang="ar-SA" dirty="0">
                <a:effectLst/>
                <a:latin typeface="Calibri"/>
                <a:ea typeface="Calibri"/>
              </a:rPr>
              <a:t>ادارة الموارد البشرية - المرحلة الثانية </a:t>
            </a:r>
            <a:r>
              <a:rPr lang="en-US" sz="3200" dirty="0">
                <a:effectLst/>
                <a:latin typeface="Calibri"/>
                <a:ea typeface="Calibri"/>
                <a:cs typeface="Arial"/>
              </a:rPr>
              <a:t/>
            </a:r>
            <a:br>
              <a:rPr lang="en-US" sz="3200" dirty="0">
                <a:effectLst/>
                <a:latin typeface="Calibri"/>
                <a:ea typeface="Calibri"/>
                <a:cs typeface="Arial"/>
              </a:rPr>
            </a:br>
            <a:r>
              <a:rPr lang="ar-SA" dirty="0">
                <a:effectLst/>
                <a:latin typeface="Calibri"/>
                <a:ea typeface="Calibri"/>
              </a:rPr>
              <a:t> </a:t>
            </a:r>
            <a:r>
              <a:rPr lang="ar-IQ" dirty="0">
                <a:effectLst/>
                <a:latin typeface="Calibri"/>
                <a:ea typeface="Calibri"/>
              </a:rPr>
              <a:t>كلية الادارة والاقتصاد – جامعة بغداد </a:t>
            </a:r>
            <a:r>
              <a:rPr lang="en-US" sz="3200" dirty="0">
                <a:effectLst/>
                <a:latin typeface="Calibri"/>
                <a:ea typeface="Calibri"/>
                <a:cs typeface="Arial"/>
              </a:rPr>
              <a:t/>
            </a:r>
            <a:br>
              <a:rPr lang="en-US" sz="3200" dirty="0">
                <a:effectLst/>
                <a:latin typeface="Calibri"/>
                <a:ea typeface="Calibri"/>
                <a:cs typeface="Arial"/>
              </a:rPr>
            </a:br>
            <a:r>
              <a:rPr lang="ar-IQ" dirty="0">
                <a:effectLst/>
                <a:latin typeface="Calibri"/>
                <a:ea typeface="Calibri"/>
              </a:rPr>
              <a:t> </a:t>
            </a:r>
            <a:r>
              <a:rPr lang="ar-SA" dirty="0">
                <a:effectLst/>
                <a:latin typeface="Calibri"/>
                <a:ea typeface="Calibri"/>
              </a:rPr>
              <a:t>المحاضرة </a:t>
            </a:r>
            <a:r>
              <a:rPr lang="ar-IQ" dirty="0" smtClean="0">
                <a:effectLst/>
                <a:latin typeface="Calibri"/>
                <a:ea typeface="Calibri"/>
              </a:rPr>
              <a:t>السادسة</a:t>
            </a:r>
            <a:r>
              <a:rPr lang="ar-SA" dirty="0" smtClean="0">
                <a:effectLst/>
                <a:ea typeface="Calibri"/>
                <a:cs typeface="Calibri"/>
              </a:rPr>
              <a:t> </a:t>
            </a:r>
            <a:endParaRPr lang="en-US" dirty="0"/>
          </a:p>
        </p:txBody>
      </p:sp>
      <p:sp>
        <p:nvSpPr>
          <p:cNvPr id="3" name="Subtitle 2"/>
          <p:cNvSpPr>
            <a:spLocks noGrp="1"/>
          </p:cNvSpPr>
          <p:nvPr>
            <p:ph type="subTitle" idx="1"/>
          </p:nvPr>
        </p:nvSpPr>
        <p:spPr/>
        <p:txBody>
          <a:bodyPr>
            <a:normAutofit fontScale="92500"/>
          </a:bodyPr>
          <a:lstStyle/>
          <a:p>
            <a:pPr marR="0" algn="ctr" rtl="1">
              <a:lnSpc>
                <a:spcPct val="150000"/>
              </a:lnSpc>
              <a:spcBef>
                <a:spcPts val="0"/>
              </a:spcBef>
              <a:spcAft>
                <a:spcPts val="1000"/>
              </a:spcAft>
            </a:pPr>
            <a:r>
              <a:rPr lang="ar-IQ" sz="2800" b="1" dirty="0" smtClean="0">
                <a:solidFill>
                  <a:srgbClr val="00B0F0"/>
                </a:solidFill>
                <a:latin typeface="Calibri"/>
                <a:ea typeface="Calibri"/>
              </a:rPr>
              <a:t>تصميم الوظائف</a:t>
            </a:r>
            <a:endParaRPr lang="en-US" sz="1600" dirty="0">
              <a:latin typeface="Calibri"/>
              <a:ea typeface="Calibri"/>
              <a:cs typeface="Arial"/>
            </a:endParaRPr>
          </a:p>
          <a:p>
            <a:pPr algn="ctr"/>
            <a:r>
              <a:rPr lang="ar-SA" sz="2400" b="1" dirty="0">
                <a:latin typeface="Calibri"/>
                <a:ea typeface="Calibri"/>
              </a:rPr>
              <a:t>م.م. أسرار عبدالزهرة</a:t>
            </a:r>
            <a:endParaRPr lang="en-US" dirty="0"/>
          </a:p>
        </p:txBody>
      </p:sp>
    </p:spTree>
    <p:extLst>
      <p:ext uri="{BB962C8B-B14F-4D97-AF65-F5344CB8AC3E}">
        <p14:creationId xmlns:p14="http://schemas.microsoft.com/office/powerpoint/2010/main" val="2611720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idx="1"/>
          </p:nvPr>
        </p:nvSpPr>
        <p:spPr>
          <a:xfrm>
            <a:off x="457200" y="1828800"/>
            <a:ext cx="8229600" cy="4419600"/>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تقوم المنظمة بتدريب العاملين فيها لزيادة مهاراتهم وخبراتهم بما ينسجم مع متطلبات أداء الوظائف المصممة أو المعاد تصميمها حديثاً.</a:t>
            </a:r>
            <a:endParaRPr lang="en-US" sz="3200" smtClean="0">
              <a:latin typeface="Times New Roman" pitchFamily="18" charset="0"/>
              <a:cs typeface="Times New Roman" pitchFamily="18" charset="0"/>
            </a:endParaRPr>
          </a:p>
        </p:txBody>
      </p:sp>
      <p:sp>
        <p:nvSpPr>
          <p:cNvPr id="91139"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8C046F44-3F9B-4306-9144-957DBFFDEDB7}" type="slidenum">
              <a:rPr lang="en-US">
                <a:solidFill>
                  <a:prstClr val="black"/>
                </a:solidFill>
              </a:rPr>
              <a:pPr eaLnBrk="1" hangingPunct="1"/>
              <a:t>10</a:t>
            </a:fld>
            <a:endParaRPr lang="en-US">
              <a:solidFill>
                <a:prstClr val="black"/>
              </a:solidFill>
            </a:endParaRPr>
          </a:p>
        </p:txBody>
      </p:sp>
    </p:spTree>
    <p:extLst>
      <p:ext uri="{BB962C8B-B14F-4D97-AF65-F5344CB8AC3E}">
        <p14:creationId xmlns:p14="http://schemas.microsoft.com/office/powerpoint/2010/main" val="31948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هناك العديد من الطرق التي يمكن استخدامها من قبل الإدارة لتصميم أو إعادة تصميم الوظائف نوجز أهمها فيما يلي:</a:t>
            </a:r>
          </a:p>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1- تدوير الوظيفة:</a:t>
            </a: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يقصد بتدوير الوظيفة، تحريك الموظف من وظيفة إلى أخرى بشكل منظم.</a:t>
            </a:r>
            <a:endParaRPr lang="en-US" sz="3200" dirty="0" smtClean="0">
              <a:latin typeface="Times New Roman" pitchFamily="18" charset="0"/>
              <a:cs typeface="Times New Roman" pitchFamily="18" charset="0"/>
            </a:endParaRPr>
          </a:p>
        </p:txBody>
      </p:sp>
      <p:sp>
        <p:nvSpPr>
          <p:cNvPr id="92163"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107C3541-82BA-48A3-AD75-C2E787947174}" type="slidenum">
              <a:rPr lang="en-US">
                <a:solidFill>
                  <a:prstClr val="black"/>
                </a:solidFill>
              </a:rPr>
              <a:pPr eaLnBrk="1" hangingPunct="1"/>
              <a:t>11</a:t>
            </a:fld>
            <a:endParaRPr lang="en-US">
              <a:solidFill>
                <a:prstClr val="black"/>
              </a:solidFill>
            </a:endParaRPr>
          </a:p>
        </p:txBody>
      </p:sp>
      <p:sp>
        <p:nvSpPr>
          <p:cNvPr id="2" name="Title 1"/>
          <p:cNvSpPr>
            <a:spLocks noGrp="1"/>
          </p:cNvSpPr>
          <p:nvPr>
            <p:ph type="title"/>
          </p:nvPr>
        </p:nvSpPr>
        <p:spPr/>
        <p:txBody>
          <a:bodyPr>
            <a:scene3d>
              <a:camera prst="orthographicFront"/>
              <a:lightRig rig="soft" dir="t">
                <a:rot lat="0" lon="0" rev="2100000"/>
              </a:lightRig>
            </a:scene3d>
          </a:bodyPr>
          <a:lstStyle/>
          <a:p>
            <a:pPr algn="ctr" fontAlgn="auto">
              <a:spcBef>
                <a:spcPts val="0"/>
              </a:spcBef>
              <a:spcAft>
                <a:spcPts val="0"/>
              </a:spcAft>
              <a:defRPr/>
            </a:pPr>
            <a:r>
              <a:rPr lang="ar-SA" dirty="0">
                <a:solidFill>
                  <a:schemeClr val="tx2">
                    <a:shade val="85000"/>
                    <a:satMod val="150000"/>
                  </a:schemeClr>
                </a:solidFill>
                <a:latin typeface="Times New Roman" pitchFamily="18" charset="0"/>
                <a:cs typeface="Times New Roman" pitchFamily="18" charset="0"/>
              </a:rPr>
              <a:t>طرق تصميم وإعادة تصميم الوظائف</a:t>
            </a:r>
            <a:endParaRPr dirty="0">
              <a:solidFill>
                <a:schemeClr val="tx2">
                  <a:shade val="85000"/>
                  <a:satMod val="1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8388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457200" y="1905000"/>
            <a:ext cx="8229600" cy="42211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أي نقل الموظف أفقيا بين الوظائف أو الأعمال بالمستوى الإداري نفسه في ذات القسم أو في أقسام أخرى، بغية توسيع معارفه ومهاراته وخبراته والحد من الملل أو السأم الذي يشعر به الموظف في حالة بقائه يمارس عملاً أو وظيفة واحدة لمدة طويلة.</a:t>
            </a:r>
            <a:endParaRPr lang="en-US" sz="3200" smtClean="0">
              <a:latin typeface="Times New Roman" pitchFamily="18" charset="0"/>
              <a:cs typeface="Times New Roman" pitchFamily="18" charset="0"/>
            </a:endParaRPr>
          </a:p>
        </p:txBody>
      </p:sp>
      <p:sp>
        <p:nvSpPr>
          <p:cNvPr id="93187"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6991C1CD-443E-4EA6-A0B2-EAF24511BFED}" type="slidenum">
              <a:rPr lang="en-US">
                <a:solidFill>
                  <a:prstClr val="black"/>
                </a:solidFill>
              </a:rPr>
              <a:pPr eaLnBrk="1" hangingPunct="1"/>
              <a:t>12</a:t>
            </a:fld>
            <a:endParaRPr lang="en-US">
              <a:solidFill>
                <a:prstClr val="black"/>
              </a:solidFill>
            </a:endParaRPr>
          </a:p>
        </p:txBody>
      </p:sp>
    </p:spTree>
    <p:extLst>
      <p:ext uri="{BB962C8B-B14F-4D97-AF65-F5344CB8AC3E}">
        <p14:creationId xmlns:p14="http://schemas.microsoft.com/office/powerpoint/2010/main" val="1570817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457200" y="1752600"/>
            <a:ext cx="8229600" cy="43735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يؤدي هذا الأسلوب إلى زيادة عدد المهارات التي يمتلكها العامل أو الموظف مما ينتج عنه زيادة قدرة المنظمة على إحلال بعضهم محل بعض الآخر عند غياب أحدهم أو تركه العمل لأي سبب كان، مما يجعلها أكثر مرونة من المنظمات الاخرى التي لا تتبع هذا الأسلوب.</a:t>
            </a:r>
            <a:endParaRPr lang="en-US" sz="3200" smtClean="0">
              <a:latin typeface="Times New Roman" pitchFamily="18" charset="0"/>
              <a:cs typeface="Times New Roman" pitchFamily="18" charset="0"/>
            </a:endParaRPr>
          </a:p>
        </p:txBody>
      </p:sp>
      <p:sp>
        <p:nvSpPr>
          <p:cNvPr id="94211"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F3AFE581-D766-4C7A-A913-A603C6261E31}" type="slidenum">
              <a:rPr lang="en-US">
                <a:solidFill>
                  <a:prstClr val="black"/>
                </a:solidFill>
              </a:rPr>
              <a:pPr eaLnBrk="1" hangingPunct="1"/>
              <a:t>13</a:t>
            </a:fld>
            <a:endParaRPr lang="en-US">
              <a:solidFill>
                <a:prstClr val="black"/>
              </a:solidFill>
            </a:endParaRPr>
          </a:p>
        </p:txBody>
      </p:sp>
    </p:spTree>
    <p:extLst>
      <p:ext uri="{BB962C8B-B14F-4D97-AF65-F5344CB8AC3E}">
        <p14:creationId xmlns:p14="http://schemas.microsoft.com/office/powerpoint/2010/main" val="3545098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457200" y="2209800"/>
            <a:ext cx="8229600" cy="3916363"/>
          </a:xfrm>
        </p:spPr>
        <p:txBody>
          <a:bodyPr/>
          <a:lstStyle/>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2- توسيع العمل:</a:t>
            </a: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إن توسيع العمل يعني زيادة عدد المهام التي يقوم الموظف بتنظيمها أو أدائها، من خلال تنوع الواجبات والمسؤوليات التي يكلف بها ضمن تخصصه العام.</a:t>
            </a:r>
            <a:endParaRPr lang="en-US" sz="3200" dirty="0" smtClean="0">
              <a:latin typeface="Times New Roman" pitchFamily="18" charset="0"/>
              <a:cs typeface="Times New Roman" pitchFamily="18" charset="0"/>
            </a:endParaRPr>
          </a:p>
        </p:txBody>
      </p:sp>
      <p:sp>
        <p:nvSpPr>
          <p:cNvPr id="95235"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064C3FAC-9CFF-4698-A8CE-CF6D137F4E9C}" type="slidenum">
              <a:rPr lang="en-US">
                <a:solidFill>
                  <a:prstClr val="black"/>
                </a:solidFill>
              </a:rPr>
              <a:pPr eaLnBrk="1" hangingPunct="1"/>
              <a:t>14</a:t>
            </a:fld>
            <a:endParaRPr lang="en-US">
              <a:solidFill>
                <a:prstClr val="black"/>
              </a:solidFill>
            </a:endParaRPr>
          </a:p>
        </p:txBody>
      </p:sp>
    </p:spTree>
    <p:extLst>
      <p:ext uri="{BB962C8B-B14F-4D97-AF65-F5344CB8AC3E}">
        <p14:creationId xmlns:p14="http://schemas.microsoft.com/office/powerpoint/2010/main" val="302002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1"/>
          </p:nvPr>
        </p:nvSpPr>
        <p:spPr>
          <a:xfrm>
            <a:off x="457200" y="2362200"/>
            <a:ext cx="8229600" cy="37639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يسهم هذا الأسلوب بشكل واضح في إبعاد العاملين عن حالات الملل والضجر وكسر الروتين والرتابة في العمل، إضافة إلى تقليل كلفة العمل وزيادة مرونته في الشركة.</a:t>
            </a:r>
            <a:endParaRPr lang="en-US" sz="3200" smtClean="0">
              <a:latin typeface="Times New Roman" pitchFamily="18" charset="0"/>
              <a:cs typeface="Times New Roman" pitchFamily="18" charset="0"/>
            </a:endParaRPr>
          </a:p>
        </p:txBody>
      </p:sp>
      <p:sp>
        <p:nvSpPr>
          <p:cNvPr id="96259"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82543638-8CB6-4CA1-AC7F-C1235194D296}" type="slidenum">
              <a:rPr lang="en-US">
                <a:solidFill>
                  <a:prstClr val="black"/>
                </a:solidFill>
              </a:rPr>
              <a:pPr eaLnBrk="1" hangingPunct="1"/>
              <a:t>15</a:t>
            </a:fld>
            <a:endParaRPr lang="en-US">
              <a:solidFill>
                <a:prstClr val="black"/>
              </a:solidFill>
            </a:endParaRPr>
          </a:p>
        </p:txBody>
      </p:sp>
    </p:spTree>
    <p:extLst>
      <p:ext uri="{BB962C8B-B14F-4D97-AF65-F5344CB8AC3E}">
        <p14:creationId xmlns:p14="http://schemas.microsoft.com/office/powerpoint/2010/main" val="3717847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3- إغناء العمل:</a:t>
            </a: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يقصد بإغناء العمل زيادة مهام وواجبات الوظيفة عمودياً، أي إضافة واجبات ومسؤوليات ومهام اخرى ضمن تخصص الوظيفة، بمعنى آخر تعميق الوظيفة، وإضافة معنى العمل المنوط لجعله أكثر اعتزازاً بعمله، وفخراً به، وزيادة رضاه وولائه لعمله والمنظمة التي يعمل فيها.</a:t>
            </a:r>
            <a:endParaRPr lang="en-US" sz="3200" dirty="0" smtClean="0">
              <a:latin typeface="Times New Roman" pitchFamily="18" charset="0"/>
              <a:cs typeface="Times New Roman" pitchFamily="18" charset="0"/>
            </a:endParaRPr>
          </a:p>
        </p:txBody>
      </p:sp>
      <p:sp>
        <p:nvSpPr>
          <p:cNvPr id="97283"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EEA7C9FF-192A-4B65-8ED7-1A9086A2C17F}" type="slidenum">
              <a:rPr lang="en-US">
                <a:solidFill>
                  <a:prstClr val="black"/>
                </a:solidFill>
              </a:rPr>
              <a:pPr eaLnBrk="1" hangingPunct="1"/>
              <a:t>16</a:t>
            </a:fld>
            <a:endParaRPr lang="en-US">
              <a:solidFill>
                <a:prstClr val="black"/>
              </a:solidFill>
            </a:endParaRPr>
          </a:p>
        </p:txBody>
      </p:sp>
    </p:spTree>
    <p:extLst>
      <p:ext uri="{BB962C8B-B14F-4D97-AF65-F5344CB8AC3E}">
        <p14:creationId xmlns:p14="http://schemas.microsoft.com/office/powerpoint/2010/main" val="2240907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4- فرق العمل:</a:t>
            </a: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فرق العمل هي مجموعة من العاملين يوكل إليهم تنفيذ أو إنجاز مهمة كبيرة نوعاً ما، مثل جدولة الإنتاج، حل مشكلة إنتاجية أو تقنية، صيانة أجهزة ومعدات تصليح بعض المكائن الإنتاجية  العاطلة وغيرها.</a:t>
            </a:r>
            <a:endParaRPr lang="en-US" sz="3200" dirty="0" smtClean="0">
              <a:latin typeface="Times New Roman" pitchFamily="18" charset="0"/>
              <a:cs typeface="Times New Roman" pitchFamily="18" charset="0"/>
            </a:endParaRPr>
          </a:p>
        </p:txBody>
      </p:sp>
      <p:sp>
        <p:nvSpPr>
          <p:cNvPr id="98307"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A38CFF96-5177-40F7-9AFB-EF8F46263E9F}" type="slidenum">
              <a:rPr lang="en-US">
                <a:solidFill>
                  <a:prstClr val="black"/>
                </a:solidFill>
              </a:rPr>
              <a:pPr eaLnBrk="1" hangingPunct="1"/>
              <a:t>17</a:t>
            </a:fld>
            <a:endParaRPr lang="en-US">
              <a:solidFill>
                <a:prstClr val="black"/>
              </a:solidFill>
            </a:endParaRPr>
          </a:p>
        </p:txBody>
      </p:sp>
    </p:spTree>
    <p:extLst>
      <p:ext uri="{BB962C8B-B14F-4D97-AF65-F5344CB8AC3E}">
        <p14:creationId xmlns:p14="http://schemas.microsoft.com/office/powerpoint/2010/main" val="822839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1"/>
          </p:nvPr>
        </p:nvSpPr>
        <p:spPr>
          <a:xfrm>
            <a:off x="457200" y="1752600"/>
            <a:ext cx="8229600" cy="4648200"/>
          </a:xfrm>
        </p:spPr>
        <p:txBody>
          <a:bodyPr/>
          <a:lstStyle/>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يقوم أعضاء الفريق بـ:</a:t>
            </a:r>
          </a:p>
          <a:p>
            <a:pPr algn="just" rtl="1">
              <a:spcBef>
                <a:spcPct val="0"/>
              </a:spcBef>
              <a:buFont typeface="Wingdings 2" pitchFamily="18" charset="2"/>
              <a:buNone/>
            </a:pPr>
            <a:r>
              <a:rPr lang="ar-SA" sz="3200" dirty="0" smtClean="0">
                <a:latin typeface="Times New Roman" pitchFamily="18" charset="0"/>
                <a:cs typeface="Times New Roman" pitchFamily="18" charset="0"/>
              </a:rPr>
              <a:t>1- تدوير العمل بينهم، أو </a:t>
            </a:r>
          </a:p>
          <a:p>
            <a:pPr algn="just" rtl="1">
              <a:spcBef>
                <a:spcPct val="0"/>
              </a:spcBef>
              <a:buFont typeface="Wingdings 2" pitchFamily="18" charset="2"/>
              <a:buNone/>
            </a:pPr>
            <a:r>
              <a:rPr lang="ar-SA" sz="3200" dirty="0" smtClean="0">
                <a:latin typeface="Times New Roman" pitchFamily="18" charset="0"/>
                <a:cs typeface="Times New Roman" pitchFamily="18" charset="0"/>
              </a:rPr>
              <a:t>2- تقسيم العمل إلى مهام معينة </a:t>
            </a:r>
          </a:p>
          <a:p>
            <a:pPr algn="just" rtl="1">
              <a:spcBef>
                <a:spcPct val="0"/>
              </a:spcBef>
              <a:buFont typeface="Wingdings 2" pitchFamily="18" charset="2"/>
              <a:buNone/>
            </a:pPr>
            <a:r>
              <a:rPr lang="ar-SA" sz="3200" dirty="0" smtClean="0">
                <a:latin typeface="Times New Roman" pitchFamily="18" charset="0"/>
                <a:cs typeface="Times New Roman" pitchFamily="18" charset="0"/>
              </a:rPr>
              <a:t>3- إسناد كل مهمة أو أكثر لأحد أعضاء الفريق، أو </a:t>
            </a:r>
          </a:p>
          <a:p>
            <a:pPr algn="just" rtl="1">
              <a:spcBef>
                <a:spcPct val="0"/>
              </a:spcBef>
              <a:buFont typeface="Wingdings 2" pitchFamily="18" charset="2"/>
              <a:buNone/>
            </a:pPr>
            <a:r>
              <a:rPr lang="ar-SA" sz="3200" dirty="0" smtClean="0">
                <a:latin typeface="Times New Roman" pitchFamily="18" charset="0"/>
                <a:cs typeface="Times New Roman" pitchFamily="18" charset="0"/>
              </a:rPr>
              <a:t>4- العمل سوية بوصفهم فريقاً واحداً بعد أن يتم تدريبهم على أداء هذه المهام</a:t>
            </a:r>
          </a:p>
          <a:p>
            <a:pPr algn="just" rtl="1">
              <a:spcBef>
                <a:spcPct val="0"/>
              </a:spcBef>
              <a:buFont typeface="Wingdings 2" pitchFamily="18" charset="2"/>
              <a:buNone/>
            </a:pPr>
            <a:r>
              <a:rPr lang="ar-SA" sz="3200" dirty="0" smtClean="0">
                <a:latin typeface="Times New Roman" pitchFamily="18" charset="0"/>
                <a:cs typeface="Times New Roman" pitchFamily="18" charset="0"/>
              </a:rPr>
              <a:t>		ويعين مشرف لمراقبة إنجاز العملية، وقيادة الفريق لتحقيق الأهداف المطلوبة.</a:t>
            </a:r>
            <a:endParaRPr lang="en-US" sz="3200" dirty="0" smtClean="0">
              <a:latin typeface="Times New Roman" pitchFamily="18" charset="0"/>
              <a:cs typeface="Times New Roman" pitchFamily="18" charset="0"/>
            </a:endParaRPr>
          </a:p>
        </p:txBody>
      </p:sp>
      <p:sp>
        <p:nvSpPr>
          <p:cNvPr id="99331"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0F50D4AD-B3D3-4977-A1B2-FF0D20910D20}" type="slidenum">
              <a:rPr lang="en-US">
                <a:solidFill>
                  <a:prstClr val="black"/>
                </a:solidFill>
              </a:rPr>
              <a:pPr eaLnBrk="1" hangingPunct="1"/>
              <a:t>18</a:t>
            </a:fld>
            <a:endParaRPr lang="en-US">
              <a:solidFill>
                <a:prstClr val="black"/>
              </a:solidFill>
            </a:endParaRPr>
          </a:p>
        </p:txBody>
      </p:sp>
    </p:spTree>
    <p:extLst>
      <p:ext uri="{BB962C8B-B14F-4D97-AF65-F5344CB8AC3E}">
        <p14:creationId xmlns:p14="http://schemas.microsoft.com/office/powerpoint/2010/main" val="1698577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b="1" dirty="0" smtClean="0">
                <a:solidFill>
                  <a:srgbClr val="0000FF"/>
                </a:solidFill>
                <a:latin typeface="Times New Roman" pitchFamily="18" charset="0"/>
                <a:cs typeface="Times New Roman" pitchFamily="18" charset="0"/>
              </a:rPr>
              <a:t>   وخلاصة القول أن برنامج تصميم الوظائف أو إعادة تصميمها من القرارت المهمة التي يجب أن تحظى بعناية إدارة موظفي الخدمة العامة إضافة إلى اهتمام وعناية الإدارة العليا في المنظمة، من خلال مراقبة حالة التفاعل بين العاملين والوظائف الموجود في منظماتهم للتأكد من وجود علاقة وتفاعل واضحين بين الجانبين.</a:t>
            </a:r>
            <a:endParaRPr lang="en-US" sz="3200" b="1" dirty="0" smtClean="0">
              <a:solidFill>
                <a:srgbClr val="0000FF"/>
              </a:solidFill>
              <a:latin typeface="Times New Roman" pitchFamily="18" charset="0"/>
              <a:cs typeface="Times New Roman" pitchFamily="18" charset="0"/>
            </a:endParaRPr>
          </a:p>
        </p:txBody>
      </p:sp>
      <p:sp>
        <p:nvSpPr>
          <p:cNvPr id="100355"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ED64A694-4895-4489-A0DE-425B8800B1CA}" type="slidenum">
              <a:rPr lang="en-US">
                <a:solidFill>
                  <a:prstClr val="black"/>
                </a:solidFill>
              </a:rPr>
              <a:pPr eaLnBrk="1" hangingPunct="1"/>
              <a:t>19</a:t>
            </a:fld>
            <a:endParaRPr lang="en-US">
              <a:solidFill>
                <a:prstClr val="black"/>
              </a:solidFill>
            </a:endParaRPr>
          </a:p>
        </p:txBody>
      </p:sp>
    </p:spTree>
    <p:extLst>
      <p:ext uri="{BB962C8B-B14F-4D97-AF65-F5344CB8AC3E}">
        <p14:creationId xmlns:p14="http://schemas.microsoft.com/office/powerpoint/2010/main" val="402550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dirty="0" smtClean="0"/>
              <a:t>    تعرف عملية تصميم الوظيفة أنها: ” مخطط للمهام المطلوبة لإنجاز الوظيفة بنجاح“ </a:t>
            </a:r>
          </a:p>
          <a:p>
            <a:pPr algn="just" rtl="1">
              <a:lnSpc>
                <a:spcPct val="150000"/>
              </a:lnSpc>
              <a:spcBef>
                <a:spcPct val="0"/>
              </a:spcBef>
              <a:buFont typeface="Wingdings 2" pitchFamily="18" charset="2"/>
              <a:buNone/>
            </a:pPr>
            <a:r>
              <a:rPr lang="ar-SA" sz="3200" dirty="0" smtClean="0"/>
              <a:t>	كما تعرف بأنها: ” العمل الخاص بربط عمليات الوظيفة والمؤهلات المطلوبة، والحوافز المقررة لها بشكل يحقق رغبات واحتياجات العاملين في المنظمة“</a:t>
            </a:r>
            <a:endParaRPr lang="en-US" sz="3200" dirty="0" smtClean="0"/>
          </a:p>
        </p:txBody>
      </p:sp>
      <p:sp>
        <p:nvSpPr>
          <p:cNvPr id="82947"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2666F90-AE17-4A6B-833D-BD0C88F52879}" type="slidenum">
              <a:rPr lang="en-US">
                <a:solidFill>
                  <a:prstClr val="black"/>
                </a:solidFill>
              </a:rPr>
              <a:pPr eaLnBrk="1" hangingPunct="1"/>
              <a:t>2</a:t>
            </a:fld>
            <a:endParaRPr lang="en-US">
              <a:solidFill>
                <a:prstClr val="black"/>
              </a:solidFill>
            </a:endParaRPr>
          </a:p>
        </p:txBody>
      </p:sp>
    </p:spTree>
    <p:extLst>
      <p:ext uri="{BB962C8B-B14F-4D97-AF65-F5344CB8AC3E}">
        <p14:creationId xmlns:p14="http://schemas.microsoft.com/office/powerpoint/2010/main" val="160109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1- العوامل البيئية:</a:t>
            </a:r>
            <a:endParaRPr lang="en-US" sz="3200" b="1" dirty="0" smtClean="0">
              <a:latin typeface="Times New Roman" pitchFamily="18" charset="0"/>
              <a:cs typeface="Times New Roman" pitchFamily="18" charset="0"/>
            </a:endParaRP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تتأثر المنظمات وبرامجها وسياساتها وأنظمتها المتنوعة بالظروف </a:t>
            </a:r>
            <a:r>
              <a:rPr lang="ar-SA" sz="3200" b="1" dirty="0" smtClean="0">
                <a:latin typeface="Times New Roman" pitchFamily="18" charset="0"/>
                <a:cs typeface="Times New Roman" pitchFamily="18" charset="0"/>
              </a:rPr>
              <a:t>السياسية</a:t>
            </a:r>
            <a:r>
              <a:rPr lang="ar-SA" sz="3200" dirty="0" smtClean="0">
                <a:latin typeface="Times New Roman" pitchFamily="18" charset="0"/>
                <a:cs typeface="Times New Roman" pitchFamily="18" charset="0"/>
              </a:rPr>
              <a:t> للبلد الذي تعمل فيه، و الأنظمة والقوانين والتشريعات التي تسنها الجهات ذات العلاقة. مثل:</a:t>
            </a: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1- التشريعات الخاصة بتحديد مستويات الأجور، والتعيين.</a:t>
            </a: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2- تعليمات الأمن الصناعي وغيرها.</a:t>
            </a:r>
            <a:endParaRPr lang="en-US" sz="3200" dirty="0" smtClean="0">
              <a:latin typeface="Times New Roman" pitchFamily="18" charset="0"/>
              <a:cs typeface="Times New Roman" pitchFamily="18" charset="0"/>
            </a:endParaRPr>
          </a:p>
        </p:txBody>
      </p:sp>
      <p:sp>
        <p:nvSpPr>
          <p:cNvPr id="83971" name="عنصر نائب لرقم الشريحة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B54A555B-E5DF-45F9-BCD2-B1D4D7D765B9}" type="slidenum">
              <a:rPr lang="en-US">
                <a:solidFill>
                  <a:prstClr val="black"/>
                </a:solidFill>
              </a:rPr>
              <a:pPr eaLnBrk="1" hangingPunct="1"/>
              <a:t>3</a:t>
            </a:fld>
            <a:endParaRPr lang="en-US">
              <a:solidFill>
                <a:prstClr val="black"/>
              </a:solidFill>
            </a:endParaRPr>
          </a:p>
        </p:txBody>
      </p:sp>
    </p:spTree>
    <p:extLst>
      <p:ext uri="{BB962C8B-B14F-4D97-AF65-F5344CB8AC3E}">
        <p14:creationId xmlns:p14="http://schemas.microsoft.com/office/powerpoint/2010/main" val="407116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1"/>
          </p:nvPr>
        </p:nvSpPr>
        <p:spPr>
          <a:xfrm>
            <a:off x="457200" y="2133600"/>
            <a:ext cx="8229600" cy="39925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ويتأثر تصميم الوظيفة أيضا بالتوقعات </a:t>
            </a:r>
            <a:r>
              <a:rPr lang="ar-SA" sz="3200" b="1" smtClean="0">
                <a:latin typeface="Times New Roman" pitchFamily="18" charset="0"/>
                <a:cs typeface="Times New Roman" pitchFamily="18" charset="0"/>
              </a:rPr>
              <a:t>الاجتماعية</a:t>
            </a:r>
            <a:r>
              <a:rPr lang="ar-SA" sz="3200" smtClean="0">
                <a:latin typeface="Times New Roman" pitchFamily="18" charset="0"/>
                <a:cs typeface="Times New Roman" pitchFamily="18" charset="0"/>
              </a:rPr>
              <a:t>، والتوقعات الاجتماعية ما هي إلا حاصل القيم والتقاليد والأعراف الاجتماعية وأخلاقيات العمل السائد في مجتمع ما.</a:t>
            </a:r>
            <a:endParaRPr lang="en-US" sz="3200" smtClean="0">
              <a:latin typeface="Times New Roman" pitchFamily="18" charset="0"/>
              <a:cs typeface="Times New Roman" pitchFamily="18" charset="0"/>
            </a:endParaRPr>
          </a:p>
        </p:txBody>
      </p:sp>
      <p:sp>
        <p:nvSpPr>
          <p:cNvPr id="84995"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824B1C58-13D5-4BDF-9E1B-A0C755797E26}" type="slidenum">
              <a:rPr lang="en-US">
                <a:solidFill>
                  <a:prstClr val="black"/>
                </a:solidFill>
              </a:rPr>
              <a:pPr eaLnBrk="1" hangingPunct="1"/>
              <a:t>4</a:t>
            </a:fld>
            <a:endParaRPr lang="en-US">
              <a:solidFill>
                <a:prstClr val="black"/>
              </a:solidFill>
            </a:endParaRPr>
          </a:p>
        </p:txBody>
      </p:sp>
    </p:spTree>
    <p:extLst>
      <p:ext uri="{BB962C8B-B14F-4D97-AF65-F5344CB8AC3E}">
        <p14:creationId xmlns:p14="http://schemas.microsoft.com/office/powerpoint/2010/main" val="408666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idx="1"/>
          </p:nvPr>
        </p:nvSpPr>
        <p:spPr>
          <a:xfrm>
            <a:off x="457200" y="2057400"/>
            <a:ext cx="8229600" cy="40687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فالبطالة قد تدفع بعض العاملين في بلد ما إلى قبول العمل بأجور منخفضة وظروف عمل رديئة، وساعات عمل طويلة، وهذا ما يتعارض مع التوقعات الاجتماعية والأخلاقية للعمل.</a:t>
            </a:r>
            <a:endParaRPr lang="en-US" sz="3200" smtClean="0">
              <a:latin typeface="Times New Roman" pitchFamily="18" charset="0"/>
              <a:cs typeface="Times New Roman" pitchFamily="18" charset="0"/>
            </a:endParaRPr>
          </a:p>
        </p:txBody>
      </p:sp>
      <p:sp>
        <p:nvSpPr>
          <p:cNvPr id="86019"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B1375D75-2134-47AB-97EF-0C16DC2C2A62}" type="slidenum">
              <a:rPr lang="en-US">
                <a:solidFill>
                  <a:prstClr val="black"/>
                </a:solidFill>
              </a:rPr>
              <a:pPr eaLnBrk="1" hangingPunct="1"/>
              <a:t>5</a:t>
            </a:fld>
            <a:endParaRPr lang="en-US">
              <a:solidFill>
                <a:prstClr val="black"/>
              </a:solidFill>
            </a:endParaRPr>
          </a:p>
        </p:txBody>
      </p:sp>
    </p:spTree>
    <p:extLst>
      <p:ext uri="{BB962C8B-B14F-4D97-AF65-F5344CB8AC3E}">
        <p14:creationId xmlns:p14="http://schemas.microsoft.com/office/powerpoint/2010/main" val="98095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1"/>
          </p:nvPr>
        </p:nvSpPr>
        <p:spPr>
          <a:xfrm>
            <a:off x="457200" y="2209800"/>
            <a:ext cx="8229600" cy="39163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يفترض بحسب هذه التوقعات أن تكون الأجور وظروف العمل وساعاته في أوقات الكساد الاقتصادي ضمن مستويات المعقولة والمقبولة من قبل المجتمع.</a:t>
            </a:r>
            <a:endParaRPr lang="en-US" sz="3200" smtClean="0">
              <a:latin typeface="Times New Roman" pitchFamily="18" charset="0"/>
              <a:cs typeface="Times New Roman" pitchFamily="18" charset="0"/>
            </a:endParaRPr>
          </a:p>
        </p:txBody>
      </p:sp>
      <p:sp>
        <p:nvSpPr>
          <p:cNvPr id="87043"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205EA456-305A-4616-A100-F596B278F2CE}" type="slidenum">
              <a:rPr lang="en-US">
                <a:solidFill>
                  <a:prstClr val="black"/>
                </a:solidFill>
              </a:rPr>
              <a:pPr eaLnBrk="1" hangingPunct="1"/>
              <a:t>6</a:t>
            </a:fld>
            <a:endParaRPr lang="en-US">
              <a:solidFill>
                <a:prstClr val="black"/>
              </a:solidFill>
            </a:endParaRPr>
          </a:p>
        </p:txBody>
      </p:sp>
    </p:spTree>
    <p:extLst>
      <p:ext uri="{BB962C8B-B14F-4D97-AF65-F5344CB8AC3E}">
        <p14:creationId xmlns:p14="http://schemas.microsoft.com/office/powerpoint/2010/main" val="91158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p:txBody>
          <a:bodyPr/>
          <a:lstStyle/>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2- العوامل المنظمية:</a:t>
            </a:r>
            <a:endParaRPr lang="en-US" sz="3200" b="1" dirty="0" smtClean="0">
              <a:latin typeface="Times New Roman" pitchFamily="18" charset="0"/>
              <a:cs typeface="Times New Roman" pitchFamily="18" charset="0"/>
            </a:endParaRP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تحرص المنظمات بشكل عام على إدخال أساليب وطرق إنتاج حديثة واستخدام المكننة المكثفة(الأتمتة) على وظائفها الإنتاجية والتسويقية وغيرها بغية الارتفاع بمستويات الأنجاز فيها والتمكين من المنافسة في الاسواق المحلية والخارجية على سواء.</a:t>
            </a:r>
            <a:endParaRPr lang="en-US" sz="3200" dirty="0" smtClean="0">
              <a:latin typeface="Times New Roman" pitchFamily="18" charset="0"/>
              <a:cs typeface="Times New Roman" pitchFamily="18" charset="0"/>
            </a:endParaRPr>
          </a:p>
        </p:txBody>
      </p:sp>
      <p:sp>
        <p:nvSpPr>
          <p:cNvPr id="88067" name="عنصر نائب لرقم الشريحة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A7898912-C24B-4C2E-9C8F-E136698EBBDC}" type="slidenum">
              <a:rPr lang="en-US">
                <a:solidFill>
                  <a:prstClr val="black"/>
                </a:solidFill>
              </a:rPr>
              <a:pPr eaLnBrk="1" hangingPunct="1"/>
              <a:t>7</a:t>
            </a:fld>
            <a:endParaRPr lang="en-US">
              <a:solidFill>
                <a:prstClr val="black"/>
              </a:solidFill>
            </a:endParaRPr>
          </a:p>
        </p:txBody>
      </p:sp>
    </p:spTree>
    <p:extLst>
      <p:ext uri="{BB962C8B-B14F-4D97-AF65-F5344CB8AC3E}">
        <p14:creationId xmlns:p14="http://schemas.microsoft.com/office/powerpoint/2010/main" val="364399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381000" y="1600200"/>
            <a:ext cx="8382000" cy="4525963"/>
          </a:xfrm>
        </p:spPr>
        <p:txBody>
          <a:bodyPr/>
          <a:lstStyle/>
          <a:p>
            <a:pPr algn="just" rtl="1">
              <a:lnSpc>
                <a:spcPct val="150000"/>
              </a:lnSpc>
              <a:spcBef>
                <a:spcPct val="0"/>
              </a:spcBef>
              <a:buFont typeface="Wingdings 2" pitchFamily="18" charset="2"/>
              <a:buNone/>
            </a:pPr>
            <a:r>
              <a:rPr lang="ar-SA" sz="3200" smtClean="0">
                <a:latin typeface="Times New Roman" pitchFamily="18" charset="0"/>
                <a:cs typeface="Times New Roman" pitchFamily="18" charset="0"/>
              </a:rPr>
              <a:t>   إن رغبة الإدارات المعاصرة في الاستفادة القصوى من إدخال أحدث المستجدات في مجال الأجهزة والمعدات وطرق العمل، لابد أن تصاحبها دراسة لقدرات وإمكانيات العاملين على تنفيذ المهام الجديدة واستخدام الأجهزة والمعدات وأساليب العمل الحديثة، ومعرفة مدى تأثير ذلك كله على التكاليف من جهة، وكمية ونوعية الإنتاج من جهة أخرى.</a:t>
            </a:r>
            <a:endParaRPr lang="en-US" sz="3200" smtClean="0">
              <a:latin typeface="Times New Roman" pitchFamily="18" charset="0"/>
              <a:cs typeface="Times New Roman" pitchFamily="18" charset="0"/>
            </a:endParaRPr>
          </a:p>
        </p:txBody>
      </p:sp>
      <p:sp>
        <p:nvSpPr>
          <p:cNvPr id="89091"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FDE91398-B148-4AFD-B933-C882B1CAD49B}" type="slidenum">
              <a:rPr lang="en-US">
                <a:solidFill>
                  <a:prstClr val="black"/>
                </a:solidFill>
              </a:rPr>
              <a:pPr eaLnBrk="1" hangingPunct="1"/>
              <a:t>8</a:t>
            </a:fld>
            <a:endParaRPr lang="en-US">
              <a:solidFill>
                <a:prstClr val="black"/>
              </a:solidFill>
            </a:endParaRPr>
          </a:p>
        </p:txBody>
      </p:sp>
    </p:spTree>
    <p:extLst>
      <p:ext uri="{BB962C8B-B14F-4D97-AF65-F5344CB8AC3E}">
        <p14:creationId xmlns:p14="http://schemas.microsoft.com/office/powerpoint/2010/main" val="3039693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a:xfrm>
            <a:off x="381000" y="1600200"/>
            <a:ext cx="8382000" cy="4525963"/>
          </a:xfrm>
        </p:spPr>
        <p:txBody>
          <a:bodyPr/>
          <a:lstStyle/>
          <a:p>
            <a:pPr algn="just" rtl="1">
              <a:lnSpc>
                <a:spcPct val="150000"/>
              </a:lnSpc>
              <a:spcBef>
                <a:spcPct val="0"/>
              </a:spcBef>
              <a:buFont typeface="Wingdings 2" pitchFamily="18" charset="2"/>
              <a:buNone/>
            </a:pPr>
            <a:r>
              <a:rPr lang="ar-SA" sz="3200" b="1" dirty="0" smtClean="0">
                <a:latin typeface="Times New Roman" pitchFamily="18" charset="0"/>
                <a:cs typeface="Times New Roman" pitchFamily="18" charset="0"/>
              </a:rPr>
              <a:t>3- العوامل السلوكية:</a:t>
            </a:r>
            <a:endParaRPr lang="en-US" sz="3200" b="1" dirty="0" smtClean="0">
              <a:latin typeface="Times New Roman" pitchFamily="18" charset="0"/>
              <a:cs typeface="Times New Roman" pitchFamily="18" charset="0"/>
            </a:endParaRPr>
          </a:p>
          <a:p>
            <a:pPr algn="just" rtl="1">
              <a:lnSpc>
                <a:spcPct val="150000"/>
              </a:lnSpc>
              <a:spcBef>
                <a:spcPct val="0"/>
              </a:spcBef>
              <a:buFont typeface="Wingdings 2" pitchFamily="18" charset="2"/>
              <a:buNone/>
            </a:pPr>
            <a:r>
              <a:rPr lang="ar-SA" sz="3200" dirty="0" smtClean="0">
                <a:latin typeface="Times New Roman" pitchFamily="18" charset="0"/>
                <a:cs typeface="Times New Roman" pitchFamily="18" charset="0"/>
              </a:rPr>
              <a:t>   معرفة مدى ملائمة المهارات والخبرات والمؤهلات الموجودة لدى العاملين، إذ أن عدم ملاءمة هذه الخبرات والقدرات قد يسبب نوعاً من الإحباط، وعدم الرضا، انخفاض مستوى ولاء العاملين للمنظمة وأهدافها، مما ينعكس سلباً على ادائهم العام، ويضعف من مستوى إنتاجيتهم ورغبتهم في العمل.</a:t>
            </a:r>
            <a:endParaRPr lang="en-US" sz="3200" dirty="0" smtClean="0">
              <a:latin typeface="Times New Roman" pitchFamily="18" charset="0"/>
              <a:cs typeface="Times New Roman" pitchFamily="18" charset="0"/>
            </a:endParaRPr>
          </a:p>
        </p:txBody>
      </p:sp>
      <p:sp>
        <p:nvSpPr>
          <p:cNvPr id="90115"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5891A90A-39C9-48FA-9263-03739BE106BA}" type="slidenum">
              <a:rPr lang="en-US">
                <a:solidFill>
                  <a:prstClr val="black"/>
                </a:solidFill>
              </a:rPr>
              <a:pPr eaLnBrk="1" hangingPunct="1"/>
              <a:t>9</a:t>
            </a:fld>
            <a:endParaRPr lang="en-US">
              <a:solidFill>
                <a:prstClr val="black"/>
              </a:solidFill>
            </a:endParaRPr>
          </a:p>
        </p:txBody>
      </p:sp>
    </p:spTree>
    <p:extLst>
      <p:ext uri="{BB962C8B-B14F-4D97-AF65-F5344CB8AC3E}">
        <p14:creationId xmlns:p14="http://schemas.microsoft.com/office/powerpoint/2010/main" val="2898188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3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9.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TotalTime>
  <Words>648</Words>
  <Application>Microsoft Office PowerPoint</Application>
  <PresentationFormat>On-screen Show (4:3)</PresentationFormat>
  <Paragraphs>56</Paragraphs>
  <Slides>19</Slides>
  <Notes>0</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Concourse</vt:lpstr>
      <vt:lpstr>1_Concourse</vt:lpstr>
      <vt:lpstr>2_Concourse</vt:lpstr>
      <vt:lpstr>3_Concourse</vt:lpstr>
      <vt:lpstr>ادارة الموارد البشرية - المرحلة الثانية   كلية الادارة والاقتصاد – جامعة بغداد   المحاضرة السادسة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طرق تصميم وإعادة تصميم الوظائف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السادسة </dc:title>
  <dc:creator>lenovo</dc:creator>
  <cp:lastModifiedBy>lenovo</cp:lastModifiedBy>
  <cp:revision>2</cp:revision>
  <dcterms:created xsi:type="dcterms:W3CDTF">2006-08-16T00:00:00Z</dcterms:created>
  <dcterms:modified xsi:type="dcterms:W3CDTF">2018-12-01T15:42:11Z</dcterms:modified>
</cp:coreProperties>
</file>