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8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5B97B6F-7D92-4287-A74D-8C7D1A7E0AD7}" type="datetime1">
              <a:rPr lang="en-US"/>
              <a:pPr>
                <a:defRPr/>
              </a:pPr>
              <a:t>12/1/2018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8124714-9518-4EAB-A473-8616B7CBF7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60415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62DEB-6A7A-46FF-BBF5-D20E3B5F1A5B}" type="datetime1">
              <a:rPr lang="en-US">
                <a:solidFill>
                  <a:prstClr val="black"/>
                </a:solidFill>
              </a:rPr>
              <a:pPr>
                <a:defRPr/>
              </a:pPr>
              <a:t>12/1/2018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F1EE4-B302-4461-89FC-1FFE427FEE8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55172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DB9DA7-CCD3-43EA-9FC9-4FCAA6EEF78F}" type="datetime1">
              <a:rPr lang="en-US">
                <a:solidFill>
                  <a:prstClr val="white"/>
                </a:solidFill>
              </a:rPr>
              <a:pPr>
                <a:defRPr/>
              </a:pPr>
              <a:t>12/1/2018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06BBC6-6474-467C-B8C6-C1753105832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1341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2EE953-3435-4D4F-BFD1-103C130D79B2}" type="datetime1">
              <a:rPr lang="en-US">
                <a:solidFill>
                  <a:prstClr val="white"/>
                </a:solidFill>
              </a:rPr>
              <a:pPr>
                <a:defRPr/>
              </a:pPr>
              <a:t>12/1/2018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580D41-00F9-4E93-AFE9-A15A8ABC677D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5826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21F32F-1907-487C-95D0-67E49FC980F6}" type="datetime1">
              <a:rPr lang="en-US">
                <a:solidFill>
                  <a:prstClr val="black"/>
                </a:solidFill>
              </a:rPr>
              <a:pPr>
                <a:defRPr/>
              </a:pPr>
              <a:t>12/1/2018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4D590D-0321-441C-B137-A91530F642B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0406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EE04B6-0DC4-43AF-87DA-9EA13C09208D}" type="datetime1">
              <a:rPr lang="en-US">
                <a:solidFill>
                  <a:prstClr val="white"/>
                </a:solidFill>
              </a:rPr>
              <a:pPr>
                <a:defRPr/>
              </a:pPr>
              <a:t>12/1/2018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86D82F-A632-490F-99D7-4C5DEB62FDBE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610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1C2C2-5BE9-4A42-B231-D47341BEF048}" type="datetime1">
              <a:rPr lang="en-US">
                <a:solidFill>
                  <a:prstClr val="black"/>
                </a:solidFill>
              </a:rPr>
              <a:pPr>
                <a:defRPr/>
              </a:pPr>
              <a:t>12/1/2018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B60C9-E49C-4AD5-8C2D-8654B34E096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349455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753138-5CB3-44F0-ACDF-E9B21879E8AA}" type="datetime1">
              <a:rPr lang="en-US">
                <a:solidFill>
                  <a:prstClr val="black"/>
                </a:solidFill>
              </a:rPr>
              <a:pPr>
                <a:defRPr/>
              </a:pPr>
              <a:t>12/1/2018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4DBFBC-DBFA-4CE1-B3C4-B7384DE9E8A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7075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778CD29-850B-49D1-898C-C99535B11B77}" type="datetime1">
              <a:rPr lang="en-US">
                <a:solidFill>
                  <a:prstClr val="white"/>
                </a:solidFill>
              </a:rPr>
              <a:pPr>
                <a:defRPr/>
              </a:pPr>
              <a:t>12/1/2018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FD0F13F-3124-414B-9E74-74FDCA02067E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0517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28CDC-6335-4EC7-A230-CAAA90727217}" type="datetime1">
              <a:rPr lang="en-US">
                <a:solidFill>
                  <a:prstClr val="black"/>
                </a:solidFill>
              </a:rPr>
              <a:pPr>
                <a:defRPr/>
              </a:pPr>
              <a:t>12/1/2018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B300E-0D97-4F99-B4C6-AE04EE42167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226842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A415D-E491-448E-B0B6-E6A9C2C108E0}" type="datetime1">
              <a:rPr lang="en-US">
                <a:solidFill>
                  <a:prstClr val="black"/>
                </a:solidFill>
              </a:rPr>
              <a:pPr>
                <a:defRPr/>
              </a:pPr>
              <a:t>12/1/2018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73BA2-0334-42D8-97C0-4DDCF3FD037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22032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fld id="{D79D91FD-B41B-4397-9D34-BB9AF7FD9A88}" type="datetime1">
              <a:rPr lang="en-US">
                <a:solidFill>
                  <a:prstClr val="black"/>
                </a:solidFill>
              </a:rPr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12/1/2018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fld id="{647B79A8-4A96-4FA3-AC07-E191DD9C4E96}" type="slidenum">
              <a:rPr lang="en-US">
                <a:solidFill>
                  <a:prstClr val="black"/>
                </a:solidFill>
              </a:rPr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4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sz="4300" dirty="0">
                <a:solidFill>
                  <a:srgbClr val="464646"/>
                </a:solidFill>
                <a:effectLst/>
                <a:latin typeface="Calibri"/>
                <a:ea typeface="Calibri"/>
              </a:rPr>
              <a:t>ادارة الموارد البشرية - المرحلة الثانية </a:t>
            </a:r>
            <a:r>
              <a:rPr lang="en-US" sz="2900" dirty="0">
                <a:solidFill>
                  <a:srgbClr val="464646"/>
                </a:solidFill>
                <a:effectLst/>
                <a:latin typeface="Calibri"/>
                <a:ea typeface="Calibri"/>
                <a:cs typeface="Arial"/>
              </a:rPr>
              <a:t/>
            </a:r>
            <a:br>
              <a:rPr lang="en-US" sz="2900" dirty="0">
                <a:solidFill>
                  <a:srgbClr val="464646"/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SA" sz="4300" dirty="0">
                <a:solidFill>
                  <a:srgbClr val="464646"/>
                </a:solidFill>
                <a:effectLst/>
                <a:latin typeface="Calibri"/>
                <a:ea typeface="Calibri"/>
              </a:rPr>
              <a:t> </a:t>
            </a:r>
            <a:r>
              <a:rPr lang="ar-IQ" sz="4300" dirty="0">
                <a:solidFill>
                  <a:srgbClr val="464646"/>
                </a:solidFill>
                <a:effectLst/>
                <a:latin typeface="Calibri"/>
                <a:ea typeface="Calibri"/>
              </a:rPr>
              <a:t>كلية الادارة والاقتصاد – جامعة بغداد </a:t>
            </a:r>
            <a:r>
              <a:rPr lang="en-US" sz="2900" dirty="0">
                <a:solidFill>
                  <a:srgbClr val="464646"/>
                </a:solidFill>
                <a:effectLst/>
                <a:latin typeface="Calibri"/>
                <a:ea typeface="Calibri"/>
                <a:cs typeface="Arial"/>
              </a:rPr>
              <a:t/>
            </a:r>
            <a:br>
              <a:rPr lang="en-US" sz="2900" dirty="0">
                <a:solidFill>
                  <a:srgbClr val="464646"/>
                </a:solidFill>
                <a:effectLst/>
                <a:latin typeface="Calibri"/>
                <a:ea typeface="Calibri"/>
                <a:cs typeface="Arial"/>
              </a:rPr>
            </a:br>
            <a:r>
              <a:rPr lang="ar-IQ" sz="4300" dirty="0">
                <a:solidFill>
                  <a:srgbClr val="464646"/>
                </a:solidFill>
                <a:effectLst/>
                <a:latin typeface="Calibri"/>
                <a:ea typeface="Calibri"/>
              </a:rPr>
              <a:t> </a:t>
            </a:r>
            <a:r>
              <a:rPr lang="ar-SA" sz="4300" dirty="0">
                <a:solidFill>
                  <a:srgbClr val="464646"/>
                </a:solidFill>
                <a:effectLst/>
                <a:latin typeface="Calibri"/>
                <a:ea typeface="Calibri"/>
              </a:rPr>
              <a:t>المحاضرة </a:t>
            </a:r>
            <a:r>
              <a:rPr lang="ar-IQ" sz="4300" dirty="0" smtClean="0">
                <a:solidFill>
                  <a:srgbClr val="464646"/>
                </a:solidFill>
                <a:effectLst/>
                <a:latin typeface="Calibri"/>
                <a:ea typeface="Calibri"/>
              </a:rPr>
              <a:t>السابعة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 lvl="0" algn="ctr" rtl="1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2DA2BF"/>
              </a:buClr>
            </a:pPr>
            <a:r>
              <a:rPr lang="ar-IQ" sz="2600" b="1" dirty="0" smtClean="0">
                <a:solidFill>
                  <a:srgbClr val="00B0F0"/>
                </a:solidFill>
                <a:latin typeface="Calibri"/>
                <a:ea typeface="Calibri"/>
              </a:rPr>
              <a:t>أخطاء وتحليل وتوصيف الوظائف و</a:t>
            </a:r>
            <a:r>
              <a:rPr lang="ar-SA" sz="2400" b="1" dirty="0">
                <a:solidFill>
                  <a:srgbClr val="FF0000"/>
                </a:solidFill>
                <a:cs typeface="+mj-lt"/>
              </a:rPr>
              <a:t>مقومات نجاح تحليل وتوصيف الوظائف</a:t>
            </a:r>
            <a:r>
              <a:rPr lang="ar-IQ" sz="2600" b="1" dirty="0" smtClean="0">
                <a:solidFill>
                  <a:srgbClr val="FF0000"/>
                </a:solidFill>
                <a:latin typeface="Calibri"/>
                <a:ea typeface="Calibri"/>
              </a:rPr>
              <a:t> </a:t>
            </a:r>
            <a:endParaRPr lang="en-US" sz="15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lvl="0" algn="ctr" fontAlgn="auto">
              <a:spcAft>
                <a:spcPts val="0"/>
              </a:spcAft>
              <a:buClr>
                <a:srgbClr val="2DA2BF"/>
              </a:buClr>
            </a:pPr>
            <a:r>
              <a:rPr lang="ar-SA" sz="2200" b="1" dirty="0">
                <a:solidFill>
                  <a:srgbClr val="464646"/>
                </a:solidFill>
                <a:latin typeface="Calibri"/>
                <a:ea typeface="Calibri"/>
              </a:rPr>
              <a:t>م.م. أسرار عبدالزهرة</a:t>
            </a:r>
            <a:endParaRPr lang="en-US" sz="2500" dirty="0">
              <a:solidFill>
                <a:srgbClr val="464646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124714-9518-4EAB-A473-8616B7CBF71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019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953000"/>
          </a:xfrm>
        </p:spPr>
        <p:txBody>
          <a:bodyPr/>
          <a:lstStyle/>
          <a:p>
            <a:pPr algn="just" rtl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ar-SA" sz="3200" dirty="0" smtClean="0"/>
              <a:t>2- دقة وصحة البيانات التي اعتمدت عليها عملية تحليل وتوصيف الوظائف .</a:t>
            </a:r>
          </a:p>
          <a:p>
            <a:pPr algn="just" rtl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ar-SA" sz="3200" dirty="0" smtClean="0"/>
              <a:t>3- حسن اختيار الباحثين القائمين بعملية تحليل وتوصيف الوظائف ، ويجب أن يكون هؤلاء الباحثون لديهم المهارة والمعرفة اللازمة للقيام بهذا النوع من الأعمال بدرجة عالية من الموضوعية ، حيث يعتبر هذا أساساً هاماً لنجاح مشروع تحليل الوظيفة .</a:t>
            </a:r>
          </a:p>
        </p:txBody>
      </p:sp>
      <p:sp>
        <p:nvSpPr>
          <p:cNvPr id="11059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2CCFFE1-B5C1-4689-93EC-BF2B47D4E630}" type="slidenum">
              <a:rPr lang="en-US">
                <a:solidFill>
                  <a:prstClr val="black"/>
                </a:solidFill>
              </a:rPr>
              <a:pPr eaLnBrk="1" hangingPunct="1"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280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ar-SA" sz="3200" smtClean="0"/>
              <a:t>4- يجب أن يعكس التحليل والتوصيف الوضع القائم وبالتالي ضرورة عمل المراجعة بصفة دورية لكشوف وصف وتحليل الوظيفة للتأكد من أنها تمثل الظروف والبيئة الحالية التي تؤدى فيها الوظيفة .</a:t>
            </a:r>
          </a:p>
        </p:txBody>
      </p:sp>
      <p:sp>
        <p:nvSpPr>
          <p:cNvPr id="1116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5C88633-80D1-4D4E-9D92-8FDD54C70D48}" type="slidenum">
              <a:rPr lang="en-US">
                <a:solidFill>
                  <a:prstClr val="black"/>
                </a:solidFill>
              </a:rPr>
              <a:pPr eaLnBrk="1" hangingPunct="1"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378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343400"/>
          </a:xfrm>
        </p:spPr>
        <p:txBody>
          <a:bodyPr/>
          <a:lstStyle/>
          <a:p>
            <a:pPr algn="just" rtl="1">
              <a:lnSpc>
                <a:spcPct val="150000"/>
              </a:lnSpc>
              <a:spcBef>
                <a:spcPct val="0"/>
              </a:spcBef>
            </a:pPr>
            <a:r>
              <a:rPr lang="ar-SA" sz="3200" smtClean="0"/>
              <a:t>يجب أن يعكس مسمى أو لقب الوظيفة جوهر الوظيفة التي يمثلها والتخصص الأساس الذي قامت من أجل تحقيقه .</a:t>
            </a:r>
          </a:p>
          <a:p>
            <a:pPr algn="just" rtl="1">
              <a:lnSpc>
                <a:spcPct val="150000"/>
              </a:lnSpc>
              <a:spcBef>
                <a:spcPct val="0"/>
              </a:spcBef>
            </a:pPr>
            <a:r>
              <a:rPr lang="ar-SA" sz="3200" smtClean="0"/>
              <a:t>كذلك يجب أن يتم قياس وصف الوظيفة بشكل كمي ورقمي مثل عوامل السن وسنوات الخبرة ..الخ </a:t>
            </a:r>
          </a:p>
        </p:txBody>
      </p:sp>
      <p:sp>
        <p:nvSpPr>
          <p:cNvPr id="11264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0BF56E6-475C-4CB7-95AE-A24E2D73799C}" type="slidenum">
              <a:rPr lang="en-US">
                <a:solidFill>
                  <a:prstClr val="black"/>
                </a:solidFill>
              </a:rPr>
              <a:pPr eaLnBrk="1" hangingPunct="1"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994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924800" cy="4373563"/>
          </a:xfrm>
        </p:spPr>
        <p:txBody>
          <a:bodyPr/>
          <a:lstStyle/>
          <a:p>
            <a:pPr algn="just" rtl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ar-SA" sz="3200" b="1" dirty="0" smtClean="0"/>
              <a:t>1- التغيير في بيئة العمل :</a:t>
            </a:r>
          </a:p>
          <a:p>
            <a:pPr algn="just" rtl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ar-SA" sz="3200" dirty="0" smtClean="0"/>
              <a:t>	حيث تتغير بيئة العمل التي يمارس فيها شاغل الوظيفة المهام والأنشطة المتعلقة بالوظيفة وبالتالي يصبح وصف الوظيفة غير صالح للاعتماد عليه .</a:t>
            </a:r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AF9CFE6-1663-46D3-B0D7-5C49CF8138D4}" type="slidenum">
              <a:rPr lang="en-US">
                <a:solidFill>
                  <a:prstClr val="black"/>
                </a:solidFill>
              </a:rPr>
              <a:pPr eaLnBrk="1" hangingPunct="1"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dirty="0">
                <a:solidFill>
                  <a:schemeClr val="tx2">
                    <a:shade val="85000"/>
                    <a:satMod val="150000"/>
                  </a:schemeClr>
                </a:solidFill>
                <a:cs typeface="+mj-lt"/>
              </a:rPr>
              <a:t>أخطاء تحليل وتوصيف الوظيفة</a:t>
            </a:r>
          </a:p>
        </p:txBody>
      </p:sp>
    </p:spTree>
    <p:extLst>
      <p:ext uri="{BB962C8B-B14F-4D97-AF65-F5344CB8AC3E}">
        <p14:creationId xmlns:p14="http://schemas.microsoft.com/office/powerpoint/2010/main" val="76486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001000" cy="3916363"/>
          </a:xfrm>
        </p:spPr>
        <p:txBody>
          <a:bodyPr/>
          <a:lstStyle/>
          <a:p>
            <a:pPr algn="just" rtl="1">
              <a:lnSpc>
                <a:spcPct val="150000"/>
              </a:lnSpc>
              <a:spcBef>
                <a:spcPct val="0"/>
              </a:spcBef>
            </a:pPr>
            <a:r>
              <a:rPr lang="ar-SA" sz="3200" dirty="0" smtClean="0"/>
              <a:t>قد تشوب عملية تحليل وتوصيف الوظيفة بعض الاخطاء التي تؤثر سلبياً على كفاءة هذه العملية .</a:t>
            </a:r>
          </a:p>
          <a:p>
            <a:pPr algn="just" rtl="1">
              <a:lnSpc>
                <a:spcPct val="150000"/>
              </a:lnSpc>
              <a:spcBef>
                <a:spcPct val="0"/>
              </a:spcBef>
            </a:pPr>
            <a:r>
              <a:rPr lang="ar-SA" sz="3200" dirty="0" smtClean="0"/>
              <a:t>ومن أهم هذه الأخطاء ما يلي : </a:t>
            </a:r>
          </a:p>
        </p:txBody>
      </p:sp>
      <p:sp>
        <p:nvSpPr>
          <p:cNvPr id="10240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941DBDA-6709-4488-B5E4-B58993F1FDBA}" type="slidenum">
              <a:rPr lang="en-US">
                <a:solidFill>
                  <a:prstClr val="black"/>
                </a:solidFill>
              </a:rPr>
              <a:pPr eaLnBrk="1" hangingPunct="1"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340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373563"/>
          </a:xfrm>
        </p:spPr>
        <p:txBody>
          <a:bodyPr/>
          <a:lstStyle/>
          <a:p>
            <a:pPr algn="just" rtl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ar-SA" sz="3200" b="1" smtClean="0"/>
              <a:t>2- اختلاف الإجابات الخاصة بشاغلي الوظائف تجاه الأسئلة الموجهة إليهم :</a:t>
            </a:r>
          </a:p>
          <a:p>
            <a:pPr algn="just" rtl="1">
              <a:lnSpc>
                <a:spcPct val="150000"/>
              </a:lnSpc>
              <a:spcBef>
                <a:spcPct val="0"/>
              </a:spcBef>
            </a:pPr>
            <a:r>
              <a:rPr lang="ar-SA" sz="3200" smtClean="0"/>
              <a:t>ويحدث ذلك عندما تكون إجابات شاغل الوظيفة غير دقيقة للأسئلة المطروحة عليه وذلك نتيجة عدم دقة تقديرية الشخص للإجابة . وبالتالي فإن هذا يؤدي إلى تقليل كفاءة التحليل لهذه الوظيفة .</a:t>
            </a:r>
          </a:p>
        </p:txBody>
      </p:sp>
      <p:sp>
        <p:nvSpPr>
          <p:cNvPr id="10445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AEACC73-1E80-42CF-8142-0EE31BC4AA33}" type="slidenum">
              <a:rPr lang="en-US">
                <a:solidFill>
                  <a:prstClr val="black"/>
                </a:solidFill>
              </a:rPr>
              <a:pPr eaLnBrk="1" hangingPunct="1"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736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001000" cy="4068763"/>
          </a:xfrm>
        </p:spPr>
        <p:txBody>
          <a:bodyPr/>
          <a:lstStyle/>
          <a:p>
            <a:pPr algn="just" rtl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ar-SA" sz="3200" b="1" smtClean="0"/>
              <a:t>3- عدم تناسب الوظيفة المختارة لعملية التحليل :</a:t>
            </a:r>
          </a:p>
          <a:p>
            <a:pPr algn="just" rtl="1">
              <a:lnSpc>
                <a:spcPct val="150000"/>
              </a:lnSpc>
              <a:spcBef>
                <a:spcPct val="0"/>
              </a:spcBef>
            </a:pPr>
            <a:r>
              <a:rPr lang="ar-SA" sz="3200" smtClean="0"/>
              <a:t>ويحدث ذلك عندما لا يستطيع اخصائي التحليل ملاحظة سلوك شاغل الوظيفة من خلال وسائل الملاحظة والمقابلة الشخصية وذلك يرجع إلى سببين :</a:t>
            </a:r>
          </a:p>
        </p:txBody>
      </p:sp>
      <p:sp>
        <p:nvSpPr>
          <p:cNvPr id="10547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B476C55-DD4A-40E8-BB75-12CFA325A249}" type="slidenum">
              <a:rPr lang="en-US">
                <a:solidFill>
                  <a:prstClr val="black"/>
                </a:solidFill>
              </a:rPr>
              <a:pPr eaLnBrk="1" hangingPunct="1"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201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305800" cy="4876800"/>
          </a:xfrm>
        </p:spPr>
        <p:txBody>
          <a:bodyPr/>
          <a:lstStyle/>
          <a:p>
            <a:pPr algn="just" rtl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ar-SA" sz="3200" smtClean="0"/>
              <a:t>أ- عدم الإلمام بالمجال الكلي لمهام الوظيفة ، أي عدم الإلمام بجميع المهام التي تقع في نطاق الوظيفة بالوظائف الأخرى .</a:t>
            </a:r>
          </a:p>
          <a:p>
            <a:pPr algn="just" rtl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ar-SA" sz="3200" smtClean="0"/>
              <a:t>ب- عدم قدرة شاغل الوظيفة على التعبير عن الأنشطة التي يؤديها وتعمده المبالغة في بعض الأنشطة أو إخفاء بعض الأنشطة الأخرى .</a:t>
            </a:r>
          </a:p>
          <a:p>
            <a:pPr algn="r" rtl="1">
              <a:spcBef>
                <a:spcPct val="0"/>
              </a:spcBef>
              <a:buFont typeface="Wingdings 2" pitchFamily="18" charset="2"/>
              <a:buNone/>
            </a:pPr>
            <a:endParaRPr lang="ar-SA" sz="3200" smtClean="0"/>
          </a:p>
        </p:txBody>
      </p:sp>
      <p:sp>
        <p:nvSpPr>
          <p:cNvPr id="10649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9E6E2DC-3FF2-4EA0-8C1D-9D85C5E9799A}" type="slidenum">
              <a:rPr lang="en-US">
                <a:solidFill>
                  <a:prstClr val="black"/>
                </a:solidFill>
              </a:rPr>
              <a:pPr eaLnBrk="1" hangingPunct="1"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541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001000" cy="4221163"/>
          </a:xfrm>
        </p:spPr>
        <p:txBody>
          <a:bodyPr/>
          <a:lstStyle/>
          <a:p>
            <a:pPr algn="just" rtl="1">
              <a:lnSpc>
                <a:spcPct val="150000"/>
              </a:lnSpc>
              <a:spcBef>
                <a:spcPct val="0"/>
              </a:spcBef>
            </a:pPr>
            <a:r>
              <a:rPr lang="ar-SA" sz="3200" dirty="0" smtClean="0"/>
              <a:t>لذلك فإنه يجب قبل البدء في جمع البيانات أن يتم تحديد المجال الكلي الذي تدور فيه مهام وأنشطة الوظيفة ، كذلك العلاقات بين تلك الوظيفة والوظائف الأخرى ، والمهام والأنشطة الأخرى التي لها علاقة بالوظيفة .</a:t>
            </a:r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EF53E75-76D8-4F33-BE4E-995CCEBDD83F}" type="slidenum">
              <a:rPr lang="en-US">
                <a:solidFill>
                  <a:prstClr val="black"/>
                </a:solidFill>
              </a:rPr>
              <a:pPr eaLnBrk="1" hangingPunct="1"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836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ar-SA" sz="3200" b="1" dirty="0" smtClean="0"/>
              <a:t>4- التغيير في سلوك شاغل الوظيفة :</a:t>
            </a:r>
          </a:p>
          <a:p>
            <a:pPr algn="just" rtl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ar-SA" sz="3200" dirty="0" smtClean="0"/>
              <a:t>	يؤدي عدم خبرة شاغل الوظيفة إلى عدم اكتمال تحليل الوظيفة وبالتالي لا يعبر التحليل عن الواقع .</a:t>
            </a:r>
          </a:p>
        </p:txBody>
      </p:sp>
      <p:sp>
        <p:nvSpPr>
          <p:cNvPr id="10854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A158CB0-6DBD-450D-B143-882EA0711E7E}" type="slidenum">
              <a:rPr lang="en-US">
                <a:solidFill>
                  <a:prstClr val="black"/>
                </a:solidFill>
              </a:rPr>
              <a:pPr eaLnBrk="1" hangingPunct="1"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13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77200" cy="4648200"/>
          </a:xfrm>
        </p:spPr>
        <p:txBody>
          <a:bodyPr/>
          <a:lstStyle/>
          <a:p>
            <a:pPr algn="just" rtl="1">
              <a:lnSpc>
                <a:spcPct val="150000"/>
              </a:lnSpc>
              <a:spcBef>
                <a:spcPct val="0"/>
              </a:spcBef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هناك بعض المقومات التي يتوقف عليها تحليل وتوصيف الوظائف وتتمثل هذه الوظائف فيما يلي : </a:t>
            </a:r>
          </a:p>
          <a:p>
            <a:pPr algn="just" rtl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ar-SA" sz="3200" dirty="0" smtClean="0">
                <a:latin typeface="Times New Roman" pitchFamily="18" charset="0"/>
                <a:cs typeface="Times New Roman" pitchFamily="18" charset="0"/>
              </a:rPr>
              <a:t>1- قيام إدارة المنظمة بتدعيم عملية وصف الوظائف ، وذلك بتوفير الإمكانيات المادية والبشرية اللازمة ، وكذلك التعاون الكامل في توفير المعلومات أو الحقائق المطلوبة عن الوظائف المراد تحليلها وتوصيفها.</a:t>
            </a:r>
          </a:p>
        </p:txBody>
      </p:sp>
      <p:sp>
        <p:nvSpPr>
          <p:cNvPr id="10957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592D031-A3F9-4EDF-B01F-1D9B154D2877}" type="slidenum">
              <a:rPr lang="en-US">
                <a:solidFill>
                  <a:prstClr val="black"/>
                </a:solidFill>
              </a:rPr>
              <a:pPr eaLnBrk="1" hangingPunct="1"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305799" cy="1371600"/>
          </a:xfrm>
        </p:spPr>
        <p:txBody>
          <a:bodyPr>
            <a:normAutofit/>
            <a:scene3d>
              <a:camera prst="orthographicFront"/>
              <a:lightRig rig="soft" dir="t">
                <a:rot lat="0" lon="0" rev="2100000"/>
              </a:lightRig>
            </a:scene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dirty="0">
                <a:solidFill>
                  <a:schemeClr val="tx2">
                    <a:shade val="85000"/>
                    <a:satMod val="150000"/>
                  </a:schemeClr>
                </a:solidFill>
                <a:cs typeface="+mj-lt"/>
              </a:rPr>
              <a:t>مقومات نجاح تحليل وتوصيف الوظائف</a:t>
            </a:r>
          </a:p>
        </p:txBody>
      </p:sp>
    </p:spTree>
    <p:extLst>
      <p:ext uri="{BB962C8B-B14F-4D97-AF65-F5344CB8AC3E}">
        <p14:creationId xmlns:p14="http://schemas.microsoft.com/office/powerpoint/2010/main" val="388361679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391</Words>
  <Application>Microsoft Office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2_Concourse</vt:lpstr>
      <vt:lpstr>ادارة الموارد البشرية - المرحلة الثانية   كلية الادارة والاقتصاد – جامعة بغداد   المحاضرة السابعة</vt:lpstr>
      <vt:lpstr>أخطاء تحليل وتوصيف الوظيفة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مقومات نجاح تحليل وتوصيف الوظائف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ادارة الموارد البشرية - المرحلة الثانية   كلية الادارة والاقتصاد – جامعة بغداد   المحاضرة السابعة</dc:title>
  <dc:creator>lenovo</dc:creator>
  <cp:lastModifiedBy>lenovo</cp:lastModifiedBy>
  <cp:revision>2</cp:revision>
  <dcterms:created xsi:type="dcterms:W3CDTF">2006-08-16T00:00:00Z</dcterms:created>
  <dcterms:modified xsi:type="dcterms:W3CDTF">2018-12-01T16:07:59Z</dcterms:modified>
</cp:coreProperties>
</file>