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shammnacafe.com/vb/shammna696.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lnSpc>
                <a:spcPct val="115000"/>
              </a:lnSpc>
              <a:spcBef>
                <a:spcPts val="0"/>
              </a:spcBef>
              <a:spcAft>
                <a:spcPts val="1000"/>
              </a:spcAft>
            </a:pPr>
            <a:r>
              <a:rPr lang="ar-SA" b="1" dirty="0">
                <a:ea typeface="Calibri"/>
                <a:cs typeface="Arial"/>
              </a:rPr>
              <a:t>ادارة الموارد البشرية - المرحلة الثانية </a:t>
            </a:r>
            <a:r>
              <a:rPr lang="en-US" sz="2800" dirty="0">
                <a:ea typeface="Calibri"/>
                <a:cs typeface="Arial"/>
              </a:rPr>
              <a:t/>
            </a:r>
            <a:br>
              <a:rPr lang="en-US" sz="2800" dirty="0">
                <a:ea typeface="Calibri"/>
                <a:cs typeface="Arial"/>
              </a:rPr>
            </a:br>
            <a:r>
              <a:rPr lang="ar-SA" b="1" dirty="0">
                <a:ea typeface="Calibri"/>
                <a:cs typeface="Arial"/>
              </a:rPr>
              <a:t> </a:t>
            </a:r>
            <a:r>
              <a:rPr lang="ar-IQ" b="1" dirty="0">
                <a:ea typeface="Calibri"/>
                <a:cs typeface="Arial"/>
              </a:rPr>
              <a:t>كلية الادارة والاقتصاد – جامعة بغداد </a:t>
            </a:r>
            <a:r>
              <a:rPr lang="en-US" sz="2800" dirty="0">
                <a:ea typeface="Calibri"/>
                <a:cs typeface="Arial"/>
              </a:rPr>
              <a:t/>
            </a:r>
            <a:br>
              <a:rPr lang="en-US" sz="2800" dirty="0">
                <a:ea typeface="Calibri"/>
                <a:cs typeface="Arial"/>
              </a:rPr>
            </a:br>
            <a:r>
              <a:rPr lang="ar-IQ" b="1" dirty="0">
                <a:ea typeface="Calibri"/>
                <a:cs typeface="Arial"/>
              </a:rPr>
              <a:t> </a:t>
            </a:r>
            <a:r>
              <a:rPr lang="ar-SA" b="1" dirty="0">
                <a:ea typeface="Calibri"/>
                <a:cs typeface="Arial"/>
              </a:rPr>
              <a:t>المحاضرة </a:t>
            </a:r>
            <a:r>
              <a:rPr lang="ar-IQ" b="1" dirty="0">
                <a:ea typeface="Calibri"/>
                <a:cs typeface="Arial"/>
              </a:rPr>
              <a:t>الثامنة</a:t>
            </a:r>
            <a:endParaRPr lang="en-US" dirty="0"/>
          </a:p>
        </p:txBody>
      </p:sp>
      <p:sp>
        <p:nvSpPr>
          <p:cNvPr id="3" name="Subtitle 2"/>
          <p:cNvSpPr>
            <a:spLocks noGrp="1"/>
          </p:cNvSpPr>
          <p:nvPr>
            <p:ph type="subTitle" idx="1"/>
          </p:nvPr>
        </p:nvSpPr>
        <p:spPr/>
        <p:txBody>
          <a:bodyPr/>
          <a:lstStyle/>
          <a:p>
            <a:pPr rtl="1">
              <a:lnSpc>
                <a:spcPct val="115000"/>
              </a:lnSpc>
              <a:spcBef>
                <a:spcPts val="0"/>
              </a:spcBef>
              <a:spcAft>
                <a:spcPts val="1000"/>
              </a:spcAft>
            </a:pPr>
            <a:r>
              <a:rPr lang="ar-SA" b="1" dirty="0">
                <a:solidFill>
                  <a:srgbClr val="00B0F0"/>
                </a:solidFill>
                <a:ea typeface="Calibri"/>
              </a:rPr>
              <a:t>التخطيط للاحتياجات من الموارد البشرية</a:t>
            </a:r>
            <a:endParaRPr lang="en-US" sz="1800" dirty="0">
              <a:ea typeface="Calibri"/>
              <a:cs typeface="Arial"/>
            </a:endParaRPr>
          </a:p>
          <a:p>
            <a:r>
              <a:rPr lang="ar-SA" sz="2800" b="1" dirty="0">
                <a:ea typeface="Calibri"/>
              </a:rPr>
              <a:t>م.م. أسرار عبدالزهرة</a:t>
            </a:r>
            <a:endParaRPr lang="en-US" dirty="0"/>
          </a:p>
        </p:txBody>
      </p:sp>
    </p:spTree>
    <p:extLst>
      <p:ext uri="{BB962C8B-B14F-4D97-AF65-F5344CB8AC3E}">
        <p14:creationId xmlns:p14="http://schemas.microsoft.com/office/powerpoint/2010/main" val="74782675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19200" y="2279968"/>
            <a:ext cx="7086600" cy="1882567"/>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startAt="6"/>
            </a:pPr>
            <a:r>
              <a:rPr lang="ar-SA" u="sng" dirty="0">
                <a:solidFill>
                  <a:srgbClr val="000000"/>
                </a:solidFill>
                <a:latin typeface="Calibri"/>
                <a:ea typeface="Calibri"/>
              </a:rPr>
              <a:t>العوامل الاجتماعية السكانية</a:t>
            </a:r>
            <a:r>
              <a:rPr lang="en-US" dirty="0">
                <a:solidFill>
                  <a:srgbClr val="000000"/>
                </a:solidFill>
                <a:latin typeface="Calibri"/>
                <a:ea typeface="Calibri"/>
                <a:cs typeface="Arial"/>
              </a:rPr>
              <a:t>:</a:t>
            </a:r>
            <a:r>
              <a:rPr lang="ar-SA" dirty="0">
                <a:solidFill>
                  <a:srgbClr val="000000"/>
                </a:solidFill>
                <a:latin typeface="Calibri"/>
                <a:ea typeface="Calibri"/>
              </a:rPr>
              <a:t>أن حركة السكان وانتقالهم من منطقة جغرافية إلى أخرى أو الهجرة العائدة أو الخارجة تؤثرعلى سوق العمل من حيث الفائض أو العجز. ( المغربي ، 2009: 52)</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ويمكن تمثيل العوامل الداخلية والخارجية وفق المخطط أدناه</a:t>
            </a:r>
            <a:endParaRPr lang="en-US" sz="1400" dirty="0">
              <a:effectLst/>
              <a:latin typeface="Calibri"/>
              <a:ea typeface="Calibri"/>
              <a:cs typeface="Arial"/>
            </a:endParaRPr>
          </a:p>
        </p:txBody>
      </p:sp>
    </p:spTree>
    <p:extLst>
      <p:ext uri="{BB962C8B-B14F-4D97-AF65-F5344CB8AC3E}">
        <p14:creationId xmlns:p14="http://schemas.microsoft.com/office/powerpoint/2010/main" val="392089122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406154329"/>
              </p:ext>
            </p:extLst>
          </p:nvPr>
        </p:nvGraphicFramePr>
        <p:xfrm>
          <a:off x="272814" y="1219200"/>
          <a:ext cx="8319745" cy="4572000"/>
        </p:xfrm>
        <a:graphic>
          <a:graphicData uri="http://schemas.openxmlformats.org/presentationml/2006/ole">
            <mc:AlternateContent xmlns:mc="http://schemas.openxmlformats.org/markup-compatibility/2006">
              <mc:Choice xmlns:v="urn:schemas-microsoft-com:vml" Requires="v">
                <p:oleObj spid="_x0000_s2051" name="Document" r:id="rId3" imgW="6329108" imgH="3477539" progId="Word.Document.12">
                  <p:embed/>
                </p:oleObj>
              </mc:Choice>
              <mc:Fallback>
                <p:oleObj name="Document" r:id="rId3" imgW="6329108" imgH="3477539" progId="Word.Document.12">
                  <p:embed/>
                  <p:pic>
                    <p:nvPicPr>
                      <p:cNvPr id="0" name=""/>
                      <p:cNvPicPr/>
                      <p:nvPr/>
                    </p:nvPicPr>
                    <p:blipFill>
                      <a:blip r:embed="rId4"/>
                      <a:stretch>
                        <a:fillRect/>
                      </a:stretch>
                    </p:blipFill>
                    <p:spPr>
                      <a:xfrm>
                        <a:off x="272814" y="1219200"/>
                        <a:ext cx="8319745" cy="4572000"/>
                      </a:xfrm>
                      <a:prstGeom prst="rect">
                        <a:avLst/>
                      </a:prstGeom>
                    </p:spPr>
                  </p:pic>
                </p:oleObj>
              </mc:Fallback>
            </mc:AlternateContent>
          </a:graphicData>
        </a:graphic>
      </p:graphicFrame>
    </p:spTree>
    <p:extLst>
      <p:ext uri="{BB962C8B-B14F-4D97-AF65-F5344CB8AC3E}">
        <p14:creationId xmlns:p14="http://schemas.microsoft.com/office/powerpoint/2010/main" val="239069583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136339"/>
            <a:ext cx="7239000" cy="3046988"/>
          </a:xfrm>
          <a:prstGeom prst="rect">
            <a:avLst/>
          </a:prstGeom>
        </p:spPr>
        <p:txBody>
          <a:bodyPr wrap="square">
            <a:spAutoFit/>
          </a:bodyPr>
          <a:lstStyle/>
          <a:p>
            <a:pPr algn="r" rtl="1"/>
            <a:r>
              <a:rPr lang="ar-SA" sz="2400" dirty="0">
                <a:solidFill>
                  <a:srgbClr val="000000"/>
                </a:solidFill>
                <a:latin typeface="Calibri"/>
                <a:ea typeface="Calibri"/>
              </a:rPr>
              <a:t> وعلى الرغم من تعدد ألعوامل التي تؤثر في عملية التخطيط للموارد البشرية تبقى هذه العملية مهمة جدا لتحديد ما الاحتياجات من القوى العاملة مستقبلا و لأجل تحقيق هذه العملية بجدارة فلابد من دراسة كيف تتم عملية التخطيط وعليه نرى من الضرورة التطرق إلى مراحل التخطيط بصورة خاصة  كون التخطيط للموارد البشرية يعد الخطوة الأولى للنمو البشري  في كافة المنظمات من خلال  معرفة الخطوات الإجرائية التي من خلالها يكون التخطيط فعالا و صحيح ومتناسبا مع حاجة المنظمة في فترة التخطيط</a:t>
            </a:r>
            <a:endParaRPr lang="en-US" sz="2400" dirty="0"/>
          </a:p>
        </p:txBody>
      </p:sp>
    </p:spTree>
    <p:extLst>
      <p:ext uri="{BB962C8B-B14F-4D97-AF65-F5344CB8AC3E}">
        <p14:creationId xmlns:p14="http://schemas.microsoft.com/office/powerpoint/2010/main" val="413714523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56611"/>
            <a:ext cx="7315200" cy="3513782"/>
          </a:xfrm>
          <a:prstGeom prst="rect">
            <a:avLst/>
          </a:prstGeom>
        </p:spPr>
        <p:txBody>
          <a:bodyPr wrap="square">
            <a:spAutoFit/>
          </a:bodyPr>
          <a:lstStyle/>
          <a:p>
            <a:pPr algn="justLow" rtl="1">
              <a:lnSpc>
                <a:spcPct val="150000"/>
              </a:lnSpc>
              <a:spcAft>
                <a:spcPts val="1000"/>
              </a:spcAft>
            </a:pPr>
            <a:r>
              <a:rPr lang="ar-SA" b="1" dirty="0">
                <a:solidFill>
                  <a:srgbClr val="FF0000"/>
                </a:solidFill>
                <a:latin typeface="Calibri"/>
                <a:ea typeface="Calibri"/>
              </a:rPr>
              <a:t> من أهم مراحل التخطيط ما يلي: </a:t>
            </a:r>
            <a:endParaRPr lang="en-US" sz="1400" dirty="0">
              <a:latin typeface="Calibri"/>
              <a:ea typeface="Calibri"/>
              <a:cs typeface="Arial"/>
            </a:endParaRPr>
          </a:p>
          <a:p>
            <a:pPr algn="justLow" rtl="1">
              <a:lnSpc>
                <a:spcPct val="150000"/>
              </a:lnSpc>
              <a:spcAft>
                <a:spcPts val="1000"/>
              </a:spcAft>
            </a:pPr>
            <a:r>
              <a:rPr lang="ar-SA" b="1" dirty="0">
                <a:solidFill>
                  <a:srgbClr val="FF0000"/>
                </a:solidFill>
                <a:latin typeface="Calibri"/>
                <a:ea typeface="Calibri"/>
              </a:rPr>
              <a:t>يمكننا أن نقسم مراحل التخطيط  إلى ثلاثة مراحل أساسية هي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التنبؤ بالطلب على المواد البشرية.</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تحليل المتاح من الموارد البشرية.</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تصميم وتطوير وتقويم البرامج البديلة لموازنة الطلب والعرض</a:t>
            </a:r>
            <a:br>
              <a:rPr lang="ar-SA" dirty="0">
                <a:solidFill>
                  <a:srgbClr val="000000"/>
                </a:solidFill>
                <a:latin typeface="Calibri"/>
                <a:ea typeface="Calibri"/>
              </a:rPr>
            </a:br>
            <a:r>
              <a:rPr lang="ar-SA" dirty="0">
                <a:solidFill>
                  <a:srgbClr val="000000"/>
                </a:solidFill>
                <a:latin typeface="Calibri"/>
                <a:ea typeface="Calibri"/>
              </a:rPr>
              <a:t>حيث تعد كل مرحلة من هذه المراحل عملية إدارة مستقلة لذلك سوف نشرح كلا منها على حدى:</a:t>
            </a:r>
            <a:endParaRPr lang="en-US" sz="1400" dirty="0">
              <a:effectLst/>
              <a:latin typeface="Calibri"/>
              <a:ea typeface="Calibri"/>
              <a:cs typeface="Arial"/>
            </a:endParaRPr>
          </a:p>
        </p:txBody>
      </p:sp>
    </p:spTree>
    <p:extLst>
      <p:ext uri="{BB962C8B-B14F-4D97-AF65-F5344CB8AC3E}">
        <p14:creationId xmlns:p14="http://schemas.microsoft.com/office/powerpoint/2010/main" val="377151256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6" y="685800"/>
            <a:ext cx="7924800" cy="5124480"/>
          </a:xfrm>
          <a:prstGeom prst="rect">
            <a:avLst/>
          </a:prstGeom>
        </p:spPr>
        <p:txBody>
          <a:bodyPr wrap="square">
            <a:spAutoFit/>
          </a:bodyPr>
          <a:lstStyle/>
          <a:p>
            <a:pPr algn="justLow" rtl="1">
              <a:spcAft>
                <a:spcPts val="1000"/>
              </a:spcAft>
            </a:pPr>
            <a:r>
              <a:rPr lang="ar-SA" b="1" dirty="0">
                <a:solidFill>
                  <a:srgbClr val="FF0000"/>
                </a:solidFill>
                <a:latin typeface="Calibri"/>
                <a:ea typeface="Calibri"/>
              </a:rPr>
              <a:t>أولا: التنبؤ بالطلب على المواد البشرية: </a:t>
            </a:r>
            <a:endParaRPr lang="en-US" sz="1400" dirty="0">
              <a:latin typeface="Calibri"/>
              <a:ea typeface="Calibri"/>
              <a:cs typeface="Arial"/>
            </a:endParaRPr>
          </a:p>
          <a:p>
            <a:pPr algn="justLow" rtl="1">
              <a:spcAft>
                <a:spcPts val="1000"/>
              </a:spcAft>
            </a:pPr>
            <a:r>
              <a:rPr lang="ar-SA" dirty="0">
                <a:solidFill>
                  <a:srgbClr val="000000"/>
                </a:solidFill>
                <a:latin typeface="Calibri"/>
                <a:ea typeface="Calibri"/>
              </a:rPr>
              <a:t>حيث تعد هذه المرحلة من أهم مراحل التخطيط و هي تشمل ما يلي </a:t>
            </a:r>
            <a:endParaRPr lang="en-US" sz="1400" dirty="0">
              <a:latin typeface="Calibri"/>
              <a:ea typeface="Calibri"/>
              <a:cs typeface="Arial"/>
            </a:endParaRPr>
          </a:p>
          <a:p>
            <a:pPr marL="342900" marR="0" lvl="0" indent="-342900" algn="justLow" rtl="1">
              <a:spcBef>
                <a:spcPts val="0"/>
              </a:spcBef>
              <a:spcAft>
                <a:spcPts val="1000"/>
              </a:spcAft>
              <a:buFont typeface="Wingdings"/>
              <a:buChar char=""/>
            </a:pPr>
            <a:r>
              <a:rPr lang="ar-SA" dirty="0">
                <a:solidFill>
                  <a:srgbClr val="000000"/>
                </a:solidFill>
                <a:latin typeface="Calibri"/>
                <a:ea typeface="Calibri"/>
              </a:rPr>
              <a:t>التقدير : وفيها يتم تقدير النشاط المتوقع عمله مستقبلا في المنظمة بالكمية   و القيمة في فترة الخطة و هذه العملية تكون غالبا " تقدير الخبراء للاحتياجات في إداراتهم وذلك لان المديرون هم من يقدر احتياجات إداراتهم المتوقعة ، </a:t>
            </a:r>
            <a:endParaRPr lang="en-US" sz="1400" dirty="0">
              <a:latin typeface="Calibri"/>
              <a:ea typeface="Calibri"/>
              <a:cs typeface="Arial"/>
            </a:endParaRPr>
          </a:p>
          <a:p>
            <a:pPr algn="justLow" rtl="1">
              <a:spcAft>
                <a:spcPts val="1000"/>
              </a:spcAft>
            </a:pPr>
            <a:r>
              <a:rPr lang="ar-SA" dirty="0">
                <a:solidFill>
                  <a:srgbClr val="000000"/>
                </a:solidFill>
                <a:latin typeface="Calibri"/>
                <a:ea typeface="Calibri"/>
              </a:rPr>
              <a:t>ثانيا: تحليل المتاح من الموارد البشرية وهنا يتم التحليل الإحصائي للمتغيرات في الماضي يكون مبني على التنبؤ للمستقبل ( علاقي ، 1999: 26) </a:t>
            </a:r>
            <a:r>
              <a:rPr lang="ar-IQ" dirty="0">
                <a:solidFill>
                  <a:srgbClr val="000000"/>
                </a:solidFill>
                <a:latin typeface="Calibri"/>
                <a:ea typeface="Calibri"/>
              </a:rPr>
              <a:t>، </a:t>
            </a:r>
            <a:r>
              <a:rPr lang="ar-SA" dirty="0">
                <a:solidFill>
                  <a:srgbClr val="000000"/>
                </a:solidFill>
                <a:latin typeface="Calibri"/>
                <a:ea typeface="Calibri"/>
              </a:rPr>
              <a:t>ويتم في هذه المرحلة المقارنة بين حالات العرض و الطلب داخل و خارج المنظمة حيث فيتم"  تحليل الطلب والذي يوضح لنا مايأتي : </a:t>
            </a:r>
            <a:endParaRPr lang="en-US" sz="1400" dirty="0">
              <a:latin typeface="Calibri"/>
              <a:ea typeface="Calibri"/>
              <a:cs typeface="Arial"/>
            </a:endParaRPr>
          </a:p>
          <a:p>
            <a:pPr marL="342900" marR="0" lvl="0" indent="-342900" algn="justLow" rtl="1">
              <a:spcBef>
                <a:spcPts val="0"/>
              </a:spcBef>
              <a:spcAft>
                <a:spcPts val="1000"/>
              </a:spcAft>
              <a:buFont typeface="+mj-lt"/>
              <a:buAutoNum type="arabicPeriod"/>
            </a:pPr>
            <a:r>
              <a:rPr lang="ar-SA" dirty="0">
                <a:solidFill>
                  <a:srgbClr val="000000"/>
                </a:solidFill>
                <a:latin typeface="Calibri"/>
                <a:ea typeface="Calibri"/>
              </a:rPr>
              <a:t>عدد الأفراد الذين يحتاجهم العمل في كل أقسام المنظمة </a:t>
            </a:r>
            <a:endParaRPr lang="en-US" sz="1400" dirty="0">
              <a:latin typeface="Calibri"/>
              <a:ea typeface="Calibri"/>
              <a:cs typeface="Arial"/>
            </a:endParaRPr>
          </a:p>
          <a:p>
            <a:pPr marL="342900" marR="0" lvl="0" indent="-342900" algn="justLow" rtl="1">
              <a:spcBef>
                <a:spcPts val="0"/>
              </a:spcBef>
              <a:spcAft>
                <a:spcPts val="1000"/>
              </a:spcAft>
              <a:buFont typeface="+mj-lt"/>
              <a:buAutoNum type="arabicPeriod"/>
            </a:pPr>
            <a:r>
              <a:rPr lang="ar-SA" dirty="0">
                <a:solidFill>
                  <a:srgbClr val="000000"/>
                </a:solidFill>
                <a:latin typeface="Calibri"/>
                <a:ea typeface="Calibri"/>
              </a:rPr>
              <a:t>وكذلك العمل المطلوب منهم .</a:t>
            </a:r>
            <a:endParaRPr lang="en-US" sz="1400" dirty="0">
              <a:latin typeface="Calibri"/>
              <a:ea typeface="Calibri"/>
              <a:cs typeface="Arial"/>
            </a:endParaRPr>
          </a:p>
          <a:p>
            <a:pPr marL="342900" marR="0" lvl="0" indent="-342900" algn="justLow" rtl="1">
              <a:spcBef>
                <a:spcPts val="0"/>
              </a:spcBef>
              <a:spcAft>
                <a:spcPts val="1000"/>
              </a:spcAft>
              <a:buFont typeface="+mj-lt"/>
              <a:buAutoNum type="arabicPeriod"/>
            </a:pPr>
            <a:r>
              <a:rPr lang="ar-SA" dirty="0">
                <a:solidFill>
                  <a:srgbClr val="000000"/>
                </a:solidFill>
                <a:latin typeface="Calibri"/>
                <a:ea typeface="Calibri"/>
              </a:rPr>
              <a:t> وتحليل المهارات المطلوبة من الأفراد .</a:t>
            </a:r>
            <a:endParaRPr lang="en-US" sz="1400" dirty="0">
              <a:latin typeface="Calibri"/>
              <a:ea typeface="Calibri"/>
              <a:cs typeface="Arial"/>
            </a:endParaRPr>
          </a:p>
          <a:p>
            <a:pPr marL="342900" marR="0" lvl="0" indent="-342900" algn="justLow" rtl="1">
              <a:spcBef>
                <a:spcPts val="0"/>
              </a:spcBef>
              <a:spcAft>
                <a:spcPts val="1000"/>
              </a:spcAft>
              <a:buFont typeface="+mj-lt"/>
              <a:buAutoNum type="arabicPeriod"/>
            </a:pPr>
            <a:r>
              <a:rPr lang="ar-SA" dirty="0">
                <a:solidFill>
                  <a:srgbClr val="000000"/>
                </a:solidFill>
                <a:latin typeface="Calibri"/>
                <a:ea typeface="Calibri"/>
              </a:rPr>
              <a:t> والتكلفة المتوقعة لاجتذابهم . </a:t>
            </a:r>
            <a:endParaRPr lang="en-US" sz="1400" dirty="0">
              <a:latin typeface="Calibri"/>
              <a:ea typeface="Calibri"/>
              <a:cs typeface="Arial"/>
            </a:endParaRPr>
          </a:p>
          <a:p>
            <a:pPr algn="justLow" rtl="1">
              <a:spcAft>
                <a:spcPts val="1000"/>
              </a:spcAft>
            </a:pPr>
            <a:r>
              <a:rPr lang="ar-SA" dirty="0">
                <a:solidFill>
                  <a:srgbClr val="000000"/>
                </a:solidFill>
                <a:latin typeface="Calibri"/>
                <a:ea typeface="Calibri"/>
              </a:rPr>
              <a:t>و من ثم يتم  تحليل العرض :  إما داخلي – خارجي </a:t>
            </a:r>
            <a:endParaRPr lang="en-US" sz="1400" dirty="0">
              <a:latin typeface="Calibri"/>
              <a:ea typeface="Calibri"/>
              <a:cs typeface="Arial"/>
            </a:endParaRPr>
          </a:p>
          <a:p>
            <a:r>
              <a:rPr lang="ar-SA" b="1" dirty="0">
                <a:solidFill>
                  <a:srgbClr val="FF0000"/>
                </a:solidFill>
                <a:latin typeface="Calibri"/>
                <a:ea typeface="Calibri"/>
              </a:rPr>
              <a:t>العرض من داخل المنظمة : وهو تقدير احتياجات المنظمة من مخزونها الحالي للموارد البشرية </a:t>
            </a:r>
            <a:endParaRPr lang="en-US" b="1" dirty="0">
              <a:solidFill>
                <a:srgbClr val="FF0000"/>
              </a:solidFill>
            </a:endParaRPr>
          </a:p>
        </p:txBody>
      </p:sp>
    </p:spTree>
    <p:extLst>
      <p:ext uri="{BB962C8B-B14F-4D97-AF65-F5344CB8AC3E}">
        <p14:creationId xmlns:p14="http://schemas.microsoft.com/office/powerpoint/2010/main" val="11270369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712872"/>
            <a:ext cx="7162800" cy="4185761"/>
          </a:xfrm>
          <a:prstGeom prst="rect">
            <a:avLst/>
          </a:prstGeom>
        </p:spPr>
        <p:txBody>
          <a:bodyPr wrap="square">
            <a:spAutoFit/>
          </a:bodyPr>
          <a:lstStyle/>
          <a:p>
            <a:pPr algn="justLow" rtl="1">
              <a:lnSpc>
                <a:spcPct val="150000"/>
              </a:lnSpc>
              <a:spcAft>
                <a:spcPts val="1000"/>
              </a:spcAft>
            </a:pPr>
            <a:r>
              <a:rPr lang="ar-SA" b="1" u="sng" dirty="0">
                <a:solidFill>
                  <a:srgbClr val="FF0000"/>
                </a:solidFill>
                <a:latin typeface="Calibri"/>
                <a:ea typeface="Calibri"/>
              </a:rPr>
              <a:t>خطوات التخطيط للاحتياجات من داخل المنظمة</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كم عدد الأفراد الموجودين حالياً في كل تصنيف وظيفي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كم عدد الأفراد الذين سيستمرون في كل وظيفة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كم عدد الأفراد الذين سينقلون إلى وظائف أخرى داخل المنظمة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كم عدد الأفراد الذين سيتركون وظائفهم إلى خارج المنظمة . ( عمر ، 2000: 45)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المرحلة الثانية : تحليل المتاح من الموارد البشرية</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و يتم التحليل بأكثر من طريقة في هذه المرحلة و من أهم طرق التقدير " طرق تقدير</a:t>
            </a:r>
            <a:r>
              <a:rPr lang="ar-SA" u="sng" dirty="0">
                <a:solidFill>
                  <a:srgbClr val="000000"/>
                </a:solidFill>
                <a:latin typeface="Calibri"/>
                <a:ea typeface="Calibri"/>
              </a:rPr>
              <a:t> </a:t>
            </a:r>
            <a:r>
              <a:rPr lang="ar-SA" dirty="0">
                <a:solidFill>
                  <a:srgbClr val="000000"/>
                </a:solidFill>
                <a:latin typeface="Calibri"/>
                <a:ea typeface="Calibri"/>
              </a:rPr>
              <a:t>العرض الداخلي :</a:t>
            </a:r>
            <a:endParaRPr lang="en-US" sz="1400" dirty="0">
              <a:effectLst/>
              <a:latin typeface="Calibri"/>
              <a:ea typeface="Calibri"/>
              <a:cs typeface="Arial"/>
            </a:endParaRPr>
          </a:p>
        </p:txBody>
      </p:sp>
    </p:spTree>
    <p:extLst>
      <p:ext uri="{BB962C8B-B14F-4D97-AF65-F5344CB8AC3E}">
        <p14:creationId xmlns:p14="http://schemas.microsoft.com/office/powerpoint/2010/main" val="33032800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15848"/>
            <a:ext cx="7239000" cy="2010807"/>
          </a:xfrm>
          <a:prstGeom prst="rect">
            <a:avLst/>
          </a:prstGeom>
        </p:spPr>
        <p:txBody>
          <a:bodyPr wrap="square">
            <a:spAutoFit/>
          </a:bodyPr>
          <a:lstStyle/>
          <a:p>
            <a:pPr marL="342900" marR="0" lvl="0" indent="-342900" algn="justLow" rtl="1">
              <a:lnSpc>
                <a:spcPct val="150000"/>
              </a:lnSpc>
              <a:spcBef>
                <a:spcPts val="0"/>
              </a:spcBef>
              <a:spcAft>
                <a:spcPts val="1000"/>
              </a:spcAft>
              <a:buClr>
                <a:srgbClr val="FF0000"/>
              </a:buClr>
              <a:buFont typeface="+mj-cs"/>
              <a:buAutoNum type="arabic1Minus"/>
            </a:pPr>
            <a:r>
              <a:rPr lang="ar-SA" b="1" dirty="0">
                <a:solidFill>
                  <a:srgbClr val="FF0000"/>
                </a:solidFill>
                <a:latin typeface="Calibri"/>
                <a:ea typeface="Calibri"/>
              </a:rPr>
              <a:t>طريقة مخزون المهارات :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يتكون من قائمة بأسماء الموظفين الحالين في المنظمة وتحتوي على معلومات تفصيلية عن كل موظف</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 ( مؤهلاته – خبراته- التدريب – الامتحانات –تطلعاته – رأي مديره المباشر)</a:t>
            </a:r>
            <a:endParaRPr lang="en-US" sz="1400" dirty="0">
              <a:effectLst/>
              <a:latin typeface="Calibri"/>
              <a:ea typeface="Calibri"/>
              <a:cs typeface="Arial"/>
            </a:endParaRPr>
          </a:p>
        </p:txBody>
      </p:sp>
    </p:spTree>
    <p:extLst>
      <p:ext uri="{BB962C8B-B14F-4D97-AF65-F5344CB8AC3E}">
        <p14:creationId xmlns:p14="http://schemas.microsoft.com/office/powerpoint/2010/main" val="7706639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001000" cy="5175776"/>
          </a:xfrm>
          <a:prstGeom prst="rect">
            <a:avLst/>
          </a:prstGeom>
        </p:spPr>
        <p:txBody>
          <a:bodyPr wrap="square">
            <a:spAutoFit/>
          </a:bodyPr>
          <a:lstStyle/>
          <a:p>
            <a:pPr marL="342900" marR="0" lvl="0" indent="-342900" algn="justLow" rtl="1">
              <a:lnSpc>
                <a:spcPct val="150000"/>
              </a:lnSpc>
              <a:spcBef>
                <a:spcPts val="0"/>
              </a:spcBef>
              <a:spcAft>
                <a:spcPts val="1000"/>
              </a:spcAft>
              <a:buClr>
                <a:srgbClr val="FF0000"/>
              </a:buClr>
              <a:buFont typeface="+mj-cs"/>
              <a:buAutoNum type="arabic1Minus"/>
            </a:pPr>
            <a:r>
              <a:rPr lang="ar-SA" b="1" dirty="0">
                <a:solidFill>
                  <a:srgbClr val="FF0000"/>
                </a:solidFill>
                <a:latin typeface="Calibri"/>
                <a:ea typeface="Calibri"/>
              </a:rPr>
              <a:t>خرائط الإحلال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 أشكال بيانية توضح للمخططين الوضع القائم لبعض الوظائف الهامة , والموظفين المتوقع إحلالهم , تحتوى على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عمر الموظف الحالي – مستوى أدائه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عمر المرشح للوظيفة – مستوى أدائه – قدراته مهاراته فتمكننا هذه الطريقة  من معرفة التقدير الفعلي للموارد البشرية داخل المنظمة و التي لايمكن أن تستغني عنها المنظمة في الفترة القادمة و التي سوف تحافظ عليها و تطورها و لكل منظمة حرة في إختيار طريقة التقدير التي تتناسب مع قدراتها و إمكانياتها و إمكانيات العاملين لديها أما بالنسبة لتقدير العرض الخارجي فهو المختص بما سوف تطلبه المنظمة من الخارج من عمالة وبالطبع هذا يتوقف على دراسات السوق و التنبؤات بالاوضاع الاقتصادية القادمة و مستويات النمو و التعليم في الدولة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بعد تقدير و تحليل  العمالة المطلوبة و تقدير العمل المراد انجازه ننتقل للمرحلة الثالثة وهي :</a:t>
            </a:r>
            <a:endParaRPr lang="en-US" sz="1400" dirty="0">
              <a:effectLst/>
              <a:latin typeface="Calibri"/>
              <a:ea typeface="Calibri"/>
              <a:cs typeface="Arial"/>
            </a:endParaRPr>
          </a:p>
        </p:txBody>
      </p:sp>
    </p:spTree>
    <p:extLst>
      <p:ext uri="{BB962C8B-B14F-4D97-AF65-F5344CB8AC3E}">
        <p14:creationId xmlns:p14="http://schemas.microsoft.com/office/powerpoint/2010/main" val="245430318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82012"/>
            <a:ext cx="6858000" cy="5262979"/>
          </a:xfrm>
          <a:prstGeom prst="rect">
            <a:avLst/>
          </a:prstGeom>
        </p:spPr>
        <p:txBody>
          <a:bodyPr wrap="square">
            <a:spAutoFit/>
          </a:bodyPr>
          <a:lstStyle/>
          <a:p>
            <a:pPr algn="justLow" rtl="1">
              <a:lnSpc>
                <a:spcPct val="150000"/>
              </a:lnSpc>
              <a:spcAft>
                <a:spcPts val="1000"/>
              </a:spcAft>
            </a:pPr>
            <a:r>
              <a:rPr lang="ar-SA" b="1" dirty="0">
                <a:solidFill>
                  <a:srgbClr val="000000"/>
                </a:solidFill>
                <a:latin typeface="Calibri"/>
                <a:ea typeface="Calibri"/>
              </a:rPr>
              <a:t>ثالثاً : تصميم وتطوير وتقويم البرامج البديلة لموازنة الطلب والعرض: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ويتم هنا المقارنة بين العرض و الطلب لتحديد العمالة المطلوبة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زيادة الطلب على العرض :</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البدائل المتاحة للمنظمة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تخفيض الشروط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العمالة المؤقتة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إطالة سن التقاعد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زيادة ساعات العمل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تحسين الأجور والحوافز .</a:t>
            </a:r>
            <a:endParaRPr lang="en-US" sz="1400" dirty="0">
              <a:latin typeface="Calibri"/>
              <a:ea typeface="Calibri"/>
              <a:cs typeface="Arial"/>
            </a:endParaRPr>
          </a:p>
          <a:p>
            <a:pPr marL="342900" indent="-342900" algn="r" rtl="1">
              <a:buFont typeface="+mj-lt"/>
              <a:buAutoNum type="arabicPeriod" startAt="2"/>
            </a:pPr>
            <a:r>
              <a:rPr lang="ar-SA" u="sng" dirty="0">
                <a:solidFill>
                  <a:srgbClr val="000000"/>
                </a:solidFill>
                <a:latin typeface="Calibri"/>
                <a:ea typeface="Calibri"/>
              </a:rPr>
              <a:t>: زيادة العرض على الطلب (الفائض ) :</a:t>
            </a:r>
            <a:endParaRPr lang="en-US" dirty="0"/>
          </a:p>
        </p:txBody>
      </p:sp>
    </p:spTree>
    <p:extLst>
      <p:ext uri="{BB962C8B-B14F-4D97-AF65-F5344CB8AC3E}">
        <p14:creationId xmlns:p14="http://schemas.microsoft.com/office/powerpoint/2010/main" val="66161755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92381"/>
            <a:ext cx="7543800" cy="4857740"/>
          </a:xfrm>
          <a:prstGeom prst="rect">
            <a:avLst/>
          </a:prstGeom>
        </p:spPr>
        <p:txBody>
          <a:bodyPr wrap="square">
            <a:spAutoFit/>
          </a:bodyPr>
          <a:lstStyle/>
          <a:p>
            <a:pPr algn="justLow" rtl="1">
              <a:lnSpc>
                <a:spcPct val="150000"/>
              </a:lnSpc>
              <a:spcAft>
                <a:spcPts val="1000"/>
              </a:spcAft>
            </a:pPr>
            <a:r>
              <a:rPr lang="ar-SA" dirty="0">
                <a:solidFill>
                  <a:srgbClr val="000000"/>
                </a:solidFill>
                <a:latin typeface="Calibri"/>
                <a:ea typeface="Calibri"/>
              </a:rPr>
              <a:t>البدائل المتاحة للمنظمة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تخفيض ساعات العمل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تشجيع التقاعد المبكر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تخفيض عمليات التوظيف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العمالة المؤقتة الرخيصة</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cs"/>
              <a:buAutoNum type="arabic1Minus"/>
              <a:tabLst>
                <a:tab pos="228600" algn="l"/>
              </a:tabLst>
            </a:pPr>
            <a:r>
              <a:rPr lang="ar-SA" dirty="0">
                <a:solidFill>
                  <a:srgbClr val="000000"/>
                </a:solidFill>
                <a:latin typeface="Calibri"/>
                <a:ea typeface="Calibri"/>
              </a:rPr>
              <a:t>سياسة إنهاء الخدمة ( عمر ، 2000: 43)</a:t>
            </a:r>
            <a:endParaRPr lang="en-US" sz="1400" dirty="0">
              <a:latin typeface="Calibri"/>
              <a:ea typeface="Calibri"/>
              <a:cs typeface="Arial"/>
            </a:endParaRPr>
          </a:p>
          <a:p>
            <a:pPr algn="justLow" rtl="1">
              <a:lnSpc>
                <a:spcPct val="150000"/>
              </a:lnSpc>
              <a:spcAft>
                <a:spcPts val="1000"/>
              </a:spcAft>
            </a:pPr>
            <a:r>
              <a:rPr lang="ar-SA" dirty="0">
                <a:solidFill>
                  <a:srgbClr val="000000"/>
                </a:solidFill>
                <a:latin typeface="Calibri"/>
                <a:ea typeface="Calibri"/>
              </a:rPr>
              <a:t>ولابد من مطابقة العرض و طلب و تحديد الاحتياجات بصورة دقيقة عليها و من ثم ننتقل إلى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تنفيذ الخطة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مراجعة الخطة من خلال التغذية العكسية .</a:t>
            </a:r>
            <a:endParaRPr lang="en-US" sz="1400" dirty="0">
              <a:effectLst/>
              <a:latin typeface="Calibri"/>
              <a:ea typeface="Calibri"/>
              <a:cs typeface="Arial"/>
            </a:endParaRPr>
          </a:p>
        </p:txBody>
      </p:sp>
    </p:spTree>
    <p:extLst>
      <p:ext uri="{BB962C8B-B14F-4D97-AF65-F5344CB8AC3E}">
        <p14:creationId xmlns:p14="http://schemas.microsoft.com/office/powerpoint/2010/main" val="12435986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990600"/>
            <a:ext cx="8001000" cy="4088299"/>
          </a:xfrm>
          <a:prstGeom prst="rect">
            <a:avLst/>
          </a:prstGeom>
        </p:spPr>
        <p:txBody>
          <a:bodyPr wrap="square">
            <a:spAutoFit/>
          </a:bodyPr>
          <a:lstStyle/>
          <a:p>
            <a:pPr algn="justLow" rtl="1">
              <a:lnSpc>
                <a:spcPct val="150000"/>
              </a:lnSpc>
              <a:spcAft>
                <a:spcPts val="1000"/>
              </a:spcAft>
            </a:pPr>
            <a:r>
              <a:rPr lang="ar-SA" dirty="0">
                <a:solidFill>
                  <a:srgbClr val="000000"/>
                </a:solidFill>
                <a:latin typeface="Calibri"/>
                <a:ea typeface="Calibri"/>
              </a:rPr>
              <a:t>مفهوم و أهمية تخطيط الموارد البشرية و خطوات عملية تخطيط الموارد البشرية و أساليبها و علاقة عملية التخطيط الموارد البشرية على مستوى المنظمة و مشاكل تخطيط الموارد البشرية :</a:t>
            </a:r>
            <a:endParaRPr lang="en-US" sz="1400" dirty="0">
              <a:latin typeface="Calibri"/>
              <a:ea typeface="Calibri"/>
              <a:cs typeface="Arial"/>
            </a:endParaRPr>
          </a:p>
          <a:p>
            <a:pPr algn="just" rtl="1">
              <a:lnSpc>
                <a:spcPct val="150000"/>
              </a:lnSpc>
              <a:spcAft>
                <a:spcPts val="1000"/>
              </a:spcAft>
            </a:pPr>
            <a:r>
              <a:rPr lang="ar-SA" dirty="0">
                <a:solidFill>
                  <a:srgbClr val="000000"/>
                </a:solidFill>
                <a:latin typeface="Calibri"/>
                <a:ea typeface="Calibri"/>
              </a:rPr>
              <a:t>إن إعداد الخطط ليس عملاً سهلاً يمكن القيام به في أي وقت وتحت أي ظروف، وإنما هو</a:t>
            </a:r>
            <a:endParaRPr lang="en-US" sz="1400" dirty="0">
              <a:latin typeface="Calibri"/>
              <a:ea typeface="Calibri"/>
              <a:cs typeface="Arial"/>
            </a:endParaRPr>
          </a:p>
          <a:p>
            <a:pPr algn="just" rtl="1">
              <a:lnSpc>
                <a:spcPct val="150000"/>
              </a:lnSpc>
              <a:spcAft>
                <a:spcPts val="1000"/>
              </a:spcAft>
            </a:pPr>
            <a:r>
              <a:rPr lang="ar-SA" dirty="0">
                <a:solidFill>
                  <a:srgbClr val="000000"/>
                </a:solidFill>
                <a:latin typeface="Calibri"/>
                <a:ea typeface="Calibri"/>
              </a:rPr>
              <a:t>عمل ذهني شاق يستوجب بذل جهود كبيرة من الجهات المسؤولة عن وضع الخطط، والإلمام بجوانب متعددة عن المشكلة موضوع الخطة، وتوفير الإمكاناتكافة سواء المادية والبشرية اللازمة لوضع الخطة ،و إن مراعاة تحري الدقة في تحديد </a:t>
            </a:r>
            <a:r>
              <a:rPr lang="ar-IQ" dirty="0">
                <a:solidFill>
                  <a:srgbClr val="000000"/>
                </a:solidFill>
                <a:latin typeface="Calibri"/>
                <a:ea typeface="Calibri"/>
              </a:rPr>
              <a:t>جميع </a:t>
            </a:r>
            <a:r>
              <a:rPr lang="ar-SA" dirty="0">
                <a:solidFill>
                  <a:srgbClr val="000000"/>
                </a:solidFill>
                <a:latin typeface="Calibri"/>
                <a:ea typeface="Calibri"/>
              </a:rPr>
              <a:t>جوانب الخطة مسألة حيوية يجب أخذها في عين الاعتبار عند العزم على إعداد أي خطة، وإستعمال</a:t>
            </a:r>
            <a:r>
              <a:rPr lang="en-US" dirty="0">
                <a:solidFill>
                  <a:srgbClr val="000000"/>
                </a:solidFill>
                <a:latin typeface="Calibri"/>
                <a:ea typeface="Calibri"/>
                <a:cs typeface="Arial"/>
              </a:rPr>
              <a:t>  </a:t>
            </a:r>
            <a:r>
              <a:rPr lang="ar-SA" dirty="0">
                <a:solidFill>
                  <a:srgbClr val="000000"/>
                </a:solidFill>
                <a:latin typeface="Calibri"/>
                <a:ea typeface="Calibri"/>
              </a:rPr>
              <a:t>الأساليب العلمية في إعداد الخطة والاستفادة قدر المستطاع مما هو متوافر لدى المخطط من المعلومات والبيانات والوسائل والإمكانات </a:t>
            </a:r>
            <a:r>
              <a:rPr lang="ar-IQ" dirty="0">
                <a:solidFill>
                  <a:srgbClr val="000000"/>
                </a:solidFill>
                <a:latin typeface="Calibri"/>
                <a:ea typeface="Calibri"/>
              </a:rPr>
              <a:t>ال</a:t>
            </a:r>
            <a:r>
              <a:rPr lang="ar-SA" dirty="0">
                <a:solidFill>
                  <a:srgbClr val="000000"/>
                </a:solidFill>
                <a:latin typeface="Calibri"/>
                <a:ea typeface="Calibri"/>
              </a:rPr>
              <a:t>مادية والبشرية، وذلك  بهدف ألوصول إلى درجة عالية من الكفاءة والفاعلية في كافة  المراحل التي تمر بها الخطة، بدءًا من الإعداد والإقرار إلى التنفيذ والمتابعة</a:t>
            </a:r>
            <a:r>
              <a:rPr lang="en-US" dirty="0">
                <a:solidFill>
                  <a:srgbClr val="000000"/>
                </a:solidFill>
                <a:latin typeface="Calibri"/>
                <a:ea typeface="Calibri"/>
                <a:cs typeface="Arial"/>
              </a:rPr>
              <a:t>.</a:t>
            </a:r>
            <a:endParaRPr lang="en-US" sz="1400" dirty="0">
              <a:effectLst/>
              <a:latin typeface="Calibri"/>
              <a:ea typeface="Calibri"/>
              <a:cs typeface="Arial"/>
            </a:endParaRPr>
          </a:p>
        </p:txBody>
      </p:sp>
    </p:spTree>
    <p:extLst>
      <p:ext uri="{BB962C8B-B14F-4D97-AF65-F5344CB8AC3E}">
        <p14:creationId xmlns:p14="http://schemas.microsoft.com/office/powerpoint/2010/main" val="2836139577"/>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467600" cy="4760278"/>
          </a:xfrm>
          <a:prstGeom prst="rect">
            <a:avLst/>
          </a:prstGeom>
        </p:spPr>
        <p:txBody>
          <a:bodyPr wrap="square">
            <a:spAutoFit/>
          </a:bodyPr>
          <a:lstStyle/>
          <a:p>
            <a:pPr algn="justLow" rtl="1">
              <a:lnSpc>
                <a:spcPct val="150000"/>
              </a:lnSpc>
              <a:spcAft>
                <a:spcPts val="1000"/>
              </a:spcAft>
            </a:pPr>
            <a:r>
              <a:rPr lang="ar-SA" sz="2000" dirty="0">
                <a:solidFill>
                  <a:srgbClr val="000000"/>
                </a:solidFill>
                <a:latin typeface="Calibri"/>
                <a:ea typeface="Calibri"/>
              </a:rPr>
              <a:t>و بالرغم من أهمية التخطيط و وضعه كحجر أساس بداية العمل في الموارد البشرية إلا أن هنالك العديد من المشكلات التي قد تعيق من ظهوره بالشكل المطلوب و التي من أهمها :"</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sz="2000" dirty="0">
                <a:solidFill>
                  <a:srgbClr val="000000"/>
                </a:solidFill>
                <a:latin typeface="Calibri"/>
                <a:ea typeface="Calibri"/>
              </a:rPr>
              <a:t>ضعف الوعي بأهمية التخطيط لدى الكثير من العاملين في الأجهزة الإدارية</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sz="2000" dirty="0">
                <a:solidFill>
                  <a:srgbClr val="000000"/>
                </a:solidFill>
                <a:latin typeface="Calibri"/>
                <a:ea typeface="Calibri"/>
              </a:rPr>
              <a:t>ضعف الإمكانيات الثقافية للتخطيط المطلوب نتيجة لقلة عدد الخبراء وقلة خبراتهم العلمية والثقافية مما يزيد احتمال ارتكاب الأخطاء </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sz="2000" dirty="0">
                <a:solidFill>
                  <a:srgbClr val="000000"/>
                </a:solidFill>
                <a:latin typeface="Calibri"/>
                <a:ea typeface="Calibri"/>
              </a:rPr>
              <a:t>قلة الكم والنوع من المعلومات المطلوبة للعملية التخطيطية وافتقار المنظمات لنظم المعلومات الخاصة بإدارة الموارد البشرية</a:t>
            </a:r>
            <a:r>
              <a:rPr lang="en-US" sz="2000" dirty="0">
                <a:solidFill>
                  <a:srgbClr val="000000"/>
                </a:solidFill>
                <a:latin typeface="Calibri"/>
                <a:ea typeface="Calibri"/>
                <a:cs typeface="Arial"/>
              </a:rPr>
              <a:t>.</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sz="2000" dirty="0">
                <a:solidFill>
                  <a:srgbClr val="000000"/>
                </a:solidFill>
                <a:latin typeface="Calibri"/>
                <a:ea typeface="Calibri"/>
              </a:rPr>
              <a:t>صعوبة التوصل إلي معايير محددة ودقيقة لمعرفة المهام الملقاة علي عاتق إدارة الموارد البشرية</a:t>
            </a:r>
            <a:r>
              <a:rPr lang="en-US" sz="2000" dirty="0">
                <a:solidFill>
                  <a:srgbClr val="000000"/>
                </a:solidFill>
                <a:latin typeface="Calibri"/>
                <a:ea typeface="Calibri"/>
                <a:cs typeface="Arial"/>
              </a:rPr>
              <a:t>.</a:t>
            </a:r>
            <a:endParaRPr lang="en-US" sz="2000" dirty="0">
              <a:effectLst/>
              <a:latin typeface="Calibri"/>
              <a:ea typeface="Calibri"/>
              <a:cs typeface="Arial"/>
            </a:endParaRPr>
          </a:p>
        </p:txBody>
      </p:sp>
    </p:spTree>
    <p:extLst>
      <p:ext uri="{BB962C8B-B14F-4D97-AF65-F5344CB8AC3E}">
        <p14:creationId xmlns:p14="http://schemas.microsoft.com/office/powerpoint/2010/main" val="159869636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697483"/>
            <a:ext cx="7391400" cy="4632037"/>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startAt="5"/>
            </a:pPr>
            <a:r>
              <a:rPr lang="ar-SA" sz="2000" dirty="0">
                <a:solidFill>
                  <a:srgbClr val="000000"/>
                </a:solidFill>
                <a:latin typeface="Calibri"/>
                <a:ea typeface="Calibri"/>
              </a:rPr>
              <a:t>الفصل بين من هو مسؤول عن وضع الخطة وتنفيذها حيث يتهرب المسؤولون في أغلب الأحيان في التنفيذ بإدعاءهم بأنها مسؤولية الأجهزة الإدارية (سمنار تخطيط الموارد البشرية ، 2010: موقع الكتروني ) هذا بالإضافة  إلى </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Wingdings"/>
              <a:buChar char=""/>
            </a:pPr>
            <a:r>
              <a:rPr lang="ar-SA" sz="2000" dirty="0">
                <a:solidFill>
                  <a:srgbClr val="000000"/>
                </a:solidFill>
                <a:latin typeface="Calibri"/>
                <a:ea typeface="Calibri"/>
              </a:rPr>
              <a:t>عدم وفرة قواعد بيانات للموارد البشرية في المنظمات و عدم تحديثها  أن وجدت مما  يجعلها مصدر غيرموثوق للمعلومات الخاصة بالعمالة و القوى البشرية .</a:t>
            </a:r>
            <a:endParaRPr lang="en-US" sz="2000" dirty="0">
              <a:latin typeface="Calibri"/>
              <a:ea typeface="Calibri"/>
              <a:cs typeface="Arial"/>
            </a:endParaRPr>
          </a:p>
          <a:p>
            <a:pPr marL="342900" marR="0" lvl="0" indent="-342900" algn="justLow" rtl="1">
              <a:lnSpc>
                <a:spcPct val="150000"/>
              </a:lnSpc>
              <a:spcBef>
                <a:spcPts val="0"/>
              </a:spcBef>
              <a:spcAft>
                <a:spcPts val="1000"/>
              </a:spcAft>
              <a:buFont typeface="Wingdings"/>
              <a:buChar char=""/>
            </a:pPr>
            <a:r>
              <a:rPr lang="ar-SA" sz="2000" dirty="0">
                <a:solidFill>
                  <a:srgbClr val="000000"/>
                </a:solidFill>
                <a:latin typeface="Calibri"/>
                <a:ea typeface="Calibri"/>
              </a:rPr>
              <a:t>عدم وفرة الميزانيات المناسبة للتخطيط للموارد البشرية خصوصاً في بعض الدول العربية   و النامية .</a:t>
            </a:r>
            <a:endParaRPr lang="en-US" sz="2000" dirty="0">
              <a:latin typeface="Calibri"/>
              <a:ea typeface="Calibri"/>
              <a:cs typeface="Arial"/>
            </a:endParaRPr>
          </a:p>
          <a:p>
            <a:pPr algn="r" rtl="1">
              <a:lnSpc>
                <a:spcPct val="150000"/>
              </a:lnSpc>
              <a:spcAft>
                <a:spcPts val="1000"/>
              </a:spcAft>
            </a:pPr>
            <a:r>
              <a:rPr lang="ar-SA" sz="2000" dirty="0">
                <a:solidFill>
                  <a:srgbClr val="000000"/>
                </a:solidFill>
                <a:latin typeface="Calibri"/>
                <a:ea typeface="Calibri"/>
              </a:rPr>
              <a:t>تعد كل هذه العوامل من المعيقات الحقيقة لعملية التخطيط و التي يجب علينا التخلص منها و تحديدها</a:t>
            </a:r>
            <a:endParaRPr lang="en-US" sz="2000" dirty="0">
              <a:effectLst/>
              <a:latin typeface="Calibri"/>
              <a:ea typeface="Calibri"/>
              <a:cs typeface="Arial"/>
            </a:endParaRPr>
          </a:p>
        </p:txBody>
      </p:sp>
    </p:spTree>
    <p:extLst>
      <p:ext uri="{BB962C8B-B14F-4D97-AF65-F5344CB8AC3E}">
        <p14:creationId xmlns:p14="http://schemas.microsoft.com/office/powerpoint/2010/main" val="32616934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28343"/>
            <a:ext cx="7543800" cy="2862322"/>
          </a:xfrm>
          <a:prstGeom prst="rect">
            <a:avLst/>
          </a:prstGeom>
        </p:spPr>
        <p:txBody>
          <a:bodyPr wrap="square">
            <a:spAutoFit/>
          </a:bodyPr>
          <a:lstStyle/>
          <a:p>
            <a:pPr algn="r" rtl="1"/>
            <a:r>
              <a:rPr lang="ar-IQ" dirty="0">
                <a:solidFill>
                  <a:srgbClr val="000000"/>
                </a:solidFill>
                <a:latin typeface="Calibri"/>
                <a:ea typeface="Calibri"/>
              </a:rPr>
              <a:t>وقبل التطرق </a:t>
            </a:r>
            <a:r>
              <a:rPr lang="ar-SA" dirty="0">
                <a:solidFill>
                  <a:srgbClr val="000000"/>
                </a:solidFill>
                <a:latin typeface="Calibri"/>
                <a:ea typeface="Calibri"/>
              </a:rPr>
              <a:t>لمفهوم لتخطيط الموارد البشرية ينبغي أن نوضح مفهوم التخطيط عموماً و من ثم نبين عن طريقه مفهوم تخطيط إدارة الموارد البشرية فالتخطيط يتمثل بوضع تصور مستقبلي وذلك من خلال عرض البدائل الممكنة والمتاحة والمقارنة بين هذه البدائل في الوقت الحاضر و التي ستكون متوفرة في المستقبل و اتخاذ قرار لما هو أفضل أو أكثر ملائمة لبناء صورة مستقبلية لما نريد تحقيقه أو هو " هو رسم صورة لما سوف تكون عليه الأعمال مستقبلاً، ورسم السياسات والإجراءات الملائمة للوصول إلى الأهداف والغايات المرجوة في أقل جهد وأقل تكلفة ممكنة ( المرواني ، 2005 : بلا ) . و لكون التخطيط يتعلق بالمستقبل و مرهون بما هو موجود عليه الحاضر فلابد من أن نوضح إننا حين نتحدث عن تخطيط الموارد البشرية فنحن نتكلم عن ما نريده مستقبلاً منها لذلك يمكننا القول بأن تخطيط الموارد البشرية يجب أن تتوفر فيه عناصر التخطيط الأساسية والضرورية من حيث التوقع المستقبلي و تحديد الاهداف والعمل على تحقيقها  هذا بدوره شجع العديد من الكتاب </a:t>
            </a:r>
            <a:endParaRPr lang="en-US" dirty="0"/>
          </a:p>
        </p:txBody>
      </p:sp>
    </p:spTree>
    <p:extLst>
      <p:ext uri="{BB962C8B-B14F-4D97-AF65-F5344CB8AC3E}">
        <p14:creationId xmlns:p14="http://schemas.microsoft.com/office/powerpoint/2010/main" val="296972827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66843"/>
            <a:ext cx="7620000" cy="4893647"/>
          </a:xfrm>
          <a:prstGeom prst="rect">
            <a:avLst/>
          </a:prstGeom>
        </p:spPr>
        <p:txBody>
          <a:bodyPr wrap="square">
            <a:spAutoFit/>
          </a:bodyPr>
          <a:lstStyle/>
          <a:p>
            <a:pPr algn="r" rtl="1"/>
            <a:r>
              <a:rPr lang="ar-SA" sz="2400" dirty="0">
                <a:solidFill>
                  <a:srgbClr val="000000"/>
                </a:solidFill>
                <a:latin typeface="Calibri"/>
                <a:ea typeface="Calibri"/>
              </a:rPr>
              <a:t>لوضع تعريف محدد لتخطيط الموارد البشرية حيث فقدعرفوه بأنه " العملية التي تهدف المنظمة من خلالها في الحصول على احتياجاتها - وفي الوقت المناسب -</a:t>
            </a:r>
            <a:r>
              <a:rPr lang="ar-SA" sz="2400" dirty="0">
                <a:solidFill>
                  <a:srgbClr val="000000"/>
                </a:solidFill>
                <a:ea typeface="Calibri"/>
                <a:cs typeface="Calibri"/>
              </a:rPr>
              <a:t> </a:t>
            </a:r>
            <a:r>
              <a:rPr lang="ar-SA" sz="2400" dirty="0">
                <a:solidFill>
                  <a:srgbClr val="000000"/>
                </a:solidFill>
                <a:latin typeface="Calibri"/>
                <a:ea typeface="Calibri"/>
              </a:rPr>
              <a:t>من العاملين القادرين والمؤهلين على تنفيذ المهام الموكلة إليهم بغية تحقيق أهداف</a:t>
            </a:r>
            <a:r>
              <a:rPr lang="ar-SA" sz="2400" dirty="0">
                <a:solidFill>
                  <a:srgbClr val="000000"/>
                </a:solidFill>
                <a:ea typeface="Calibri"/>
                <a:cs typeface="Calibri"/>
              </a:rPr>
              <a:t> </a:t>
            </a:r>
            <a:r>
              <a:rPr lang="ar-SA" sz="2400" dirty="0">
                <a:solidFill>
                  <a:srgbClr val="000000"/>
                </a:solidFill>
                <a:latin typeface="Calibri"/>
                <a:ea typeface="Calibri"/>
              </a:rPr>
              <a:t>المنظمة ( تخطيط الموارد البشرية ، موقع الكتروني ) بمعنى آخر هو تقدير الاحتياجات المستقبلية من القوى العاملة من حيث الكميه و المهارات لكل منظمة أو قطاع على حدى كلا حسب إختصاصه في فتره زمنية محددة من هذا لابد أن ندرك أن تخطيط الموارد البشرية يطلق عليه أحيانا تخطيط للقوى العاملة فهو يعبر عن قوة العمل المستهدفة للمستقبل عن طريق وضع أسس لاختيار هذه القوى و تطويرها خلال فترة التخطيط سواء كانت خطه قصيرة المدى أو متوسطه أو حتى طويلة المدى لكل منظمه حسب سياستها المتبعة في عمليات التخطيط و لكن المهم هو خدمة العنصر البشري مستقبلا من جهة و تحديد الاختصاصات المطلوبة بالكميات المحددة من جهة أخرى في فترة زمنية معينه .</a:t>
            </a:r>
            <a:endParaRPr lang="en-US" sz="2400" dirty="0"/>
          </a:p>
        </p:txBody>
      </p:sp>
    </p:spTree>
    <p:extLst>
      <p:ext uri="{BB962C8B-B14F-4D97-AF65-F5344CB8AC3E}">
        <p14:creationId xmlns:p14="http://schemas.microsoft.com/office/powerpoint/2010/main" val="387021004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7848600" cy="6263253"/>
          </a:xfrm>
          <a:prstGeom prst="rect">
            <a:avLst/>
          </a:prstGeom>
        </p:spPr>
        <p:txBody>
          <a:bodyPr wrap="square">
            <a:spAutoFit/>
          </a:bodyPr>
          <a:lstStyle/>
          <a:p>
            <a:pPr algn="justLow" rtl="1">
              <a:lnSpc>
                <a:spcPct val="150000"/>
              </a:lnSpc>
              <a:spcAft>
                <a:spcPts val="1000"/>
              </a:spcAft>
            </a:pPr>
            <a:r>
              <a:rPr lang="ar-SA" dirty="0">
                <a:solidFill>
                  <a:srgbClr val="000000"/>
                </a:solidFill>
                <a:latin typeface="Calibri"/>
                <a:ea typeface="Calibri"/>
              </a:rPr>
              <a:t>و لكون تخطيط الموارد البشرية جزء من علم الموارد البشرية فهو يحظى بأهمية كبيره كأهمية إدارة الموارد نفسها</a:t>
            </a:r>
            <a:r>
              <a:rPr lang="ar-SA" b="1" dirty="0">
                <a:solidFill>
                  <a:srgbClr val="000000"/>
                </a:solidFill>
                <a:latin typeface="Calibri"/>
                <a:ea typeface="Calibri"/>
              </a:rPr>
              <a:t> </a:t>
            </a:r>
            <a:r>
              <a:rPr lang="ar-SA" b="1" dirty="0">
                <a:solidFill>
                  <a:srgbClr val="FF0000"/>
                </a:solidFill>
                <a:latin typeface="Calibri"/>
                <a:ea typeface="Calibri"/>
              </a:rPr>
              <a:t>حيث أن الفوائد المرجوة من تخطيط الموارد البشرية متعددة و لكن نستطيع أن نقول أن كلما كان للتخطيط للموارد البشرية أسس صحيحة ازدادت أهميته و من أهم ما تتميز به تخطيط الموارد البشرية ما يلي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 يساعد تخطيط الموارد البشرية على منع ارتباكات فجائية في خط الإنتاج والتنفيذ الخاص بالمشروع</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يساعد تخطيط الموارد البشرية في التخلص من الفائض وسد العجز</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 يتم تخطيط الموارد البشرية قبل الكثير من وظائف إدارة الأفراد</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en-US" dirty="0">
                <a:solidFill>
                  <a:srgbClr val="000000"/>
                </a:solidFill>
                <a:latin typeface="Calibri"/>
                <a:ea typeface="Calibri"/>
                <a:cs typeface="Arial"/>
              </a:rPr>
              <a:t> </a:t>
            </a:r>
            <a:r>
              <a:rPr lang="ar-SA" dirty="0">
                <a:solidFill>
                  <a:srgbClr val="000000"/>
                </a:solidFill>
                <a:latin typeface="Calibri"/>
                <a:ea typeface="Calibri"/>
              </a:rPr>
              <a:t>يساعد تخطيط الموارد البشرية على تخطيط المستقبل الوظيفي للعاملين حيث يتضمن ذلك تحديد أنشطة التدريب والنقل والترفيه</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يساعد تحليل قوة العمل المتاحة على معرفة أسباب تركهم للخدمة أو بقائهم فيها ومدى رضائهم عن العمل</a:t>
            </a:r>
            <a:r>
              <a:rPr lang="en-US" dirty="0">
                <a:solidFill>
                  <a:srgbClr val="000000"/>
                </a:solidFill>
                <a:latin typeface="Calibri"/>
                <a:ea typeface="Calibri"/>
                <a:cs typeface="Arial"/>
              </a:rPr>
              <a:t>.</a:t>
            </a:r>
            <a:br>
              <a:rPr lang="en-US" dirty="0">
                <a:solidFill>
                  <a:srgbClr val="000000"/>
                </a:solidFill>
                <a:latin typeface="Calibri"/>
                <a:ea typeface="Calibri"/>
                <a:cs typeface="Arial"/>
              </a:rPr>
            </a:br>
            <a:r>
              <a:rPr lang="ar-SA" dirty="0">
                <a:solidFill>
                  <a:srgbClr val="000000"/>
                </a:solidFill>
                <a:latin typeface="Calibri"/>
                <a:ea typeface="Calibri"/>
              </a:rPr>
              <a:t>( الكينق ، موقع الكتروني ) كما و تنبع أهميتها من كونها </a:t>
            </a:r>
            <a:r>
              <a:rPr lang="ar-SA" b="1" dirty="0">
                <a:solidFill>
                  <a:srgbClr val="000000"/>
                </a:solidFill>
                <a:latin typeface="Calibri"/>
                <a:ea typeface="Calibri"/>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dirty="0">
                <a:solidFill>
                  <a:srgbClr val="000000"/>
                </a:solidFill>
                <a:latin typeface="Calibri"/>
                <a:ea typeface="Calibri"/>
              </a:rPr>
              <a:t>تقدير إمكانيات المنظمة كلما تغيرت الظروف الداخلية و الخارجية  في أي وقت من الأوقات.</a:t>
            </a:r>
            <a:endParaRPr lang="en-US" sz="1400" dirty="0">
              <a:effectLst/>
              <a:latin typeface="Calibri"/>
              <a:ea typeface="Calibri"/>
              <a:cs typeface="Arial"/>
            </a:endParaRPr>
          </a:p>
        </p:txBody>
      </p:sp>
    </p:spTree>
    <p:extLst>
      <p:ext uri="{BB962C8B-B14F-4D97-AF65-F5344CB8AC3E}">
        <p14:creationId xmlns:p14="http://schemas.microsoft.com/office/powerpoint/2010/main" val="11568804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7848600" cy="5570756"/>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الحصول على أفضل لكفأت بالكمية المطلوبة فعلا و التخلص من البطالة المقنعة حيث توضح كمية العمالة الفائضة عن حاجة المنظمة  و من الممكن انجاز العمل بدونها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ترابط أنظمة و وظائف الموارد البشرية  حيث تبين علاقات الوظائف من خلال تخطيط الوصف الوظيفي و معرفة تشابه و ارتباط الوظائف من خلاله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تحديد احتياجات سوق العمل مستقبلا و توجيه المؤسسات التعليمية وفق حاجات المنظمة مستقبلا.</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المحافظة على الموارد البشرية الفاعلة من خلال تحليل العمل و كشف مستويات العمالة و مهاراتهم المتوفرة و ما يحتاجون مستقبلا من برامج تدريبية و تطويرية لتنمية مهاراتهم بما يتوافق مع تطورات المنظمات مستقبلا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تقليص الهدر في الموارد البشرية و المساعدة في تقدير الموارد التي  تحتاجها المنظمة مستقبلا.</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7"/>
            </a:pPr>
            <a:r>
              <a:rPr lang="ar-SA" dirty="0">
                <a:solidFill>
                  <a:srgbClr val="000000"/>
                </a:solidFill>
                <a:latin typeface="Calibri"/>
                <a:ea typeface="Calibri"/>
              </a:rPr>
              <a:t>التزود بالوظائف الشاغرة و مستويات المهارة التي تحتاجها كل وظيفة وفق لطبيعة العمل بها .</a:t>
            </a:r>
            <a:endParaRPr lang="en-US" sz="1400" dirty="0">
              <a:latin typeface="Calibri"/>
              <a:ea typeface="Calibri"/>
              <a:cs typeface="Arial"/>
            </a:endParaRPr>
          </a:p>
          <a:p>
            <a:pPr marL="342900" indent="-342900" algn="r" rtl="1">
              <a:buFont typeface="+mj-lt"/>
              <a:buAutoNum type="arabicPeriod" startAt="7"/>
            </a:pPr>
            <a:r>
              <a:rPr lang="ar-SA" dirty="0">
                <a:solidFill>
                  <a:srgbClr val="000000"/>
                </a:solidFill>
                <a:latin typeface="Calibri"/>
                <a:ea typeface="Calibri"/>
              </a:rPr>
              <a:t>وضع الخطط المستقبلية لبرامج التدريب و التوظيف و تحليل مدى الاستفادة منها         و الفائدة المرجوة منها بالنسبة للفرد و المنظمة </a:t>
            </a:r>
            <a:endParaRPr lang="en-US" dirty="0"/>
          </a:p>
        </p:txBody>
      </p:sp>
    </p:spTree>
    <p:extLst>
      <p:ext uri="{BB962C8B-B14F-4D97-AF65-F5344CB8AC3E}">
        <p14:creationId xmlns:p14="http://schemas.microsoft.com/office/powerpoint/2010/main" val="75598809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1055" y="762000"/>
            <a:ext cx="8077200" cy="5175776"/>
          </a:xfrm>
          <a:prstGeom prst="rect">
            <a:avLst/>
          </a:prstGeom>
        </p:spPr>
        <p:txBody>
          <a:bodyPr wrap="square">
            <a:spAutoFit/>
          </a:bodyPr>
          <a:lstStyle/>
          <a:p>
            <a:pPr algn="justLow" rtl="1">
              <a:lnSpc>
                <a:spcPct val="150000"/>
              </a:lnSpc>
              <a:spcAft>
                <a:spcPts val="1000"/>
              </a:spcAft>
            </a:pPr>
            <a:r>
              <a:rPr lang="ar-SA" dirty="0">
                <a:solidFill>
                  <a:srgbClr val="000000"/>
                </a:solidFill>
                <a:latin typeface="Calibri"/>
                <a:ea typeface="Calibri"/>
              </a:rPr>
              <a:t>و بالرغم من أهمية تخطيط الموارد البشرية إلا أنه توجد مجموعة من العوامل الداخلية و الخارجية التي تعيق عمليات التخطيط و التي من أبرزها "</a:t>
            </a:r>
            <a:endParaRPr lang="en-US" sz="1400" dirty="0">
              <a:latin typeface="Calibri"/>
              <a:ea typeface="Calibri"/>
              <a:cs typeface="Arial"/>
            </a:endParaRPr>
          </a:p>
          <a:p>
            <a:pPr algn="justLow" rtl="1">
              <a:lnSpc>
                <a:spcPct val="150000"/>
              </a:lnSpc>
              <a:spcAft>
                <a:spcPts val="1000"/>
              </a:spcAft>
            </a:pPr>
            <a:r>
              <a:rPr lang="ar-SA" u="sng" dirty="0">
                <a:solidFill>
                  <a:srgbClr val="000000"/>
                </a:solidFill>
                <a:latin typeface="Calibri"/>
                <a:ea typeface="Calibri"/>
              </a:rPr>
              <a:t>المؤثرات الداخلية</a:t>
            </a:r>
            <a:r>
              <a:rPr lang="ar-SA" dirty="0">
                <a:solidFill>
                  <a:srgbClr val="000000"/>
                </a:solidFill>
                <a:latin typeface="Calibri"/>
                <a:ea typeface="Calibri"/>
              </a:rPr>
              <a:t> هي عبارة عن عدد من العوامل المنظمية التي تتعلق بالبيئة الداخلية للمنظمة والتي تؤثر في تحديد حجم الموارد البشرية المطلوبة مستقبلا ومن أهم تلك العوامل</a:t>
            </a:r>
            <a:r>
              <a:rPr lang="en-US" dirty="0">
                <a:solidFill>
                  <a:srgbClr val="000000"/>
                </a:solidFill>
                <a:latin typeface="Calibri"/>
                <a:ea typeface="Calibri"/>
                <a:cs typeface="Arial"/>
              </a:rPr>
              <a:t>.</a:t>
            </a:r>
            <a:endParaRPr lang="en-US" sz="1400" dirty="0">
              <a:latin typeface="Calibri"/>
              <a:ea typeface="Calibri"/>
              <a:cs typeface="Arial"/>
            </a:endParaRPr>
          </a:p>
          <a:p>
            <a:pPr algn="justLow" rtl="1">
              <a:lnSpc>
                <a:spcPct val="150000"/>
              </a:lnSpc>
              <a:spcAft>
                <a:spcPts val="1000"/>
              </a:spcAft>
            </a:pPr>
            <a:r>
              <a:rPr lang="ar-SA" b="1" dirty="0">
                <a:solidFill>
                  <a:srgbClr val="FF0000"/>
                </a:solidFill>
                <a:latin typeface="Calibri"/>
                <a:ea typeface="Calibri"/>
              </a:rPr>
              <a:t>أولا : العوامل الداخلية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أهداف المنظمة</a:t>
            </a:r>
            <a:r>
              <a:rPr lang="en-US" dirty="0">
                <a:solidFill>
                  <a:srgbClr val="000000"/>
                </a:solidFill>
                <a:latin typeface="Calibri"/>
                <a:ea typeface="Calibri"/>
                <a:cs typeface="Arial"/>
              </a:rPr>
              <a:t>:</a:t>
            </a:r>
            <a:r>
              <a:rPr lang="ar-SA" dirty="0">
                <a:solidFill>
                  <a:srgbClr val="000000"/>
                </a:solidFill>
                <a:latin typeface="Calibri"/>
                <a:ea typeface="Calibri"/>
              </a:rPr>
              <a:t> أن أهداف المنظمة تشكل القاعدة الأساسية التي تحدد حاجة المنظمة من حجم القوى البشرية ونوعيتها ومن الصعوبة على إدارة الموارد البشرية أن تخطط لنفسها بمعزل عن فهم أو إدراك الأهداف العامة ومقدرة المنظمة على تحقيقها</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الوضع المالي</a:t>
            </a:r>
            <a:r>
              <a:rPr lang="en-US" dirty="0">
                <a:solidFill>
                  <a:srgbClr val="000000"/>
                </a:solidFill>
                <a:latin typeface="Calibri"/>
                <a:ea typeface="Calibri"/>
                <a:cs typeface="Arial"/>
              </a:rPr>
              <a:t>:</a:t>
            </a:r>
            <a:r>
              <a:rPr lang="ar-SA" dirty="0">
                <a:solidFill>
                  <a:srgbClr val="000000"/>
                </a:solidFill>
                <a:latin typeface="Calibri"/>
                <a:ea typeface="Calibri"/>
              </a:rPr>
              <a:t>فالوضع المالي لآي منظمة يتمثل في قدرتها على تخطيط وتحديد الموارد البشرية. فهويؤثرأي (الوضع المالي) على عدة أنشطة أخرى مثل استقطاب الكفاءات المؤهلة وإبقاءها على رأس العمل وكذلك يؤثر على برامج التدريب والحوافز</a:t>
            </a:r>
            <a:r>
              <a:rPr lang="en-US" dirty="0">
                <a:solidFill>
                  <a:srgbClr val="000000"/>
                </a:solidFill>
                <a:latin typeface="Calibri"/>
                <a:ea typeface="Calibri"/>
                <a:cs typeface="Arial"/>
              </a:rPr>
              <a:t> … </a:t>
            </a:r>
            <a:r>
              <a:rPr lang="ar-SA" dirty="0">
                <a:solidFill>
                  <a:srgbClr val="000000"/>
                </a:solidFill>
                <a:latin typeface="Calibri"/>
                <a:ea typeface="Calibri"/>
              </a:rPr>
              <a:t>الخ</a:t>
            </a:r>
            <a:r>
              <a:rPr lang="en-US" dirty="0">
                <a:solidFill>
                  <a:srgbClr val="000000"/>
                </a:solidFill>
                <a:latin typeface="Calibri"/>
                <a:ea typeface="Calibri"/>
                <a:cs typeface="Arial"/>
              </a:rPr>
              <a:t>.</a:t>
            </a:r>
            <a:endParaRPr lang="en-US" sz="1400" dirty="0">
              <a:effectLst/>
              <a:latin typeface="Calibri"/>
              <a:ea typeface="Calibri"/>
              <a:cs typeface="Arial"/>
            </a:endParaRPr>
          </a:p>
        </p:txBody>
      </p:sp>
    </p:spTree>
    <p:extLst>
      <p:ext uri="{BB962C8B-B14F-4D97-AF65-F5344CB8AC3E}">
        <p14:creationId xmlns:p14="http://schemas.microsoft.com/office/powerpoint/2010/main" val="234089202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7924800" cy="4503797"/>
          </a:xfrm>
          <a:prstGeom prst="rect">
            <a:avLst/>
          </a:prstGeom>
        </p:spPr>
        <p:txBody>
          <a:bodyPr wrap="square">
            <a:spAutoFit/>
          </a:bodyPr>
          <a:lstStyle/>
          <a:p>
            <a:pPr marL="342900" marR="0" lvl="0" indent="-342900" algn="justLow" rtl="1">
              <a:lnSpc>
                <a:spcPct val="150000"/>
              </a:lnSpc>
              <a:spcBef>
                <a:spcPts val="0"/>
              </a:spcBef>
              <a:spcAft>
                <a:spcPts val="1000"/>
              </a:spcAft>
              <a:buFont typeface="+mj-lt"/>
              <a:buAutoNum type="arabicPeriod" startAt="3"/>
            </a:pPr>
            <a:r>
              <a:rPr lang="ar-SA" u="sng" dirty="0">
                <a:solidFill>
                  <a:srgbClr val="000000"/>
                </a:solidFill>
                <a:latin typeface="Calibri"/>
                <a:ea typeface="Calibri"/>
              </a:rPr>
              <a:t>التغيرات التنظيمية</a:t>
            </a:r>
            <a:r>
              <a:rPr lang="en-US" dirty="0">
                <a:solidFill>
                  <a:srgbClr val="000000"/>
                </a:solidFill>
                <a:latin typeface="Calibri"/>
                <a:ea typeface="Calibri"/>
                <a:cs typeface="Arial"/>
              </a:rPr>
              <a:t>:</a:t>
            </a:r>
            <a:r>
              <a:rPr lang="ar-SA" dirty="0">
                <a:solidFill>
                  <a:srgbClr val="000000"/>
                </a:solidFill>
                <a:latin typeface="Calibri"/>
                <a:ea typeface="Calibri"/>
              </a:rPr>
              <a:t>تعد التغيرات التنظيمية مثل إعادة توزيع العاملين على الوظائف أو أحداث تغييرات في الهيكل التنظيمي من بين المؤثرات الداخلية في تحديد الطلب على الموارد البشرية. خصوصا فيما يتعلق بتدريب وتنمية العاملين أو إعادة توزيع الأفراد ووهذا بدوره قد يتطلب إلى تدريب وتطوير الموارد البشرية</a:t>
            </a:r>
            <a:r>
              <a:rPr lang="en-US" dirty="0">
                <a:solidFill>
                  <a:srgbClr val="000000"/>
                </a:solidFill>
                <a:latin typeface="Calibri"/>
                <a:ea typeface="Calibri"/>
                <a:cs typeface="Arial"/>
              </a:rPr>
              <a:t>.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startAt="3"/>
            </a:pPr>
            <a:r>
              <a:rPr lang="en-US" u="sng" dirty="0">
                <a:solidFill>
                  <a:srgbClr val="000000"/>
                </a:solidFill>
                <a:latin typeface="Calibri"/>
                <a:ea typeface="Calibri"/>
                <a:cs typeface="Arial"/>
              </a:rPr>
              <a:t> </a:t>
            </a:r>
            <a:r>
              <a:rPr lang="ar-SA" u="sng" dirty="0">
                <a:solidFill>
                  <a:srgbClr val="000000"/>
                </a:solidFill>
                <a:latin typeface="Calibri"/>
                <a:ea typeface="Calibri"/>
              </a:rPr>
              <a:t>حجم العمل</a:t>
            </a:r>
            <a:r>
              <a:rPr lang="en-US" dirty="0">
                <a:solidFill>
                  <a:srgbClr val="000000"/>
                </a:solidFill>
                <a:latin typeface="Calibri"/>
                <a:ea typeface="Calibri"/>
                <a:cs typeface="Arial"/>
              </a:rPr>
              <a:t>:</a:t>
            </a:r>
            <a:r>
              <a:rPr lang="ar-SA" dirty="0">
                <a:solidFill>
                  <a:srgbClr val="000000"/>
                </a:solidFill>
                <a:latin typeface="Calibri"/>
                <a:ea typeface="Calibri"/>
              </a:rPr>
              <a:t> حجم الموارد البشرية المطلوبة لأداء عمل معين يعتمدعلى حجم ذلك العمل ونوعيته</a:t>
            </a:r>
            <a:r>
              <a:rPr lang="en-US" dirty="0">
                <a:solidFill>
                  <a:srgbClr val="000000"/>
                </a:solidFill>
                <a:latin typeface="Calibri"/>
                <a:ea typeface="Calibri"/>
                <a:cs typeface="Arial"/>
              </a:rPr>
              <a:t>.</a:t>
            </a:r>
            <a:r>
              <a:rPr lang="ar-SA" dirty="0">
                <a:solidFill>
                  <a:srgbClr val="000000"/>
                </a:solidFill>
                <a:latin typeface="Calibri"/>
                <a:ea typeface="Calibri"/>
              </a:rPr>
              <a:t> ( المرواني , 2005: بلا ) </a:t>
            </a:r>
            <a:endParaRPr lang="en-US" sz="1400" dirty="0">
              <a:latin typeface="Calibri"/>
              <a:ea typeface="Calibri"/>
              <a:cs typeface="Arial"/>
            </a:endParaRPr>
          </a:p>
          <a:p>
            <a:pPr marL="342900" indent="-342900" algn="justLow" rtl="1">
              <a:lnSpc>
                <a:spcPct val="150000"/>
              </a:lnSpc>
              <a:spcAft>
                <a:spcPts val="1000"/>
              </a:spcAft>
              <a:buFont typeface="+mj-lt"/>
              <a:buAutoNum type="arabicPeriod" startAt="3"/>
            </a:pPr>
            <a:r>
              <a:rPr lang="ar-SA" dirty="0">
                <a:solidFill>
                  <a:srgbClr val="000000"/>
                </a:solidFill>
                <a:latin typeface="Calibri"/>
                <a:ea typeface="Calibri"/>
              </a:rPr>
              <a:t>أن العوامل الداخلية تعتبرعوامل نابعة من عمل المنظمة نفسها و من داخلها و ينبغي عليها التحكم بها اثناء وقت أو مدة التخطيط و وضع مقاييس مرونة داخلية إثناء عملية التخطيط تسمح هذه المقاييس بالتحرك في هذه العوامل دون أن تضر بهيكل التخطيط و مهمته بالإضافة لهذه العوامل الداخلية يوجد مجموعة من العوامل الخارجية التي تؤثر بدورها في عملية تخطيط الموارد البشرية و من أهمها " </a:t>
            </a:r>
            <a:endParaRPr lang="en-US" sz="1400" dirty="0">
              <a:effectLst/>
              <a:latin typeface="Calibri"/>
              <a:ea typeface="Calibri"/>
              <a:cs typeface="Arial"/>
            </a:endParaRPr>
          </a:p>
        </p:txBody>
      </p:sp>
    </p:spTree>
    <p:extLst>
      <p:ext uri="{BB962C8B-B14F-4D97-AF65-F5344CB8AC3E}">
        <p14:creationId xmlns:p14="http://schemas.microsoft.com/office/powerpoint/2010/main" val="176552828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8036" y="304800"/>
            <a:ext cx="8001000" cy="5719514"/>
          </a:xfrm>
          <a:prstGeom prst="rect">
            <a:avLst/>
          </a:prstGeom>
        </p:spPr>
        <p:txBody>
          <a:bodyPr wrap="square">
            <a:spAutoFit/>
          </a:bodyPr>
          <a:lstStyle/>
          <a:p>
            <a:pPr algn="justLow" rtl="1">
              <a:lnSpc>
                <a:spcPct val="150000"/>
              </a:lnSpc>
              <a:spcAft>
                <a:spcPts val="1000"/>
              </a:spcAft>
            </a:pPr>
            <a:r>
              <a:rPr lang="ar-SA" b="1" dirty="0">
                <a:solidFill>
                  <a:srgbClr val="FF0000"/>
                </a:solidFill>
                <a:latin typeface="Calibri"/>
                <a:ea typeface="Calibri"/>
              </a:rPr>
              <a:t>ثانيا: العوامل الخارجية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عوامل اقتصادية</a:t>
            </a:r>
            <a:r>
              <a:rPr lang="en-US" dirty="0">
                <a:solidFill>
                  <a:srgbClr val="000000"/>
                </a:solidFill>
                <a:latin typeface="Calibri"/>
                <a:ea typeface="Calibri"/>
                <a:cs typeface="Arial"/>
              </a:rPr>
              <a:t>:</a:t>
            </a:r>
            <a:r>
              <a:rPr lang="ar-SA" dirty="0">
                <a:solidFill>
                  <a:srgbClr val="000000"/>
                </a:solidFill>
                <a:latin typeface="Calibri"/>
                <a:ea typeface="Calibri"/>
              </a:rPr>
              <a:t>إن المنظمة تتأثربالأوضاع الاقتصادية الخارجية التي تحيط به كالتضخم الاقتصادي</a:t>
            </a:r>
            <a:r>
              <a:rPr lang="en-US" dirty="0">
                <a:solidFill>
                  <a:srgbClr val="000000"/>
                </a:solidFill>
                <a:latin typeface="Calibri"/>
                <a:ea typeface="Calibri"/>
                <a:cs typeface="Arial"/>
              </a:rPr>
              <a:t/>
            </a:r>
            <a:br>
              <a:rPr lang="en-US" dirty="0">
                <a:solidFill>
                  <a:srgbClr val="000000"/>
                </a:solidFill>
                <a:latin typeface="Calibri"/>
                <a:ea typeface="Calibri"/>
                <a:cs typeface="Arial"/>
              </a:rPr>
            </a:br>
            <a:r>
              <a:rPr lang="ar-SA" dirty="0">
                <a:solidFill>
                  <a:srgbClr val="000000"/>
                </a:solidFill>
                <a:latin typeface="Calibri"/>
                <a:ea typeface="Calibri"/>
              </a:rPr>
              <a:t>ومعدل البطالة ومعدل أسعار الفائدة. فارتفاع معدل البطالة يؤدي إلى وجود فائض في سوق العمل وهذا يعني توفر فرصة أكبر للاختيار من  </a:t>
            </a:r>
            <a:r>
              <a:rPr lang="ar-SA" u="sng" dirty="0">
                <a:solidFill>
                  <a:srgbClr val="000000"/>
                </a:solidFill>
                <a:latin typeface="Calibri"/>
                <a:ea typeface="Calibri"/>
                <a:hlinkClick r:id="rId2"/>
              </a:rPr>
              <a:t>الموارد البشرية </a:t>
            </a:r>
            <a:r>
              <a:rPr lang="ar-SA" dirty="0">
                <a:solidFill>
                  <a:srgbClr val="000000"/>
                </a:solidFill>
                <a:latin typeface="Calibri"/>
                <a:ea typeface="Calibri"/>
              </a:rPr>
              <a:t>المطلوبة</a:t>
            </a:r>
            <a:r>
              <a:rPr lang="en-US" dirty="0">
                <a:solidFill>
                  <a:srgbClr val="000000"/>
                </a:solidFill>
                <a:latin typeface="Calibri"/>
                <a:ea typeface="Calibri"/>
                <a:cs typeface="Arial"/>
              </a:rPr>
              <a:t>. </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سياسة العمالة في الدولة</a:t>
            </a:r>
            <a:r>
              <a:rPr lang="en-US" dirty="0">
                <a:solidFill>
                  <a:srgbClr val="000000"/>
                </a:solidFill>
                <a:latin typeface="Calibri"/>
                <a:ea typeface="Calibri"/>
                <a:cs typeface="Arial"/>
              </a:rPr>
              <a:t>:</a:t>
            </a:r>
            <a:r>
              <a:rPr lang="ar-SA" dirty="0">
                <a:solidFill>
                  <a:srgbClr val="000000"/>
                </a:solidFill>
                <a:latin typeface="Calibri"/>
                <a:ea typeface="Calibri"/>
              </a:rPr>
              <a:t>من بينها التشريعات القانونية التي تضعها الدولة كوضع سياسات عمالية أو وضع حد أدنى من الأجور … الخ</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عوامل تقنية</a:t>
            </a:r>
            <a:r>
              <a:rPr lang="en-US" dirty="0">
                <a:solidFill>
                  <a:srgbClr val="000000"/>
                </a:solidFill>
                <a:latin typeface="Calibri"/>
                <a:ea typeface="Calibri"/>
                <a:cs typeface="Arial"/>
              </a:rPr>
              <a:t>:</a:t>
            </a:r>
            <a:r>
              <a:rPr lang="ar-SA" dirty="0">
                <a:solidFill>
                  <a:srgbClr val="000000"/>
                </a:solidFill>
                <a:latin typeface="Calibri"/>
                <a:ea typeface="Calibri"/>
              </a:rPr>
              <a:t>ويقصد بها نوع وحجم التكنولوجيا المستخدمة والتي قد تؤثر على حجم  </a:t>
            </a:r>
            <a:r>
              <a:rPr lang="ar-SA" u="sng" dirty="0">
                <a:solidFill>
                  <a:srgbClr val="000000"/>
                </a:solidFill>
                <a:latin typeface="Calibri"/>
                <a:ea typeface="Calibri"/>
                <a:hlinkClick r:id="rId2"/>
              </a:rPr>
              <a:t>الموارد البشرية </a:t>
            </a:r>
            <a:r>
              <a:rPr lang="ar-SA" dirty="0">
                <a:solidFill>
                  <a:srgbClr val="000000"/>
                </a:solidFill>
                <a:latin typeface="Calibri"/>
                <a:ea typeface="Calibri"/>
              </a:rPr>
              <a:t>المطلوبة و نوعيتها واثر ذلك على برامج تدريب العاملين وتطويرهم</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أوضاع سوق العمل</a:t>
            </a:r>
            <a:r>
              <a:rPr lang="ar-SA" dirty="0">
                <a:solidFill>
                  <a:srgbClr val="000000"/>
                </a:solidFill>
                <a:latin typeface="Calibri"/>
                <a:ea typeface="Calibri"/>
              </a:rPr>
              <a:t> </a:t>
            </a:r>
            <a:r>
              <a:rPr lang="en-US" dirty="0">
                <a:solidFill>
                  <a:srgbClr val="000000"/>
                </a:solidFill>
                <a:latin typeface="Calibri"/>
                <a:ea typeface="Calibri"/>
                <a:cs typeface="Arial"/>
              </a:rPr>
              <a:t>:</a:t>
            </a:r>
            <a:r>
              <a:rPr lang="ar-SA" dirty="0">
                <a:solidFill>
                  <a:srgbClr val="000000"/>
                </a:solidFill>
                <a:latin typeface="Calibri"/>
                <a:ea typeface="Calibri"/>
              </a:rPr>
              <a:t>ويتمثل في التغيرات التي تحدث في سوق العمل من حيث الفائض أو العجز وما ينتج عن ذلك من إمكانية توفر الاحتياجات المطلوبة من  </a:t>
            </a:r>
            <a:r>
              <a:rPr lang="ar-SA" u="sng" dirty="0">
                <a:solidFill>
                  <a:srgbClr val="000000"/>
                </a:solidFill>
                <a:latin typeface="Calibri"/>
                <a:ea typeface="Calibri"/>
                <a:hlinkClick r:id="rId2"/>
              </a:rPr>
              <a:t>الموارد </a:t>
            </a:r>
            <a:r>
              <a:rPr lang="ar-SA" u="sng" dirty="0">
                <a:solidFill>
                  <a:srgbClr val="000000"/>
                </a:solidFill>
                <a:latin typeface="Calibri"/>
                <a:ea typeface="Calibri"/>
              </a:rPr>
              <a:t>البشرية</a:t>
            </a:r>
            <a:r>
              <a:rPr lang="en-US" dirty="0">
                <a:solidFill>
                  <a:srgbClr val="000000"/>
                </a:solidFill>
                <a:latin typeface="Calibri"/>
                <a:ea typeface="Calibri"/>
                <a:cs typeface="Arial"/>
              </a:rPr>
              <a:t>.</a:t>
            </a:r>
            <a:endParaRPr lang="en-US" sz="1400" dirty="0">
              <a:latin typeface="Calibri"/>
              <a:ea typeface="Calibri"/>
              <a:cs typeface="Arial"/>
            </a:endParaRPr>
          </a:p>
          <a:p>
            <a:pPr marL="342900" marR="0" lvl="0" indent="-342900" algn="justLow" rtl="1">
              <a:lnSpc>
                <a:spcPct val="150000"/>
              </a:lnSpc>
              <a:spcBef>
                <a:spcPts val="0"/>
              </a:spcBef>
              <a:spcAft>
                <a:spcPts val="1000"/>
              </a:spcAft>
              <a:buFont typeface="+mj-lt"/>
              <a:buAutoNum type="arabicPeriod"/>
            </a:pPr>
            <a:r>
              <a:rPr lang="ar-SA" u="sng" dirty="0">
                <a:solidFill>
                  <a:srgbClr val="000000"/>
                </a:solidFill>
                <a:latin typeface="Calibri"/>
                <a:ea typeface="Calibri"/>
              </a:rPr>
              <a:t>عوامل تنافسية</a:t>
            </a:r>
            <a:r>
              <a:rPr lang="en-US" dirty="0">
                <a:solidFill>
                  <a:srgbClr val="000000"/>
                </a:solidFill>
                <a:latin typeface="Calibri"/>
                <a:ea typeface="Calibri"/>
                <a:cs typeface="Arial"/>
              </a:rPr>
              <a:t>:</a:t>
            </a:r>
            <a:r>
              <a:rPr lang="ar-SA" dirty="0">
                <a:solidFill>
                  <a:srgbClr val="000000"/>
                </a:solidFill>
                <a:latin typeface="Calibri"/>
                <a:ea typeface="Calibri"/>
              </a:rPr>
              <a:t>حيث كلما ازدادت المنافسة بين المنظمات تصبح حاجة المنظمة اكبر لكفاءات بشرية مدربة وماهرة</a:t>
            </a:r>
            <a:r>
              <a:rPr lang="en-US" dirty="0">
                <a:solidFill>
                  <a:srgbClr val="000000"/>
                </a:solidFill>
                <a:latin typeface="Calibri"/>
                <a:ea typeface="Calibri"/>
                <a:cs typeface="Arial"/>
              </a:rPr>
              <a:t>. </a:t>
            </a:r>
            <a:endParaRPr lang="en-US" sz="1400" dirty="0">
              <a:effectLst/>
              <a:latin typeface="Calibri"/>
              <a:ea typeface="Calibri"/>
              <a:cs typeface="Arial"/>
            </a:endParaRPr>
          </a:p>
        </p:txBody>
      </p:sp>
    </p:spTree>
    <p:extLst>
      <p:ext uri="{BB962C8B-B14F-4D97-AF65-F5344CB8AC3E}">
        <p14:creationId xmlns:p14="http://schemas.microsoft.com/office/powerpoint/2010/main" val="22547384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1915</Words>
  <Application>Microsoft Office PowerPoint</Application>
  <PresentationFormat>On-screen Show (4:3)</PresentationFormat>
  <Paragraphs>97</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Concourse</vt:lpstr>
      <vt:lpstr>Microsoft Word Document</vt:lpstr>
      <vt:lpstr>ادارة الموارد البشرية - المرحلة الثانية   كلية الادارة والاقتصاد – جامعة بغداد   المحاضرة الثامنة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الثامنة</dc:title>
  <dc:creator>lenovo</dc:creator>
  <cp:lastModifiedBy>lenovo</cp:lastModifiedBy>
  <cp:revision>3</cp:revision>
  <dcterms:created xsi:type="dcterms:W3CDTF">2006-08-16T00:00:00Z</dcterms:created>
  <dcterms:modified xsi:type="dcterms:W3CDTF">2018-12-01T16:36:18Z</dcterms:modified>
</cp:coreProperties>
</file>