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ar.wikipedia.org/w/index.php?title=%D9%85%D9%82%D9%8A%D8%A7%D8%B3_%D8%A7%D9%84%D8%AA%D8%B5%D9%86%D9%8A%D9%81_%D8%A7%D9%84%D9%85%D8%B6%D8%A8%D9%88%D8%B7_%D9%88%D9%81%D9%82%D8%A7%D9%8B_%D9%84%D9%85%D8%B9%D8%A7%D9%8A%D9%8A%D8%B1_%D8%A7%D9%84%D8%B3%D9%84%D9%88%D9%83&amp;action=edit&amp;redlink=1" TargetMode="External"/><Relationship Id="rId2" Type="http://schemas.openxmlformats.org/officeDocument/2006/relationships/hyperlink" Target="http://ar.wikipedia.org/w/index.php?title=%D9%85%D9%82%D9%8A%D8%A7%D8%B3_%D9%85%D8%B1%D8%A7%D9%82%D8%A8%D8%A9_%D8%A7%D9%84%D8%B3%D9%84%D9%88%D9%83&amp;action=edit&amp;redlink=1"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aadcarabia.com/psychometrics.html" TargetMode="External"/><Relationship Id="rId2" Type="http://schemas.openxmlformats.org/officeDocument/2006/relationships/hyperlink" Target="http://aadcarabia.com/assessment-centres.html" TargetMode="External"/><Relationship Id="rId1" Type="http://schemas.openxmlformats.org/officeDocument/2006/relationships/slideLayout" Target="../slideLayouts/slideLayout7.xml"/><Relationship Id="rId4" Type="http://schemas.openxmlformats.org/officeDocument/2006/relationships/hyperlink" Target="http://aadcarabia.com/recruitment-selection.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talalbadeyan.com/2010/09/blog-post_481.htm" TargetMode="External"/><Relationship Id="rId2" Type="http://schemas.openxmlformats.org/officeDocument/2006/relationships/hyperlink" Target="http://www.talalbadeyan.com/2010/09/blog-post_481.html"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0" marR="0" algn="ctr" rtl="1">
              <a:lnSpc>
                <a:spcPct val="115000"/>
              </a:lnSpc>
              <a:spcBef>
                <a:spcPts val="0"/>
              </a:spcBef>
              <a:spcAft>
                <a:spcPts val="1000"/>
              </a:spcAft>
            </a:pPr>
            <a:r>
              <a:rPr lang="ar-SA" dirty="0">
                <a:effectLst/>
                <a:latin typeface="Calibri"/>
                <a:ea typeface="Calibri"/>
              </a:rPr>
              <a:t>ادارة الموارد البشرية - المرحلة الثانية </a:t>
            </a:r>
            <a:r>
              <a:rPr lang="en-US" sz="3200" dirty="0">
                <a:effectLst/>
                <a:latin typeface="Calibri"/>
                <a:ea typeface="Calibri"/>
                <a:cs typeface="Arial"/>
              </a:rPr>
              <a:t/>
            </a:r>
            <a:br>
              <a:rPr lang="en-US" sz="3200" dirty="0">
                <a:effectLst/>
                <a:latin typeface="Calibri"/>
                <a:ea typeface="Calibri"/>
                <a:cs typeface="Arial"/>
              </a:rPr>
            </a:br>
            <a:r>
              <a:rPr lang="ar-SA" dirty="0">
                <a:effectLst/>
                <a:latin typeface="Calibri"/>
                <a:ea typeface="Calibri"/>
              </a:rPr>
              <a:t> </a:t>
            </a:r>
            <a:r>
              <a:rPr lang="ar-IQ" dirty="0">
                <a:effectLst/>
                <a:latin typeface="Calibri"/>
                <a:ea typeface="Calibri"/>
              </a:rPr>
              <a:t>كلية الادارة والاقتصاد – جامعة بغداد </a:t>
            </a:r>
            <a:r>
              <a:rPr lang="en-US" sz="3200" dirty="0">
                <a:effectLst/>
                <a:latin typeface="Calibri"/>
                <a:ea typeface="Calibri"/>
                <a:cs typeface="Arial"/>
              </a:rPr>
              <a:t/>
            </a:r>
            <a:br>
              <a:rPr lang="en-US" sz="3200" dirty="0">
                <a:effectLst/>
                <a:latin typeface="Calibri"/>
                <a:ea typeface="Calibri"/>
                <a:cs typeface="Arial"/>
              </a:rPr>
            </a:br>
            <a:r>
              <a:rPr lang="ar-IQ" dirty="0">
                <a:effectLst/>
                <a:latin typeface="Calibri"/>
                <a:ea typeface="Calibri"/>
              </a:rPr>
              <a:t> </a:t>
            </a:r>
            <a:r>
              <a:rPr lang="ar-SA" dirty="0">
                <a:effectLst/>
                <a:latin typeface="Calibri"/>
                <a:ea typeface="Calibri"/>
              </a:rPr>
              <a:t>المحاضرة </a:t>
            </a:r>
            <a:r>
              <a:rPr lang="ar-IQ" dirty="0">
                <a:effectLst/>
                <a:latin typeface="Calibri"/>
                <a:ea typeface="Calibri"/>
              </a:rPr>
              <a:t>التاسعة</a:t>
            </a:r>
            <a:endParaRPr lang="en-US" dirty="0"/>
          </a:p>
        </p:txBody>
      </p:sp>
      <p:sp>
        <p:nvSpPr>
          <p:cNvPr id="3" name="Subtitle 2"/>
          <p:cNvSpPr>
            <a:spLocks noGrp="1"/>
          </p:cNvSpPr>
          <p:nvPr>
            <p:ph type="subTitle" idx="1"/>
          </p:nvPr>
        </p:nvSpPr>
        <p:spPr/>
        <p:txBody>
          <a:bodyPr/>
          <a:lstStyle/>
          <a:p>
            <a:pPr marR="0" algn="ctr" rtl="1">
              <a:lnSpc>
                <a:spcPct val="115000"/>
              </a:lnSpc>
              <a:spcBef>
                <a:spcPts val="0"/>
              </a:spcBef>
              <a:spcAft>
                <a:spcPts val="1000"/>
              </a:spcAft>
            </a:pPr>
            <a:r>
              <a:rPr lang="ar-SA" sz="2800" b="1" dirty="0">
                <a:solidFill>
                  <a:srgbClr val="00B0F0"/>
                </a:solidFill>
                <a:latin typeface="Calibri"/>
                <a:ea typeface="Calibri"/>
              </a:rPr>
              <a:t>تقويم أداء  العاملين</a:t>
            </a:r>
            <a:endParaRPr lang="en-US" sz="1800" dirty="0">
              <a:latin typeface="Calibri"/>
              <a:ea typeface="Calibri"/>
              <a:cs typeface="Arial"/>
            </a:endParaRPr>
          </a:p>
          <a:p>
            <a:r>
              <a:rPr lang="ar-SA" sz="2800" b="1" dirty="0">
                <a:latin typeface="Calibri"/>
                <a:ea typeface="Calibri"/>
              </a:rPr>
              <a:t>م.م. أسرار عبدالزهرة</a:t>
            </a:r>
            <a:endParaRPr lang="en-US" dirty="0"/>
          </a:p>
        </p:txBody>
      </p:sp>
    </p:spTree>
    <p:extLst>
      <p:ext uri="{BB962C8B-B14F-4D97-AF65-F5344CB8AC3E}">
        <p14:creationId xmlns:p14="http://schemas.microsoft.com/office/powerpoint/2010/main" val="375244696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607840654"/>
              </p:ext>
            </p:extLst>
          </p:nvPr>
        </p:nvGraphicFramePr>
        <p:xfrm>
          <a:off x="644549" y="990600"/>
          <a:ext cx="7522019" cy="5105399"/>
        </p:xfrm>
        <a:graphic>
          <a:graphicData uri="http://schemas.openxmlformats.org/presentationml/2006/ole">
            <mc:AlternateContent xmlns:mc="http://schemas.openxmlformats.org/markup-compatibility/2006">
              <mc:Choice xmlns:v="urn:schemas-microsoft-com:vml" Requires="v">
                <p:oleObj spid="_x0000_s3075" name="Document" r:id="rId3" imgW="6185895" imgH="4199292" progId="Word.Document.12">
                  <p:embed/>
                </p:oleObj>
              </mc:Choice>
              <mc:Fallback>
                <p:oleObj name="Document" r:id="rId3" imgW="6185895" imgH="4199292" progId="Word.Document.12">
                  <p:embed/>
                  <p:pic>
                    <p:nvPicPr>
                      <p:cNvPr id="0" name=""/>
                      <p:cNvPicPr/>
                      <p:nvPr/>
                    </p:nvPicPr>
                    <p:blipFill>
                      <a:blip r:embed="rId4"/>
                      <a:stretch>
                        <a:fillRect/>
                      </a:stretch>
                    </p:blipFill>
                    <p:spPr>
                      <a:xfrm>
                        <a:off x="644549" y="990600"/>
                        <a:ext cx="7522019" cy="5105399"/>
                      </a:xfrm>
                      <a:prstGeom prst="rect">
                        <a:avLst/>
                      </a:prstGeom>
                    </p:spPr>
                  </p:pic>
                </p:oleObj>
              </mc:Fallback>
            </mc:AlternateContent>
          </a:graphicData>
        </a:graphic>
      </p:graphicFrame>
    </p:spTree>
    <p:extLst>
      <p:ext uri="{BB962C8B-B14F-4D97-AF65-F5344CB8AC3E}">
        <p14:creationId xmlns:p14="http://schemas.microsoft.com/office/powerpoint/2010/main" val="294865331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093827612"/>
              </p:ext>
            </p:extLst>
          </p:nvPr>
        </p:nvGraphicFramePr>
        <p:xfrm>
          <a:off x="1295400" y="625474"/>
          <a:ext cx="6370638" cy="5775587"/>
        </p:xfrm>
        <a:graphic>
          <a:graphicData uri="http://schemas.openxmlformats.org/presentationml/2006/ole">
            <mc:AlternateContent xmlns:mc="http://schemas.openxmlformats.org/markup-compatibility/2006">
              <mc:Choice xmlns:v="urn:schemas-microsoft-com:vml" Requires="v">
                <p:oleObj spid="_x0000_s4099" name="Document" r:id="rId3" imgW="6185895" imgH="5609270" progId="Word.Document.12">
                  <p:embed/>
                </p:oleObj>
              </mc:Choice>
              <mc:Fallback>
                <p:oleObj name="Document" r:id="rId3" imgW="6185895" imgH="5609270" progId="Word.Document.12">
                  <p:embed/>
                  <p:pic>
                    <p:nvPicPr>
                      <p:cNvPr id="0" name=""/>
                      <p:cNvPicPr/>
                      <p:nvPr/>
                    </p:nvPicPr>
                    <p:blipFill>
                      <a:blip r:embed="rId4"/>
                      <a:stretch>
                        <a:fillRect/>
                      </a:stretch>
                    </p:blipFill>
                    <p:spPr>
                      <a:xfrm>
                        <a:off x="1295400" y="625474"/>
                        <a:ext cx="6370638" cy="5775587"/>
                      </a:xfrm>
                      <a:prstGeom prst="rect">
                        <a:avLst/>
                      </a:prstGeom>
                    </p:spPr>
                  </p:pic>
                </p:oleObj>
              </mc:Fallback>
            </mc:AlternateContent>
          </a:graphicData>
        </a:graphic>
      </p:graphicFrame>
    </p:spTree>
    <p:extLst>
      <p:ext uri="{BB962C8B-B14F-4D97-AF65-F5344CB8AC3E}">
        <p14:creationId xmlns:p14="http://schemas.microsoft.com/office/powerpoint/2010/main" val="145869685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991666"/>
            <a:ext cx="6934200" cy="4237570"/>
          </a:xfrm>
          <a:prstGeom prst="rect">
            <a:avLst/>
          </a:prstGeom>
        </p:spPr>
        <p:txBody>
          <a:bodyPr wrap="square">
            <a:spAutoFit/>
          </a:bodyPr>
          <a:lstStyle/>
          <a:p>
            <a:pPr marL="342900" marR="0" lvl="0" indent="-342900" algn="r" rtl="1">
              <a:lnSpc>
                <a:spcPct val="115000"/>
              </a:lnSpc>
              <a:spcBef>
                <a:spcPts val="0"/>
              </a:spcBef>
              <a:spcAft>
                <a:spcPts val="1000"/>
              </a:spcAft>
              <a:buFont typeface="+mj-lt"/>
              <a:buAutoNum type="arabicPeriod"/>
            </a:pPr>
            <a:r>
              <a:rPr lang="ar-SA" b="1" dirty="0">
                <a:solidFill>
                  <a:srgbClr val="FF0000"/>
                </a:solidFill>
                <a:latin typeface="Calibri"/>
                <a:ea typeface="Calibri"/>
              </a:rPr>
              <a:t>طرق التقييم :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تتعدد الطرق التنظيمية وفق رأي و ثقافة المنظمة و لكن تنقسم لمجموعتين حديثة و قديمة و هي كالتالي: </a:t>
            </a:r>
            <a:endParaRPr lang="en-US" sz="1200" dirty="0">
              <a:latin typeface="Calibri"/>
              <a:ea typeface="Calibri"/>
              <a:cs typeface="Arial"/>
            </a:endParaRPr>
          </a:p>
          <a:p>
            <a:pPr algn="r" rtl="1">
              <a:lnSpc>
                <a:spcPct val="115000"/>
              </a:lnSpc>
              <a:spcAft>
                <a:spcPts val="1000"/>
              </a:spcAft>
            </a:pPr>
            <a:r>
              <a:rPr lang="ar-SA" b="1" dirty="0">
                <a:solidFill>
                  <a:srgbClr val="FF0000"/>
                </a:solidFill>
                <a:latin typeface="Calibri"/>
                <a:ea typeface="Calibri"/>
              </a:rPr>
              <a:t>الطرق القديمة : "</a:t>
            </a:r>
            <a:endParaRPr lang="en-US" sz="1200" dirty="0">
              <a:latin typeface="Calibri"/>
              <a:ea typeface="Calibri"/>
              <a:cs typeface="Arial"/>
            </a:endParaRPr>
          </a:p>
          <a:p>
            <a:pPr algn="r" rtl="1">
              <a:lnSpc>
                <a:spcPct val="115000"/>
              </a:lnSpc>
              <a:spcAft>
                <a:spcPts val="1000"/>
              </a:spcAft>
            </a:pPr>
            <a:r>
              <a:rPr lang="ar-SA" b="1" dirty="0">
                <a:solidFill>
                  <a:srgbClr val="FF0000"/>
                </a:solidFill>
                <a:latin typeface="Calibri"/>
                <a:ea typeface="Calibri"/>
              </a:rPr>
              <a:t>* قائمة معايير التقييم: </a:t>
            </a:r>
            <a:r>
              <a:rPr lang="ar-SA" b="1" dirty="0">
                <a:latin typeface="Calibri"/>
                <a:ea typeface="Calibri"/>
              </a:rPr>
              <a:t>عبارة عن جدول يصنف فيه عدة معايير وتحدد مدى توفر هذه المعايير في أداء الفرد، ويتم التقييم الكلي للفرد بجمع المقاييس التي وضعت لكل معيار توفر في هذا الفرد.</a:t>
            </a:r>
            <a:endParaRPr lang="en-US" sz="1200" dirty="0">
              <a:latin typeface="Calibri"/>
              <a:ea typeface="Calibri"/>
              <a:cs typeface="Arial"/>
            </a:endParaRPr>
          </a:p>
          <a:p>
            <a:pPr algn="r" rtl="1">
              <a:lnSpc>
                <a:spcPct val="115000"/>
              </a:lnSpc>
              <a:spcAft>
                <a:spcPts val="1000"/>
              </a:spcAft>
            </a:pPr>
            <a:r>
              <a:rPr lang="ar-SA" b="1" dirty="0">
                <a:solidFill>
                  <a:srgbClr val="FF0000"/>
                </a:solidFill>
                <a:latin typeface="Calibri"/>
                <a:ea typeface="Calibri"/>
              </a:rPr>
              <a:t>* طريقة الترتيب البسيط: </a:t>
            </a:r>
            <a:r>
              <a:rPr lang="ar-SA" b="1" dirty="0">
                <a:latin typeface="Calibri"/>
                <a:ea typeface="Calibri"/>
              </a:rPr>
              <a:t>يقوم كل رئيس مباشر بترتيب مرؤوسيه تنازليا من الأحسن إلى الأقل أداء، وذلك طبقا للأداء العام وبعيدا عن ما يسمى بالمعايير، وهي أكبر مشكل تعاني منه الطريقة رغم ما تمتاز به من البساطة"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بالإضافة إلى " </a:t>
            </a:r>
            <a:endParaRPr lang="en-US" sz="1200" dirty="0">
              <a:effectLst/>
              <a:latin typeface="Calibri"/>
              <a:ea typeface="Calibri"/>
              <a:cs typeface="Arial"/>
            </a:endParaRPr>
          </a:p>
        </p:txBody>
      </p:sp>
    </p:spTree>
    <p:extLst>
      <p:ext uri="{BB962C8B-B14F-4D97-AF65-F5344CB8AC3E}">
        <p14:creationId xmlns:p14="http://schemas.microsoft.com/office/powerpoint/2010/main" val="44925626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720840"/>
            <a:ext cx="7239000" cy="3785652"/>
          </a:xfrm>
          <a:prstGeom prst="rect">
            <a:avLst/>
          </a:prstGeom>
        </p:spPr>
        <p:txBody>
          <a:bodyPr wrap="square">
            <a:spAutoFit/>
          </a:bodyPr>
          <a:lstStyle/>
          <a:p>
            <a:pPr algn="r" rtl="1"/>
            <a:r>
              <a:rPr lang="ar-SA" sz="2400" b="1" dirty="0">
                <a:latin typeface="Calibri"/>
                <a:ea typeface="Calibri"/>
              </a:rPr>
              <a:t>طريقة المقارنة المزدوجة: تؤخذ مجموعة من العمال وتقارنهم مثنى مثنى، كل عامل مع جميع العاملين الآخرين، وعيب هذه الطريقة هو نفس عيب الطريقة السابقة فالحكم حكم إجمالي وعام.</a:t>
            </a:r>
            <a:br>
              <a:rPr lang="ar-SA" sz="2400" b="1" dirty="0">
                <a:latin typeface="Calibri"/>
                <a:ea typeface="Calibri"/>
              </a:rPr>
            </a:br>
            <a:r>
              <a:rPr lang="ar-SA" sz="2400" b="1" dirty="0">
                <a:latin typeface="Calibri"/>
                <a:ea typeface="Calibri"/>
              </a:rPr>
              <a:t/>
            </a:r>
            <a:br>
              <a:rPr lang="ar-SA" sz="2400" b="1" dirty="0">
                <a:latin typeface="Calibri"/>
                <a:ea typeface="Calibri"/>
              </a:rPr>
            </a:br>
            <a:r>
              <a:rPr lang="ar-SA" sz="2400" b="1" dirty="0">
                <a:latin typeface="Calibri"/>
                <a:ea typeface="Calibri"/>
              </a:rPr>
              <a:t>- طريقة التوزيع الطبيعي: هنا يجب تمييز العاملين إلى أربع مجموعات: 25% ضعيف، 25% متوسط، 25% فوق المتوسط و 25% جيد، إلا أنه يمكن أن يكون للعاملين نفس المستوى أو يتميزون إلى أقل من أربع مجموعات، كما أنه لا يمكن الحصول على نفس العدد في كل مجموعة.</a:t>
            </a:r>
            <a:br>
              <a:rPr lang="ar-SA" sz="2400" b="1" dirty="0">
                <a:latin typeface="Calibri"/>
                <a:ea typeface="Calibri"/>
              </a:rPr>
            </a:br>
            <a:r>
              <a:rPr lang="ar-SA" sz="2400" b="1" dirty="0">
                <a:latin typeface="Calibri"/>
                <a:ea typeface="Calibri"/>
              </a:rPr>
              <a:t/>
            </a:r>
            <a:br>
              <a:rPr lang="ar-SA" sz="2400" b="1" dirty="0">
                <a:latin typeface="Calibri"/>
                <a:ea typeface="Calibri"/>
              </a:rPr>
            </a:br>
            <a:endParaRPr lang="en-US" sz="2400" dirty="0"/>
          </a:p>
        </p:txBody>
      </p:sp>
    </p:spTree>
    <p:extLst>
      <p:ext uri="{BB962C8B-B14F-4D97-AF65-F5344CB8AC3E}">
        <p14:creationId xmlns:p14="http://schemas.microsoft.com/office/powerpoint/2010/main" val="148527117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06204"/>
            <a:ext cx="7239000" cy="4584588"/>
          </a:xfrm>
          <a:prstGeom prst="rect">
            <a:avLst/>
          </a:prstGeom>
        </p:spPr>
        <p:txBody>
          <a:bodyPr wrap="square">
            <a:spAutoFit/>
          </a:bodyPr>
          <a:lstStyle/>
          <a:p>
            <a:pPr algn="r" rtl="1">
              <a:lnSpc>
                <a:spcPct val="115000"/>
              </a:lnSpc>
              <a:spcAft>
                <a:spcPts val="1000"/>
              </a:spcAft>
            </a:pPr>
            <a:r>
              <a:rPr lang="ar-SA" sz="2000" b="1" dirty="0">
                <a:latin typeface="Calibri"/>
                <a:ea typeface="Calibri"/>
              </a:rPr>
              <a:t> كما و ينضم لهذه الطرق : " </a:t>
            </a:r>
            <a:endParaRPr lang="en-US" sz="2000" dirty="0">
              <a:latin typeface="Calibri"/>
              <a:ea typeface="Calibri"/>
              <a:cs typeface="Arial"/>
            </a:endParaRPr>
          </a:p>
          <a:p>
            <a:pPr algn="r" rtl="1">
              <a:lnSpc>
                <a:spcPct val="115000"/>
              </a:lnSpc>
              <a:spcAft>
                <a:spcPts val="1000"/>
              </a:spcAft>
            </a:pPr>
            <a:r>
              <a:rPr lang="ar-SA" sz="2000" b="1" dirty="0">
                <a:latin typeface="Calibri"/>
                <a:ea typeface="Calibri"/>
              </a:rPr>
              <a:t/>
            </a:r>
            <a:br>
              <a:rPr lang="ar-SA" sz="2000" b="1" dirty="0">
                <a:latin typeface="Calibri"/>
                <a:ea typeface="Calibri"/>
              </a:rPr>
            </a:br>
            <a:r>
              <a:rPr lang="ar-SA" sz="2000" b="1" dirty="0">
                <a:solidFill>
                  <a:srgbClr val="FF0000"/>
                </a:solidFill>
                <a:latin typeface="Calibri"/>
                <a:ea typeface="Calibri"/>
              </a:rPr>
              <a:t>طريقة البيانات</a:t>
            </a:r>
            <a:r>
              <a:rPr lang="en-US" sz="2000" b="1" dirty="0">
                <a:latin typeface="Calibri"/>
                <a:ea typeface="Calibri"/>
                <a:cs typeface="Arial"/>
              </a:rPr>
              <a:t>:</a:t>
            </a:r>
            <a:r>
              <a:rPr lang="en-US" sz="2000" b="1" dirty="0">
                <a:latin typeface="Arial"/>
                <a:ea typeface="Calibri"/>
                <a:cs typeface="Arial"/>
              </a:rPr>
              <a:t> </a:t>
            </a:r>
            <a:r>
              <a:rPr lang="ar-SA" sz="2000" b="1" dirty="0">
                <a:latin typeface="Arial"/>
                <a:ea typeface="Calibri"/>
              </a:rPr>
              <a:t>يتم تحديد مجموعة من الصفات، وتعطى لكل صفة درجة معينة وبناءاً</a:t>
            </a:r>
            <a:r>
              <a:rPr lang="ar-SA" sz="2000" b="1" dirty="0">
                <a:latin typeface="Calibri"/>
                <a:ea typeface="Calibri"/>
              </a:rPr>
              <a:t> عليها نحصل على مستوى العامل وفق هذه النسب وبذلك تعطى علامات للعمال ونتمكن من ترتيبهم</a:t>
            </a:r>
            <a:r>
              <a:rPr lang="en-US" sz="2000" b="1" dirty="0">
                <a:latin typeface="Calibri"/>
                <a:ea typeface="Calibri"/>
                <a:cs typeface="Arial"/>
              </a:rPr>
              <a:t>.</a:t>
            </a:r>
            <a:br>
              <a:rPr lang="en-US" sz="2000" b="1" dirty="0">
                <a:latin typeface="Calibri"/>
                <a:ea typeface="Calibri"/>
                <a:cs typeface="Arial"/>
              </a:rPr>
            </a:br>
            <a:r>
              <a:rPr lang="ar-SA" sz="2000" b="1" dirty="0">
                <a:latin typeface="Calibri"/>
                <a:ea typeface="Calibri"/>
              </a:rPr>
              <a:t>عيب هذه الطريقة هو أن تعطى صفة ما قيمة أكبر، وبالتالي سوف يقيم العاملين دائما حسب هذه الصفة بنسب منخفضة مهما كان مستواهم</a:t>
            </a:r>
            <a:r>
              <a:rPr lang="en-US" sz="2000" b="1" dirty="0">
                <a:latin typeface="Calibri"/>
                <a:ea typeface="Calibri"/>
                <a:cs typeface="Arial"/>
              </a:rPr>
              <a:t>.</a:t>
            </a:r>
            <a:endParaRPr lang="en-US" sz="2000" dirty="0">
              <a:latin typeface="Calibri"/>
              <a:ea typeface="Calibri"/>
              <a:cs typeface="Arial"/>
            </a:endParaRPr>
          </a:p>
          <a:p>
            <a:pPr algn="r" rtl="1">
              <a:lnSpc>
                <a:spcPct val="115000"/>
              </a:lnSpc>
              <a:spcAft>
                <a:spcPts val="1000"/>
              </a:spcAft>
            </a:pPr>
            <a:r>
              <a:rPr lang="en-US" sz="2000" b="1" dirty="0">
                <a:latin typeface="Calibri"/>
                <a:ea typeface="Calibri"/>
                <a:cs typeface="Arial"/>
              </a:rPr>
              <a:t> </a:t>
            </a:r>
            <a:r>
              <a:rPr lang="ar-SA" sz="2000" b="1" dirty="0">
                <a:latin typeface="Calibri"/>
                <a:ea typeface="Calibri"/>
              </a:rPr>
              <a:t>طريقة الوقائع الحرجة</a:t>
            </a:r>
            <a:r>
              <a:rPr lang="en-US" sz="2000" b="1" dirty="0">
                <a:latin typeface="Calibri"/>
                <a:ea typeface="Calibri"/>
                <a:cs typeface="Arial"/>
              </a:rPr>
              <a:t>:</a:t>
            </a:r>
            <a:r>
              <a:rPr lang="en-US" sz="2000" b="1" dirty="0">
                <a:latin typeface="Arial"/>
                <a:ea typeface="Calibri"/>
                <a:cs typeface="Arial"/>
              </a:rPr>
              <a:t> </a:t>
            </a:r>
            <a:r>
              <a:rPr lang="ar-SA" sz="2000" b="1" dirty="0">
                <a:latin typeface="Arial"/>
                <a:ea typeface="Calibri"/>
              </a:rPr>
              <a:t>يقيم الفرد وفق هذه الطريقة على أساس سلوكه في حالة الوقائع الحرجة التي</a:t>
            </a:r>
            <a:r>
              <a:rPr lang="ar-SA" sz="2000" b="1" dirty="0">
                <a:latin typeface="Calibri"/>
                <a:ea typeface="Calibri"/>
              </a:rPr>
              <a:t> قد تحدث في المنظمة كالوضعيات السيئة مثلاً</a:t>
            </a:r>
            <a:r>
              <a:rPr lang="en-US" sz="2000" b="1" dirty="0">
                <a:latin typeface="Calibri"/>
                <a:ea typeface="Calibri"/>
                <a:cs typeface="Arial"/>
              </a:rPr>
              <a:t>.</a:t>
            </a:r>
            <a:br>
              <a:rPr lang="en-US" sz="2000" b="1" dirty="0">
                <a:latin typeface="Calibri"/>
                <a:ea typeface="Calibri"/>
                <a:cs typeface="Arial"/>
              </a:rPr>
            </a:br>
            <a:r>
              <a:rPr lang="ar-SA" sz="2000" b="1" dirty="0">
                <a:latin typeface="Calibri"/>
                <a:ea typeface="Calibri"/>
              </a:rPr>
              <a:t>لكل هذه الطرق عيوب أهمها أنه يغلب عليها التحيز لأن المقيمون هم أشخاص، فهناك من يميل إلى التشدد وهناك من يميل إلى التساهل وبالتالي فإن التقييم لن يكون عادلاً ( الاصبحي ، 2010 : موقع الكتروني ) </a:t>
            </a:r>
            <a:r>
              <a:rPr lang="en-US" sz="2000" b="1" dirty="0">
                <a:latin typeface="Calibri"/>
                <a:ea typeface="Calibri"/>
                <a:cs typeface="Arial"/>
              </a:rPr>
              <a:t>.</a:t>
            </a:r>
            <a:endParaRPr lang="en-US" sz="2000" dirty="0"/>
          </a:p>
        </p:txBody>
      </p:sp>
    </p:spTree>
    <p:extLst>
      <p:ext uri="{BB962C8B-B14F-4D97-AF65-F5344CB8AC3E}">
        <p14:creationId xmlns:p14="http://schemas.microsoft.com/office/powerpoint/2010/main" val="166909647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927546"/>
            <a:ext cx="7010400" cy="4732386"/>
          </a:xfrm>
          <a:prstGeom prst="rect">
            <a:avLst/>
          </a:prstGeom>
        </p:spPr>
        <p:txBody>
          <a:bodyPr wrap="square">
            <a:spAutoFit/>
          </a:bodyPr>
          <a:lstStyle/>
          <a:p>
            <a:pPr algn="r" rtl="1">
              <a:lnSpc>
                <a:spcPct val="115000"/>
              </a:lnSpc>
              <a:spcAft>
                <a:spcPts val="1000"/>
              </a:spcAft>
            </a:pPr>
            <a:r>
              <a:rPr lang="ar-SA" sz="2000" b="1" dirty="0">
                <a:latin typeface="Calibri"/>
                <a:ea typeface="Calibri"/>
              </a:rPr>
              <a:t>كما ويضاف لهذه الطرق </a:t>
            </a:r>
            <a:endParaRPr lang="en-US" sz="20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SA" sz="2000" b="1" dirty="0">
                <a:latin typeface="Calibri"/>
                <a:ea typeface="Calibri"/>
              </a:rPr>
              <a:t>الطريقة المقالة :</a:t>
            </a:r>
            <a:endParaRPr lang="en-US" sz="2000" dirty="0">
              <a:latin typeface="Calibri"/>
              <a:ea typeface="Calibri"/>
              <a:cs typeface="Arial"/>
            </a:endParaRPr>
          </a:p>
          <a:p>
            <a:pPr algn="r" rtl="1">
              <a:lnSpc>
                <a:spcPct val="115000"/>
              </a:lnSpc>
              <a:spcAft>
                <a:spcPts val="1000"/>
              </a:spcAft>
            </a:pPr>
            <a:r>
              <a:rPr lang="ar-SA" sz="2000" b="1" dirty="0">
                <a:latin typeface="Calibri"/>
                <a:ea typeface="Calibri"/>
              </a:rPr>
              <a:t> يكتب الرئيس تقرير عن الموظف بصورة مقالية تبدي رائية في الموظف إيجابا أو سلبا و مستوى أدائه و قوة مهاراته .</a:t>
            </a:r>
            <a:endParaRPr lang="en-US" sz="2000" dirty="0">
              <a:latin typeface="Calibri"/>
              <a:ea typeface="Calibri"/>
              <a:cs typeface="Arial"/>
            </a:endParaRPr>
          </a:p>
          <a:p>
            <a:pPr algn="r" rtl="1">
              <a:lnSpc>
                <a:spcPct val="115000"/>
              </a:lnSpc>
              <a:spcAft>
                <a:spcPts val="1000"/>
              </a:spcAft>
            </a:pPr>
            <a:r>
              <a:rPr lang="ar-SA" sz="2000" b="1" dirty="0">
                <a:latin typeface="Calibri"/>
                <a:ea typeface="Calibri"/>
              </a:rPr>
              <a:t>الطرق الحديثة للتقييم : </a:t>
            </a:r>
            <a:endParaRPr lang="en-US" sz="2000" dirty="0">
              <a:latin typeface="Calibri"/>
              <a:ea typeface="Calibri"/>
              <a:cs typeface="Arial"/>
            </a:endParaRPr>
          </a:p>
          <a:p>
            <a:pPr algn="r" rtl="1">
              <a:lnSpc>
                <a:spcPct val="115000"/>
              </a:lnSpc>
              <a:spcAft>
                <a:spcPts val="1000"/>
              </a:spcAft>
            </a:pPr>
            <a:r>
              <a:rPr lang="ar-SA" sz="2000" b="1" dirty="0">
                <a:latin typeface="Calibri"/>
                <a:ea typeface="Calibri"/>
              </a:rPr>
              <a:t>و حيث الطرق القديمة كانت تحوي العديد من المشاكل و المعيقات التي منعتها من أن تكون  طرق منصفة للموظفين وضع العلماء مجموعه من الطرق الحديثة و التي من أهمها : "</a:t>
            </a:r>
            <a:endParaRPr lang="en-US" sz="2000" dirty="0">
              <a:latin typeface="Calibri"/>
              <a:ea typeface="Calibri"/>
              <a:cs typeface="Arial"/>
            </a:endParaRPr>
          </a:p>
          <a:p>
            <a:pPr marL="342900" marR="0" lvl="0" indent="-342900" algn="r" rtl="1">
              <a:lnSpc>
                <a:spcPct val="115000"/>
              </a:lnSpc>
              <a:spcBef>
                <a:spcPts val="0"/>
              </a:spcBef>
              <a:spcAft>
                <a:spcPts val="1000"/>
              </a:spcAft>
              <a:buSzPts val="1000"/>
              <a:buFont typeface="Symbol"/>
              <a:buChar char=""/>
              <a:tabLst>
                <a:tab pos="457200" algn="l"/>
              </a:tabLst>
            </a:pPr>
            <a:r>
              <a:rPr lang="ar-SA" sz="2000" b="1" u="sng" dirty="0">
                <a:solidFill>
                  <a:srgbClr val="0000FF"/>
                </a:solidFill>
                <a:latin typeface="Calibri"/>
                <a:ea typeface="Calibri"/>
                <a:hlinkClick r:id="rId2" tooltip="مقياس مراقبة السلوك (الصفحة غير موجودة)"/>
              </a:rPr>
              <a:t>مقياس المراقبة السلوكية</a:t>
            </a:r>
            <a:r>
              <a:rPr lang="en-US" sz="2000" b="1" dirty="0">
                <a:latin typeface="Arial"/>
                <a:ea typeface="Calibri"/>
                <a:cs typeface="Arial"/>
              </a:rPr>
              <a:t> </a:t>
            </a:r>
            <a:endParaRPr lang="en-US" sz="2000" dirty="0">
              <a:latin typeface="Calibri"/>
              <a:ea typeface="Calibri"/>
              <a:cs typeface="Arial"/>
            </a:endParaRPr>
          </a:p>
          <a:p>
            <a:pPr marL="342900" marR="0" lvl="0" indent="-342900" algn="r" rtl="1">
              <a:lnSpc>
                <a:spcPct val="115000"/>
              </a:lnSpc>
              <a:spcBef>
                <a:spcPts val="0"/>
              </a:spcBef>
              <a:spcAft>
                <a:spcPts val="1000"/>
              </a:spcAft>
              <a:buSzPts val="1000"/>
              <a:buFont typeface="Symbol"/>
              <a:buChar char=""/>
              <a:tabLst>
                <a:tab pos="457200" algn="l"/>
              </a:tabLst>
            </a:pPr>
            <a:r>
              <a:rPr lang="ar-SA" sz="2000" b="1" u="sng" dirty="0">
                <a:solidFill>
                  <a:srgbClr val="0000FF"/>
                </a:solidFill>
                <a:latin typeface="Calibri"/>
                <a:ea typeface="Calibri"/>
                <a:hlinkClick r:id="rId3" tooltip="مقياس التصنيف المضبوط وفقاً لمعايير السلوك (الصفحة غير موجودة)"/>
              </a:rPr>
              <a:t>مقياس التصنيف المضبوط وفقاً لمعايير السلوك</a:t>
            </a:r>
            <a:r>
              <a:rPr lang="ar-SA" sz="2000" b="1" dirty="0">
                <a:latin typeface="Calibri"/>
                <a:ea typeface="Calibri"/>
              </a:rPr>
              <a:t> .( وبيكيديا . الموسوعة الحرة  .تقييم الأداء . موقع الكتروني ) .</a:t>
            </a:r>
            <a:endParaRPr lang="en-US" sz="2000" dirty="0">
              <a:effectLst/>
              <a:latin typeface="Calibri"/>
              <a:ea typeface="Calibri"/>
              <a:cs typeface="Arial"/>
            </a:endParaRPr>
          </a:p>
        </p:txBody>
      </p:sp>
    </p:spTree>
    <p:extLst>
      <p:ext uri="{BB962C8B-B14F-4D97-AF65-F5344CB8AC3E}">
        <p14:creationId xmlns:p14="http://schemas.microsoft.com/office/powerpoint/2010/main" val="377365226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38200"/>
            <a:ext cx="7162800" cy="5210016"/>
          </a:xfrm>
          <a:prstGeom prst="rect">
            <a:avLst/>
          </a:prstGeom>
        </p:spPr>
        <p:txBody>
          <a:bodyPr wrap="square">
            <a:spAutoFit/>
          </a:bodyPr>
          <a:lstStyle/>
          <a:p>
            <a:pPr algn="r" rtl="1">
              <a:lnSpc>
                <a:spcPct val="115000"/>
              </a:lnSpc>
              <a:spcAft>
                <a:spcPts val="1000"/>
              </a:spcAft>
            </a:pPr>
            <a:r>
              <a:rPr lang="ar-SA" sz="2400" b="1" dirty="0">
                <a:latin typeface="Calibri"/>
                <a:ea typeface="Calibri"/>
              </a:rPr>
              <a:t>بالإضافة إلى : "</a:t>
            </a:r>
            <a:endParaRPr lang="en-US" sz="2400" dirty="0">
              <a:latin typeface="Calibri"/>
              <a:ea typeface="Calibri"/>
              <a:cs typeface="Arial"/>
            </a:endParaRPr>
          </a:p>
          <a:p>
            <a:pPr marL="342900" marR="0" lvl="0" indent="-342900" algn="r" rtl="1">
              <a:lnSpc>
                <a:spcPct val="115000"/>
              </a:lnSpc>
              <a:spcBef>
                <a:spcPts val="0"/>
              </a:spcBef>
              <a:spcAft>
                <a:spcPts val="1000"/>
              </a:spcAft>
              <a:buFont typeface="Times New Roman"/>
              <a:buChar char="•"/>
              <a:tabLst>
                <a:tab pos="457200" algn="l"/>
              </a:tabLst>
            </a:pPr>
            <a:r>
              <a:rPr lang="en-US" sz="2400" b="1" dirty="0">
                <a:latin typeface="Arial"/>
                <a:ea typeface="Calibri"/>
                <a:cs typeface="Arial"/>
              </a:rPr>
              <a:t> </a:t>
            </a:r>
            <a:r>
              <a:rPr lang="ar-EG" sz="2400" b="1" dirty="0">
                <a:latin typeface="Calibri"/>
                <a:ea typeface="Calibri"/>
              </a:rPr>
              <a:t>طريقة مراكز التقويم.</a:t>
            </a:r>
            <a:endParaRPr lang="en-US" sz="2400" dirty="0">
              <a:latin typeface="Calibri"/>
              <a:ea typeface="Calibri"/>
              <a:cs typeface="Arial"/>
            </a:endParaRPr>
          </a:p>
          <a:p>
            <a:pPr marL="342900" marR="0" lvl="0" indent="-342900" algn="r" rtl="1">
              <a:lnSpc>
                <a:spcPct val="115000"/>
              </a:lnSpc>
              <a:spcBef>
                <a:spcPts val="0"/>
              </a:spcBef>
              <a:spcAft>
                <a:spcPts val="1000"/>
              </a:spcAft>
              <a:buFont typeface="Times New Roman"/>
              <a:buChar char="•"/>
              <a:tabLst>
                <a:tab pos="457200" algn="l"/>
              </a:tabLst>
            </a:pPr>
            <a:r>
              <a:rPr lang="ar-EG" sz="2400" b="1" dirty="0">
                <a:latin typeface="Calibri"/>
                <a:ea typeface="Calibri"/>
              </a:rPr>
              <a:t>طريقة ملاحظة السلوك.</a:t>
            </a:r>
            <a:endParaRPr lang="en-US" sz="2400" dirty="0">
              <a:latin typeface="Calibri"/>
              <a:ea typeface="Calibri"/>
              <a:cs typeface="Arial"/>
            </a:endParaRPr>
          </a:p>
          <a:p>
            <a:pPr marL="342900" marR="0" lvl="0" indent="-342900" algn="r" rtl="1">
              <a:lnSpc>
                <a:spcPct val="115000"/>
              </a:lnSpc>
              <a:spcBef>
                <a:spcPts val="0"/>
              </a:spcBef>
              <a:spcAft>
                <a:spcPts val="1000"/>
              </a:spcAft>
              <a:buFont typeface="Times New Roman"/>
              <a:buChar char="•"/>
              <a:tabLst>
                <a:tab pos="457200" algn="l"/>
              </a:tabLst>
            </a:pPr>
            <a:r>
              <a:rPr lang="ar-EG" sz="2400" b="1" dirty="0">
                <a:latin typeface="Calibri"/>
                <a:ea typeface="Calibri"/>
              </a:rPr>
              <a:t>طريقة معدلات الأداء أو ناتج العمل.</a:t>
            </a:r>
            <a:endParaRPr lang="en-US" sz="2400" dirty="0">
              <a:latin typeface="Calibri"/>
              <a:ea typeface="Calibri"/>
              <a:cs typeface="Arial"/>
            </a:endParaRPr>
          </a:p>
          <a:p>
            <a:pPr marL="342900" marR="0" lvl="0" indent="-342900" algn="r" rtl="1">
              <a:lnSpc>
                <a:spcPct val="115000"/>
              </a:lnSpc>
              <a:spcBef>
                <a:spcPts val="0"/>
              </a:spcBef>
              <a:spcAft>
                <a:spcPts val="1000"/>
              </a:spcAft>
              <a:buFont typeface="Times New Roman"/>
              <a:buChar char="•"/>
              <a:tabLst>
                <a:tab pos="457200" algn="l"/>
              </a:tabLst>
            </a:pPr>
            <a:r>
              <a:rPr lang="ar-EG" sz="2400" b="1" dirty="0">
                <a:latin typeface="Calibri"/>
                <a:ea typeface="Calibri"/>
              </a:rPr>
              <a:t>طريقة الإدارة بالأهداف</a:t>
            </a:r>
            <a:r>
              <a:rPr lang="ar-SA" sz="2400" b="1" dirty="0">
                <a:latin typeface="Calibri"/>
                <a:ea typeface="Calibri"/>
              </a:rPr>
              <a:t>  ( توفيق ، 2004 : بلا )</a:t>
            </a:r>
            <a:endParaRPr lang="en-US" sz="2400" dirty="0">
              <a:latin typeface="Calibri"/>
              <a:ea typeface="Calibri"/>
              <a:cs typeface="Arial"/>
            </a:endParaRPr>
          </a:p>
          <a:p>
            <a:pPr algn="r" rtl="1">
              <a:lnSpc>
                <a:spcPct val="115000"/>
              </a:lnSpc>
              <a:spcAft>
                <a:spcPts val="1000"/>
              </a:spcAft>
            </a:pPr>
            <a:r>
              <a:rPr lang="ar-SA" sz="2400" b="1" dirty="0">
                <a:latin typeface="Calibri"/>
                <a:ea typeface="Calibri"/>
              </a:rPr>
              <a:t>حيث يمكننا أن نشرح هذه الطرق كما يلي : </a:t>
            </a:r>
            <a:endParaRPr lang="en-US" sz="24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SA" sz="2400" b="1" dirty="0">
                <a:latin typeface="Calibri"/>
                <a:ea typeface="Calibri"/>
              </a:rPr>
              <a:t>قياس التدرج على أساس السلوك : </a:t>
            </a:r>
            <a:endParaRPr lang="en-US" sz="2400" dirty="0">
              <a:latin typeface="Calibri"/>
              <a:ea typeface="Calibri"/>
              <a:cs typeface="Arial"/>
            </a:endParaRPr>
          </a:p>
          <a:p>
            <a:pPr algn="r" rtl="1">
              <a:lnSpc>
                <a:spcPct val="115000"/>
              </a:lnSpc>
              <a:spcAft>
                <a:spcPts val="1000"/>
              </a:spcAft>
            </a:pPr>
            <a:r>
              <a:rPr lang="ar-SA" sz="2400" b="1" dirty="0">
                <a:latin typeface="Calibri"/>
                <a:ea typeface="Calibri"/>
              </a:rPr>
              <a:t>تربط بين طريقتي المواقف الحرجة و التدرج البياني حيث يحدد عامود لكل سلوك    و يقيم الإفراد على أساس سلوكم بيانيا وفق للمواقف التي يكونون بها .</a:t>
            </a:r>
            <a:endParaRPr lang="en-US" sz="2400" dirty="0">
              <a:effectLst/>
              <a:latin typeface="Calibri"/>
              <a:ea typeface="Calibri"/>
              <a:cs typeface="Arial"/>
            </a:endParaRPr>
          </a:p>
        </p:txBody>
      </p:sp>
    </p:spTree>
    <p:extLst>
      <p:ext uri="{BB962C8B-B14F-4D97-AF65-F5344CB8AC3E}">
        <p14:creationId xmlns:p14="http://schemas.microsoft.com/office/powerpoint/2010/main" val="415312905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03793"/>
            <a:ext cx="7391400" cy="2768963"/>
          </a:xfrm>
          <a:prstGeom prst="rect">
            <a:avLst/>
          </a:prstGeom>
        </p:spPr>
        <p:txBody>
          <a:bodyPr wrap="square">
            <a:spAutoFit/>
          </a:bodyPr>
          <a:lstStyle/>
          <a:p>
            <a:pPr marL="342900" marR="0" lvl="0" indent="-342900" algn="r" rtl="1">
              <a:lnSpc>
                <a:spcPct val="115000"/>
              </a:lnSpc>
              <a:spcBef>
                <a:spcPts val="0"/>
              </a:spcBef>
              <a:spcAft>
                <a:spcPts val="1000"/>
              </a:spcAft>
              <a:buFont typeface="Symbol"/>
              <a:buChar char=""/>
            </a:pPr>
            <a:r>
              <a:rPr lang="ar-SA" sz="2400" b="1" dirty="0">
                <a:solidFill>
                  <a:srgbClr val="FF0000"/>
                </a:solidFill>
                <a:latin typeface="Calibri"/>
                <a:ea typeface="Calibri"/>
              </a:rPr>
              <a:t>مقياس الملاحظات السلوكية:</a:t>
            </a:r>
            <a:endParaRPr lang="en-US" sz="2400" dirty="0">
              <a:latin typeface="Calibri"/>
              <a:ea typeface="Calibri"/>
              <a:cs typeface="Arial"/>
            </a:endParaRPr>
          </a:p>
          <a:p>
            <a:pPr algn="r" rtl="1">
              <a:lnSpc>
                <a:spcPct val="115000"/>
              </a:lnSpc>
              <a:spcAft>
                <a:spcPts val="1000"/>
              </a:spcAft>
            </a:pPr>
            <a:r>
              <a:rPr lang="ar-SA" sz="2400" b="1" dirty="0">
                <a:latin typeface="Calibri"/>
                <a:ea typeface="Calibri"/>
              </a:rPr>
              <a:t>حيث يقيم السلوك و الأداء بمقدار الأهداف المحققة منه و المرجوة من العمل حيث يتم وضع مجموعة من الأهداف للمنظمة و الوظيفة و من ثم يقارن سلوك الفرد بما تم انجازه من الأهداف  حيث توضع مجموعة من الأوزان الوظيفية و من ثم تجمع درجات الموظف من الأوزان الحاصل عليها </a:t>
            </a:r>
            <a:endParaRPr lang="en-US" sz="2400" dirty="0">
              <a:effectLst/>
              <a:latin typeface="Calibri"/>
              <a:ea typeface="Calibri"/>
              <a:cs typeface="Arial"/>
            </a:endParaRPr>
          </a:p>
        </p:txBody>
      </p:sp>
    </p:spTree>
    <p:extLst>
      <p:ext uri="{BB962C8B-B14F-4D97-AF65-F5344CB8AC3E}">
        <p14:creationId xmlns:p14="http://schemas.microsoft.com/office/powerpoint/2010/main" val="231942157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11049"/>
            <a:ext cx="7848600" cy="5742085"/>
          </a:xfrm>
          <a:prstGeom prst="rect">
            <a:avLst/>
          </a:prstGeom>
        </p:spPr>
        <p:txBody>
          <a:bodyPr wrap="square">
            <a:spAutoFit/>
          </a:bodyPr>
          <a:lstStyle/>
          <a:p>
            <a:pPr marL="342900" marR="0" lvl="0" indent="-342900" algn="r" rtl="1">
              <a:lnSpc>
                <a:spcPct val="115000"/>
              </a:lnSpc>
              <a:spcBef>
                <a:spcPts val="0"/>
              </a:spcBef>
              <a:spcAft>
                <a:spcPts val="1000"/>
              </a:spcAft>
              <a:buFont typeface="Symbol"/>
              <a:buChar char=""/>
            </a:pPr>
            <a:r>
              <a:rPr lang="ar-SA" sz="2400" b="1" dirty="0">
                <a:solidFill>
                  <a:srgbClr val="FF0000"/>
                </a:solidFill>
                <a:latin typeface="Calibri"/>
                <a:ea typeface="Calibri"/>
              </a:rPr>
              <a:t>طريقة مراكز التقييم :</a:t>
            </a:r>
            <a:endParaRPr lang="en-US" sz="2400" dirty="0">
              <a:latin typeface="Calibri"/>
              <a:ea typeface="Calibri"/>
              <a:cs typeface="Arial"/>
            </a:endParaRPr>
          </a:p>
          <a:p>
            <a:pPr algn="r" rtl="1">
              <a:lnSpc>
                <a:spcPct val="115000"/>
              </a:lnSpc>
              <a:spcAft>
                <a:spcPts val="1000"/>
              </a:spcAft>
            </a:pPr>
            <a:r>
              <a:rPr lang="ar-SA" sz="2400" b="1" dirty="0">
                <a:latin typeface="Calibri"/>
                <a:ea typeface="Calibri"/>
              </a:rPr>
              <a:t> تقوم هذه الطريقة بقياس مهارات لوظائف معينه و غالبا ما تكون هذه الطريقة للإدارات العليا حيث تتمثل هذه الوظائف في التخطيط و التنظيم و العلاقات  و غيرها من الصفات لكبار المديرين  حيث " يتمتع مركز التطوير والتقييم بكونه الطريقة المنظمة والدقيقة للتعرف على السلوك بهدف التوظيف، الترشيح، الترقية والتطوير ضمن نطاق العمل. كما و " تشير </a:t>
            </a:r>
            <a:r>
              <a:rPr lang="ar-SA" sz="2400" b="1" u="sng" dirty="0">
                <a:solidFill>
                  <a:srgbClr val="0000FF"/>
                </a:solidFill>
                <a:latin typeface="Calibri"/>
                <a:ea typeface="Calibri"/>
                <a:hlinkClick r:id="rId2" tooltip="مراكز التقييم"/>
              </a:rPr>
              <a:t>مراكز التقييم</a:t>
            </a:r>
            <a:r>
              <a:rPr lang="ar-SA" sz="2400" b="1" dirty="0">
                <a:latin typeface="Calibri"/>
                <a:ea typeface="Calibri"/>
              </a:rPr>
              <a:t> إلى العملية لا إلى المكان، وتنطوي العملية على تقييم مدى تأهل الأفراد لوظيفة ما من خلال استخدام </a:t>
            </a:r>
            <a:r>
              <a:rPr lang="ar-SA" sz="2400" b="1" u="sng" dirty="0">
                <a:solidFill>
                  <a:srgbClr val="0000FF"/>
                </a:solidFill>
                <a:latin typeface="Calibri"/>
                <a:ea typeface="Calibri"/>
                <a:hlinkClick r:id="rId3" tooltip="الاختبارات النفسية"/>
              </a:rPr>
              <a:t>أدوات القياس النفسية (</a:t>
            </a:r>
            <a:r>
              <a:rPr lang="en-US" sz="2400" b="1" u="sng" dirty="0">
                <a:solidFill>
                  <a:srgbClr val="0000FF"/>
                </a:solidFill>
                <a:latin typeface="Calibri"/>
                <a:ea typeface="Calibri"/>
                <a:cs typeface="Arial"/>
                <a:hlinkClick r:id="rId3" tooltip="الاختبارات النفسية"/>
              </a:rPr>
              <a:t>psychometrics</a:t>
            </a:r>
            <a:r>
              <a:rPr lang="ar-SA" sz="2400" b="1" u="sng" dirty="0">
                <a:solidFill>
                  <a:srgbClr val="0000FF"/>
                </a:solidFill>
                <a:latin typeface="Calibri"/>
                <a:ea typeface="Calibri"/>
                <a:hlinkClick r:id="rId3" tooltip="الاختبارات النفسية"/>
              </a:rPr>
              <a:t>)</a:t>
            </a:r>
            <a:r>
              <a:rPr lang="ar-SA" sz="2400" b="1" dirty="0">
                <a:latin typeface="Calibri"/>
                <a:ea typeface="Calibri"/>
              </a:rPr>
              <a:t> مقرونة بدراسة سلوك الأفراد في مجموعة من تمارين محاكاة مواقف العمل والتي تهدف إلى إظهار الكفاءات المطلوبة لهذه الوظيفة. (مراكــز التقييــم والتطـويـر </a:t>
            </a:r>
            <a:r>
              <a:rPr lang="ar-SA" sz="2400" b="1" u="sng" dirty="0">
                <a:solidFill>
                  <a:srgbClr val="0000FF"/>
                </a:solidFill>
                <a:latin typeface="Calibri"/>
                <a:ea typeface="Calibri"/>
                <a:hlinkClick r:id="rId2" tooltip="مراكز التقييم"/>
              </a:rPr>
              <a:t>مراكز التقييم</a:t>
            </a:r>
            <a:r>
              <a:rPr lang="ar-SA" sz="2400" b="1" dirty="0">
                <a:latin typeface="Calibri"/>
                <a:ea typeface="Calibri"/>
              </a:rPr>
              <a:t> والتطوير من أكثر إجراءات الاختيار فعالية ضمن </a:t>
            </a:r>
            <a:r>
              <a:rPr lang="ar-SA" sz="2400" b="1" u="sng" dirty="0">
                <a:solidFill>
                  <a:srgbClr val="0000FF"/>
                </a:solidFill>
                <a:latin typeface="Calibri"/>
                <a:ea typeface="Calibri"/>
                <a:hlinkClick r:id="rId4" tooltip="التوظيف والااختيار"/>
              </a:rPr>
              <a:t>ممارسات الاختيار</a:t>
            </a:r>
            <a:r>
              <a:rPr lang="en-US" sz="2400" b="1" dirty="0">
                <a:latin typeface="Arial"/>
                <a:ea typeface="Calibri"/>
                <a:cs typeface="Arial"/>
              </a:rPr>
              <a:t> </a:t>
            </a:r>
            <a:r>
              <a:rPr lang="ar-SA" sz="2400" b="1" dirty="0">
                <a:latin typeface="Arial"/>
                <a:ea typeface="Calibri"/>
              </a:rPr>
              <a:t> موقع الالكتروني ية</a:t>
            </a:r>
            <a:r>
              <a:rPr lang="ar-SA" sz="2400" b="1" dirty="0">
                <a:latin typeface="Calibri"/>
                <a:ea typeface="Calibri"/>
              </a:rPr>
              <a:t> </a:t>
            </a:r>
            <a:r>
              <a:rPr lang="en-US" sz="2400" b="1" u="sng" dirty="0">
                <a:solidFill>
                  <a:srgbClr val="0000FF"/>
                </a:solidFill>
                <a:latin typeface="Calibri"/>
                <a:ea typeface="Calibri"/>
                <a:cs typeface="Arial"/>
                <a:hlinkClick r:id="rId2"/>
              </a:rPr>
              <a:t>http://aadcarabia.com/assessment-centres.html</a:t>
            </a:r>
            <a:r>
              <a:rPr lang="ar-SA" sz="2400" b="1" dirty="0">
                <a:latin typeface="Calibri"/>
                <a:ea typeface="Calibri"/>
              </a:rPr>
              <a:t> ) </a:t>
            </a:r>
            <a:endParaRPr lang="en-US" sz="2400" dirty="0">
              <a:effectLst/>
              <a:latin typeface="Calibri"/>
              <a:ea typeface="Calibri"/>
              <a:cs typeface="Arial"/>
            </a:endParaRPr>
          </a:p>
        </p:txBody>
      </p:sp>
    </p:spTree>
    <p:extLst>
      <p:ext uri="{BB962C8B-B14F-4D97-AF65-F5344CB8AC3E}">
        <p14:creationId xmlns:p14="http://schemas.microsoft.com/office/powerpoint/2010/main" val="160318434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18" y="990600"/>
            <a:ext cx="7620000" cy="4796185"/>
          </a:xfrm>
          <a:prstGeom prst="rect">
            <a:avLst/>
          </a:prstGeom>
        </p:spPr>
        <p:txBody>
          <a:bodyPr wrap="square">
            <a:spAutoFit/>
          </a:bodyPr>
          <a:lstStyle/>
          <a:p>
            <a:pPr algn="r" rtl="1">
              <a:lnSpc>
                <a:spcPct val="115000"/>
              </a:lnSpc>
              <a:spcAft>
                <a:spcPts val="1000"/>
              </a:spcAft>
            </a:pPr>
            <a:r>
              <a:rPr lang="ar-EG" sz="2000" b="1" dirty="0">
                <a:solidFill>
                  <a:srgbClr val="FF0000"/>
                </a:solidFill>
                <a:latin typeface="Calibri"/>
                <a:ea typeface="Calibri"/>
              </a:rPr>
              <a:t>طريقة الإدارة بالأهداف</a:t>
            </a:r>
            <a:r>
              <a:rPr lang="ar-SA" sz="2000" b="1" dirty="0">
                <a:solidFill>
                  <a:srgbClr val="FF0000"/>
                </a:solidFill>
                <a:latin typeface="Calibri"/>
                <a:ea typeface="Calibri"/>
              </a:rPr>
              <a:t>" </a:t>
            </a:r>
            <a:endParaRPr lang="en-US" sz="2000" dirty="0">
              <a:latin typeface="Calibri"/>
              <a:ea typeface="Calibri"/>
              <a:cs typeface="Arial"/>
            </a:endParaRPr>
          </a:p>
          <a:p>
            <a:pPr algn="r" rtl="1">
              <a:lnSpc>
                <a:spcPct val="115000"/>
              </a:lnSpc>
              <a:spcAft>
                <a:spcPts val="1000"/>
              </a:spcAft>
            </a:pPr>
            <a:r>
              <a:rPr lang="ar-SA" sz="2000" b="1" dirty="0">
                <a:latin typeface="Calibri"/>
                <a:ea typeface="Calibri"/>
              </a:rPr>
              <a:t>حيث أن الهدف الذي تقوم علية المنظمة و تحقيقه هو جوهر العملية الإدارية فأن الموظف يقيم على مدي تحقيقه للهدف لذلك تعد طريقة إدارة الأهداف " </a:t>
            </a:r>
            <a:endParaRPr lang="en-US" sz="2000" dirty="0">
              <a:latin typeface="Calibri"/>
              <a:ea typeface="Calibri"/>
              <a:cs typeface="Arial"/>
            </a:endParaRPr>
          </a:p>
          <a:p>
            <a:pPr algn="r" rtl="1"/>
            <a:r>
              <a:rPr lang="ar-SA" sz="2000" b="1" dirty="0">
                <a:latin typeface="Calibri"/>
                <a:ea typeface="Calibri"/>
              </a:rPr>
              <a:t>فهي باختصار تسعى إلى التركيز في عملية التقييم على مقارنة الأهداف الموضوعة للفرد مع ماتم إنجازه منها فعلياً.و تقوم من خلال : يطلع كل موظف على بطاقة الوصف الخاصة بوظيفته، ويعد منها إطار عام بمسئولياته الرئيسية في الوظيفة ثم يناقش المشرف من ثم حدد الموظف – في ضوء هذه المسئوليات – أهدافاً معينة لهذه الفترة المستقبلية – 3 أشهر أو 6 أشهر مثلاً – تمثل مستهدفات خطة العمل الفردية، قد تكون تحقيق حصة المبيعات أو استقطاب عدد من العملاء أو إنتاج قدر من الأعمال، ثم مناقشة مستهدفات هذه الخطة مع المشرف ويحددان معاً سُبل الوصول إليها بعد ذلك يقوم المشرف في ضوء المسئوليات – والمستهدفات – بتقييم أداء الموظف بناءً على ما تم تحقيقه من هذه الأهداف، وتحديد خطط التنمية الشخصية للموظف المستهدفة في الفترة القادمة  .( مدونه طلال باديان . </a:t>
            </a:r>
            <a:r>
              <a:rPr lang="ar-SA" sz="2000" b="1" u="sng" dirty="0">
                <a:solidFill>
                  <a:srgbClr val="0000FF"/>
                </a:solidFill>
                <a:latin typeface="Calibri"/>
                <a:ea typeface="Calibri"/>
                <a:hlinkClick r:id="rId2"/>
              </a:rPr>
              <a:t>طريقة الإدارة بالأهداف في تقييم أداء العاملين</a:t>
            </a:r>
            <a:r>
              <a:rPr lang="ar-SA" sz="2000" b="1" dirty="0">
                <a:latin typeface="Calibri"/>
                <a:ea typeface="Calibri"/>
              </a:rPr>
              <a:t> .</a:t>
            </a:r>
            <a:r>
              <a:rPr lang="ar-SA" sz="2000" b="1" dirty="0">
                <a:ea typeface="Calibri"/>
                <a:cs typeface="Calibri"/>
              </a:rPr>
              <a:t> </a:t>
            </a:r>
            <a:r>
              <a:rPr lang="en-US" sz="2000" b="1" u="sng" dirty="0">
                <a:solidFill>
                  <a:srgbClr val="0000FF"/>
                </a:solidFill>
                <a:latin typeface="Calibri"/>
                <a:ea typeface="Calibri"/>
                <a:cs typeface="Arial"/>
                <a:hlinkClick r:id="rId3"/>
              </a:rPr>
              <a:t>http://www.talalbadeyan.com/2010/09/blog-post_481.htm</a:t>
            </a:r>
            <a:r>
              <a:rPr lang="ar-SA" sz="2000" b="1" dirty="0">
                <a:latin typeface="Calibri"/>
                <a:ea typeface="Calibri"/>
              </a:rPr>
              <a:t> )</a:t>
            </a:r>
            <a:endParaRPr lang="en-US" sz="2000" dirty="0"/>
          </a:p>
        </p:txBody>
      </p:sp>
    </p:spTree>
    <p:extLst>
      <p:ext uri="{BB962C8B-B14F-4D97-AF65-F5344CB8AC3E}">
        <p14:creationId xmlns:p14="http://schemas.microsoft.com/office/powerpoint/2010/main" val="349706530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70324"/>
            <a:ext cx="8077200" cy="5317353"/>
          </a:xfrm>
          <a:prstGeom prst="rect">
            <a:avLst/>
          </a:prstGeom>
        </p:spPr>
        <p:txBody>
          <a:bodyPr wrap="square">
            <a:spAutoFit/>
          </a:bodyPr>
          <a:lstStyle/>
          <a:p>
            <a:pPr algn="r" rtl="1">
              <a:lnSpc>
                <a:spcPct val="115000"/>
              </a:lnSpc>
              <a:spcAft>
                <a:spcPts val="1000"/>
              </a:spcAft>
            </a:pPr>
            <a:r>
              <a:rPr lang="ar-SA" sz="2400" b="1" dirty="0">
                <a:latin typeface="Calibri"/>
                <a:ea typeface="Calibri"/>
              </a:rPr>
              <a:t>حيث أن المنظمة تقوم أداء موظفيها و استمرارها يعتمد على قدرة موظفيها بالأداء بصورة سليمة و منتجة لكي تضل مواكبه لتحديات العصر و العولمة لذلك كان لابد للمنظمات من قياس   و تقييم مستويات العاملين لمعرفة مدى قدراتهم على الإنتاج و الاستمرار في المنظمة لذلك كان لابد من أن نوضح معنى التقييم و أهميته بالنسبة للفرد و المنظمة  حيث يعرف التقييم على انه:"</a:t>
            </a:r>
            <a:endParaRPr lang="en-US" sz="2400" dirty="0">
              <a:latin typeface="Calibri"/>
              <a:ea typeface="Calibri"/>
              <a:cs typeface="Arial"/>
            </a:endParaRPr>
          </a:p>
          <a:p>
            <a:pPr algn="r" rtl="1">
              <a:lnSpc>
                <a:spcPct val="115000"/>
              </a:lnSpc>
              <a:spcAft>
                <a:spcPts val="1000"/>
              </a:spcAft>
            </a:pPr>
            <a:r>
              <a:rPr lang="ar-SA" sz="2400" b="1" dirty="0">
                <a:latin typeface="Calibri"/>
                <a:ea typeface="Calibri"/>
              </a:rPr>
              <a:t> </a:t>
            </a:r>
            <a:r>
              <a:rPr lang="ar-EG" sz="2400" b="1" dirty="0">
                <a:latin typeface="Calibri"/>
                <a:ea typeface="Calibri"/>
              </a:rPr>
              <a:t>تقويم الأداء الوظيفي بأنه عملية قياس سلوكيات الموظفين في محيط العمل ، وخصائصهم ذات الصلة بوظائفهم ، ونتائج أعمالهم ، بشكل منتظم ودورى ، وذلك عن طريق شخص أو مجموعة من الأشخاص ، يكونون على دراية مناسبة بأدائهم ( توفيق , 2004 : بلا )  أو هو "</a:t>
            </a:r>
            <a:r>
              <a:rPr lang="ar-SA" sz="2400" b="1" dirty="0">
                <a:latin typeface="Calibri"/>
                <a:ea typeface="Calibri"/>
              </a:rPr>
              <a:t> أهم وظائف لأداره فهو الوظيفة الخامسة بعد الرقابة ولاأيهمة القصوى في رفع شأن المنظمات وتقوية وتدعيم موقف الإدارة في مواجهة الملاك لذا تعتم به الإدارة لتعيد صياغة أهدافها وسياساتها وتخطط له التخطيط الأمثل </a:t>
            </a:r>
            <a:endParaRPr lang="en-US" sz="2400" dirty="0">
              <a:effectLst/>
              <a:latin typeface="Calibri"/>
              <a:ea typeface="Calibri"/>
              <a:cs typeface="Arial"/>
            </a:endParaRPr>
          </a:p>
        </p:txBody>
      </p:sp>
    </p:spTree>
    <p:extLst>
      <p:ext uri="{BB962C8B-B14F-4D97-AF65-F5344CB8AC3E}">
        <p14:creationId xmlns:p14="http://schemas.microsoft.com/office/powerpoint/2010/main" val="175391982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06204"/>
            <a:ext cx="7696200" cy="3865482"/>
          </a:xfrm>
          <a:prstGeom prst="rect">
            <a:avLst/>
          </a:prstGeom>
        </p:spPr>
        <p:txBody>
          <a:bodyPr wrap="square">
            <a:spAutoFit/>
          </a:bodyPr>
          <a:lstStyle/>
          <a:p>
            <a:pPr algn="r" rtl="1">
              <a:lnSpc>
                <a:spcPct val="115000"/>
              </a:lnSpc>
              <a:spcAft>
                <a:spcPts val="1000"/>
              </a:spcAft>
            </a:pPr>
            <a:r>
              <a:rPr lang="ar-SA" sz="2000" b="1" dirty="0">
                <a:latin typeface="Calibri"/>
                <a:ea typeface="Calibri"/>
              </a:rPr>
              <a:t>نظام التقييم وفق المخرجات : يعتمد هذا النظام على النتائج المنجزة من قبل الأفراد مثل عدد الوحدات المنتجة أو المبيعات الإجمالية ومن الطرق الشائعة وفق هذا النظام طريقة الإدارة بالأهداف أو بموجب هذا الأسلوب يجري تحديد الأهداف للفترة القادمة بين كل الأفراد والمشرفين وبعد ذلك يجري تحديد مستوى انجاز الأهداف وتحديد أداء الأفراد على ضوء مستويات الانجاز </a:t>
            </a:r>
            <a:endParaRPr lang="en-US" sz="2000" dirty="0">
              <a:latin typeface="Calibri"/>
              <a:ea typeface="Calibri"/>
              <a:cs typeface="Arial"/>
            </a:endParaRPr>
          </a:p>
          <a:p>
            <a:pPr algn="r" rtl="1">
              <a:lnSpc>
                <a:spcPct val="115000"/>
              </a:lnSpc>
              <a:spcAft>
                <a:spcPts val="1000"/>
              </a:spcAft>
            </a:pPr>
            <a:r>
              <a:rPr lang="ar-SA" sz="2000" b="1" dirty="0">
                <a:solidFill>
                  <a:srgbClr val="FF0000"/>
                </a:solidFill>
                <a:latin typeface="Calibri"/>
                <a:ea typeface="Calibri"/>
              </a:rPr>
              <a:t>طريقة قوائم المراجعة    (</a:t>
            </a:r>
            <a:r>
              <a:rPr lang="en-US" sz="2000" b="1" dirty="0">
                <a:solidFill>
                  <a:srgbClr val="FF0000"/>
                </a:solidFill>
                <a:latin typeface="Calibri"/>
                <a:ea typeface="Calibri"/>
                <a:cs typeface="Arial"/>
              </a:rPr>
              <a:t>Review Checklists Techniques</a:t>
            </a:r>
            <a:r>
              <a:rPr lang="ar-SA" sz="2000" b="1" dirty="0">
                <a:solidFill>
                  <a:srgbClr val="FF0000"/>
                </a:solidFill>
                <a:latin typeface="Calibri"/>
                <a:ea typeface="Calibri"/>
              </a:rPr>
              <a:t>)</a:t>
            </a:r>
            <a:endParaRPr lang="en-US" sz="2000" dirty="0">
              <a:latin typeface="Calibri"/>
              <a:ea typeface="Calibri"/>
              <a:cs typeface="Arial"/>
            </a:endParaRPr>
          </a:p>
          <a:p>
            <a:pPr algn="r" rtl="1">
              <a:lnSpc>
                <a:spcPct val="115000"/>
              </a:lnSpc>
              <a:spcAft>
                <a:spcPts val="1000"/>
              </a:spcAft>
            </a:pPr>
            <a:r>
              <a:rPr lang="ar-SA" sz="2000" b="1" dirty="0">
                <a:latin typeface="Calibri"/>
                <a:ea typeface="Calibri"/>
              </a:rPr>
              <a:t>      وهي من الطرق الحديثة في تقييم الأداء ، وتسمى المقالة (</a:t>
            </a:r>
            <a:r>
              <a:rPr lang="en-US" sz="2000" b="1" dirty="0">
                <a:latin typeface="Calibri"/>
                <a:ea typeface="Calibri"/>
                <a:cs typeface="Arial"/>
              </a:rPr>
              <a:t>Essay</a:t>
            </a:r>
            <a:r>
              <a:rPr lang="ar-SA" sz="2000" b="1" dirty="0">
                <a:latin typeface="Calibri"/>
                <a:ea typeface="Calibri"/>
              </a:rPr>
              <a:t>) وبموجبها يجري إعداد قائمة تصف مختلف أنواع السلوك والخصائص ، ويطلب من المقيّم التأشير على السمة التي تنطبق أكثر من غيرها على أداء الفرد حسب رأيه الشخصي ، وهذه القائمة تحتوي على جمل متنوعة تصف مستويات مختلفة لأداء العاملين  (</a:t>
            </a:r>
            <a:r>
              <a:rPr lang="en-US" sz="2000" b="1" dirty="0">
                <a:latin typeface="Calibri"/>
                <a:ea typeface="Calibri"/>
                <a:cs typeface="Arial"/>
              </a:rPr>
              <a:t>Beach, 1970:322</a:t>
            </a:r>
            <a:r>
              <a:rPr lang="ar-SA" sz="2000" b="1" dirty="0">
                <a:latin typeface="Calibri"/>
                <a:ea typeface="Calibri"/>
              </a:rPr>
              <a:t>) .</a:t>
            </a:r>
            <a:endParaRPr lang="en-US" sz="2000" dirty="0">
              <a:effectLst/>
              <a:latin typeface="Calibri"/>
              <a:ea typeface="Calibri"/>
              <a:cs typeface="Arial"/>
            </a:endParaRPr>
          </a:p>
        </p:txBody>
      </p:sp>
    </p:spTree>
    <p:extLst>
      <p:ext uri="{BB962C8B-B14F-4D97-AF65-F5344CB8AC3E}">
        <p14:creationId xmlns:p14="http://schemas.microsoft.com/office/powerpoint/2010/main" val="21094724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38200"/>
            <a:ext cx="7772400" cy="5086329"/>
          </a:xfrm>
          <a:prstGeom prst="rect">
            <a:avLst/>
          </a:prstGeom>
        </p:spPr>
        <p:txBody>
          <a:bodyPr wrap="square">
            <a:spAutoFit/>
          </a:bodyPr>
          <a:lstStyle/>
          <a:p>
            <a:pPr algn="r" rtl="1">
              <a:lnSpc>
                <a:spcPct val="115000"/>
              </a:lnSpc>
              <a:spcAft>
                <a:spcPts val="1000"/>
              </a:spcAft>
            </a:pPr>
            <a:r>
              <a:rPr lang="ar-SA" sz="2000" b="1" dirty="0">
                <a:latin typeface="Calibri"/>
                <a:ea typeface="Calibri"/>
              </a:rPr>
              <a:t>و على الرغم من ما لتقييم الأداء من أهمية و مميزات إلا انه لا يخلو من مجموعة من</a:t>
            </a:r>
            <a:endParaRPr lang="en-US" sz="2000" dirty="0">
              <a:latin typeface="Calibri"/>
              <a:ea typeface="Calibri"/>
              <a:cs typeface="Arial"/>
            </a:endParaRPr>
          </a:p>
          <a:p>
            <a:pPr algn="r" rtl="1">
              <a:lnSpc>
                <a:spcPct val="115000"/>
              </a:lnSpc>
              <a:spcAft>
                <a:spcPts val="1000"/>
              </a:spcAft>
            </a:pPr>
            <a:r>
              <a:rPr lang="ar-SA" sz="2000" b="1" dirty="0">
                <a:latin typeface="Calibri"/>
                <a:ea typeface="Calibri"/>
              </a:rPr>
              <a:t> العيوب أهمها "</a:t>
            </a:r>
            <a:endParaRPr lang="en-US" sz="2000" dirty="0">
              <a:latin typeface="Calibri"/>
              <a:ea typeface="Calibri"/>
              <a:cs typeface="Arial"/>
            </a:endParaRPr>
          </a:p>
          <a:p>
            <a:pPr marL="342900" marR="0" lvl="0" indent="-342900" algn="r" rtl="1">
              <a:lnSpc>
                <a:spcPct val="115000"/>
              </a:lnSpc>
              <a:spcBef>
                <a:spcPts val="0"/>
              </a:spcBef>
              <a:spcAft>
                <a:spcPts val="1000"/>
              </a:spcAft>
              <a:buFont typeface="Wingdings"/>
              <a:buChar char=""/>
              <a:tabLst>
                <a:tab pos="457200" algn="l"/>
              </a:tabLst>
            </a:pPr>
            <a:r>
              <a:rPr lang="ar-EG" sz="2000" b="1" dirty="0">
                <a:latin typeface="Calibri"/>
                <a:ea typeface="Calibri"/>
              </a:rPr>
              <a:t>مقاومة الموظفين والمديرين لنظام التقويم : كثيراً ما يسبب تقويم الأداء ردة فعل سلبية ومقاومة شديدة من جانب المديرين والمرؤوسين على حد سواء.</a:t>
            </a:r>
            <a:endParaRPr lang="en-US" sz="2000" dirty="0">
              <a:latin typeface="Calibri"/>
              <a:ea typeface="Calibri"/>
              <a:cs typeface="Arial"/>
            </a:endParaRPr>
          </a:p>
          <a:p>
            <a:pPr marL="342900" marR="0" lvl="0" indent="-342900" algn="r" rtl="1">
              <a:lnSpc>
                <a:spcPct val="115000"/>
              </a:lnSpc>
              <a:spcBef>
                <a:spcPts val="0"/>
              </a:spcBef>
              <a:spcAft>
                <a:spcPts val="1000"/>
              </a:spcAft>
              <a:buFont typeface="Wingdings"/>
              <a:buChar char=""/>
              <a:tabLst>
                <a:tab pos="457200" algn="l"/>
              </a:tabLst>
            </a:pPr>
            <a:r>
              <a:rPr lang="ar-EG" sz="2000" b="1" dirty="0">
                <a:latin typeface="Calibri"/>
                <a:ea typeface="Calibri"/>
              </a:rPr>
              <a:t>عدم توثيق الأداء : غياب التوثيق الواضح والمحدد من قبل المقومين لدعم نتائج تقويم الأداء.</a:t>
            </a:r>
            <a:endParaRPr lang="en-US" sz="2000" dirty="0">
              <a:latin typeface="Calibri"/>
              <a:ea typeface="Calibri"/>
              <a:cs typeface="Arial"/>
            </a:endParaRPr>
          </a:p>
          <a:p>
            <a:pPr marL="342900" marR="0" lvl="0" indent="-342900" algn="r" rtl="1">
              <a:lnSpc>
                <a:spcPct val="115000"/>
              </a:lnSpc>
              <a:spcBef>
                <a:spcPts val="0"/>
              </a:spcBef>
              <a:spcAft>
                <a:spcPts val="1000"/>
              </a:spcAft>
              <a:buFont typeface="Wingdings"/>
              <a:buChar char=""/>
              <a:tabLst>
                <a:tab pos="457200" algn="l"/>
              </a:tabLst>
            </a:pPr>
            <a:r>
              <a:rPr lang="ar-EG" sz="2000" b="1" dirty="0">
                <a:latin typeface="Calibri"/>
                <a:ea typeface="Calibri"/>
              </a:rPr>
              <a:t>استخدام التقويم كأداة للرقابة والهيمنة : فى بعض الأحيان ينظر الموظفون إلى أن التقويم يستخدم كأداة لتهديدهم والسيطرة عليهم ، خصوصاً عندما ترتبط نتائجه بالثواب والعق</a:t>
            </a:r>
            <a:r>
              <a:rPr lang="ar-SA" sz="2000" b="1" dirty="0">
                <a:latin typeface="Calibri"/>
                <a:ea typeface="Calibri"/>
              </a:rPr>
              <a:t>اب </a:t>
            </a:r>
            <a:endParaRPr lang="en-US" sz="2000" dirty="0">
              <a:latin typeface="Calibri"/>
              <a:ea typeface="Calibri"/>
              <a:cs typeface="Arial"/>
            </a:endParaRPr>
          </a:p>
          <a:p>
            <a:pPr marL="342900" marR="0" lvl="0" indent="-342900" algn="r" rtl="1">
              <a:lnSpc>
                <a:spcPct val="115000"/>
              </a:lnSpc>
              <a:spcBef>
                <a:spcPts val="0"/>
              </a:spcBef>
              <a:spcAft>
                <a:spcPts val="1000"/>
              </a:spcAft>
              <a:buFont typeface="Wingdings"/>
              <a:buChar char=""/>
              <a:tabLst>
                <a:tab pos="457200" algn="l"/>
              </a:tabLst>
            </a:pPr>
            <a:r>
              <a:rPr lang="ar-EG" sz="2000" b="1" dirty="0">
                <a:latin typeface="Calibri"/>
                <a:ea typeface="Calibri"/>
              </a:rPr>
              <a:t>غياب التغذية العكسية المناسبة : فكثير من المديرين يتجنبون تقديم تغذية عكسية سلبية للعديد من الأسباب.</a:t>
            </a:r>
            <a:endParaRPr lang="en-US" sz="2000" dirty="0">
              <a:latin typeface="Calibri"/>
              <a:ea typeface="Calibri"/>
              <a:cs typeface="Arial"/>
            </a:endParaRPr>
          </a:p>
          <a:p>
            <a:pPr marL="342900" marR="0" lvl="0" indent="-342900" algn="r" rtl="1">
              <a:lnSpc>
                <a:spcPct val="115000"/>
              </a:lnSpc>
              <a:spcBef>
                <a:spcPts val="0"/>
              </a:spcBef>
              <a:spcAft>
                <a:spcPts val="1000"/>
              </a:spcAft>
              <a:buFont typeface="Wingdings"/>
              <a:buChar char=""/>
              <a:tabLst>
                <a:tab pos="457200" algn="l"/>
              </a:tabLst>
            </a:pPr>
            <a:r>
              <a:rPr lang="ar-EG" sz="2000" b="1" dirty="0">
                <a:latin typeface="Calibri"/>
                <a:ea typeface="Calibri"/>
              </a:rPr>
              <a:t>الشعور بالإحباط من قبل الخاضعين للتقويم : فكثيرا ما يؤدى شعور الموظفين بالمرارة والإحباط في أعقاب تلقيهم لنتائج التقويم.</a:t>
            </a:r>
            <a:endParaRPr lang="en-US" sz="2000" dirty="0">
              <a:effectLst/>
              <a:latin typeface="Calibri"/>
              <a:ea typeface="Calibri"/>
              <a:cs typeface="Arial"/>
            </a:endParaRPr>
          </a:p>
        </p:txBody>
      </p:sp>
    </p:spTree>
    <p:extLst>
      <p:ext uri="{BB962C8B-B14F-4D97-AF65-F5344CB8AC3E}">
        <p14:creationId xmlns:p14="http://schemas.microsoft.com/office/powerpoint/2010/main" val="361321869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91666"/>
            <a:ext cx="7467600" cy="4250202"/>
          </a:xfrm>
          <a:prstGeom prst="rect">
            <a:avLst/>
          </a:prstGeom>
        </p:spPr>
        <p:txBody>
          <a:bodyPr wrap="square">
            <a:spAutoFit/>
          </a:bodyPr>
          <a:lstStyle/>
          <a:p>
            <a:pPr algn="r" rtl="1">
              <a:lnSpc>
                <a:spcPct val="115000"/>
              </a:lnSpc>
              <a:spcAft>
                <a:spcPts val="1000"/>
              </a:spcAft>
            </a:pPr>
            <a:r>
              <a:rPr lang="ar-EG" sz="2000" b="1" dirty="0">
                <a:latin typeface="Calibri"/>
                <a:ea typeface="Calibri"/>
              </a:rPr>
              <a:t>بالإضافة إلى: </a:t>
            </a:r>
            <a:endParaRPr lang="en-US" sz="2000" dirty="0">
              <a:latin typeface="Calibri"/>
              <a:ea typeface="Calibri"/>
              <a:cs typeface="Arial"/>
            </a:endParaRPr>
          </a:p>
          <a:p>
            <a:pPr marL="342900" marR="0" lvl="0" indent="-342900" algn="r" rtl="1">
              <a:lnSpc>
                <a:spcPct val="115000"/>
              </a:lnSpc>
              <a:spcBef>
                <a:spcPts val="0"/>
              </a:spcBef>
              <a:spcAft>
                <a:spcPts val="1000"/>
              </a:spcAft>
              <a:buFont typeface="+mj-lt"/>
              <a:buAutoNum type="arabicPeriod"/>
            </a:pPr>
            <a:r>
              <a:rPr lang="ar-SA" sz="2000" b="1" dirty="0">
                <a:latin typeface="Calibri"/>
                <a:ea typeface="Calibri"/>
              </a:rPr>
              <a:t>التحيز الشخصي : حيث تتأثر بالعلاقات الشخصية و التفاعلات خارج نطاق العمل  و عدم وجود الحزازيات بين الموظفين.</a:t>
            </a:r>
            <a:endParaRPr lang="en-US" sz="2000" dirty="0">
              <a:latin typeface="Calibri"/>
              <a:ea typeface="Calibri"/>
              <a:cs typeface="Arial"/>
            </a:endParaRPr>
          </a:p>
          <a:p>
            <a:pPr marL="342900" marR="0" lvl="0" indent="-342900" algn="r" rtl="1">
              <a:lnSpc>
                <a:spcPct val="115000"/>
              </a:lnSpc>
              <a:spcBef>
                <a:spcPts val="0"/>
              </a:spcBef>
              <a:spcAft>
                <a:spcPts val="1000"/>
              </a:spcAft>
              <a:buFont typeface="+mj-lt"/>
              <a:buAutoNum type="arabicPeriod"/>
            </a:pPr>
            <a:r>
              <a:rPr lang="ar-SA" sz="2000" b="1" dirty="0">
                <a:latin typeface="Calibri"/>
                <a:ea typeface="Calibri"/>
              </a:rPr>
              <a:t>التوجه نحو الوسط : حيث ما تعطى الدرجات غالبا نحو الوسط لإرضاء الجميع.</a:t>
            </a:r>
            <a:endParaRPr lang="en-US" sz="2000" dirty="0">
              <a:latin typeface="Calibri"/>
              <a:ea typeface="Calibri"/>
              <a:cs typeface="Arial"/>
            </a:endParaRPr>
          </a:p>
          <a:p>
            <a:pPr marL="342900" marR="0" lvl="0" indent="-342900" algn="r" rtl="1">
              <a:lnSpc>
                <a:spcPct val="115000"/>
              </a:lnSpc>
              <a:spcBef>
                <a:spcPts val="0"/>
              </a:spcBef>
              <a:spcAft>
                <a:spcPts val="1000"/>
              </a:spcAft>
              <a:buFont typeface="+mj-lt"/>
              <a:buAutoNum type="arabicPeriod"/>
            </a:pPr>
            <a:r>
              <a:rPr lang="ar-SA" sz="2000" b="1" dirty="0">
                <a:latin typeface="Calibri"/>
                <a:ea typeface="Calibri"/>
              </a:rPr>
              <a:t>التساهل و التشدد: حيث يعطي البعض درجات عالية لكل الموظفين بينما البعض الأخر يعطي درجات متدنية </a:t>
            </a:r>
            <a:endParaRPr lang="en-US" sz="2000" dirty="0">
              <a:latin typeface="Calibri"/>
              <a:ea typeface="Calibri"/>
              <a:cs typeface="Arial"/>
            </a:endParaRPr>
          </a:p>
          <a:p>
            <a:pPr marL="342900" marR="0" lvl="0" indent="-342900" algn="r" rtl="1">
              <a:lnSpc>
                <a:spcPct val="115000"/>
              </a:lnSpc>
              <a:spcBef>
                <a:spcPts val="0"/>
              </a:spcBef>
              <a:spcAft>
                <a:spcPts val="1000"/>
              </a:spcAft>
              <a:buFont typeface="+mj-lt"/>
              <a:buAutoNum type="arabicPeriod"/>
            </a:pPr>
            <a:r>
              <a:rPr lang="ar-SA" sz="2000" b="1" dirty="0">
                <a:latin typeface="Calibri"/>
                <a:ea typeface="Calibri"/>
              </a:rPr>
              <a:t>عدم وجود معدلات و معايير لتقييم الأداء حيث لا يوجد معايير ثابتة و محددة للأداء من الممكن اعتمادها كنماذج أساسية .</a:t>
            </a:r>
            <a:endParaRPr lang="en-US" sz="2000" dirty="0">
              <a:latin typeface="Calibri"/>
              <a:ea typeface="Calibri"/>
              <a:cs typeface="Arial"/>
            </a:endParaRPr>
          </a:p>
          <a:p>
            <a:pPr algn="r" rtl="1">
              <a:lnSpc>
                <a:spcPct val="115000"/>
              </a:lnSpc>
              <a:spcAft>
                <a:spcPts val="1000"/>
              </a:spcAft>
            </a:pPr>
            <a:r>
              <a:rPr lang="ar-SA" sz="2000" b="1" dirty="0">
                <a:latin typeface="Calibri"/>
                <a:ea typeface="Calibri"/>
              </a:rPr>
              <a:t>الحالة النفسية للمقيم وقت التقييم : حيث تؤثر الحالة النفسية إيجابا أو سلبا على نتيجة التقييم</a:t>
            </a:r>
            <a:endParaRPr lang="en-US" sz="2000" dirty="0">
              <a:effectLst/>
              <a:latin typeface="Calibri"/>
              <a:ea typeface="Calibri"/>
              <a:cs typeface="Arial"/>
            </a:endParaRPr>
          </a:p>
        </p:txBody>
      </p:sp>
    </p:spTree>
    <p:extLst>
      <p:ext uri="{BB962C8B-B14F-4D97-AF65-F5344CB8AC3E}">
        <p14:creationId xmlns:p14="http://schemas.microsoft.com/office/powerpoint/2010/main" val="207440931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78073"/>
            <a:ext cx="7696200" cy="5298886"/>
          </a:xfrm>
          <a:prstGeom prst="rect">
            <a:avLst/>
          </a:prstGeom>
        </p:spPr>
        <p:txBody>
          <a:bodyPr wrap="square">
            <a:spAutoFit/>
          </a:bodyPr>
          <a:lstStyle/>
          <a:p>
            <a:pPr algn="r" rtl="1">
              <a:lnSpc>
                <a:spcPct val="115000"/>
              </a:lnSpc>
              <a:spcAft>
                <a:spcPts val="1000"/>
              </a:spcAft>
            </a:pPr>
            <a:r>
              <a:rPr lang="ar-SA" sz="2400" b="1" dirty="0">
                <a:latin typeface="Calibri"/>
                <a:ea typeface="Calibri"/>
              </a:rPr>
              <a:t>أي أن تقييم الأداء يعني :المهارات و المميزات التي يتميز بها العاملون لتبين مدى و مستوى تأديتهم لواجباتهم الوظيفية حيث يقوم إذا كانت النتيجة سلبية و يحفز و يدعم إذا كانت ايجابية  كما و يعرف  بأنه: تقييم الأداء على أنه العملية تحديد المساهمات و الإعمال و الانجازات  التي يقدمها الموظف  للمنظمة  خلال فترة زمنية محددة.</a:t>
            </a:r>
            <a:endParaRPr lang="en-US" sz="2400" dirty="0">
              <a:latin typeface="Calibri"/>
              <a:ea typeface="Calibri"/>
              <a:cs typeface="Arial"/>
            </a:endParaRPr>
          </a:p>
          <a:p>
            <a:pPr algn="r" rtl="1"/>
            <a:r>
              <a:rPr lang="ar-SA" sz="2400" b="1" dirty="0">
                <a:latin typeface="Calibri"/>
                <a:ea typeface="Calibri"/>
              </a:rPr>
              <a:t>بالرغم من اختلاف المفاهيم التي وضعها الباحثون لعملية تقويم الأداء إلا انهم يتفقون من خلال على إنها عملية </a:t>
            </a:r>
            <a:r>
              <a:rPr lang="ar-IQ" sz="2400" b="1" dirty="0">
                <a:latin typeface="Calibri"/>
                <a:ea typeface="Calibri"/>
              </a:rPr>
              <a:t>مخططة لأنها لا تحدث بشكل عشوائي أو عرضي ولكن يتم التخطيط لها مسبقاً وبشكل رسمي. وهي عملية مستمرة وان كانت نتائجها النهائية تأتي ثمارها على فترات متباعدة الا أنها تعتمد على الملاحظة اليومية لأداء العاملين وسلوكياتهم خلال مدة التقييم وفق معايير محددة مسبقاً والذي يجعلها جزء من عملية الرقابة على الأداء ومن ثمّ تصبح جزء من نظام أكبر هو إدارة الأداء. </a:t>
            </a:r>
            <a:r>
              <a:rPr lang="ar-SA" sz="2400" b="1" dirty="0">
                <a:latin typeface="Calibri"/>
                <a:ea typeface="Calibri"/>
              </a:rPr>
              <a:t>إضافة الى انها عملية </a:t>
            </a:r>
            <a:r>
              <a:rPr lang="ar-IQ" sz="2400" b="1" dirty="0">
                <a:latin typeface="Calibri"/>
                <a:ea typeface="Calibri"/>
              </a:rPr>
              <a:t>تهدف الى تقييم أداء الفرد وظيفياً وليس شخصياً </a:t>
            </a:r>
            <a:endParaRPr lang="en-US" sz="2400" dirty="0"/>
          </a:p>
        </p:txBody>
      </p:sp>
    </p:spTree>
    <p:extLst>
      <p:ext uri="{BB962C8B-B14F-4D97-AF65-F5344CB8AC3E}">
        <p14:creationId xmlns:p14="http://schemas.microsoft.com/office/powerpoint/2010/main" val="372386345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6364" y="914400"/>
            <a:ext cx="8229600" cy="5002908"/>
          </a:xfrm>
          <a:prstGeom prst="rect">
            <a:avLst/>
          </a:prstGeom>
        </p:spPr>
        <p:txBody>
          <a:bodyPr wrap="square">
            <a:spAutoFit/>
          </a:bodyPr>
          <a:lstStyle/>
          <a:p>
            <a:pPr algn="r" rtl="1">
              <a:lnSpc>
                <a:spcPct val="115000"/>
              </a:lnSpc>
              <a:spcAft>
                <a:spcPts val="1000"/>
              </a:spcAft>
            </a:pPr>
            <a:r>
              <a:rPr lang="ar-IQ" b="1" dirty="0">
                <a:latin typeface="Calibri"/>
                <a:ea typeface="Calibri"/>
              </a:rPr>
              <a:t>وهي لا تهتم فقط بالواجبات وإنما تهتم كذلك بالسلوكيات التي يلتزم بها الفرد العامل في عمله الوظيفي وبالنتائج التي تترتب على تلك السلوكيات.(علوان ، 2015 : 85)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و حيث أن تقييم الأداء يعبر عن العمليات  المهمة إداريا و تقنيا فهذه الوظيفة توزع و تقسم لأكثر من جهة لأدائها و ذلك للحصول  على نتيجة خالية من الآراء الشخصية  أو الميول النفسية .</a:t>
            </a:r>
            <a:endParaRPr lang="en-US" sz="1200" dirty="0">
              <a:latin typeface="Calibri"/>
              <a:ea typeface="Calibri"/>
              <a:cs typeface="Arial"/>
            </a:endParaRPr>
          </a:p>
          <a:p>
            <a:pPr marL="342900" marR="0" lvl="0" indent="-342900" algn="r" rtl="1">
              <a:lnSpc>
                <a:spcPct val="115000"/>
              </a:lnSpc>
              <a:spcBef>
                <a:spcPts val="0"/>
              </a:spcBef>
              <a:spcAft>
                <a:spcPts val="1000"/>
              </a:spcAft>
              <a:buFont typeface="+mj-lt"/>
              <a:buAutoNum type="arabicPeriod"/>
            </a:pPr>
            <a:r>
              <a:rPr lang="ar-SA" b="1" dirty="0">
                <a:solidFill>
                  <a:srgbClr val="FF0000"/>
                </a:solidFill>
                <a:latin typeface="Calibri"/>
                <a:ea typeface="Calibri"/>
              </a:rPr>
              <a:t>أنواع و أقسام التقييم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أن تقييم الموظفين العاملين في كل منظمة يتم من خلال طرق عديده ، حيث تمتلك كل طريقة من هذه الطرق مجموعة من المميزات و العيوب بالإضافة إلى أن كل طريقة من هذه الطرق يخضع اختيارها لسياسة المنظمة في عمليات التقييم حيث نوجز ذلك بما يلي :</a:t>
            </a:r>
            <a:endParaRPr lang="en-US" sz="1200" dirty="0">
              <a:latin typeface="Calibri"/>
              <a:ea typeface="Calibri"/>
              <a:cs typeface="Arial"/>
            </a:endParaRPr>
          </a:p>
          <a:p>
            <a:pPr marR="0" lvl="0" algn="r" rtl="1">
              <a:lnSpc>
                <a:spcPct val="115000"/>
              </a:lnSpc>
              <a:spcBef>
                <a:spcPts val="0"/>
              </a:spcBef>
              <a:spcAft>
                <a:spcPts val="1000"/>
              </a:spcAft>
            </a:pPr>
            <a:r>
              <a:rPr lang="ar-SA" b="1" dirty="0">
                <a:solidFill>
                  <a:srgbClr val="FF0000"/>
                </a:solidFill>
                <a:latin typeface="Calibri"/>
                <a:ea typeface="Calibri"/>
              </a:rPr>
              <a:t>تقييم الرئيس و المشرف :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حيث يكون الأقرب للموظف و مراقب لإعماله بشكل يومي و يستطيع أن يقدم صورة كاملة عن أدائه و يفهمهم بسهوله حيث من أهم و اصدق جهات التقييم  لكن يؤخذ عليه انه من الممكن لن يتأثر بموقف الموظفين من مشرفيهم .</a:t>
            </a:r>
            <a:endParaRPr lang="en-US" sz="1200" dirty="0">
              <a:effectLst/>
              <a:latin typeface="Calibri"/>
              <a:ea typeface="Calibri"/>
              <a:cs typeface="Arial"/>
            </a:endParaRPr>
          </a:p>
        </p:txBody>
      </p:sp>
    </p:spTree>
    <p:extLst>
      <p:ext uri="{BB962C8B-B14F-4D97-AF65-F5344CB8AC3E}">
        <p14:creationId xmlns:p14="http://schemas.microsoft.com/office/powerpoint/2010/main" val="74212402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0"/>
            <a:ext cx="7467600" cy="5706177"/>
          </a:xfrm>
          <a:prstGeom prst="rect">
            <a:avLst/>
          </a:prstGeom>
        </p:spPr>
        <p:txBody>
          <a:bodyPr wrap="square">
            <a:spAutoFit/>
          </a:bodyPr>
          <a:lstStyle/>
          <a:p>
            <a:pPr marR="0" lvl="0" algn="r" rtl="1">
              <a:lnSpc>
                <a:spcPct val="115000"/>
              </a:lnSpc>
              <a:spcBef>
                <a:spcPts val="0"/>
              </a:spcBef>
              <a:spcAft>
                <a:spcPts val="1000"/>
              </a:spcAft>
            </a:pPr>
            <a:r>
              <a:rPr lang="ar-SA" b="1" dirty="0">
                <a:solidFill>
                  <a:srgbClr val="FF0000"/>
                </a:solidFill>
                <a:latin typeface="Calibri"/>
                <a:ea typeface="Calibri"/>
              </a:rPr>
              <a:t>تقييم رئيس المشرف المباشر :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حيث يراجع تقييم المشرف المباشر و أحيانا يتدخل في عملية التقييم وفق توجيه الإدارة العليا حيث يضيف نوع من الحيادية للتقييم. </a:t>
            </a:r>
            <a:endParaRPr lang="en-US" sz="1200" dirty="0">
              <a:latin typeface="Calibri"/>
              <a:ea typeface="Calibri"/>
              <a:cs typeface="Arial"/>
            </a:endParaRPr>
          </a:p>
          <a:p>
            <a:pPr marR="0" lvl="0" algn="r" rtl="1">
              <a:lnSpc>
                <a:spcPct val="115000"/>
              </a:lnSpc>
              <a:spcBef>
                <a:spcPts val="0"/>
              </a:spcBef>
              <a:spcAft>
                <a:spcPts val="1000"/>
              </a:spcAft>
            </a:pPr>
            <a:r>
              <a:rPr lang="ar-SA" b="1" dirty="0">
                <a:solidFill>
                  <a:srgbClr val="FF0000"/>
                </a:solidFill>
                <a:latin typeface="Calibri"/>
                <a:ea typeface="Calibri"/>
              </a:rPr>
              <a:t>التقييم المتبادل أو تقييم الاقتران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حيث يقيم العاملين بعضهم بعض و غالبا ما تدخل الاعتبارات الشخصين بالتقييم و لا يكون دقيق حيث لا يعتمد بشكل رسمي .</a:t>
            </a:r>
            <a:endParaRPr lang="en-US" sz="1200" dirty="0">
              <a:latin typeface="Calibri"/>
              <a:ea typeface="Calibri"/>
              <a:cs typeface="Arial"/>
            </a:endParaRPr>
          </a:p>
          <a:p>
            <a:pPr marR="0" lvl="0" algn="r" rtl="1">
              <a:lnSpc>
                <a:spcPct val="115000"/>
              </a:lnSpc>
              <a:spcBef>
                <a:spcPts val="0"/>
              </a:spcBef>
              <a:spcAft>
                <a:spcPts val="1000"/>
              </a:spcAft>
            </a:pPr>
            <a:r>
              <a:rPr lang="ar-SA" b="1" dirty="0">
                <a:solidFill>
                  <a:srgbClr val="FF0000"/>
                </a:solidFill>
                <a:latin typeface="Calibri"/>
                <a:ea typeface="Calibri"/>
              </a:rPr>
              <a:t>تقييم اللجان :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حيث يتم تشكيل لجان من الرؤساء و الموظفين المحتكين مباشرة مع العاملين و يستطيعون إصدار تقييم عنهم لكن من غير تحيز .</a:t>
            </a:r>
            <a:endParaRPr lang="en-US" sz="1200" dirty="0">
              <a:latin typeface="Calibri"/>
              <a:ea typeface="Calibri"/>
              <a:cs typeface="Arial"/>
            </a:endParaRPr>
          </a:p>
          <a:p>
            <a:pPr marR="0" lvl="0" algn="r" rtl="1">
              <a:lnSpc>
                <a:spcPct val="115000"/>
              </a:lnSpc>
              <a:spcBef>
                <a:spcPts val="0"/>
              </a:spcBef>
              <a:spcAft>
                <a:spcPts val="1000"/>
              </a:spcAft>
            </a:pPr>
            <a:r>
              <a:rPr lang="ar-SA" b="1" dirty="0">
                <a:solidFill>
                  <a:srgbClr val="FF0000"/>
                </a:solidFill>
                <a:latin typeface="Calibri"/>
                <a:ea typeface="Calibri"/>
              </a:rPr>
              <a:t>التقييم الذاتي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حيث يقوم الشخص أو الموظف بتقييم أدائه و هذه الطريقة تخلق الشعور بالمسؤولية لتحسين </a:t>
            </a:r>
            <a:r>
              <a:rPr lang="ar-SA" b="1" dirty="0" smtClean="0">
                <a:latin typeface="Calibri"/>
                <a:ea typeface="Calibri"/>
              </a:rPr>
              <a:t>الأداء.</a:t>
            </a:r>
            <a:endParaRPr lang="en-US" sz="1200" dirty="0">
              <a:latin typeface="Calibri"/>
              <a:ea typeface="Calibri"/>
              <a:cs typeface="Arial"/>
            </a:endParaRPr>
          </a:p>
          <a:p>
            <a:pPr marR="0" lvl="0" algn="r" rtl="1">
              <a:lnSpc>
                <a:spcPct val="115000"/>
              </a:lnSpc>
              <a:spcBef>
                <a:spcPts val="0"/>
              </a:spcBef>
              <a:spcAft>
                <a:spcPts val="1000"/>
              </a:spcAft>
            </a:pPr>
            <a:r>
              <a:rPr lang="ar-SA" b="1" dirty="0">
                <a:solidFill>
                  <a:srgbClr val="FF0000"/>
                </a:solidFill>
                <a:latin typeface="Calibri"/>
                <a:ea typeface="Calibri"/>
              </a:rPr>
              <a:t>تقييم خبراء إدارة الموارد البشرية :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حيث يستعان بهم لما لهم من الخبرة و المشورة .</a:t>
            </a:r>
            <a:endParaRPr lang="en-US" sz="1200" dirty="0">
              <a:effectLst/>
              <a:latin typeface="Calibri"/>
              <a:ea typeface="Calibri"/>
              <a:cs typeface="Arial"/>
            </a:endParaRPr>
          </a:p>
        </p:txBody>
      </p:sp>
    </p:spTree>
    <p:extLst>
      <p:ext uri="{BB962C8B-B14F-4D97-AF65-F5344CB8AC3E}">
        <p14:creationId xmlns:p14="http://schemas.microsoft.com/office/powerpoint/2010/main" val="23309407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686800" cy="6152966"/>
          </a:xfrm>
          <a:prstGeom prst="rect">
            <a:avLst/>
          </a:prstGeom>
        </p:spPr>
        <p:txBody>
          <a:bodyPr wrap="square">
            <a:spAutoFit/>
          </a:bodyPr>
          <a:lstStyle/>
          <a:p>
            <a:pPr marL="342900" marR="0" lvl="0" indent="-342900" algn="r" rtl="1">
              <a:lnSpc>
                <a:spcPct val="115000"/>
              </a:lnSpc>
              <a:spcBef>
                <a:spcPts val="0"/>
              </a:spcBef>
              <a:spcAft>
                <a:spcPts val="1000"/>
              </a:spcAft>
              <a:buFont typeface="+mj-lt"/>
              <a:buAutoNum type="arabicPeriod"/>
            </a:pPr>
            <a:r>
              <a:rPr lang="ar-SA" b="1" dirty="0">
                <a:solidFill>
                  <a:srgbClr val="FF0000"/>
                </a:solidFill>
                <a:latin typeface="Calibri"/>
                <a:ea typeface="Calibri"/>
              </a:rPr>
              <a:t>عناصر تقييم الأداء : </a:t>
            </a:r>
            <a:endParaRPr lang="en-US" sz="1200" dirty="0">
              <a:latin typeface="Calibri"/>
              <a:ea typeface="Calibri"/>
              <a:cs typeface="Arial"/>
            </a:endParaRPr>
          </a:p>
          <a:p>
            <a:pPr marL="342900" marR="0" lvl="0" indent="-342900" algn="r" rtl="1">
              <a:lnSpc>
                <a:spcPct val="115000"/>
              </a:lnSpc>
              <a:spcBef>
                <a:spcPts val="0"/>
              </a:spcBef>
              <a:spcAft>
                <a:spcPts val="1000"/>
              </a:spcAft>
              <a:buFont typeface="+mj-cs"/>
              <a:buAutoNum type="arabic1Minus"/>
            </a:pPr>
            <a:r>
              <a:rPr lang="ar-SA" b="1" dirty="0">
                <a:solidFill>
                  <a:srgbClr val="FF0000"/>
                </a:solidFill>
                <a:latin typeface="Calibri"/>
                <a:ea typeface="Calibri"/>
              </a:rPr>
              <a:t>تحديد الغرض: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معرفة ماذا تريد الإدارة من العليا من العملية  التقويمية من حيث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هو الهدف الذي تسعى له الإدارة من وراء العملية وجمعها لهذه المعلومات والبيانات، حيث يمكن أن توظفها لعدة أغراض منها ما يلي:</a:t>
            </a:r>
            <a:endParaRPr lang="en-US" sz="1200" dirty="0">
              <a:latin typeface="Calibri"/>
              <a:ea typeface="Calibri"/>
              <a:cs typeface="Arial"/>
            </a:endParaRPr>
          </a:p>
          <a:p>
            <a:pPr marL="342900" marR="0" lvl="0" indent="-342900" algn="r" rtl="1">
              <a:lnSpc>
                <a:spcPct val="115000"/>
              </a:lnSpc>
              <a:spcBef>
                <a:spcPts val="0"/>
              </a:spcBef>
              <a:spcAft>
                <a:spcPts val="1000"/>
              </a:spcAft>
              <a:buFont typeface="+mj-lt"/>
              <a:buAutoNum type="arabicParenR"/>
            </a:pPr>
            <a:r>
              <a:rPr lang="ar-SA" b="1" dirty="0">
                <a:latin typeface="Calibri"/>
                <a:ea typeface="Calibri"/>
              </a:rPr>
              <a:t>تقديم معلومات للعاملين أنفسهم على جودة وكفاءة أداءهم لأعمالهم وذلك للمعرفة، ولتحسين الأداء نحو الأفضل.</a:t>
            </a:r>
            <a:endParaRPr lang="en-US" sz="1200" dirty="0">
              <a:latin typeface="Calibri"/>
              <a:ea typeface="Calibri"/>
              <a:cs typeface="Arial"/>
            </a:endParaRPr>
          </a:p>
          <a:p>
            <a:pPr marL="342900" marR="0" lvl="0" indent="-342900" algn="r" rtl="1">
              <a:lnSpc>
                <a:spcPct val="115000"/>
              </a:lnSpc>
              <a:spcBef>
                <a:spcPts val="0"/>
              </a:spcBef>
              <a:spcAft>
                <a:spcPts val="1000"/>
              </a:spcAft>
              <a:buFont typeface="+mj-lt"/>
              <a:buAutoNum type="arabicParenR"/>
            </a:pPr>
            <a:r>
              <a:rPr lang="ar-SA" b="1" dirty="0">
                <a:latin typeface="Calibri"/>
                <a:ea typeface="Calibri"/>
              </a:rPr>
              <a:t>تحديد مستوى الأجر والكفاءات والعلاوات التي يمكن أن يحصل عليها الفرد وذلك مقابل الأداء.</a:t>
            </a:r>
            <a:endParaRPr lang="en-US" sz="1200" dirty="0">
              <a:latin typeface="Calibri"/>
              <a:ea typeface="Calibri"/>
              <a:cs typeface="Arial"/>
            </a:endParaRPr>
          </a:p>
          <a:p>
            <a:pPr marL="342900" marR="0" lvl="0" indent="-342900" algn="r" rtl="1">
              <a:lnSpc>
                <a:spcPct val="115000"/>
              </a:lnSpc>
              <a:spcBef>
                <a:spcPts val="0"/>
              </a:spcBef>
              <a:spcAft>
                <a:spcPts val="1000"/>
              </a:spcAft>
              <a:buFont typeface="+mj-lt"/>
              <a:buAutoNum type="arabicParenR"/>
            </a:pPr>
            <a:r>
              <a:rPr lang="ar-SA" b="1" dirty="0">
                <a:latin typeface="Calibri"/>
                <a:ea typeface="Calibri"/>
              </a:rPr>
              <a:t>تحديد الوظيفة الحالية المناسبة، والوظيفة المستقبلية التي يمكن أن ينقل لها العامل، أو الإستغناء عن العامل وهذا في حالة ما لم يكن على المستوى المطلوب في الوظيفة الحالية.</a:t>
            </a:r>
            <a:endParaRPr lang="en-US" sz="1200" dirty="0">
              <a:latin typeface="Calibri"/>
              <a:ea typeface="Calibri"/>
              <a:cs typeface="Arial"/>
            </a:endParaRPr>
          </a:p>
          <a:p>
            <a:pPr marL="342900" marR="0" lvl="0" indent="-342900" algn="r" rtl="1">
              <a:lnSpc>
                <a:spcPct val="115000"/>
              </a:lnSpc>
              <a:spcBef>
                <a:spcPts val="0"/>
              </a:spcBef>
              <a:spcAft>
                <a:spcPts val="1000"/>
              </a:spcAft>
              <a:buFont typeface="+mj-lt"/>
              <a:buAutoNum type="arabicParenR"/>
            </a:pPr>
            <a:r>
              <a:rPr lang="ar-SA" b="1" dirty="0">
                <a:latin typeface="Calibri"/>
                <a:ea typeface="Calibri"/>
              </a:rPr>
              <a:t>التعرف على الأعمال والمهام التي من الممكن أن تسند إلى الموظف وهذا في حالة الحاجة إلى هذه المهام.</a:t>
            </a:r>
            <a:endParaRPr lang="en-US" sz="1200" dirty="0">
              <a:latin typeface="Calibri"/>
              <a:ea typeface="Calibri"/>
              <a:cs typeface="Arial"/>
            </a:endParaRPr>
          </a:p>
          <a:p>
            <a:pPr marL="342900" marR="0" lvl="0" indent="-342900" algn="r" rtl="1">
              <a:lnSpc>
                <a:spcPct val="115000"/>
              </a:lnSpc>
              <a:spcBef>
                <a:spcPts val="0"/>
              </a:spcBef>
              <a:spcAft>
                <a:spcPts val="1000"/>
              </a:spcAft>
              <a:buFont typeface="+mj-lt"/>
              <a:buAutoNum type="arabicParenR"/>
            </a:pPr>
            <a:r>
              <a:rPr lang="ar-SA" b="1" dirty="0">
                <a:latin typeface="Calibri"/>
                <a:ea typeface="Calibri"/>
              </a:rPr>
              <a:t>تحديد أوجه القصور في أداء الفرد، واحتياجه إلى التطوير والتنمية وذلك من خلال جهود التدريب.</a:t>
            </a:r>
            <a:endParaRPr lang="en-US" sz="1200" dirty="0">
              <a:latin typeface="Calibri"/>
              <a:ea typeface="Calibri"/>
              <a:cs typeface="Arial"/>
            </a:endParaRPr>
          </a:p>
          <a:p>
            <a:pPr marL="342900" marR="0" lvl="0" indent="-342900" algn="r" rtl="1">
              <a:lnSpc>
                <a:spcPct val="115000"/>
              </a:lnSpc>
              <a:spcBef>
                <a:spcPts val="0"/>
              </a:spcBef>
              <a:spcAft>
                <a:spcPts val="1000"/>
              </a:spcAft>
              <a:buFont typeface="+mj-lt"/>
              <a:buAutoNum type="arabicParenR"/>
            </a:pPr>
            <a:r>
              <a:rPr lang="ar-SA" b="1" dirty="0">
                <a:latin typeface="Calibri"/>
                <a:ea typeface="Calibri"/>
              </a:rPr>
              <a:t>إجبار المديرين أن يربطوا سلوك مرؤوسيهم بنواتج العمل وقيمته النهائية. ( توفيق ، 2004 : 33 )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فالتركيز على نوع من هذه الأغراض هو الذي يعطي الشكل العام لنظام تقييم الأداء"أي بمعنى أنها تقدم معلومات للإدارة عن كفاءتهم أو لتحديد الأجر و المكافئة بالإضافة للتعرف على المهام المناسبة للموظف و معرفة أوجه القصور بأداء الموظفين  و ضمان عدم إهمال الموظفين و مراقبتهم .</a:t>
            </a:r>
            <a:endParaRPr lang="en-US" sz="1200" dirty="0">
              <a:effectLst/>
              <a:latin typeface="Calibri"/>
              <a:ea typeface="Calibri"/>
              <a:cs typeface="Arial"/>
            </a:endParaRPr>
          </a:p>
        </p:txBody>
      </p:sp>
    </p:spTree>
    <p:extLst>
      <p:ext uri="{BB962C8B-B14F-4D97-AF65-F5344CB8AC3E}">
        <p14:creationId xmlns:p14="http://schemas.microsoft.com/office/powerpoint/2010/main" val="208669377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73" y="1066800"/>
            <a:ext cx="8077200" cy="5002908"/>
          </a:xfrm>
          <a:prstGeom prst="rect">
            <a:avLst/>
          </a:prstGeom>
        </p:spPr>
        <p:txBody>
          <a:bodyPr wrap="square">
            <a:spAutoFit/>
          </a:bodyPr>
          <a:lstStyle/>
          <a:p>
            <a:pPr marL="342900" marR="0" lvl="0" indent="-342900" algn="r" rtl="1">
              <a:lnSpc>
                <a:spcPct val="115000"/>
              </a:lnSpc>
              <a:spcBef>
                <a:spcPts val="0"/>
              </a:spcBef>
              <a:spcAft>
                <a:spcPts val="1000"/>
              </a:spcAft>
              <a:buFont typeface="+mj-cs"/>
              <a:buAutoNum type="arabic1Minus"/>
            </a:pPr>
            <a:r>
              <a:rPr lang="ar-SA" b="1" dirty="0">
                <a:solidFill>
                  <a:srgbClr val="FF0000"/>
                </a:solidFill>
                <a:latin typeface="Calibri"/>
                <a:ea typeface="Calibri"/>
              </a:rPr>
              <a:t>تحديد المسؤول عن عملية التقييم :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حيث يتم اختيار احد الطرق السابقة </a:t>
            </a:r>
            <a:endParaRPr lang="en-US" sz="1200" dirty="0">
              <a:latin typeface="Calibri"/>
              <a:ea typeface="Calibri"/>
              <a:cs typeface="Arial"/>
            </a:endParaRPr>
          </a:p>
          <a:p>
            <a:pPr marL="342900" marR="0" lvl="0" indent="-342900" algn="r" rtl="1">
              <a:lnSpc>
                <a:spcPct val="115000"/>
              </a:lnSpc>
              <a:spcBef>
                <a:spcPts val="0"/>
              </a:spcBef>
              <a:spcAft>
                <a:spcPts val="1000"/>
              </a:spcAft>
              <a:buFont typeface="+mj-cs"/>
              <a:buAutoNum type="arabic1Minus"/>
            </a:pPr>
            <a:r>
              <a:rPr lang="ar-SA" b="1" dirty="0">
                <a:solidFill>
                  <a:srgbClr val="FF0000"/>
                </a:solidFill>
                <a:latin typeface="Calibri"/>
                <a:ea typeface="Calibri"/>
              </a:rPr>
              <a:t>تحديد وقت التقييم :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حيث لابد من تحديد الفترة الزمنية للتقييم مع مراعاة و معرفة كم مرة سوف يتم التقييم و متى حيث غالبا ما يتم مره بسنه  و لكن هذا يحدث بعد أن تطرح المنظمة على نفسها عدد من الأسئلة و التي من أهمها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 كم مرة سيتم التقييم سنويا؟ - متى تتم عملية التقييم؟ </a:t>
            </a:r>
            <a:r>
              <a:rPr lang="en-US" b="1" dirty="0">
                <a:latin typeface="Calibri"/>
                <a:ea typeface="Calibri"/>
                <a:cs typeface="Arial"/>
              </a:rPr>
              <a:t/>
            </a:r>
            <a:br>
              <a:rPr lang="en-US" b="1" dirty="0">
                <a:latin typeface="Calibri"/>
                <a:ea typeface="Calibri"/>
                <a:cs typeface="Arial"/>
              </a:rPr>
            </a:br>
            <a:r>
              <a:rPr lang="ar-SA" b="1" dirty="0">
                <a:latin typeface="Calibri"/>
                <a:ea typeface="Calibri"/>
              </a:rPr>
              <a:t>فغالبا ما تقوم المؤسسات بهذه العملية في نهاية السنة وهو في حقيقة الأمر يمثل تهديد لعملية التقييم وذلك لضيق الوقت المخصص لهذه العملية؛ فإذا ما عمل الرؤساء بعملية التقييم خلال الفترة كلها وذلك يوجب الاحتفاظ بسجلات عن مدى تقدم المرؤوسين في عملهم وهذا في الواقع مدة أطول من تلك تخصص لها في نهاية السنة .</a:t>
            </a:r>
            <a:endParaRPr lang="en-US" sz="1200" dirty="0">
              <a:latin typeface="Calibri"/>
              <a:ea typeface="Calibri"/>
              <a:cs typeface="Arial"/>
            </a:endParaRPr>
          </a:p>
          <a:p>
            <a:pPr marL="342900" marR="0" lvl="0" indent="-342900" algn="r" rtl="1">
              <a:lnSpc>
                <a:spcPct val="115000"/>
              </a:lnSpc>
              <a:spcBef>
                <a:spcPts val="0"/>
              </a:spcBef>
              <a:spcAft>
                <a:spcPts val="1000"/>
              </a:spcAft>
              <a:buFont typeface="+mj-lt"/>
              <a:buAutoNum type="arabicPeriod"/>
            </a:pPr>
            <a:r>
              <a:rPr lang="ar-SA" b="1" dirty="0">
                <a:solidFill>
                  <a:srgbClr val="FF0000"/>
                </a:solidFill>
                <a:latin typeface="Calibri"/>
                <a:ea typeface="Calibri"/>
              </a:rPr>
              <a:t>معايير التقييم :</a:t>
            </a:r>
            <a:r>
              <a:rPr lang="ar-SA" b="1" dirty="0">
                <a:latin typeface="Calibri"/>
                <a:ea typeface="Calibri"/>
              </a:rPr>
              <a:t> </a:t>
            </a:r>
            <a:endParaRPr lang="en-US" sz="1200" dirty="0">
              <a:latin typeface="Calibri"/>
              <a:ea typeface="Calibri"/>
              <a:cs typeface="Arial"/>
            </a:endParaRPr>
          </a:p>
          <a:p>
            <a:pPr algn="r" rtl="1">
              <a:lnSpc>
                <a:spcPct val="115000"/>
              </a:lnSpc>
              <a:spcAft>
                <a:spcPts val="1000"/>
              </a:spcAft>
            </a:pPr>
            <a:r>
              <a:rPr lang="ar-SA" b="1" dirty="0">
                <a:latin typeface="Calibri"/>
                <a:ea typeface="Calibri"/>
              </a:rPr>
              <a:t>حيث تعتبر من ركائز قياس التقييم  و هي تمثل مجموعة من الصفات و النتائج السلوكية حيث تعبر عن الموظف و من أمثلتها : " </a:t>
            </a:r>
            <a:endParaRPr lang="en-US" sz="1200" dirty="0">
              <a:effectLst/>
              <a:latin typeface="Calibri"/>
              <a:ea typeface="Calibri"/>
              <a:cs typeface="Arial"/>
            </a:endParaRPr>
          </a:p>
        </p:txBody>
      </p:sp>
    </p:spTree>
    <p:extLst>
      <p:ext uri="{BB962C8B-B14F-4D97-AF65-F5344CB8AC3E}">
        <p14:creationId xmlns:p14="http://schemas.microsoft.com/office/powerpoint/2010/main" val="248213398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469494927"/>
              </p:ext>
            </p:extLst>
          </p:nvPr>
        </p:nvGraphicFramePr>
        <p:xfrm>
          <a:off x="863479" y="990600"/>
          <a:ext cx="7308534" cy="4953000"/>
        </p:xfrm>
        <a:graphic>
          <a:graphicData uri="http://schemas.openxmlformats.org/presentationml/2006/ole">
            <mc:AlternateContent xmlns:mc="http://schemas.openxmlformats.org/markup-compatibility/2006">
              <mc:Choice xmlns:v="urn:schemas-microsoft-com:vml" Requires="v">
                <p:oleObj spid="_x0000_s1027" name="Document" r:id="rId3" imgW="6185895" imgH="4192803" progId="Word.Document.12">
                  <p:embed/>
                </p:oleObj>
              </mc:Choice>
              <mc:Fallback>
                <p:oleObj name="Document" r:id="rId3" imgW="6185895" imgH="4192803" progId="Word.Document.12">
                  <p:embed/>
                  <p:pic>
                    <p:nvPicPr>
                      <p:cNvPr id="0" name=""/>
                      <p:cNvPicPr/>
                      <p:nvPr/>
                    </p:nvPicPr>
                    <p:blipFill>
                      <a:blip r:embed="rId4"/>
                      <a:stretch>
                        <a:fillRect/>
                      </a:stretch>
                    </p:blipFill>
                    <p:spPr>
                      <a:xfrm>
                        <a:off x="863479" y="990600"/>
                        <a:ext cx="7308534" cy="4953000"/>
                      </a:xfrm>
                      <a:prstGeom prst="rect">
                        <a:avLst/>
                      </a:prstGeom>
                    </p:spPr>
                  </p:pic>
                </p:oleObj>
              </mc:Fallback>
            </mc:AlternateContent>
          </a:graphicData>
        </a:graphic>
      </p:graphicFrame>
    </p:spTree>
    <p:extLst>
      <p:ext uri="{BB962C8B-B14F-4D97-AF65-F5344CB8AC3E}">
        <p14:creationId xmlns:p14="http://schemas.microsoft.com/office/powerpoint/2010/main" val="250250572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527900676"/>
              </p:ext>
            </p:extLst>
          </p:nvPr>
        </p:nvGraphicFramePr>
        <p:xfrm>
          <a:off x="533400" y="696332"/>
          <a:ext cx="7620000" cy="5817166"/>
        </p:xfrm>
        <a:graphic>
          <a:graphicData uri="http://schemas.openxmlformats.org/presentationml/2006/ole">
            <mc:AlternateContent xmlns:mc="http://schemas.openxmlformats.org/markup-compatibility/2006">
              <mc:Choice xmlns:v="urn:schemas-microsoft-com:vml" Requires="v">
                <p:oleObj spid="_x0000_s2051" name="Document" r:id="rId3" imgW="6185895" imgH="4722761" progId="Word.Document.12">
                  <p:embed/>
                </p:oleObj>
              </mc:Choice>
              <mc:Fallback>
                <p:oleObj name="Document" r:id="rId3" imgW="6185895" imgH="4722761" progId="Word.Document.12">
                  <p:embed/>
                  <p:pic>
                    <p:nvPicPr>
                      <p:cNvPr id="0" name=""/>
                      <p:cNvPicPr/>
                      <p:nvPr/>
                    </p:nvPicPr>
                    <p:blipFill>
                      <a:blip r:embed="rId4"/>
                      <a:stretch>
                        <a:fillRect/>
                      </a:stretch>
                    </p:blipFill>
                    <p:spPr>
                      <a:xfrm>
                        <a:off x="533400" y="696332"/>
                        <a:ext cx="7620000" cy="5817166"/>
                      </a:xfrm>
                      <a:prstGeom prst="rect">
                        <a:avLst/>
                      </a:prstGeom>
                    </p:spPr>
                  </p:pic>
                </p:oleObj>
              </mc:Fallback>
            </mc:AlternateContent>
          </a:graphicData>
        </a:graphic>
      </p:graphicFrame>
    </p:spTree>
    <p:extLst>
      <p:ext uri="{BB962C8B-B14F-4D97-AF65-F5344CB8AC3E}">
        <p14:creationId xmlns:p14="http://schemas.microsoft.com/office/powerpoint/2010/main" val="302011233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TotalTime>
  <Words>1672</Words>
  <Application>Microsoft Office PowerPoint</Application>
  <PresentationFormat>On-screen Show (4:3)</PresentationFormat>
  <Paragraphs>90</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Concourse</vt:lpstr>
      <vt:lpstr>Microsoft Word Document</vt:lpstr>
      <vt:lpstr>ادارة الموارد البشرية - المرحلة الثانية   كلية الادارة والاقتصاد – جامعة بغداد   المحاضرة التاسعة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الموارد البشرية - المرحلة الثانية   كلية الادارة والاقتصاد – جامعة بغداد   المحاضرة التاسعة</dc:title>
  <dc:creator>lenovo</dc:creator>
  <cp:lastModifiedBy>lenovo</cp:lastModifiedBy>
  <cp:revision>3</cp:revision>
  <dcterms:created xsi:type="dcterms:W3CDTF">2006-08-16T00:00:00Z</dcterms:created>
  <dcterms:modified xsi:type="dcterms:W3CDTF">2018-12-01T17:02:59Z</dcterms:modified>
</cp:coreProperties>
</file>