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95438867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209701363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F8D1D4-433A-4E24-A1D2-25588FAF852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764904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156024840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F8D1D4-433A-4E24-A1D2-25588FAF852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13897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28708027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251793404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367496836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361503921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8F096-C074-40E4-8FBC-1AA712224DC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308781410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41268668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88F096-C074-40E4-8FBC-1AA712224DCB}"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70566066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88F096-C074-40E4-8FBC-1AA712224DCB}"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198527543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8F096-C074-40E4-8FBC-1AA712224DCB}"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90253740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146365249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8F096-C074-40E4-8FBC-1AA712224DC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F8D1D4-433A-4E24-A1D2-25588FAF8524}" type="slidenum">
              <a:rPr lang="en-US" smtClean="0"/>
              <a:t>‹#›</a:t>
            </a:fld>
            <a:endParaRPr lang="en-US"/>
          </a:p>
        </p:txBody>
      </p:sp>
    </p:spTree>
    <p:extLst>
      <p:ext uri="{BB962C8B-B14F-4D97-AF65-F5344CB8AC3E}">
        <p14:creationId xmlns:p14="http://schemas.microsoft.com/office/powerpoint/2010/main" val="323244806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88F096-C074-40E4-8FBC-1AA712224DCB}" type="datetimeFigureOut">
              <a:rPr lang="en-US" smtClean="0"/>
              <a:t>10/3/2018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F8D1D4-433A-4E24-A1D2-25588FAF8524}" type="slidenum">
              <a:rPr lang="en-US" smtClean="0"/>
              <a:t>‹#›</a:t>
            </a:fld>
            <a:endParaRPr lang="en-US"/>
          </a:p>
        </p:txBody>
      </p:sp>
    </p:spTree>
    <p:extLst>
      <p:ext uri="{BB962C8B-B14F-4D97-AF65-F5344CB8AC3E}">
        <p14:creationId xmlns:p14="http://schemas.microsoft.com/office/powerpoint/2010/main" val="390333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7915" y="1760037"/>
            <a:ext cx="9144000" cy="1311049"/>
          </a:xfrm>
        </p:spPr>
        <p:txBody>
          <a:bodyPr>
            <a:noAutofit/>
          </a:bodyPr>
          <a:lstStyle/>
          <a:p>
            <a:pPr algn="ctr" rtl="1"/>
            <a:r>
              <a:rPr lang="ar-IQ" sz="2400" b="1" dirty="0">
                <a:latin typeface="Times New Roman" panose="02020603050405020304" pitchFamily="18" charset="0"/>
                <a:cs typeface="Times New Roman" panose="02020603050405020304" pitchFamily="18" charset="0"/>
              </a:rPr>
              <a:t>دراسة حالة في الإدارة </a:t>
            </a:r>
            <a:r>
              <a:rPr lang="ar-IQ" sz="2400" b="1" dirty="0" smtClean="0">
                <a:latin typeface="Times New Roman" panose="02020603050405020304" pitchFamily="18" charset="0"/>
                <a:cs typeface="Times New Roman" panose="02020603050405020304" pitchFamily="18" charset="0"/>
              </a:rPr>
              <a:t>الاستراتيجية</a:t>
            </a:r>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Dell Inc.: Changing the Business Model (Mini Case)</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ar-IQ" sz="2400" b="1" dirty="0">
                <a:latin typeface="Times New Roman" panose="02020603050405020304" pitchFamily="18" charset="0"/>
                <a:cs typeface="Times New Roman" panose="02020603050405020304" pitchFamily="18" charset="0"/>
              </a:rPr>
              <a:t>شركة (</a:t>
            </a:r>
            <a:r>
              <a:rPr lang="en-US" sz="2400" b="1" dirty="0">
                <a:latin typeface="Times New Roman" panose="02020603050405020304" pitchFamily="18" charset="0"/>
                <a:cs typeface="Times New Roman" panose="02020603050405020304" pitchFamily="18" charset="0"/>
              </a:rPr>
              <a:t>Dell</a:t>
            </a:r>
            <a:r>
              <a:rPr lang="ar-IQ" sz="2400" b="1"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ar-IQ" sz="2400" b="1" dirty="0">
                <a:latin typeface="Times New Roman" panose="02020603050405020304" pitchFamily="18" charset="0"/>
                <a:cs typeface="Times New Roman" panose="02020603050405020304" pitchFamily="18" charset="0"/>
              </a:rPr>
              <a:t>تغيير نموذج الأعمال (حالة مصغرة)</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959327" y="5622588"/>
            <a:ext cx="8915399" cy="1126283"/>
          </a:xfrm>
        </p:spPr>
        <p:txBody>
          <a:bodyPr>
            <a:normAutofit fontScale="70000" lnSpcReduction="20000"/>
          </a:bodyPr>
          <a:lstStyle/>
          <a:p>
            <a:pPr algn="r"/>
            <a:r>
              <a:rPr lang="ar-IQ" b="1" dirty="0">
                <a:solidFill>
                  <a:schemeClr val="tx1"/>
                </a:solidFill>
                <a:latin typeface="Times New Roman" panose="02020603050405020304" pitchFamily="18" charset="0"/>
                <a:cs typeface="Times New Roman" panose="02020603050405020304" pitchFamily="18" charset="0"/>
              </a:rPr>
              <a:t>الطالب: مصطفى محمود محمد</a:t>
            </a:r>
            <a:endParaRPr lang="en-US" b="1" dirty="0">
              <a:solidFill>
                <a:schemeClr val="tx1"/>
              </a:solidFill>
              <a:latin typeface="Times New Roman" panose="02020603050405020304" pitchFamily="18" charset="0"/>
              <a:cs typeface="Times New Roman" panose="02020603050405020304" pitchFamily="18" charset="0"/>
            </a:endParaRPr>
          </a:p>
          <a:p>
            <a:pPr algn="r"/>
            <a:r>
              <a:rPr lang="ar-IQ" b="1" dirty="0">
                <a:solidFill>
                  <a:schemeClr val="tx1"/>
                </a:solidFill>
                <a:latin typeface="Times New Roman" panose="02020603050405020304" pitchFamily="18" charset="0"/>
                <a:cs typeface="Times New Roman" panose="02020603050405020304" pitchFamily="18" charset="0"/>
              </a:rPr>
              <a:t>دكتوراه إدارة أعمال</a:t>
            </a:r>
            <a:endParaRPr lang="en-US" b="1" dirty="0">
              <a:solidFill>
                <a:schemeClr val="tx1"/>
              </a:solidFill>
              <a:latin typeface="Times New Roman" panose="02020603050405020304" pitchFamily="18" charset="0"/>
              <a:cs typeface="Times New Roman" panose="02020603050405020304" pitchFamily="18" charset="0"/>
            </a:endParaRPr>
          </a:p>
          <a:p>
            <a:pPr algn="r"/>
            <a:r>
              <a:rPr lang="ar-IQ" b="1" dirty="0">
                <a:solidFill>
                  <a:schemeClr val="tx1"/>
                </a:solidFill>
                <a:latin typeface="Times New Roman" panose="02020603050405020304" pitchFamily="18" charset="0"/>
                <a:cs typeface="Times New Roman" panose="02020603050405020304" pitchFamily="18" charset="0"/>
              </a:rPr>
              <a:t>الفصل الأول</a:t>
            </a:r>
            <a:endParaRPr lang="en-US" b="1" dirty="0">
              <a:solidFill>
                <a:schemeClr val="tx1"/>
              </a:solidFill>
              <a:latin typeface="Times New Roman" panose="02020603050405020304" pitchFamily="18" charset="0"/>
              <a:cs typeface="Times New Roman" panose="02020603050405020304" pitchFamily="18" charset="0"/>
            </a:endParaRPr>
          </a:p>
          <a:p>
            <a:pPr algn="r" rtl="1"/>
            <a:r>
              <a:rPr lang="ar-IQ" b="1" dirty="0">
                <a:solidFill>
                  <a:schemeClr val="tx1"/>
                </a:solidFill>
                <a:latin typeface="Times New Roman" panose="02020603050405020304" pitchFamily="18" charset="0"/>
                <a:cs typeface="Times New Roman" panose="02020603050405020304" pitchFamily="18" charset="0"/>
              </a:rPr>
              <a:t>2018/2019</a:t>
            </a:r>
            <a:endParaRPr lang="en-US" b="1" dirty="0">
              <a:solidFill>
                <a:schemeClr val="tx1"/>
              </a:solidFill>
              <a:latin typeface="Times New Roman" panose="02020603050405020304" pitchFamily="18" charset="0"/>
              <a:cs typeface="Times New Roman" panose="02020603050405020304" pitchFamily="18" charset="0"/>
            </a:endParaRPr>
          </a:p>
          <a:p>
            <a:pPr algn="l"/>
            <a:endParaRPr lang="en-US" dirty="0"/>
          </a:p>
        </p:txBody>
      </p:sp>
      <p:sp>
        <p:nvSpPr>
          <p:cNvPr id="4" name="TextBox 3"/>
          <p:cNvSpPr txBox="1"/>
          <p:nvPr/>
        </p:nvSpPr>
        <p:spPr>
          <a:xfrm>
            <a:off x="8325984" y="500743"/>
            <a:ext cx="3178628" cy="1200329"/>
          </a:xfrm>
          <a:prstGeom prst="rect">
            <a:avLst/>
          </a:prstGeom>
          <a:noFill/>
        </p:spPr>
        <p:txBody>
          <a:bodyPr wrap="square" rtlCol="0">
            <a:spAutoFit/>
          </a:bodyPr>
          <a:lstStyle/>
          <a:p>
            <a:pPr algn="r"/>
            <a:r>
              <a:rPr lang="ar-IQ" dirty="0"/>
              <a:t>جامعة بغداد</a:t>
            </a:r>
            <a:endParaRPr lang="en-US" dirty="0"/>
          </a:p>
          <a:p>
            <a:pPr algn="r"/>
            <a:r>
              <a:rPr lang="ar-IQ" dirty="0"/>
              <a:t>كلية الإدارة والاقتصاد</a:t>
            </a:r>
            <a:endParaRPr lang="en-US" dirty="0"/>
          </a:p>
          <a:p>
            <a:pPr algn="r"/>
            <a:r>
              <a:rPr lang="ar-IQ" dirty="0"/>
              <a:t>قسم إدارة الإعمال / الدراسات العليا</a:t>
            </a:r>
            <a:endParaRPr lang="en-US" dirty="0"/>
          </a:p>
          <a:p>
            <a:pPr algn="l"/>
            <a:endParaRPr lang="en-US" dirty="0"/>
          </a:p>
        </p:txBody>
      </p:sp>
      <p:pic>
        <p:nvPicPr>
          <p:cNvPr id="5" name="Picture 4" descr="16406731_1363000363721696_8893301037360994983_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4870" y="441777"/>
            <a:ext cx="1318260" cy="1318260"/>
          </a:xfrm>
          <a:prstGeom prst="rect">
            <a:avLst/>
          </a:prstGeom>
          <a:noFill/>
        </p:spPr>
      </p:pic>
      <p:pic>
        <p:nvPicPr>
          <p:cNvPr id="9" name="Picture 8" descr="https://upload.wikimedia.org/wikipedia/commons/8/82/Dell_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8811" y="3288644"/>
            <a:ext cx="6361430" cy="1927860"/>
          </a:xfrm>
          <a:prstGeom prst="rect">
            <a:avLst/>
          </a:prstGeom>
          <a:noFill/>
          <a:ln>
            <a:noFill/>
          </a:ln>
        </p:spPr>
      </p:pic>
    </p:spTree>
    <p:extLst>
      <p:ext uri="{BB962C8B-B14F-4D97-AF65-F5344CB8AC3E}">
        <p14:creationId xmlns:p14="http://schemas.microsoft.com/office/powerpoint/2010/main" val="18567039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additive="base">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additive="base">
                                        <p:cTn id="4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040" y="1299025"/>
            <a:ext cx="8911687" cy="1280890"/>
          </a:xfrm>
        </p:spPr>
        <p:txBody>
          <a:bodyPr>
            <a:normAutofit/>
          </a:bodyPr>
          <a:lstStyle/>
          <a:p>
            <a:pPr algn="ctr"/>
            <a:r>
              <a:rPr lang="en-US" sz="4800" dirty="0" smtClean="0"/>
              <a:t>Thanks for attentions </a:t>
            </a:r>
            <a:endParaRPr lang="en-US" sz="4800" dirty="0"/>
          </a:p>
        </p:txBody>
      </p:sp>
      <p:sp>
        <p:nvSpPr>
          <p:cNvPr id="3" name="Content Placeholder 2"/>
          <p:cNvSpPr>
            <a:spLocks noGrp="1"/>
          </p:cNvSpPr>
          <p:nvPr>
            <p:ph idx="1"/>
          </p:nvPr>
        </p:nvSpPr>
        <p:spPr>
          <a:xfrm>
            <a:off x="2306184" y="5225143"/>
            <a:ext cx="8601302" cy="1251857"/>
          </a:xfrm>
        </p:spPr>
        <p:txBody>
          <a:bodyPr/>
          <a:lstStyle/>
          <a:p>
            <a:pPr marL="0" indent="0">
              <a:buNone/>
            </a:pPr>
            <a:r>
              <a:rPr lang="en-US" b="1" u="sng" dirty="0">
                <a:solidFill>
                  <a:schemeClr val="tx1"/>
                </a:solidFill>
              </a:rPr>
              <a:t>References:</a:t>
            </a:r>
            <a:endParaRPr lang="en-US" dirty="0">
              <a:solidFill>
                <a:schemeClr val="tx1"/>
              </a:solidFill>
            </a:endParaRPr>
          </a:p>
          <a:p>
            <a:r>
              <a:rPr lang="en-US" dirty="0" err="1">
                <a:solidFill>
                  <a:schemeClr val="tx1"/>
                </a:solidFill>
              </a:rPr>
              <a:t>Wheelen</a:t>
            </a:r>
            <a:r>
              <a:rPr lang="en-US" dirty="0">
                <a:solidFill>
                  <a:schemeClr val="tx1"/>
                </a:solidFill>
              </a:rPr>
              <a:t>, T. L., Hunger, J. D., Hoffman, A. N., &amp; </a:t>
            </a:r>
            <a:r>
              <a:rPr lang="en-US" dirty="0" err="1">
                <a:solidFill>
                  <a:schemeClr val="tx1"/>
                </a:solidFill>
              </a:rPr>
              <a:t>Bamford</a:t>
            </a:r>
            <a:r>
              <a:rPr lang="en-US" dirty="0">
                <a:solidFill>
                  <a:schemeClr val="tx1"/>
                </a:solidFill>
              </a:rPr>
              <a:t>, C. E. (2017). </a:t>
            </a:r>
            <a:r>
              <a:rPr lang="en-US" i="1" dirty="0">
                <a:solidFill>
                  <a:schemeClr val="tx1"/>
                </a:solidFill>
              </a:rPr>
              <a:t>Strategic management and business policy</a:t>
            </a:r>
            <a:r>
              <a:rPr lang="en-US" dirty="0">
                <a:solidFill>
                  <a:schemeClr val="tx1"/>
                </a:solidFill>
              </a:rPr>
              <a:t>. </a:t>
            </a:r>
            <a:r>
              <a:rPr lang="en-US" dirty="0" err="1">
                <a:solidFill>
                  <a:schemeClr val="tx1"/>
                </a:solidFill>
              </a:rPr>
              <a:t>pearson</a:t>
            </a:r>
            <a:r>
              <a:rPr lang="en-US" dirty="0">
                <a:solidFill>
                  <a:schemeClr val="tx1"/>
                </a:solidFill>
              </a:rPr>
              <a:t>.</a:t>
            </a:r>
            <a:r>
              <a:rPr lang="ar-SA" dirty="0">
                <a:solidFill>
                  <a:schemeClr val="tx1"/>
                </a:solidFill>
              </a:rPr>
              <a:t>‏</a:t>
            </a:r>
            <a:r>
              <a:rPr lang="en-US" dirty="0">
                <a:solidFill>
                  <a:schemeClr val="tx1"/>
                </a:solidFill>
              </a:rPr>
              <a:t> Case 9.</a:t>
            </a:r>
          </a:p>
          <a:p>
            <a:pPr marL="0" indent="0">
              <a:buNone/>
            </a:pPr>
            <a:endParaRPr lang="en-US" dirty="0">
              <a:solidFill>
                <a:schemeClr val="tx1"/>
              </a:solidFill>
            </a:endParaRPr>
          </a:p>
        </p:txBody>
      </p:sp>
      <p:pic>
        <p:nvPicPr>
          <p:cNvPr id="3074" name="Picture 2" descr="ÙØªÙØ¬Ø© Ø¨Ø­Ø« Ø§ÙØµÙØ± Ø¹Ù âªThanks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0833" y="2356304"/>
            <a:ext cx="46101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9534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r>
              <a:rPr lang="en-US" dirty="0"/>
              <a:t/>
            </a:r>
            <a:br>
              <a:rPr lang="en-US" dirty="0"/>
            </a:br>
            <a:endParaRPr lang="en-US" dirty="0"/>
          </a:p>
        </p:txBody>
      </p:sp>
      <p:sp>
        <p:nvSpPr>
          <p:cNvPr id="3" name="Content Placeholder 2"/>
          <p:cNvSpPr>
            <a:spLocks noGrp="1"/>
          </p:cNvSpPr>
          <p:nvPr>
            <p:ph idx="1"/>
          </p:nvPr>
        </p:nvSpPr>
        <p:spPr>
          <a:xfrm>
            <a:off x="1567543" y="1589314"/>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DELL INC. was founded in </a:t>
            </a:r>
            <a:r>
              <a:rPr lang="en-US" sz="2400" b="1" dirty="0" smtClean="0">
                <a:solidFill>
                  <a:srgbClr val="FF0000"/>
                </a:solidFill>
                <a:latin typeface="Times New Roman" panose="02020603050405020304" pitchFamily="18" charset="0"/>
                <a:cs typeface="Times New Roman" panose="02020603050405020304" pitchFamily="18" charset="0"/>
              </a:rPr>
              <a:t>1984</a:t>
            </a:r>
            <a:r>
              <a:rPr lang="en-US" sz="2400" dirty="0" smtClean="0">
                <a:solidFill>
                  <a:schemeClr val="tx1"/>
                </a:solidFill>
                <a:latin typeface="Times New Roman" panose="02020603050405020304" pitchFamily="18" charset="0"/>
                <a:cs typeface="Times New Roman" panose="02020603050405020304" pitchFamily="18" charset="0"/>
              </a:rPr>
              <a:t> by Michael Dell at age 19, he bought personal computers (PCs) from the inventory of local retailers, added features such as more memory and disk drives, and sold them out of the trunk of his car. Soon he was selling </a:t>
            </a:r>
            <a:r>
              <a:rPr lang="en-US" sz="2400" b="1" dirty="0" smtClean="0">
                <a:solidFill>
                  <a:srgbClr val="FF0000"/>
                </a:solidFill>
                <a:latin typeface="Times New Roman" panose="02020603050405020304" pitchFamily="18" charset="0"/>
                <a:cs typeface="Times New Roman" panose="02020603050405020304" pitchFamily="18" charset="0"/>
              </a:rPr>
              <a:t>$50,000 </a:t>
            </a:r>
            <a:r>
              <a:rPr lang="en-US" sz="2400" dirty="0" smtClean="0">
                <a:solidFill>
                  <a:schemeClr val="tx1"/>
                </a:solidFill>
                <a:latin typeface="Times New Roman" panose="02020603050405020304" pitchFamily="18" charset="0"/>
                <a:cs typeface="Times New Roman" panose="02020603050405020304" pitchFamily="18" charset="0"/>
              </a:rPr>
              <a:t>worth of PCs a month to local businesses. Sales during the first year reached </a:t>
            </a:r>
            <a:r>
              <a:rPr lang="en-US" sz="2400" b="1" dirty="0" smtClean="0">
                <a:solidFill>
                  <a:srgbClr val="FF0000"/>
                </a:solidFill>
                <a:latin typeface="Times New Roman" panose="02020603050405020304" pitchFamily="18" charset="0"/>
                <a:cs typeface="Times New Roman" panose="02020603050405020304" pitchFamily="18" charset="0"/>
              </a:rPr>
              <a:t>$600,000 </a:t>
            </a:r>
            <a:r>
              <a:rPr lang="en-US" sz="2400" dirty="0" smtClean="0">
                <a:solidFill>
                  <a:schemeClr val="tx1"/>
                </a:solidFill>
                <a:latin typeface="Times New Roman" panose="02020603050405020304" pitchFamily="18" charset="0"/>
                <a:cs typeface="Times New Roman" panose="02020603050405020304" pitchFamily="18" charset="0"/>
              </a:rPr>
              <a:t>and doubled almost every year thereafter. After his fresh man year, Dell left school to run the business full time.</a:t>
            </a:r>
          </a:p>
          <a:p>
            <a:pPr algn="justLow"/>
            <a:r>
              <a:rPr lang="en-US" sz="2400" dirty="0" smtClean="0">
                <a:solidFill>
                  <a:schemeClr val="tx1"/>
                </a:solidFill>
                <a:latin typeface="Times New Roman" panose="02020603050405020304" pitchFamily="18" charset="0"/>
                <a:cs typeface="Times New Roman" panose="02020603050405020304" pitchFamily="18" charset="0"/>
              </a:rPr>
              <a:t>By </a:t>
            </a:r>
            <a:r>
              <a:rPr lang="en-US" sz="2400" dirty="0">
                <a:solidFill>
                  <a:schemeClr val="tx1"/>
                </a:solidFill>
                <a:latin typeface="Times New Roman" panose="02020603050405020304" pitchFamily="18" charset="0"/>
                <a:cs typeface="Times New Roman" panose="02020603050405020304" pitchFamily="18" charset="0"/>
              </a:rPr>
              <a:t>1995, with sales of nearly </a:t>
            </a:r>
            <a:r>
              <a:rPr lang="en-US" sz="2400" b="1" dirty="0">
                <a:solidFill>
                  <a:srgbClr val="FF0000"/>
                </a:solidFill>
                <a:latin typeface="Times New Roman" panose="02020603050405020304" pitchFamily="18" charset="0"/>
                <a:cs typeface="Times New Roman" panose="02020603050405020304" pitchFamily="18" charset="0"/>
              </a:rPr>
              <a:t>$3.5 billion</a:t>
            </a:r>
            <a:r>
              <a:rPr lang="en-US" sz="2400" dirty="0">
                <a:solidFill>
                  <a:schemeClr val="tx1"/>
                </a:solidFill>
                <a:latin typeface="Times New Roman" panose="02020603050405020304" pitchFamily="18" charset="0"/>
                <a:cs typeface="Times New Roman" panose="02020603050405020304" pitchFamily="18" charset="0"/>
              </a:rPr>
              <a:t>, the company was the world’s </a:t>
            </a:r>
            <a:r>
              <a:rPr lang="en-US" sz="2400" b="1" dirty="0">
                <a:solidFill>
                  <a:srgbClr val="FF0000"/>
                </a:solidFill>
                <a:latin typeface="Times New Roman" panose="02020603050405020304" pitchFamily="18" charset="0"/>
                <a:cs typeface="Times New Roman" panose="02020603050405020304" pitchFamily="18" charset="0"/>
              </a:rPr>
              <a:t>leading direct marketer </a:t>
            </a:r>
            <a:r>
              <a:rPr lang="en-US" sz="2400" dirty="0">
                <a:solidFill>
                  <a:schemeClr val="tx1"/>
                </a:solidFill>
                <a:latin typeface="Times New Roman" panose="02020603050405020304" pitchFamily="18" charset="0"/>
                <a:cs typeface="Times New Roman" panose="02020603050405020304" pitchFamily="18" charset="0"/>
              </a:rPr>
              <a:t>of personal computers and one of the top five PC vendors in the world. In </a:t>
            </a:r>
            <a:r>
              <a:rPr lang="en-US" sz="2400" dirty="0" smtClean="0">
                <a:solidFill>
                  <a:schemeClr val="tx1"/>
                </a:solidFill>
                <a:latin typeface="Times New Roman" panose="02020603050405020304" pitchFamily="18" charset="0"/>
                <a:cs typeface="Times New Roman" panose="02020603050405020304" pitchFamily="18" charset="0"/>
              </a:rPr>
              <a:t>1996. By </a:t>
            </a:r>
            <a:r>
              <a:rPr lang="en-US" sz="2400" dirty="0">
                <a:solidFill>
                  <a:schemeClr val="tx1"/>
                </a:solidFill>
                <a:latin typeface="Times New Roman" panose="02020603050405020304" pitchFamily="18" charset="0"/>
                <a:cs typeface="Times New Roman" panose="02020603050405020304" pitchFamily="18" charset="0"/>
              </a:rPr>
              <a:t>2001, Dell ranked </a:t>
            </a:r>
            <a:r>
              <a:rPr lang="en-US" sz="2400" b="1" dirty="0">
                <a:solidFill>
                  <a:srgbClr val="FF0000"/>
                </a:solidFill>
                <a:latin typeface="Times New Roman" panose="02020603050405020304" pitchFamily="18" charset="0"/>
                <a:cs typeface="Times New Roman" panose="02020603050405020304" pitchFamily="18" charset="0"/>
              </a:rPr>
              <a:t>first</a:t>
            </a:r>
            <a:r>
              <a:rPr lang="en-US" sz="2400" dirty="0">
                <a:solidFill>
                  <a:schemeClr val="tx1"/>
                </a:solidFill>
                <a:latin typeface="Times New Roman" panose="02020603050405020304" pitchFamily="18" charset="0"/>
                <a:cs typeface="Times New Roman" panose="02020603050405020304" pitchFamily="18" charset="0"/>
              </a:rPr>
              <a:t> in global market share and number one in the United </a:t>
            </a:r>
            <a:r>
              <a:rPr lang="en-US" sz="2400" dirty="0" smtClean="0">
                <a:solidFill>
                  <a:schemeClr val="tx1"/>
                </a:solidFill>
                <a:latin typeface="Times New Roman" panose="02020603050405020304" pitchFamily="18" charset="0"/>
                <a:cs typeface="Times New Roman" panose="02020603050405020304" pitchFamily="18" charset="0"/>
              </a:rPr>
              <a:t>State.</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482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Problems of Early Growth</a:t>
            </a:r>
            <a:endParaRPr lang="en-US" dirty="0"/>
          </a:p>
        </p:txBody>
      </p:sp>
      <p:sp>
        <p:nvSpPr>
          <p:cNvPr id="3" name="Content Placeholder 2"/>
          <p:cNvSpPr>
            <a:spLocks noGrp="1"/>
          </p:cNvSpPr>
          <p:nvPr>
            <p:ph idx="1"/>
          </p:nvPr>
        </p:nvSpPr>
        <p:spPr>
          <a:xfrm>
            <a:off x="1567543" y="2732314"/>
            <a:ext cx="9937069" cy="4321908"/>
          </a:xfrm>
        </p:spPr>
        <p:txBody>
          <a:bodyPr>
            <a:noAutofit/>
          </a:bodyPr>
          <a:lstStyle/>
          <a:p>
            <a:pPr algn="justLow"/>
            <a:r>
              <a:rPr lang="en-US" sz="2400" dirty="0">
                <a:solidFill>
                  <a:schemeClr val="tx1"/>
                </a:solidFill>
                <a:latin typeface="Times New Roman" panose="02020603050405020304" pitchFamily="18" charset="0"/>
                <a:cs typeface="Times New Roman" panose="02020603050405020304" pitchFamily="18" charset="0"/>
              </a:rPr>
              <a:t>The company’s early rapid growth resulted in </a:t>
            </a:r>
            <a:r>
              <a:rPr lang="en-US" sz="2400" b="1" dirty="0">
                <a:solidFill>
                  <a:srgbClr val="FF0000"/>
                </a:solidFill>
                <a:latin typeface="Times New Roman" panose="02020603050405020304" pitchFamily="18" charset="0"/>
                <a:cs typeface="Times New Roman" panose="02020603050405020304" pitchFamily="18" charset="0"/>
              </a:rPr>
              <a:t>disorganization</a:t>
            </a:r>
            <a:r>
              <a:rPr lang="en-US" sz="2400" dirty="0">
                <a:solidFill>
                  <a:schemeClr val="tx1"/>
                </a:solidFill>
                <a:latin typeface="Times New Roman" panose="02020603050405020304" pitchFamily="18" charset="0"/>
                <a:cs typeface="Times New Roman" panose="02020603050405020304" pitchFamily="18" charset="0"/>
              </a:rPr>
              <a:t>. Sales jumped from </a:t>
            </a:r>
            <a:r>
              <a:rPr lang="en-US" sz="2400" u="sng" dirty="0">
                <a:solidFill>
                  <a:srgbClr val="FF0000"/>
                </a:solidFill>
                <a:latin typeface="Times New Roman" panose="02020603050405020304" pitchFamily="18" charset="0"/>
                <a:cs typeface="Times New Roman" panose="02020603050405020304" pitchFamily="18" charset="0"/>
              </a:rPr>
              <a:t>$546 million in fiscal 1991 to $3.4 billion in 1995. </a:t>
            </a:r>
            <a:endParaRPr lang="en-US" sz="2400" u="sng" dirty="0" smtClean="0">
              <a:solidFill>
                <a:srgbClr val="FF0000"/>
              </a:solidFill>
              <a:latin typeface="Times New Roman" panose="02020603050405020304" pitchFamily="18" charset="0"/>
              <a:cs typeface="Times New Roman" panose="02020603050405020304" pitchFamily="18" charset="0"/>
            </a:endParaRPr>
          </a:p>
          <a:p>
            <a:pPr algn="justLow"/>
            <a:endParaRPr lang="en-US" sz="2400" u="sng" dirty="0">
              <a:solidFill>
                <a:srgbClr val="FF0000"/>
              </a:solidFill>
              <a:latin typeface="Times New Roman" panose="02020603050405020304" pitchFamily="18" charset="0"/>
              <a:cs typeface="Times New Roman" panose="02020603050405020304" pitchFamily="18" charset="0"/>
            </a:endParaRPr>
          </a:p>
          <a:p>
            <a:pPr algn="justLow"/>
            <a:r>
              <a:rPr lang="en-US" sz="2400" dirty="0" smtClean="0">
                <a:solidFill>
                  <a:schemeClr val="tx1"/>
                </a:solidFill>
                <a:latin typeface="Times New Roman" panose="02020603050405020304" pitchFamily="18" charset="0"/>
                <a:cs typeface="Times New Roman" panose="02020603050405020304" pitchFamily="18" charset="0"/>
              </a:rPr>
              <a:t>CEO temporarily </a:t>
            </a:r>
            <a:r>
              <a:rPr lang="en-US" sz="2400" dirty="0">
                <a:solidFill>
                  <a:schemeClr val="tx1"/>
                </a:solidFill>
                <a:latin typeface="Times New Roman" panose="02020603050405020304" pitchFamily="18" charset="0"/>
                <a:cs typeface="Times New Roman" panose="02020603050405020304" pitchFamily="18" charset="0"/>
              </a:rPr>
              <a:t>slowed the corporation’s growth strategy while he worked to assemble and integrate a team of experienced executives from companies like Motorola, Hewlett-Packard, and Apple. </a:t>
            </a:r>
          </a:p>
        </p:txBody>
      </p:sp>
    </p:spTree>
    <p:extLst>
      <p:ext uri="{BB962C8B-B14F-4D97-AF65-F5344CB8AC3E}">
        <p14:creationId xmlns:p14="http://schemas.microsoft.com/office/powerpoint/2010/main" val="2841109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Business Model</a:t>
            </a:r>
          </a:p>
        </p:txBody>
      </p:sp>
      <p:sp>
        <p:nvSpPr>
          <p:cNvPr id="3" name="Content Placeholder 2"/>
          <p:cNvSpPr>
            <a:spLocks noGrp="1"/>
          </p:cNvSpPr>
          <p:nvPr>
            <p:ph idx="1"/>
          </p:nvPr>
        </p:nvSpPr>
        <p:spPr>
          <a:xfrm>
            <a:off x="1567543" y="1264555"/>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Dell’s </a:t>
            </a:r>
            <a:r>
              <a:rPr lang="en-US" sz="2400" dirty="0">
                <a:solidFill>
                  <a:schemeClr val="tx1"/>
                </a:solidFill>
                <a:latin typeface="Times New Roman" panose="02020603050405020304" pitchFamily="18" charset="0"/>
                <a:cs typeface="Times New Roman" panose="02020603050405020304" pitchFamily="18" charset="0"/>
              </a:rPr>
              <a:t>original business model was very simple: Dell machines were made to order and delivered directly to the customer. The company had no distributors or retail stores. </a:t>
            </a:r>
            <a:r>
              <a:rPr lang="en-US" sz="2400" dirty="0" smtClean="0">
                <a:solidFill>
                  <a:schemeClr val="tx1"/>
                </a:solidFill>
                <a:latin typeface="Times New Roman" panose="02020603050405020304" pitchFamily="18" charset="0"/>
                <a:cs typeface="Times New Roman" panose="02020603050405020304" pitchFamily="18" charset="0"/>
              </a:rPr>
              <a:t>Dell </a:t>
            </a:r>
            <a:r>
              <a:rPr lang="en-US" sz="2400" dirty="0">
                <a:solidFill>
                  <a:schemeClr val="tx1"/>
                </a:solidFill>
                <a:latin typeface="Times New Roman" panose="02020603050405020304" pitchFamily="18" charset="0"/>
                <a:cs typeface="Times New Roman" panose="02020603050405020304" pitchFamily="18" charset="0"/>
              </a:rPr>
              <a:t>made computers more quickly and cheaply than any other company. </a:t>
            </a:r>
          </a:p>
          <a:p>
            <a:pPr algn="justLow"/>
            <a:r>
              <a:rPr lang="en-US" sz="2400" dirty="0">
                <a:solidFill>
                  <a:schemeClr val="tx1"/>
                </a:solidFill>
                <a:latin typeface="Times New Roman" panose="02020603050405020304" pitchFamily="18" charset="0"/>
                <a:cs typeface="Times New Roman" panose="02020603050405020304" pitchFamily="18" charset="0"/>
              </a:rPr>
              <a:t>Dell became the master of process engineering and supply chain management. It spent less on R&amp;D than did Apple or Hewlett-Packard, but focused its spending on improving its manufacturing </a:t>
            </a:r>
            <a:r>
              <a:rPr lang="en-US" sz="2400" dirty="0" smtClean="0">
                <a:solidFill>
                  <a:schemeClr val="tx1"/>
                </a:solidFill>
                <a:latin typeface="Times New Roman" panose="02020603050405020304" pitchFamily="18" charset="0"/>
                <a:cs typeface="Times New Roman" panose="02020603050405020304" pitchFamily="18" charset="0"/>
              </a:rPr>
              <a:t>process. </a:t>
            </a:r>
            <a:r>
              <a:rPr lang="en-US" sz="2400" dirty="0">
                <a:solidFill>
                  <a:schemeClr val="tx1"/>
                </a:solidFill>
                <a:latin typeface="Times New Roman" panose="02020603050405020304" pitchFamily="18" charset="0"/>
                <a:cs typeface="Times New Roman" panose="02020603050405020304" pitchFamily="18" charset="0"/>
              </a:rPr>
              <a:t>Dell waited until a new technology became a standard. Over time, the technology standardized—the way PCs standardized around Intel microprocessors and Microsoft operating </a:t>
            </a:r>
            <a:r>
              <a:rPr lang="en-US" sz="2400" dirty="0" smtClean="0">
                <a:solidFill>
                  <a:schemeClr val="tx1"/>
                </a:solidFill>
                <a:latin typeface="Times New Roman" panose="02020603050405020304" pitchFamily="18" charset="0"/>
                <a:cs typeface="Times New Roman" panose="02020603050405020304" pitchFamily="18" charset="0"/>
              </a:rPr>
              <a:t>systems.</a:t>
            </a:r>
          </a:p>
          <a:p>
            <a:pPr algn="justLow"/>
            <a:r>
              <a:rPr lang="en-US" sz="2400" dirty="0" smtClean="0">
                <a:solidFill>
                  <a:schemeClr val="tx1"/>
                </a:solidFill>
                <a:latin typeface="Times New Roman" panose="02020603050405020304" pitchFamily="18" charset="0"/>
                <a:cs typeface="Times New Roman" panose="02020603050405020304" pitchFamily="18" charset="0"/>
              </a:rPr>
              <a:t>Management </a:t>
            </a:r>
            <a:r>
              <a:rPr lang="en-US" sz="2400" dirty="0">
                <a:solidFill>
                  <a:schemeClr val="tx1"/>
                </a:solidFill>
                <a:latin typeface="Times New Roman" panose="02020603050405020304" pitchFamily="18" charset="0"/>
                <a:cs typeface="Times New Roman" panose="02020603050405020304" pitchFamily="18" charset="0"/>
              </a:rPr>
              <a:t>again changed its mind regarding </a:t>
            </a:r>
            <a:r>
              <a:rPr lang="en-US" sz="2400" dirty="0" smtClean="0">
                <a:solidFill>
                  <a:schemeClr val="tx1"/>
                </a:solidFill>
                <a:latin typeface="Times New Roman" panose="02020603050405020304" pitchFamily="18" charset="0"/>
                <a:cs typeface="Times New Roman" panose="02020603050405020304" pitchFamily="18" charset="0"/>
              </a:rPr>
              <a:t>on </a:t>
            </a:r>
            <a:r>
              <a:rPr lang="en-US" sz="2400" dirty="0">
                <a:solidFill>
                  <a:schemeClr val="tx1"/>
                </a:solidFill>
                <a:latin typeface="Times New Roman" panose="02020603050405020304" pitchFamily="18" charset="0"/>
                <a:cs typeface="Times New Roman" panose="02020603050405020304" pitchFamily="18" charset="0"/>
              </a:rPr>
              <a:t>direct marketing. Dell began shipping its products in 2007 to major U.S. and Canadian retailers, Best Buy. later. it was bay  to over 56,000 outlets worldwide.</a:t>
            </a:r>
          </a:p>
          <a:p>
            <a:pPr algn="justLow"/>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8885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 Line and Structure</a:t>
            </a:r>
          </a:p>
        </p:txBody>
      </p:sp>
      <p:sp>
        <p:nvSpPr>
          <p:cNvPr id="3" name="Content Placeholder 2"/>
          <p:cNvSpPr>
            <a:spLocks noGrp="1"/>
          </p:cNvSpPr>
          <p:nvPr>
            <p:ph idx="1"/>
          </p:nvPr>
        </p:nvSpPr>
        <p:spPr>
          <a:xfrm>
            <a:off x="1567543" y="1264555"/>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Over </a:t>
            </a:r>
            <a:r>
              <a:rPr lang="en-US" sz="2400" dirty="0">
                <a:solidFill>
                  <a:schemeClr val="tx1"/>
                </a:solidFill>
                <a:latin typeface="Times New Roman" panose="02020603050405020304" pitchFamily="18" charset="0"/>
                <a:cs typeface="Times New Roman" panose="02020603050405020304" pitchFamily="18" charset="0"/>
              </a:rPr>
              <a:t>the years, Dell Inc. has extended its product line to include not only desktop and laptop (listed under mobility) computers, but also </a:t>
            </a:r>
            <a:r>
              <a:rPr lang="en-US" sz="2400" b="1" dirty="0">
                <a:solidFill>
                  <a:srgbClr val="FF0000"/>
                </a:solidFill>
                <a:latin typeface="Times New Roman" panose="02020603050405020304" pitchFamily="18" charset="0"/>
                <a:cs typeface="Times New Roman" panose="02020603050405020304" pitchFamily="18" charset="0"/>
              </a:rPr>
              <a:t>servers</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storage systems, printers, software, and services</a:t>
            </a:r>
            <a:r>
              <a:rPr lang="en-US" sz="2400" dirty="0">
                <a:solidFill>
                  <a:schemeClr val="tx1"/>
                </a:solidFill>
                <a:latin typeface="Times New Roman" panose="02020603050405020304" pitchFamily="18" charset="0"/>
                <a:cs typeface="Times New Roman" panose="02020603050405020304" pitchFamily="18" charset="0"/>
              </a:rPr>
              <a:t>, such as infrastructure services. By 2010, net revenue by product line was composed of desktop PCs (25%), mobility (31%), software (18%), servers and networking (11%), services (11%), and storage (4%).</a:t>
            </a:r>
          </a:p>
          <a:p>
            <a:pPr algn="justLow"/>
            <a:r>
              <a:rPr lang="en-US" sz="2400" dirty="0">
                <a:solidFill>
                  <a:schemeClr val="tx1"/>
                </a:solidFill>
                <a:latin typeface="Times New Roman" panose="02020603050405020304" pitchFamily="18" charset="0"/>
                <a:cs typeface="Times New Roman" panose="02020603050405020304" pitchFamily="18" charset="0"/>
              </a:rPr>
              <a:t>The dell company was </a:t>
            </a:r>
            <a:r>
              <a:rPr lang="en-US" sz="2400" dirty="0" smtClean="0">
                <a:solidFill>
                  <a:schemeClr val="tx1"/>
                </a:solidFill>
                <a:latin typeface="Times New Roman" panose="02020603050405020304" pitchFamily="18" charset="0"/>
                <a:cs typeface="Times New Roman" panose="02020603050405020304" pitchFamily="18" charset="0"/>
              </a:rPr>
              <a:t>reorganized a geographic </a:t>
            </a:r>
            <a:r>
              <a:rPr lang="en-US" sz="2400" dirty="0">
                <a:solidFill>
                  <a:schemeClr val="tx1"/>
                </a:solidFill>
                <a:latin typeface="Times New Roman" panose="02020603050405020304" pitchFamily="18" charset="0"/>
                <a:cs typeface="Times New Roman" panose="02020603050405020304" pitchFamily="18" charset="0"/>
              </a:rPr>
              <a:t>structure into four global business units based on customers: </a:t>
            </a:r>
            <a:r>
              <a:rPr lang="en-US" sz="2400" b="1" dirty="0">
                <a:solidFill>
                  <a:srgbClr val="FF0000"/>
                </a:solidFill>
                <a:latin typeface="Times New Roman" panose="02020603050405020304" pitchFamily="18" charset="0"/>
                <a:cs typeface="Times New Roman" panose="02020603050405020304" pitchFamily="18" charset="0"/>
              </a:rPr>
              <a:t>Large Enterprise</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Public, Small &amp; Medium Business</a:t>
            </a:r>
            <a:r>
              <a:rPr lang="en-US" sz="2400" dirty="0">
                <a:solidFill>
                  <a:schemeClr val="tx1"/>
                </a:solidFill>
                <a:latin typeface="Times New Roman" panose="02020603050405020304" pitchFamily="18" charset="0"/>
                <a:cs typeface="Times New Roman" panose="02020603050405020304" pitchFamily="18" charset="0"/>
              </a:rPr>
              <a:t>, and </a:t>
            </a:r>
            <a:r>
              <a:rPr lang="en-US" sz="2400" b="1" dirty="0">
                <a:solidFill>
                  <a:srgbClr val="FF0000"/>
                </a:solidFill>
                <a:latin typeface="Times New Roman" panose="02020603050405020304" pitchFamily="18" charset="0"/>
                <a:cs typeface="Times New Roman" panose="02020603050405020304" pitchFamily="18" charset="0"/>
              </a:rPr>
              <a:t>Consumer</a:t>
            </a:r>
            <a:r>
              <a:rPr lang="en-US" sz="2400" dirty="0">
                <a:solidFill>
                  <a:schemeClr val="tx1"/>
                </a:solidFill>
                <a:latin typeface="Times New Roman" panose="02020603050405020304" pitchFamily="18" charset="0"/>
                <a:cs typeface="Times New Roman" panose="02020603050405020304" pitchFamily="18" charset="0"/>
              </a:rPr>
              <a:t>. Its 2010 revenue by segment was 27% from Large Enterprise, 27% from Public, 23% from Small &amp; Medium Business, and 23% from the Consumer unit.</a:t>
            </a:r>
          </a:p>
        </p:txBody>
      </p:sp>
    </p:spTree>
    <p:extLst>
      <p:ext uri="{BB962C8B-B14F-4D97-AF65-F5344CB8AC3E}">
        <p14:creationId xmlns:p14="http://schemas.microsoft.com/office/powerpoint/2010/main" val="214716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Industry Matures</a:t>
            </a:r>
          </a:p>
        </p:txBody>
      </p:sp>
      <p:sp>
        <p:nvSpPr>
          <p:cNvPr id="3" name="Content Placeholder 2"/>
          <p:cNvSpPr>
            <a:spLocks noGrp="1"/>
          </p:cNvSpPr>
          <p:nvPr>
            <p:ph idx="1"/>
          </p:nvPr>
        </p:nvSpPr>
        <p:spPr>
          <a:xfrm>
            <a:off x="1567543" y="1264555"/>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By </a:t>
            </a:r>
            <a:r>
              <a:rPr lang="en-US" sz="2400" dirty="0">
                <a:solidFill>
                  <a:schemeClr val="tx1"/>
                </a:solidFill>
                <a:latin typeface="Times New Roman" panose="02020603050405020304" pitchFamily="18" charset="0"/>
                <a:cs typeface="Times New Roman" panose="02020603050405020304" pitchFamily="18" charset="0"/>
              </a:rPr>
              <a:t>2006, growth in PC sales had slowed to about 5% a </a:t>
            </a:r>
            <a:r>
              <a:rPr lang="en-US" sz="2400" dirty="0" smtClean="0">
                <a:solidFill>
                  <a:schemeClr val="tx1"/>
                </a:solidFill>
                <a:latin typeface="Times New Roman" panose="02020603050405020304" pitchFamily="18" charset="0"/>
                <a:cs typeface="Times New Roman" panose="02020603050405020304" pitchFamily="18" charset="0"/>
              </a:rPr>
              <a:t>year. Sales fell significantly </a:t>
            </a:r>
            <a:r>
              <a:rPr lang="en-US" sz="2400" dirty="0">
                <a:solidFill>
                  <a:schemeClr val="tx1"/>
                </a:solidFill>
                <a:latin typeface="Times New Roman" panose="02020603050405020304" pitchFamily="18" charset="0"/>
                <a:cs typeface="Times New Roman" panose="02020603050405020304" pitchFamily="18" charset="0"/>
              </a:rPr>
              <a:t>during the “great recession” of 2008–2009 as companies and consumers delayed computer purchases. </a:t>
            </a:r>
            <a:endParaRPr lang="en-US" sz="2400" dirty="0" smtClean="0">
              <a:solidFill>
                <a:schemeClr val="tx1"/>
              </a:solidFill>
              <a:latin typeface="Times New Roman" panose="02020603050405020304" pitchFamily="18" charset="0"/>
              <a:cs typeface="Times New Roman" panose="02020603050405020304" pitchFamily="18" charset="0"/>
            </a:endParaRPr>
          </a:p>
          <a:p>
            <a:pPr algn="justLow"/>
            <a:r>
              <a:rPr lang="en-US" sz="2400" dirty="0" smtClean="0">
                <a:solidFill>
                  <a:schemeClr val="tx1"/>
                </a:solidFill>
                <a:latin typeface="Times New Roman" panose="02020603050405020304" pitchFamily="18" charset="0"/>
                <a:cs typeface="Times New Roman" panose="02020603050405020304" pitchFamily="18" charset="0"/>
              </a:rPr>
              <a:t>Between </a:t>
            </a:r>
            <a:r>
              <a:rPr lang="en-US" sz="2400" dirty="0">
                <a:solidFill>
                  <a:schemeClr val="tx1"/>
                </a:solidFill>
                <a:latin typeface="Times New Roman" panose="02020603050405020304" pitchFamily="18" charset="0"/>
                <a:cs typeface="Times New Roman" panose="02020603050405020304" pitchFamily="18" charset="0"/>
              </a:rPr>
              <a:t>2006 and 2010, </a:t>
            </a:r>
            <a:r>
              <a:rPr lang="en-US" sz="2400" b="1" dirty="0">
                <a:solidFill>
                  <a:schemeClr val="tx1"/>
                </a:solidFill>
                <a:latin typeface="Times New Roman" panose="02020603050405020304" pitchFamily="18" charset="0"/>
                <a:cs typeface="Times New Roman" panose="02020603050405020304" pitchFamily="18" charset="0"/>
              </a:rPr>
              <a:t>HP</a:t>
            </a:r>
            <a:r>
              <a:rPr lang="en-US" sz="2400" dirty="0">
                <a:solidFill>
                  <a:schemeClr val="tx1"/>
                </a:solidFill>
                <a:latin typeface="Times New Roman" panose="02020603050405020304" pitchFamily="18" charset="0"/>
                <a:cs typeface="Times New Roman" panose="02020603050405020304" pitchFamily="18" charset="0"/>
              </a:rPr>
              <a:t> replaced Dell as the company with the largest global market share in personal computers. Using price reductions, Dell was now battling with </a:t>
            </a:r>
            <a:r>
              <a:rPr lang="en-US" sz="2400" b="1" dirty="0">
                <a:solidFill>
                  <a:schemeClr val="tx1"/>
                </a:solidFill>
                <a:latin typeface="Times New Roman" panose="02020603050405020304" pitchFamily="18" charset="0"/>
                <a:cs typeface="Times New Roman" panose="02020603050405020304" pitchFamily="18" charset="0"/>
              </a:rPr>
              <a:t>Acer</a:t>
            </a:r>
            <a:r>
              <a:rPr lang="en-US" sz="2400" dirty="0">
                <a:solidFill>
                  <a:schemeClr val="tx1"/>
                </a:solidFill>
                <a:latin typeface="Times New Roman" panose="02020603050405020304" pitchFamily="18" charset="0"/>
                <a:cs typeface="Times New Roman" panose="02020603050405020304" pitchFamily="18" charset="0"/>
              </a:rPr>
              <a:t> for second place in global PC market share.</a:t>
            </a:r>
          </a:p>
          <a:p>
            <a:pPr algn="justLow"/>
            <a:r>
              <a:rPr lang="en-US" sz="2400" dirty="0">
                <a:solidFill>
                  <a:schemeClr val="tx1"/>
                </a:solidFill>
                <a:latin typeface="Times New Roman" panose="02020603050405020304" pitchFamily="18" charset="0"/>
                <a:cs typeface="Times New Roman" panose="02020603050405020304" pitchFamily="18" charset="0"/>
              </a:rPr>
              <a:t> PC notebook sales had been falling during 2010, primarily due to the introduction of </a:t>
            </a:r>
            <a:r>
              <a:rPr lang="en-US" sz="2400" b="1" dirty="0">
                <a:solidFill>
                  <a:schemeClr val="tx1"/>
                </a:solidFill>
                <a:latin typeface="Times New Roman" panose="02020603050405020304" pitchFamily="18" charset="0"/>
                <a:cs typeface="Times New Roman" panose="02020603050405020304" pitchFamily="18" charset="0"/>
              </a:rPr>
              <a:t>Apple’s</a:t>
            </a:r>
            <a:r>
              <a:rPr lang="en-US" sz="2400" dirty="0">
                <a:solidFill>
                  <a:schemeClr val="tx1"/>
                </a:solidFill>
                <a:latin typeface="Times New Roman" panose="02020603050405020304" pitchFamily="18" charset="0"/>
                <a:cs typeface="Times New Roman" panose="02020603050405020304" pitchFamily="18" charset="0"/>
              </a:rPr>
              <a:t> highly featured </a:t>
            </a:r>
            <a:r>
              <a:rPr lang="en-US" sz="2400" b="1" dirty="0">
                <a:solidFill>
                  <a:schemeClr val="tx1"/>
                </a:solidFill>
                <a:latin typeface="Times New Roman" panose="02020603050405020304" pitchFamily="18" charset="0"/>
                <a:cs typeface="Times New Roman" panose="02020603050405020304" pitchFamily="18" charset="0"/>
              </a:rPr>
              <a:t>iPad</a:t>
            </a:r>
            <a:r>
              <a:rPr lang="en-US" sz="2400" dirty="0">
                <a:solidFill>
                  <a:schemeClr val="tx1"/>
                </a:solidFill>
                <a:latin typeface="Times New Roman" panose="02020603050405020304" pitchFamily="18" charset="0"/>
                <a:cs typeface="Times New Roman" panose="02020603050405020304" pitchFamily="18" charset="0"/>
              </a:rPr>
              <a:t> and the consequent rise in “</a:t>
            </a:r>
            <a:r>
              <a:rPr lang="en-US" sz="2400" b="1" dirty="0">
                <a:solidFill>
                  <a:schemeClr val="tx1"/>
                </a:solidFill>
                <a:latin typeface="Times New Roman" panose="02020603050405020304" pitchFamily="18" charset="0"/>
                <a:cs typeface="Times New Roman" panose="02020603050405020304" pitchFamily="18" charset="0"/>
              </a:rPr>
              <a:t>tablet</a:t>
            </a:r>
            <a:r>
              <a:rPr lang="en-US" sz="2400" dirty="0">
                <a:solidFill>
                  <a:schemeClr val="tx1"/>
                </a:solidFill>
                <a:latin typeface="Times New Roman" panose="02020603050405020304" pitchFamily="18" charset="0"/>
                <a:cs typeface="Times New Roman" panose="02020603050405020304" pitchFamily="18" charset="0"/>
              </a:rPr>
              <a:t>” PC sales. </a:t>
            </a:r>
            <a:r>
              <a:rPr lang="en-US" sz="2400" dirty="0" smtClean="0">
                <a:solidFill>
                  <a:schemeClr val="tx1"/>
                </a:solidFill>
                <a:latin typeface="Times New Roman" panose="02020603050405020304" pitchFamily="18" charset="0"/>
                <a:cs typeface="Times New Roman" panose="02020603050405020304" pitchFamily="18" charset="0"/>
              </a:rPr>
              <a:t>Dell </a:t>
            </a:r>
            <a:r>
              <a:rPr lang="en-US" sz="2400" dirty="0">
                <a:solidFill>
                  <a:schemeClr val="tx1"/>
                </a:solidFill>
                <a:latin typeface="Times New Roman" panose="02020603050405020304" pitchFamily="18" charset="0"/>
                <a:cs typeface="Times New Roman" panose="02020603050405020304" pitchFamily="18" charset="0"/>
              </a:rPr>
              <a:t>countered the iPad with a tablet computer called </a:t>
            </a:r>
            <a:r>
              <a:rPr lang="en-US" sz="2400" b="1" dirty="0">
                <a:solidFill>
                  <a:schemeClr val="tx1"/>
                </a:solidFill>
                <a:latin typeface="Times New Roman" panose="02020603050405020304" pitchFamily="18" charset="0"/>
                <a:cs typeface="Times New Roman" panose="02020603050405020304" pitchFamily="18" charset="0"/>
              </a:rPr>
              <a:t>Streak</a:t>
            </a:r>
            <a:r>
              <a:rPr lang="en-US" sz="2400" dirty="0">
                <a:solidFill>
                  <a:schemeClr val="tx1"/>
                </a:solidFill>
                <a:latin typeface="Times New Roman" panose="02020603050405020304" pitchFamily="18" charset="0"/>
                <a:cs typeface="Times New Roman" panose="02020603050405020304" pitchFamily="18" charset="0"/>
              </a:rPr>
              <a:t> in May 2010, but failed to generate much enthusiasm or sales for this product.</a:t>
            </a:r>
          </a:p>
        </p:txBody>
      </p:sp>
    </p:spTree>
    <p:extLst>
      <p:ext uri="{BB962C8B-B14F-4D97-AF65-F5344CB8AC3E}">
        <p14:creationId xmlns:p14="http://schemas.microsoft.com/office/powerpoint/2010/main" val="915840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Issues and Strategy </a:t>
            </a:r>
          </a:p>
        </p:txBody>
      </p:sp>
      <p:sp>
        <p:nvSpPr>
          <p:cNvPr id="3" name="Content Placeholder 2"/>
          <p:cNvSpPr>
            <a:spLocks noGrp="1"/>
          </p:cNvSpPr>
          <p:nvPr>
            <p:ph idx="1"/>
          </p:nvPr>
        </p:nvSpPr>
        <p:spPr>
          <a:xfrm>
            <a:off x="1567543" y="1264555"/>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Since </a:t>
            </a:r>
            <a:r>
              <a:rPr lang="en-US" sz="2400" dirty="0">
                <a:solidFill>
                  <a:schemeClr val="tx1"/>
                </a:solidFill>
                <a:latin typeface="Times New Roman" panose="02020603050405020304" pitchFamily="18" charset="0"/>
                <a:cs typeface="Times New Roman" panose="02020603050405020304" pitchFamily="18" charset="0"/>
              </a:rPr>
              <a:t>2007, when Michael Dell resumed being the company’s CEO, Dell has made more than </a:t>
            </a:r>
            <a:r>
              <a:rPr lang="en-US" sz="2400" b="1" dirty="0">
                <a:solidFill>
                  <a:srgbClr val="FF0000"/>
                </a:solidFill>
                <a:latin typeface="Times New Roman" panose="02020603050405020304" pitchFamily="18" charset="0"/>
                <a:cs typeface="Times New Roman" panose="02020603050405020304" pitchFamily="18" charset="0"/>
              </a:rPr>
              <a:t>10</a:t>
            </a:r>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acquisitions</a:t>
            </a:r>
            <a:r>
              <a:rPr lang="en-US" sz="2400" dirty="0">
                <a:solidFill>
                  <a:schemeClr val="tx1"/>
                </a:solidFill>
                <a:latin typeface="Times New Roman" panose="02020603050405020304" pitchFamily="18" charset="0"/>
                <a:cs typeface="Times New Roman" panose="02020603050405020304" pitchFamily="18" charset="0"/>
              </a:rPr>
              <a:t>, cut about </a:t>
            </a:r>
            <a:r>
              <a:rPr lang="en-US" sz="2400" b="1" dirty="0">
                <a:solidFill>
                  <a:srgbClr val="FF0000"/>
                </a:solidFill>
                <a:latin typeface="Times New Roman" panose="02020603050405020304" pitchFamily="18" charset="0"/>
                <a:cs typeface="Times New Roman" panose="02020603050405020304" pitchFamily="18" charset="0"/>
              </a:rPr>
              <a:t>10,000 jobs</a:t>
            </a:r>
            <a:r>
              <a:rPr lang="en-US" sz="2400" dirty="0">
                <a:solidFill>
                  <a:schemeClr val="tx1"/>
                </a:solidFill>
                <a:latin typeface="Times New Roman" panose="02020603050405020304" pitchFamily="18" charset="0"/>
                <a:cs typeface="Times New Roman" panose="02020603050405020304" pitchFamily="18" charset="0"/>
              </a:rPr>
              <a:t>, to </a:t>
            </a:r>
            <a:r>
              <a:rPr lang="en-US" sz="2400" dirty="0" smtClean="0">
                <a:solidFill>
                  <a:schemeClr val="tx1"/>
                </a:solidFill>
                <a:latin typeface="Times New Roman" panose="02020603050405020304" pitchFamily="18" charset="0"/>
                <a:cs typeface="Times New Roman" panose="02020603050405020304" pitchFamily="18" charset="0"/>
              </a:rPr>
              <a:t>get butter in its </a:t>
            </a:r>
            <a:r>
              <a:rPr lang="en-US" sz="2400" dirty="0">
                <a:solidFill>
                  <a:schemeClr val="tx1"/>
                </a:solidFill>
                <a:latin typeface="Times New Roman" panose="02020603050405020304" pitchFamily="18" charset="0"/>
                <a:cs typeface="Times New Roman" panose="02020603050405020304" pitchFamily="18" charset="0"/>
              </a:rPr>
              <a:t>product line.</a:t>
            </a:r>
          </a:p>
          <a:p>
            <a:pPr algn="justLow"/>
            <a:r>
              <a:rPr lang="en-US" sz="2400" dirty="0">
                <a:solidFill>
                  <a:schemeClr val="tx1"/>
                </a:solidFill>
                <a:latin typeface="Times New Roman" panose="02020603050405020304" pitchFamily="18" charset="0"/>
                <a:cs typeface="Times New Roman" panose="02020603050405020304" pitchFamily="18" charset="0"/>
              </a:rPr>
              <a:t>Due to a changing industry, </a:t>
            </a:r>
            <a:r>
              <a:rPr lang="en-US" sz="2400" b="1" dirty="0">
                <a:solidFill>
                  <a:schemeClr val="tx1"/>
                </a:solidFill>
                <a:latin typeface="Times New Roman" panose="02020603050405020304" pitchFamily="18" charset="0"/>
                <a:cs typeface="Times New Roman" panose="02020603050405020304" pitchFamily="18" charset="0"/>
              </a:rPr>
              <a:t>the company’s original business model </a:t>
            </a:r>
            <a:r>
              <a:rPr lang="en-US" sz="2400" dirty="0">
                <a:solidFill>
                  <a:schemeClr val="tx1"/>
                </a:solidFill>
                <a:latin typeface="Times New Roman" panose="02020603050405020304" pitchFamily="18" charset="0"/>
                <a:cs typeface="Times New Roman" panose="02020603050405020304" pitchFamily="18" charset="0"/>
              </a:rPr>
              <a:t>based on direct sales and value chain efficiencies </a:t>
            </a:r>
            <a:r>
              <a:rPr lang="en-US" sz="2400" b="1" dirty="0">
                <a:solidFill>
                  <a:srgbClr val="FF0000"/>
                </a:solidFill>
                <a:latin typeface="Times New Roman" panose="02020603050405020304" pitchFamily="18" charset="0"/>
                <a:cs typeface="Times New Roman" panose="02020603050405020304" pitchFamily="18" charset="0"/>
              </a:rPr>
              <a:t>had been </a:t>
            </a:r>
            <a:r>
              <a:rPr lang="en-US" sz="2400" b="1" dirty="0" smtClean="0">
                <a:solidFill>
                  <a:srgbClr val="FF0000"/>
                </a:solidFill>
                <a:latin typeface="Times New Roman" panose="02020603050405020304" pitchFamily="18" charset="0"/>
                <a:cs typeface="Times New Roman" panose="02020603050405020304" pitchFamily="18" charset="0"/>
              </a:rPr>
              <a:t>canceled </a:t>
            </a:r>
            <a:r>
              <a:rPr lang="en-US" sz="2400" dirty="0">
                <a:solidFill>
                  <a:schemeClr val="tx1"/>
                </a:solidFill>
                <a:latin typeface="Times New Roman" panose="02020603050405020304" pitchFamily="18" charset="0"/>
                <a:cs typeface="Times New Roman" panose="02020603050405020304" pitchFamily="18" charset="0"/>
              </a:rPr>
              <a:t>. It was now using the same distribution channels, </a:t>
            </a:r>
            <a:r>
              <a:rPr lang="en-US" sz="2400" dirty="0" smtClean="0">
                <a:solidFill>
                  <a:schemeClr val="tx1"/>
                </a:solidFill>
                <a:latin typeface="Times New Roman" panose="02020603050405020304" pitchFamily="18" charset="0"/>
                <a:cs typeface="Times New Roman" panose="02020603050405020304" pitchFamily="18" charset="0"/>
              </a:rPr>
              <a:t>providers</a:t>
            </a:r>
            <a:r>
              <a:rPr lang="en-US" sz="2400" dirty="0">
                <a:solidFill>
                  <a:schemeClr val="tx1"/>
                </a:solidFill>
                <a:latin typeface="Times New Roman" panose="02020603050405020304" pitchFamily="18" charset="0"/>
                <a:cs typeface="Times New Roman" panose="02020603050405020304" pitchFamily="18" charset="0"/>
              </a:rPr>
              <a:t>, and </a:t>
            </a:r>
            <a:r>
              <a:rPr lang="en-US" sz="2400" dirty="0" smtClean="0">
                <a:solidFill>
                  <a:schemeClr val="tx1"/>
                </a:solidFill>
                <a:latin typeface="Times New Roman" panose="02020603050405020304" pitchFamily="18" charset="0"/>
                <a:cs typeface="Times New Roman" panose="02020603050405020304" pitchFamily="18" charset="0"/>
              </a:rPr>
              <a:t>contractors </a:t>
            </a:r>
            <a:r>
              <a:rPr lang="en-US" sz="2400" dirty="0">
                <a:solidFill>
                  <a:schemeClr val="tx1"/>
                </a:solidFill>
                <a:latin typeface="Times New Roman" panose="02020603050405020304" pitchFamily="18" charset="0"/>
                <a:cs typeface="Times New Roman" panose="02020603050405020304" pitchFamily="18" charset="0"/>
              </a:rPr>
              <a:t>as its competitors. </a:t>
            </a:r>
          </a:p>
          <a:p>
            <a:pPr algn="justLow"/>
            <a:r>
              <a:rPr lang="en-US" sz="2400" b="1" dirty="0">
                <a:solidFill>
                  <a:schemeClr val="tx1"/>
                </a:solidFill>
                <a:latin typeface="Times New Roman" panose="02020603050405020304" pitchFamily="18" charset="0"/>
                <a:cs typeface="Times New Roman" panose="02020603050405020304" pitchFamily="18" charset="0"/>
              </a:rPr>
              <a:t>Complaints</a:t>
            </a:r>
            <a:r>
              <a:rPr lang="en-US" sz="2400" dirty="0">
                <a:solidFill>
                  <a:schemeClr val="tx1"/>
                </a:solidFill>
                <a:latin typeface="Times New Roman" panose="02020603050405020304" pitchFamily="18" charset="0"/>
                <a:cs typeface="Times New Roman" panose="02020603050405020304" pitchFamily="18" charset="0"/>
              </a:rPr>
              <a:t> about Dell’s service more than doubled in 2005 to 1,533. Although the company successfully worked to improve customer satisfaction by adding more service people, more people meant increased </a:t>
            </a:r>
            <a:r>
              <a:rPr lang="en-US" sz="2400" dirty="0" smtClean="0">
                <a:solidFill>
                  <a:schemeClr val="tx1"/>
                </a:solidFill>
                <a:latin typeface="Times New Roman" panose="02020603050405020304" pitchFamily="18" charset="0"/>
                <a:cs typeface="Times New Roman" panose="02020603050405020304" pitchFamily="18" charset="0"/>
              </a:rPr>
              <a:t>costs. </a:t>
            </a:r>
            <a:r>
              <a:rPr lang="en-US" sz="2400" dirty="0">
                <a:solidFill>
                  <a:schemeClr val="tx1"/>
                </a:solidFill>
                <a:latin typeface="Times New Roman" panose="02020603050405020304" pitchFamily="18" charset="0"/>
                <a:cs typeface="Times New Roman" panose="02020603050405020304" pitchFamily="18" charset="0"/>
              </a:rPr>
              <a:t>In order to improve the company’s competitive position, Dell’s management </a:t>
            </a:r>
            <a:r>
              <a:rPr lang="en-US" sz="2400" dirty="0" smtClean="0">
                <a:solidFill>
                  <a:schemeClr val="tx1"/>
                </a:solidFill>
                <a:latin typeface="Times New Roman" panose="02020603050405020304" pitchFamily="18" charset="0"/>
                <a:cs typeface="Times New Roman" panose="02020603050405020304" pitchFamily="18" charset="0"/>
              </a:rPr>
              <a:t>adopted </a:t>
            </a:r>
            <a:r>
              <a:rPr lang="en-US" sz="2400" dirty="0">
                <a:solidFill>
                  <a:schemeClr val="tx1"/>
                </a:solidFill>
                <a:latin typeface="Times New Roman" panose="02020603050405020304" pitchFamily="18" charset="0"/>
                <a:cs typeface="Times New Roman" panose="02020603050405020304" pitchFamily="18" charset="0"/>
              </a:rPr>
              <a:t>a three strategy:</a:t>
            </a:r>
          </a:p>
        </p:txBody>
      </p:sp>
    </p:spTree>
    <p:extLst>
      <p:ext uri="{BB962C8B-B14F-4D97-AF65-F5344CB8AC3E}">
        <p14:creationId xmlns:p14="http://schemas.microsoft.com/office/powerpoint/2010/main" val="42472606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Issues and Strategy </a:t>
            </a:r>
          </a:p>
        </p:txBody>
      </p:sp>
      <p:sp>
        <p:nvSpPr>
          <p:cNvPr id="3" name="Content Placeholder 2"/>
          <p:cNvSpPr>
            <a:spLocks noGrp="1"/>
          </p:cNvSpPr>
          <p:nvPr>
            <p:ph idx="1"/>
          </p:nvPr>
        </p:nvSpPr>
        <p:spPr>
          <a:xfrm>
            <a:off x="1436914" y="2429327"/>
            <a:ext cx="9937069" cy="4321908"/>
          </a:xfrm>
        </p:spPr>
        <p:txBody>
          <a:bodyPr>
            <a:noAutofit/>
          </a:bodyPr>
          <a:lstStyle/>
          <a:p>
            <a:pPr algn="justLow">
              <a:buFont typeface="Wingdings" panose="05000000000000000000" pitchFamily="2" charset="2"/>
              <a:buChar char="q"/>
            </a:pPr>
            <a:r>
              <a:rPr lang="en-US" sz="2400" dirty="0">
                <a:solidFill>
                  <a:schemeClr val="tx1"/>
                </a:solidFill>
                <a:latin typeface="Times New Roman" panose="02020603050405020304" pitchFamily="18" charset="0"/>
                <a:cs typeface="Times New Roman" panose="02020603050405020304" pitchFamily="18" charset="0"/>
              </a:rPr>
              <a:t>	Improve the core business by profitably growing the desktop and mobile computer business and enhancing the online experience for customers.</a:t>
            </a:r>
          </a:p>
          <a:p>
            <a:pPr algn="justLow">
              <a:buFont typeface="Wingdings" panose="05000000000000000000" pitchFamily="2" charset="2"/>
              <a:buChar char="q"/>
            </a:pPr>
            <a:r>
              <a:rPr lang="en-US" sz="2400" dirty="0">
                <a:solidFill>
                  <a:schemeClr val="tx1"/>
                </a:solidFill>
                <a:latin typeface="Times New Roman" panose="02020603050405020304" pitchFamily="18" charset="0"/>
                <a:cs typeface="Times New Roman" panose="02020603050405020304" pitchFamily="18" charset="0"/>
              </a:rPr>
              <a:t>	Shift the portfolio to higher-margin and recurring revenue offerings by expanding the customer solutions business in servers, storage, services, and software.</a:t>
            </a:r>
          </a:p>
          <a:p>
            <a:pPr algn="justLow">
              <a:buFont typeface="Wingdings" panose="05000000000000000000" pitchFamily="2" charset="2"/>
              <a:buChar char="q"/>
            </a:pPr>
            <a:r>
              <a:rPr lang="en-US" sz="2400" dirty="0">
                <a:solidFill>
                  <a:schemeClr val="tx1"/>
                </a:solidFill>
                <a:latin typeface="Times New Roman" panose="02020603050405020304" pitchFamily="18" charset="0"/>
                <a:cs typeface="Times New Roman" panose="02020603050405020304" pitchFamily="18" charset="0"/>
              </a:rPr>
              <a:t>	Balance liquidity, profitability, and growth by maintaining a strong balance sheet with sufficient liquidity to respond to the changing industry.</a:t>
            </a:r>
          </a:p>
        </p:txBody>
      </p:sp>
    </p:spTree>
    <p:extLst>
      <p:ext uri="{BB962C8B-B14F-4D97-AF65-F5344CB8AC3E}">
        <p14:creationId xmlns:p14="http://schemas.microsoft.com/office/powerpoint/2010/main" val="30216969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Future Prospects</a:t>
            </a:r>
          </a:p>
        </p:txBody>
      </p:sp>
      <p:sp>
        <p:nvSpPr>
          <p:cNvPr id="3" name="Content Placeholder 2"/>
          <p:cNvSpPr>
            <a:spLocks noGrp="1"/>
          </p:cNvSpPr>
          <p:nvPr>
            <p:ph idx="1"/>
          </p:nvPr>
        </p:nvSpPr>
        <p:spPr>
          <a:xfrm>
            <a:off x="1567543" y="1264555"/>
            <a:ext cx="9937069" cy="4321908"/>
          </a:xfrm>
        </p:spPr>
        <p:txBody>
          <a:bodyPr>
            <a:noAutofit/>
          </a:bodyPr>
          <a:lstStyle/>
          <a:p>
            <a:pPr algn="justLow"/>
            <a:r>
              <a:rPr lang="en-US" sz="2400" dirty="0" smtClean="0">
                <a:solidFill>
                  <a:schemeClr val="tx1"/>
                </a:solidFill>
                <a:latin typeface="Times New Roman" panose="02020603050405020304" pitchFamily="18" charset="0"/>
                <a:cs typeface="Times New Roman" panose="02020603050405020304" pitchFamily="18" charset="0"/>
              </a:rPr>
              <a:t>A </a:t>
            </a:r>
            <a:r>
              <a:rPr lang="en-US" sz="2400" dirty="0">
                <a:solidFill>
                  <a:schemeClr val="tx1"/>
                </a:solidFill>
                <a:latin typeface="Times New Roman" panose="02020603050405020304" pitchFamily="18" charset="0"/>
                <a:cs typeface="Times New Roman" panose="02020603050405020304" pitchFamily="18" charset="0"/>
              </a:rPr>
              <a:t>number of industry analysts felt that Dell was not well positioned either for a future of low-priced, commodity-like personal computers or one of highly featured innovative digital products like the iPad and iPod. To continue as a major player in the industry, they argued that Dell needed an acquisition similar to HP’s.</a:t>
            </a:r>
          </a:p>
          <a:p>
            <a:pPr algn="justLow"/>
            <a:r>
              <a:rPr lang="en-US" sz="2400" dirty="0">
                <a:solidFill>
                  <a:schemeClr val="tx1"/>
                </a:solidFill>
                <a:latin typeface="Times New Roman" panose="02020603050405020304" pitchFamily="18" charset="0"/>
                <a:cs typeface="Times New Roman" panose="02020603050405020304" pitchFamily="18" charset="0"/>
              </a:rPr>
              <a:t>Overall, analysts were not </a:t>
            </a:r>
            <a:r>
              <a:rPr lang="en-US" sz="2400" dirty="0" smtClean="0">
                <a:solidFill>
                  <a:schemeClr val="tx1"/>
                </a:solidFill>
                <a:latin typeface="Times New Roman" panose="02020603050405020304" pitchFamily="18" charset="0"/>
                <a:cs typeface="Times New Roman" panose="02020603050405020304" pitchFamily="18" charset="0"/>
              </a:rPr>
              <a:t>sure about </a:t>
            </a:r>
            <a:r>
              <a:rPr lang="en-US" sz="2400" dirty="0">
                <a:solidFill>
                  <a:schemeClr val="tx1"/>
                </a:solidFill>
                <a:latin typeface="Times New Roman" panose="02020603050405020304" pitchFamily="18" charset="0"/>
                <a:cs typeface="Times New Roman" panose="02020603050405020304" pitchFamily="18" charset="0"/>
              </a:rPr>
              <a:t>the firm’s prospects in a changing industry. Should Dell continue with its current strategy of following the consumer market down in price and adjusting its costs accordingly or, like IBM, should it change its focus to more profitable business services, or, like HP, should it try to do both?</a:t>
            </a:r>
          </a:p>
        </p:txBody>
      </p:sp>
    </p:spTree>
    <p:extLst>
      <p:ext uri="{BB962C8B-B14F-4D97-AF65-F5344CB8AC3E}">
        <p14:creationId xmlns:p14="http://schemas.microsoft.com/office/powerpoint/2010/main" val="1923983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TotalTime>
  <Words>948</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Tahoma</vt:lpstr>
      <vt:lpstr>Times New Roman</vt:lpstr>
      <vt:lpstr>Wingdings</vt:lpstr>
      <vt:lpstr>Wingdings 3</vt:lpstr>
      <vt:lpstr>Wisp</vt:lpstr>
      <vt:lpstr>دراسة حالة في الإدارة الاستراتيجية  Dell Inc.: Changing the Business Model (Mini Case) شركة (Dell):  تغيير نموذج الأعمال (حالة مصغرة).</vt:lpstr>
      <vt:lpstr>Overview </vt:lpstr>
      <vt:lpstr>Problems of Early Growth</vt:lpstr>
      <vt:lpstr>Business Model</vt:lpstr>
      <vt:lpstr>Product Line and Structure</vt:lpstr>
      <vt:lpstr>The Industry Matures</vt:lpstr>
      <vt:lpstr>Issues and Strategy </vt:lpstr>
      <vt:lpstr>Issues and Strategy </vt:lpstr>
      <vt:lpstr>Future Prospects</vt:lpstr>
      <vt:lpstr>Thanks for attentions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حالة في الإدارة الاستراتيجية  Dell Inc.: Changing the Business Model (Mini Case) شركة (Dell):  تغيير نموذج الأعمال (حالة مصغرة).</dc:title>
  <dc:creator>DR.Ahmed Saker 2O14</dc:creator>
  <cp:lastModifiedBy>DR.Ahmed Saker 2O14</cp:lastModifiedBy>
  <cp:revision>17</cp:revision>
  <dcterms:created xsi:type="dcterms:W3CDTF">2018-10-03T18:48:36Z</dcterms:created>
  <dcterms:modified xsi:type="dcterms:W3CDTF">2018-10-03T19:42:44Z</dcterms:modified>
</cp:coreProperties>
</file>