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67" r:id="rId4"/>
    <p:sldId id="258" r:id="rId5"/>
    <p:sldId id="266" r:id="rId6"/>
    <p:sldId id="259"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0B34F065-1154-456A-91E3-76DE8E75E17B}"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pPr/>
              <a:t>28/04/1440</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260648"/>
            <a:ext cx="7851648" cy="2939752"/>
          </a:xfrm>
        </p:spPr>
        <p:txBody>
          <a:bodyPr>
            <a:normAutofit/>
          </a:bodyPr>
          <a:lstStyle/>
          <a:p>
            <a:pPr algn="ctr" rtl="1"/>
            <a:r>
              <a:rPr lang="ar-IQ" dirty="0" smtClean="0"/>
              <a:t>المحاضرة الأولى</a:t>
            </a:r>
            <a:r>
              <a:rPr lang="en-US" dirty="0" smtClean="0"/>
              <a:t/>
            </a:r>
            <a:br>
              <a:rPr lang="en-US" dirty="0" smtClean="0"/>
            </a:br>
            <a:r>
              <a:rPr lang="ar-SA" dirty="0" smtClean="0"/>
              <a:t>ماهية وظيفة الشراء؟</a:t>
            </a:r>
            <a:r>
              <a:rPr lang="en-US" dirty="0" smtClean="0"/>
              <a:t/>
            </a:r>
            <a:br>
              <a:rPr lang="en-US" dirty="0" smtClean="0"/>
            </a:br>
            <a:endParaRPr lang="ar-IQ" dirty="0"/>
          </a:p>
        </p:txBody>
      </p:sp>
      <p:sp>
        <p:nvSpPr>
          <p:cNvPr id="3" name="عنوان فرعي 2"/>
          <p:cNvSpPr>
            <a:spLocks noGrp="1"/>
          </p:cNvSpPr>
          <p:nvPr>
            <p:ph type="subTitle" idx="1"/>
          </p:nvPr>
        </p:nvSpPr>
        <p:spPr>
          <a:xfrm>
            <a:off x="533400" y="3228536"/>
            <a:ext cx="7854696" cy="2432712"/>
          </a:xfrm>
        </p:spPr>
        <p:txBody>
          <a:bodyPr>
            <a:normAutofit/>
          </a:bodyPr>
          <a:lstStyle/>
          <a:p>
            <a:r>
              <a:rPr lang="ar-IQ" b="1" dirty="0" smtClean="0"/>
              <a:t>جامعة بغداد – كلية الإدارة والاقتصاد</a:t>
            </a:r>
            <a:endParaRPr lang="en-US" dirty="0" smtClean="0"/>
          </a:p>
          <a:p>
            <a:r>
              <a:rPr lang="ar-IQ" b="1" dirty="0" smtClean="0"/>
              <a:t>القسم:- الإدارة الصناعية</a:t>
            </a:r>
            <a:endParaRPr lang="en-US" dirty="0" smtClean="0"/>
          </a:p>
          <a:p>
            <a:r>
              <a:rPr lang="ar-IQ" b="1" dirty="0" smtClean="0"/>
              <a:t>المادة:- إدارة المواد</a:t>
            </a:r>
            <a:endParaRPr lang="en-US" dirty="0" smtClean="0"/>
          </a:p>
          <a:p>
            <a:r>
              <a:rPr lang="ar-IQ" b="1" dirty="0" smtClean="0"/>
              <a:t>المرحلة:- الثالثة</a:t>
            </a:r>
            <a:endParaRPr lang="en-US" dirty="0" smtClean="0"/>
          </a:p>
          <a:p>
            <a:r>
              <a:rPr lang="ar-IQ" b="1" dirty="0" smtClean="0"/>
              <a:t>اسم الأستاذ:- المدرس وداد موسى محمد</a:t>
            </a:r>
            <a:endParaRPr lang="en-US" dirty="0" smtClean="0"/>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847928"/>
          </a:xfrm>
        </p:spPr>
        <p:txBody>
          <a:bodyPr>
            <a:normAutofit/>
          </a:bodyPr>
          <a:lstStyle/>
          <a:p>
            <a:pPr algn="just"/>
            <a:r>
              <a:rPr lang="ar-SA" sz="3200" dirty="0" smtClean="0">
                <a:latin typeface="Arial" pitchFamily="34" charset="0"/>
                <a:cs typeface="Arial" pitchFamily="34" charset="0"/>
              </a:rPr>
              <a:t>الشراء نشاط  أساسي في منظمات على اختلاف أنواعها، ويمثل إحدى الوظيفتين الرئيستين التي تقوم </a:t>
            </a:r>
            <a:r>
              <a:rPr lang="ar-SA" sz="3200" dirty="0" err="1" smtClean="0">
                <a:latin typeface="Arial" pitchFamily="34" charset="0"/>
                <a:cs typeface="Arial" pitchFamily="34" charset="0"/>
              </a:rPr>
              <a:t>بهما</a:t>
            </a:r>
            <a:r>
              <a:rPr lang="ar-SA" sz="3200" dirty="0" smtClean="0">
                <a:latin typeface="Arial" pitchFamily="34" charset="0"/>
                <a:cs typeface="Arial" pitchFamily="34" charset="0"/>
              </a:rPr>
              <a:t> إدارة متخصصة تدعى حديثاً (بإدارة المواد</a:t>
            </a:r>
            <a:r>
              <a:rPr lang="ar-SA" sz="3200" dirty="0" smtClean="0">
                <a:latin typeface="Arial" pitchFamily="34" charset="0"/>
                <a:cs typeface="Arial" pitchFamily="34" charset="0"/>
              </a:rPr>
              <a:t>)،</a:t>
            </a:r>
            <a:r>
              <a:rPr lang="ar-IQ" sz="3200" dirty="0" smtClean="0">
                <a:latin typeface="Arial" pitchFamily="34" charset="0"/>
                <a:cs typeface="Arial" pitchFamily="34" charset="0"/>
              </a:rPr>
              <a:t> </a:t>
            </a:r>
            <a:r>
              <a:rPr lang="ar-SA" sz="3200" dirty="0" smtClean="0">
                <a:latin typeface="Arial" pitchFamily="34" charset="0"/>
                <a:cs typeface="Arial" pitchFamily="34" charset="0"/>
              </a:rPr>
              <a:t>التي </a:t>
            </a:r>
            <a:r>
              <a:rPr lang="ar-SA" sz="3200" dirty="0" smtClean="0">
                <a:latin typeface="Arial" pitchFamily="34" charset="0"/>
                <a:cs typeface="Arial" pitchFamily="34" charset="0"/>
              </a:rPr>
              <a:t>كان يطلق عليها سابقاً اسم إدارة الشراء والتخزين.</a:t>
            </a:r>
            <a:endParaRPr lang="en-US" sz="3200" dirty="0" smtClean="0">
              <a:latin typeface="Arial" pitchFamily="34" charset="0"/>
              <a:cs typeface="Arial" pitchFamily="34" charset="0"/>
            </a:endParaRPr>
          </a:p>
          <a:p>
            <a:pPr algn="just"/>
            <a:r>
              <a:rPr lang="ar-SA" sz="3200" dirty="0" smtClean="0">
                <a:latin typeface="Arial" pitchFamily="34" charset="0"/>
                <a:cs typeface="Arial" pitchFamily="34" charset="0"/>
              </a:rPr>
              <a:t>فمن المعروف انه لا يوجد شراء ألا ويتبعه تخزين، وذلك من اجل المحافظة عليه، وتوفيره عند الحاجة ولغرض معرفة ما المقصود بوظيفة الشراء نعطي التعريف الأتي </a:t>
            </a:r>
            <a:r>
              <a:rPr lang="ar-SA" sz="3200" dirty="0" smtClean="0">
                <a:latin typeface="Arial" pitchFamily="34" charset="0"/>
                <a:cs typeface="Arial" pitchFamily="34" charset="0"/>
              </a:rPr>
              <a:t>:</a:t>
            </a:r>
            <a:endParaRPr lang="en-US" sz="3200" dirty="0" smtClean="0">
              <a:latin typeface="Arial" pitchFamily="34" charset="0"/>
              <a:cs typeface="Arial" pitchFamily="34" charset="0"/>
            </a:endParaRPr>
          </a:p>
          <a:p>
            <a:endParaRPr lang="ar-IQ" sz="3200" dirty="0">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88640"/>
            <a:ext cx="8229600" cy="6408712"/>
          </a:xfrm>
        </p:spPr>
        <p:txBody>
          <a:bodyPr>
            <a:noAutofit/>
          </a:bodyPr>
          <a:lstStyle/>
          <a:p>
            <a:pPr algn="just"/>
            <a:r>
              <a:rPr lang="ar-SA" sz="3200" b="1" dirty="0" smtClean="0">
                <a:latin typeface="Arial" pitchFamily="34" charset="0"/>
                <a:cs typeface="Arial" pitchFamily="34" charset="0"/>
              </a:rPr>
              <a:t>وظيفة الشراء</a:t>
            </a:r>
            <a:r>
              <a:rPr lang="ar-SA" sz="3200" dirty="0" smtClean="0">
                <a:latin typeface="Arial" pitchFamily="34" charset="0"/>
                <a:cs typeface="Arial" pitchFamily="34" charset="0"/>
              </a:rPr>
              <a:t> هي وظيفة متكاملة ومسؤولة عن التخطيط المسبق للحصول على أعمال الإنتاج والمعدات والآلات تحت التصنيع والمصنوعة وكافة المواد التي لا تدخل في أعمال الإنتاج، والمعدات والآلات وقطع الغيار، وكافة مستلزمات المنظمة التي تحتاج أليها لأداء وظائفها على أكمل وجه، والمساهمة في تحديد كميات الشراء ومواصفاتها مع الإدارات الأخرى، واختيار مصادر الشراء المناسبة، وما يرتبط بذلك من متابعة التوريد من حيث مواعيد التسليم، واستلام المشتريات، وفحصها للتأكد من سلامتها ومطابقتها للمواصفات المحددة، مع العمل على تطبيق كافة الإجراءات المناسبة المتعلقة بتوفير المواد، وبما يتفق مع السياسة العامة للمنظمة، وكل ذلك يتم في ضوء التنسيق التام مع الوظائف الأخرى ذات العلاقة داخل المنظمة.</a:t>
            </a:r>
            <a:endParaRPr lang="ar-IQ" sz="3200" dirty="0">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88640"/>
            <a:ext cx="8229600" cy="6336704"/>
          </a:xfrm>
        </p:spPr>
        <p:txBody>
          <a:bodyPr>
            <a:normAutofit/>
          </a:bodyPr>
          <a:lstStyle/>
          <a:p>
            <a:r>
              <a:rPr lang="ar-SA" sz="3200" dirty="0" smtClean="0">
                <a:latin typeface="Arial" pitchFamily="34" charset="0"/>
                <a:cs typeface="Arial" pitchFamily="34" charset="0"/>
              </a:rPr>
              <a:t>ومن ما ذكر أعلاه ينظر لعلمية الشراء من ثلاث محاور، تتمثل بالاتي:-</a:t>
            </a:r>
            <a:endParaRPr lang="en-US" sz="3200" dirty="0" smtClean="0">
              <a:latin typeface="Arial" pitchFamily="34" charset="0"/>
              <a:cs typeface="Arial" pitchFamily="34" charset="0"/>
            </a:endParaRPr>
          </a:p>
          <a:p>
            <a:pPr lvl="0"/>
            <a:r>
              <a:rPr lang="ar-SA" sz="3200" b="1" dirty="0" smtClean="0">
                <a:latin typeface="Arial" pitchFamily="34" charset="0"/>
                <a:cs typeface="Arial" pitchFamily="34" charset="0"/>
              </a:rPr>
              <a:t>أهداف وظيفة الشراء:-</a:t>
            </a:r>
            <a:endParaRPr lang="en-US" sz="3200" dirty="0" smtClean="0">
              <a:latin typeface="Arial" pitchFamily="34" charset="0"/>
              <a:cs typeface="Arial" pitchFamily="34" charset="0"/>
            </a:endParaRPr>
          </a:p>
          <a:p>
            <a:pPr lvl="0"/>
            <a:r>
              <a:rPr lang="ar-SA" sz="3200" b="1" dirty="0" smtClean="0">
                <a:latin typeface="Arial" pitchFamily="34" charset="0"/>
                <a:cs typeface="Arial" pitchFamily="34" charset="0"/>
              </a:rPr>
              <a:t>تخفيض تكلفة الشراء.</a:t>
            </a:r>
            <a:endParaRPr lang="en-US" sz="3200" dirty="0" smtClean="0">
              <a:latin typeface="Arial" pitchFamily="34" charset="0"/>
              <a:cs typeface="Arial" pitchFamily="34" charset="0"/>
            </a:endParaRPr>
          </a:p>
          <a:p>
            <a:pPr lvl="0"/>
            <a:r>
              <a:rPr lang="ar-SA" sz="3200" b="1" dirty="0" smtClean="0">
                <a:latin typeface="Arial" pitchFamily="34" charset="0"/>
                <a:cs typeface="Arial" pitchFamily="34" charset="0"/>
              </a:rPr>
              <a:t>المساهمة في تحقيق مركز تنافسي جيد للمنظمة في السوق.</a:t>
            </a:r>
            <a:endParaRPr lang="en-US" sz="3200" dirty="0" smtClean="0">
              <a:latin typeface="Arial" pitchFamily="34" charset="0"/>
              <a:cs typeface="Arial" pitchFamily="34" charset="0"/>
            </a:endParaRPr>
          </a:p>
          <a:p>
            <a:pPr lvl="0"/>
            <a:r>
              <a:rPr lang="ar-SA" sz="3200" b="1" dirty="0" smtClean="0">
                <a:latin typeface="Arial" pitchFamily="34" charset="0"/>
                <a:cs typeface="Arial" pitchFamily="34" charset="0"/>
              </a:rPr>
              <a:t>إقامة علاقات حسنة مع الموردين.</a:t>
            </a:r>
            <a:endParaRPr lang="en-US" sz="3200" dirty="0" smtClean="0">
              <a:latin typeface="Arial" pitchFamily="34" charset="0"/>
              <a:cs typeface="Arial" pitchFamily="34" charset="0"/>
            </a:endParaRPr>
          </a:p>
          <a:p>
            <a:pPr lvl="0"/>
            <a:r>
              <a:rPr lang="ar-SA" sz="3200" b="1" dirty="0" smtClean="0">
                <a:latin typeface="Arial" pitchFamily="34" charset="0"/>
                <a:cs typeface="Arial" pitchFamily="34" charset="0"/>
              </a:rPr>
              <a:t>التنسيق مع الإدارات الأخرى.</a:t>
            </a:r>
            <a:endParaRPr lang="en-US" sz="3200" dirty="0" smtClean="0">
              <a:latin typeface="Arial" pitchFamily="34" charset="0"/>
              <a:cs typeface="Arial" pitchFamily="34" charset="0"/>
            </a:endParaRPr>
          </a:p>
          <a:p>
            <a:endParaRPr lang="ar-IQ" sz="3200"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847928"/>
          </a:xfrm>
        </p:spPr>
        <p:txBody>
          <a:bodyPr>
            <a:noAutofit/>
          </a:bodyPr>
          <a:lstStyle/>
          <a:p>
            <a:pPr lvl="0"/>
            <a:r>
              <a:rPr lang="ar-SA" sz="3200" b="1" dirty="0" smtClean="0">
                <a:latin typeface="Arial" pitchFamily="34" charset="0"/>
                <a:cs typeface="Arial" pitchFamily="34" charset="0"/>
              </a:rPr>
              <a:t>مهام وظيفة الشراء:-</a:t>
            </a:r>
            <a:endParaRPr lang="en-US" sz="3200" dirty="0" smtClean="0">
              <a:latin typeface="Arial" pitchFamily="34" charset="0"/>
              <a:cs typeface="Arial" pitchFamily="34" charset="0"/>
            </a:endParaRPr>
          </a:p>
          <a:p>
            <a:pPr lvl="0"/>
            <a:r>
              <a:rPr lang="ar-SA" sz="3200" b="1" dirty="0" smtClean="0">
                <a:latin typeface="Arial" pitchFamily="34" charset="0"/>
                <a:cs typeface="Arial" pitchFamily="34" charset="0"/>
              </a:rPr>
              <a:t>أدراك والتحقق من الحاجة.</a:t>
            </a:r>
            <a:endParaRPr lang="en-US" sz="3200" dirty="0" smtClean="0">
              <a:latin typeface="Arial" pitchFamily="34" charset="0"/>
              <a:cs typeface="Arial" pitchFamily="34" charset="0"/>
            </a:endParaRPr>
          </a:p>
          <a:p>
            <a:pPr lvl="0"/>
            <a:r>
              <a:rPr lang="ar-SA" sz="3200" b="1" dirty="0" smtClean="0">
                <a:latin typeface="Arial" pitchFamily="34" charset="0"/>
                <a:cs typeface="Arial" pitchFamily="34" charset="0"/>
              </a:rPr>
              <a:t>توصيف الحاجة.</a:t>
            </a:r>
            <a:endParaRPr lang="en-US" sz="3200" dirty="0" smtClean="0">
              <a:latin typeface="Arial" pitchFamily="34" charset="0"/>
              <a:cs typeface="Arial" pitchFamily="34" charset="0"/>
            </a:endParaRPr>
          </a:p>
          <a:p>
            <a:pPr lvl="0"/>
            <a:r>
              <a:rPr lang="ar-SA" sz="3200" b="1" dirty="0" smtClean="0">
                <a:latin typeface="Arial" pitchFamily="34" charset="0"/>
                <a:cs typeface="Arial" pitchFamily="34" charset="0"/>
              </a:rPr>
              <a:t>تحديد كمية الشراء من الصنف المطلوب.</a:t>
            </a:r>
            <a:endParaRPr lang="en-US" sz="3200" dirty="0" smtClean="0">
              <a:latin typeface="Arial" pitchFamily="34" charset="0"/>
              <a:cs typeface="Arial" pitchFamily="34" charset="0"/>
            </a:endParaRPr>
          </a:p>
          <a:p>
            <a:pPr lvl="0"/>
            <a:r>
              <a:rPr lang="ar-SA" sz="3200" b="1" dirty="0" smtClean="0">
                <a:latin typeface="Arial" pitchFamily="34" charset="0"/>
                <a:cs typeface="Arial" pitchFamily="34" charset="0"/>
              </a:rPr>
              <a:t>اختيار المورد.</a:t>
            </a:r>
            <a:endParaRPr lang="en-US" sz="3200" dirty="0" smtClean="0">
              <a:latin typeface="Arial" pitchFamily="34" charset="0"/>
              <a:cs typeface="Arial" pitchFamily="34" charset="0"/>
            </a:endParaRPr>
          </a:p>
          <a:p>
            <a:pPr lvl="0"/>
            <a:r>
              <a:rPr lang="ar-SA" sz="3200" b="1" dirty="0" smtClean="0">
                <a:latin typeface="Arial" pitchFamily="34" charset="0"/>
                <a:cs typeface="Arial" pitchFamily="34" charset="0"/>
              </a:rPr>
              <a:t>إصدار أمر التوريد.</a:t>
            </a:r>
            <a:endParaRPr lang="en-US" sz="3200" dirty="0" smtClean="0">
              <a:latin typeface="Arial" pitchFamily="34" charset="0"/>
              <a:cs typeface="Arial" pitchFamily="34" charset="0"/>
            </a:endParaRPr>
          </a:p>
          <a:p>
            <a:pPr lvl="0"/>
            <a:r>
              <a:rPr lang="ar-SA" sz="3200" b="1" dirty="0" smtClean="0">
                <a:latin typeface="Arial" pitchFamily="34" charset="0"/>
                <a:cs typeface="Arial" pitchFamily="34" charset="0"/>
              </a:rPr>
              <a:t>متابعة أمر التوريد.</a:t>
            </a:r>
            <a:endParaRPr lang="en-US" sz="3200" dirty="0" smtClean="0">
              <a:latin typeface="Arial" pitchFamily="34" charset="0"/>
              <a:cs typeface="Arial" pitchFamily="34" charset="0"/>
            </a:endParaRPr>
          </a:p>
          <a:p>
            <a:pPr lvl="0"/>
            <a:r>
              <a:rPr lang="ar-SA" sz="3200" b="1" dirty="0" smtClean="0">
                <a:latin typeface="Arial" pitchFamily="34" charset="0"/>
                <a:cs typeface="Arial" pitchFamily="34" charset="0"/>
              </a:rPr>
              <a:t>الاستلام والفحص.</a:t>
            </a:r>
            <a:endParaRPr lang="en-US" sz="3200" dirty="0" smtClean="0">
              <a:latin typeface="Arial" pitchFamily="34" charset="0"/>
              <a:cs typeface="Arial" pitchFamily="34" charset="0"/>
            </a:endParaRPr>
          </a:p>
          <a:p>
            <a:pPr lvl="0"/>
            <a:r>
              <a:rPr lang="ar-SA" sz="3200" b="1" dirty="0" smtClean="0">
                <a:latin typeface="Arial" pitchFamily="34" charset="0"/>
                <a:cs typeface="Arial" pitchFamily="34" charset="0"/>
              </a:rPr>
              <a:t>الاحتفاظ  بالسجلات والملفات الضرورية.</a:t>
            </a:r>
            <a:endParaRPr lang="en-US" sz="3200" dirty="0" smtClean="0">
              <a:latin typeface="Arial" pitchFamily="34" charset="0"/>
              <a:cs typeface="Arial" pitchFamily="34" charset="0"/>
            </a:endParaRPr>
          </a:p>
          <a:p>
            <a:pPr lvl="0"/>
            <a:r>
              <a:rPr lang="ar-SA" sz="3200" b="1" dirty="0" smtClean="0">
                <a:latin typeface="Arial" pitchFamily="34" charset="0"/>
                <a:cs typeface="Arial" pitchFamily="34" charset="0"/>
              </a:rPr>
              <a:t>نوعا الشراء في ميدان الأعمال.</a:t>
            </a:r>
            <a:endParaRPr lang="en-US" sz="3200" dirty="0" smtClean="0">
              <a:latin typeface="Arial" pitchFamily="34" charset="0"/>
              <a:cs typeface="Arial" pitchFamily="34" charset="0"/>
            </a:endParaRPr>
          </a:p>
          <a:p>
            <a:endParaRPr lang="ar-IQ" sz="3200"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أهمية وظيفة الشراء:-</a:t>
            </a:r>
            <a:endParaRPr lang="ar-IQ" dirty="0"/>
          </a:p>
        </p:txBody>
      </p:sp>
      <p:sp>
        <p:nvSpPr>
          <p:cNvPr id="3" name="عنصر نائب للمحتوى 2"/>
          <p:cNvSpPr>
            <a:spLocks noGrp="1"/>
          </p:cNvSpPr>
          <p:nvPr>
            <p:ph idx="1"/>
          </p:nvPr>
        </p:nvSpPr>
        <p:spPr/>
        <p:txBody>
          <a:bodyPr/>
          <a:lstStyle/>
          <a:p>
            <a:pPr lvl="0"/>
            <a:endParaRPr lang="en-US" dirty="0" smtClean="0"/>
          </a:p>
          <a:p>
            <a:pPr lvl="0"/>
            <a:r>
              <a:rPr lang="ar-SA" b="1" dirty="0" smtClean="0"/>
              <a:t>الندرة النسبية في بعض المواد.</a:t>
            </a:r>
            <a:endParaRPr lang="en-US" dirty="0" smtClean="0"/>
          </a:p>
          <a:p>
            <a:pPr lvl="0"/>
            <a:r>
              <a:rPr lang="ar-SA" b="1" dirty="0" smtClean="0"/>
              <a:t>زيادة حدة المنافسة بين المنظمات الصناعية لتخفيض تكاليفها.</a:t>
            </a:r>
            <a:endParaRPr lang="en-US" dirty="0" smtClean="0"/>
          </a:p>
          <a:p>
            <a:r>
              <a:rPr lang="ar-SA" b="1" dirty="0" smtClean="0"/>
              <a:t>فضلاً عن ما يذكر في المحاضرات التفصيلية...</a:t>
            </a:r>
            <a:endParaRPr lang="en-US" dirty="0" smtClean="0"/>
          </a:p>
          <a:p>
            <a:endParaRPr lang="ar-IQ"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407</TotalTime>
  <Words>317</Words>
  <Application>Microsoft Office PowerPoint</Application>
  <PresentationFormat>عرض على الشاشة (3:4)‏</PresentationFormat>
  <Paragraphs>30</Paragraphs>
  <Slides>6</Slides>
  <Notes>0</Notes>
  <HiddenSlides>0</HiddenSlides>
  <MMClips>0</MMClips>
  <ScaleCrop>false</ScaleCrop>
  <HeadingPairs>
    <vt:vector size="4" baseType="variant">
      <vt:variant>
        <vt:lpstr>سمة</vt:lpstr>
      </vt:variant>
      <vt:variant>
        <vt:i4>1</vt:i4>
      </vt:variant>
      <vt:variant>
        <vt:lpstr>عناوين الشرائح</vt:lpstr>
      </vt:variant>
      <vt:variant>
        <vt:i4>6</vt:i4>
      </vt:variant>
    </vt:vector>
  </HeadingPairs>
  <TitlesOfParts>
    <vt:vector size="7" baseType="lpstr">
      <vt:lpstr>تدفق</vt:lpstr>
      <vt:lpstr>المحاضرة الأولى ماهية وظيفة الشراء؟ </vt:lpstr>
      <vt:lpstr>الشريحة 2</vt:lpstr>
      <vt:lpstr>الشريحة 3</vt:lpstr>
      <vt:lpstr>الشريحة 4</vt:lpstr>
      <vt:lpstr>الشريحة 5</vt:lpstr>
      <vt:lpstr>أهمية وظيفة الشراء:-</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anas office</dc:creator>
  <cp:lastModifiedBy>anas office</cp:lastModifiedBy>
  <cp:revision>20</cp:revision>
  <dcterms:created xsi:type="dcterms:W3CDTF">2019-01-05T13:41:27Z</dcterms:created>
  <dcterms:modified xsi:type="dcterms:W3CDTF">2019-01-05T20:30:56Z</dcterms:modified>
</cp:coreProperties>
</file>