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33682"/>
          </a:xfrm>
        </p:spPr>
        <p:txBody>
          <a:bodyPr/>
          <a:lstStyle/>
          <a:p>
            <a:r>
              <a:rPr lang="ar-IQ" dirty="0" smtClean="0"/>
              <a:t>المحاضرة التاسعة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IQ" dirty="0" smtClean="0"/>
              <a:t>الفصل الخامس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IQ" dirty="0" smtClean="0"/>
              <a:t>اختيار مصدر الشراء المناسب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2193657"/>
          </a:xfrm>
        </p:spPr>
        <p:txBody>
          <a:bodyPr>
            <a:noAutofit/>
          </a:bodyPr>
          <a:lstStyle/>
          <a:p>
            <a:r>
              <a:rPr lang="ar-IQ" sz="3200" b="1" dirty="0" smtClean="0">
                <a:solidFill>
                  <a:schemeClr val="tx1"/>
                </a:solidFill>
              </a:rPr>
              <a:t>جامعة بغداد – كلية الإدارة والاقتصاد</a:t>
            </a:r>
            <a:endParaRPr lang="en-US" sz="3200" b="1" dirty="0" smtClean="0">
              <a:solidFill>
                <a:schemeClr val="tx1"/>
              </a:solidFill>
            </a:endParaRPr>
          </a:p>
          <a:p>
            <a:r>
              <a:rPr lang="ar-IQ" sz="3200" b="1" dirty="0" smtClean="0">
                <a:solidFill>
                  <a:schemeClr val="tx1"/>
                </a:solidFill>
              </a:rPr>
              <a:t>القسم:- الإدارة الصناعية</a:t>
            </a:r>
            <a:endParaRPr lang="en-US" sz="3200" b="1" dirty="0" smtClean="0">
              <a:solidFill>
                <a:schemeClr val="tx1"/>
              </a:solidFill>
            </a:endParaRPr>
          </a:p>
          <a:p>
            <a:r>
              <a:rPr lang="ar-IQ" sz="3200" b="1" dirty="0" smtClean="0">
                <a:solidFill>
                  <a:schemeClr val="tx1"/>
                </a:solidFill>
              </a:rPr>
              <a:t>المادة:- إدارة المواد</a:t>
            </a:r>
            <a:endParaRPr lang="en-US" sz="3200" b="1" dirty="0" smtClean="0">
              <a:solidFill>
                <a:schemeClr val="tx1"/>
              </a:solidFill>
            </a:endParaRPr>
          </a:p>
          <a:p>
            <a:r>
              <a:rPr lang="ar-IQ" sz="3200" b="1" dirty="0" smtClean="0">
                <a:solidFill>
                  <a:schemeClr val="tx1"/>
                </a:solidFill>
              </a:rPr>
              <a:t>المرحلة:- الثالثة</a:t>
            </a:r>
            <a:endParaRPr lang="en-US" sz="3200" b="1" dirty="0" smtClean="0">
              <a:solidFill>
                <a:schemeClr val="tx1"/>
              </a:solidFill>
            </a:endParaRPr>
          </a:p>
          <a:p>
            <a:r>
              <a:rPr lang="ar-IQ" sz="3200" b="1" dirty="0" smtClean="0">
                <a:solidFill>
                  <a:schemeClr val="tx1"/>
                </a:solidFill>
              </a:rPr>
              <a:t>اسم الأستاذ:- المدرس وداد موسى محمد</a:t>
            </a:r>
            <a:endParaRPr lang="en-US" sz="3200" b="1" dirty="0" smtClean="0">
              <a:solidFill>
                <a:schemeClr val="tx1"/>
              </a:solidFill>
            </a:endParaRPr>
          </a:p>
          <a:p>
            <a:endParaRPr lang="ar-IQ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3200" b="1" dirty="0" smtClean="0"/>
              <a:t>ويمكن معرفة أهمية مصدر الشراء من خلال:-</a:t>
            </a:r>
            <a:endParaRPr lang="en-US" sz="3200" b="1" dirty="0" smtClean="0"/>
          </a:p>
          <a:p>
            <a:pPr lvl="0"/>
            <a:r>
              <a:rPr lang="ar-IQ" sz="3200" b="1" dirty="0" smtClean="0"/>
              <a:t>فيما يخص الجودة.</a:t>
            </a:r>
            <a:endParaRPr lang="en-US" sz="3200" b="1" dirty="0" smtClean="0"/>
          </a:p>
          <a:p>
            <a:pPr lvl="0"/>
            <a:r>
              <a:rPr lang="ar-IQ" sz="3200" b="1" dirty="0" smtClean="0"/>
              <a:t>فيما يخص الكمية.</a:t>
            </a:r>
            <a:endParaRPr lang="en-US" sz="3200" b="1" dirty="0" smtClean="0"/>
          </a:p>
          <a:p>
            <a:pPr lvl="0"/>
            <a:r>
              <a:rPr lang="ar-IQ" sz="3200" b="1" dirty="0" smtClean="0"/>
              <a:t>فيما يخص الوقت.</a:t>
            </a:r>
            <a:endParaRPr lang="en-US" sz="3200" b="1" dirty="0" smtClean="0"/>
          </a:p>
          <a:p>
            <a:pPr lvl="0"/>
            <a:r>
              <a:rPr lang="ar-IQ" sz="3200" b="1" dirty="0" smtClean="0"/>
              <a:t>فيما يخص التكلفة.</a:t>
            </a:r>
            <a:endParaRPr lang="en-US" sz="3200" b="1" dirty="0" smtClean="0"/>
          </a:p>
          <a:p>
            <a:endParaRPr lang="ar-IQ" sz="3200" b="1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>أهمية </a:t>
            </a:r>
            <a:r>
              <a:rPr lang="ar-IQ" dirty="0" smtClean="0"/>
              <a:t>اختيار مصدر الشراء (المورد) المناسب</a:t>
            </a:r>
            <a:r>
              <a:rPr lang="ar-IQ" dirty="0" smtClean="0"/>
              <a:t>:-- 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lnSpcReduction="10000"/>
          </a:bodyPr>
          <a:lstStyle/>
          <a:p>
            <a:pPr lvl="0"/>
            <a:r>
              <a:rPr lang="ar-IQ" b="1" dirty="0" smtClean="0"/>
              <a:t>مرحلة </a:t>
            </a:r>
            <a:r>
              <a:rPr lang="ar-IQ" b="1" dirty="0" smtClean="0"/>
              <a:t>الاختيار الأولى والعوامل المؤثرة في عدد مصادر التوريد المحتملة.</a:t>
            </a:r>
            <a:endParaRPr lang="en-US" dirty="0" smtClean="0"/>
          </a:p>
          <a:p>
            <a:r>
              <a:rPr lang="ar-IQ" dirty="0" smtClean="0"/>
              <a:t>وتتضمن:-</a:t>
            </a:r>
            <a:endParaRPr lang="en-US" dirty="0" smtClean="0"/>
          </a:p>
          <a:p>
            <a:pPr lvl="0"/>
            <a:r>
              <a:rPr lang="ar-IQ" dirty="0" smtClean="0"/>
              <a:t>أدلة ونشرات الموردين.</a:t>
            </a:r>
            <a:endParaRPr lang="en-US" dirty="0" smtClean="0"/>
          </a:p>
          <a:p>
            <a:pPr lvl="0"/>
            <a:r>
              <a:rPr lang="ar-IQ" dirty="0" smtClean="0"/>
              <a:t>الدليل التجاري والصناعي.</a:t>
            </a:r>
            <a:endParaRPr lang="en-US" dirty="0" smtClean="0"/>
          </a:p>
          <a:p>
            <a:pPr lvl="0"/>
            <a:r>
              <a:rPr lang="ar-IQ" dirty="0" smtClean="0"/>
              <a:t>المجلات الاقتصادية والتجارية.</a:t>
            </a:r>
            <a:endParaRPr lang="en-US" dirty="0" smtClean="0"/>
          </a:p>
          <a:p>
            <a:pPr lvl="0"/>
            <a:r>
              <a:rPr lang="ar-IQ" dirty="0" smtClean="0"/>
              <a:t>الإعلانات.</a:t>
            </a:r>
            <a:endParaRPr lang="en-US" dirty="0" smtClean="0"/>
          </a:p>
          <a:p>
            <a:pPr lvl="0"/>
            <a:r>
              <a:rPr lang="ar-IQ" dirty="0" smtClean="0"/>
              <a:t>ملفات وسجل الموردين لدى جهاز المشتريات الإداري.</a:t>
            </a:r>
            <a:endParaRPr lang="en-US" dirty="0" smtClean="0"/>
          </a:p>
          <a:p>
            <a:pPr lvl="0"/>
            <a:r>
              <a:rPr lang="ar-IQ" dirty="0" smtClean="0"/>
              <a:t>مندوبو البيع.</a:t>
            </a:r>
            <a:endParaRPr lang="en-US" dirty="0" smtClean="0"/>
          </a:p>
          <a:p>
            <a:pPr lvl="0"/>
            <a:r>
              <a:rPr lang="ar-IQ" dirty="0" smtClean="0"/>
              <a:t>المعارض.</a:t>
            </a:r>
            <a:endParaRPr lang="en-US" dirty="0" smtClean="0"/>
          </a:p>
          <a:p>
            <a:pPr lvl="0"/>
            <a:r>
              <a:rPr lang="ar-IQ" dirty="0" smtClean="0"/>
              <a:t>الملحقون التجاريون.</a:t>
            </a:r>
            <a:endParaRPr lang="en-US" dirty="0" smtClean="0"/>
          </a:p>
          <a:p>
            <a:pPr lvl="0"/>
            <a:r>
              <a:rPr lang="ar-IQ" dirty="0" smtClean="0"/>
              <a:t>الزيارات الشخصية للموردين.</a:t>
            </a:r>
            <a:endParaRPr lang="en-US" dirty="0" smtClean="0"/>
          </a:p>
          <a:p>
            <a:endParaRPr lang="ar-IQ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>مراحل </a:t>
            </a:r>
            <a:r>
              <a:rPr lang="ar-IQ" dirty="0" smtClean="0"/>
              <a:t>عملية اختيار مصدر الشراء المناسب: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IQ" sz="3200" b="1" dirty="0" smtClean="0"/>
              <a:t>مواصفات </a:t>
            </a:r>
            <a:r>
              <a:rPr lang="ar-IQ" sz="3200" b="1" dirty="0" smtClean="0"/>
              <a:t>السلعة.</a:t>
            </a:r>
            <a:endParaRPr lang="en-US" sz="3200" b="1" dirty="0" smtClean="0"/>
          </a:p>
          <a:p>
            <a:pPr lvl="0"/>
            <a:r>
              <a:rPr lang="ar-IQ" sz="3200" b="1" dirty="0" smtClean="0"/>
              <a:t>الوقت.</a:t>
            </a:r>
            <a:endParaRPr lang="en-US" sz="3200" b="1" dirty="0" smtClean="0"/>
          </a:p>
          <a:p>
            <a:pPr lvl="0"/>
            <a:r>
              <a:rPr lang="ar-IQ" sz="3200" b="1" dirty="0" smtClean="0"/>
              <a:t>كمية الطلب.</a:t>
            </a:r>
            <a:endParaRPr lang="en-US" sz="3200" b="1" dirty="0" smtClean="0"/>
          </a:p>
          <a:p>
            <a:endParaRPr lang="ar-IQ" sz="3200" b="1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># </a:t>
            </a:r>
            <a:r>
              <a:rPr lang="ar-IQ" dirty="0" smtClean="0"/>
              <a:t>العوامل المؤثرة في عدد مصادر التوريد المحتملة </a:t>
            </a:r>
            <a:r>
              <a:rPr lang="ar-IQ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IQ" sz="3200" b="1" dirty="0" smtClean="0"/>
              <a:t>الموقع</a:t>
            </a:r>
            <a:r>
              <a:rPr lang="ar-IQ" sz="3200" b="1" dirty="0" smtClean="0"/>
              <a:t>.</a:t>
            </a:r>
            <a:endParaRPr lang="en-US" sz="3200" dirty="0" smtClean="0"/>
          </a:p>
          <a:p>
            <a:pPr lvl="0"/>
            <a:r>
              <a:rPr lang="ar-IQ" sz="3200" b="1" dirty="0" smtClean="0"/>
              <a:t>حجم الطاقة الإنتاجية الإضافية.</a:t>
            </a:r>
            <a:endParaRPr lang="en-US" sz="3200" dirty="0" smtClean="0"/>
          </a:p>
          <a:p>
            <a:pPr lvl="0"/>
            <a:r>
              <a:rPr lang="ar-IQ" sz="3200" b="1" dirty="0" smtClean="0"/>
              <a:t>درجة التقدم الفني.</a:t>
            </a:r>
            <a:endParaRPr lang="en-US" sz="3200" dirty="0" smtClean="0"/>
          </a:p>
          <a:p>
            <a:pPr lvl="0"/>
            <a:r>
              <a:rPr lang="ar-IQ" sz="3200" b="1" dirty="0" smtClean="0"/>
              <a:t>مدى استقرار العلاقات الصناعية.</a:t>
            </a:r>
            <a:endParaRPr lang="en-US" sz="3200" dirty="0" smtClean="0"/>
          </a:p>
          <a:p>
            <a:pPr lvl="0"/>
            <a:r>
              <a:rPr lang="ar-IQ" sz="3200" b="1" dirty="0" smtClean="0"/>
              <a:t>الاعتبارات المالية.</a:t>
            </a:r>
            <a:endParaRPr lang="en-US" sz="3200" dirty="0" smtClean="0"/>
          </a:p>
          <a:p>
            <a:pPr lvl="0"/>
            <a:r>
              <a:rPr lang="ar-IQ" sz="3200" b="1" dirty="0" smtClean="0"/>
              <a:t>الخدمة التي يقدمها المورد.</a:t>
            </a:r>
            <a:endParaRPr lang="en-US" sz="3200" dirty="0" smtClean="0"/>
          </a:p>
          <a:p>
            <a:pPr lvl="0"/>
            <a:r>
              <a:rPr lang="ar-IQ" sz="3200" b="1" dirty="0" smtClean="0"/>
              <a:t>تقويم أداء الموردين بعد التعامل معهم...............الخ.</a:t>
            </a:r>
            <a:endParaRPr lang="en-US" sz="3200" dirty="0" smtClean="0"/>
          </a:p>
          <a:p>
            <a:r>
              <a:rPr lang="ar-IQ" sz="3200" dirty="0" smtClean="0"/>
              <a:t> </a:t>
            </a:r>
            <a:endParaRPr lang="en-US" sz="3200" dirty="0" smtClean="0"/>
          </a:p>
          <a:p>
            <a:endParaRPr lang="ar-IQ" sz="32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>مرحلة </a:t>
            </a:r>
            <a:r>
              <a:rPr lang="ar-IQ" dirty="0" smtClean="0"/>
              <a:t>تقييم الموردين المحتملين والمفاضلة بينهم لاختيار انسبهم.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</TotalTime>
  <Words>138</Words>
  <Application>Microsoft Office PowerPoint</Application>
  <PresentationFormat>عرض على الشاشة (3:4)‏</PresentationFormat>
  <Paragraphs>37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ملتقى</vt:lpstr>
      <vt:lpstr>المحاضرة التاسعة الفصل الخامس اختيار مصدر الشراء المناسب </vt:lpstr>
      <vt:lpstr> أهمية اختيار مصدر الشراء (المورد) المناسب:--  </vt:lpstr>
      <vt:lpstr> مراحل عملية اختيار مصدر الشراء المناسب: </vt:lpstr>
      <vt:lpstr> # العوامل المؤثرة في عدد مصادر التوريد المحتملة : </vt:lpstr>
      <vt:lpstr> مرحلة تقييم الموردين المحتملين والمفاضلة بينهم لاختيار انسبهم.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التاسعة الفصل الخامس اختيار مصدر الشراء المناسب </dc:title>
  <dc:creator>anas office</dc:creator>
  <cp:lastModifiedBy>anas office</cp:lastModifiedBy>
  <cp:revision>7</cp:revision>
  <dcterms:created xsi:type="dcterms:W3CDTF">2019-01-05T22:25:54Z</dcterms:created>
  <dcterms:modified xsi:type="dcterms:W3CDTF">2019-01-05T22:32:04Z</dcterms:modified>
</cp:coreProperties>
</file>