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1B8ABB09-4A1D-463E-8065-109CC2B7EFAA}" type="datetimeFigureOut">
              <a:rPr lang="ar-SA" smtClean="0"/>
              <a:pPr/>
              <a:t>28/04/1440</a:t>
            </a:fld>
            <a:endParaRPr lang="ar-SA"/>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a:xfrm>
            <a:off x="457200" y="6480969"/>
            <a:ext cx="4260056" cy="300831"/>
          </a:xfrm>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a:xfrm>
            <a:off x="2619376" y="6480969"/>
            <a:ext cx="4260056" cy="300831"/>
          </a:xfrm>
        </p:spPr>
        <p:txBody>
          <a:bodyPr/>
          <a:lstStyle/>
          <a:p>
            <a:endParaRPr lang="ar-SA"/>
          </a:p>
        </p:txBody>
      </p:sp>
      <p:sp>
        <p:nvSpPr>
          <p:cNvPr id="6" name="عنصر نائب لرقم الشريحة 5"/>
          <p:cNvSpPr>
            <a:spLocks noGrp="1"/>
          </p:cNvSpPr>
          <p:nvPr>
            <p:ph type="sldNum" sz="quarter" idx="12"/>
          </p:nvPr>
        </p:nvSpPr>
        <p:spPr>
          <a:xfrm>
            <a:off x="8451056" y="809624"/>
            <a:ext cx="502920" cy="300831"/>
          </a:xfrm>
        </p:spPr>
        <p:txBody>
          <a:bodyPr/>
          <a:lstStyle/>
          <a:p>
            <a:fld id="{0B34F065-1154-456A-91E3-76DE8E75E17B}" type="slidenum">
              <a:rPr lang="ar-SA" smtClean="0"/>
              <a:pPr/>
              <a:t>‹#›</a:t>
            </a:fld>
            <a:endParaRPr lang="ar-SA"/>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1B8ABB09-4A1D-463E-8065-109CC2B7EFAA}" type="datetimeFigureOut">
              <a:rPr lang="ar-SA" smtClean="0"/>
              <a:pPr/>
              <a:t>28/04/1440</a:t>
            </a:fld>
            <a:endParaRPr lang="ar-SA"/>
          </a:p>
        </p:txBody>
      </p:sp>
      <p:sp>
        <p:nvSpPr>
          <p:cNvPr id="6" name="عنصر نائب للتذييل 5"/>
          <p:cNvSpPr>
            <a:spLocks noGrp="1"/>
          </p:cNvSpPr>
          <p:nvPr>
            <p:ph type="ftr" sz="quarter" idx="11"/>
          </p:nvPr>
        </p:nvSpPr>
        <p:spPr>
          <a:xfrm>
            <a:off x="457200" y="6480969"/>
            <a:ext cx="4260056" cy="301752"/>
          </a:xfrm>
        </p:spPr>
        <p:txBody>
          <a:bodyPr/>
          <a:lstStyle/>
          <a:p>
            <a:endParaRPr lang="ar-SA"/>
          </a:p>
        </p:txBody>
      </p:sp>
      <p:sp>
        <p:nvSpPr>
          <p:cNvPr id="7" name="عنصر نائب لرقم الشريحة 6"/>
          <p:cNvSpPr>
            <a:spLocks noGrp="1"/>
          </p:cNvSpPr>
          <p:nvPr>
            <p:ph type="sldNum" sz="quarter" idx="12"/>
          </p:nvPr>
        </p:nvSpPr>
        <p:spPr>
          <a:xfrm>
            <a:off x="7589520" y="6480969"/>
            <a:ext cx="502920" cy="301752"/>
          </a:xfrm>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1B8ABB09-4A1D-463E-8065-109CC2B7EFAA}" type="datetimeFigureOut">
              <a:rPr lang="ar-SA" smtClean="0"/>
              <a:pPr/>
              <a:t>28/04/1440</a:t>
            </a:fld>
            <a:endParaRPr lang="ar-SA"/>
          </a:p>
        </p:txBody>
      </p:sp>
      <p:sp>
        <p:nvSpPr>
          <p:cNvPr id="8" name="عنصر نائب للتذييل 7"/>
          <p:cNvSpPr>
            <a:spLocks noGrp="1"/>
          </p:cNvSpPr>
          <p:nvPr>
            <p:ph type="ftr" sz="quarter" idx="11"/>
          </p:nvPr>
        </p:nvSpPr>
        <p:spPr>
          <a:xfrm>
            <a:off x="457200" y="6480969"/>
            <a:ext cx="4261104" cy="301752"/>
          </a:xfrm>
        </p:spPr>
        <p:txBody>
          <a:bodyPr/>
          <a:lstStyle/>
          <a:p>
            <a:endParaRPr lang="ar-SA"/>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1B8ABB09-4A1D-463E-8065-109CC2B7EFAA}" type="datetimeFigureOut">
              <a:rPr lang="ar-SA" smtClean="0"/>
              <a:pPr/>
              <a:t>28/04/1440</a:t>
            </a:fld>
            <a:endParaRPr lang="ar-SA"/>
          </a:p>
        </p:txBody>
      </p:sp>
      <p:sp>
        <p:nvSpPr>
          <p:cNvPr id="3" name="عنصر نائب للتذييل 2"/>
          <p:cNvSpPr>
            <a:spLocks noGrp="1"/>
          </p:cNvSpPr>
          <p:nvPr>
            <p:ph type="ftr" sz="quarter" idx="11"/>
          </p:nvPr>
        </p:nvSpPr>
        <p:spPr>
          <a:xfrm>
            <a:off x="457200" y="6481890"/>
            <a:ext cx="4260056" cy="300831"/>
          </a:xfrm>
        </p:spPr>
        <p:txBody>
          <a:bodyPr/>
          <a:lstStyle/>
          <a:p>
            <a:endParaRPr lang="ar-SA"/>
          </a:p>
        </p:txBody>
      </p:sp>
      <p:sp>
        <p:nvSpPr>
          <p:cNvPr id="4" name="عنصر نائب لرقم الشريحة 3"/>
          <p:cNvSpPr>
            <a:spLocks noGrp="1"/>
          </p:cNvSpPr>
          <p:nvPr>
            <p:ph type="sldNum" sz="quarter" idx="12"/>
          </p:nvPr>
        </p:nvSpPr>
        <p:spPr>
          <a:xfrm>
            <a:off x="7589520" y="6480969"/>
            <a:ext cx="502920" cy="301752"/>
          </a:xfrm>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1B8ABB09-4A1D-463E-8065-109CC2B7EFAA}" type="datetimeFigureOut">
              <a:rPr lang="ar-SA" smtClean="0"/>
              <a:pPr/>
              <a:t>28/04/1440</a:t>
            </a:fld>
            <a:endParaRPr lang="ar-SA"/>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1B8ABB09-4A1D-463E-8065-109CC2B7EFAA}" type="datetimeFigureOut">
              <a:rPr lang="ar-SA" smtClean="0"/>
              <a:pPr/>
              <a:t>28/04/1440</a:t>
            </a:fld>
            <a:endParaRPr lang="ar-SA"/>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B8ABB09-4A1D-463E-8065-109CC2B7EFAA}" type="datetimeFigureOut">
              <a:rPr lang="ar-SA" smtClean="0"/>
              <a:pPr/>
              <a:t>28/04/1440</a:t>
            </a:fld>
            <a:endParaRPr lang="ar-SA"/>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B34F065-1154-456A-91E3-76DE8E75E17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40544" y="548680"/>
            <a:ext cx="8062912" cy="1697633"/>
          </a:xfrm>
        </p:spPr>
        <p:txBody>
          <a:bodyPr>
            <a:normAutofit fontScale="90000"/>
          </a:bodyPr>
          <a:lstStyle/>
          <a:p>
            <a:pPr algn="ctr"/>
            <a:r>
              <a:rPr lang="ar-IQ" b="1" dirty="0" smtClean="0"/>
              <a:t/>
            </a:r>
            <a:br>
              <a:rPr lang="ar-IQ" b="1" dirty="0" smtClean="0"/>
            </a:br>
            <a:r>
              <a:rPr lang="ar-IQ" b="1" dirty="0" smtClean="0"/>
              <a:t/>
            </a:r>
            <a:br>
              <a:rPr lang="ar-IQ" b="1" dirty="0" smtClean="0"/>
            </a:br>
            <a:r>
              <a:rPr lang="ar-IQ" b="1" dirty="0" smtClean="0"/>
              <a:t>المحاضرة </a:t>
            </a:r>
            <a:r>
              <a:rPr lang="ar-IQ" b="1" dirty="0" smtClean="0"/>
              <a:t>الثالثة</a:t>
            </a:r>
            <a:r>
              <a:rPr lang="en-US" dirty="0" smtClean="0"/>
              <a:t/>
            </a:r>
            <a:br>
              <a:rPr lang="en-US" dirty="0" smtClean="0"/>
            </a:br>
            <a:r>
              <a:rPr lang="ar-SA" b="1" dirty="0" smtClean="0"/>
              <a:t>تنظيم وظيفة الشراء</a:t>
            </a:r>
            <a:r>
              <a:rPr lang="en-US" dirty="0" smtClean="0"/>
              <a:t/>
            </a:r>
            <a:br>
              <a:rPr lang="en-US" dirty="0" smtClean="0"/>
            </a:br>
            <a:endParaRPr lang="ar-IQ" dirty="0"/>
          </a:p>
        </p:txBody>
      </p:sp>
      <p:sp>
        <p:nvSpPr>
          <p:cNvPr id="3" name="عنوان فرعي 2"/>
          <p:cNvSpPr>
            <a:spLocks noGrp="1"/>
          </p:cNvSpPr>
          <p:nvPr>
            <p:ph type="subTitle" idx="1"/>
          </p:nvPr>
        </p:nvSpPr>
        <p:spPr>
          <a:xfrm>
            <a:off x="540544" y="2708920"/>
            <a:ext cx="8062912" cy="2808312"/>
          </a:xfrm>
        </p:spPr>
        <p:txBody>
          <a:bodyPr>
            <a:normAutofit/>
          </a:bodyPr>
          <a:lstStyle/>
          <a:p>
            <a:r>
              <a:rPr lang="ar-IQ" b="1" dirty="0" smtClean="0"/>
              <a:t>جامعة بغداد – كلية الإدارة والاقتصاد</a:t>
            </a:r>
            <a:endParaRPr lang="en-US" dirty="0" smtClean="0"/>
          </a:p>
          <a:p>
            <a:r>
              <a:rPr lang="ar-IQ" b="1" dirty="0" smtClean="0"/>
              <a:t>القسم:- الإدارة الصناعية</a:t>
            </a:r>
            <a:endParaRPr lang="en-US" dirty="0" smtClean="0"/>
          </a:p>
          <a:p>
            <a:r>
              <a:rPr lang="ar-IQ" b="1" dirty="0" smtClean="0"/>
              <a:t>المادة:- إدارة المواد</a:t>
            </a:r>
            <a:endParaRPr lang="en-US" dirty="0" smtClean="0"/>
          </a:p>
          <a:p>
            <a:r>
              <a:rPr lang="ar-IQ" b="1" dirty="0" smtClean="0"/>
              <a:t>المرحلة:- الثالثة</a:t>
            </a:r>
            <a:endParaRPr lang="en-US" dirty="0" smtClean="0"/>
          </a:p>
          <a:p>
            <a:r>
              <a:rPr lang="ar-IQ" b="1" dirty="0" smtClean="0"/>
              <a:t>اسم الأستاذ:- المدرس وداد موسى محمد</a:t>
            </a:r>
            <a:endParaRPr lang="en-US" dirty="0" smtClean="0"/>
          </a:p>
          <a:p>
            <a:endParaRPr lang="ar-IQ"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b="1" dirty="0" smtClean="0"/>
              <a:t>مسؤوليات وسلطات وظيفة الشراء :-</a:t>
            </a:r>
            <a:endParaRPr lang="ar-IQ" dirty="0"/>
          </a:p>
        </p:txBody>
      </p:sp>
      <p:sp>
        <p:nvSpPr>
          <p:cNvPr id="3" name="عنصر نائب للمحتوى 2"/>
          <p:cNvSpPr>
            <a:spLocks noGrp="1"/>
          </p:cNvSpPr>
          <p:nvPr>
            <p:ph idx="1"/>
          </p:nvPr>
        </p:nvSpPr>
        <p:spPr/>
        <p:txBody>
          <a:bodyPr>
            <a:noAutofit/>
          </a:bodyPr>
          <a:lstStyle/>
          <a:p>
            <a:pPr algn="just"/>
            <a:r>
              <a:rPr lang="ar-IQ" sz="3200" b="1" dirty="0" err="1" smtClean="0"/>
              <a:t>اولاً</a:t>
            </a:r>
            <a:r>
              <a:rPr lang="ar-IQ" sz="3200" b="1" dirty="0" smtClean="0"/>
              <a:t>:- المسؤوليات</a:t>
            </a:r>
            <a:endParaRPr lang="en-US" sz="3200" dirty="0" smtClean="0"/>
          </a:p>
          <a:p>
            <a:pPr algn="just"/>
            <a:r>
              <a:rPr lang="ar-IQ" sz="3200" b="1" dirty="0" smtClean="0"/>
              <a:t>تختلف وتتنوع مسؤوليات وظيفة الشراء من منظمة </a:t>
            </a:r>
            <a:r>
              <a:rPr lang="ar-IQ" sz="3200" b="1" dirty="0" smtClean="0"/>
              <a:t>لأخرى، </a:t>
            </a:r>
            <a:r>
              <a:rPr lang="ar-IQ" sz="3200" b="1" dirty="0" smtClean="0"/>
              <a:t>وذلك تبعاً لنوعية النشاط الذي نقوم به، وحجم أعمالها ومشترياتها، ومدى اهتمام الإدارة العليا فيها بهذه الوظيفة، هذا الى جانب فيما </a:t>
            </a:r>
            <a:r>
              <a:rPr lang="ar-IQ" sz="3200" b="1" dirty="0" smtClean="0"/>
              <a:t>أذا </a:t>
            </a:r>
            <a:r>
              <a:rPr lang="ar-IQ" sz="3200" b="1" dirty="0" smtClean="0"/>
              <a:t>كانت عملية الشراء روتينية متكررة لا تتأثر بمتغيرات جديدة ومستمرة، </a:t>
            </a:r>
            <a:r>
              <a:rPr lang="ar-IQ" sz="3200" b="1" dirty="0" err="1" smtClean="0"/>
              <a:t>ام</a:t>
            </a:r>
            <a:r>
              <a:rPr lang="ar-IQ" sz="3200" b="1" dirty="0" smtClean="0"/>
              <a:t> العكس.....الخ.</a:t>
            </a:r>
            <a:endParaRPr lang="en-US" sz="3200" dirty="0" smtClean="0"/>
          </a:p>
          <a:p>
            <a:pPr algn="just"/>
            <a:endParaRPr lang="ar-IQ"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6336704"/>
          </a:xfrm>
        </p:spPr>
        <p:txBody>
          <a:bodyPr>
            <a:noAutofit/>
          </a:bodyPr>
          <a:lstStyle/>
          <a:p>
            <a:pPr algn="just"/>
            <a:r>
              <a:rPr lang="ar-IQ" sz="3200" b="1" dirty="0" smtClean="0">
                <a:latin typeface="Arial" pitchFamily="34" charset="0"/>
                <a:cs typeface="Arial" pitchFamily="34" charset="0"/>
              </a:rPr>
              <a:t>ثانياً:- السلطات </a:t>
            </a:r>
            <a:endParaRPr lang="en-US" sz="3200" dirty="0" smtClean="0">
              <a:latin typeface="Arial" pitchFamily="34" charset="0"/>
              <a:cs typeface="Arial" pitchFamily="34" charset="0"/>
            </a:endParaRPr>
          </a:p>
          <a:p>
            <a:pPr algn="just"/>
            <a:r>
              <a:rPr lang="ar-IQ" sz="3200" b="1" dirty="0" smtClean="0">
                <a:latin typeface="Arial" pitchFamily="34" charset="0"/>
                <a:cs typeface="Arial" pitchFamily="34" charset="0"/>
              </a:rPr>
              <a:t> معروف تنظيمياً </a:t>
            </a:r>
            <a:r>
              <a:rPr lang="ar-IQ" sz="3200" b="1" dirty="0" smtClean="0">
                <a:latin typeface="Arial" pitchFamily="34" charset="0"/>
                <a:cs typeface="Arial" pitchFamily="34" charset="0"/>
              </a:rPr>
              <a:t>أن </a:t>
            </a:r>
            <a:r>
              <a:rPr lang="ar-IQ" sz="3200" b="1" dirty="0" smtClean="0">
                <a:latin typeface="Arial" pitchFamily="34" charset="0"/>
                <a:cs typeface="Arial" pitchFamily="34" charset="0"/>
              </a:rPr>
              <a:t>تحديد السلطات </a:t>
            </a:r>
            <a:r>
              <a:rPr lang="ar-IQ" sz="3200" b="1" dirty="0" smtClean="0">
                <a:latin typeface="Arial" pitchFamily="34" charset="0"/>
                <a:cs typeface="Arial" pitchFamily="34" charset="0"/>
              </a:rPr>
              <a:t>لأية </a:t>
            </a:r>
            <a:r>
              <a:rPr lang="ar-IQ" sz="3200" b="1" dirty="0" smtClean="0">
                <a:latin typeface="Arial" pitchFamily="34" charset="0"/>
                <a:cs typeface="Arial" pitchFamily="34" charset="0"/>
              </a:rPr>
              <a:t>وحدة إدارية في المنظمة، </a:t>
            </a:r>
            <a:r>
              <a:rPr lang="ar-IQ" sz="3200" b="1" dirty="0" smtClean="0">
                <a:latin typeface="Arial" pitchFamily="34" charset="0"/>
                <a:cs typeface="Arial" pitchFamily="34" charset="0"/>
              </a:rPr>
              <a:t>إنما </a:t>
            </a:r>
            <a:r>
              <a:rPr lang="ar-IQ" sz="3200" b="1" dirty="0" smtClean="0">
                <a:latin typeface="Arial" pitchFamily="34" charset="0"/>
                <a:cs typeface="Arial" pitchFamily="34" charset="0"/>
              </a:rPr>
              <a:t>يتوقف على اعتبارات متعددة لعل أهمها ما يلي:- </a:t>
            </a:r>
            <a:endParaRPr lang="en-US" sz="3200" dirty="0" smtClean="0">
              <a:latin typeface="Arial" pitchFamily="34" charset="0"/>
              <a:cs typeface="Arial" pitchFamily="34" charset="0"/>
            </a:endParaRPr>
          </a:p>
          <a:p>
            <a:pPr lvl="0" algn="just"/>
            <a:r>
              <a:rPr lang="ar-IQ" sz="3200" b="1" dirty="0" smtClean="0">
                <a:latin typeface="Arial" pitchFamily="34" charset="0"/>
                <a:cs typeface="Arial" pitchFamily="34" charset="0"/>
              </a:rPr>
              <a:t>حجم المهام والمسؤوليات المسندة للوحدة الإدارية، تماشياً مع مبدأ تكافؤ السلطة مع المسؤولية.</a:t>
            </a:r>
            <a:endParaRPr lang="en-US" sz="3200" dirty="0" smtClean="0">
              <a:latin typeface="Arial" pitchFamily="34" charset="0"/>
              <a:cs typeface="Arial" pitchFamily="34" charset="0"/>
            </a:endParaRPr>
          </a:p>
          <a:p>
            <a:pPr lvl="0" algn="just"/>
            <a:r>
              <a:rPr lang="ar-IQ" sz="3200" b="1" dirty="0" smtClean="0">
                <a:latin typeface="Arial" pitchFamily="34" charset="0"/>
                <a:cs typeface="Arial" pitchFamily="34" charset="0"/>
              </a:rPr>
              <a:t>درجة المركزية واللامركزية في الأداء والسلطة التي تنتهجها المنظمة بوجه عام.</a:t>
            </a:r>
            <a:endParaRPr lang="en-US" sz="3200" dirty="0" smtClean="0">
              <a:latin typeface="Arial" pitchFamily="34" charset="0"/>
              <a:cs typeface="Arial" pitchFamily="34" charset="0"/>
            </a:endParaRPr>
          </a:p>
          <a:p>
            <a:pPr lvl="0" algn="just"/>
            <a:r>
              <a:rPr lang="ar-IQ" sz="3200" b="1" dirty="0" smtClean="0">
                <a:latin typeface="Arial" pitchFamily="34" charset="0"/>
                <a:cs typeface="Arial" pitchFamily="34" charset="0"/>
              </a:rPr>
              <a:t>ميل ورغبة الرؤساء في تفويض سلطتهم لمرؤوسيهم، والتي يحكمها أمور متعددة.</a:t>
            </a:r>
            <a:endParaRPr lang="en-US" sz="3200" dirty="0" smtClean="0">
              <a:latin typeface="Arial" pitchFamily="34" charset="0"/>
              <a:cs typeface="Arial" pitchFamily="34" charset="0"/>
            </a:endParaRPr>
          </a:p>
          <a:p>
            <a:pPr lvl="0" algn="just"/>
            <a:r>
              <a:rPr lang="ar-IQ" sz="3200" b="1" dirty="0" smtClean="0">
                <a:latin typeface="Arial" pitchFamily="34" charset="0"/>
                <a:cs typeface="Arial" pitchFamily="34" charset="0"/>
              </a:rPr>
              <a:t>الانتشار الجغرافي للمنظمة، وفيما </a:t>
            </a:r>
            <a:r>
              <a:rPr lang="ar-IQ" sz="3200" b="1" dirty="0" smtClean="0">
                <a:latin typeface="Arial" pitchFamily="34" charset="0"/>
                <a:cs typeface="Arial" pitchFamily="34" charset="0"/>
              </a:rPr>
              <a:t>أذا </a:t>
            </a:r>
            <a:r>
              <a:rPr lang="ar-IQ" sz="3200" b="1" dirty="0" smtClean="0">
                <a:latin typeface="Arial" pitchFamily="34" charset="0"/>
                <a:cs typeface="Arial" pitchFamily="34" charset="0"/>
              </a:rPr>
              <a:t>كان لها فروعاً في مناطق أخرى.</a:t>
            </a:r>
            <a:endParaRPr lang="en-US" sz="3200" dirty="0" smtClean="0">
              <a:latin typeface="Arial" pitchFamily="34" charset="0"/>
              <a:cs typeface="Arial" pitchFamily="34" charset="0"/>
            </a:endParaRPr>
          </a:p>
          <a:p>
            <a:pPr algn="just"/>
            <a:endParaRPr lang="ar-IQ" sz="3200"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b="1" dirty="0" smtClean="0"/>
              <a:t>التنظيم الداخلي لوظيفة الشراء كوحدة إدارية:-</a:t>
            </a:r>
            <a:endParaRPr lang="ar-IQ" dirty="0"/>
          </a:p>
        </p:txBody>
      </p:sp>
      <p:sp>
        <p:nvSpPr>
          <p:cNvPr id="3" name="عنصر نائب للمحتوى 2"/>
          <p:cNvSpPr>
            <a:spLocks noGrp="1"/>
          </p:cNvSpPr>
          <p:nvPr>
            <p:ph idx="1"/>
          </p:nvPr>
        </p:nvSpPr>
        <p:spPr/>
        <p:txBody>
          <a:bodyPr>
            <a:normAutofit/>
          </a:bodyPr>
          <a:lstStyle/>
          <a:p>
            <a:pPr algn="just"/>
            <a:r>
              <a:rPr lang="ar-IQ" sz="3200" b="1" dirty="0" smtClean="0">
                <a:latin typeface="Arial" pitchFamily="34" charset="0"/>
                <a:cs typeface="Arial" pitchFamily="34" charset="0"/>
              </a:rPr>
              <a:t>يمكن </a:t>
            </a:r>
            <a:r>
              <a:rPr lang="ar-IQ" sz="3200" b="1" dirty="0" smtClean="0">
                <a:latin typeface="Arial" pitchFamily="34" charset="0"/>
                <a:cs typeface="Arial" pitchFamily="34" charset="0"/>
              </a:rPr>
              <a:t>القول انه لا يوجد نموذج داخلي نموذجي لجهاز المشتريات يمكن </a:t>
            </a:r>
            <a:r>
              <a:rPr lang="ar-IQ" sz="3200" b="1" dirty="0" smtClean="0">
                <a:latin typeface="Arial" pitchFamily="34" charset="0"/>
                <a:cs typeface="Arial" pitchFamily="34" charset="0"/>
              </a:rPr>
              <a:t>أن </a:t>
            </a:r>
            <a:r>
              <a:rPr lang="ar-IQ" sz="3200" b="1" dirty="0" smtClean="0">
                <a:latin typeface="Arial" pitchFamily="34" charset="0"/>
                <a:cs typeface="Arial" pitchFamily="34" charset="0"/>
              </a:rPr>
              <a:t>يوافق ظروف جميع المنظمات، بسبب اختلاف هذه الظروف، وما دام لكل منظمة ظروفها الخاصة التي تستلزم الدراسة والبحث قبل </a:t>
            </a:r>
            <a:r>
              <a:rPr lang="ar-IQ" sz="3200" b="1" dirty="0" smtClean="0">
                <a:latin typeface="Arial" pitchFamily="34" charset="0"/>
                <a:cs typeface="Arial" pitchFamily="34" charset="0"/>
              </a:rPr>
              <a:t>أن </a:t>
            </a:r>
            <a:r>
              <a:rPr lang="ar-IQ" sz="3200" b="1" dirty="0" smtClean="0">
                <a:latin typeface="Arial" pitchFamily="34" charset="0"/>
                <a:cs typeface="Arial" pitchFamily="34" charset="0"/>
              </a:rPr>
              <a:t>يوضع لها التنظيم المناسب، وهذا يتطلب توضيح </a:t>
            </a:r>
            <a:r>
              <a:rPr lang="ar-IQ" sz="3200" b="1" dirty="0" smtClean="0">
                <a:latin typeface="Arial" pitchFamily="34" charset="0"/>
                <a:cs typeface="Arial" pitchFamily="34" charset="0"/>
              </a:rPr>
              <a:t>ما يلي</a:t>
            </a:r>
            <a:r>
              <a:rPr lang="ar-IQ" sz="3200" b="1" dirty="0" smtClean="0">
                <a:latin typeface="Arial" pitchFamily="34" charset="0"/>
                <a:cs typeface="Arial" pitchFamily="34" charset="0"/>
              </a:rPr>
              <a:t>:- </a:t>
            </a:r>
            <a:endParaRPr lang="en-US" sz="3200" dirty="0" smtClean="0">
              <a:latin typeface="Arial" pitchFamily="34" charset="0"/>
              <a:cs typeface="Arial" pitchFamily="34" charset="0"/>
            </a:endParaRPr>
          </a:p>
          <a:p>
            <a:pPr algn="just"/>
            <a:endParaRPr lang="ar-IQ" sz="3200"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91264" cy="6264696"/>
          </a:xfrm>
        </p:spPr>
        <p:txBody>
          <a:bodyPr>
            <a:normAutofit fontScale="92500" lnSpcReduction="20000"/>
          </a:bodyPr>
          <a:lstStyle/>
          <a:p>
            <a:pPr lvl="0" algn="just"/>
            <a:r>
              <a:rPr lang="ar-IQ" b="1" dirty="0" smtClean="0"/>
              <a:t>يتم </a:t>
            </a:r>
            <a:r>
              <a:rPr lang="ar-IQ" b="1" dirty="0" smtClean="0"/>
              <a:t>تحديد مكونات الهيكل التنظيمي </a:t>
            </a:r>
            <a:r>
              <a:rPr lang="ar-IQ" b="1" dirty="0" smtClean="0"/>
              <a:t>لأية </a:t>
            </a:r>
            <a:r>
              <a:rPr lang="ar-IQ" b="1" dirty="0" smtClean="0"/>
              <a:t>المنظمة، </a:t>
            </a:r>
            <a:r>
              <a:rPr lang="ar-IQ" b="1" dirty="0" smtClean="0"/>
              <a:t>ولأي </a:t>
            </a:r>
            <a:r>
              <a:rPr lang="ar-IQ" b="1" dirty="0" smtClean="0"/>
              <a:t>نشاط </a:t>
            </a:r>
            <a:r>
              <a:rPr lang="ar-IQ" b="1" dirty="0" err="1" smtClean="0"/>
              <a:t>او</a:t>
            </a:r>
            <a:r>
              <a:rPr lang="ar-IQ" b="1" dirty="0" smtClean="0"/>
              <a:t> وظيفة فيها، على ضوء الأهداف الموضوعة، التي توضح نوعية الوظائف التي يجب </a:t>
            </a:r>
            <a:r>
              <a:rPr lang="ar-IQ" b="1" dirty="0" smtClean="0"/>
              <a:t>أحداثها، </a:t>
            </a:r>
            <a:r>
              <a:rPr lang="ar-IQ" b="1" dirty="0" smtClean="0"/>
              <a:t>كي تعمل على تحقيق الأهداف المنشودة.</a:t>
            </a:r>
            <a:endParaRPr lang="en-US" dirty="0" smtClean="0"/>
          </a:p>
          <a:p>
            <a:pPr lvl="0" algn="just"/>
            <a:r>
              <a:rPr lang="ar-IQ" b="1" dirty="0" smtClean="0"/>
              <a:t> هناك عوامل معينة تكون محل الدراسة في المنظمة قبل ووضع التنظيم الداخلي لجهاز المشتريات، وهي تختلف من منظمة </a:t>
            </a:r>
            <a:r>
              <a:rPr lang="ar-IQ" b="1" dirty="0" smtClean="0"/>
              <a:t>لأخرى، </a:t>
            </a:r>
            <a:r>
              <a:rPr lang="ar-IQ" b="1" dirty="0" smtClean="0"/>
              <a:t>وحتى نفس المنظمة من وقت الى </a:t>
            </a:r>
            <a:r>
              <a:rPr lang="ar-IQ" b="1" dirty="0" smtClean="0"/>
              <a:t>أخر، </a:t>
            </a:r>
            <a:r>
              <a:rPr lang="ar-IQ" b="1" dirty="0" smtClean="0"/>
              <a:t>ومن ثم تؤثر في تصميم الجهاز </a:t>
            </a:r>
            <a:r>
              <a:rPr lang="ar-IQ" b="1" dirty="0" smtClean="0"/>
              <a:t>وتنظيمه </a:t>
            </a:r>
            <a:r>
              <a:rPr lang="ar-IQ" b="1" dirty="0" smtClean="0"/>
              <a:t>داخلياً، وهذه العوامل ما يلي:-</a:t>
            </a:r>
            <a:endParaRPr lang="en-US" dirty="0" smtClean="0"/>
          </a:p>
          <a:p>
            <a:pPr lvl="0" algn="just"/>
            <a:r>
              <a:rPr lang="ar-IQ" b="1" dirty="0" smtClean="0"/>
              <a:t>حجم المنظمة وطبيعة نشاطها.</a:t>
            </a:r>
            <a:endParaRPr lang="en-US" dirty="0" smtClean="0"/>
          </a:p>
          <a:p>
            <a:pPr lvl="0" algn="just"/>
            <a:r>
              <a:rPr lang="ar-IQ" b="1" dirty="0" smtClean="0"/>
              <a:t>حجم المشتريات.</a:t>
            </a:r>
            <a:endParaRPr lang="en-US" dirty="0" smtClean="0"/>
          </a:p>
          <a:p>
            <a:pPr lvl="0" algn="just"/>
            <a:r>
              <a:rPr lang="ar-IQ" b="1" dirty="0" smtClean="0"/>
              <a:t>تنوع أصناف المشتريات.</a:t>
            </a:r>
            <a:endParaRPr lang="en-US" dirty="0" smtClean="0"/>
          </a:p>
          <a:p>
            <a:pPr lvl="0" algn="just"/>
            <a:r>
              <a:rPr lang="ar-IQ" b="1" dirty="0" smtClean="0"/>
              <a:t>نوعية الأسواق</a:t>
            </a:r>
            <a:r>
              <a:rPr lang="ar-IQ" b="1" dirty="0" smtClean="0"/>
              <a:t>.</a:t>
            </a:r>
          </a:p>
          <a:p>
            <a:pPr lvl="0"/>
            <a:r>
              <a:rPr lang="ar-IQ" b="1" dirty="0" smtClean="0"/>
              <a:t>الظروف </a:t>
            </a:r>
            <a:r>
              <a:rPr lang="ar-IQ" b="1" dirty="0" smtClean="0"/>
              <a:t>السائدة في الأسواق.</a:t>
            </a:r>
            <a:endParaRPr lang="en-US" dirty="0" smtClean="0"/>
          </a:p>
          <a:p>
            <a:pPr lvl="0" algn="just"/>
            <a:endParaRPr lang="en-US" dirty="0" smtClean="0"/>
          </a:p>
          <a:p>
            <a:pPr algn="just"/>
            <a:endParaRPr lang="ar-IQ"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b="1" dirty="0" smtClean="0"/>
              <a:t>علاقة وظيفة الشراء بوظائف المنظمة الأخرى:-</a:t>
            </a:r>
            <a:endParaRPr lang="ar-IQ" dirty="0"/>
          </a:p>
        </p:txBody>
      </p:sp>
      <p:sp>
        <p:nvSpPr>
          <p:cNvPr id="3" name="عنصر نائب للمحتوى 2"/>
          <p:cNvSpPr>
            <a:spLocks noGrp="1"/>
          </p:cNvSpPr>
          <p:nvPr>
            <p:ph idx="1"/>
          </p:nvPr>
        </p:nvSpPr>
        <p:spPr>
          <a:xfrm>
            <a:off x="457200" y="1628800"/>
            <a:ext cx="8435280" cy="4826008"/>
          </a:xfrm>
        </p:spPr>
        <p:txBody>
          <a:bodyPr>
            <a:noAutofit/>
          </a:bodyPr>
          <a:lstStyle/>
          <a:p>
            <a:pPr algn="just"/>
            <a:r>
              <a:rPr lang="ar-IQ" sz="3200" b="1" dirty="0" smtClean="0">
                <a:latin typeface="Arial" pitchFamily="34" charset="0"/>
                <a:cs typeface="Arial" pitchFamily="34" charset="0"/>
              </a:rPr>
              <a:t>أن </a:t>
            </a:r>
            <a:r>
              <a:rPr lang="ar-IQ" sz="3200" b="1" dirty="0" smtClean="0">
                <a:latin typeface="Arial" pitchFamily="34" charset="0"/>
                <a:cs typeface="Arial" pitchFamily="34" charset="0"/>
              </a:rPr>
              <a:t>تنظيم وظيفة الشراء كوظيفة رئيسية ضمن إدارة المواد الى جانب وظيفة التخزين يتم من خلال مدير المواد، باعتباره المنسق العام لهاتين الوظيفتين الشراء والتخزين في المنظمة. وبوجه عام يمكن القول </a:t>
            </a:r>
            <a:r>
              <a:rPr lang="ar-IQ" sz="3200" b="1" dirty="0" smtClean="0">
                <a:latin typeface="Arial" pitchFamily="34" charset="0"/>
                <a:cs typeface="Arial" pitchFamily="34" charset="0"/>
              </a:rPr>
              <a:t>أن </a:t>
            </a:r>
            <a:r>
              <a:rPr lang="ar-IQ" sz="3200" b="1" dirty="0" smtClean="0">
                <a:latin typeface="Arial" pitchFamily="34" charset="0"/>
                <a:cs typeface="Arial" pitchFamily="34" charset="0"/>
              </a:rPr>
              <a:t>التنسيق بين </a:t>
            </a:r>
            <a:r>
              <a:rPr lang="ar-IQ" sz="3200" b="1" dirty="0" smtClean="0">
                <a:latin typeface="Arial" pitchFamily="34" charset="0"/>
                <a:cs typeface="Arial" pitchFamily="34" charset="0"/>
              </a:rPr>
              <a:t>أعمال </a:t>
            </a:r>
            <a:r>
              <a:rPr lang="ar-IQ" sz="3200" b="1" dirty="0" smtClean="0">
                <a:latin typeface="Arial" pitchFamily="34" charset="0"/>
                <a:cs typeface="Arial" pitchFamily="34" charset="0"/>
              </a:rPr>
              <a:t>الوحدات التنظيمية (الإدارات </a:t>
            </a:r>
            <a:r>
              <a:rPr lang="ar-IQ" sz="3200" b="1" dirty="0" smtClean="0">
                <a:latin typeface="Arial" pitchFamily="34" charset="0"/>
                <a:cs typeface="Arial" pitchFamily="34" charset="0"/>
              </a:rPr>
              <a:t>أو </a:t>
            </a:r>
            <a:r>
              <a:rPr lang="ar-IQ" sz="3200" b="1" dirty="0" smtClean="0">
                <a:latin typeface="Arial" pitchFamily="34" charset="0"/>
                <a:cs typeface="Arial" pitchFamily="34" charset="0"/>
              </a:rPr>
              <a:t>الوظائف) المختلفة التي تتكون منها المنظمة، </a:t>
            </a:r>
            <a:r>
              <a:rPr lang="ar-IQ" sz="3200" b="1" dirty="0" smtClean="0">
                <a:latin typeface="Arial" pitchFamily="34" charset="0"/>
                <a:cs typeface="Arial" pitchFamily="34" charset="0"/>
              </a:rPr>
              <a:t>أمر </a:t>
            </a:r>
            <a:r>
              <a:rPr lang="ar-IQ" sz="3200" b="1" dirty="0" smtClean="0">
                <a:latin typeface="Arial" pitchFamily="34" charset="0"/>
                <a:cs typeface="Arial" pitchFamily="34" charset="0"/>
              </a:rPr>
              <a:t>ضروري وهام للغاية، كي تعمل جميعها في نسق واحد، تجاه  الهدف المشترك وهو هدف المنظمة الكلي. بناء على ذلك نجد من الضرورة بمكان ونحن بصدد شرح تنظيم وظيفة الشراء ضمن إدارة المواد </a:t>
            </a:r>
            <a:r>
              <a:rPr lang="ar-IQ" sz="3200" b="1" dirty="0" smtClean="0">
                <a:latin typeface="Arial" pitchFamily="34" charset="0"/>
                <a:cs typeface="Arial" pitchFamily="34" charset="0"/>
              </a:rPr>
              <a:t>أن </a:t>
            </a:r>
            <a:r>
              <a:rPr lang="ar-IQ" sz="3200" b="1" dirty="0" smtClean="0">
                <a:latin typeface="Arial" pitchFamily="34" charset="0"/>
                <a:cs typeface="Arial" pitchFamily="34" charset="0"/>
              </a:rPr>
              <a:t>نعرض لتنظيم علاقة هذه الوظيفة بوظائف المنظمة الأخرى.</a:t>
            </a:r>
            <a:endParaRPr lang="en-US" sz="3200" dirty="0" smtClean="0">
              <a:latin typeface="Arial" pitchFamily="34" charset="0"/>
              <a:cs typeface="Arial" pitchFamily="34" charset="0"/>
            </a:endParaRPr>
          </a:p>
          <a:p>
            <a:pPr algn="just"/>
            <a:endParaRPr lang="ar-IQ" sz="32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الوظائف ذات العلاقة مع وظيفة المشتريات</a:t>
            </a:r>
            <a:endParaRPr lang="ar-IQ" dirty="0"/>
          </a:p>
        </p:txBody>
      </p:sp>
      <p:sp>
        <p:nvSpPr>
          <p:cNvPr id="3" name="عنصر نائب للمحتوى 2"/>
          <p:cNvSpPr>
            <a:spLocks noGrp="1"/>
          </p:cNvSpPr>
          <p:nvPr>
            <p:ph idx="1"/>
          </p:nvPr>
        </p:nvSpPr>
        <p:spPr/>
        <p:txBody>
          <a:bodyPr/>
          <a:lstStyle/>
          <a:p>
            <a:pPr lvl="0"/>
            <a:r>
              <a:rPr lang="ar-IQ" b="1" dirty="0" smtClean="0"/>
              <a:t>علاقة </a:t>
            </a:r>
            <a:r>
              <a:rPr lang="ar-IQ" b="1" dirty="0" smtClean="0"/>
              <a:t>وظيفة الشراء بوظيفة الإنتاج.</a:t>
            </a:r>
            <a:endParaRPr lang="en-US" dirty="0" smtClean="0"/>
          </a:p>
          <a:p>
            <a:pPr lvl="0"/>
            <a:r>
              <a:rPr lang="ar-IQ" b="1" dirty="0" smtClean="0"/>
              <a:t>علاقة وظيفة الشراء </a:t>
            </a:r>
            <a:r>
              <a:rPr lang="ar-IQ" b="1" dirty="0" smtClean="0"/>
              <a:t>بإدارة </a:t>
            </a:r>
            <a:r>
              <a:rPr lang="ar-IQ" b="1" dirty="0" smtClean="0"/>
              <a:t>تصميم السلعة.</a:t>
            </a:r>
            <a:endParaRPr lang="en-US" dirty="0" smtClean="0"/>
          </a:p>
          <a:p>
            <a:pPr lvl="0"/>
            <a:r>
              <a:rPr lang="ar-IQ" b="1" dirty="0" smtClean="0"/>
              <a:t>علاقة وظيفة الشراء  بالإدارة المالية.</a:t>
            </a:r>
            <a:endParaRPr lang="en-US" dirty="0" smtClean="0"/>
          </a:p>
          <a:p>
            <a:pPr lvl="0"/>
            <a:r>
              <a:rPr lang="ar-IQ" b="1" dirty="0" smtClean="0"/>
              <a:t>علاقة وظيفة المشتريات </a:t>
            </a:r>
            <a:r>
              <a:rPr lang="ar-IQ" b="1" dirty="0" smtClean="0"/>
              <a:t>بإدارة </a:t>
            </a:r>
            <a:r>
              <a:rPr lang="ar-IQ" b="1" dirty="0" smtClean="0"/>
              <a:t>المبيعات.</a:t>
            </a:r>
            <a:endParaRPr lang="en-US" dirty="0" smtClean="0"/>
          </a:p>
          <a:p>
            <a:pPr lvl="0"/>
            <a:r>
              <a:rPr lang="ar-IQ" b="1" dirty="0" smtClean="0"/>
              <a:t>علاقة وظيفة المشتريات بوظيفة التخزين.</a:t>
            </a:r>
            <a:endParaRPr lang="en-US" dirty="0" smtClean="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مقدمة:----</a:t>
            </a:r>
            <a:endParaRPr lang="ar-IQ" dirty="0"/>
          </a:p>
        </p:txBody>
      </p:sp>
      <p:sp>
        <p:nvSpPr>
          <p:cNvPr id="3" name="عنصر نائب للمحتوى 2"/>
          <p:cNvSpPr>
            <a:spLocks noGrp="1"/>
          </p:cNvSpPr>
          <p:nvPr>
            <p:ph idx="1"/>
          </p:nvPr>
        </p:nvSpPr>
        <p:spPr>
          <a:xfrm>
            <a:off x="457200" y="1340768"/>
            <a:ext cx="8229600" cy="5114040"/>
          </a:xfrm>
        </p:spPr>
        <p:txBody>
          <a:bodyPr>
            <a:noAutofit/>
          </a:bodyPr>
          <a:lstStyle/>
          <a:p>
            <a:pPr algn="just"/>
            <a:r>
              <a:rPr lang="ar-SA" sz="3200" dirty="0" smtClean="0"/>
              <a:t>من الضروري </a:t>
            </a:r>
            <a:r>
              <a:rPr lang="ar-SA" sz="3200" dirty="0" err="1" smtClean="0"/>
              <a:t>ان</a:t>
            </a:r>
            <a:r>
              <a:rPr lang="ar-SA" sz="3200" dirty="0" smtClean="0"/>
              <a:t> نوضح في هذا المجال </a:t>
            </a:r>
            <a:r>
              <a:rPr lang="ar-SA" sz="3200" dirty="0" err="1" smtClean="0"/>
              <a:t>ان</a:t>
            </a:r>
            <a:r>
              <a:rPr lang="ar-SA" sz="3200" dirty="0" smtClean="0"/>
              <a:t> هناك فرقاً بين تنظيم الشراء، وتنظيم وظيفة الشراء، فالمقصود بالأول تنظيم إجراءات الشراء التي توضح كيف تتم عملية الشراء منذ ساعة ظهور الحاجة لصنف ما، وحتى وصوله للمنظمة واستلامه وفحصه. </a:t>
            </a:r>
            <a:r>
              <a:rPr lang="ar-SA" sz="3200" dirty="0" smtClean="0"/>
              <a:t>أما </a:t>
            </a:r>
            <a:r>
              <a:rPr lang="ar-SA" sz="3200" dirty="0" smtClean="0"/>
              <a:t>التنظيم الثاني، فيقصد به تنظيم وظيفة الشراء الذي يؤديها قسم أداري  متخصص يدعى قسم الشراء(</a:t>
            </a:r>
            <a:r>
              <a:rPr lang="ar-SA" sz="3200" b="1" dirty="0" err="1" smtClean="0"/>
              <a:t>او</a:t>
            </a:r>
            <a:r>
              <a:rPr lang="ar-SA" sz="3200" b="1" dirty="0" smtClean="0"/>
              <a:t> اية تسمية </a:t>
            </a:r>
            <a:r>
              <a:rPr lang="ar-SA" sz="3200" b="1" dirty="0" smtClean="0"/>
              <a:t>أخرى</a:t>
            </a:r>
            <a:r>
              <a:rPr lang="ar-SA" sz="3200" dirty="0" smtClean="0"/>
              <a:t>). </a:t>
            </a:r>
            <a:r>
              <a:rPr lang="ar-SA" sz="3200" dirty="0" smtClean="0"/>
              <a:t>الذي يشكل مع قسم التخزين إدارة المواد:-</a:t>
            </a:r>
            <a:endParaRPr lang="en-US" sz="3200" dirty="0" smtClean="0"/>
          </a:p>
          <a:p>
            <a:pPr algn="just"/>
            <a:endParaRPr lang="ar-IQ"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978136"/>
          </a:xfrm>
        </p:spPr>
        <p:txBody>
          <a:bodyPr>
            <a:noAutofit/>
          </a:bodyPr>
          <a:lstStyle/>
          <a:p>
            <a:pPr lvl="0" algn="just"/>
            <a:r>
              <a:rPr lang="ar-SA" sz="3200" b="1" dirty="0" smtClean="0">
                <a:latin typeface="Arial" pitchFamily="34" charset="0"/>
                <a:cs typeface="Arial" pitchFamily="34" charset="0"/>
              </a:rPr>
              <a:t>التبعية </a:t>
            </a:r>
            <a:r>
              <a:rPr lang="ar-SA" sz="3200" b="1" dirty="0" smtClean="0">
                <a:latin typeface="Arial" pitchFamily="34" charset="0"/>
                <a:cs typeface="Arial" pitchFamily="34" charset="0"/>
              </a:rPr>
              <a:t>والمستوى التنظيمي لوظيفة الشراء:-</a:t>
            </a:r>
            <a:endParaRPr lang="en-US" sz="3200" dirty="0" smtClean="0">
              <a:latin typeface="Arial" pitchFamily="34" charset="0"/>
              <a:cs typeface="Arial" pitchFamily="34" charset="0"/>
            </a:endParaRPr>
          </a:p>
          <a:p>
            <a:pPr algn="just"/>
            <a:r>
              <a:rPr lang="ar-SA" sz="3200" dirty="0" smtClean="0">
                <a:latin typeface="Arial" pitchFamily="34" charset="0"/>
                <a:cs typeface="Arial" pitchFamily="34" charset="0"/>
              </a:rPr>
              <a:t> يجري تحديد الموقع الذي تحتله وظيفة الشراء في الهيكل التنظيمي العام للمنظمة، بقرار من السلطة العليا فيها، وفي ضوء اعتبارات متعددة ومتنوعة تختلف من منظمة لأخرى حسب ظروفها وطبيعة العمل فيها مثل حجمها، ورقم أنتاجها وكمية مشترياتها، وتعدد وتنوع الأصناف التي تحتاج إليها.</a:t>
            </a:r>
            <a:endParaRPr lang="en-US" sz="3200" dirty="0" smtClean="0">
              <a:latin typeface="Arial" pitchFamily="34" charset="0"/>
              <a:cs typeface="Arial" pitchFamily="34" charset="0"/>
            </a:endParaRPr>
          </a:p>
          <a:p>
            <a:pPr algn="just"/>
            <a:endParaRPr lang="ar-IQ" sz="3200" dirty="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690104"/>
          </a:xfrm>
        </p:spPr>
        <p:txBody>
          <a:bodyPr>
            <a:noAutofit/>
          </a:bodyPr>
          <a:lstStyle/>
          <a:p>
            <a:pPr lvl="0" algn="just"/>
            <a:r>
              <a:rPr lang="ar-SA" sz="3200" b="1" dirty="0" smtClean="0">
                <a:latin typeface="Arial" pitchFamily="34" charset="0"/>
                <a:cs typeface="Arial" pitchFamily="34" charset="0"/>
              </a:rPr>
              <a:t>وظيفة  </a:t>
            </a:r>
            <a:r>
              <a:rPr lang="ar-SA" sz="3200" b="1" dirty="0" smtClean="0">
                <a:latin typeface="Arial" pitchFamily="34" charset="0"/>
                <a:cs typeface="Arial" pitchFamily="34" charset="0"/>
              </a:rPr>
              <a:t>الشراء تابعة </a:t>
            </a:r>
            <a:r>
              <a:rPr lang="ar-SA" sz="3200" b="1" dirty="0" smtClean="0">
                <a:latin typeface="Arial" pitchFamily="34" charset="0"/>
                <a:cs typeface="Arial" pitchFamily="34" charset="0"/>
              </a:rPr>
              <a:t>لإدارة </a:t>
            </a:r>
            <a:r>
              <a:rPr lang="ar-SA" sz="3200" b="1" dirty="0" smtClean="0">
                <a:latin typeface="Arial" pitchFamily="34" charset="0"/>
                <a:cs typeface="Arial" pitchFamily="34" charset="0"/>
              </a:rPr>
              <a:t>الإنتاج: </a:t>
            </a:r>
            <a:endParaRPr lang="en-US" sz="3200" dirty="0" smtClean="0">
              <a:latin typeface="Arial" pitchFamily="34" charset="0"/>
              <a:cs typeface="Arial" pitchFamily="34" charset="0"/>
            </a:endParaRPr>
          </a:p>
          <a:p>
            <a:pPr algn="just"/>
            <a:r>
              <a:rPr lang="ar-SA" sz="3200" b="1" dirty="0" smtClean="0">
                <a:latin typeface="Arial" pitchFamily="34" charset="0"/>
                <a:cs typeface="Arial" pitchFamily="34" charset="0"/>
              </a:rPr>
              <a:t>يظهر هذا الاتجاه في تحديد مكان وظيفة الشراء في البنيان التنظيمي للمنظمة الصناعية، وتبرير ذلك </a:t>
            </a:r>
            <a:r>
              <a:rPr lang="ar-SA" sz="3200" b="1" dirty="0" err="1" smtClean="0">
                <a:latin typeface="Arial" pitchFamily="34" charset="0"/>
                <a:cs typeface="Arial" pitchFamily="34" charset="0"/>
              </a:rPr>
              <a:t>ان</a:t>
            </a:r>
            <a:r>
              <a:rPr lang="ar-SA" sz="3200" b="1" dirty="0" smtClean="0">
                <a:latin typeface="Arial" pitchFamily="34" charset="0"/>
                <a:cs typeface="Arial" pitchFamily="34" charset="0"/>
              </a:rPr>
              <a:t> إدارة الإنتاج لكي تنفذ برامجها وخططها الإنتاجية كما هو مطلوب وفي مواعيد المحددة، يستلزم </a:t>
            </a:r>
            <a:r>
              <a:rPr lang="ar-SA" sz="3200" b="1" dirty="0" smtClean="0">
                <a:latin typeface="Arial" pitchFamily="34" charset="0"/>
                <a:cs typeface="Arial" pitchFamily="34" charset="0"/>
              </a:rPr>
              <a:t>الأمر </a:t>
            </a:r>
            <a:r>
              <a:rPr lang="ar-SA" sz="3200" b="1" dirty="0" smtClean="0">
                <a:latin typeface="Arial" pitchFamily="34" charset="0"/>
                <a:cs typeface="Arial" pitchFamily="34" charset="0"/>
              </a:rPr>
              <a:t>توفير احتياجات الإنتاج من المواد والمستلزمات في </a:t>
            </a:r>
            <a:r>
              <a:rPr lang="ar-SA" sz="3200" b="1" dirty="0" smtClean="0">
                <a:latin typeface="Arial" pitchFamily="34" charset="0"/>
                <a:cs typeface="Arial" pitchFamily="34" charset="0"/>
              </a:rPr>
              <a:t>المواعيد </a:t>
            </a:r>
            <a:r>
              <a:rPr lang="ar-SA" sz="3200" b="1" dirty="0" smtClean="0">
                <a:latin typeface="Arial" pitchFamily="34" charset="0"/>
                <a:cs typeface="Arial" pitchFamily="34" charset="0"/>
              </a:rPr>
              <a:t>المناسبة وبالمواصفات والكميات المطلوبة، مما يستدعي معه ضرورة تبعية الشراء </a:t>
            </a:r>
            <a:r>
              <a:rPr lang="ar-SA" sz="3200" b="1" dirty="0" smtClean="0">
                <a:latin typeface="Arial" pitchFamily="34" charset="0"/>
                <a:cs typeface="Arial" pitchFamily="34" charset="0"/>
              </a:rPr>
              <a:t>لإدارة </a:t>
            </a:r>
            <a:r>
              <a:rPr lang="ar-SA" sz="3200" b="1" dirty="0" smtClean="0">
                <a:latin typeface="Arial" pitchFamily="34" charset="0"/>
                <a:cs typeface="Arial" pitchFamily="34" charset="0"/>
              </a:rPr>
              <a:t>الإنتاج، وذلك من اجل خلق درجة عالية من التنسيق والتعاون فيما بين هذين النشاطين....الخ.</a:t>
            </a:r>
            <a:endParaRPr lang="en-US" sz="3200" dirty="0" smtClean="0">
              <a:latin typeface="Arial" pitchFamily="34" charset="0"/>
              <a:cs typeface="Arial" pitchFamily="34" charset="0"/>
            </a:endParaRPr>
          </a:p>
          <a:p>
            <a:pPr algn="just"/>
            <a:endParaRPr lang="ar-IQ" sz="3200"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6194160"/>
          </a:xfrm>
        </p:spPr>
        <p:txBody>
          <a:bodyPr>
            <a:normAutofit/>
          </a:bodyPr>
          <a:lstStyle/>
          <a:p>
            <a:pPr lvl="0" algn="just"/>
            <a:r>
              <a:rPr lang="en-US" sz="3200" dirty="0" smtClean="0">
                <a:latin typeface="Arial" pitchFamily="34" charset="0"/>
                <a:cs typeface="Arial" pitchFamily="34" charset="0"/>
              </a:rPr>
              <a:t> </a:t>
            </a:r>
            <a:r>
              <a:rPr lang="ar-SA" sz="3200" b="1" dirty="0" smtClean="0">
                <a:latin typeface="Arial" pitchFamily="34" charset="0"/>
                <a:cs typeface="Arial" pitchFamily="34" charset="0"/>
              </a:rPr>
              <a:t>وظيفة الشراء تابعة للإدارة المالية: -</a:t>
            </a:r>
            <a:endParaRPr lang="en-US" sz="3200" dirty="0" smtClean="0">
              <a:latin typeface="Arial" pitchFamily="34" charset="0"/>
              <a:cs typeface="Arial" pitchFamily="34" charset="0"/>
            </a:endParaRPr>
          </a:p>
          <a:p>
            <a:pPr algn="just"/>
            <a:r>
              <a:rPr lang="ar-SA" sz="3200" b="1" dirty="0" smtClean="0">
                <a:latin typeface="Arial" pitchFamily="34" charset="0"/>
                <a:cs typeface="Arial" pitchFamily="34" charset="0"/>
              </a:rPr>
              <a:t>يعتمد تبرير هذا الموقع وهذه التبعية على </a:t>
            </a:r>
            <a:r>
              <a:rPr lang="ar-SA" sz="3200" b="1" dirty="0" err="1" smtClean="0">
                <a:latin typeface="Arial" pitchFamily="34" charset="0"/>
                <a:cs typeface="Arial" pitchFamily="34" charset="0"/>
              </a:rPr>
              <a:t>ان</a:t>
            </a:r>
            <a:r>
              <a:rPr lang="ar-SA" sz="3200" b="1" dirty="0" smtClean="0">
                <a:latin typeface="Arial" pitchFamily="34" charset="0"/>
                <a:cs typeface="Arial" pitchFamily="34" charset="0"/>
              </a:rPr>
              <a:t> قيمة المشتريات تمثل بنداً هاماً من التكلفة </a:t>
            </a:r>
            <a:r>
              <a:rPr lang="ar-SA" sz="3200" b="1" dirty="0" smtClean="0">
                <a:latin typeface="Arial" pitchFamily="34" charset="0"/>
                <a:cs typeface="Arial" pitchFamily="34" charset="0"/>
              </a:rPr>
              <a:t>الإجمالية </a:t>
            </a:r>
            <a:r>
              <a:rPr lang="ar-SA" sz="3200" b="1" dirty="0" smtClean="0">
                <a:latin typeface="Arial" pitchFamily="34" charset="0"/>
                <a:cs typeface="Arial" pitchFamily="34" charset="0"/>
              </a:rPr>
              <a:t>للعمل داخل المنظمة في معظم المنظمات الصناعية، ولضرورة التنسيق وتوفير الأموال اللازمة للشراء والرقابة على عمليات الصرف المالية، ينصح </a:t>
            </a:r>
            <a:r>
              <a:rPr lang="ar-SA" sz="3200" b="1" dirty="0" err="1" smtClean="0">
                <a:latin typeface="Arial" pitchFamily="34" charset="0"/>
                <a:cs typeface="Arial" pitchFamily="34" charset="0"/>
              </a:rPr>
              <a:t>ان</a:t>
            </a:r>
            <a:r>
              <a:rPr lang="ar-SA" sz="3200" b="1" dirty="0" smtClean="0">
                <a:latin typeface="Arial" pitchFamily="34" charset="0"/>
                <a:cs typeface="Arial" pitchFamily="34" charset="0"/>
              </a:rPr>
              <a:t> تكون تبعية نشاط الشراء للنشاط المالي، والشكل الموجود ضمن الكتاب يوضح هذا الموقع </a:t>
            </a:r>
            <a:r>
              <a:rPr lang="ar-SA" sz="3200" b="1" dirty="0" err="1" smtClean="0">
                <a:latin typeface="Arial" pitchFamily="34" charset="0"/>
                <a:cs typeface="Arial" pitchFamily="34" charset="0"/>
              </a:rPr>
              <a:t>او</a:t>
            </a:r>
            <a:r>
              <a:rPr lang="ar-SA" sz="3200" b="1" dirty="0" smtClean="0">
                <a:latin typeface="Arial" pitchFamily="34" charset="0"/>
                <a:cs typeface="Arial" pitchFamily="34" charset="0"/>
              </a:rPr>
              <a:t> المكان التنظيمي.</a:t>
            </a:r>
            <a:endParaRPr lang="en-US" sz="3200" dirty="0" smtClean="0">
              <a:latin typeface="Arial" pitchFamily="34" charset="0"/>
              <a:cs typeface="Arial" pitchFamily="34" charset="0"/>
            </a:endParaRPr>
          </a:p>
          <a:p>
            <a:pPr algn="just"/>
            <a:endParaRPr lang="ar-IQ" sz="3200"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6122152"/>
          </a:xfrm>
        </p:spPr>
        <p:txBody>
          <a:bodyPr>
            <a:normAutofit/>
          </a:bodyPr>
          <a:lstStyle/>
          <a:p>
            <a:pPr lvl="0" algn="just"/>
            <a:r>
              <a:rPr lang="ar-SA" sz="3200" b="1" dirty="0" smtClean="0">
                <a:latin typeface="Arial" pitchFamily="34" charset="0"/>
                <a:cs typeface="Arial" pitchFamily="34" charset="0"/>
              </a:rPr>
              <a:t>استقلالية وظيفة الشراء :- </a:t>
            </a:r>
            <a:endParaRPr lang="ar-IQ" sz="3200" b="1" dirty="0" smtClean="0">
              <a:latin typeface="Arial" pitchFamily="34" charset="0"/>
              <a:cs typeface="Arial" pitchFamily="34" charset="0"/>
            </a:endParaRPr>
          </a:p>
          <a:p>
            <a:pPr lvl="0" algn="just"/>
            <a:r>
              <a:rPr lang="ar-SA" sz="3200" b="1" dirty="0" smtClean="0">
                <a:latin typeface="Arial" pitchFamily="34" charset="0"/>
                <a:cs typeface="Arial" pitchFamily="34" charset="0"/>
              </a:rPr>
              <a:t> </a:t>
            </a:r>
            <a:r>
              <a:rPr lang="ar-SA" sz="3200" b="1" dirty="0" smtClean="0">
                <a:latin typeface="Arial" pitchFamily="34" charset="0"/>
                <a:cs typeface="Arial" pitchFamily="34" charset="0"/>
              </a:rPr>
              <a:t>يعتمد تبرير الاستقلالية على ما يلي: ما دام نشاط المشتريات قد لاقى أهمية متزايدة في المنشات والمشاريع الصناعية، نظراً للدور الهام والكبير الذي يمكن </a:t>
            </a:r>
            <a:r>
              <a:rPr lang="ar-SA" sz="3200" b="1" dirty="0" err="1" smtClean="0">
                <a:latin typeface="Arial" pitchFamily="34" charset="0"/>
                <a:cs typeface="Arial" pitchFamily="34" charset="0"/>
              </a:rPr>
              <a:t>ان</a:t>
            </a:r>
            <a:r>
              <a:rPr lang="ar-SA" sz="3200" b="1" dirty="0" smtClean="0">
                <a:latin typeface="Arial" pitchFamily="34" charset="0"/>
                <a:cs typeface="Arial" pitchFamily="34" charset="0"/>
              </a:rPr>
              <a:t> يلعبه في التأثير في ربحيتها، من الضروري اعتباره </a:t>
            </a:r>
            <a:r>
              <a:rPr lang="ar-SA" sz="3200" b="1" dirty="0" smtClean="0">
                <a:latin typeface="Arial" pitchFamily="34" charset="0"/>
                <a:cs typeface="Arial" pitchFamily="34" charset="0"/>
              </a:rPr>
              <a:t>أذا </a:t>
            </a:r>
            <a:r>
              <a:rPr lang="ar-SA" sz="3200" b="1" dirty="0" smtClean="0">
                <a:latin typeface="Arial" pitchFamily="34" charset="0"/>
                <a:cs typeface="Arial" pitchFamily="34" charset="0"/>
              </a:rPr>
              <a:t>نشاطاً رئيسياً لا يختلف عن الأنشطة الرئيسية الأخرى كالإنتاج، والأفراد، والتسويق ..الخ. شكل رقم (3) يوضح الموقع التنظيمي.</a:t>
            </a:r>
            <a:endParaRPr lang="en-US" sz="3200" dirty="0" smtClean="0">
              <a:latin typeface="Arial" pitchFamily="34" charset="0"/>
              <a:cs typeface="Arial" pitchFamily="34" charset="0"/>
            </a:endParaRPr>
          </a:p>
          <a:p>
            <a:pPr algn="just"/>
            <a:endParaRPr lang="ar-IQ" sz="3200" dirty="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435280" cy="5978136"/>
          </a:xfrm>
        </p:spPr>
        <p:txBody>
          <a:bodyPr>
            <a:noAutofit/>
          </a:bodyPr>
          <a:lstStyle/>
          <a:p>
            <a:pPr lvl="0" algn="just"/>
            <a:r>
              <a:rPr lang="ar-SA" sz="3200" b="1" dirty="0" smtClean="0">
                <a:latin typeface="Arial" pitchFamily="34" charset="0"/>
                <a:cs typeface="Arial" pitchFamily="34" charset="0"/>
              </a:rPr>
              <a:t>استقلالية </a:t>
            </a:r>
            <a:r>
              <a:rPr lang="ar-SA" sz="3200" b="1" dirty="0" smtClean="0">
                <a:latin typeface="Arial" pitchFamily="34" charset="0"/>
                <a:cs typeface="Arial" pitchFamily="34" charset="0"/>
              </a:rPr>
              <a:t>وظيفة الشراء وفق المفهوم الحديث: </a:t>
            </a:r>
            <a:endParaRPr lang="en-US" sz="3200" dirty="0" smtClean="0">
              <a:latin typeface="Arial" pitchFamily="34" charset="0"/>
              <a:cs typeface="Arial" pitchFamily="34" charset="0"/>
            </a:endParaRPr>
          </a:p>
          <a:p>
            <a:pPr algn="just"/>
            <a:r>
              <a:rPr lang="ar-SA" sz="3200" b="1" dirty="0" smtClean="0">
                <a:latin typeface="Arial" pitchFamily="34" charset="0"/>
                <a:cs typeface="Arial" pitchFamily="34" charset="0"/>
              </a:rPr>
              <a:t>يشير هذا لمفهم في تحديد مكان وظيفة الشراء في البنيان التنظيمي للمنظمة، الى نفس الاتجاه السابق الذي عرض في الفقرة السابقة مع إضافة واحدة هي، دمج نشاط الشراء مع نشاط التخزين في إدارة واحدة وتسميتها بإدارة المواد.</a:t>
            </a:r>
            <a:endParaRPr lang="en-US" sz="3200" dirty="0" smtClean="0">
              <a:latin typeface="Arial" pitchFamily="34" charset="0"/>
              <a:cs typeface="Arial" pitchFamily="34" charset="0"/>
            </a:endParaRPr>
          </a:p>
          <a:p>
            <a:pPr algn="just">
              <a:buNone/>
            </a:pPr>
            <a:r>
              <a:rPr lang="ar-SA" sz="3200" b="1" dirty="0" smtClean="0">
                <a:latin typeface="Arial" pitchFamily="34" charset="0"/>
                <a:cs typeface="Arial" pitchFamily="34" charset="0"/>
              </a:rPr>
              <a:t>والغاية من ذلك هو </a:t>
            </a:r>
            <a:r>
              <a:rPr lang="ar-SA" sz="3200" b="1" dirty="0" err="1" smtClean="0">
                <a:latin typeface="Arial" pitchFamily="34" charset="0"/>
                <a:cs typeface="Arial" pitchFamily="34" charset="0"/>
              </a:rPr>
              <a:t>ان</a:t>
            </a:r>
            <a:r>
              <a:rPr lang="ar-SA" sz="3200" b="1" dirty="0" smtClean="0">
                <a:latin typeface="Arial" pitchFamily="34" charset="0"/>
                <a:cs typeface="Arial" pitchFamily="34" charset="0"/>
              </a:rPr>
              <a:t> وظيفة الشراء ووظيفة التخزين تكملان بعضهما بعضاً، وبالتالي ولضرورات التنسيق بينهما، دمجاً في إدارة واحدة هي إدارة المواد، ليقوم بتنسيق عمليهما مدير واحد، مع ضمان الاستقلالية في العمل لكل منهما، حيث يترأس كل من وظيفة الشراء ووظيفة التخزين رئيسان يعملان تحت مظلة مدير المواد. والشكل (4) يوضح الشكل التنظيمي </a:t>
            </a:r>
            <a:endParaRPr lang="ar-IQ" sz="3200"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6194160"/>
          </a:xfrm>
        </p:spPr>
        <p:txBody>
          <a:bodyPr>
            <a:noAutofit/>
          </a:bodyPr>
          <a:lstStyle/>
          <a:p>
            <a:pPr algn="just"/>
            <a:r>
              <a:rPr lang="ar-SA" sz="3200" b="1" dirty="0" smtClean="0">
                <a:latin typeface="Arial" pitchFamily="34" charset="0"/>
                <a:cs typeface="Arial" pitchFamily="34" charset="0"/>
              </a:rPr>
              <a:t>د</a:t>
            </a:r>
            <a:r>
              <a:rPr lang="ar-SA" sz="3200" b="1" dirty="0" smtClean="0">
                <a:latin typeface="Arial" pitchFamily="34" charset="0"/>
                <a:cs typeface="Arial" pitchFamily="34" charset="0"/>
              </a:rPr>
              <a:t>. حجم وظيفة الشراء وشكلها التنظيمي :</a:t>
            </a:r>
            <a:endParaRPr lang="en-US" sz="3200" dirty="0" smtClean="0">
              <a:latin typeface="Arial" pitchFamily="34" charset="0"/>
              <a:cs typeface="Arial" pitchFamily="34" charset="0"/>
            </a:endParaRPr>
          </a:p>
          <a:p>
            <a:pPr algn="just"/>
            <a:r>
              <a:rPr lang="ar-SA" sz="3200" b="1" dirty="0" smtClean="0">
                <a:latin typeface="Arial" pitchFamily="34" charset="0"/>
                <a:cs typeface="Arial" pitchFamily="34" charset="0"/>
              </a:rPr>
              <a:t> ليس من خلاف على </a:t>
            </a:r>
            <a:r>
              <a:rPr lang="ar-SA" sz="3200" b="1" dirty="0" err="1" smtClean="0">
                <a:latin typeface="Arial" pitchFamily="34" charset="0"/>
                <a:cs typeface="Arial" pitchFamily="34" charset="0"/>
              </a:rPr>
              <a:t>ان</a:t>
            </a:r>
            <a:r>
              <a:rPr lang="ar-SA" sz="3200" b="1" dirty="0" smtClean="0">
                <a:latin typeface="Arial" pitchFamily="34" charset="0"/>
                <a:cs typeface="Arial" pitchFamily="34" charset="0"/>
              </a:rPr>
              <a:t> يكون هناك وظيفة شراء في المنظمة تقوم بتوفير احتياجاتها من مستلزماتها الإنتاج المختلفة، لكن السؤال الذي يتبادر الى الذهن هو:</a:t>
            </a:r>
            <a:endParaRPr lang="en-US" sz="3200" dirty="0" smtClean="0">
              <a:latin typeface="Arial" pitchFamily="34" charset="0"/>
              <a:cs typeface="Arial" pitchFamily="34" charset="0"/>
            </a:endParaRPr>
          </a:p>
          <a:p>
            <a:pPr algn="just"/>
            <a:r>
              <a:rPr lang="ar-SA" sz="3200" b="1" dirty="0" smtClean="0">
                <a:latin typeface="Arial" pitchFamily="34" charset="0"/>
                <a:cs typeface="Arial" pitchFamily="34" charset="0"/>
              </a:rPr>
              <a:t>الحجم:- </a:t>
            </a:r>
            <a:r>
              <a:rPr lang="ar-SA" sz="3200" b="1" dirty="0" err="1" smtClean="0">
                <a:latin typeface="Arial" pitchFamily="34" charset="0"/>
                <a:cs typeface="Arial" pitchFamily="34" charset="0"/>
              </a:rPr>
              <a:t>ان</a:t>
            </a:r>
            <a:r>
              <a:rPr lang="ar-SA" sz="3200" b="1" dirty="0" smtClean="0">
                <a:latin typeface="Arial" pitchFamily="34" charset="0"/>
                <a:cs typeface="Arial" pitchFamily="34" charset="0"/>
              </a:rPr>
              <a:t> حجم جهاز الشراء (إدارة – قسم – مديرية – شعبة...الخ)، المناسب يخضع لاعتبار أساسي هو حجم المنظمة وأعمالها، ورقم مشترياتها ونسبة تكلفتها لتكلفة الإنتاج، </a:t>
            </a:r>
            <a:r>
              <a:rPr lang="ar-SA" sz="3200" b="1" dirty="0" err="1" smtClean="0">
                <a:latin typeface="Arial" pitchFamily="34" charset="0"/>
                <a:cs typeface="Arial" pitchFamily="34" charset="0"/>
              </a:rPr>
              <a:t>اذ</a:t>
            </a:r>
            <a:r>
              <a:rPr lang="ar-SA" sz="3200" b="1" dirty="0" smtClean="0">
                <a:latin typeface="Arial" pitchFamily="34" charset="0"/>
                <a:cs typeface="Arial" pitchFamily="34" charset="0"/>
              </a:rPr>
              <a:t> كلما كان  الحجم وتكلفة ورقم المشتريات كبيراً، تطلب الأمر وجود جهاز شراء كبير يتناسب مع ذلك. والعكس صحيح، كلما كان الحجم والرقم صغيرين، والنسبة صغيرة، تطلب </a:t>
            </a:r>
            <a:r>
              <a:rPr lang="ar-SA" sz="3200" b="1" dirty="0" smtClean="0">
                <a:latin typeface="Arial" pitchFamily="34" charset="0"/>
                <a:cs typeface="Arial" pitchFamily="34" charset="0"/>
              </a:rPr>
              <a:t>الأمر </a:t>
            </a:r>
            <a:r>
              <a:rPr lang="ar-SA" sz="3200" b="1" dirty="0" smtClean="0">
                <a:latin typeface="Arial" pitchFamily="34" charset="0"/>
                <a:cs typeface="Arial" pitchFamily="34" charset="0"/>
              </a:rPr>
              <a:t>وجود جهاز صغير يتناسب مع ذلك.</a:t>
            </a:r>
            <a:endParaRPr lang="ar-IQ" sz="3200"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2- </a:t>
            </a:r>
            <a:r>
              <a:rPr lang="ar-SA" b="1" dirty="0" smtClean="0"/>
              <a:t>الشكل التنظيمي :- </a:t>
            </a:r>
            <a:endParaRPr lang="ar-IQ" dirty="0"/>
          </a:p>
        </p:txBody>
      </p:sp>
      <p:sp>
        <p:nvSpPr>
          <p:cNvPr id="3" name="عنصر نائب للمحتوى 2"/>
          <p:cNvSpPr>
            <a:spLocks noGrp="1"/>
          </p:cNvSpPr>
          <p:nvPr>
            <p:ph idx="1"/>
          </p:nvPr>
        </p:nvSpPr>
        <p:spPr/>
        <p:txBody>
          <a:bodyPr>
            <a:normAutofit/>
          </a:bodyPr>
          <a:lstStyle/>
          <a:p>
            <a:pPr lvl="0" algn="just"/>
            <a:r>
              <a:rPr lang="ar-SA" sz="3200" b="1" dirty="0" smtClean="0">
                <a:latin typeface="Arial" pitchFamily="34" charset="0"/>
                <a:cs typeface="Arial" pitchFamily="34" charset="0"/>
              </a:rPr>
              <a:t>من </a:t>
            </a:r>
            <a:r>
              <a:rPr lang="ar-SA" sz="3200" b="1" dirty="0" smtClean="0">
                <a:latin typeface="Arial" pitchFamily="34" charset="0"/>
                <a:cs typeface="Arial" pitchFamily="34" charset="0"/>
              </a:rPr>
              <a:t>الأفضل </a:t>
            </a:r>
            <a:r>
              <a:rPr lang="ar-SA" sz="3200" b="1" dirty="0" err="1" smtClean="0">
                <a:latin typeface="Arial" pitchFamily="34" charset="0"/>
                <a:cs typeface="Arial" pitchFamily="34" charset="0"/>
              </a:rPr>
              <a:t>ان</a:t>
            </a:r>
            <a:r>
              <a:rPr lang="ar-SA" sz="3200" b="1" dirty="0" smtClean="0">
                <a:latin typeface="Arial" pitchFamily="34" charset="0"/>
                <a:cs typeface="Arial" pitchFamily="34" charset="0"/>
              </a:rPr>
              <a:t> يكون لوظيفة الشراء هيكل تنظيمي خاص بها ضمن إدارة متخصصة، بحيث نضمن لوظيفة الشراء الاستقلالية والتنسيق والتكامل مع وظيفة التخزين وتحت الأشراف والتنسيق العام لمدير إدارة المواد الذي يشرف على الوظيفتين معاً....</a:t>
            </a:r>
            <a:endParaRPr lang="en-US" sz="3200" dirty="0" smtClean="0">
              <a:latin typeface="Arial" pitchFamily="34" charset="0"/>
              <a:cs typeface="Arial" pitchFamily="34" charset="0"/>
            </a:endParaRPr>
          </a:p>
          <a:p>
            <a:pPr algn="just"/>
            <a:endParaRPr lang="ar-IQ" sz="3200" dirty="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22</TotalTime>
  <Words>1045</Words>
  <Application>Microsoft Office PowerPoint</Application>
  <PresentationFormat>عرض على الشاشة (3:4)‏</PresentationFormat>
  <Paragraphs>50</Paragraphs>
  <Slides>15</Slides>
  <Notes>0</Notes>
  <HiddenSlides>0</HiddenSlides>
  <MMClips>0</MMClips>
  <ScaleCrop>false</ScaleCrop>
  <HeadingPairs>
    <vt:vector size="4" baseType="variant">
      <vt:variant>
        <vt:lpstr>سمة</vt:lpstr>
      </vt:variant>
      <vt:variant>
        <vt:i4>1</vt:i4>
      </vt:variant>
      <vt:variant>
        <vt:lpstr>عناوين الشرائح</vt:lpstr>
      </vt:variant>
      <vt:variant>
        <vt:i4>15</vt:i4>
      </vt:variant>
    </vt:vector>
  </HeadingPairs>
  <TitlesOfParts>
    <vt:vector size="16" baseType="lpstr">
      <vt:lpstr>حيوية</vt:lpstr>
      <vt:lpstr>  المحاضرة الثالثة تنظيم وظيفة الشراء </vt:lpstr>
      <vt:lpstr>مقدمة:----</vt:lpstr>
      <vt:lpstr>الشريحة 3</vt:lpstr>
      <vt:lpstr>الشريحة 4</vt:lpstr>
      <vt:lpstr>الشريحة 5</vt:lpstr>
      <vt:lpstr>الشريحة 6</vt:lpstr>
      <vt:lpstr>الشريحة 7</vt:lpstr>
      <vt:lpstr>الشريحة 8</vt:lpstr>
      <vt:lpstr>2- الشكل التنظيمي :- </vt:lpstr>
      <vt:lpstr>مسؤوليات وسلطات وظيفة الشراء :-</vt:lpstr>
      <vt:lpstr>الشريحة 11</vt:lpstr>
      <vt:lpstr>التنظيم الداخلي لوظيفة الشراء كوحدة إدارية:-</vt:lpstr>
      <vt:lpstr>الشريحة 13</vt:lpstr>
      <vt:lpstr>علاقة وظيفة الشراء بوظائف المنظمة الأخرى:-</vt:lpstr>
      <vt:lpstr>الوظائف ذات العلاقة مع وظيفة المشتريات</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المحاضرة الثالثة تنظيم وظيفة الشراء </dc:title>
  <dc:creator>anas office</dc:creator>
  <cp:lastModifiedBy>anas office</cp:lastModifiedBy>
  <cp:revision>30</cp:revision>
  <dcterms:created xsi:type="dcterms:W3CDTF">2019-01-05T20:45:33Z</dcterms:created>
  <dcterms:modified xsi:type="dcterms:W3CDTF">2019-01-05T21:18:20Z</dcterms:modified>
</cp:coreProperties>
</file>