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 id="258" r:id="rId9"/>
    <p:sldId id="266" r:id="rId10"/>
    <p:sldId id="259"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3"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11/30/2018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r.wikipedia.org/wiki/%D8%A5%D8%B3%D8%B7%D9%86%D8%A8%D9%88%D9%84" TargetMode="External"/><Relationship Id="rId13" Type="http://schemas.openxmlformats.org/officeDocument/2006/relationships/hyperlink" Target="https://ar.wikipedia.org/wiki/%D9%86%D8%B8%D8%B1%D9%8A%D8%A9" TargetMode="External"/><Relationship Id="rId3" Type="http://schemas.openxmlformats.org/officeDocument/2006/relationships/hyperlink" Target="https://ar.wikipedia.org/w/index.php?title=%D8%B9%D8%A7%D9%84%D9%85(%D8%B5%D9%81%D8%A9)&amp;action=edit&amp;redlink=1" TargetMode="External"/><Relationship Id="rId7" Type="http://schemas.openxmlformats.org/officeDocument/2006/relationships/hyperlink" Target="https://ar.wikipedia.org/wiki/%D9%81%D8%B1%D9%86%D8%B3%D9%8A" TargetMode="External"/><Relationship Id="rId12" Type="http://schemas.openxmlformats.org/officeDocument/2006/relationships/hyperlink" Target="https://ar.wikipedia.org/wiki/%D8%A7%D9%84%D8%A5%D8%AF%D8%A7%D8%B1%D8%A9_%D8%A7%D9%84%D8%B5%D9%86%D8%A7%D8%B9%D9%8A%D8%A9" TargetMode="External"/><Relationship Id="rId17" Type="http://schemas.microsoft.com/office/2007/relationships/hdphoto" Target="../media/hdphoto1.wdp"/><Relationship Id="rId2" Type="http://schemas.openxmlformats.org/officeDocument/2006/relationships/hyperlink" Target="https://ar.wikipedia.org/wiki/%D8%A7%D9%84%D9%81%D8%B1%D9%86%D8%B3%D9%8A%D8%A9" TargetMode="Externa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ar.wikipedia.org/wiki/%D9%85%D9%87%D9%86%D8%AF%D8%B3_%D8%AA%D8%B9%D8%AF%D9%8A%D9%86" TargetMode="External"/><Relationship Id="rId11" Type="http://schemas.openxmlformats.org/officeDocument/2006/relationships/hyperlink" Target="https://ar.wikipedia.org/wiki/%D9%81%D8%B1%D9%86%D8%B3%D8%A7" TargetMode="External"/><Relationship Id="rId5" Type="http://schemas.openxmlformats.org/officeDocument/2006/relationships/hyperlink" Target="https://ar.wikipedia.org/wiki/%D8%A7%D9%84%D9%83%D9%84%D8%A7%D8%B3%D9%8A%D9%83%D9%8A%D8%A9" TargetMode="External"/><Relationship Id="rId15" Type="http://schemas.openxmlformats.org/officeDocument/2006/relationships/hyperlink" Target="https://ar.wikipedia.org/wiki/1916" TargetMode="External"/><Relationship Id="rId10" Type="http://schemas.openxmlformats.org/officeDocument/2006/relationships/hyperlink" Target="https://ar.wikipedia.org/wiki/%D8%B5%D9%86%D8%A7%D8%B9%D9%8A%D8%A9" TargetMode="External"/><Relationship Id="rId4" Type="http://schemas.openxmlformats.org/officeDocument/2006/relationships/hyperlink" Target="https://ar.wikipedia.org/wiki/%D8%A7%D9%84%D8%A5%D8%AF%D8%A7%D8%B1%D8%A9" TargetMode="External"/><Relationship Id="rId9" Type="http://schemas.openxmlformats.org/officeDocument/2006/relationships/hyperlink" Target="https://ar.wikipedia.org/wiki/%D8%A8%D8%A7%D8%B1%D9%8A%D8%B3" TargetMode="External"/><Relationship Id="rId14" Type="http://schemas.openxmlformats.org/officeDocument/2006/relationships/hyperlink" Target="https://ar.wikipedia.org/w/index.php?title=%D8%A7%D9%84%D8%A5%D8%AF%D8%A7%D8%B1%D8%A9_%D8%A7%D9%84%D8%B9%D8%A7%D9%85%D8%A9_%D9%88%D8%A7%D9%84%D8%B5%D9%86%D8%A7%D8%B9%D9%8A%D8%A9&amp;action=edit&amp;redlink=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r.wikipedia.org/wiki/%D8%B9%D9%84%D9%88%D9%85_%D8%B3%D9%8A%D8%A7%D8%B3%D9%8A%D8%A9" TargetMode="External"/><Relationship Id="rId2" Type="http://schemas.openxmlformats.org/officeDocument/2006/relationships/hyperlink" Target="https://ar.wikipedia.org/wiki/%D8%B9%D9%84%D9%85_%D8%A7%D9%84%D8%A7%D8%AC%D8%AA%D9%85%D8%A7%D8%B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usiness4lions.com/2018/03/Max-Weber-and-the-bureaucratic-theory-of-management.html" TargetMode="External"/><Relationship Id="rId2" Type="http://schemas.openxmlformats.org/officeDocument/2006/relationships/hyperlink" Target="https://www.business4lions.com/2018/03/Frederick-Taylor-and-the-Theory-of-Scientific-Management.html" TargetMode="External"/><Relationship Id="rId1" Type="http://schemas.openxmlformats.org/officeDocument/2006/relationships/slideLayout" Target="../slideLayouts/slideLayout2.xml"/><Relationship Id="rId4" Type="http://schemas.openxmlformats.org/officeDocument/2006/relationships/hyperlink" Target="https://www.business4lions.com/2018/03/Henry-Fayol-Management-Theory-and-Management-Principles.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7" name="AutoShape 9"/>
          <p:cNvSpPr>
            <a:spLocks noGrp="1" noChangeArrowheads="1"/>
          </p:cNvSpPr>
          <p:nvPr>
            <p:ph type="ctrTitle"/>
          </p:nvPr>
        </p:nvSpPr>
        <p:spPr bwMode="blackWhite">
          <a:xfrm>
            <a:off x="457200" y="2895600"/>
            <a:ext cx="7924800" cy="990600"/>
          </a:xfrm>
          <a:prstGeom prst="roundRect">
            <a:avLst>
              <a:gd name="adj" fmla="val 50000"/>
            </a:avLst>
          </a:prstGeom>
          <a:solidFill>
            <a:schemeClr val="bg1"/>
          </a:solidFill>
          <a:ln>
            <a:solidFill>
              <a:schemeClr val="tx1">
                <a:lumMod val="85000"/>
                <a:lumOff val="15000"/>
              </a:schemeClr>
            </a:solidFill>
            <a:round/>
            <a:headEnd type="none" w="med" len="med"/>
            <a:tailEnd type="none" w="med" len="med"/>
          </a:ln>
        </p:spPr>
        <p:txBody>
          <a:bodyPr>
            <a:noAutofit/>
          </a:bodyPr>
          <a:lstStyle/>
          <a:p>
            <a:pPr algn="ctr" fontAlgn="auto">
              <a:spcAft>
                <a:spcPts val="0"/>
              </a:spcAft>
              <a:defRPr/>
            </a:pPr>
            <a:r>
              <a:rPr lang="ar-JO" sz="6000" dirty="0" smtClean="0">
                <a:solidFill>
                  <a:schemeClr val="tx2"/>
                </a:solidFill>
                <a:effectLst>
                  <a:reflection blurRad="12700" stA="48000" endA="300" endPos="55000" dir="5400000" sy="-90000" algn="bl" rotWithShape="0"/>
                </a:effectLst>
                <a:cs typeface="AdvertisingExtraBold" pitchFamily="2" charset="-78"/>
              </a:rPr>
              <a:t>مبادئ الإدارة  </a:t>
            </a:r>
            <a:endParaRPr lang="en-US" sz="6000" dirty="0" smtClean="0">
              <a:solidFill>
                <a:schemeClr val="tx2"/>
              </a:solidFill>
              <a:effectLst>
                <a:reflection blurRad="12700" stA="48000" endA="300" endPos="55000" dir="5400000" sy="-90000" algn="bl" rotWithShape="0"/>
              </a:effectLst>
              <a:cs typeface="AdvertisingExtraBold" pitchFamily="2" charset="-78"/>
            </a:endParaRPr>
          </a:p>
        </p:txBody>
      </p:sp>
      <p:sp>
        <p:nvSpPr>
          <p:cNvPr id="13315" name="Rectangle 13"/>
          <p:cNvSpPr>
            <a:spLocks noGrp="1" noChangeArrowheads="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algn="r" rtl="1" eaLnBrk="0" fontAlgn="base" hangingPunct="0">
              <a:spcBef>
                <a:spcPct val="0"/>
              </a:spcBef>
              <a:spcAft>
                <a:spcPct val="0"/>
              </a:spcAft>
              <a:defRPr>
                <a:solidFill>
                  <a:schemeClr val="tx1"/>
                </a:solidFill>
                <a:latin typeface="Garamond" pitchFamily="18" charset="0"/>
                <a:cs typeface="Arial" charset="0"/>
              </a:defRPr>
            </a:lvl6pPr>
            <a:lvl7pPr marL="2971800" indent="-228600" algn="r" rtl="1" eaLnBrk="0" fontAlgn="base" hangingPunct="0">
              <a:spcBef>
                <a:spcPct val="0"/>
              </a:spcBef>
              <a:spcAft>
                <a:spcPct val="0"/>
              </a:spcAft>
              <a:defRPr>
                <a:solidFill>
                  <a:schemeClr val="tx1"/>
                </a:solidFill>
                <a:latin typeface="Garamond" pitchFamily="18" charset="0"/>
                <a:cs typeface="Arial" charset="0"/>
              </a:defRPr>
            </a:lvl7pPr>
            <a:lvl8pPr marL="3429000" indent="-228600" algn="r" rtl="1" eaLnBrk="0" fontAlgn="base" hangingPunct="0">
              <a:spcBef>
                <a:spcPct val="0"/>
              </a:spcBef>
              <a:spcAft>
                <a:spcPct val="0"/>
              </a:spcAft>
              <a:defRPr>
                <a:solidFill>
                  <a:schemeClr val="tx1"/>
                </a:solidFill>
                <a:latin typeface="Garamond" pitchFamily="18" charset="0"/>
                <a:cs typeface="Arial" charset="0"/>
              </a:defRPr>
            </a:lvl8pPr>
            <a:lvl9pPr marL="3886200" indent="-228600" algn="r" rtl="1"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6BFD1DF-89B8-4AFE-BD90-5C9753B39EE0}" type="datetime8">
              <a:rPr lang="ar-IQ">
                <a:latin typeface="Arial" charset="0"/>
              </a:rPr>
              <a:pPr eaLnBrk="1" hangingPunct="1"/>
              <a:t>30 تشرين الثاني، 18</a:t>
            </a:fld>
            <a:endParaRPr lang="en-US" dirty="0">
              <a:latin typeface="Arial" charset="0"/>
            </a:endParaRPr>
          </a:p>
        </p:txBody>
      </p:sp>
      <p:sp>
        <p:nvSpPr>
          <p:cNvPr id="2" name="Footer Placeholder 1"/>
          <p:cNvSpPr>
            <a:spLocks noGrp="1"/>
          </p:cNvSpPr>
          <p:nvPr>
            <p:ph type="ftr" sz="quarter" idx="11"/>
          </p:nvPr>
        </p:nvSpPr>
        <p:spPr/>
        <p:txBody>
          <a:bodyPr/>
          <a:lstStyle/>
          <a:p>
            <a:pPr>
              <a:defRPr/>
            </a:pPr>
            <a:r>
              <a:rPr lang="ar-SA"/>
              <a:t>الدكتور مازن داود - المرحلة الأولى</a:t>
            </a:r>
            <a:endParaRPr lang="en-US"/>
          </a:p>
        </p:txBody>
      </p:sp>
      <p:sp>
        <p:nvSpPr>
          <p:cNvPr id="13316" name="Rectangle 1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algn="r" rtl="1" eaLnBrk="0" fontAlgn="base" hangingPunct="0">
              <a:spcBef>
                <a:spcPct val="0"/>
              </a:spcBef>
              <a:spcAft>
                <a:spcPct val="0"/>
              </a:spcAft>
              <a:defRPr>
                <a:solidFill>
                  <a:schemeClr val="tx1"/>
                </a:solidFill>
                <a:latin typeface="Garamond" pitchFamily="18" charset="0"/>
                <a:cs typeface="Arial" charset="0"/>
              </a:defRPr>
            </a:lvl6pPr>
            <a:lvl7pPr marL="2971800" indent="-228600" algn="r" rtl="1" eaLnBrk="0" fontAlgn="base" hangingPunct="0">
              <a:spcBef>
                <a:spcPct val="0"/>
              </a:spcBef>
              <a:spcAft>
                <a:spcPct val="0"/>
              </a:spcAft>
              <a:defRPr>
                <a:solidFill>
                  <a:schemeClr val="tx1"/>
                </a:solidFill>
                <a:latin typeface="Garamond" pitchFamily="18" charset="0"/>
                <a:cs typeface="Arial" charset="0"/>
              </a:defRPr>
            </a:lvl7pPr>
            <a:lvl8pPr marL="3429000" indent="-228600" algn="r" rtl="1" eaLnBrk="0" fontAlgn="base" hangingPunct="0">
              <a:spcBef>
                <a:spcPct val="0"/>
              </a:spcBef>
              <a:spcAft>
                <a:spcPct val="0"/>
              </a:spcAft>
              <a:defRPr>
                <a:solidFill>
                  <a:schemeClr val="tx1"/>
                </a:solidFill>
                <a:latin typeface="Garamond" pitchFamily="18" charset="0"/>
                <a:cs typeface="Arial" charset="0"/>
              </a:defRPr>
            </a:lvl8pPr>
            <a:lvl9pPr marL="3886200" indent="-228600" algn="r" rtl="1"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F4A74E5-4BC0-470E-BA16-38F642470ABF}" type="slidenum">
              <a:rPr lang="ar-SA">
                <a:latin typeface="Arial" charset="0"/>
              </a:rPr>
              <a:pPr eaLnBrk="1" hangingPunct="1"/>
              <a:t>1</a:t>
            </a:fld>
            <a:endParaRPr lang="en-US">
              <a:latin typeface="Arial" charset="0"/>
            </a:endParaRPr>
          </a:p>
        </p:txBody>
      </p:sp>
      <p:sp>
        <p:nvSpPr>
          <p:cNvPr id="2055" name="Rectangle 7"/>
          <p:cNvSpPr>
            <a:spLocks noChangeArrowheads="1"/>
          </p:cNvSpPr>
          <p:nvPr/>
        </p:nvSpPr>
        <p:spPr bwMode="auto">
          <a:xfrm>
            <a:off x="1828800" y="708991"/>
            <a:ext cx="5334000" cy="175432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ar-JO" sz="3200" b="1" dirty="0">
                <a:solidFill>
                  <a:srgbClr val="FF0000"/>
                </a:solidFill>
                <a:effectLst>
                  <a:outerShdw blurRad="38100" dist="38100" dir="2700000" algn="tl">
                    <a:srgbClr val="000000"/>
                  </a:outerShdw>
                </a:effectLst>
                <a:latin typeface="Times New Roman" pitchFamily="18" charset="0"/>
                <a:cs typeface="AdvertisingExtraBold" pitchFamily="2" charset="-78"/>
              </a:rPr>
              <a:t>مبادئ الإدارة الحديثة</a:t>
            </a:r>
            <a:r>
              <a:rPr lang="ar-JO" sz="3600" b="1" dirty="0">
                <a:solidFill>
                  <a:srgbClr val="FF0000"/>
                </a:solidFill>
                <a:effectLst>
                  <a:outerShdw blurRad="38100" dist="38100" dir="2700000" algn="tl">
                    <a:srgbClr val="000000"/>
                  </a:outerShdw>
                </a:effectLst>
                <a:latin typeface="Times New Roman" pitchFamily="18" charset="0"/>
                <a:cs typeface="AdvertisingExtraBold" pitchFamily="2" charset="-78"/>
              </a:rPr>
              <a:t> </a:t>
            </a:r>
            <a:r>
              <a:rPr lang="ar-IQ" sz="3600" b="1" dirty="0" smtClean="0">
                <a:solidFill>
                  <a:srgbClr val="FF0000"/>
                </a:solidFill>
                <a:effectLst>
                  <a:outerShdw blurRad="38100" dist="38100" dir="2700000" algn="tl">
                    <a:srgbClr val="000000"/>
                  </a:outerShdw>
                </a:effectLst>
                <a:latin typeface="Times New Roman" pitchFamily="18" charset="0"/>
                <a:cs typeface="AdvertisingExtraBold" pitchFamily="2" charset="-78"/>
              </a:rPr>
              <a:t>الفصل الثاني</a:t>
            </a:r>
          </a:p>
          <a:p>
            <a:pPr algn="ctr">
              <a:defRPr/>
            </a:pPr>
            <a:r>
              <a:rPr lang="ar-IQ" sz="3600" b="1" dirty="0" smtClean="0">
                <a:solidFill>
                  <a:srgbClr val="FF0000"/>
                </a:solidFill>
                <a:effectLst>
                  <a:outerShdw blurRad="38100" dist="38100" dir="2700000" algn="tl">
                    <a:srgbClr val="000000"/>
                  </a:outerShdw>
                </a:effectLst>
                <a:latin typeface="Times New Roman" pitchFamily="18" charset="0"/>
                <a:cs typeface="AdvertisingExtraBold" pitchFamily="2" charset="-78"/>
              </a:rPr>
              <a:t>تطور الفكر الإداري</a:t>
            </a:r>
            <a:endParaRPr lang="ar-JO" sz="2400" b="1" dirty="0">
              <a:solidFill>
                <a:srgbClr val="FF0000"/>
              </a:solidFill>
              <a:effectLst>
                <a:outerShdw blurRad="38100" dist="38100" dir="2700000" algn="tl">
                  <a:srgbClr val="000000"/>
                </a:outerShdw>
              </a:effectLst>
              <a:latin typeface="Verdana" pitchFamily="34" charset="0"/>
              <a:cs typeface="AdvertisingExtraBold" pitchFamily="2" charset="-78"/>
            </a:endParaRPr>
          </a:p>
        </p:txBody>
      </p:sp>
      <p:sp>
        <p:nvSpPr>
          <p:cNvPr id="2067" name="Rectangle 19"/>
          <p:cNvSpPr>
            <a:spLocks noChangeArrowheads="1"/>
          </p:cNvSpPr>
          <p:nvPr/>
        </p:nvSpPr>
        <p:spPr bwMode="blackWhite">
          <a:xfrm>
            <a:off x="2819400" y="4876800"/>
            <a:ext cx="4114800" cy="533400"/>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pPr algn="ctr" rtl="0" eaLnBrk="0" hangingPunct="0">
              <a:defRPr/>
            </a:pPr>
            <a:r>
              <a:rPr lang="ar-IQ" sz="2400" b="1" dirty="0">
                <a:solidFill>
                  <a:srgbClr val="92D050"/>
                </a:solidFill>
                <a:effectLst>
                  <a:outerShdw blurRad="38100" dist="38100" dir="2700000" algn="tl">
                    <a:srgbClr val="000000"/>
                  </a:outerShdw>
                </a:effectLst>
                <a:latin typeface="Arial" pitchFamily="34" charset="0"/>
                <a:cs typeface="Arial" pitchFamily="34" charset="0"/>
              </a:rPr>
              <a:t>الدكتور مازن داود سلمان</a:t>
            </a:r>
            <a:endParaRPr lang="en-US" sz="2400" b="1" dirty="0">
              <a:solidFill>
                <a:srgbClr val="92D050"/>
              </a:solidFill>
              <a:effectLst>
                <a:outerShdw blurRad="38100" dist="38100" dir="2700000" algn="tl">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18403868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768" decel="100000"/>
                                        <p:tgtEl>
                                          <p:spTgt spid="2057"/>
                                        </p:tgtEl>
                                      </p:cBhvr>
                                    </p:animEffect>
                                    <p:animScale>
                                      <p:cBhvr>
                                        <p:cTn id="8" dur="768" decel="100000"/>
                                        <p:tgtEl>
                                          <p:spTgt spid="2057"/>
                                        </p:tgtEl>
                                      </p:cBhvr>
                                      <p:from x="10000" y="10000"/>
                                      <p:to x="200000" y="450000"/>
                                    </p:animScale>
                                    <p:animScale>
                                      <p:cBhvr>
                                        <p:cTn id="9" dur="1230" accel="100000" fill="hold">
                                          <p:stCondLst>
                                            <p:cond delay="768"/>
                                          </p:stCondLst>
                                        </p:cTn>
                                        <p:tgtEl>
                                          <p:spTgt spid="2057"/>
                                        </p:tgtEl>
                                      </p:cBhvr>
                                      <p:from x="200000" y="450000"/>
                                      <p:to x="100000" y="100000"/>
                                    </p:animScale>
                                    <p:set>
                                      <p:cBhvr>
                                        <p:cTn id="10" dur="768" fill="hold"/>
                                        <p:tgtEl>
                                          <p:spTgt spid="2057"/>
                                        </p:tgtEl>
                                        <p:attrNameLst>
                                          <p:attrName>ppt_x</p:attrName>
                                        </p:attrNameLst>
                                      </p:cBhvr>
                                      <p:to>
                                        <p:strVal val="(0.5)"/>
                                      </p:to>
                                    </p:set>
                                    <p:anim from="(0.5)" to="(#ppt_x)" calcmode="lin" valueType="num">
                                      <p:cBhvr>
                                        <p:cTn id="11" dur="1230" accel="100000" fill="hold">
                                          <p:stCondLst>
                                            <p:cond delay="768"/>
                                          </p:stCondLst>
                                        </p:cTn>
                                        <p:tgtEl>
                                          <p:spTgt spid="2057"/>
                                        </p:tgtEl>
                                        <p:attrNameLst>
                                          <p:attrName>ppt_x</p:attrName>
                                        </p:attrNameLst>
                                      </p:cBhvr>
                                    </p:anim>
                                    <p:set>
                                      <p:cBhvr>
                                        <p:cTn id="12" dur="768" fill="hold"/>
                                        <p:tgtEl>
                                          <p:spTgt spid="2057"/>
                                        </p:tgtEl>
                                        <p:attrNameLst>
                                          <p:attrName>ppt_y</p:attrName>
                                        </p:attrNameLst>
                                      </p:cBhvr>
                                      <p:to>
                                        <p:strVal val="(#ppt_y+0.4)"/>
                                      </p:to>
                                    </p:set>
                                    <p:anim from="(#ppt_y+0.4)" to="(#ppt_y)" calcmode="lin" valueType="num">
                                      <p:cBhvr>
                                        <p:cTn id="13" dur="1230" accel="100000" fill="hold">
                                          <p:stCondLst>
                                            <p:cond delay="768"/>
                                          </p:stCondLst>
                                        </p:cTn>
                                        <p:tgtEl>
                                          <p:spTgt spid="2057"/>
                                        </p:tgtEl>
                                        <p:attrNameLst>
                                          <p:attrName>ppt_y</p:attrName>
                                        </p:attrNameLst>
                                      </p:cBhvr>
                                    </p:anim>
                                  </p:childTnLst>
                                </p:cTn>
                              </p:par>
                            </p:childTnLst>
                          </p:cTn>
                        </p:par>
                        <p:par>
                          <p:cTn id="14" fill="hold" nodeType="afterGroup">
                            <p:stCondLst>
                              <p:cond delay="1998"/>
                            </p:stCondLst>
                            <p:childTnLst>
                              <p:par>
                                <p:cTn id="15" presetID="12" presetClass="entr" presetSubtype="2" fill="hold" nodeType="afterEffect">
                                  <p:stCondLst>
                                    <p:cond delay="0"/>
                                  </p:stCondLst>
                                  <p:childTnLst>
                                    <p:set>
                                      <p:cBhvr>
                                        <p:cTn id="16" dur="1" fill="hold">
                                          <p:stCondLst>
                                            <p:cond delay="0"/>
                                          </p:stCondLst>
                                        </p:cTn>
                                        <p:tgtEl>
                                          <p:spTgt spid="2067"/>
                                        </p:tgtEl>
                                        <p:attrNameLst>
                                          <p:attrName>style.visibility</p:attrName>
                                        </p:attrNameLst>
                                      </p:cBhvr>
                                      <p:to>
                                        <p:strVal val="visible"/>
                                      </p:to>
                                    </p:set>
                                    <p:animEffect transition="in" filter="slide(fromRight)">
                                      <p:cBhvr>
                                        <p:cTn id="17"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76599" y="1752600"/>
            <a:ext cx="5410201" cy="4373563"/>
          </a:xfrm>
        </p:spPr>
        <p:txBody>
          <a:bodyPr/>
          <a:lstStyle/>
          <a:p>
            <a:pPr marL="0" indent="0" algn="just" rtl="1">
              <a:buNone/>
            </a:pPr>
            <a:r>
              <a:rPr lang="ar-IQ" b="1" dirty="0" smtClean="0">
                <a:solidFill>
                  <a:schemeClr val="tx1"/>
                </a:solidFill>
              </a:rPr>
              <a:t>هنري فايول (</a:t>
            </a:r>
            <a:r>
              <a:rPr lang="ar-IQ" b="1" dirty="0" smtClean="0">
                <a:solidFill>
                  <a:schemeClr val="tx1"/>
                </a:solidFill>
                <a:hlinkClick r:id="rId2" tooltip="الفرنسية"/>
              </a:rPr>
              <a:t>بالفرنسية</a:t>
            </a:r>
            <a:r>
              <a:rPr lang="ar-IQ" b="1" dirty="0" smtClean="0">
                <a:solidFill>
                  <a:schemeClr val="tx1"/>
                </a:solidFill>
              </a:rPr>
              <a:t>:</a:t>
            </a:r>
            <a:r>
              <a:rPr lang="en-US" b="1" dirty="0" smtClean="0">
                <a:solidFill>
                  <a:schemeClr val="tx1"/>
                </a:solidFill>
              </a:rPr>
              <a:t>Henri </a:t>
            </a:r>
            <a:r>
              <a:rPr lang="en-US" b="1" dirty="0" err="1" smtClean="0">
                <a:solidFill>
                  <a:schemeClr val="tx1"/>
                </a:solidFill>
              </a:rPr>
              <a:t>Fayol</a:t>
            </a:r>
            <a:r>
              <a:rPr lang="en-US" b="1" dirty="0" smtClean="0">
                <a:solidFill>
                  <a:schemeClr val="tx1"/>
                </a:solidFill>
              </a:rPr>
              <a:t>) </a:t>
            </a:r>
            <a:r>
              <a:rPr lang="ar-IQ" b="1" dirty="0" smtClean="0">
                <a:solidFill>
                  <a:schemeClr val="tx1"/>
                </a:solidFill>
              </a:rPr>
              <a:t>أحد </a:t>
            </a:r>
            <a:r>
              <a:rPr lang="ar-IQ" b="1" dirty="0" smtClean="0">
                <a:solidFill>
                  <a:schemeClr val="tx1"/>
                </a:solidFill>
                <a:hlinkClick r:id="rId3" tooltip="عالم(صفة) (الصفحة غير موجودة)"/>
              </a:rPr>
              <a:t>علماء</a:t>
            </a:r>
            <a:r>
              <a:rPr lang="ar-IQ" b="1" dirty="0" smtClean="0">
                <a:solidFill>
                  <a:schemeClr val="tx1"/>
                </a:solidFill>
              </a:rPr>
              <a:t> </a:t>
            </a:r>
            <a:r>
              <a:rPr lang="ar-IQ" b="1" dirty="0" smtClean="0">
                <a:solidFill>
                  <a:schemeClr val="tx1"/>
                </a:solidFill>
                <a:hlinkClick r:id="rId4" tooltip="الإدارة"/>
              </a:rPr>
              <a:t>الإدارة</a:t>
            </a:r>
            <a:r>
              <a:rPr lang="ar-IQ" b="1" dirty="0" smtClean="0">
                <a:solidFill>
                  <a:schemeClr val="tx1"/>
                </a:solidFill>
              </a:rPr>
              <a:t> </a:t>
            </a:r>
            <a:r>
              <a:rPr lang="ar-IQ" b="1" dirty="0" smtClean="0">
                <a:solidFill>
                  <a:schemeClr val="tx1"/>
                </a:solidFill>
                <a:hlinkClick r:id="rId5" tooltip="الكلاسيكية"/>
              </a:rPr>
              <a:t>الكلاسيكية</a:t>
            </a:r>
            <a:r>
              <a:rPr lang="ar-IQ" b="1" dirty="0" smtClean="0">
                <a:solidFill>
                  <a:schemeClr val="tx1"/>
                </a:solidFill>
              </a:rPr>
              <a:t>، وأصل عمله </a:t>
            </a:r>
            <a:r>
              <a:rPr lang="ar-IQ" b="1" dirty="0" smtClean="0">
                <a:solidFill>
                  <a:schemeClr val="tx1"/>
                </a:solidFill>
                <a:hlinkClick r:id="rId6" tooltip="مهندس تعدين"/>
              </a:rPr>
              <a:t>كمهندس تعدين</a:t>
            </a:r>
            <a:r>
              <a:rPr lang="ar-IQ" b="1" dirty="0">
                <a:solidFill>
                  <a:schemeClr val="tx1"/>
                </a:solidFill>
              </a:rPr>
              <a:t> </a:t>
            </a:r>
            <a:r>
              <a:rPr lang="ar-IQ" b="1" dirty="0" smtClean="0">
                <a:solidFill>
                  <a:schemeClr val="tx1"/>
                </a:solidFill>
              </a:rPr>
              <a:t>، لقد كان هنري </a:t>
            </a:r>
            <a:r>
              <a:rPr lang="ar-IQ" b="1" dirty="0" smtClean="0">
                <a:solidFill>
                  <a:schemeClr val="tx1"/>
                </a:solidFill>
                <a:hlinkClick r:id="rId7" tooltip="فرنسي"/>
              </a:rPr>
              <a:t>فرنسي</a:t>
            </a:r>
            <a:r>
              <a:rPr lang="ar-IQ" b="1" dirty="0" smtClean="0">
                <a:solidFill>
                  <a:schemeClr val="tx1"/>
                </a:solidFill>
              </a:rPr>
              <a:t> الأصل، ولكنه ولد في </a:t>
            </a:r>
            <a:r>
              <a:rPr lang="ar-IQ" b="1" dirty="0" smtClean="0">
                <a:solidFill>
                  <a:schemeClr val="tx1"/>
                </a:solidFill>
                <a:hlinkClick r:id="rId8" tooltip="إسطنبول"/>
              </a:rPr>
              <a:t>إسطنبول</a:t>
            </a:r>
            <a:r>
              <a:rPr lang="ar-IQ" b="1" dirty="0" smtClean="0">
                <a:solidFill>
                  <a:schemeClr val="tx1"/>
                </a:solidFill>
              </a:rPr>
              <a:t> عام 1841م، ومات </a:t>
            </a:r>
            <a:r>
              <a:rPr lang="ar-IQ" b="1" dirty="0" smtClean="0">
                <a:solidFill>
                  <a:schemeClr val="tx1"/>
                </a:solidFill>
                <a:hlinkClick r:id="rId9" tooltip="باريس"/>
              </a:rPr>
              <a:t>بباريس</a:t>
            </a:r>
            <a:r>
              <a:rPr lang="ar-IQ" b="1" dirty="0" smtClean="0">
                <a:solidFill>
                  <a:schemeClr val="tx1"/>
                </a:solidFill>
              </a:rPr>
              <a:t> في عام 1925م. التحق في مدرسة انجليزية حيث امضي سنتين ثم التحق بالمدرسة الاهلية وعمل مديراً تنفيذياً لشركة </a:t>
            </a:r>
            <a:r>
              <a:rPr lang="ar-IQ" b="1" dirty="0" smtClean="0">
                <a:solidFill>
                  <a:schemeClr val="tx1"/>
                </a:solidFill>
                <a:hlinkClick r:id="rId10" tooltip="صناعية"/>
              </a:rPr>
              <a:t>صناعية</a:t>
            </a:r>
            <a:r>
              <a:rPr lang="ar-IQ" b="1" dirty="0" smtClean="0">
                <a:solidFill>
                  <a:schemeClr val="tx1"/>
                </a:solidFill>
              </a:rPr>
              <a:t> صغيرة في </a:t>
            </a:r>
            <a:r>
              <a:rPr lang="ar-IQ" b="1" dirty="0" smtClean="0">
                <a:solidFill>
                  <a:schemeClr val="tx1"/>
                </a:solidFill>
                <a:hlinkClick r:id="rId11" tooltip="فرنسا"/>
              </a:rPr>
              <a:t>فرنسا</a:t>
            </a:r>
            <a:r>
              <a:rPr lang="ar-IQ" b="1" dirty="0" smtClean="0">
                <a:solidFill>
                  <a:schemeClr val="tx1"/>
                </a:solidFill>
              </a:rPr>
              <a:t>، ومن خلالها نال خبرته العملية التي قادته إلى النجاح في مجال </a:t>
            </a:r>
            <a:r>
              <a:rPr lang="ar-IQ" b="1" dirty="0" smtClean="0">
                <a:solidFill>
                  <a:schemeClr val="tx1"/>
                </a:solidFill>
                <a:hlinkClick r:id="rId12" tooltip="الإدارة الصناعية"/>
              </a:rPr>
              <a:t>الإدارة الصناعية</a:t>
            </a:r>
            <a:r>
              <a:rPr lang="ar-IQ" b="1" dirty="0" smtClean="0">
                <a:solidFill>
                  <a:schemeClr val="tx1"/>
                </a:solidFill>
              </a:rPr>
              <a:t>، وعمل على تطوير منهجية </a:t>
            </a:r>
            <a:r>
              <a:rPr lang="ar-IQ" b="1" dirty="0" smtClean="0">
                <a:solidFill>
                  <a:schemeClr val="tx1"/>
                </a:solidFill>
                <a:hlinkClick r:id="rId13" tooltip="نظرية"/>
              </a:rPr>
              <a:t>النظرية</a:t>
            </a:r>
            <a:r>
              <a:rPr lang="ar-IQ" b="1" dirty="0" smtClean="0">
                <a:solidFill>
                  <a:schemeClr val="tx1"/>
                </a:solidFill>
              </a:rPr>
              <a:t> الإدارية، ووثق ذلك في كتابه المشهور </a:t>
            </a:r>
            <a:r>
              <a:rPr lang="ar-IQ" b="1" dirty="0" smtClean="0">
                <a:solidFill>
                  <a:schemeClr val="tx1"/>
                </a:solidFill>
                <a:hlinkClick r:id="rId14" tooltip="الإدارة العامة والصناعية (الصفحة غير موجودة)"/>
              </a:rPr>
              <a:t>الإدارة العامة والصناعية</a:t>
            </a:r>
            <a:r>
              <a:rPr lang="ar-IQ" b="1" dirty="0" smtClean="0">
                <a:solidFill>
                  <a:schemeClr val="tx1"/>
                </a:solidFill>
              </a:rPr>
              <a:t> عام </a:t>
            </a:r>
            <a:r>
              <a:rPr lang="ar-IQ" b="1" dirty="0" smtClean="0">
                <a:solidFill>
                  <a:schemeClr val="tx1"/>
                </a:solidFill>
                <a:hlinkClick r:id="rId15" tooltip="1916"/>
              </a:rPr>
              <a:t>1916م</a:t>
            </a:r>
            <a:r>
              <a:rPr lang="ar-IQ" b="1" dirty="0" smtClean="0">
                <a:solidFill>
                  <a:schemeClr val="tx1"/>
                </a:solidFill>
              </a:rPr>
              <a:t>.</a:t>
            </a:r>
            <a:endParaRPr lang="ar-IQ" b="1" dirty="0">
              <a:solidFill>
                <a:schemeClr val="tx1"/>
              </a:solidFill>
            </a:endParaRPr>
          </a:p>
        </p:txBody>
      </p:sp>
      <p:sp>
        <p:nvSpPr>
          <p:cNvPr id="3"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نظرية </a:t>
            </a:r>
            <a:r>
              <a:rPr lang="ar-IQ" sz="3600" b="1" dirty="0">
                <a:solidFill>
                  <a:srgbClr val="002060"/>
                </a:solidFill>
              </a:rPr>
              <a:t>المباديء الإدارية - نظرية التقسيم </a:t>
            </a:r>
            <a:r>
              <a:rPr lang="ar-IQ" sz="3600" b="1" dirty="0" smtClean="0">
                <a:solidFill>
                  <a:srgbClr val="002060"/>
                </a:solidFill>
              </a:rPr>
              <a:t>الإدارى</a:t>
            </a:r>
            <a:r>
              <a:rPr lang="ar-IQ" sz="3600" dirty="0">
                <a:solidFill>
                  <a:srgbClr val="002060"/>
                </a:solidFill>
              </a:rPr>
              <a:t/>
            </a:r>
            <a:br>
              <a:rPr lang="ar-IQ" sz="3600" dirty="0">
                <a:solidFill>
                  <a:srgbClr val="002060"/>
                </a:solidFill>
              </a:rPr>
            </a:br>
            <a:r>
              <a:rPr lang="ar-IQ" sz="3600" b="1" dirty="0">
                <a:solidFill>
                  <a:srgbClr val="002060"/>
                </a:solidFill>
              </a:rPr>
              <a:t/>
            </a:r>
            <a:br>
              <a:rPr lang="ar-IQ" sz="3600" b="1" dirty="0">
                <a:solidFill>
                  <a:srgbClr val="002060"/>
                </a:solidFill>
              </a:rPr>
            </a:br>
            <a:r>
              <a:rPr lang="ar-IQ" sz="1600" dirty="0" smtClean="0"/>
              <a:t> </a:t>
            </a:r>
            <a:endParaRPr lang="en-US" sz="1600" dirty="0"/>
          </a:p>
        </p:txBody>
      </p:sp>
      <p:pic>
        <p:nvPicPr>
          <p:cNvPr id="2050" name="Picture 2"/>
          <p:cNvPicPr>
            <a:picLocks noChangeAspect="1" noChangeArrowheads="1"/>
          </p:cNvPicPr>
          <p:nvPr/>
        </p:nvPicPr>
        <p:blipFill>
          <a:blip r:embed="rId16">
            <a:extLst>
              <a:ext uri="{BEBA8EAE-BF5A-486C-A8C5-ECC9F3942E4B}">
                <a14:imgProps xmlns:a14="http://schemas.microsoft.com/office/drawing/2010/main">
                  <a14:imgLayer r:embed="rId17">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81000" y="1752600"/>
            <a:ext cx="2724150" cy="31432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307146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676400"/>
            <a:ext cx="8305800" cy="4800600"/>
          </a:xfrm>
        </p:spPr>
        <p:txBody>
          <a:bodyPr>
            <a:normAutofit fontScale="92500" lnSpcReduction="20000"/>
          </a:bodyPr>
          <a:lstStyle/>
          <a:p>
            <a:pPr marL="0" indent="0" algn="just" rtl="1">
              <a:buNone/>
            </a:pPr>
            <a:r>
              <a:rPr lang="ar-IQ" sz="2900" b="1" dirty="0"/>
              <a:t>ان هنري فايول أحد الصناعيين الفرنسيين وواحدا من أكثر المفكرين الإدارة نفوذا الذين وضعوا واحدة من نظريات الإدارة الكلاسيكية المعروفة باسم "االمباديء الإدارية". كانت نظرية الإدارة العلمية مهتمة بزيادة إنتاجية المصنع بينما نمت نظرية فايول من الحاجة إلى إيجاد مبادئ توجيهية لإدارة المنظمات المعقدة مثل المصانع.</a:t>
            </a:r>
            <a:endParaRPr lang="ar-IQ" sz="2900" dirty="0"/>
          </a:p>
          <a:p>
            <a:pPr marL="0" indent="0" algn="just" rtl="1">
              <a:buNone/>
            </a:pPr>
            <a:r>
              <a:rPr lang="ar-IQ" sz="2900" b="1" dirty="0"/>
              <a:t>و لفايول جهود مبكرة رائدة لتحديد المهارات والمبادئ التي تكمن وراء الإدارة الفعالة، يعتقد فايول أن الإدارة السليمة لها نمط معين والتي إذا تم تحديدها يمكن تحليلها، لذلك ركز على إدارة العمليات التجارية، التي كان يشعر أنها كانت الأكثر إهمالا. طور أربعة عشر مبادئ عامة للإدارة استنادا إلى خبرته في الإدارة.</a:t>
            </a:r>
            <a:endParaRPr lang="ar-IQ" sz="2900" dirty="0"/>
          </a:p>
          <a:p>
            <a:pPr marL="0" indent="0" algn="just" rtl="1">
              <a:buNone/>
            </a:pPr>
            <a:r>
              <a:rPr lang="ar-IQ" sz="2900" b="1" dirty="0"/>
              <a:t> وكان يعُتقد عموما أن المديرين يولدون ولا يصنعوا، كان هذا الإعتقاد قبل فايول بالطبع. ولكن فايول أصر على أن الإدارة هي مهارة مثل المهارات الأخرى التي يمكن تدريسها وتعلمها بمجرد فهم المبادئ التي تقوم عليها.</a:t>
            </a:r>
            <a:endParaRPr lang="ar-IQ" sz="2900" dirty="0"/>
          </a:p>
          <a:p>
            <a:pPr marL="0" indent="0" algn="r" rtl="1">
              <a:buNone/>
            </a:pPr>
            <a:endParaRPr lang="en-US"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نظرية المبادئ </a:t>
            </a:r>
            <a:r>
              <a:rPr lang="ar-IQ" sz="3600" b="1" dirty="0">
                <a:solidFill>
                  <a:srgbClr val="002060"/>
                </a:solidFill>
              </a:rPr>
              <a:t>الإدارية - نظرية التقسيم </a:t>
            </a:r>
            <a:r>
              <a:rPr lang="ar-IQ" sz="3600" b="1" dirty="0" smtClean="0">
                <a:solidFill>
                  <a:srgbClr val="002060"/>
                </a:solidFill>
              </a:rPr>
              <a:t>الإداري</a:t>
            </a:r>
            <a:r>
              <a:rPr lang="ar-IQ" sz="3600" dirty="0">
                <a:solidFill>
                  <a:srgbClr val="002060"/>
                </a:solidFill>
              </a:rPr>
              <a:t/>
            </a:r>
            <a:br>
              <a:rPr lang="ar-IQ" sz="3600" dirty="0">
                <a:solidFill>
                  <a:srgbClr val="002060"/>
                </a:solidFill>
              </a:rPr>
            </a:br>
            <a:r>
              <a:rPr lang="ar-IQ" sz="3600" b="1" dirty="0">
                <a:solidFill>
                  <a:srgbClr val="002060"/>
                </a:solidFill>
              </a:rPr>
              <a:t/>
            </a:r>
            <a:br>
              <a:rPr lang="ar-IQ" sz="3600" b="1" dirty="0">
                <a:solidFill>
                  <a:srgbClr val="002060"/>
                </a:solidFill>
              </a:rPr>
            </a:br>
            <a:r>
              <a:rPr lang="ar-IQ" sz="1600" dirty="0" smtClean="0"/>
              <a:t> </a:t>
            </a:r>
            <a:endParaRPr lang="en-US" sz="1600" dirty="0"/>
          </a:p>
        </p:txBody>
      </p:sp>
    </p:spTree>
    <p:extLst>
      <p:ext uri="{BB962C8B-B14F-4D97-AF65-F5344CB8AC3E}">
        <p14:creationId xmlns:p14="http://schemas.microsoft.com/office/powerpoint/2010/main" val="1091668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marL="0" indent="0" algn="r" rtl="1">
              <a:buNone/>
            </a:pPr>
            <a:r>
              <a:rPr lang="ar-IQ" dirty="0" smtClean="0"/>
              <a:t>طور هنري فايول ثلاث مجالات في الادارة هي :</a:t>
            </a:r>
          </a:p>
          <a:p>
            <a:pPr marL="0" indent="0" algn="r" rtl="1">
              <a:buNone/>
            </a:pPr>
            <a:r>
              <a:rPr lang="ar-IQ" b="1" u="sng" dirty="0" smtClean="0"/>
              <a:t>1.تحديد وظائف المدير :</a:t>
            </a:r>
          </a:p>
          <a:p>
            <a:pPr marL="514350" indent="-514350" algn="r" rtl="1">
              <a:buFont typeface="+mj-lt"/>
              <a:buAutoNum type="romanUcPeriod"/>
            </a:pPr>
            <a:r>
              <a:rPr lang="ar-IQ" b="1" u="sng" dirty="0" smtClean="0">
                <a:solidFill>
                  <a:srgbClr val="FF0000"/>
                </a:solidFill>
              </a:rPr>
              <a:t> </a:t>
            </a:r>
            <a:r>
              <a:rPr lang="ar-IQ" b="1" u="sng" dirty="0">
                <a:solidFill>
                  <a:srgbClr val="FF0000"/>
                </a:solidFill>
              </a:rPr>
              <a:t>التخطيط .</a:t>
            </a:r>
          </a:p>
          <a:p>
            <a:pPr marL="514350" indent="-514350" algn="r" rtl="1">
              <a:buFont typeface="+mj-lt"/>
              <a:buAutoNum type="romanUcPeriod"/>
            </a:pPr>
            <a:r>
              <a:rPr lang="ar-IQ" b="1" u="sng" dirty="0" smtClean="0">
                <a:solidFill>
                  <a:srgbClr val="FF0000"/>
                </a:solidFill>
              </a:rPr>
              <a:t> </a:t>
            </a:r>
            <a:r>
              <a:rPr lang="ar-IQ" b="1" u="sng" dirty="0">
                <a:solidFill>
                  <a:srgbClr val="FF0000"/>
                </a:solidFill>
              </a:rPr>
              <a:t>التنظيم .</a:t>
            </a:r>
          </a:p>
          <a:p>
            <a:pPr marL="514350" indent="-514350" algn="r" rtl="1">
              <a:buFont typeface="+mj-lt"/>
              <a:buAutoNum type="romanUcPeriod"/>
            </a:pPr>
            <a:r>
              <a:rPr lang="ar-IQ" b="1" u="sng" dirty="0" smtClean="0">
                <a:solidFill>
                  <a:srgbClr val="FF0000"/>
                </a:solidFill>
              </a:rPr>
              <a:t>اصدار الأوامر</a:t>
            </a:r>
            <a:r>
              <a:rPr lang="ar-IQ" b="1" u="sng" dirty="0">
                <a:solidFill>
                  <a:srgbClr val="FF0000"/>
                </a:solidFill>
              </a:rPr>
              <a:t> </a:t>
            </a:r>
            <a:endParaRPr lang="ar-IQ" b="1" u="sng" dirty="0" smtClean="0">
              <a:solidFill>
                <a:srgbClr val="FF0000"/>
              </a:solidFill>
            </a:endParaRPr>
          </a:p>
          <a:p>
            <a:pPr marL="514350" indent="-514350" algn="r" rtl="1">
              <a:buFont typeface="+mj-lt"/>
              <a:buAutoNum type="romanUcPeriod"/>
            </a:pPr>
            <a:r>
              <a:rPr lang="en-US" b="1" u="sng" dirty="0">
                <a:solidFill>
                  <a:srgbClr val="FF0000"/>
                </a:solidFill>
              </a:rPr>
              <a:t> </a:t>
            </a:r>
            <a:r>
              <a:rPr lang="ar-IQ" b="1" u="sng" dirty="0" smtClean="0">
                <a:solidFill>
                  <a:srgbClr val="FF0000"/>
                </a:solidFill>
              </a:rPr>
              <a:t>التوجيه والتنسيق </a:t>
            </a:r>
            <a:r>
              <a:rPr lang="ar-IQ" b="1" u="sng" dirty="0">
                <a:solidFill>
                  <a:srgbClr val="FF0000"/>
                </a:solidFill>
              </a:rPr>
              <a:t>.</a:t>
            </a:r>
          </a:p>
          <a:p>
            <a:pPr marL="514350" indent="-514350" algn="r" rtl="1">
              <a:buFont typeface="+mj-lt"/>
              <a:buAutoNum type="romanUcPeriod"/>
            </a:pPr>
            <a:r>
              <a:rPr lang="ar-IQ" b="1" u="sng" dirty="0" smtClean="0">
                <a:solidFill>
                  <a:srgbClr val="FF0000"/>
                </a:solidFill>
              </a:rPr>
              <a:t>الرقابة </a:t>
            </a:r>
            <a:r>
              <a:rPr lang="ar-IQ" b="1" u="sng" dirty="0">
                <a:solidFill>
                  <a:srgbClr val="FF0000"/>
                </a:solidFill>
              </a:rPr>
              <a:t>.</a:t>
            </a:r>
          </a:p>
          <a:p>
            <a:pPr marL="514350" indent="-514350" algn="r" rtl="1">
              <a:buFont typeface="+mj-lt"/>
              <a:buAutoNum type="romanUcPeriod"/>
            </a:pPr>
            <a:endParaRPr lang="ar-IQ" dirty="0" smtClean="0"/>
          </a:p>
          <a:p>
            <a:pPr marL="0" indent="0" algn="r" rtl="1">
              <a:buNone/>
            </a:pPr>
            <a:endParaRPr lang="en-US"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نظرية </a:t>
            </a:r>
            <a:r>
              <a:rPr lang="ar-IQ" sz="3600" b="1" dirty="0">
                <a:solidFill>
                  <a:srgbClr val="002060"/>
                </a:solidFill>
              </a:rPr>
              <a:t>المباديء الإدارية - نظرية التقسيم </a:t>
            </a:r>
            <a:r>
              <a:rPr lang="ar-IQ" sz="3600" b="1" dirty="0" smtClean="0">
                <a:solidFill>
                  <a:srgbClr val="002060"/>
                </a:solidFill>
              </a:rPr>
              <a:t>الإدارى</a:t>
            </a:r>
            <a:r>
              <a:rPr lang="ar-IQ" sz="3600" dirty="0">
                <a:solidFill>
                  <a:srgbClr val="002060"/>
                </a:solidFill>
              </a:rPr>
              <a:t/>
            </a:r>
            <a:br>
              <a:rPr lang="ar-IQ" sz="3600" dirty="0">
                <a:solidFill>
                  <a:srgbClr val="002060"/>
                </a:solidFill>
              </a:rPr>
            </a:br>
            <a:r>
              <a:rPr lang="ar-IQ" sz="3600" b="1" dirty="0">
                <a:solidFill>
                  <a:srgbClr val="002060"/>
                </a:solidFill>
              </a:rPr>
              <a:t/>
            </a:r>
            <a:br>
              <a:rPr lang="ar-IQ" sz="3600" b="1" dirty="0">
                <a:solidFill>
                  <a:srgbClr val="002060"/>
                </a:solidFill>
              </a:rPr>
            </a:br>
            <a:r>
              <a:rPr lang="ar-IQ" sz="1600" dirty="0" smtClean="0"/>
              <a:t> </a:t>
            </a:r>
            <a:endParaRPr lang="en-US" sz="1600" dirty="0"/>
          </a:p>
        </p:txBody>
      </p:sp>
    </p:spTree>
    <p:extLst>
      <p:ext uri="{BB962C8B-B14F-4D97-AF65-F5344CB8AC3E}">
        <p14:creationId xmlns:p14="http://schemas.microsoft.com/office/powerpoint/2010/main" val="39861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ar-IQ" dirty="0" smtClean="0"/>
              <a:t>2.قسم انشطة المنظمة إلى خمس نشاطات أساسية ن هي :</a:t>
            </a:r>
          </a:p>
          <a:p>
            <a:pPr marL="514350" indent="-514350" algn="r" rtl="1">
              <a:buFont typeface="+mj-lt"/>
              <a:buAutoNum type="romanUcPeriod"/>
            </a:pPr>
            <a:r>
              <a:rPr lang="ar-IQ" dirty="0" smtClean="0"/>
              <a:t>الفنية (الانتاج).</a:t>
            </a:r>
          </a:p>
          <a:p>
            <a:pPr marL="514350" indent="-514350" algn="r" rtl="1">
              <a:buFont typeface="+mj-lt"/>
              <a:buAutoNum type="romanUcPeriod"/>
            </a:pPr>
            <a:r>
              <a:rPr lang="ar-IQ" dirty="0" smtClean="0"/>
              <a:t>التجارية (التداول).</a:t>
            </a:r>
          </a:p>
          <a:p>
            <a:pPr marL="514350" indent="-514350" algn="r" rtl="1">
              <a:buFont typeface="+mj-lt"/>
              <a:buAutoNum type="romanUcPeriod"/>
            </a:pPr>
            <a:r>
              <a:rPr lang="ar-IQ" dirty="0" smtClean="0"/>
              <a:t>المالية (التمويل وادارته).</a:t>
            </a:r>
          </a:p>
          <a:p>
            <a:pPr marL="514350" indent="-514350" algn="r" rtl="1">
              <a:buFont typeface="+mj-lt"/>
              <a:buAutoNum type="romanUcPeriod"/>
            </a:pPr>
            <a:r>
              <a:rPr lang="ar-IQ" dirty="0" smtClean="0"/>
              <a:t>المحاسبية (الكلف والميزانيات والاحصاء).</a:t>
            </a:r>
          </a:p>
          <a:p>
            <a:pPr marL="514350" indent="-514350" algn="r" rtl="1">
              <a:buFont typeface="+mj-lt"/>
              <a:buAutoNum type="romanUcPeriod"/>
            </a:pPr>
            <a:r>
              <a:rPr lang="ar-IQ" dirty="0" smtClean="0"/>
              <a:t>الأمان (حماية الممتلكات والاشخاص).</a:t>
            </a:r>
          </a:p>
          <a:p>
            <a:pPr marL="0" indent="0" algn="r" rtl="1">
              <a:buNone/>
            </a:pPr>
            <a:endParaRPr lang="en-US"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نظرية </a:t>
            </a:r>
            <a:r>
              <a:rPr lang="ar-IQ" sz="3600" b="1" dirty="0">
                <a:solidFill>
                  <a:srgbClr val="002060"/>
                </a:solidFill>
              </a:rPr>
              <a:t>المباديء الإدارية - نظرية التقسيم </a:t>
            </a:r>
            <a:r>
              <a:rPr lang="ar-IQ" sz="3600" b="1" dirty="0" smtClean="0">
                <a:solidFill>
                  <a:srgbClr val="002060"/>
                </a:solidFill>
              </a:rPr>
              <a:t>الإدارى</a:t>
            </a:r>
            <a:r>
              <a:rPr lang="ar-IQ" sz="3600" dirty="0">
                <a:solidFill>
                  <a:srgbClr val="002060"/>
                </a:solidFill>
              </a:rPr>
              <a:t/>
            </a:r>
            <a:br>
              <a:rPr lang="ar-IQ" sz="3600" dirty="0">
                <a:solidFill>
                  <a:srgbClr val="002060"/>
                </a:solidFill>
              </a:rPr>
            </a:br>
            <a:r>
              <a:rPr lang="ar-IQ" sz="3600" b="1" dirty="0">
                <a:solidFill>
                  <a:srgbClr val="002060"/>
                </a:solidFill>
              </a:rPr>
              <a:t/>
            </a:r>
            <a:br>
              <a:rPr lang="ar-IQ" sz="3600" b="1" dirty="0">
                <a:solidFill>
                  <a:srgbClr val="002060"/>
                </a:solidFill>
              </a:rPr>
            </a:br>
            <a:r>
              <a:rPr lang="ar-IQ" sz="1600" dirty="0" smtClean="0"/>
              <a:t> </a:t>
            </a:r>
            <a:endParaRPr lang="en-US" sz="1600" dirty="0"/>
          </a:p>
        </p:txBody>
      </p:sp>
    </p:spTree>
    <p:extLst>
      <p:ext uri="{BB962C8B-B14F-4D97-AF65-F5344CB8AC3E}">
        <p14:creationId xmlns:p14="http://schemas.microsoft.com/office/powerpoint/2010/main" val="3185043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normAutofit fontScale="77500" lnSpcReduction="20000"/>
          </a:bodyPr>
          <a:lstStyle/>
          <a:p>
            <a:pPr marL="0" indent="0" algn="r" rtl="1">
              <a:buNone/>
            </a:pPr>
            <a:r>
              <a:rPr lang="ar-IQ" b="1" u="sng" dirty="0" smtClean="0">
                <a:solidFill>
                  <a:srgbClr val="FF0000"/>
                </a:solidFill>
              </a:rPr>
              <a:t>وضع (14) قاعدة إدارية :</a:t>
            </a:r>
          </a:p>
          <a:p>
            <a:pPr marL="457200" indent="-457200" algn="r" rtl="1">
              <a:buClrTx/>
              <a:buFont typeface="+mj-lt"/>
              <a:buAutoNum type="arabicPeriod"/>
            </a:pPr>
            <a:r>
              <a:rPr lang="ar-IQ" b="1" dirty="0" smtClean="0"/>
              <a:t>تقسيم العمل لتحقيق التخصص.</a:t>
            </a:r>
          </a:p>
          <a:p>
            <a:pPr marL="457200" indent="-457200" algn="r" rtl="1">
              <a:buClrTx/>
              <a:buFont typeface="+mj-lt"/>
              <a:buAutoNum type="arabicPeriod"/>
            </a:pPr>
            <a:r>
              <a:rPr lang="ar-IQ" b="1" dirty="0" smtClean="0"/>
              <a:t>الصلاحيات (السلطة).</a:t>
            </a:r>
          </a:p>
          <a:p>
            <a:pPr marL="457200" indent="-457200" algn="r" rtl="1">
              <a:buClrTx/>
              <a:buFont typeface="+mj-lt"/>
              <a:buAutoNum type="arabicPeriod"/>
            </a:pPr>
            <a:r>
              <a:rPr lang="ar-IQ" b="1" dirty="0" smtClean="0"/>
              <a:t>الانضباط .</a:t>
            </a:r>
          </a:p>
          <a:p>
            <a:pPr marL="457200" indent="-457200" algn="r" rtl="1">
              <a:buClrTx/>
              <a:buFont typeface="+mj-lt"/>
              <a:buAutoNum type="arabicPeriod"/>
            </a:pPr>
            <a:r>
              <a:rPr lang="ar-IQ" b="1" dirty="0" smtClean="0"/>
              <a:t>وحدة الوامر.</a:t>
            </a:r>
          </a:p>
          <a:p>
            <a:pPr marL="457200" indent="-457200" algn="r" rtl="1">
              <a:buClrTx/>
              <a:buFont typeface="+mj-lt"/>
              <a:buAutoNum type="arabicPeriod"/>
            </a:pPr>
            <a:r>
              <a:rPr lang="ar-IQ" b="1" dirty="0" smtClean="0"/>
              <a:t>وحدة التوجيه .</a:t>
            </a:r>
          </a:p>
          <a:p>
            <a:pPr marL="457200" indent="-457200" algn="r" rtl="1">
              <a:buClrTx/>
              <a:buFont typeface="+mj-lt"/>
              <a:buAutoNum type="arabicPeriod"/>
            </a:pPr>
            <a:r>
              <a:rPr lang="ar-IQ" b="1" dirty="0" smtClean="0"/>
              <a:t>اغفال المصلحة الفردية لصالح المصلحة العامة.</a:t>
            </a:r>
          </a:p>
          <a:p>
            <a:pPr marL="457200" indent="-457200" algn="r" rtl="1">
              <a:buClrTx/>
              <a:buFont typeface="+mj-lt"/>
              <a:buAutoNum type="arabicPeriod"/>
            </a:pPr>
            <a:r>
              <a:rPr lang="ar-IQ" b="1" dirty="0" smtClean="0"/>
              <a:t>السلسلة الهرمية بالتنظيم.</a:t>
            </a:r>
          </a:p>
          <a:p>
            <a:pPr marL="457200" indent="-457200" algn="r" rtl="1">
              <a:buClrTx/>
              <a:buFont typeface="+mj-lt"/>
              <a:buAutoNum type="arabicPeriod"/>
            </a:pPr>
            <a:r>
              <a:rPr lang="ar-IQ" b="1" dirty="0" smtClean="0"/>
              <a:t>المكافأة</a:t>
            </a:r>
          </a:p>
          <a:p>
            <a:pPr marL="457200" indent="-457200" algn="r" rtl="1">
              <a:buClrTx/>
              <a:buFont typeface="+mj-lt"/>
              <a:buAutoNum type="arabicPeriod"/>
            </a:pPr>
            <a:r>
              <a:rPr lang="ar-IQ" b="1" dirty="0" smtClean="0"/>
              <a:t>المركزية.</a:t>
            </a:r>
          </a:p>
          <a:p>
            <a:pPr marL="457200" indent="-457200" algn="r" rtl="1">
              <a:buClrTx/>
              <a:buFont typeface="+mj-lt"/>
              <a:buAutoNum type="arabicPeriod"/>
            </a:pPr>
            <a:r>
              <a:rPr lang="ar-IQ" b="1" dirty="0" smtClean="0"/>
              <a:t>النظام .</a:t>
            </a:r>
          </a:p>
          <a:p>
            <a:pPr marL="457200" indent="-457200" algn="r" rtl="1">
              <a:buClrTx/>
              <a:buFont typeface="+mj-lt"/>
              <a:buAutoNum type="arabicPeriod"/>
            </a:pPr>
            <a:r>
              <a:rPr lang="ar-IQ" b="1" dirty="0" smtClean="0"/>
              <a:t>العدالة</a:t>
            </a:r>
          </a:p>
          <a:p>
            <a:pPr marL="457200" indent="-457200" algn="r" rtl="1">
              <a:buClrTx/>
              <a:buFont typeface="+mj-lt"/>
              <a:buAutoNum type="arabicPeriod"/>
            </a:pPr>
            <a:r>
              <a:rPr lang="ar-IQ" b="1" dirty="0" smtClean="0"/>
              <a:t>استقرار الموقع الادراي.</a:t>
            </a:r>
          </a:p>
          <a:p>
            <a:pPr marL="457200" indent="-457200" algn="r" rtl="1">
              <a:buClrTx/>
              <a:buFont typeface="+mj-lt"/>
              <a:buAutoNum type="arabicPeriod"/>
            </a:pPr>
            <a:r>
              <a:rPr lang="ar-IQ" b="1" dirty="0" smtClean="0"/>
              <a:t>المبادرة .</a:t>
            </a:r>
          </a:p>
          <a:p>
            <a:pPr marL="457200" indent="-457200" algn="r" rtl="1">
              <a:buClrTx/>
              <a:buFont typeface="+mj-lt"/>
              <a:buAutoNum type="arabicPeriod"/>
            </a:pPr>
            <a:r>
              <a:rPr lang="ar-IQ" b="1" dirty="0" smtClean="0"/>
              <a:t>الروح المعنوية .</a:t>
            </a:r>
          </a:p>
          <a:p>
            <a:pPr marL="457200" indent="-457200" algn="r" rtl="1">
              <a:buClrTx/>
              <a:buFont typeface="+mj-lt"/>
              <a:buAutoNum type="arabicPeriod"/>
            </a:pPr>
            <a:endParaRPr lang="en-US" b="1"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نظرية </a:t>
            </a:r>
            <a:r>
              <a:rPr lang="ar-IQ" sz="3600" b="1" dirty="0">
                <a:solidFill>
                  <a:srgbClr val="002060"/>
                </a:solidFill>
              </a:rPr>
              <a:t>المباديء الإدارية - نظرية التقسيم </a:t>
            </a:r>
            <a:r>
              <a:rPr lang="ar-IQ" sz="3600" b="1" dirty="0" smtClean="0">
                <a:solidFill>
                  <a:srgbClr val="002060"/>
                </a:solidFill>
              </a:rPr>
              <a:t>الإدارى</a:t>
            </a:r>
            <a:r>
              <a:rPr lang="ar-IQ" sz="3600" dirty="0">
                <a:solidFill>
                  <a:srgbClr val="002060"/>
                </a:solidFill>
              </a:rPr>
              <a:t/>
            </a:r>
            <a:br>
              <a:rPr lang="ar-IQ" sz="3600" dirty="0">
                <a:solidFill>
                  <a:srgbClr val="002060"/>
                </a:solidFill>
              </a:rPr>
            </a:br>
            <a:r>
              <a:rPr lang="ar-IQ" sz="3600" b="1" dirty="0">
                <a:solidFill>
                  <a:srgbClr val="002060"/>
                </a:solidFill>
              </a:rPr>
              <a:t/>
            </a:r>
            <a:br>
              <a:rPr lang="ar-IQ" sz="3600" b="1" dirty="0">
                <a:solidFill>
                  <a:srgbClr val="002060"/>
                </a:solidFill>
              </a:rPr>
            </a:br>
            <a:r>
              <a:rPr lang="ar-IQ" sz="1600" dirty="0" smtClean="0"/>
              <a:t> </a:t>
            </a:r>
            <a:endParaRPr lang="en-US" sz="1600" dirty="0"/>
          </a:p>
        </p:txBody>
      </p:sp>
    </p:spTree>
    <p:extLst>
      <p:ext uri="{BB962C8B-B14F-4D97-AF65-F5344CB8AC3E}">
        <p14:creationId xmlns:p14="http://schemas.microsoft.com/office/powerpoint/2010/main" val="459329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0" y="1828800"/>
            <a:ext cx="4470400" cy="4495800"/>
          </a:xfrm>
        </p:spPr>
        <p:txBody>
          <a:bodyPr>
            <a:normAutofit/>
          </a:bodyPr>
          <a:lstStyle/>
          <a:p>
            <a:pPr marL="0" indent="0" algn="just" rtl="1">
              <a:buNone/>
            </a:pPr>
            <a:r>
              <a:rPr lang="ar-IQ" dirty="0">
                <a:solidFill>
                  <a:schemeClr val="tx1"/>
                </a:solidFill>
              </a:rPr>
              <a:t>ماكسيميليان كارل إميل فيبر </a:t>
            </a:r>
            <a:r>
              <a:rPr lang="ar-IQ" dirty="0" smtClean="0">
                <a:solidFill>
                  <a:schemeClr val="tx1"/>
                </a:solidFill>
              </a:rPr>
              <a:t>(1864-1920)‏ </a:t>
            </a:r>
            <a:r>
              <a:rPr lang="ar-IQ" dirty="0">
                <a:solidFill>
                  <a:schemeClr val="tx1"/>
                </a:solidFill>
              </a:rPr>
              <a:t>كان عالمًا ألمانيًا في الاقتصاد والسياسة، وأحد مؤسسي علم الاجتماع الحديث ودراسة الإدارة العامة في مؤسسات الدولة، وهو من أتى بتعريف البيروقراطية، وعمله الأكثر شهرة هو كتاب الأخلاق البروتستانتية وروح الرأسمالية </a:t>
            </a:r>
            <a:r>
              <a:rPr lang="ar-IQ" dirty="0" smtClean="0">
                <a:solidFill>
                  <a:schemeClr val="tx1"/>
                </a:solidFill>
              </a:rPr>
              <a:t>.</a:t>
            </a:r>
            <a:endParaRPr lang="en-US" dirty="0">
              <a:solidFill>
                <a:schemeClr val="tx1"/>
              </a:solidFill>
            </a:endParaRPr>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المدرسة البيروقراطية </a:t>
            </a:r>
            <a:r>
              <a:rPr lang="ar-IQ" sz="1600" dirty="0" smtClean="0"/>
              <a:t> </a:t>
            </a:r>
            <a:endParaRPr lang="en-US" sz="1600" dirty="0"/>
          </a:p>
        </p:txBody>
      </p:sp>
      <p:pic>
        <p:nvPicPr>
          <p:cNvPr id="3074" name="Picture 2" descr="Max Weber 18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95450"/>
            <a:ext cx="3425825" cy="516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884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pPr marL="0" indent="0" algn="r" rtl="1">
              <a:buNone/>
            </a:pPr>
            <a:r>
              <a:rPr lang="ar-IQ" dirty="0" smtClean="0"/>
              <a:t>البيروقراطية (حكم المكتب ) :</a:t>
            </a:r>
            <a:r>
              <a:rPr lang="ar-IQ" b="1" dirty="0" smtClean="0"/>
              <a:t>البيرُقراطية</a:t>
            </a:r>
            <a:r>
              <a:rPr lang="ar-IQ" baseline="30000" dirty="0"/>
              <a:t> </a:t>
            </a:r>
            <a:r>
              <a:rPr lang="ar-IQ" dirty="0"/>
              <a:t> أو </a:t>
            </a:r>
            <a:r>
              <a:rPr lang="ar-IQ" b="1" dirty="0" smtClean="0"/>
              <a:t>الدواوينية</a:t>
            </a:r>
            <a:r>
              <a:rPr lang="ar-IQ" baseline="30000" dirty="0"/>
              <a:t> </a:t>
            </a:r>
            <a:r>
              <a:rPr lang="ar-IQ" baseline="30000" dirty="0" smtClean="0"/>
              <a:t>:</a:t>
            </a:r>
            <a:r>
              <a:rPr lang="ar-IQ" dirty="0" smtClean="0"/>
              <a:t> هي </a:t>
            </a:r>
            <a:r>
              <a:rPr lang="ar-IQ" dirty="0"/>
              <a:t>مفهوم يستخدم في </a:t>
            </a:r>
            <a:r>
              <a:rPr lang="ar-IQ" dirty="0">
                <a:hlinkClick r:id="rId2" tooltip="علم الاجتماع"/>
              </a:rPr>
              <a:t>علم الاجتماع</a:t>
            </a:r>
            <a:r>
              <a:rPr lang="ar-IQ" dirty="0"/>
              <a:t> </a:t>
            </a:r>
            <a:r>
              <a:rPr lang="ar-IQ" dirty="0">
                <a:hlinkClick r:id="rId3" tooltip="علوم سياسية"/>
              </a:rPr>
              <a:t>والعلوم السياسية</a:t>
            </a:r>
            <a:r>
              <a:rPr lang="ar-IQ" dirty="0"/>
              <a:t> يشير إلى تطبيق القوانين بالقوة في المجتمعات المنظمة. وتعتمد هذه الأنظمة على الإجراءات الموحدة وتوزيع المسؤوليات بطريقة هرمية والعلاقات الشخصية. وهنالك العديد من الأمثلة على البيرقراطية المستخدمة يومياً: الحكومات، القوات المسلحة، الشركات، المستشفيات، المحاكم، والمدارس. يعود أصل كلمة البيرقراطية إلى </a:t>
            </a:r>
            <a:r>
              <a:rPr lang="ar-IQ" i="1" dirty="0"/>
              <a:t>بيرو</a:t>
            </a:r>
            <a:r>
              <a:rPr lang="ar-IQ" dirty="0"/>
              <a:t> (</a:t>
            </a:r>
            <a:r>
              <a:rPr lang="en-US" dirty="0" err="1"/>
              <a:t>büro</a:t>
            </a:r>
            <a:r>
              <a:rPr lang="en-US" dirty="0"/>
              <a:t>)،</a:t>
            </a:r>
            <a:r>
              <a:rPr lang="ar-IQ" dirty="0"/>
              <a:t>وهي كلمه المانيه ومعناها مكتب، المستخدمة في بداية القرن الثامن عشر ليس للتعبير عن كلمة مكتب للكتابة فقط بل للتعبير عن الشركة، وأماكن العمل. وكلمة قراطية وهي كلمة مشتقه من الأصل الإغريقي </a:t>
            </a:r>
            <a:r>
              <a:rPr lang="ar-IQ" i="1" dirty="0"/>
              <a:t>كراتُس</a:t>
            </a:r>
            <a:r>
              <a:rPr lang="ar-IQ" dirty="0"/>
              <a:t> (</a:t>
            </a:r>
            <a:r>
              <a:rPr lang="el-GR" dirty="0"/>
              <a:t>κράτος) </a:t>
            </a:r>
            <a:r>
              <a:rPr lang="ar-IQ" dirty="0"/>
              <a:t>ومعناها السلطة والكلمة في مجموعها تعني قوة المكتب أو سلطة المكتب.</a:t>
            </a:r>
            <a:endParaRPr lang="en-US"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المدرسة البيروقراطية </a:t>
            </a:r>
            <a:r>
              <a:rPr lang="ar-IQ" sz="1600" dirty="0" smtClean="0"/>
              <a:t> </a:t>
            </a:r>
            <a:endParaRPr lang="en-US" sz="1600" dirty="0"/>
          </a:p>
        </p:txBody>
      </p:sp>
    </p:spTree>
    <p:extLst>
      <p:ext uri="{BB962C8B-B14F-4D97-AF65-F5344CB8AC3E}">
        <p14:creationId xmlns:p14="http://schemas.microsoft.com/office/powerpoint/2010/main" val="568245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lstStyle/>
          <a:p>
            <a:pPr marL="457200" indent="-457200" algn="r" rtl="1">
              <a:buClrTx/>
              <a:buFont typeface="+mj-lt"/>
              <a:buAutoNum type="arabicPeriod"/>
            </a:pPr>
            <a:r>
              <a:rPr lang="ar-IQ" dirty="0" smtClean="0"/>
              <a:t>تقسيم العمل بشكل محدد.</a:t>
            </a:r>
          </a:p>
          <a:p>
            <a:pPr marL="457200" indent="-457200" algn="r" rtl="1">
              <a:buClrTx/>
              <a:buFont typeface="+mj-lt"/>
              <a:buAutoNum type="arabicPeriod"/>
            </a:pPr>
            <a:r>
              <a:rPr lang="ar-IQ" dirty="0" smtClean="0"/>
              <a:t>سلسلة واضحة من الأوامر .</a:t>
            </a:r>
          </a:p>
          <a:p>
            <a:pPr marL="457200" indent="-457200" algn="r" rtl="1">
              <a:buClrTx/>
              <a:buFont typeface="+mj-lt"/>
              <a:buAutoNum type="arabicPeriod"/>
            </a:pPr>
            <a:r>
              <a:rPr lang="ar-IQ" dirty="0" smtClean="0"/>
              <a:t>اختيار الأعضاء على اساس التدريب الفني المطلوب.</a:t>
            </a:r>
          </a:p>
          <a:p>
            <a:pPr marL="457200" indent="-457200" algn="r" rtl="1">
              <a:buClrTx/>
              <a:buFont typeface="+mj-lt"/>
              <a:buAutoNum type="arabicPeriod"/>
            </a:pPr>
            <a:r>
              <a:rPr lang="ar-IQ" dirty="0" smtClean="0"/>
              <a:t>اعتماد الترقيات على الانجاز أو الأقدمية او كلاهما.</a:t>
            </a:r>
          </a:p>
          <a:p>
            <a:pPr marL="457200" indent="-457200" algn="r" rtl="1">
              <a:buClrTx/>
              <a:buFont typeface="+mj-lt"/>
              <a:buAutoNum type="arabicPeriod"/>
            </a:pPr>
            <a:r>
              <a:rPr lang="ar-IQ" dirty="0" smtClean="0"/>
              <a:t>الفصل بين ملكية المنظمة وإدارتها.</a:t>
            </a:r>
          </a:p>
          <a:p>
            <a:pPr marL="457200" indent="-457200" algn="r" rtl="1">
              <a:buClrTx/>
              <a:buFont typeface="+mj-lt"/>
              <a:buAutoNum type="arabicPeriod"/>
            </a:pPr>
            <a:r>
              <a:rPr lang="ar-IQ" dirty="0" smtClean="0"/>
              <a:t>خضوع الجميع للانضباط والرقابة.</a:t>
            </a:r>
            <a:endParaRPr lang="en-US" dirty="0"/>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المدرسة البيروقراطية </a:t>
            </a:r>
            <a:r>
              <a:rPr lang="ar-IQ" sz="1600" dirty="0" smtClean="0"/>
              <a:t> </a:t>
            </a:r>
            <a:endParaRPr lang="en-US" sz="1600" dirty="0"/>
          </a:p>
        </p:txBody>
      </p:sp>
    </p:spTree>
    <p:extLst>
      <p:ext uri="{BB962C8B-B14F-4D97-AF65-F5344CB8AC3E}">
        <p14:creationId xmlns:p14="http://schemas.microsoft.com/office/powerpoint/2010/main" val="2165382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pPr marL="0" indent="0" algn="r" rtl="1">
              <a:buNone/>
            </a:pPr>
            <a:r>
              <a:rPr lang="ar-IQ" dirty="0" smtClean="0"/>
              <a:t>البيروقراطية هنا لا تعني الروتين .</a:t>
            </a:r>
          </a:p>
          <a:p>
            <a:pPr marL="0" indent="0" algn="r" rtl="1">
              <a:buNone/>
            </a:pPr>
            <a:r>
              <a:rPr lang="ar-IQ" dirty="0" smtClean="0"/>
              <a:t>بل هي منظمة تدار بدقة من قبل المستويات الأعلى بكفاءة عالية بسبب امتلاك المنظمة للمعرفة الفنية اللازمة .</a:t>
            </a:r>
          </a:p>
        </p:txBody>
      </p:sp>
      <p:sp>
        <p:nvSpPr>
          <p:cNvPr id="4" name="Title 2"/>
          <p:cNvSpPr>
            <a:spLocks noGrp="1"/>
          </p:cNvSpPr>
          <p:nvPr>
            <p:ph type="title"/>
          </p:nvPr>
        </p:nvSpPr>
        <p:spPr>
          <a:solidFill>
            <a:srgbClr val="92D050"/>
          </a:solidFill>
        </p:spPr>
        <p:txBody>
          <a:bodyPr>
            <a:noAutofit/>
          </a:bodyPr>
          <a:lstStyle/>
          <a:p>
            <a:pPr rtl="1"/>
            <a:r>
              <a:rPr lang="ar-IQ" sz="3600" b="1" dirty="0" smtClean="0">
                <a:solidFill>
                  <a:srgbClr val="002060"/>
                </a:solidFill>
              </a:rPr>
              <a:t>المدرسة البيروقراطية </a:t>
            </a:r>
            <a:r>
              <a:rPr lang="ar-IQ" sz="1600" dirty="0" smtClean="0"/>
              <a:t> </a:t>
            </a:r>
            <a:endParaRPr lang="en-US" sz="1600" dirty="0"/>
          </a:p>
        </p:txBody>
      </p:sp>
    </p:spTree>
    <p:extLst>
      <p:ext uri="{BB962C8B-B14F-4D97-AF65-F5344CB8AC3E}">
        <p14:creationId xmlns:p14="http://schemas.microsoft.com/office/powerpoint/2010/main" val="3553621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57200"/>
            <a:ext cx="7408333" cy="5668963"/>
          </a:xfrm>
        </p:spPr>
        <p:txBody>
          <a:bodyPr>
            <a:normAutofit/>
          </a:bodyPr>
          <a:lstStyle/>
          <a:p>
            <a:pPr algn="r" rtl="1"/>
            <a:r>
              <a:rPr lang="ar-IQ" b="1" u="sng" dirty="0">
                <a:solidFill>
                  <a:srgbClr val="FF0000"/>
                </a:solidFill>
              </a:rPr>
              <a:t>تعريف الكفاءة </a:t>
            </a:r>
            <a:r>
              <a:rPr lang="ar-IQ" b="1" dirty="0" smtClean="0"/>
              <a:t>:</a:t>
            </a:r>
            <a:r>
              <a:rPr lang="en-US" b="1" dirty="0"/>
              <a:t> </a:t>
            </a:r>
            <a:r>
              <a:rPr lang="ar-IQ" b="1" dirty="0"/>
              <a:t>هي فعل الأشياء </a:t>
            </a:r>
            <a:r>
              <a:rPr lang="ar-IQ" b="1" dirty="0" smtClean="0"/>
              <a:t>بطريقة </a:t>
            </a:r>
            <a:r>
              <a:rPr lang="ar-IQ" b="1" dirty="0"/>
              <a:t>صحيحة وبالتالى تنخفض التكاليف ، فيتم استخدام أقل كم ممكن من المدخلات والموارد كالوقت والجهد والمال للحصول على اكبر منفعة  </a:t>
            </a:r>
            <a:r>
              <a:rPr lang="ar-IQ" dirty="0"/>
              <a:t/>
            </a:r>
            <a:br>
              <a:rPr lang="ar-IQ" dirty="0"/>
            </a:br>
            <a:r>
              <a:rPr lang="ar-IQ" b="1" dirty="0"/>
              <a:t/>
            </a:r>
            <a:br>
              <a:rPr lang="ar-IQ" b="1" dirty="0"/>
            </a:br>
            <a:r>
              <a:rPr lang="ar-IQ" b="1" u="sng" dirty="0" smtClean="0">
                <a:solidFill>
                  <a:srgbClr val="FF0000"/>
                </a:solidFill>
              </a:rPr>
              <a:t>تعريف </a:t>
            </a:r>
            <a:r>
              <a:rPr lang="ar-IQ" b="1" u="sng" dirty="0">
                <a:solidFill>
                  <a:srgbClr val="FF0000"/>
                </a:solidFill>
              </a:rPr>
              <a:t>الفاعلية </a:t>
            </a:r>
            <a:r>
              <a:rPr lang="ar-IQ" b="1" dirty="0" smtClean="0"/>
              <a:t>: هي </a:t>
            </a:r>
            <a:r>
              <a:rPr lang="ar-IQ" b="1" dirty="0"/>
              <a:t>فعل الأشياء </a:t>
            </a:r>
            <a:r>
              <a:rPr lang="ar-IQ" b="1" dirty="0" smtClean="0"/>
              <a:t>لتحقيق </a:t>
            </a:r>
            <a:r>
              <a:rPr lang="ar-IQ" b="1" dirty="0"/>
              <a:t>أهداف المنظمة . </a:t>
            </a:r>
            <a:r>
              <a:rPr lang="ar-IQ" dirty="0"/>
              <a:t/>
            </a:r>
            <a:br>
              <a:rPr lang="ar-IQ" dirty="0"/>
            </a:br>
            <a:r>
              <a:rPr lang="ar-IQ" dirty="0"/>
              <a:t/>
            </a:r>
            <a:br>
              <a:rPr lang="ar-IQ" dirty="0"/>
            </a:br>
            <a:r>
              <a:rPr lang="ar-IQ" b="1" dirty="0"/>
              <a:t>فقد تكون المنظمة فعالة و لكنها ليست </a:t>
            </a:r>
            <a:r>
              <a:rPr lang="ar-IQ" b="1" dirty="0" smtClean="0"/>
              <a:t>كفؤة </a:t>
            </a:r>
            <a:r>
              <a:rPr lang="ar-IQ" b="1" dirty="0"/>
              <a:t>أي أنها تحقق أهدافها ولكن بتكلفة عالية هذة التكلفة العالية معناها خسارة فى الموارد ، وعدم كفاءة المنظمة يؤثر سلبا على فاعليتها </a:t>
            </a:r>
            <a:r>
              <a:rPr lang="ar-IQ" b="1" dirty="0" smtClean="0"/>
              <a:t>.</a:t>
            </a:r>
            <a:r>
              <a:rPr lang="ar-IQ" b="1" dirty="0"/>
              <a:t/>
            </a:r>
            <a:br>
              <a:rPr lang="ar-IQ" b="1" dirty="0"/>
            </a:br>
            <a:r>
              <a:rPr lang="ar-IQ" b="1" dirty="0"/>
              <a:t>عندما يكون هناك فاعلية ولا يوجد كفاءة فان الرؤى والأهداف لا تجد من يحققها بصورة صحيحة وفي حالة عدم وجود فاعلية ووجود كفاءة فان الأعمال تنجز ولكن بدون وضوح الأهداف .</a:t>
            </a:r>
            <a:r>
              <a:rPr lang="ar-IQ" dirty="0"/>
              <a:t/>
            </a:r>
            <a:br>
              <a:rPr lang="ar-IQ" dirty="0"/>
            </a:br>
            <a:endParaRPr lang="en-US" dirty="0"/>
          </a:p>
        </p:txBody>
      </p:sp>
    </p:spTree>
    <p:extLst>
      <p:ext uri="{BB962C8B-B14F-4D97-AF65-F5344CB8AC3E}">
        <p14:creationId xmlns:p14="http://schemas.microsoft.com/office/powerpoint/2010/main" val="189101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المدرسة الكلاسيكيّة </a:t>
            </a:r>
            <a:r>
              <a:rPr lang="ar-IQ" b="1" dirty="0" smtClean="0"/>
              <a:t>(</a:t>
            </a:r>
            <a:r>
              <a:rPr lang="en-US" b="1" dirty="0" smtClean="0"/>
              <a:t>Classical School</a:t>
            </a:r>
            <a:r>
              <a:rPr lang="ar-IQ" b="1" dirty="0" smtClean="0"/>
              <a:t>) فكر </a:t>
            </a:r>
            <a:r>
              <a:rPr lang="ar-IQ" b="1" dirty="0"/>
              <a:t>إدارى مبنى على أساس الاعتقاد بأن الموظفين لديهم احتياجات اقتصادية ومادية فقط، وأن الاحتياجات الاجتماعية والحاجة إلى الرضا الوظيفي </a:t>
            </a:r>
            <a:r>
              <a:rPr lang="ar-IQ" b="1" dirty="0" smtClean="0"/>
              <a:t>غير </a:t>
            </a:r>
            <a:r>
              <a:rPr lang="ar-IQ" b="1" dirty="0"/>
              <a:t>مهمة، وبالتالي فإن هذه المدرسة تدعو لأعلى درجات التخصص و تقسيم العمل، واتخاذ القرارات المركزية، وتعظيم الأرباح "</a:t>
            </a:r>
            <a:endParaRPr lang="ar-IQ" dirty="0"/>
          </a:p>
          <a:p>
            <a:pPr algn="r" rtl="1"/>
            <a:r>
              <a:rPr lang="ar-IQ" dirty="0"/>
              <a:t/>
            </a:r>
            <a:br>
              <a:rPr lang="ar-IQ" dirty="0"/>
            </a:br>
            <a:r>
              <a:rPr lang="ar-IQ" b="1" dirty="0"/>
              <a:t>بدأ علماء الإدارة في التفكير في كيفية زيادة الإنتاجية </a:t>
            </a:r>
            <a:r>
              <a:rPr lang="en-US" b="1" dirty="0"/>
              <a:t>Productivity </a:t>
            </a:r>
            <a:r>
              <a:rPr lang="ar-IQ" b="1" dirty="0"/>
              <a:t>وكذلك زيادة كفاءة أداء العمال للأعمال الموكلة لهم </a:t>
            </a:r>
            <a:r>
              <a:rPr lang="en-US" b="1" dirty="0"/>
              <a:t>Efficiency </a:t>
            </a:r>
            <a:endParaRPr lang="en-US" dirty="0"/>
          </a:p>
        </p:txBody>
      </p:sp>
      <p:sp>
        <p:nvSpPr>
          <p:cNvPr id="3" name="Title 2"/>
          <p:cNvSpPr>
            <a:spLocks noGrp="1"/>
          </p:cNvSpPr>
          <p:nvPr>
            <p:ph type="title"/>
          </p:nvPr>
        </p:nvSpPr>
        <p:spPr>
          <a:solidFill>
            <a:srgbClr val="FFFF00"/>
          </a:solidFill>
        </p:spPr>
        <p:txBody>
          <a:bodyPr/>
          <a:lstStyle/>
          <a:p>
            <a:r>
              <a:rPr lang="ar-IQ" dirty="0" smtClean="0">
                <a:solidFill>
                  <a:srgbClr val="FF0000"/>
                </a:solidFill>
              </a:rPr>
              <a:t>المدرسة التقليدية (الكلاسيكية)</a:t>
            </a:r>
            <a:endParaRPr lang="en-US" dirty="0">
              <a:solidFill>
                <a:srgbClr val="FF0000"/>
              </a:solidFill>
            </a:endParaRPr>
          </a:p>
        </p:txBody>
      </p:sp>
    </p:spTree>
    <p:extLst>
      <p:ext uri="{BB962C8B-B14F-4D97-AF65-F5344CB8AC3E}">
        <p14:creationId xmlns:p14="http://schemas.microsoft.com/office/powerpoint/2010/main" val="2682307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28343"/>
            <a:ext cx="7391400" cy="3416320"/>
          </a:xfrm>
          <a:prstGeom prst="rect">
            <a:avLst/>
          </a:prstGeom>
        </p:spPr>
        <p:txBody>
          <a:bodyPr wrap="square">
            <a:spAutoFit/>
          </a:bodyPr>
          <a:lstStyle/>
          <a:p>
            <a:pPr algn="r" rtl="1"/>
            <a:r>
              <a:rPr lang="ar-IQ" sz="2000" b="1" dirty="0"/>
              <a:t>الفرق بين الكفاءة والفاعلية</a:t>
            </a:r>
          </a:p>
          <a:p>
            <a:pPr algn="r" rtl="1"/>
            <a:endParaRPr lang="ar-IQ" sz="2000" b="1" dirty="0"/>
          </a:p>
          <a:p>
            <a:pPr algn="r" rtl="1"/>
            <a:r>
              <a:rPr lang="ar-IQ" sz="2000" b="1" dirty="0"/>
              <a:t>تعرف الكفاءة بأنها:  علاقة بين كمية المدخلات وكمية المخرجات، أي أنها نسبة ما بين الموارد المستخدمة والنتائج المنجزة، بمعنى أن الكفاءة تزيد كلما كانت الموارد التي تم استعمالها أقل</a:t>
            </a:r>
          </a:p>
          <a:p>
            <a:pPr algn="r" rtl="1"/>
            <a:endParaRPr lang="ar-IQ" sz="2000" b="1" dirty="0"/>
          </a:p>
          <a:p>
            <a:pPr algn="r" rtl="1"/>
            <a:endParaRPr lang="ar-IQ" sz="2400" b="1" dirty="0">
              <a:solidFill>
                <a:srgbClr val="FF0000"/>
              </a:solidFill>
            </a:endParaRPr>
          </a:p>
          <a:p>
            <a:pPr algn="r" rtl="1"/>
            <a:r>
              <a:rPr lang="ar-IQ" sz="2400" b="1" dirty="0">
                <a:solidFill>
                  <a:srgbClr val="FF0000"/>
                </a:solidFill>
              </a:rPr>
              <a:t>                       </a:t>
            </a:r>
            <a:r>
              <a:rPr lang="ar-IQ" sz="2400" b="1" dirty="0" smtClean="0">
                <a:solidFill>
                  <a:srgbClr val="FF0000"/>
                </a:solidFill>
              </a:rPr>
              <a:t>المخرجات</a:t>
            </a:r>
            <a:endParaRPr lang="ar-IQ" sz="2400" b="1" dirty="0">
              <a:solidFill>
                <a:srgbClr val="FF0000"/>
              </a:solidFill>
            </a:endParaRPr>
          </a:p>
          <a:p>
            <a:pPr algn="r" rtl="1"/>
            <a:r>
              <a:rPr lang="ar-IQ" sz="2400" b="1" dirty="0">
                <a:solidFill>
                  <a:srgbClr val="FF0000"/>
                </a:solidFill>
              </a:rPr>
              <a:t>   أي الكفاءة = </a:t>
            </a:r>
            <a:r>
              <a:rPr lang="ar-IQ" sz="2400" b="1" dirty="0" smtClean="0">
                <a:solidFill>
                  <a:srgbClr val="FF0000"/>
                </a:solidFill>
              </a:rPr>
              <a:t>ــــــــــــــــــــــــــــ</a:t>
            </a:r>
            <a:endParaRPr lang="ar-IQ" sz="2400" b="1" dirty="0">
              <a:solidFill>
                <a:srgbClr val="FF0000"/>
              </a:solidFill>
            </a:endParaRPr>
          </a:p>
          <a:p>
            <a:pPr algn="r" rtl="1"/>
            <a:r>
              <a:rPr lang="ar-IQ" sz="2400" b="1" dirty="0">
                <a:solidFill>
                  <a:srgbClr val="FF0000"/>
                </a:solidFill>
              </a:rPr>
              <a:t>                  </a:t>
            </a:r>
            <a:r>
              <a:rPr lang="ar-IQ" sz="2400" b="1" dirty="0" smtClean="0">
                <a:solidFill>
                  <a:srgbClr val="FF0000"/>
                </a:solidFill>
              </a:rPr>
              <a:t>     </a:t>
            </a:r>
            <a:r>
              <a:rPr lang="ar-IQ" sz="2400" b="1" dirty="0">
                <a:solidFill>
                  <a:srgbClr val="FF0000"/>
                </a:solidFill>
              </a:rPr>
              <a:t>المدخلات</a:t>
            </a:r>
            <a:endParaRPr lang="en-US" sz="2400" b="1" dirty="0">
              <a:solidFill>
                <a:srgbClr val="FF0000"/>
              </a:solidFill>
            </a:endParaRPr>
          </a:p>
        </p:txBody>
      </p:sp>
    </p:spTree>
    <p:extLst>
      <p:ext uri="{BB962C8B-B14F-4D97-AF65-F5344CB8AC3E}">
        <p14:creationId xmlns:p14="http://schemas.microsoft.com/office/powerpoint/2010/main" val="2786571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20840"/>
            <a:ext cx="7543800" cy="3785652"/>
          </a:xfrm>
          <a:prstGeom prst="rect">
            <a:avLst/>
          </a:prstGeom>
        </p:spPr>
        <p:txBody>
          <a:bodyPr wrap="square">
            <a:spAutoFit/>
          </a:bodyPr>
          <a:lstStyle/>
          <a:p>
            <a:pPr algn="r" rtl="1"/>
            <a:r>
              <a:rPr lang="ar-IQ" sz="2400" b="1" dirty="0" smtClean="0"/>
              <a:t>تعرف </a:t>
            </a:r>
            <a:r>
              <a:rPr lang="ar-IQ" sz="2400" b="1" dirty="0"/>
              <a:t>الفاعلية بأنها: القدرة على تحقيق الأهداف مهما كانت الإمكانات المستخدمة في ذلك. فهي تمثل العلاقة بين الأهداف المحققة والأهداف المحددة وتعطى العلاقة كالتالي:</a:t>
            </a:r>
          </a:p>
          <a:p>
            <a:pPr algn="r" rtl="1"/>
            <a:endParaRPr lang="ar-IQ" sz="2400" b="1" dirty="0"/>
          </a:p>
          <a:p>
            <a:pPr algn="r" rtl="1"/>
            <a:endParaRPr lang="ar-IQ" sz="2400" b="1" dirty="0"/>
          </a:p>
          <a:p>
            <a:pPr algn="r" rtl="1"/>
            <a:endParaRPr lang="ar-IQ" sz="2400" b="1" dirty="0"/>
          </a:p>
          <a:p>
            <a:pPr algn="r" rtl="1"/>
            <a:endParaRPr lang="ar-IQ" sz="2400" b="1" dirty="0"/>
          </a:p>
          <a:p>
            <a:pPr algn="r" rtl="1"/>
            <a:r>
              <a:rPr lang="ar-IQ" sz="2400" b="1" dirty="0">
                <a:solidFill>
                  <a:srgbClr val="FF0000"/>
                </a:solidFill>
              </a:rPr>
              <a:t>                  الأهداف </a:t>
            </a:r>
            <a:r>
              <a:rPr lang="ar-IQ" sz="2400" b="1" dirty="0" smtClean="0">
                <a:solidFill>
                  <a:srgbClr val="FF0000"/>
                </a:solidFill>
              </a:rPr>
              <a:t>المحققة</a:t>
            </a:r>
            <a:endParaRPr lang="ar-IQ" sz="2400" b="1" dirty="0">
              <a:solidFill>
                <a:srgbClr val="FF0000"/>
              </a:solidFill>
            </a:endParaRPr>
          </a:p>
          <a:p>
            <a:pPr algn="r" rtl="1"/>
            <a:r>
              <a:rPr lang="ar-IQ" sz="2400" b="1" dirty="0">
                <a:solidFill>
                  <a:srgbClr val="FF0000"/>
                </a:solidFill>
              </a:rPr>
              <a:t>  الفاعلية= </a:t>
            </a:r>
            <a:r>
              <a:rPr lang="ar-IQ" sz="2400" b="1" dirty="0" smtClean="0">
                <a:solidFill>
                  <a:srgbClr val="FF0000"/>
                </a:solidFill>
              </a:rPr>
              <a:t>ــــــــــــــــــــــــــــــــــــــ</a:t>
            </a:r>
            <a:endParaRPr lang="ar-IQ" sz="2400" b="1" dirty="0">
              <a:solidFill>
                <a:srgbClr val="FF0000"/>
              </a:solidFill>
            </a:endParaRPr>
          </a:p>
          <a:p>
            <a:pPr algn="r" rtl="1"/>
            <a:r>
              <a:rPr lang="ar-IQ" sz="2400" b="1" dirty="0">
                <a:solidFill>
                  <a:srgbClr val="FF0000"/>
                </a:solidFill>
              </a:rPr>
              <a:t>            </a:t>
            </a:r>
            <a:r>
              <a:rPr lang="ar-IQ" sz="2400" b="1" dirty="0" smtClean="0">
                <a:solidFill>
                  <a:srgbClr val="FF0000"/>
                </a:solidFill>
              </a:rPr>
              <a:t>      </a:t>
            </a:r>
            <a:r>
              <a:rPr lang="ar-IQ" sz="2400" b="1" dirty="0">
                <a:solidFill>
                  <a:srgbClr val="FF0000"/>
                </a:solidFill>
              </a:rPr>
              <a:t>الأهداف المحددة</a:t>
            </a:r>
            <a:endParaRPr lang="en-US" sz="2400" b="1" dirty="0">
              <a:solidFill>
                <a:srgbClr val="FF0000"/>
              </a:solidFill>
            </a:endParaRPr>
          </a:p>
        </p:txBody>
      </p:sp>
    </p:spTree>
    <p:extLst>
      <p:ext uri="{BB962C8B-B14F-4D97-AF65-F5344CB8AC3E}">
        <p14:creationId xmlns:p14="http://schemas.microsoft.com/office/powerpoint/2010/main" val="3183700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753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normAutofit fontScale="77500" lnSpcReduction="20000"/>
          </a:bodyPr>
          <a:lstStyle/>
          <a:p>
            <a:pPr marL="0" indent="0" algn="r" rtl="1">
              <a:buNone/>
            </a:pPr>
            <a:r>
              <a:rPr lang="ar-IQ" b="1" dirty="0"/>
              <a:t>1</a:t>
            </a:r>
            <a:r>
              <a:rPr lang="ar-IQ" b="1" dirty="0" smtClean="0"/>
              <a:t>. </a:t>
            </a:r>
            <a:r>
              <a:rPr lang="ar-IQ" b="1" u="sng" dirty="0" smtClean="0">
                <a:solidFill>
                  <a:srgbClr val="FF0000"/>
                </a:solidFill>
              </a:rPr>
              <a:t>منظمة </a:t>
            </a:r>
            <a:r>
              <a:rPr lang="ar-IQ" b="1" u="sng" dirty="0">
                <a:solidFill>
                  <a:srgbClr val="FF0000"/>
                </a:solidFill>
              </a:rPr>
              <a:t>ذات كفاءة منخفضة وفاعلية مرتفعة :</a:t>
            </a:r>
            <a:endParaRPr lang="ar-IQ" u="sng" dirty="0">
              <a:solidFill>
                <a:srgbClr val="FF0000"/>
              </a:solidFill>
            </a:endParaRPr>
          </a:p>
          <a:p>
            <a:pPr algn="r" rtl="1"/>
            <a:r>
              <a:rPr lang="ar-IQ" b="1" dirty="0"/>
              <a:t>المفهوم : اختيار جيد للأهداف مع استخدام وسائل رديئة فى تحقيق هذه الأهداف .</a:t>
            </a:r>
            <a:br>
              <a:rPr lang="ar-IQ" b="1" dirty="0"/>
            </a:br>
            <a:r>
              <a:rPr lang="ar-IQ" b="1" dirty="0"/>
              <a:t> النتيجـة : إنتاج منتج مطلوب ولكن بأسعار مرتفعة أو جودة منخفضة </a:t>
            </a:r>
            <a:r>
              <a:rPr lang="ar-IQ" b="1" dirty="0" smtClean="0"/>
              <a:t>.</a:t>
            </a:r>
          </a:p>
          <a:p>
            <a:pPr algn="r" rtl="1"/>
            <a:endParaRPr lang="ar-IQ" b="1" dirty="0" smtClean="0"/>
          </a:p>
          <a:p>
            <a:pPr marL="0" indent="0" algn="r" rtl="1">
              <a:buNone/>
            </a:pPr>
            <a:r>
              <a:rPr lang="ar-IQ" b="1" dirty="0" smtClean="0"/>
              <a:t>2. </a:t>
            </a:r>
            <a:r>
              <a:rPr lang="ar-IQ" b="1" u="sng" dirty="0">
                <a:solidFill>
                  <a:srgbClr val="FF0000"/>
                </a:solidFill>
              </a:rPr>
              <a:t>منظمة ذات كفاءة مرتفعة وفاعلية مرتفعة :</a:t>
            </a:r>
          </a:p>
          <a:p>
            <a:pPr marL="0" indent="0" algn="r" rtl="1">
              <a:buNone/>
            </a:pPr>
            <a:r>
              <a:rPr lang="ar-IQ" b="1" dirty="0"/>
              <a:t>المفهوم : اختيار أهداف ملائمة مع استخدام أفضل الوسائل لاستغلال موارد المنظمة .</a:t>
            </a:r>
            <a:br>
              <a:rPr lang="ar-IQ" b="1" dirty="0"/>
            </a:br>
            <a:r>
              <a:rPr lang="ar-IQ" b="1" dirty="0"/>
              <a:t> النتيجـة : منتج مطلوب بأسعار وجودة مناسبة .</a:t>
            </a:r>
            <a:r>
              <a:rPr lang="ar-IQ" dirty="0"/>
              <a:t/>
            </a:r>
            <a:br>
              <a:rPr lang="ar-IQ" dirty="0"/>
            </a:br>
            <a:r>
              <a:rPr lang="ar-IQ" b="1" dirty="0"/>
              <a:t/>
            </a:r>
            <a:br>
              <a:rPr lang="ar-IQ" b="1" dirty="0"/>
            </a:br>
            <a:endParaRPr lang="ar-IQ" dirty="0"/>
          </a:p>
          <a:p>
            <a:pPr marL="0" indent="0" algn="r" rtl="1">
              <a:buNone/>
            </a:pPr>
            <a:r>
              <a:rPr lang="ar-IQ" b="1" dirty="0" smtClean="0"/>
              <a:t>3. </a:t>
            </a:r>
            <a:r>
              <a:rPr lang="ar-IQ" b="1" u="sng" dirty="0" smtClean="0">
                <a:solidFill>
                  <a:srgbClr val="FF0000"/>
                </a:solidFill>
              </a:rPr>
              <a:t>منظمة </a:t>
            </a:r>
            <a:r>
              <a:rPr lang="ar-IQ" b="1" u="sng" dirty="0">
                <a:solidFill>
                  <a:srgbClr val="FF0000"/>
                </a:solidFill>
              </a:rPr>
              <a:t>ذات كفاءة منخفضة وفاعلية منخفضة :</a:t>
            </a:r>
            <a:endParaRPr lang="ar-IQ" u="sng" dirty="0">
              <a:solidFill>
                <a:srgbClr val="FF0000"/>
              </a:solidFill>
            </a:endParaRPr>
          </a:p>
          <a:p>
            <a:pPr marL="0" indent="0" algn="r" rtl="1">
              <a:buNone/>
            </a:pPr>
            <a:r>
              <a:rPr lang="ar-IQ" b="1" dirty="0"/>
              <a:t>المفهوم : اختيار أهداف غير ملائمة مع استخدام وسائل رديئة لاستغلال موارد المنظمة .</a:t>
            </a:r>
            <a:br>
              <a:rPr lang="ar-IQ" b="1" dirty="0"/>
            </a:br>
            <a:r>
              <a:rPr lang="ar-IQ" b="1" dirty="0"/>
              <a:t>النتيجـة : منتج منخفض الجودة وغير مرغوب من العمــلاء </a:t>
            </a:r>
            <a:r>
              <a:rPr lang="ar-IQ" b="1" dirty="0" smtClean="0"/>
              <a:t>.</a:t>
            </a:r>
          </a:p>
          <a:p>
            <a:pPr marL="0" indent="0" algn="r" rtl="1">
              <a:buNone/>
            </a:pPr>
            <a:endParaRPr lang="ar-IQ" b="1" dirty="0" smtClean="0"/>
          </a:p>
          <a:p>
            <a:pPr marL="0" indent="0" algn="r" rtl="1">
              <a:buNone/>
            </a:pPr>
            <a:r>
              <a:rPr lang="ar-IQ" b="1" dirty="0" smtClean="0"/>
              <a:t>4.</a:t>
            </a:r>
            <a:r>
              <a:rPr lang="ar-IQ" b="1" dirty="0"/>
              <a:t> </a:t>
            </a:r>
            <a:r>
              <a:rPr lang="ar-IQ" b="1" u="sng" dirty="0">
                <a:solidFill>
                  <a:srgbClr val="FF0000"/>
                </a:solidFill>
              </a:rPr>
              <a:t>منظمة ذات كفاءة مرتفعة وفاعلية منخفضة :</a:t>
            </a:r>
          </a:p>
          <a:p>
            <a:pPr marL="0" indent="0" algn="r" rtl="1">
              <a:buNone/>
            </a:pPr>
            <a:r>
              <a:rPr lang="ar-IQ" b="1" dirty="0"/>
              <a:t>المفهوم : اختيار أهداف غير ملائمة مع استخدام أفضل الوسائل لاستغلال موارد المنظمة .</a:t>
            </a:r>
            <a:br>
              <a:rPr lang="ar-IQ" b="1" dirty="0"/>
            </a:br>
            <a:r>
              <a:rPr lang="ar-IQ" b="1" dirty="0"/>
              <a:t> النتيجـة : منتج مرتفع الجودة ولكن لا يرغبه العملاء .</a:t>
            </a:r>
            <a:endParaRPr lang="ar-IQ" dirty="0"/>
          </a:p>
          <a:p>
            <a:pPr marL="0" indent="0" algn="r" rtl="1">
              <a:buNone/>
            </a:pPr>
            <a:endParaRPr lang="ar-IQ" dirty="0"/>
          </a:p>
          <a:p>
            <a:pPr marL="0" indent="0" algn="r" rtl="1">
              <a:buNone/>
            </a:pPr>
            <a:endParaRPr lang="ar-IQ" dirty="0"/>
          </a:p>
          <a:p>
            <a:pPr marL="0" indent="0" algn="r" rtl="1">
              <a:buNone/>
            </a:pPr>
            <a:endParaRPr lang="en-US" dirty="0"/>
          </a:p>
        </p:txBody>
      </p:sp>
      <p:sp>
        <p:nvSpPr>
          <p:cNvPr id="3" name="Title 2"/>
          <p:cNvSpPr>
            <a:spLocks noGrp="1"/>
          </p:cNvSpPr>
          <p:nvPr>
            <p:ph type="title"/>
          </p:nvPr>
        </p:nvSpPr>
        <p:spPr>
          <a:xfrm>
            <a:off x="457200" y="338328"/>
            <a:ext cx="8229600" cy="880872"/>
          </a:xfrm>
          <a:solidFill>
            <a:srgbClr val="FFFF00"/>
          </a:solidFill>
        </p:spPr>
        <p:txBody>
          <a:bodyPr>
            <a:normAutofit fontScale="90000"/>
          </a:bodyPr>
          <a:lstStyle/>
          <a:p>
            <a:r>
              <a:rPr lang="ar-IQ" sz="3600" b="1" dirty="0" smtClean="0"/>
              <a:t/>
            </a:r>
            <a:br>
              <a:rPr lang="ar-IQ" sz="3600" b="1" dirty="0" smtClean="0"/>
            </a:br>
            <a:r>
              <a:rPr lang="ar-IQ" sz="3600" b="1" dirty="0"/>
              <a:t/>
            </a:r>
            <a:br>
              <a:rPr lang="ar-IQ" sz="3600" b="1" dirty="0"/>
            </a:br>
            <a:r>
              <a:rPr lang="ar-IQ" sz="3600" b="1" dirty="0" smtClean="0">
                <a:solidFill>
                  <a:srgbClr val="FF0000"/>
                </a:solidFill>
              </a:rPr>
              <a:t>انواع </a:t>
            </a:r>
            <a:r>
              <a:rPr lang="ar-IQ" sz="3600" b="1" dirty="0">
                <a:solidFill>
                  <a:srgbClr val="FF0000"/>
                </a:solidFill>
              </a:rPr>
              <a:t>المنظمات من حيث الكفاءة </a:t>
            </a:r>
            <a:r>
              <a:rPr lang="ar-IQ" sz="3600" b="1" dirty="0" smtClean="0">
                <a:solidFill>
                  <a:srgbClr val="FF0000"/>
                </a:solidFill>
              </a:rPr>
              <a:t>والفاعلي</a:t>
            </a:r>
            <a:r>
              <a:rPr lang="ar-IQ" sz="3600" b="1" dirty="0">
                <a:solidFill>
                  <a:srgbClr val="FF0000"/>
                </a:solidFill>
              </a:rPr>
              <a:t>ة</a:t>
            </a:r>
            <a:r>
              <a:rPr lang="ar-IQ" b="1" dirty="0">
                <a:solidFill>
                  <a:srgbClr val="FF0000"/>
                </a:solidFill>
              </a:rPr>
              <a:t/>
            </a:r>
            <a:br>
              <a:rPr lang="ar-IQ" b="1" dirty="0">
                <a:solidFill>
                  <a:srgbClr val="FF0000"/>
                </a:solidFill>
              </a:rPr>
            </a:br>
            <a:r>
              <a:rPr lang="ar-IQ" dirty="0"/>
              <a:t/>
            </a:r>
            <a:br>
              <a:rPr lang="ar-IQ" dirty="0"/>
            </a:br>
            <a:endParaRPr lang="en-US" dirty="0"/>
          </a:p>
        </p:txBody>
      </p:sp>
    </p:spTree>
    <p:extLst>
      <p:ext uri="{BB962C8B-B14F-4D97-AF65-F5344CB8AC3E}">
        <p14:creationId xmlns:p14="http://schemas.microsoft.com/office/powerpoint/2010/main" val="3691850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normAutofit fontScale="85000" lnSpcReduction="20000"/>
          </a:bodyPr>
          <a:lstStyle/>
          <a:p>
            <a:pPr marL="0" indent="0" algn="r" rtl="1">
              <a:buNone/>
            </a:pPr>
            <a:r>
              <a:rPr lang="ar-IQ" b="1" u="sng" dirty="0">
                <a:solidFill>
                  <a:srgbClr val="FF0000"/>
                </a:solidFill>
                <a:effectLst>
                  <a:outerShdw blurRad="38100" dist="38100" dir="2700000" algn="tl">
                    <a:srgbClr val="000000">
                      <a:alpha val="43137"/>
                    </a:srgbClr>
                  </a:outerShdw>
                </a:effectLst>
              </a:rPr>
              <a:t>مثال</a:t>
            </a:r>
            <a:r>
              <a:rPr lang="ar-IQ" b="1" dirty="0"/>
              <a:t> لتوضيح الفرق بين الاصطلاحين هو: اى طالب  فى الجامعه يكون له هدف أساسى هو النجاح ، لو الطالب تخرج بتقدير مقبول يكون حقق هدفه بفاعلية ، ولو تخرج بتقدير امتياز يكون قد حققق هدفه بكفاءة</a:t>
            </a:r>
            <a:endParaRPr lang="ar-IQ" dirty="0"/>
          </a:p>
          <a:p>
            <a:pPr marL="0" indent="0" algn="r" rtl="1">
              <a:buNone/>
            </a:pPr>
            <a:r>
              <a:rPr lang="ar-IQ" b="1" dirty="0"/>
              <a:t/>
            </a:r>
            <a:br>
              <a:rPr lang="ar-IQ" b="1" dirty="0"/>
            </a:br>
            <a:r>
              <a:rPr lang="ar-IQ" b="1" dirty="0"/>
              <a:t> </a:t>
            </a:r>
            <a:r>
              <a:rPr lang="ar-IQ" b="1" u="sng" dirty="0">
                <a:solidFill>
                  <a:srgbClr val="FF0000"/>
                </a:solidFill>
                <a:effectLst>
                  <a:outerShdw blurRad="38100" dist="38100" dir="2700000" algn="tl">
                    <a:srgbClr val="000000">
                      <a:alpha val="43137"/>
                    </a:srgbClr>
                  </a:outerShdw>
                </a:effectLst>
              </a:rPr>
              <a:t>مثال</a:t>
            </a:r>
            <a:r>
              <a:rPr lang="ar-IQ" b="1" dirty="0"/>
              <a:t> اخر لتوضيح الفرق بين الاصطلاحين هو: أنك عندما تحاول التخلص من حشرة ضارة وصغيرة جداً، فإنه يمكنك القضاء عليها بمطرقة حديدية بضربة واحدة… وتكون بذلك قد حققت هدفك بفاعلية كبيرة جدا. ولكن هل كنت كفؤاً باستخدام الموارد والمصادر المتوفره لديك أم انك أفرطت باستخدامها لتحقيق مهمة لا تحتاج كل هذا الجهد وهذه الكلفة؟</a:t>
            </a:r>
            <a:r>
              <a:rPr lang="ar-IQ" dirty="0"/>
              <a:t/>
            </a:r>
            <a:br>
              <a:rPr lang="ar-IQ" dirty="0"/>
            </a:br>
            <a:r>
              <a:rPr lang="ar-IQ" b="1" dirty="0"/>
              <a:t/>
            </a:r>
            <a:br>
              <a:rPr lang="ar-IQ" b="1" dirty="0"/>
            </a:br>
            <a:endParaRPr lang="ar-IQ" dirty="0"/>
          </a:p>
          <a:p>
            <a:pPr marL="0" indent="0" algn="r" rtl="1">
              <a:buNone/>
            </a:pPr>
            <a:r>
              <a:rPr lang="ar-IQ" b="1" dirty="0" smtClean="0"/>
              <a:t>ببساطة</a:t>
            </a:r>
            <a:r>
              <a:rPr lang="ar-IQ" b="1" dirty="0"/>
              <a:t> : الفاعليه انك تحقق اهدافك </a:t>
            </a:r>
            <a:r>
              <a:rPr lang="ar-IQ" b="1" dirty="0" smtClean="0"/>
              <a:t>المخططة </a:t>
            </a:r>
            <a:r>
              <a:rPr lang="ar-IQ" b="1" dirty="0"/>
              <a:t>و </a:t>
            </a:r>
            <a:r>
              <a:rPr lang="ar-IQ" b="1" dirty="0" smtClean="0"/>
              <a:t>الكفاءة </a:t>
            </a:r>
            <a:r>
              <a:rPr lang="ar-IQ" b="1" dirty="0"/>
              <a:t>انك تحققها بأستخدام اقل الموارد </a:t>
            </a:r>
            <a:r>
              <a:rPr lang="ar-IQ" b="1" dirty="0" smtClean="0"/>
              <a:t>الممكنة</a:t>
            </a:r>
            <a:r>
              <a:rPr lang="ar-IQ" dirty="0"/>
              <a:t/>
            </a:r>
            <a:br>
              <a:rPr lang="ar-IQ" dirty="0"/>
            </a:br>
            <a:r>
              <a:rPr lang="ar-IQ" dirty="0"/>
              <a:t/>
            </a:r>
            <a:br>
              <a:rPr lang="ar-IQ" dirty="0"/>
            </a:br>
            <a:endParaRPr lang="ar-IQ" dirty="0"/>
          </a:p>
          <a:p>
            <a:pPr marL="0" indent="0" algn="r" rtl="1">
              <a:buNone/>
            </a:pPr>
            <a:r>
              <a:rPr lang="ar-IQ" dirty="0"/>
              <a:t/>
            </a:r>
            <a:br>
              <a:rPr lang="ar-IQ" dirty="0"/>
            </a:br>
            <a:endParaRPr lang="en-US" dirty="0"/>
          </a:p>
        </p:txBody>
      </p:sp>
      <p:sp>
        <p:nvSpPr>
          <p:cNvPr id="3" name="Title 2"/>
          <p:cNvSpPr>
            <a:spLocks noGrp="1"/>
          </p:cNvSpPr>
          <p:nvPr>
            <p:ph type="title"/>
          </p:nvPr>
        </p:nvSpPr>
        <p:spPr/>
        <p:txBody>
          <a:bodyPr/>
          <a:lstStyle/>
          <a:p>
            <a:r>
              <a:rPr lang="ar-IQ" dirty="0" smtClean="0"/>
              <a:t>تطبيقات وأمثلة </a:t>
            </a:r>
            <a:endParaRPr lang="en-US" dirty="0"/>
          </a:p>
        </p:txBody>
      </p:sp>
    </p:spTree>
    <p:extLst>
      <p:ext uri="{BB962C8B-B14F-4D97-AF65-F5344CB8AC3E}">
        <p14:creationId xmlns:p14="http://schemas.microsoft.com/office/powerpoint/2010/main" val="734704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53440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04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dirty="0" smtClean="0"/>
              <a:t>مالفرق ؟</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9248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3217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dirty="0" smtClean="0"/>
              <a:t>وشكرا</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772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0191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marL="457200" indent="-457200" algn="r" rtl="1">
              <a:buClr>
                <a:schemeClr val="tx1"/>
              </a:buClr>
              <a:buFont typeface="+mj-lt"/>
              <a:buAutoNum type="arabicPeriod"/>
            </a:pPr>
            <a:r>
              <a:rPr lang="ar-IQ" dirty="0" smtClean="0"/>
              <a:t>تصرف الانسان بشكل رشيد .</a:t>
            </a:r>
          </a:p>
          <a:p>
            <a:pPr marL="457200" indent="-457200" algn="r" rtl="1">
              <a:buClr>
                <a:schemeClr val="tx1"/>
              </a:buClr>
              <a:buFont typeface="+mj-lt"/>
              <a:buAutoNum type="arabicPeriod"/>
            </a:pPr>
            <a:r>
              <a:rPr lang="ar-IQ" dirty="0" smtClean="0"/>
              <a:t>حاجة الأفراد للإنضباط تحت ضوابط واضحة.</a:t>
            </a:r>
          </a:p>
          <a:p>
            <a:pPr marL="457200" indent="-457200" algn="r" rtl="1">
              <a:buClr>
                <a:schemeClr val="tx1"/>
              </a:buClr>
              <a:buFont typeface="+mj-lt"/>
              <a:buAutoNum type="arabicPeriod"/>
            </a:pPr>
            <a:r>
              <a:rPr lang="ar-IQ" dirty="0" smtClean="0"/>
              <a:t>ترسم الإدارة الفعاليات المطلوبة من الإفراد بغض النظر مشاكلهم وشخصياتهم.</a:t>
            </a:r>
          </a:p>
          <a:p>
            <a:pPr marL="457200" indent="-457200" algn="r" rtl="1">
              <a:buClr>
                <a:schemeClr val="tx1"/>
              </a:buClr>
              <a:buFont typeface="+mj-lt"/>
              <a:buAutoNum type="arabicPeriod"/>
            </a:pPr>
            <a:r>
              <a:rPr lang="ar-IQ" dirty="0" smtClean="0"/>
              <a:t>ضعف رغبة العمل لدى الأفراد وضرورة الاشراف عليهم ومراقبتهم.</a:t>
            </a:r>
          </a:p>
          <a:p>
            <a:pPr marL="457200" indent="-457200" algn="r" rtl="1">
              <a:buClr>
                <a:schemeClr val="tx1"/>
              </a:buClr>
              <a:buFont typeface="+mj-lt"/>
              <a:buAutoNum type="arabicPeriod"/>
            </a:pPr>
            <a:r>
              <a:rPr lang="ar-IQ" dirty="0" smtClean="0"/>
              <a:t>جدوى الحوافز المادية في رفع الأداء.</a:t>
            </a:r>
          </a:p>
          <a:p>
            <a:pPr marL="457200" indent="-457200" algn="r" rtl="1">
              <a:buClr>
                <a:schemeClr val="tx1"/>
              </a:buClr>
              <a:buFont typeface="+mj-lt"/>
              <a:buAutoNum type="arabicPeriod"/>
            </a:pPr>
            <a:r>
              <a:rPr lang="ar-IQ" dirty="0" smtClean="0"/>
              <a:t>تقسيم العمل.</a:t>
            </a:r>
          </a:p>
          <a:p>
            <a:pPr marL="457200" indent="-457200" algn="r" rtl="1">
              <a:buClr>
                <a:schemeClr val="tx1"/>
              </a:buClr>
              <a:buFont typeface="+mj-lt"/>
              <a:buAutoNum type="arabicPeriod"/>
            </a:pPr>
            <a:r>
              <a:rPr lang="ar-IQ" dirty="0" smtClean="0"/>
              <a:t>السلطة الرسمية .</a:t>
            </a:r>
            <a:endParaRPr lang="en-US" dirty="0"/>
          </a:p>
        </p:txBody>
      </p:sp>
      <p:sp>
        <p:nvSpPr>
          <p:cNvPr id="3" name="Title 2"/>
          <p:cNvSpPr>
            <a:spLocks noGrp="1"/>
          </p:cNvSpPr>
          <p:nvPr>
            <p:ph type="title"/>
          </p:nvPr>
        </p:nvSpPr>
        <p:spPr/>
        <p:txBody>
          <a:bodyPr>
            <a:normAutofit fontScale="90000"/>
          </a:bodyPr>
          <a:lstStyle/>
          <a:p>
            <a:r>
              <a:rPr lang="ar-IQ" dirty="0" smtClean="0"/>
              <a:t>السمات المشتركة بين المدارس الفرعية للمدرسة التقليدية </a:t>
            </a:r>
            <a:endParaRPr lang="en-US" dirty="0"/>
          </a:p>
        </p:txBody>
      </p:sp>
    </p:spTree>
    <p:extLst>
      <p:ext uri="{BB962C8B-B14F-4D97-AF65-F5344CB8AC3E}">
        <p14:creationId xmlns:p14="http://schemas.microsoft.com/office/powerpoint/2010/main" val="414184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rtl="1"/>
            <a:r>
              <a:rPr lang="ar-IQ" sz="6000" dirty="0" smtClean="0">
                <a:solidFill>
                  <a:srgbClr val="FF0000"/>
                </a:solidFill>
              </a:rPr>
              <a:t>المدرسة الانسانية </a:t>
            </a:r>
          </a:p>
          <a:p>
            <a:pPr algn="ctr" rtl="1"/>
            <a:r>
              <a:rPr lang="ar-IQ" sz="6000" dirty="0" smtClean="0">
                <a:solidFill>
                  <a:srgbClr val="FF0000"/>
                </a:solidFill>
              </a:rPr>
              <a:t>مدرسة الاتجاهات المعاصرة </a:t>
            </a:r>
            <a:r>
              <a:rPr lang="ar-IQ" dirty="0" smtClean="0"/>
              <a:t>.</a:t>
            </a:r>
            <a:endParaRPr lang="en-US" dirty="0"/>
          </a:p>
        </p:txBody>
      </p:sp>
      <p:sp>
        <p:nvSpPr>
          <p:cNvPr id="3" name="Title 2"/>
          <p:cNvSpPr>
            <a:spLocks noGrp="1"/>
          </p:cNvSpPr>
          <p:nvPr>
            <p:ph type="title"/>
          </p:nvPr>
        </p:nvSpPr>
        <p:spPr/>
        <p:txBody>
          <a:bodyPr/>
          <a:lstStyle/>
          <a:p>
            <a:r>
              <a:rPr lang="ar-IQ" dirty="0" smtClean="0"/>
              <a:t>المحاضرة القادمة </a:t>
            </a:r>
            <a:endParaRPr lang="en-US" dirty="0"/>
          </a:p>
        </p:txBody>
      </p:sp>
    </p:spTree>
    <p:extLst>
      <p:ext uri="{BB962C8B-B14F-4D97-AF65-F5344CB8AC3E}">
        <p14:creationId xmlns:p14="http://schemas.microsoft.com/office/powerpoint/2010/main" val="997877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408333" cy="4288896"/>
          </a:xfrm>
          <a:solidFill>
            <a:schemeClr val="tx2">
              <a:lumMod val="20000"/>
              <a:lumOff val="80000"/>
            </a:schemeClr>
          </a:solidFill>
        </p:spPr>
        <p:txBody>
          <a:bodyPr>
            <a:noAutofit/>
          </a:bodyPr>
          <a:lstStyle/>
          <a:p>
            <a:pPr algn="just" rtl="1"/>
            <a:r>
              <a:rPr lang="ar-IQ" b="1" dirty="0" smtClean="0">
                <a:solidFill>
                  <a:schemeClr val="tx1"/>
                </a:solidFill>
              </a:rPr>
              <a:t>ركزت </a:t>
            </a:r>
            <a:r>
              <a:rPr lang="ar-IQ" b="1" dirty="0">
                <a:solidFill>
                  <a:schemeClr val="tx1"/>
                </a:solidFill>
              </a:rPr>
              <a:t>هذه المدرسة على كيفية تصميم المصنع ، كيفية تصميم الوظيفة للفرد ، كيفية  تصميم طرق العمل والأداء ، وأخيراً على مبادئ الإدارة للعمل ، كانت الظاهرة الإدارية في عرف هؤلاء العلماء أنها أداء لتنسيق الجهود وأن وظائف الإدارة هي التخطيط والتنظيم والرقابة </a:t>
            </a:r>
            <a:r>
              <a:rPr lang="ar-IQ" dirty="0">
                <a:solidFill>
                  <a:schemeClr val="tx1"/>
                </a:solidFill>
              </a:rPr>
              <a:t/>
            </a:r>
            <a:br>
              <a:rPr lang="ar-IQ" dirty="0">
                <a:solidFill>
                  <a:schemeClr val="tx1"/>
                </a:solidFill>
              </a:rPr>
            </a:br>
            <a:r>
              <a:rPr lang="ar-IQ" b="1" dirty="0">
                <a:solidFill>
                  <a:schemeClr val="tx1"/>
                </a:solidFill>
              </a:rPr>
              <a:t/>
            </a:r>
            <a:br>
              <a:rPr lang="ar-IQ" b="1" dirty="0">
                <a:solidFill>
                  <a:schemeClr val="tx1"/>
                </a:solidFill>
              </a:rPr>
            </a:br>
            <a:r>
              <a:rPr lang="ar-IQ" b="1" dirty="0">
                <a:solidFill>
                  <a:schemeClr val="tx1"/>
                </a:solidFill>
              </a:rPr>
              <a:t>وكان شغلهم الشاغل هو البحث عن الطريقة المثلي لأداء العمل ، الطريقة المثلى لإدارة العمل ، الطريقة المثلى للتنظيم </a:t>
            </a:r>
            <a:r>
              <a:rPr lang="en-US" b="1" dirty="0">
                <a:solidFill>
                  <a:schemeClr val="tx1"/>
                </a:solidFill>
              </a:rPr>
              <a:t>Best Way </a:t>
            </a:r>
            <a:r>
              <a:rPr lang="ar-IQ" b="1" dirty="0">
                <a:solidFill>
                  <a:schemeClr val="tx1"/>
                </a:solidFill>
              </a:rPr>
              <a:t>وكانت تسيطر عليهم فكرة أن هناك طريقة واحدة </a:t>
            </a:r>
            <a:r>
              <a:rPr lang="en-US" b="1" dirty="0">
                <a:solidFill>
                  <a:schemeClr val="tx1"/>
                </a:solidFill>
              </a:rPr>
              <a:t>One Best Way </a:t>
            </a:r>
            <a:r>
              <a:rPr lang="ar-IQ" b="1" dirty="0">
                <a:solidFill>
                  <a:schemeClr val="tx1"/>
                </a:solidFill>
              </a:rPr>
              <a:t>لإدارة العمل وأن هذه الطريقة المثلى تعطي نتائج إيجابية في جميع المواقف الإدارية </a:t>
            </a:r>
            <a:r>
              <a:rPr lang="en-US" b="1" dirty="0">
                <a:solidFill>
                  <a:schemeClr val="tx1"/>
                </a:solidFill>
              </a:rPr>
              <a:t>One Best Way Every Where .</a:t>
            </a:r>
            <a:endParaRPr lang="en-US" dirty="0">
              <a:solidFill>
                <a:schemeClr val="tx1"/>
              </a:solidFill>
            </a:endParaRPr>
          </a:p>
          <a:p>
            <a:pPr algn="r" rtl="1"/>
            <a:r>
              <a:rPr lang="en-US" dirty="0"/>
              <a:t/>
            </a:r>
            <a:br>
              <a:rPr lang="en-US" dirty="0"/>
            </a:br>
            <a:endParaRPr lang="en-US" dirty="0"/>
          </a:p>
        </p:txBody>
      </p:sp>
      <p:sp>
        <p:nvSpPr>
          <p:cNvPr id="3" name="Title 2"/>
          <p:cNvSpPr>
            <a:spLocks noGrp="1"/>
          </p:cNvSpPr>
          <p:nvPr>
            <p:ph type="title"/>
          </p:nvPr>
        </p:nvSpPr>
        <p:spPr>
          <a:solidFill>
            <a:srgbClr val="FFFF00"/>
          </a:solidFill>
        </p:spPr>
        <p:txBody>
          <a:bodyPr/>
          <a:lstStyle/>
          <a:p>
            <a:r>
              <a:rPr lang="ar-IQ" dirty="0">
                <a:solidFill>
                  <a:srgbClr val="FF0000"/>
                </a:solidFill>
              </a:rPr>
              <a:t>المدرسة التقليدية (الكلاسيكية)</a:t>
            </a:r>
            <a:endParaRPr lang="en-US" dirty="0"/>
          </a:p>
        </p:txBody>
      </p:sp>
    </p:spTree>
    <p:extLst>
      <p:ext uri="{BB962C8B-B14F-4D97-AF65-F5344CB8AC3E}">
        <p14:creationId xmlns:p14="http://schemas.microsoft.com/office/powerpoint/2010/main" val="4062897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lstStyle/>
          <a:p>
            <a:pPr marL="0" indent="0" algn="r" rtl="1">
              <a:buNone/>
            </a:pPr>
            <a:r>
              <a:rPr lang="ar-IQ" dirty="0" smtClean="0"/>
              <a:t>جاءت هذه المدرسة بعد المدرسة التقليدية </a:t>
            </a:r>
            <a:endParaRPr lang="en-US" dirty="0"/>
          </a:p>
        </p:txBody>
      </p:sp>
      <p:sp>
        <p:nvSpPr>
          <p:cNvPr id="3" name="Title 2"/>
          <p:cNvSpPr>
            <a:spLocks noGrp="1"/>
          </p:cNvSpPr>
          <p:nvPr>
            <p:ph type="title"/>
          </p:nvPr>
        </p:nvSpPr>
        <p:spPr>
          <a:solidFill>
            <a:srgbClr val="FFFF00"/>
          </a:solidFill>
        </p:spPr>
        <p:txBody>
          <a:bodyPr/>
          <a:lstStyle/>
          <a:p>
            <a:pPr rtl="1"/>
            <a:r>
              <a:rPr lang="ar-IQ" b="1" dirty="0" smtClean="0">
                <a:solidFill>
                  <a:srgbClr val="FF0000"/>
                </a:solidFill>
              </a:rPr>
              <a:t>المدرسة السلوكية (الإنسانية)</a:t>
            </a:r>
            <a:endParaRPr lang="en-US" b="1" dirty="0">
              <a:solidFill>
                <a:srgbClr val="FF0000"/>
              </a:solidFill>
            </a:endParaRPr>
          </a:p>
        </p:txBody>
      </p:sp>
    </p:spTree>
    <p:extLst>
      <p:ext uri="{BB962C8B-B14F-4D97-AF65-F5344CB8AC3E}">
        <p14:creationId xmlns:p14="http://schemas.microsoft.com/office/powerpoint/2010/main" val="3184165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a:solidFill>
            <a:schemeClr val="tx2">
              <a:lumMod val="20000"/>
              <a:lumOff val="80000"/>
            </a:schemeClr>
          </a:solidFill>
        </p:spPr>
        <p:txBody>
          <a:bodyPr>
            <a:noAutofit/>
          </a:bodyPr>
          <a:lstStyle/>
          <a:p>
            <a:pPr algn="r" rtl="1"/>
            <a:r>
              <a:rPr lang="ar-IQ" sz="2000" b="1" dirty="0"/>
              <a:t>وقد نشأت المدرسة الكلاسيكيّة في نهاية القرن التاسع عشر وبداية القرن العشرين ، كانت نظرية الإدارة الكلاسيكية تسيطر على التفكير الإداري في 1920 و 1930 من خلال التركيز على كفاءة عملية العمل</a:t>
            </a:r>
            <a:r>
              <a:rPr lang="ar-IQ" sz="2000" b="1" dirty="0" smtClean="0"/>
              <a:t>.</a:t>
            </a:r>
            <a:r>
              <a:rPr lang="ar-IQ" sz="2000" dirty="0"/>
              <a:t/>
            </a:r>
            <a:br>
              <a:rPr lang="ar-IQ" sz="2000" dirty="0"/>
            </a:br>
            <a:endParaRPr lang="ar-IQ" sz="2000" dirty="0"/>
          </a:p>
          <a:p>
            <a:pPr algn="just" rtl="1"/>
            <a:r>
              <a:rPr lang="ar-IQ" sz="2000" b="1" dirty="0"/>
              <a:t>نتيجة لظهور الثورة الصناعية في إنجلترا واستخدام الآلات التي تعمل بقوة البخار وتركيز العمال في مكان واحد . هذه العوامل أدت إلي الحاجة إلي نوع جديد من الإدارة لم يكن مطلوباً قبل ظهور الثروة الصناعية .</a:t>
            </a:r>
            <a:endParaRPr lang="ar-IQ" sz="2000" dirty="0"/>
          </a:p>
          <a:p>
            <a:pPr marL="0" indent="0" algn="just" rtl="1">
              <a:buNone/>
            </a:pPr>
            <a:r>
              <a:rPr lang="ar-IQ" sz="2000" b="1" dirty="0"/>
              <a:t/>
            </a:r>
            <a:br>
              <a:rPr lang="ar-IQ" sz="2000" b="1" dirty="0"/>
            </a:br>
            <a:r>
              <a:rPr lang="ar-IQ" sz="2000" b="1" dirty="0"/>
              <a:t>خلال الثورة الصناعية بدأت مشاكل جديدة تتعلق بنظام المصنع في الظهور. لم يكن المديرون متأكدين من كيفية تدريب الموظفين (كثير منهم غير الناطقين باللغة الإنجليزية المهاجرين) أو التعامل مع زيادة عدم الرضا عن العمل، لذلك بدأوا فى البحث عن أفضل الحلول لهذة المشاكل . ونتيجة لذلك، وضعت نظرية الإدارة الكلاسيكية الكثير من الجهود الرامية إلى إيجاد "أفضل طريقة" لأداء المهام وإدارتها</a:t>
            </a:r>
            <a:r>
              <a:rPr lang="ar-IQ" sz="2000" dirty="0"/>
              <a:t>. </a:t>
            </a:r>
          </a:p>
          <a:p>
            <a:pPr algn="r" rtl="1"/>
            <a:r>
              <a:rPr lang="ar-IQ" sz="2000" dirty="0"/>
              <a:t/>
            </a:r>
            <a:br>
              <a:rPr lang="ar-IQ" sz="2000" dirty="0"/>
            </a:br>
            <a:endParaRPr lang="en-US" sz="2000" dirty="0"/>
          </a:p>
        </p:txBody>
      </p:sp>
      <p:sp>
        <p:nvSpPr>
          <p:cNvPr id="4" name="Title 2"/>
          <p:cNvSpPr>
            <a:spLocks noGrp="1"/>
          </p:cNvSpPr>
          <p:nvPr>
            <p:ph type="title"/>
          </p:nvPr>
        </p:nvSpPr>
        <p:spPr>
          <a:solidFill>
            <a:srgbClr val="FFFF00"/>
          </a:solidFill>
        </p:spPr>
        <p:txBody>
          <a:bodyPr/>
          <a:lstStyle/>
          <a:p>
            <a:r>
              <a:rPr lang="ar-IQ" dirty="0" smtClean="0">
                <a:solidFill>
                  <a:srgbClr val="FF0000"/>
                </a:solidFill>
              </a:rPr>
              <a:t>المدرسة التقليدية (الكلاسيكية)</a:t>
            </a:r>
            <a:endParaRPr lang="en-US" dirty="0">
              <a:solidFill>
                <a:srgbClr val="FF0000"/>
              </a:solidFill>
            </a:endParaRPr>
          </a:p>
        </p:txBody>
      </p:sp>
    </p:spTree>
    <p:extLst>
      <p:ext uri="{BB962C8B-B14F-4D97-AF65-F5344CB8AC3E}">
        <p14:creationId xmlns:p14="http://schemas.microsoft.com/office/powerpoint/2010/main" val="3363246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76400"/>
            <a:ext cx="7408333" cy="4724400"/>
          </a:xfrm>
        </p:spPr>
        <p:txBody>
          <a:bodyPr>
            <a:normAutofit fontScale="62500" lnSpcReduction="20000"/>
          </a:bodyPr>
          <a:lstStyle/>
          <a:p>
            <a:pPr algn="r" rtl="1"/>
            <a:r>
              <a:rPr lang="ar-IQ" b="1" dirty="0">
                <a:solidFill>
                  <a:schemeClr val="tx1"/>
                </a:solidFill>
                <a:latin typeface="Arial" pitchFamily="34" charset="0"/>
                <a:cs typeface="Arial" pitchFamily="34" charset="0"/>
              </a:rPr>
              <a:t>مباديء  وخصائص  </a:t>
            </a:r>
            <a:r>
              <a:rPr lang="ar-IQ" b="1" dirty="0" smtClean="0">
                <a:solidFill>
                  <a:schemeClr val="tx1"/>
                </a:solidFill>
                <a:latin typeface="Arial" pitchFamily="34" charset="0"/>
                <a:cs typeface="Arial" pitchFamily="34" charset="0"/>
              </a:rPr>
              <a:t>المدرسة الكلاسيكية :</a:t>
            </a:r>
            <a:endParaRPr lang="ar-IQ" b="1" dirty="0">
              <a:solidFill>
                <a:schemeClr val="tx1"/>
              </a:solidFill>
              <a:latin typeface="Arial" pitchFamily="34" charset="0"/>
              <a:cs typeface="Arial" pitchFamily="34" charset="0"/>
            </a:endParaRPr>
          </a:p>
          <a:p>
            <a:pPr algn="r" rtl="1"/>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1 -ظهر التفكير الكلاسيكي مع ظهور الثورة الصناعية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2 -اتجه الفكر الكلاسيكي للبحث عن كيفية زيادة الإنتاجية وتحقيق الكفاءة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3 -اعتمد الفكر الكلاسيكي على المنطق والرشد في دراسة مشكلات العمل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4 -ركز معظم الفكر الكلاسيكي على إدارة العمل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5 -استخدام الفكر الكلاسيكي دراسة الحركة ودراسة الزمن كأدوات إدارية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6 -اهتم الفكر الكلاسيكي بالبحث عن مبادئ جيدة للإدارة ، مبادئ جيدة للتنظيم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7 -تصور الفكر الكلاسيكي أن زيادة الإنتاجية تأتي عن طريق تقسيم العمل والتخصص وتدريب العمال فقط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8 -افتراض الفكر الكلاسيكي أن احتياجات العمال بسيطة ومحددة فقط في الأجر المادي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9 -كانت أهم مبادئ الفكر الكلاسيكي هي التخطيط والتنظيم والرقابة الدقيقة كمعادلة أساسية لزيادة الإنتاجية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
            </a:r>
            <a:br>
              <a:rPr lang="ar-IQ" b="1" dirty="0">
                <a:solidFill>
                  <a:schemeClr val="tx1"/>
                </a:solidFill>
                <a:latin typeface="Arial" pitchFamily="34" charset="0"/>
                <a:cs typeface="Arial" pitchFamily="34" charset="0"/>
              </a:rPr>
            </a:br>
            <a:r>
              <a:rPr lang="ar-IQ" b="1" dirty="0">
                <a:solidFill>
                  <a:schemeClr val="tx1"/>
                </a:solidFill>
                <a:latin typeface="Arial" pitchFamily="34" charset="0"/>
                <a:cs typeface="Arial" pitchFamily="34" charset="0"/>
              </a:rPr>
              <a:t>10 -أوصى أصحاب الفكر الكلاسيكي بأن يقوم المدير بتطبيق ما توصلوا إليه في جميع المواقف الإدارية في جميع الأزمنة أي أن أفكارهم الإدارية صالحة للتطبيق باستمرار </a:t>
            </a:r>
          </a:p>
          <a:p>
            <a:pPr algn="r" rtl="1"/>
            <a:endParaRPr lang="en-US" b="1" dirty="0">
              <a:solidFill>
                <a:schemeClr val="tx1"/>
              </a:solidFill>
              <a:latin typeface="Arial" pitchFamily="34" charset="0"/>
              <a:cs typeface="Arial" pitchFamily="34" charset="0"/>
            </a:endParaRPr>
          </a:p>
        </p:txBody>
      </p:sp>
      <p:sp>
        <p:nvSpPr>
          <p:cNvPr id="4" name="Title 2"/>
          <p:cNvSpPr>
            <a:spLocks noGrp="1"/>
          </p:cNvSpPr>
          <p:nvPr>
            <p:ph type="title"/>
          </p:nvPr>
        </p:nvSpPr>
        <p:spPr>
          <a:xfrm>
            <a:off x="457200" y="338328"/>
            <a:ext cx="8229600" cy="880872"/>
          </a:xfrm>
          <a:solidFill>
            <a:srgbClr val="FFFF00"/>
          </a:solidFill>
        </p:spPr>
        <p:txBody>
          <a:bodyPr/>
          <a:lstStyle/>
          <a:p>
            <a:r>
              <a:rPr lang="ar-IQ" dirty="0" smtClean="0">
                <a:solidFill>
                  <a:srgbClr val="FF0000"/>
                </a:solidFill>
              </a:rPr>
              <a:t>المدرسة التقليدية (الكلاسيكية)</a:t>
            </a:r>
            <a:endParaRPr lang="en-US" dirty="0">
              <a:solidFill>
                <a:srgbClr val="FF0000"/>
              </a:solidFill>
            </a:endParaRPr>
          </a:p>
        </p:txBody>
      </p:sp>
    </p:spTree>
    <p:extLst>
      <p:ext uri="{BB962C8B-B14F-4D97-AF65-F5344CB8AC3E}">
        <p14:creationId xmlns:p14="http://schemas.microsoft.com/office/powerpoint/2010/main" val="39278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rtl="1">
              <a:buNone/>
            </a:pPr>
            <a:r>
              <a:rPr lang="ar-IQ" b="1" dirty="0" smtClean="0"/>
              <a:t>نظريات </a:t>
            </a:r>
            <a:r>
              <a:rPr lang="ar-IQ" b="1" dirty="0"/>
              <a:t>المدرسة الكلاسيكية </a:t>
            </a:r>
            <a:endParaRPr lang="ar-IQ" dirty="0"/>
          </a:p>
          <a:p>
            <a:pPr marL="0" indent="0" algn="r" rtl="1">
              <a:buNone/>
            </a:pPr>
            <a:r>
              <a:rPr lang="ar-IQ" b="1" dirty="0"/>
              <a:t/>
            </a:r>
            <a:br>
              <a:rPr lang="ar-IQ" b="1" dirty="0"/>
            </a:br>
            <a:r>
              <a:rPr lang="ar-IQ" b="1" dirty="0"/>
              <a:t>وتشتمل المدرسة الكلاسيكية أو التقليدية للإدارة على ثلاث نظريات هي : </a:t>
            </a:r>
            <a:endParaRPr lang="ar-IQ" dirty="0"/>
          </a:p>
          <a:p>
            <a:pPr marL="0" indent="0" algn="r" rtl="1">
              <a:buNone/>
            </a:pPr>
            <a:r>
              <a:rPr lang="ar-IQ" b="1" dirty="0"/>
              <a:t>1</a:t>
            </a:r>
            <a:r>
              <a:rPr lang="ar-IQ" b="1" dirty="0" smtClean="0"/>
              <a:t>)</a:t>
            </a:r>
            <a:r>
              <a:rPr lang="ar-IQ" b="1" dirty="0"/>
              <a:t> </a:t>
            </a:r>
            <a:r>
              <a:rPr lang="ar-IQ" b="1" dirty="0">
                <a:hlinkClick r:id="rId2"/>
              </a:rPr>
              <a:t>نظرية الإدارة العلمية</a:t>
            </a:r>
            <a:r>
              <a:rPr lang="ar-IQ" b="1" dirty="0"/>
              <a:t>  تركز على البحث عن أفضل طريقة لأداء العمل </a:t>
            </a:r>
            <a:br>
              <a:rPr lang="ar-IQ" b="1" dirty="0"/>
            </a:br>
            <a:r>
              <a:rPr lang="ar-IQ" b="1" dirty="0"/>
              <a:t>2) </a:t>
            </a:r>
            <a:r>
              <a:rPr lang="ar-IQ" b="1" dirty="0">
                <a:hlinkClick r:id="rId3"/>
              </a:rPr>
              <a:t>النظرية البيروقراطية</a:t>
            </a:r>
            <a:r>
              <a:rPr lang="ar-IQ" b="1" dirty="0"/>
              <a:t>  </a:t>
            </a:r>
            <a:r>
              <a:rPr lang="ar-IQ" b="1" dirty="0" smtClean="0"/>
              <a:t>تركز </a:t>
            </a:r>
            <a:r>
              <a:rPr lang="ar-IQ" b="1" dirty="0"/>
              <a:t>على القواعد والإجراءات، والتسلسل الهرمي وتقسيم واضح </a:t>
            </a:r>
            <a:r>
              <a:rPr lang="ar-IQ" b="1" dirty="0" smtClean="0"/>
              <a:t>للعمل.</a:t>
            </a:r>
            <a:endParaRPr lang="ar-IQ" dirty="0"/>
          </a:p>
          <a:p>
            <a:pPr marL="0" indent="0" algn="r" rtl="1">
              <a:buNone/>
            </a:pPr>
            <a:r>
              <a:rPr lang="ar-IQ" b="1" dirty="0"/>
              <a:t>3</a:t>
            </a:r>
            <a:r>
              <a:rPr lang="ar-IQ" b="1" dirty="0" smtClean="0"/>
              <a:t>)</a:t>
            </a:r>
            <a:r>
              <a:rPr lang="ar-IQ" b="1" dirty="0"/>
              <a:t> </a:t>
            </a:r>
            <a:r>
              <a:rPr lang="ar-IQ" b="1" dirty="0">
                <a:hlinkClick r:id="rId4"/>
              </a:rPr>
              <a:t>نظرية المبادئ الإدارية</a:t>
            </a:r>
            <a:r>
              <a:rPr lang="ar-IQ" b="1" dirty="0"/>
              <a:t>   تؤكد على تدفق المعلومات داخل المنظمة </a:t>
            </a:r>
            <a:r>
              <a:rPr lang="ar-IQ" b="1" dirty="0" smtClean="0"/>
              <a:t>.</a:t>
            </a:r>
            <a:r>
              <a:rPr lang="ar-IQ" b="1" dirty="0"/>
              <a:t> </a:t>
            </a:r>
            <a:endParaRPr lang="ar-IQ" dirty="0"/>
          </a:p>
          <a:p>
            <a:pPr algn="r" rtl="1"/>
            <a:endParaRPr lang="en-US" dirty="0"/>
          </a:p>
        </p:txBody>
      </p:sp>
      <p:sp>
        <p:nvSpPr>
          <p:cNvPr id="4" name="Title 2"/>
          <p:cNvSpPr>
            <a:spLocks noGrp="1"/>
          </p:cNvSpPr>
          <p:nvPr>
            <p:ph type="title"/>
          </p:nvPr>
        </p:nvSpPr>
        <p:spPr>
          <a:solidFill>
            <a:srgbClr val="FFFF00"/>
          </a:solidFill>
        </p:spPr>
        <p:txBody>
          <a:bodyPr/>
          <a:lstStyle/>
          <a:p>
            <a:r>
              <a:rPr lang="ar-IQ" dirty="0" smtClean="0">
                <a:solidFill>
                  <a:srgbClr val="FF0000"/>
                </a:solidFill>
              </a:rPr>
              <a:t>المدرسة التقليدية (الكلاسيكية)</a:t>
            </a:r>
            <a:endParaRPr lang="en-US" dirty="0">
              <a:solidFill>
                <a:srgbClr val="FF0000"/>
              </a:solidFill>
            </a:endParaRPr>
          </a:p>
        </p:txBody>
      </p:sp>
    </p:spTree>
    <p:extLst>
      <p:ext uri="{BB962C8B-B14F-4D97-AF65-F5344CB8AC3E}">
        <p14:creationId xmlns:p14="http://schemas.microsoft.com/office/powerpoint/2010/main" val="960889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FF0000"/>
          </a:solidFill>
        </p:spPr>
        <p:txBody>
          <a:bodyPr>
            <a:noAutofit/>
          </a:bodyPr>
          <a:lstStyle/>
          <a:p>
            <a:pPr marL="0" indent="0" rtl="1"/>
            <a:r>
              <a:rPr lang="ar-IQ" sz="3600" b="1" dirty="0">
                <a:solidFill>
                  <a:schemeClr val="tx1"/>
                </a:solidFill>
              </a:rPr>
              <a:t>مدرسة الإدارة العلمية </a:t>
            </a:r>
            <a:r>
              <a:rPr lang="ar-IQ" sz="3600" b="1" dirty="0" smtClean="0">
                <a:solidFill>
                  <a:schemeClr val="tx1"/>
                </a:solidFill>
              </a:rPr>
              <a:t>:</a:t>
            </a:r>
            <a:endParaRPr lang="en-US" sz="3600" b="1" dirty="0">
              <a:solidFill>
                <a:schemeClr val="tx1"/>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3124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191000" y="2681717"/>
            <a:ext cx="4572000" cy="3108543"/>
          </a:xfrm>
          <a:prstGeom prst="rect">
            <a:avLst/>
          </a:prstGeom>
        </p:spPr>
        <p:txBody>
          <a:bodyPr>
            <a:spAutoFit/>
          </a:bodyPr>
          <a:lstStyle/>
          <a:p>
            <a:pPr algn="r" rtl="1"/>
            <a:r>
              <a:rPr lang="ar-IQ" sz="2800" b="1" dirty="0"/>
              <a:t>فريدريك تايلور (1856-1915) أمريكي</a:t>
            </a:r>
            <a:br>
              <a:rPr lang="ar-IQ" sz="2800" b="1" dirty="0"/>
            </a:br>
            <a:r>
              <a:rPr lang="ar-IQ" sz="2800" b="1" dirty="0"/>
              <a:t>بدّل الأحكام الشخصية بأحكام وضوابط علمية ، هدفها الأساس هو زيادة انتاجية العامل من خلال التحليل العلمي لعمله .</a:t>
            </a:r>
            <a:br>
              <a:rPr lang="ar-IQ" sz="2800" b="1" dirty="0"/>
            </a:br>
            <a:endParaRPr lang="en-US" sz="2800" b="1" dirty="0"/>
          </a:p>
        </p:txBody>
      </p:sp>
    </p:spTree>
    <p:extLst>
      <p:ext uri="{BB962C8B-B14F-4D97-AF65-F5344CB8AC3E}">
        <p14:creationId xmlns:p14="http://schemas.microsoft.com/office/powerpoint/2010/main" val="833504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fontScale="70000" lnSpcReduction="20000"/>
          </a:bodyPr>
          <a:lstStyle/>
          <a:p>
            <a:pPr marL="0" indent="0" algn="just" rtl="1">
              <a:buNone/>
            </a:pPr>
            <a:r>
              <a:rPr lang="ar-IQ" dirty="0" smtClean="0"/>
              <a:t>مدرسة الإدارة العلمية : فريدريك تايلور (1856-1915) أمريكي</a:t>
            </a:r>
          </a:p>
          <a:p>
            <a:pPr marL="0" indent="0" algn="just" rtl="1">
              <a:buNone/>
            </a:pPr>
            <a:r>
              <a:rPr lang="ar-IQ" dirty="0" smtClean="0"/>
              <a:t>بدّل الأحكام الشخصية بأحكام وضوابط علمية ، هدفها الأساس هو زيادة انتاجية العامل من خلال التحليل العلمي لعمله .</a:t>
            </a:r>
          </a:p>
          <a:p>
            <a:pPr marL="0" indent="0" algn="just" rtl="1">
              <a:buNone/>
            </a:pPr>
            <a:r>
              <a:rPr lang="ar-IQ" dirty="0" smtClean="0"/>
              <a:t>مدرسة التقسيمات الإدارية : </a:t>
            </a:r>
            <a:r>
              <a:rPr lang="ar-IQ" b="1" dirty="0"/>
              <a:t>نظرية الإدارة العلمية </a:t>
            </a:r>
            <a:endParaRPr lang="ar-IQ" dirty="0"/>
          </a:p>
          <a:p>
            <a:pPr marL="0" indent="0" algn="just" rtl="1">
              <a:buNone/>
            </a:pPr>
            <a:r>
              <a:rPr lang="ar-IQ" b="1" dirty="0" smtClean="0"/>
              <a:t>فريدريك </a:t>
            </a:r>
            <a:r>
              <a:rPr lang="ar-IQ" b="1" dirty="0"/>
              <a:t>تايلور هو المعروف باسم مؤسس الإدارة العلمية. وكان نهج تايلور هو زيادة الإنتاجية التنظيمية من خلال زيادة كفاءة عملية الإنتاج من خلال التركيز على البحوث التجريبية. ولا سيما في الولايات المتحدة حيث توجد العمالة، وخاصة فى هذا الوقت من القرن العشرين كانت العمالة الماهرة قليلية فكان هناك نقص فى المعروض من العمالة الماهرة والطريقة الوحيدة لزيادة الإنتاجية من خلال رفع كفاءة العمال. </a:t>
            </a:r>
            <a:endParaRPr lang="ar-IQ" dirty="0"/>
          </a:p>
          <a:p>
            <a:pPr algn="just" rtl="1"/>
            <a:r>
              <a:rPr lang="ar-IQ" b="1" dirty="0"/>
              <a:t>وتنص الإدارة العلمية على أنه ينبغي تصميم خط العمل بحيث يكون لكل عامل مهمة خاضعة لرقابة جيدة ومحددة جيدا، كما يتم اتباع أساليب وإجراءات محددة بدقة لكل وظيفة. </a:t>
            </a:r>
            <a:endParaRPr lang="ar-IQ" dirty="0"/>
          </a:p>
          <a:p>
            <a:pPr algn="just" rtl="1"/>
            <a:r>
              <a:rPr lang="ar-IQ" b="1" dirty="0"/>
              <a:t> تقوم نظرية إدارة تايلور على الاعتقاد الأساسي بأن المديرين ليسوا فقط أفضل من الناحية الفكرية من الموظف العادي، ولكن لديهم واجب إيجابي أيضا للإشراف على الموظفين وتنظيم أنشطة عملهم. ولذلك، فإن نظريته لم تستخدم إلا في المهام المتكررة والروتينية منخفضة المستوى التي يمكن إدارتها بسهولة على المستوى </a:t>
            </a:r>
            <a:r>
              <a:rPr lang="ar-IQ" b="1" dirty="0" smtClean="0"/>
              <a:t>الإشرافي.</a:t>
            </a:r>
            <a:endParaRPr lang="ar-IQ" dirty="0"/>
          </a:p>
          <a:p>
            <a:pPr algn="just" rtl="1"/>
            <a:r>
              <a:rPr lang="ar-IQ" b="1" dirty="0" smtClean="0"/>
              <a:t>طور </a:t>
            </a:r>
            <a:r>
              <a:rPr lang="ar-IQ" b="1" dirty="0"/>
              <a:t>تايلور أربعة مبادئ لنظرته للإدارة العلمية</a:t>
            </a:r>
            <a:endParaRPr lang="ar-IQ" dirty="0"/>
          </a:p>
          <a:p>
            <a:pPr marL="0" indent="0" algn="just" rtl="1">
              <a:buNone/>
            </a:pPr>
            <a:endParaRPr lang="en-US" dirty="0"/>
          </a:p>
        </p:txBody>
      </p:sp>
      <p:sp>
        <p:nvSpPr>
          <p:cNvPr id="3" name="Title 2"/>
          <p:cNvSpPr>
            <a:spLocks noGrp="1"/>
          </p:cNvSpPr>
          <p:nvPr>
            <p:ph type="title"/>
          </p:nvPr>
        </p:nvSpPr>
        <p:spPr>
          <a:solidFill>
            <a:srgbClr val="FF0000"/>
          </a:solidFill>
        </p:spPr>
        <p:txBody>
          <a:bodyPr>
            <a:normAutofit fontScale="90000"/>
          </a:bodyPr>
          <a:lstStyle/>
          <a:p>
            <a:r>
              <a:rPr lang="ar-IQ" b="1" dirty="0" smtClean="0">
                <a:solidFill>
                  <a:schemeClr val="tx2"/>
                </a:solidFill>
              </a:rPr>
              <a:t/>
            </a:r>
            <a:br>
              <a:rPr lang="ar-IQ" b="1" dirty="0" smtClean="0">
                <a:solidFill>
                  <a:schemeClr val="tx2"/>
                </a:solidFill>
              </a:rPr>
            </a:br>
            <a:r>
              <a:rPr lang="ar-IQ" b="1" dirty="0" smtClean="0">
                <a:solidFill>
                  <a:srgbClr val="FFFF00"/>
                </a:solidFill>
              </a:rPr>
              <a:t>مدرسة الادارة العلمية </a:t>
            </a:r>
            <a:endParaRPr lang="en-US" b="1" dirty="0">
              <a:solidFill>
                <a:srgbClr val="FFFF00"/>
              </a:solidFill>
            </a:endParaRPr>
          </a:p>
        </p:txBody>
      </p:sp>
    </p:spTree>
    <p:extLst>
      <p:ext uri="{BB962C8B-B14F-4D97-AF65-F5344CB8AC3E}">
        <p14:creationId xmlns:p14="http://schemas.microsoft.com/office/powerpoint/2010/main" val="3717050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19200"/>
            <a:ext cx="7408333" cy="4906963"/>
          </a:xfrm>
        </p:spPr>
        <p:txBody>
          <a:bodyPr>
            <a:normAutofit fontScale="85000" lnSpcReduction="20000"/>
          </a:bodyPr>
          <a:lstStyle/>
          <a:p>
            <a:pPr marL="0" indent="0" algn="r" rtl="1">
              <a:buNone/>
            </a:pPr>
            <a:r>
              <a:rPr lang="ar-IQ" b="1" u="sng" dirty="0" smtClean="0">
                <a:solidFill>
                  <a:srgbClr val="FF0000"/>
                </a:solidFill>
              </a:rPr>
              <a:t>المبدأ </a:t>
            </a:r>
            <a:r>
              <a:rPr lang="ar-IQ" b="1" u="sng" dirty="0">
                <a:solidFill>
                  <a:srgbClr val="FF0000"/>
                </a:solidFill>
              </a:rPr>
              <a:t>الأول </a:t>
            </a:r>
            <a:r>
              <a:rPr lang="ar-IQ" b="1" dirty="0"/>
              <a:t>هو وضع منهجية أفضل لأداء كل مهمة علمياً. </a:t>
            </a:r>
            <a:endParaRPr lang="ar-IQ" dirty="0"/>
          </a:p>
          <a:p>
            <a:pPr marL="0" indent="0" algn="r" rtl="1">
              <a:buNone/>
            </a:pPr>
            <a:r>
              <a:rPr lang="ar-IQ" b="1" u="sng" dirty="0">
                <a:solidFill>
                  <a:srgbClr val="FF0000"/>
                </a:solidFill>
              </a:rPr>
              <a:t>المبدأ الثاني </a:t>
            </a:r>
            <a:r>
              <a:rPr lang="ar-IQ" b="1" dirty="0"/>
              <a:t>هو أنه يجب على المديرين التأكد من اختيار أفضل شخص لأداء المهمة وضمان حصوله على أفضل تدريب.</a:t>
            </a:r>
            <a:endParaRPr lang="ar-IQ" dirty="0"/>
          </a:p>
          <a:p>
            <a:pPr marL="0" indent="0" algn="r" rtl="1">
              <a:buNone/>
            </a:pPr>
            <a:r>
              <a:rPr lang="ar-IQ" b="1" u="sng" dirty="0">
                <a:solidFill>
                  <a:srgbClr val="FF0000"/>
                </a:solidFill>
              </a:rPr>
              <a:t>المبدأ الثالث </a:t>
            </a:r>
            <a:r>
              <a:rPr lang="ar-IQ" b="1" dirty="0"/>
              <a:t>هو أن المديرين مسؤولون عن التأكد من أن أفضل شخص يتم اختياره لهذا المنصب من خلال تطبيق أفضل منهجية</a:t>
            </a:r>
            <a:r>
              <a:rPr lang="ar-IQ" b="1" dirty="0" smtClean="0"/>
              <a:t>.</a:t>
            </a:r>
          </a:p>
          <a:p>
            <a:pPr marL="0" indent="0" algn="just" rtl="1">
              <a:buNone/>
            </a:pPr>
            <a:r>
              <a:rPr lang="ar-IQ" b="1" u="sng" dirty="0">
                <a:solidFill>
                  <a:srgbClr val="FF0000"/>
                </a:solidFill>
              </a:rPr>
              <a:t>المبدأ الرابع </a:t>
            </a:r>
            <a:r>
              <a:rPr lang="ar-IQ" b="1" dirty="0" smtClean="0"/>
              <a:t>:هو</a:t>
            </a:r>
            <a:r>
              <a:rPr lang="ar-IQ" b="1" dirty="0"/>
              <a:t> أن المسؤولية الكاملة عن طريقة العمل يجب أن تتم إزالتها من العامل ويجب أن يتم نقلها إلى الإدارة، والموظف هو المسؤول الوحيد عن أداء العمل الفعلي. </a:t>
            </a:r>
            <a:r>
              <a:rPr lang="ar-IQ" dirty="0"/>
              <a:t/>
            </a:r>
            <a:br>
              <a:rPr lang="ar-IQ" dirty="0"/>
            </a:br>
            <a:r>
              <a:rPr lang="ar-IQ" b="1" dirty="0"/>
              <a:t/>
            </a:r>
            <a:br>
              <a:rPr lang="ar-IQ" b="1" dirty="0"/>
            </a:br>
            <a:r>
              <a:rPr lang="ar-IQ" sz="2800" b="1" u="sng" dirty="0">
                <a:solidFill>
                  <a:srgbClr val="FF0000"/>
                </a:solidFill>
              </a:rPr>
              <a:t>وقد استند تايلور فى نظام إدارته على دراسات الوقت فى خطوط الإنتاج.  و تايلور قام بإيجاد أفضل الطرق للقيام بالعمل عن طريق تقسيم كل وظيفة الى مكونات (أجزاء) وقام بإيجاد أسرع الطرق لإنجاز العمل عن طريق تطبيق قاعدة دراسة الوقت كمبدأ أساسى فى كل مكون من مكونات العمل . </a:t>
            </a:r>
          </a:p>
          <a:p>
            <a:pPr marL="0" indent="0" algn="just" rtl="1">
              <a:buNone/>
            </a:pPr>
            <a:r>
              <a:rPr lang="ar-IQ" b="1" dirty="0" smtClean="0"/>
              <a:t>كما </a:t>
            </a:r>
            <a:r>
              <a:rPr lang="ar-IQ" b="1" dirty="0"/>
              <a:t>حاول إقناع أصحاب العمل بدفع نسبة أعلى إلى العمال الأكثر إنتاجية. في الأجزاء الأولى من القرن العشرين أصبحت نظرية الإدارة العلمية شعبية جدا حيث تبين أن تطبيقه يؤدي إلى تحسينات في الإنتاجية والكفاءة.</a:t>
            </a:r>
            <a:endParaRPr lang="en-US" sz="2800" b="1" u="sng" dirty="0">
              <a:solidFill>
                <a:srgbClr val="FF0000"/>
              </a:solidFill>
            </a:endParaRPr>
          </a:p>
        </p:txBody>
      </p:sp>
      <p:sp>
        <p:nvSpPr>
          <p:cNvPr id="3" name="Title 2"/>
          <p:cNvSpPr>
            <a:spLocks noGrp="1"/>
          </p:cNvSpPr>
          <p:nvPr>
            <p:ph type="title"/>
          </p:nvPr>
        </p:nvSpPr>
        <p:spPr>
          <a:xfrm>
            <a:off x="457200" y="338328"/>
            <a:ext cx="8229600" cy="728472"/>
          </a:xfrm>
          <a:solidFill>
            <a:srgbClr val="FF0000"/>
          </a:solidFill>
        </p:spPr>
        <p:txBody>
          <a:bodyPr>
            <a:normAutofit fontScale="90000"/>
          </a:bodyPr>
          <a:lstStyle/>
          <a:p>
            <a:r>
              <a:rPr lang="ar-IQ" dirty="0" smtClean="0">
                <a:solidFill>
                  <a:srgbClr val="FFFF00"/>
                </a:solidFill>
              </a:rPr>
              <a:t>مبادئ مدرسة الإدارة العلمية </a:t>
            </a:r>
            <a:endParaRPr lang="en-US" dirty="0">
              <a:solidFill>
                <a:srgbClr val="FFFF00"/>
              </a:solidFill>
            </a:endParaRPr>
          </a:p>
        </p:txBody>
      </p:sp>
    </p:spTree>
    <p:extLst>
      <p:ext uri="{BB962C8B-B14F-4D97-AF65-F5344CB8AC3E}">
        <p14:creationId xmlns:p14="http://schemas.microsoft.com/office/powerpoint/2010/main" val="1224322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245</TotalTime>
  <Words>590</Words>
  <Application>Microsoft Office PowerPoint</Application>
  <PresentationFormat>On-screen Show (4:3)</PresentationFormat>
  <Paragraphs>142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Waveform</vt:lpstr>
      <vt:lpstr>مبادئ الإدارة  </vt:lpstr>
      <vt:lpstr>المدرسة التقليدية (الكلاسيكية)</vt:lpstr>
      <vt:lpstr>المدرسة التقليدية (الكلاسيكية)</vt:lpstr>
      <vt:lpstr>المدرسة التقليدية (الكلاسيكية)</vt:lpstr>
      <vt:lpstr>المدرسة التقليدية (الكلاسيكية)</vt:lpstr>
      <vt:lpstr>المدرسة التقليدية (الكلاسيكية)</vt:lpstr>
      <vt:lpstr>مدرسة الإدارة العلمية :</vt:lpstr>
      <vt:lpstr> مدرسة الادارة العلمية </vt:lpstr>
      <vt:lpstr>مبادئ مدرسة الإدارة العلمية </vt:lpstr>
      <vt:lpstr>نظرية المباديء الإدارية - نظرية التقسيم الإدارى   </vt:lpstr>
      <vt:lpstr>نظرية المبادئ الإدارية - نظرية التقسيم الإداري   </vt:lpstr>
      <vt:lpstr>نظرية المباديء الإدارية - نظرية التقسيم الإدارى   </vt:lpstr>
      <vt:lpstr>نظرية المباديء الإدارية - نظرية التقسيم الإدارى   </vt:lpstr>
      <vt:lpstr>نظرية المباديء الإدارية - نظرية التقسيم الإدارى   </vt:lpstr>
      <vt:lpstr>المدرسة البيروقراطية  </vt:lpstr>
      <vt:lpstr>المدرسة البيروقراطية  </vt:lpstr>
      <vt:lpstr>المدرسة البيروقراطية  </vt:lpstr>
      <vt:lpstr>المدرسة البيروقراطية  </vt:lpstr>
      <vt:lpstr>PowerPoint Presentation</vt:lpstr>
      <vt:lpstr>PowerPoint Presentation</vt:lpstr>
      <vt:lpstr>PowerPoint Presentation</vt:lpstr>
      <vt:lpstr>PowerPoint Presentation</vt:lpstr>
      <vt:lpstr>  انواع المنظمات من حيث الكفاءة والفاعلية  </vt:lpstr>
      <vt:lpstr>تطبيقات وأمثلة </vt:lpstr>
      <vt:lpstr>PowerPoint Presentation</vt:lpstr>
      <vt:lpstr>مالفرق ؟</vt:lpstr>
      <vt:lpstr>وشكرا</vt:lpstr>
      <vt:lpstr>السمات المشتركة بين المدارس الفرعية للمدرسة التقليدية </vt:lpstr>
      <vt:lpstr>المحاضرة القادمة </vt:lpstr>
      <vt:lpstr>المدرسة السلوكية (الإنسانية)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الإدارة  </dc:title>
  <dc:creator>mazen</dc:creator>
  <cp:lastModifiedBy>mazen</cp:lastModifiedBy>
  <cp:revision>16</cp:revision>
  <dcterms:created xsi:type="dcterms:W3CDTF">2006-08-16T00:00:00Z</dcterms:created>
  <dcterms:modified xsi:type="dcterms:W3CDTF">2018-11-30T18:50:43Z</dcterms:modified>
</cp:coreProperties>
</file>