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458200" cy="2592287"/>
          </a:xfrm>
        </p:spPr>
        <p:txBody>
          <a:bodyPr>
            <a:normAutofit fontScale="90000"/>
          </a:bodyPr>
          <a:lstStyle/>
          <a:p>
            <a:r>
              <a:rPr lang="ar-IQ" b="1" dirty="0" smtClean="0"/>
              <a:t>المحاضرة الخامسة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IQ" b="1" dirty="0" smtClean="0"/>
              <a:t>استراتيجيات الشراء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337374"/>
          </a:xfrm>
        </p:spPr>
        <p:txBody>
          <a:bodyPr>
            <a:normAutofit/>
          </a:bodyPr>
          <a:lstStyle/>
          <a:p>
            <a:r>
              <a:rPr lang="ar-IQ" b="1" dirty="0" smtClean="0"/>
              <a:t>جامعة بغداد – كلية الإدارة والاقتصاد</a:t>
            </a:r>
            <a:endParaRPr lang="en-US" dirty="0" smtClean="0"/>
          </a:p>
          <a:p>
            <a:r>
              <a:rPr lang="ar-IQ" b="1" dirty="0" smtClean="0"/>
              <a:t>القسم:- الإدارة الصناعية</a:t>
            </a:r>
            <a:endParaRPr lang="en-US" dirty="0" smtClean="0"/>
          </a:p>
          <a:p>
            <a:r>
              <a:rPr lang="ar-IQ" b="1" dirty="0" smtClean="0"/>
              <a:t>المادة:- إدارة المواد</a:t>
            </a:r>
            <a:endParaRPr lang="en-US" dirty="0" smtClean="0"/>
          </a:p>
          <a:p>
            <a:r>
              <a:rPr lang="ar-IQ" b="1" dirty="0" smtClean="0"/>
              <a:t>المرحلة:- الثالثة</a:t>
            </a:r>
            <a:endParaRPr lang="en-US" dirty="0" smtClean="0"/>
          </a:p>
          <a:p>
            <a:r>
              <a:rPr lang="ar-IQ" b="1" dirty="0" smtClean="0"/>
              <a:t>اسم الأستاذ:- المدرس وداد موسى محمد</a:t>
            </a:r>
            <a:endParaRPr lang="en-US" dirty="0" smtClean="0"/>
          </a:p>
          <a:p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r>
              <a:rPr lang="ar-IQ" dirty="0" smtClean="0"/>
              <a:t>مقدمة:---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61760"/>
          </a:xfrm>
        </p:spPr>
        <p:txBody>
          <a:bodyPr>
            <a:noAutofit/>
          </a:bodyPr>
          <a:lstStyle/>
          <a:p>
            <a:pPr algn="just"/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تعني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استراتيجيه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الشراء، السياسة العامة التي تنتهجها وتسير على هديها عملية شراء وتوفير احتياجاتها المنظمة من المواد ومستلزمات العمل.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أما الإستراتيجية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هنا عبارة عن قواعد عامة يتم في ضوئها اتخاذ قرارات الشراء داخل المنظمة،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وإستراتيجية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الشراء تصدر عن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أعلى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سلطة في المنظمة بناء على معلومات والاقتراحات التي تقدمها وظيفة الشراء من خلال إدارة المواد لهذه السلطة. وبصورة عامة هناك خمس أنواع معروفة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لإستراتيجية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الشراء يمكن للمنظمات الصناعية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أن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تتبنى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أحداها </a:t>
            </a:r>
            <a:r>
              <a:rPr lang="ar-IQ" sz="3200" b="1" dirty="0" err="1" smtClean="0">
                <a:latin typeface="Arial" pitchFamily="34" charset="0"/>
                <a:cs typeface="Arial" pitchFamily="34" charset="0"/>
              </a:rPr>
              <a:t>او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أكثر </a:t>
            </a:r>
            <a:r>
              <a:rPr lang="ar-IQ" sz="3200" b="1" dirty="0" smtClean="0">
                <a:latin typeface="Arial" pitchFamily="34" charset="0"/>
                <a:cs typeface="Arial" pitchFamily="34" charset="0"/>
              </a:rPr>
              <a:t>بأن واحد وذلك حسب ظروفها الخاصة وظروف السوق السائدة والحالة الاقتصادية العامة</a:t>
            </a:r>
            <a:endParaRPr lang="ar-IQ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b="1" dirty="0" smtClean="0"/>
              <a:t>وهذه الاستراتيجيات هي </a:t>
            </a:r>
            <a:r>
              <a:rPr lang="ar-IQ" b="1" dirty="0" err="1" smtClean="0"/>
              <a:t>كالاتي</a:t>
            </a:r>
            <a:r>
              <a:rPr lang="ar-IQ" b="1" dirty="0" smtClean="0"/>
              <a:t>:- 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ar-IQ" sz="3200" b="1" dirty="0" smtClean="0"/>
              <a:t>إستراتيجية </a:t>
            </a:r>
            <a:r>
              <a:rPr lang="ar-IQ" sz="3200" b="1" dirty="0" smtClean="0"/>
              <a:t>الشراء حسب الحاجة </a:t>
            </a:r>
            <a:r>
              <a:rPr lang="ar-IQ" sz="3200" b="1" dirty="0" err="1" smtClean="0"/>
              <a:t>او</a:t>
            </a:r>
            <a:r>
              <a:rPr lang="ar-IQ" sz="3200" b="1" dirty="0" smtClean="0"/>
              <a:t> بالكمية الدنيا:</a:t>
            </a:r>
            <a:endParaRPr lang="en-US" sz="3200" dirty="0" smtClean="0"/>
          </a:p>
          <a:p>
            <a:pPr lvl="0" algn="just"/>
            <a:r>
              <a:rPr lang="ar-IQ" sz="3200" b="1" dirty="0" smtClean="0"/>
              <a:t>عندما يكون الاقتصاد في حالة كساد.</a:t>
            </a:r>
            <a:endParaRPr lang="en-US" sz="3200" dirty="0" smtClean="0"/>
          </a:p>
          <a:p>
            <a:pPr lvl="0" algn="just"/>
            <a:r>
              <a:rPr lang="ar-IQ" sz="3200" b="1" dirty="0" smtClean="0"/>
              <a:t>تلجأ المنظمات الى تبني هذه </a:t>
            </a:r>
            <a:r>
              <a:rPr lang="ar-IQ" sz="3200" b="1" dirty="0" smtClean="0"/>
              <a:t>الإستراتيجية </a:t>
            </a:r>
            <a:r>
              <a:rPr lang="ar-IQ" sz="3200" b="1" dirty="0" smtClean="0"/>
              <a:t>في الشراء عندما يكون السعر مرتفع في الأسواق بصورة غير طبيعية.</a:t>
            </a:r>
            <a:endParaRPr lang="en-US" sz="3200" dirty="0" smtClean="0"/>
          </a:p>
          <a:p>
            <a:pPr lvl="0" algn="just"/>
            <a:r>
              <a:rPr lang="ar-IQ" sz="3200" b="1" dirty="0" smtClean="0"/>
              <a:t>تتبنى المنظمة هذه السياسة عندما تكون احتياجاتها متنوعة</a:t>
            </a:r>
            <a:r>
              <a:rPr lang="ar-IQ" sz="3200" b="1" dirty="0" smtClean="0"/>
              <a:t>.</a:t>
            </a:r>
          </a:p>
          <a:p>
            <a:pPr algn="just"/>
            <a:r>
              <a:rPr lang="ar-IQ" sz="3200" b="1" dirty="0" smtClean="0"/>
              <a:t>تلجأ المنظمة لهذه السياسة عند عدم توفر سيولة نقدية لديها لشراء احتياجاتها بكميات كبيرة.</a:t>
            </a:r>
            <a:endParaRPr lang="en-US" sz="3200" dirty="0" smtClean="0"/>
          </a:p>
          <a:p>
            <a:pPr lvl="0" algn="just"/>
            <a:endParaRPr lang="en-US" sz="3200" dirty="0" smtClean="0"/>
          </a:p>
          <a:p>
            <a:pPr algn="just"/>
            <a:endParaRPr lang="ar-IQ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 smtClean="0"/>
              <a:t>إستراتيجية </a:t>
            </a:r>
            <a:r>
              <a:rPr lang="ar-IQ" b="1" dirty="0" smtClean="0"/>
              <a:t>الشراء </a:t>
            </a:r>
            <a:r>
              <a:rPr lang="ar-IQ" b="1" dirty="0" smtClean="0"/>
              <a:t>أم </a:t>
            </a:r>
            <a:r>
              <a:rPr lang="ar-IQ" b="1" dirty="0" smtClean="0"/>
              <a:t>التصنيع.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3200" b="1" dirty="0" smtClean="0"/>
              <a:t>أ </a:t>
            </a:r>
            <a:r>
              <a:rPr lang="ar-IQ" sz="3200" b="1" dirty="0" smtClean="0"/>
              <a:t>التكلفة.</a:t>
            </a:r>
            <a:endParaRPr lang="en-US" sz="3200" dirty="0" smtClean="0"/>
          </a:p>
          <a:p>
            <a:r>
              <a:rPr lang="ar-IQ" sz="3200" b="1" dirty="0" smtClean="0"/>
              <a:t>ب. الجودة.</a:t>
            </a:r>
            <a:endParaRPr lang="en-US" sz="3200" dirty="0" smtClean="0"/>
          </a:p>
          <a:p>
            <a:r>
              <a:rPr lang="ar-IQ" sz="3200" b="1" dirty="0" smtClean="0"/>
              <a:t>ج. الكمية.</a:t>
            </a:r>
            <a:endParaRPr lang="en-US" sz="3200" dirty="0" smtClean="0"/>
          </a:p>
          <a:p>
            <a:r>
              <a:rPr lang="ar-IQ" sz="3200" b="1" dirty="0" smtClean="0"/>
              <a:t>د. سرية التصنيع.</a:t>
            </a:r>
            <a:endParaRPr lang="en-US" sz="3200" dirty="0" smtClean="0"/>
          </a:p>
          <a:p>
            <a:r>
              <a:rPr lang="ar-IQ" sz="3200" b="1" dirty="0" smtClean="0"/>
              <a:t>ه. ضمان استمرار التوريد.</a:t>
            </a:r>
            <a:endParaRPr lang="en-US" sz="3200" dirty="0" smtClean="0"/>
          </a:p>
          <a:p>
            <a:r>
              <a:rPr lang="ar-IQ" sz="3200" b="1" dirty="0" smtClean="0"/>
              <a:t>و. اعتبارات عامة.</a:t>
            </a:r>
            <a:endParaRPr lang="en-US" sz="3200" dirty="0" smtClean="0"/>
          </a:p>
          <a:p>
            <a:endParaRPr lang="ar-IQ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b="1" dirty="0" smtClean="0"/>
              <a:t>استراتيجيه </a:t>
            </a:r>
            <a:r>
              <a:rPr lang="ar-IQ" b="1" dirty="0" smtClean="0"/>
              <a:t>الشراء للتخزين.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IQ" sz="3200" b="1" dirty="0" smtClean="0"/>
              <a:t>الحد </a:t>
            </a:r>
            <a:r>
              <a:rPr lang="ar-IQ" sz="3200" b="1" dirty="0" smtClean="0"/>
              <a:t>من خطر نفاد المخزون.</a:t>
            </a:r>
            <a:endParaRPr lang="en-US" sz="3200" dirty="0" smtClean="0"/>
          </a:p>
          <a:p>
            <a:pPr lvl="0"/>
            <a:r>
              <a:rPr lang="ar-IQ" sz="3200" b="1" dirty="0" smtClean="0"/>
              <a:t>الحصول على خصم.</a:t>
            </a:r>
            <a:endParaRPr lang="en-US" sz="3200" dirty="0" smtClean="0"/>
          </a:p>
          <a:p>
            <a:pPr lvl="0"/>
            <a:r>
              <a:rPr lang="ar-IQ" sz="3200" b="1" dirty="0" smtClean="0"/>
              <a:t>تخفيض نفقات النقل.</a:t>
            </a:r>
            <a:endParaRPr lang="en-US" sz="3200" dirty="0" smtClean="0"/>
          </a:p>
          <a:p>
            <a:pPr lvl="0"/>
            <a:r>
              <a:rPr lang="ar-IQ" sz="3200" b="1" dirty="0" smtClean="0"/>
              <a:t>ثبات التكاليف في الفترة المقبلة.</a:t>
            </a:r>
            <a:endParaRPr lang="en-US" sz="3200" dirty="0" smtClean="0"/>
          </a:p>
          <a:p>
            <a:endParaRPr lang="ar-IQ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/>
          </a:bodyPr>
          <a:lstStyle/>
          <a:p>
            <a:pPr lvl="0"/>
            <a:r>
              <a:rPr lang="ar-IQ" sz="3200" b="1" dirty="0" smtClean="0"/>
              <a:t>استراتيجيه </a:t>
            </a:r>
            <a:r>
              <a:rPr lang="ar-IQ" sz="3200" b="1" dirty="0" smtClean="0"/>
              <a:t>الشراء لغرض المضاربة.</a:t>
            </a:r>
            <a:endParaRPr lang="en-US" sz="3200" dirty="0" smtClean="0"/>
          </a:p>
          <a:p>
            <a:pPr lvl="0"/>
            <a:r>
              <a:rPr lang="ar-IQ" sz="3200" b="1" smtClean="0"/>
              <a:t>استراتيجيه </a:t>
            </a:r>
            <a:r>
              <a:rPr lang="ar-IQ" sz="3200" b="1" dirty="0" smtClean="0"/>
              <a:t>المبادلة في الشراء.</a:t>
            </a:r>
            <a:endParaRPr lang="en-US" sz="3200" dirty="0" smtClean="0"/>
          </a:p>
          <a:p>
            <a:endParaRPr lang="ar-IQ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</TotalTime>
  <Words>244</Words>
  <Application>Microsoft Office PowerPoint</Application>
  <PresentationFormat>عرض على الشاشة (3:4)‏</PresentationFormat>
  <Paragraphs>29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حضري</vt:lpstr>
      <vt:lpstr>المحاضرة الخامسة استراتيجيات الشراء  </vt:lpstr>
      <vt:lpstr>مقدمة:---</vt:lpstr>
      <vt:lpstr>وهذه الاستراتيجيات هي كالاتي:-  </vt:lpstr>
      <vt:lpstr>إستراتيجية الشراء أم التصنيع.</vt:lpstr>
      <vt:lpstr>استراتيجيه الشراء للتخزين.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الخامسة المركزية واللامركزية في الشراء </dc:title>
  <dc:creator>anas office</dc:creator>
  <cp:lastModifiedBy>anas office</cp:lastModifiedBy>
  <cp:revision>14</cp:revision>
  <dcterms:created xsi:type="dcterms:W3CDTF">2019-01-05T21:26:00Z</dcterms:created>
  <dcterms:modified xsi:type="dcterms:W3CDTF">2019-01-05T21:36:50Z</dcterms:modified>
</cp:coreProperties>
</file>