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عنوان 28"/>
          <p:cNvSpPr>
            <a:spLocks noGrp="1"/>
          </p:cNvSpPr>
          <p:nvPr>
            <p:ph type="ctrTitle"/>
          </p:nvPr>
        </p:nvSpPr>
        <p:spPr>
          <a:xfrm>
            <a:off x="381000" y="4853411"/>
            <a:ext cx="8458200" cy="1222375"/>
          </a:xfrm>
        </p:spPr>
        <p:txBody>
          <a:bodyPr anchor="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16" name="عنصر نائب للتاريخ 15"/>
          <p:cNvSpPr>
            <a:spLocks noGrp="1"/>
          </p:cNvSpPr>
          <p:nvPr>
            <p:ph type="dt" sz="half" idx="10"/>
          </p:nvPr>
        </p:nvSpPr>
        <p:spPr/>
        <p:txBody>
          <a:bodyPr/>
          <a:lstStyle/>
          <a:p>
            <a:fld id="{1B8ABB09-4A1D-463E-8065-109CC2B7EFAA}" type="datetimeFigureOut">
              <a:rPr lang="ar-SA" smtClean="0"/>
              <a:pPr/>
              <a:t>29/04/1440</a:t>
            </a:fld>
            <a:endParaRPr lang="ar-SA"/>
          </a:p>
        </p:txBody>
      </p:sp>
      <p:sp>
        <p:nvSpPr>
          <p:cNvPr id="2" name="عنصر نائب للتذييل 1"/>
          <p:cNvSpPr>
            <a:spLocks noGrp="1"/>
          </p:cNvSpPr>
          <p:nvPr>
            <p:ph type="ftr" sz="quarter" idx="11"/>
          </p:nvPr>
        </p:nvSpPr>
        <p:spPr/>
        <p:txBody>
          <a:bodyPr/>
          <a:lstStyle/>
          <a:p>
            <a:endParaRPr lang="ar-SA"/>
          </a:p>
        </p:txBody>
      </p:sp>
      <p:sp>
        <p:nvSpPr>
          <p:cNvPr id="15" name="عنصر نائب لرقم الشريحة 14"/>
          <p:cNvSpPr>
            <a:spLocks noGrp="1"/>
          </p:cNvSpPr>
          <p:nvPr>
            <p:ph type="sldNum" sz="quarter" idx="12"/>
          </p:nvPr>
        </p:nvSpPr>
        <p:spPr>
          <a:xfrm>
            <a:off x="8229600" y="6473952"/>
            <a:ext cx="758952" cy="246888"/>
          </a:xfrm>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29/04/1440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29/04/1440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kumimoji="0" lang="ar-SA" smtClean="0"/>
              <a:t>انقر لتحرير نمط العنوان الرئيسي</a:t>
            </a:r>
            <a:endParaRPr kumimoji="0" lang="en-US"/>
          </a:p>
        </p:txBody>
      </p:sp>
      <p:sp>
        <p:nvSpPr>
          <p:cNvPr id="27" name="عنصر نائب للمحتوى 26"/>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1B8ABB09-4A1D-463E-8065-109CC2B7EFAA}" type="datetimeFigureOut">
              <a:rPr lang="ar-SA" smtClean="0"/>
              <a:pPr/>
              <a:t>29/04/1440</a:t>
            </a:fld>
            <a:endParaRPr lang="ar-SA"/>
          </a:p>
        </p:txBody>
      </p:sp>
      <p:sp>
        <p:nvSpPr>
          <p:cNvPr id="19" name="عنصر نائب للتذييل 18"/>
          <p:cNvSpPr>
            <a:spLocks noGrp="1"/>
          </p:cNvSpPr>
          <p:nvPr>
            <p:ph type="ftr" sz="quarter" idx="11"/>
          </p:nvPr>
        </p:nvSpPr>
        <p:spPr>
          <a:xfrm>
            <a:off x="3581400" y="76200"/>
            <a:ext cx="2895600" cy="288925"/>
          </a:xfrm>
        </p:spPr>
        <p:txBody>
          <a:bodyPr/>
          <a:lstStyle/>
          <a:p>
            <a:endParaRPr lang="ar-SA"/>
          </a:p>
        </p:txBody>
      </p:sp>
      <p:sp>
        <p:nvSpPr>
          <p:cNvPr id="16" name="عنصر نائب لرقم الشريحة 15"/>
          <p:cNvSpPr>
            <a:spLocks noGrp="1"/>
          </p:cNvSpPr>
          <p:nvPr>
            <p:ph type="sldNum" sz="quarter" idx="12"/>
          </p:nvPr>
        </p:nvSpPr>
        <p:spPr>
          <a:xfrm>
            <a:off x="8229600" y="6473952"/>
            <a:ext cx="758952" cy="246888"/>
          </a:xfrm>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9" name="عنصر نائب للتاريخ 18"/>
          <p:cNvSpPr>
            <a:spLocks noGrp="1"/>
          </p:cNvSpPr>
          <p:nvPr>
            <p:ph type="dt" sz="half" idx="10"/>
          </p:nvPr>
        </p:nvSpPr>
        <p:spPr/>
        <p:txBody>
          <a:bodyPr/>
          <a:lstStyle/>
          <a:p>
            <a:fld id="{1B8ABB09-4A1D-463E-8065-109CC2B7EFAA}" type="datetimeFigureOut">
              <a:rPr lang="ar-SA" smtClean="0"/>
              <a:pPr/>
              <a:t>29/04/1440</a:t>
            </a:fld>
            <a:endParaRPr lang="ar-SA"/>
          </a:p>
        </p:txBody>
      </p:sp>
      <p:sp>
        <p:nvSpPr>
          <p:cNvPr id="11" name="عنصر نائب للتذييل 10"/>
          <p:cNvSpPr>
            <a:spLocks noGrp="1"/>
          </p:cNvSpPr>
          <p:nvPr>
            <p:ph type="ftr" sz="quarter" idx="11"/>
          </p:nvPr>
        </p:nvSpPr>
        <p:spPr/>
        <p:txBody>
          <a:bodyPr/>
          <a:lstStyle/>
          <a:p>
            <a:endParaRPr lang="ar-SA"/>
          </a:p>
        </p:txBody>
      </p:sp>
      <p:sp>
        <p:nvSpPr>
          <p:cNvPr id="16" name="عنصر نائب لرقم الشريحة 15"/>
          <p:cNvSpPr>
            <a:spLocks noGrp="1"/>
          </p:cNvSpPr>
          <p:nvPr>
            <p:ph type="sldNum" sz="quarter" idx="12"/>
          </p:nvPr>
        </p:nvSpPr>
        <p:spPr/>
        <p:txBody>
          <a:bodyPr/>
          <a:lstStyle/>
          <a:p>
            <a:fld id="{0B34F065-1154-456A-91E3-76DE8E75E17B}" type="slidenum">
              <a:rPr lang="ar-SA" smtClean="0"/>
              <a:pPr/>
              <a:t>‹#›</a:t>
            </a:fld>
            <a:endParaRPr lang="ar-SA"/>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0"/>
          </p:nvPr>
        </p:nvSpPr>
        <p:spPr/>
        <p:txBody>
          <a:bodyPr/>
          <a:lstStyle/>
          <a:p>
            <a:fld id="{1B8ABB09-4A1D-463E-8065-109CC2B7EFAA}" type="datetimeFigureOut">
              <a:rPr lang="ar-SA" smtClean="0"/>
              <a:pPr/>
              <a:t>29/04/1440</a:t>
            </a:fld>
            <a:endParaRPr lang="ar-SA"/>
          </a:p>
        </p:txBody>
      </p:sp>
      <p:sp>
        <p:nvSpPr>
          <p:cNvPr id="10" name="عنصر نائب للتذييل 9"/>
          <p:cNvSpPr>
            <a:spLocks noGrp="1"/>
          </p:cNvSpPr>
          <p:nvPr>
            <p:ph type="ftr" sz="quarter" idx="11"/>
          </p:nvPr>
        </p:nvSpPr>
        <p:spPr/>
        <p:txBody>
          <a:bodyPr/>
          <a:lstStyle/>
          <a:p>
            <a:endParaRPr lang="ar-SA"/>
          </a:p>
        </p:txBody>
      </p:sp>
      <p:sp>
        <p:nvSpPr>
          <p:cNvPr id="31" name="عنصر نائب لرقم الشريحة 30"/>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9" name="عنوان 28"/>
          <p:cNvSpPr>
            <a:spLocks noGrp="1"/>
          </p:cNvSpPr>
          <p:nvPr>
            <p:ph type="title"/>
          </p:nvPr>
        </p:nvSpPr>
        <p:spPr>
          <a:xfrm>
            <a:off x="304800" y="5410200"/>
            <a:ext cx="8610600" cy="882650"/>
          </a:xfrm>
        </p:spPr>
        <p:txBody>
          <a:bodyPr anchor="ctr"/>
          <a:lstStyle>
            <a:lvl1pPr>
              <a:defRPr/>
            </a:lvl1p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0"/>
          </p:nvPr>
        </p:nvSpPr>
        <p:spPr/>
        <p:txBody>
          <a:bodyPr/>
          <a:lstStyle/>
          <a:p>
            <a:fld id="{1B8ABB09-4A1D-463E-8065-109CC2B7EFAA}" type="datetimeFigureOut">
              <a:rPr lang="ar-SA" smtClean="0"/>
              <a:pPr/>
              <a:t>29/04/1440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229600" y="6477000"/>
            <a:ext cx="762000" cy="246888"/>
          </a:xfrm>
        </p:spPr>
        <p:txBody>
          <a:bodyPr/>
          <a:lstStyle/>
          <a:p>
            <a:fld id="{0B34F065-1154-456A-91E3-76DE8E75E17B}" type="slidenum">
              <a:rPr lang="ar-SA" smtClean="0"/>
              <a:pPr/>
              <a:t>‹#›</a:t>
            </a:fld>
            <a:endParaRPr lang="ar-SA"/>
          </a:p>
        </p:txBody>
      </p:sp>
      <p:sp>
        <p:nvSpPr>
          <p:cNvPr id="11" name="رابط مستقيم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1B8ABB09-4A1D-463E-8065-109CC2B7EFAA}" type="datetimeFigureOut">
              <a:rPr lang="ar-SA" smtClean="0"/>
              <a:pPr/>
              <a:t>29/04/1440</a:t>
            </a:fld>
            <a:endParaRPr lang="ar-SA"/>
          </a:p>
        </p:txBody>
      </p:sp>
      <p:sp>
        <p:nvSpPr>
          <p:cNvPr id="21" name="عنصر نائب للتذييل 20"/>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1B8ABB09-4A1D-463E-8065-109CC2B7EFAA}" type="datetimeFigureOut">
              <a:rPr lang="ar-SA" smtClean="0"/>
              <a:pPr/>
              <a:t>29/04/1440</a:t>
            </a:fld>
            <a:endParaRPr lang="ar-SA"/>
          </a:p>
        </p:txBody>
      </p:sp>
      <p:sp>
        <p:nvSpPr>
          <p:cNvPr id="24" name="عنصر نائب للتذييل 23"/>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رابط مستقيم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عنوان 11"/>
          <p:cNvSpPr>
            <a:spLocks noGrp="1"/>
          </p:cNvSpPr>
          <p:nvPr>
            <p:ph type="title"/>
          </p:nvPr>
        </p:nvSpPr>
        <p:spPr>
          <a:xfrm>
            <a:off x="457200" y="5486400"/>
            <a:ext cx="8458200" cy="520700"/>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1B8ABB09-4A1D-463E-8065-109CC2B7EFAA}" type="datetimeFigureOut">
              <a:rPr lang="ar-SA" smtClean="0"/>
              <a:pPr/>
              <a:t>29/04/1440</a:t>
            </a:fld>
            <a:endParaRPr lang="ar-SA"/>
          </a:p>
        </p:txBody>
      </p:sp>
      <p:sp>
        <p:nvSpPr>
          <p:cNvPr id="29" name="عنصر نائب للتذييل 28"/>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ar-SA" smtClean="0"/>
              <a:t>انقر فوق الرمز لإضافة صورة</a:t>
            </a:r>
            <a:endParaRPr kumimoji="0" lang="en-US" dirty="0"/>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29/04/1440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31" name="عنصر نائب لرقم الشريحة 30"/>
          <p:cNvSpPr>
            <a:spLocks noGrp="1"/>
          </p:cNvSpPr>
          <p:nvPr>
            <p:ph type="sldNum" sz="quarter" idx="12"/>
          </p:nvPr>
        </p:nvSpPr>
        <p:spPr/>
        <p:txBody>
          <a:bodyPr/>
          <a:lstStyle/>
          <a:p>
            <a:fld id="{0B34F065-1154-456A-91E3-76DE8E75E17B}" type="slidenum">
              <a:rPr lang="ar-SA" smtClean="0"/>
              <a:pPr/>
              <a:t>‹#›</a:t>
            </a:fld>
            <a:endParaRPr lang="ar-SA"/>
          </a:p>
        </p:txBody>
      </p:sp>
      <p:sp>
        <p:nvSpPr>
          <p:cNvPr id="17" name="عنوان 16"/>
          <p:cNvSpPr>
            <a:spLocks noGrp="1"/>
          </p:cNvSpPr>
          <p:nvPr>
            <p:ph type="title"/>
          </p:nvPr>
        </p:nvSpPr>
        <p:spPr>
          <a:xfrm>
            <a:off x="381000" y="4993760"/>
            <a:ext cx="5867400" cy="522288"/>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عنصر نائب للنص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B8ABB09-4A1D-463E-8065-109CC2B7EFAA}" type="datetimeFigureOut">
              <a:rPr lang="ar-SA" smtClean="0"/>
              <a:pPr/>
              <a:t>29/04/1440</a:t>
            </a:fld>
            <a:endParaRPr lang="ar-SA"/>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ar-SA"/>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B34F065-1154-456A-91E3-76DE8E75E17B}" type="slidenum">
              <a:rPr lang="ar-SA" smtClean="0"/>
              <a:pPr/>
              <a:t>‹#›</a:t>
            </a:fld>
            <a:endParaRPr lang="ar-SA"/>
          </a:p>
        </p:txBody>
      </p:sp>
      <p:sp>
        <p:nvSpPr>
          <p:cNvPr id="10" name="عنصر نائب للعنوان 9"/>
          <p:cNvSpPr>
            <a:spLocks noGrp="1"/>
          </p:cNvSpPr>
          <p:nvPr>
            <p:ph type="title"/>
          </p:nvPr>
        </p:nvSpPr>
        <p:spPr>
          <a:xfrm>
            <a:off x="304800" y="457200"/>
            <a:ext cx="8686800" cy="8382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81000" y="4853411"/>
            <a:ext cx="8458200" cy="1527917"/>
          </a:xfrm>
        </p:spPr>
        <p:txBody>
          <a:bodyPr>
            <a:normAutofit fontScale="90000"/>
          </a:bodyPr>
          <a:lstStyle/>
          <a:p>
            <a:pPr algn="r"/>
            <a:r>
              <a:rPr lang="ar-IQ" b="1" dirty="0" smtClean="0"/>
              <a:t>المحاضرة الرابعة</a:t>
            </a:r>
            <a:r>
              <a:rPr lang="en-US" dirty="0" smtClean="0"/>
              <a:t/>
            </a:r>
            <a:br>
              <a:rPr lang="en-US" dirty="0" smtClean="0"/>
            </a:br>
            <a:r>
              <a:rPr lang="ar-IQ" b="1" dirty="0" smtClean="0"/>
              <a:t>علاقة وظيفة الشراء بوظائف المنظمة الأخرى:-</a:t>
            </a:r>
            <a:endParaRPr lang="ar-IQ" dirty="0"/>
          </a:p>
        </p:txBody>
      </p:sp>
      <p:sp>
        <p:nvSpPr>
          <p:cNvPr id="3" name="عنوان فرعي 2"/>
          <p:cNvSpPr>
            <a:spLocks noGrp="1"/>
          </p:cNvSpPr>
          <p:nvPr>
            <p:ph type="subTitle" idx="1"/>
          </p:nvPr>
        </p:nvSpPr>
        <p:spPr>
          <a:xfrm>
            <a:off x="381000" y="1340768"/>
            <a:ext cx="8458200" cy="3459832"/>
          </a:xfrm>
        </p:spPr>
        <p:txBody>
          <a:bodyPr>
            <a:normAutofit/>
          </a:bodyPr>
          <a:lstStyle/>
          <a:p>
            <a:r>
              <a:rPr lang="ar-IQ" b="1" dirty="0" smtClean="0"/>
              <a:t>جامعة بغداد – كلية الإدارة والاقتصاد</a:t>
            </a:r>
            <a:endParaRPr lang="en-US" dirty="0" smtClean="0"/>
          </a:p>
          <a:p>
            <a:r>
              <a:rPr lang="ar-IQ" b="1" dirty="0" smtClean="0"/>
              <a:t>القسم:- الإدارة الصناعية</a:t>
            </a:r>
            <a:endParaRPr lang="en-US" dirty="0" smtClean="0"/>
          </a:p>
          <a:p>
            <a:r>
              <a:rPr lang="ar-IQ" b="1" dirty="0" smtClean="0"/>
              <a:t>المادة:- إدارة المواد</a:t>
            </a:r>
            <a:endParaRPr lang="en-US" dirty="0" smtClean="0"/>
          </a:p>
          <a:p>
            <a:r>
              <a:rPr lang="ar-IQ" b="1" dirty="0" smtClean="0"/>
              <a:t>المرحلة:- الثالثة</a:t>
            </a:r>
            <a:endParaRPr lang="en-US" dirty="0" smtClean="0"/>
          </a:p>
          <a:p>
            <a:r>
              <a:rPr lang="ar-IQ" b="1" dirty="0" smtClean="0"/>
              <a:t>اسم الأستاذ:- المدرس وداد موسى محمد</a:t>
            </a:r>
            <a:endParaRPr lang="en-US" dirty="0" smtClean="0"/>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188640"/>
            <a:ext cx="8686800" cy="6480720"/>
          </a:xfrm>
        </p:spPr>
        <p:txBody>
          <a:bodyPr>
            <a:noAutofit/>
          </a:bodyPr>
          <a:lstStyle/>
          <a:p>
            <a:pPr algn="just">
              <a:lnSpc>
                <a:spcPct val="150000"/>
              </a:lnSpc>
            </a:pPr>
            <a:r>
              <a:rPr lang="ar-IQ" sz="3000" b="1" dirty="0" err="1" smtClean="0">
                <a:latin typeface="Arial" pitchFamily="34" charset="0"/>
                <a:cs typeface="Arial" pitchFamily="34" charset="0"/>
              </a:rPr>
              <a:t>ان</a:t>
            </a:r>
            <a:r>
              <a:rPr lang="ar-IQ" sz="3000" b="1" dirty="0" smtClean="0">
                <a:latin typeface="Arial" pitchFamily="34" charset="0"/>
                <a:cs typeface="Arial" pitchFamily="34" charset="0"/>
              </a:rPr>
              <a:t> تنظيم وظيفة الشراء كوظيفة رئيسية ضمن إدارة المواد الى جانب وظيفة التخزين يتم من خلال مدير المواد، باعتباره المنسق العام لهاتين الوظيفتين الشراء والتخزين في المنظمة. وبوجه عام يمكن القول </a:t>
            </a:r>
            <a:r>
              <a:rPr lang="ar-IQ" sz="3000" b="1" dirty="0" err="1" smtClean="0">
                <a:latin typeface="Arial" pitchFamily="34" charset="0"/>
                <a:cs typeface="Arial" pitchFamily="34" charset="0"/>
              </a:rPr>
              <a:t>ان</a:t>
            </a:r>
            <a:r>
              <a:rPr lang="ar-IQ" sz="3000" b="1" dirty="0" smtClean="0">
                <a:latin typeface="Arial" pitchFamily="34" charset="0"/>
                <a:cs typeface="Arial" pitchFamily="34" charset="0"/>
              </a:rPr>
              <a:t> التنسيق بين </a:t>
            </a:r>
            <a:r>
              <a:rPr lang="ar-IQ" sz="3000" b="1" dirty="0" smtClean="0">
                <a:latin typeface="Arial" pitchFamily="34" charset="0"/>
                <a:cs typeface="Arial" pitchFamily="34" charset="0"/>
              </a:rPr>
              <a:t>أعمال </a:t>
            </a:r>
            <a:r>
              <a:rPr lang="ar-IQ" sz="3000" b="1" dirty="0" smtClean="0">
                <a:latin typeface="Arial" pitchFamily="34" charset="0"/>
                <a:cs typeface="Arial" pitchFamily="34" charset="0"/>
              </a:rPr>
              <a:t>الوحدات التنظيمية (الإدارات </a:t>
            </a:r>
            <a:r>
              <a:rPr lang="ar-IQ" sz="3000" b="1" dirty="0" err="1" smtClean="0">
                <a:latin typeface="Arial" pitchFamily="34" charset="0"/>
                <a:cs typeface="Arial" pitchFamily="34" charset="0"/>
              </a:rPr>
              <a:t>او</a:t>
            </a:r>
            <a:r>
              <a:rPr lang="ar-IQ" sz="3000" b="1" dirty="0" smtClean="0">
                <a:latin typeface="Arial" pitchFamily="34" charset="0"/>
                <a:cs typeface="Arial" pitchFamily="34" charset="0"/>
              </a:rPr>
              <a:t> الوظائف) المختلفة التي تتكون منها المنظمة، </a:t>
            </a:r>
            <a:r>
              <a:rPr lang="ar-IQ" sz="3000" b="1" dirty="0" smtClean="0">
                <a:latin typeface="Arial" pitchFamily="34" charset="0"/>
                <a:cs typeface="Arial" pitchFamily="34" charset="0"/>
              </a:rPr>
              <a:t>أمر </a:t>
            </a:r>
            <a:r>
              <a:rPr lang="ar-IQ" sz="3000" b="1" dirty="0" smtClean="0">
                <a:latin typeface="Arial" pitchFamily="34" charset="0"/>
                <a:cs typeface="Arial" pitchFamily="34" charset="0"/>
              </a:rPr>
              <a:t>ضروري وهام للغاية، كي تعمل جميعها في نسق واحد، تجاه  الهدف المشترك وهو هدف المنظمة الكلي. بناء على ذلك نجد من الضرورة بمكان ونحن بصدد شرح تنظيم وظيفة الشراء ضمن إدارة المواد </a:t>
            </a:r>
            <a:r>
              <a:rPr lang="ar-IQ" sz="3000" b="1" dirty="0" err="1" smtClean="0">
                <a:latin typeface="Arial" pitchFamily="34" charset="0"/>
                <a:cs typeface="Arial" pitchFamily="34" charset="0"/>
              </a:rPr>
              <a:t>ان</a:t>
            </a:r>
            <a:r>
              <a:rPr lang="ar-IQ" sz="3000" b="1" dirty="0" smtClean="0">
                <a:latin typeface="Arial" pitchFamily="34" charset="0"/>
                <a:cs typeface="Arial" pitchFamily="34" charset="0"/>
              </a:rPr>
              <a:t> نعرض لتنظيم علاقة هذه الوظيفة بوظائف المنظمة الأخرى.</a:t>
            </a:r>
            <a:endParaRPr lang="en-US" sz="3000" dirty="0" smtClean="0">
              <a:latin typeface="Arial" pitchFamily="34" charset="0"/>
              <a:cs typeface="Arial" pitchFamily="34" charset="0"/>
            </a:endParaRPr>
          </a:p>
          <a:p>
            <a:pPr algn="just">
              <a:lnSpc>
                <a:spcPct val="150000"/>
              </a:lnSpc>
            </a:pPr>
            <a:endParaRPr lang="ar-IQ" sz="3000" dirty="0">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lvl="0"/>
            <a:r>
              <a:rPr lang="ar-IQ" b="1" dirty="0" smtClean="0"/>
              <a:t>علاقة </a:t>
            </a:r>
            <a:r>
              <a:rPr lang="ar-IQ" b="1" dirty="0" smtClean="0"/>
              <a:t>وظيفة الشراء بوظيفة الإنتاج.</a:t>
            </a:r>
            <a:endParaRPr lang="en-US" dirty="0" smtClean="0"/>
          </a:p>
          <a:p>
            <a:pPr lvl="0"/>
            <a:r>
              <a:rPr lang="ar-IQ" b="1" dirty="0" smtClean="0"/>
              <a:t>علاقة وظيفة الشراء </a:t>
            </a:r>
            <a:r>
              <a:rPr lang="ar-IQ" b="1" dirty="0" smtClean="0"/>
              <a:t>بإدارة </a:t>
            </a:r>
            <a:r>
              <a:rPr lang="ar-IQ" b="1" dirty="0" smtClean="0"/>
              <a:t>تصميم السلعة.</a:t>
            </a:r>
            <a:endParaRPr lang="en-US" dirty="0" smtClean="0"/>
          </a:p>
          <a:p>
            <a:pPr lvl="0"/>
            <a:r>
              <a:rPr lang="ar-IQ" b="1" dirty="0" smtClean="0"/>
              <a:t>علاقة وظيفة الشراء  بالإدارة المالية.</a:t>
            </a:r>
            <a:endParaRPr lang="en-US" dirty="0" smtClean="0"/>
          </a:p>
          <a:p>
            <a:pPr lvl="0"/>
            <a:r>
              <a:rPr lang="ar-IQ" b="1" dirty="0" smtClean="0"/>
              <a:t>علاقة وظيفة المشتريات </a:t>
            </a:r>
            <a:r>
              <a:rPr lang="ar-IQ" b="1" dirty="0" smtClean="0"/>
              <a:t>بإدارة </a:t>
            </a:r>
            <a:r>
              <a:rPr lang="ar-IQ" b="1" dirty="0" smtClean="0"/>
              <a:t>المبيعات.</a:t>
            </a:r>
            <a:endParaRPr lang="en-US" dirty="0" smtClean="0"/>
          </a:p>
          <a:p>
            <a:pPr lvl="0"/>
            <a:r>
              <a:rPr lang="ar-IQ" b="1" dirty="0" smtClean="0"/>
              <a:t>علاقة وظيفة المشتريات بوظيفة التخزين.</a:t>
            </a:r>
            <a:endParaRPr lang="en-US" dirty="0" smtClean="0"/>
          </a:p>
          <a:p>
            <a:r>
              <a:rPr lang="ar-IQ" b="1" dirty="0" smtClean="0"/>
              <a:t>تستكمل المحاضرة السابقة بشرح العلاقة مابين وظيفة الشراء والإدارات الأخرى وكما موضح أعلاه.</a:t>
            </a:r>
            <a:endParaRPr lang="en-US" dirty="0" smtClean="0"/>
          </a:p>
          <a:p>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 </a:t>
            </a:r>
            <a:r>
              <a:rPr lang="ar-IQ" b="1" dirty="0" smtClean="0"/>
              <a:t>المركزية واللامركزية في الشراء</a:t>
            </a:r>
            <a:r>
              <a:rPr lang="en-US" dirty="0" smtClean="0"/>
              <a:t/>
            </a:r>
            <a:br>
              <a:rPr lang="en-US" dirty="0" smtClean="0"/>
            </a:br>
            <a:endParaRPr lang="ar-IQ" dirty="0"/>
          </a:p>
        </p:txBody>
      </p:sp>
      <p:sp>
        <p:nvSpPr>
          <p:cNvPr id="3" name="عنصر نائب للمحتوى 2"/>
          <p:cNvSpPr>
            <a:spLocks noGrp="1"/>
          </p:cNvSpPr>
          <p:nvPr>
            <p:ph idx="1"/>
          </p:nvPr>
        </p:nvSpPr>
        <p:spPr/>
        <p:txBody>
          <a:bodyPr>
            <a:normAutofit fontScale="92500" lnSpcReduction="20000"/>
          </a:bodyPr>
          <a:lstStyle/>
          <a:p>
            <a:pPr algn="just"/>
            <a:r>
              <a:rPr lang="ar-IQ" b="1" dirty="0" smtClean="0"/>
              <a:t>في المنظمات الصناعية التي تمارس الأنشطة متعددة، وتختلف عملياتها الصناعية اختلافات كبيرة، تثار دائماً مشكلة الاختيار بين تنفيذ جميع </a:t>
            </a:r>
            <a:r>
              <a:rPr lang="ar-IQ" b="1" dirty="0" err="1" smtClean="0"/>
              <a:t>اعمال</a:t>
            </a:r>
            <a:r>
              <a:rPr lang="ar-IQ" b="1" dirty="0" smtClean="0"/>
              <a:t> الشراء في وحدة إدارية واحدة</a:t>
            </a:r>
            <a:r>
              <a:rPr lang="ar-IQ" b="1" smtClean="0"/>
              <a:t>، </a:t>
            </a:r>
            <a:r>
              <a:rPr lang="ar-IQ" b="1" smtClean="0"/>
              <a:t>أو </a:t>
            </a:r>
            <a:r>
              <a:rPr lang="ar-IQ" b="1" dirty="0" smtClean="0"/>
              <a:t>تخصيص وحدات إدارية متعددة للشراء، بحيث يكون لكل وحدة إنتاجية وحدة إدارية للشراء خاصة بها، مع إعطائها </a:t>
            </a:r>
            <a:r>
              <a:rPr lang="ar-IQ" b="1" dirty="0" smtClean="0"/>
              <a:t>استقلالا </a:t>
            </a:r>
            <a:r>
              <a:rPr lang="ar-IQ" b="1" dirty="0" smtClean="0"/>
              <a:t>في </a:t>
            </a:r>
            <a:r>
              <a:rPr lang="ar-IQ" b="1" dirty="0" smtClean="0"/>
              <a:t>أعمالها، </a:t>
            </a:r>
            <a:r>
              <a:rPr lang="ar-IQ" b="1" dirty="0" smtClean="0"/>
              <a:t>ويطلق على الحالة الأولى المركزية، والحالة الثانية اللامركزية في الشراء.</a:t>
            </a:r>
            <a:endParaRPr lang="en-US" dirty="0" smtClean="0"/>
          </a:p>
          <a:p>
            <a:pPr lvl="0" algn="just"/>
            <a:r>
              <a:rPr lang="ar-IQ" b="1" dirty="0" smtClean="0"/>
              <a:t>مركزية الشراء.</a:t>
            </a:r>
            <a:endParaRPr lang="en-US" dirty="0" smtClean="0"/>
          </a:p>
          <a:p>
            <a:pPr lvl="0" algn="just"/>
            <a:r>
              <a:rPr lang="ar-IQ" b="1" dirty="0" smtClean="0"/>
              <a:t>اللامركزية في الشراء.</a:t>
            </a:r>
            <a:endParaRPr lang="en-US" dirty="0" smtClean="0"/>
          </a:p>
          <a:p>
            <a:pPr algn="just"/>
            <a:endParaRPr lang="ar-IQ"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TotalTime>
  <Words>243</Words>
  <Application>Microsoft Office PowerPoint</Application>
  <PresentationFormat>عرض على الشاشة (3:4)‏</PresentationFormat>
  <Paragraphs>17</Paragraphs>
  <Slides>4</Slides>
  <Notes>0</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رحلة</vt:lpstr>
      <vt:lpstr>المحاضرة الرابعة علاقة وظيفة الشراء بوظائف المنظمة الأخرى:-</vt:lpstr>
      <vt:lpstr>الشريحة 2</vt:lpstr>
      <vt:lpstr>الشريحة 3</vt:lpstr>
      <vt:lpstr> المركزية واللامركزية في الشراء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الرابعة علاقة وظيفة الشراء بوظائف المنظمة الأخرى:-</dc:title>
  <dc:creator>anas office</dc:creator>
  <cp:lastModifiedBy>anas office</cp:lastModifiedBy>
  <cp:revision>5</cp:revision>
  <dcterms:created xsi:type="dcterms:W3CDTF">2019-01-05T21:18:33Z</dcterms:created>
  <dcterms:modified xsi:type="dcterms:W3CDTF">2019-01-05T21:25:46Z</dcterms:modified>
</cp:coreProperties>
</file>