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84"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6" d="100"/>
          <a:sy n="66" d="100"/>
        </p:scale>
        <p:origin x="-150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2">
        <a:schemeClr val="bg1"/>
      </p:bgRef>
    </p:bg>
    <p:spTree>
      <p:nvGrpSpPr>
        <p:cNvPr id="1" name=""/>
        <p:cNvGrpSpPr/>
        <p:nvPr/>
      </p:nvGrpSpPr>
      <p:grpSpPr>
        <a:xfrm>
          <a:off x="0" y="0"/>
          <a:ext cx="0" cy="0"/>
          <a:chOff x="0" y="0"/>
          <a:chExt cx="0" cy="0"/>
        </a:xfrm>
      </p:grpSpPr>
      <p:sp>
        <p:nvSpPr>
          <p:cNvPr id="8" name="مستطيل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رابط مستقيم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عنوان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ar-SA" smtClean="0"/>
              <a:t>انقر لتحرير نمط العنوان الرئيسي</a:t>
            </a:r>
            <a:endParaRPr kumimoji="0" lang="en-US"/>
          </a:p>
        </p:txBody>
      </p:sp>
      <p:sp>
        <p:nvSpPr>
          <p:cNvPr id="25" name="عنوان فرعي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31" name="عنصر نائب للتاريخ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1B8ABB09-4A1D-463E-8065-109CC2B7EFAA}" type="datetimeFigureOut">
              <a:rPr lang="ar-SA" smtClean="0"/>
              <a:pPr/>
              <a:t>29/04/1440</a:t>
            </a:fld>
            <a:endParaRPr lang="ar-SA"/>
          </a:p>
        </p:txBody>
      </p:sp>
      <p:sp>
        <p:nvSpPr>
          <p:cNvPr id="18" name="عنصر نائب للتذييل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ar-SA"/>
          </a:p>
        </p:txBody>
      </p:sp>
      <p:sp>
        <p:nvSpPr>
          <p:cNvPr id="29" name="عنصر نائب لرقم الشريحة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0B34F065-1154-456A-91E3-76DE8E75E17B}"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29/04/1440</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553200" y="274955"/>
            <a:ext cx="1524000" cy="5851525"/>
          </a:xfrm>
        </p:spPr>
        <p:txBody>
          <a:bodyPr vert="eaVert" ancho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42"/>
            <a:ext cx="60198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a:xfrm>
            <a:off x="4242816" y="6557946"/>
            <a:ext cx="2002464" cy="226902"/>
          </a:xfrm>
        </p:spPr>
        <p:txBody>
          <a:bodyPr/>
          <a:lstStyle>
            <a:extLst/>
          </a:lstStyle>
          <a:p>
            <a:fld id="{1B8ABB09-4A1D-463E-8065-109CC2B7EFAA}" type="datetimeFigureOut">
              <a:rPr lang="ar-SA" smtClean="0"/>
              <a:pPr/>
              <a:t>29/04/1440</a:t>
            </a:fld>
            <a:endParaRPr lang="ar-SA"/>
          </a:p>
        </p:txBody>
      </p:sp>
      <p:sp>
        <p:nvSpPr>
          <p:cNvPr id="5" name="عنصر نائب للتذييل 4"/>
          <p:cNvSpPr>
            <a:spLocks noGrp="1"/>
          </p:cNvSpPr>
          <p:nvPr>
            <p:ph type="ftr" sz="quarter" idx="11"/>
          </p:nvPr>
        </p:nvSpPr>
        <p:spPr>
          <a:xfrm>
            <a:off x="457200" y="6556248"/>
            <a:ext cx="3657600" cy="228600"/>
          </a:xfrm>
        </p:spPr>
        <p:txBody>
          <a:bodyPr/>
          <a:lstStyle>
            <a:extLst/>
          </a:lstStyle>
          <a:p>
            <a:endParaRPr lang="ar-SA"/>
          </a:p>
        </p:txBody>
      </p:sp>
      <p:sp>
        <p:nvSpPr>
          <p:cNvPr id="6" name="عنصر نائب لرقم الشريحة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29/04/1440</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1">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1B8ABB09-4A1D-463E-8065-109CC2B7EFAA}" type="datetimeFigureOut">
              <a:rPr lang="ar-SA" smtClean="0"/>
              <a:pPr/>
              <a:t>29/04/1440</a:t>
            </a:fld>
            <a:endParaRPr lang="ar-SA"/>
          </a:p>
        </p:txBody>
      </p:sp>
      <p:sp>
        <p:nvSpPr>
          <p:cNvPr id="5" name="عنصر نائب للتذييل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ar-SA"/>
          </a:p>
        </p:txBody>
      </p:sp>
      <p:sp>
        <p:nvSpPr>
          <p:cNvPr id="6" name="عنصر نائب لرقم الشريحة 5"/>
          <p:cNvSpPr>
            <a:spLocks noGrp="1"/>
          </p:cNvSpPr>
          <p:nvPr>
            <p:ph type="sldNum" sz="quarter" idx="12"/>
          </p:nvPr>
        </p:nvSpPr>
        <p:spPr>
          <a:xfrm>
            <a:off x="6733952" y="6555112"/>
            <a:ext cx="588336" cy="228600"/>
          </a:xfrm>
        </p:spPr>
        <p:txBody>
          <a:bodyPr/>
          <a:lstStyle>
            <a:extLst/>
          </a:lstStyle>
          <a:p>
            <a:fld id="{0B34F065-1154-456A-91E3-76DE8E75E17B}"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20040"/>
            <a:ext cx="7242048"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pPr/>
              <a:t>29/04/1440</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20040"/>
            <a:ext cx="7242048" cy="1143000"/>
          </a:xfrm>
        </p:spPr>
        <p:txBody>
          <a:bodyPr anchor="b"/>
          <a:lstStyle>
            <a:lvl1pPr>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1B8ABB09-4A1D-463E-8065-109CC2B7EFAA}" type="datetimeFigureOut">
              <a:rPr lang="ar-SA" smtClean="0"/>
              <a:pPr/>
              <a:t>29/04/1440</a:t>
            </a:fld>
            <a:endParaRPr lang="ar-SA"/>
          </a:p>
        </p:txBody>
      </p:sp>
      <p:sp>
        <p:nvSpPr>
          <p:cNvPr id="8" name="عنصر نائب للتذييل 7"/>
          <p:cNvSpPr>
            <a:spLocks noGrp="1"/>
          </p:cNvSpPr>
          <p:nvPr>
            <p:ph type="ftr" sz="quarter" idx="11"/>
          </p:nvPr>
        </p:nvSpPr>
        <p:spPr/>
        <p:txBody>
          <a:bodyPr/>
          <a:lstStyle>
            <a:extLst/>
          </a:lstStyle>
          <a:p>
            <a:endParaRPr lang="ar-SA"/>
          </a:p>
        </p:txBody>
      </p:sp>
      <p:sp>
        <p:nvSpPr>
          <p:cNvPr id="9" name="عنصر نائب لرقم الشريحة 8"/>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20040"/>
            <a:ext cx="7242048" cy="1143000"/>
          </a:xfrm>
        </p:spPr>
        <p:txBody>
          <a:bodyP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1B8ABB09-4A1D-463E-8065-109CC2B7EFAA}" type="datetimeFigureOut">
              <a:rPr lang="ar-SA" smtClean="0"/>
              <a:pPr/>
              <a:t>29/04/1440</a:t>
            </a:fld>
            <a:endParaRPr lang="ar-SA"/>
          </a:p>
        </p:txBody>
      </p:sp>
      <p:sp>
        <p:nvSpPr>
          <p:cNvPr id="4" name="عنصر نائب للتذييل 3"/>
          <p:cNvSpPr>
            <a:spLocks noGrp="1"/>
          </p:cNvSpPr>
          <p:nvPr>
            <p:ph type="ftr" sz="quarter" idx="11"/>
          </p:nvPr>
        </p:nvSpPr>
        <p:spPr/>
        <p:txBody>
          <a:bodyPr/>
          <a:lstStyle>
            <a:extLst/>
          </a:lstStyle>
          <a:p>
            <a:endParaRPr lang="ar-SA"/>
          </a:p>
        </p:txBody>
      </p:sp>
      <p:sp>
        <p:nvSpPr>
          <p:cNvPr id="5" name="عنصر نائب لرقم الشريحة 4"/>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lvl1pPr>
              <a:defRPr>
                <a:solidFill>
                  <a:schemeClr val="tx2"/>
                </a:solidFill>
              </a:defRPr>
            </a:lvl1pPr>
            <a:extLst/>
          </a:lstStyle>
          <a:p>
            <a:fld id="{1B8ABB09-4A1D-463E-8065-109CC2B7EFAA}" type="datetimeFigureOut">
              <a:rPr lang="ar-SA" smtClean="0"/>
              <a:pPr/>
              <a:t>29/04/1440</a:t>
            </a:fld>
            <a:endParaRPr lang="ar-SA"/>
          </a:p>
        </p:txBody>
      </p:sp>
      <p:sp>
        <p:nvSpPr>
          <p:cNvPr id="3" name="عنصر نائب للتذييل 2"/>
          <p:cNvSpPr>
            <a:spLocks noGrp="1"/>
          </p:cNvSpPr>
          <p:nvPr>
            <p:ph type="ftr" sz="quarter" idx="11"/>
          </p:nvPr>
        </p:nvSpPr>
        <p:spPr/>
        <p:txBody>
          <a:bodyPr/>
          <a:lstStyle>
            <a:lvl1pPr>
              <a:defRPr>
                <a:solidFill>
                  <a:schemeClr val="tx2"/>
                </a:solidFill>
              </a:defRPr>
            </a:lvl1pPr>
            <a:extLst/>
          </a:lstStyle>
          <a:p>
            <a:endParaRPr lang="ar-SA"/>
          </a:p>
        </p:txBody>
      </p:sp>
      <p:sp>
        <p:nvSpPr>
          <p:cNvPr id="4" name="عنصر نائب لرقم الشريحة 3"/>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pPr/>
              <a:t>29/04/1440</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bg>
      <p:bgRef idx="1002">
        <a:schemeClr val="bg2"/>
      </p:bgRef>
    </p:bg>
    <p:spTree>
      <p:nvGrpSpPr>
        <p:cNvPr id="1" name=""/>
        <p:cNvGrpSpPr/>
        <p:nvPr/>
      </p:nvGrpSpPr>
      <p:grpSpPr>
        <a:xfrm>
          <a:off x="0" y="0"/>
          <a:ext cx="0" cy="0"/>
          <a:chOff x="0" y="0"/>
          <a:chExt cx="0" cy="0"/>
        </a:xfrm>
      </p:grpSpPr>
      <p:sp>
        <p:nvSpPr>
          <p:cNvPr id="8" name="مستطيل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مستطيل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عنوان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ar-SA" smtClean="0"/>
              <a:t>انقر لتحرير نمط العنوان الرئيسي</a:t>
            </a:r>
            <a:endParaRPr kumimoji="0" lang="en-US" dirty="0"/>
          </a:p>
        </p:txBody>
      </p:sp>
      <p:sp>
        <p:nvSpPr>
          <p:cNvPr id="4" name="عنصر نائب للنص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pPr/>
              <a:t>29/04/1440</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10" name="عنصر نائب للصورة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ar-SA" smtClean="0"/>
              <a:t>انقر فوق الرمز لإضافة صورة</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مستطيل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عنصر نائب للعنوان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ar-SA" smtClean="0"/>
              <a:t>انقر لتحرير نمط العنوان الرئيسي</a:t>
            </a:r>
            <a:endParaRPr kumimoji="0" lang="en-US"/>
          </a:p>
        </p:txBody>
      </p:sp>
      <p:sp>
        <p:nvSpPr>
          <p:cNvPr id="31" name="عنصر نائب للنص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7" name="عنصر نائب للتاريخ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1B8ABB09-4A1D-463E-8065-109CC2B7EFAA}" type="datetimeFigureOut">
              <a:rPr lang="ar-SA" smtClean="0"/>
              <a:pPr/>
              <a:t>29/04/1440</a:t>
            </a:fld>
            <a:endParaRPr lang="ar-SA"/>
          </a:p>
        </p:txBody>
      </p:sp>
      <p:sp>
        <p:nvSpPr>
          <p:cNvPr id="4" name="عنصر نائب للتذييل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ar-SA"/>
          </a:p>
        </p:txBody>
      </p:sp>
      <p:sp>
        <p:nvSpPr>
          <p:cNvPr id="16" name="عنصر نائب لرقم الشريحة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1"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r" rtl="1"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r" rtl="1"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r" rtl="1"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r" rtl="1"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r" rtl="1"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r" rtl="1"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r" rtl="1"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r" rtl="1"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r" rtl="1"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2843808" y="332656"/>
            <a:ext cx="6120680" cy="3068912"/>
          </a:xfrm>
        </p:spPr>
        <p:txBody>
          <a:bodyPr/>
          <a:lstStyle/>
          <a:p>
            <a:r>
              <a:rPr lang="ar-IQ" dirty="0" smtClean="0"/>
              <a:t>         المحاضرة </a:t>
            </a:r>
            <a:r>
              <a:rPr lang="ar-IQ" dirty="0" smtClean="0"/>
              <a:t>السابعة</a:t>
            </a:r>
            <a:r>
              <a:rPr lang="en-US" dirty="0" smtClean="0"/>
              <a:t/>
            </a:r>
            <a:br>
              <a:rPr lang="en-US" dirty="0" smtClean="0"/>
            </a:br>
            <a:r>
              <a:rPr lang="ar-IQ" dirty="0" smtClean="0"/>
              <a:t>طرق </a:t>
            </a:r>
            <a:r>
              <a:rPr lang="ar-IQ" dirty="0" smtClean="0"/>
              <a:t>تحديد </a:t>
            </a:r>
            <a:r>
              <a:rPr lang="ar-IQ" dirty="0" smtClean="0"/>
              <a:t>الحجم الاقتصادي </a:t>
            </a:r>
            <a:r>
              <a:rPr lang="ar-IQ" dirty="0" smtClean="0"/>
              <a:t>لطلبيه </a:t>
            </a:r>
            <a:r>
              <a:rPr lang="ar-IQ" dirty="0" smtClean="0"/>
              <a:t>الشراء</a:t>
            </a:r>
            <a:endParaRPr lang="ar-IQ" dirty="0"/>
          </a:p>
        </p:txBody>
      </p:sp>
      <p:sp>
        <p:nvSpPr>
          <p:cNvPr id="3" name="عنوان فرعي 2"/>
          <p:cNvSpPr>
            <a:spLocks noGrp="1"/>
          </p:cNvSpPr>
          <p:nvPr>
            <p:ph type="subTitle" idx="1"/>
          </p:nvPr>
        </p:nvSpPr>
        <p:spPr>
          <a:xfrm>
            <a:off x="2843808" y="3539864"/>
            <a:ext cx="5625412" cy="3057488"/>
          </a:xfrm>
        </p:spPr>
        <p:txBody>
          <a:bodyPr>
            <a:noAutofit/>
          </a:bodyPr>
          <a:lstStyle/>
          <a:p>
            <a:r>
              <a:rPr lang="ar-IQ" sz="2000" b="1" dirty="0" smtClean="0"/>
              <a:t>جامعة بغداد – كلية الإدارة والاقتصاد</a:t>
            </a:r>
            <a:endParaRPr lang="en-US" sz="2000" b="1" dirty="0" smtClean="0"/>
          </a:p>
          <a:p>
            <a:r>
              <a:rPr lang="ar-IQ" sz="2000" b="1" dirty="0" smtClean="0"/>
              <a:t>القسم:- الإدارة الصناعية</a:t>
            </a:r>
            <a:endParaRPr lang="en-US" sz="2000" b="1" dirty="0" smtClean="0"/>
          </a:p>
          <a:p>
            <a:r>
              <a:rPr lang="ar-IQ" sz="2000" b="1" dirty="0" smtClean="0"/>
              <a:t>المادة:- إدارة المواد</a:t>
            </a:r>
            <a:endParaRPr lang="en-US" sz="2000" b="1" dirty="0" smtClean="0"/>
          </a:p>
          <a:p>
            <a:r>
              <a:rPr lang="ar-IQ" sz="2000" b="1" dirty="0" smtClean="0"/>
              <a:t>المرحلة:- الثالثة</a:t>
            </a:r>
            <a:endParaRPr lang="en-US" sz="2000" b="1" dirty="0" smtClean="0"/>
          </a:p>
          <a:p>
            <a:r>
              <a:rPr lang="ar-IQ" sz="2000" b="1" dirty="0" smtClean="0"/>
              <a:t>اسم الأستاذ:- المدرس وداد موسى محمد</a:t>
            </a:r>
            <a:endParaRPr lang="en-US" sz="2000" b="1" dirty="0" smtClean="0"/>
          </a:p>
          <a:p>
            <a:endParaRPr lang="ar-IQ" sz="2000"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20040"/>
            <a:ext cx="7239000" cy="2172856"/>
          </a:xfrm>
        </p:spPr>
        <p:txBody>
          <a:bodyPr>
            <a:normAutofit fontScale="90000"/>
          </a:bodyPr>
          <a:lstStyle/>
          <a:p>
            <a:r>
              <a:rPr lang="ar-IQ" dirty="0" smtClean="0"/>
              <a:t/>
            </a:r>
            <a:br>
              <a:rPr lang="ar-IQ" dirty="0" smtClean="0"/>
            </a:br>
            <a:r>
              <a:rPr lang="ar-IQ" dirty="0" smtClean="0"/>
              <a:t/>
            </a:r>
            <a:br>
              <a:rPr lang="ar-IQ" dirty="0" smtClean="0"/>
            </a:br>
            <a:r>
              <a:rPr lang="ar-IQ" dirty="0" smtClean="0"/>
              <a:t/>
            </a:r>
            <a:br>
              <a:rPr lang="ar-IQ" dirty="0" smtClean="0"/>
            </a:br>
            <a:r>
              <a:rPr lang="ar-IQ" dirty="0" smtClean="0"/>
              <a:t>هنالك </a:t>
            </a:r>
            <a:r>
              <a:rPr lang="ar-IQ" dirty="0" smtClean="0"/>
              <a:t>ثلاث طرق معروفة، كانت وما زالت شائعة في الاستخدام في هذا المجال وهي : </a:t>
            </a:r>
            <a:r>
              <a:rPr lang="en-US" dirty="0" smtClean="0"/>
              <a:t/>
            </a:r>
            <a:br>
              <a:rPr lang="en-US" dirty="0" smtClean="0"/>
            </a:br>
            <a:endParaRPr lang="ar-IQ" dirty="0"/>
          </a:p>
        </p:txBody>
      </p:sp>
      <p:sp>
        <p:nvSpPr>
          <p:cNvPr id="3" name="عنصر نائب للمحتوى 2"/>
          <p:cNvSpPr>
            <a:spLocks noGrp="1"/>
          </p:cNvSpPr>
          <p:nvPr>
            <p:ph idx="1"/>
          </p:nvPr>
        </p:nvSpPr>
        <p:spPr>
          <a:xfrm>
            <a:off x="457200" y="2132856"/>
            <a:ext cx="7239000" cy="4322880"/>
          </a:xfrm>
        </p:spPr>
        <p:txBody>
          <a:bodyPr/>
          <a:lstStyle/>
          <a:p>
            <a:pPr lvl="0"/>
            <a:r>
              <a:rPr lang="ar-IQ" dirty="0" smtClean="0"/>
              <a:t>الطريقة </a:t>
            </a:r>
            <a:r>
              <a:rPr lang="ar-IQ" dirty="0" smtClean="0"/>
              <a:t>المحاسبية (</a:t>
            </a:r>
            <a:r>
              <a:rPr lang="ar-IQ" dirty="0" err="1" smtClean="0"/>
              <a:t>او</a:t>
            </a:r>
            <a:r>
              <a:rPr lang="ar-IQ" dirty="0" smtClean="0"/>
              <a:t> طريقة الجداول).</a:t>
            </a:r>
            <a:endParaRPr lang="en-US" dirty="0" smtClean="0"/>
          </a:p>
          <a:p>
            <a:pPr lvl="0"/>
            <a:r>
              <a:rPr lang="ar-IQ" dirty="0" smtClean="0"/>
              <a:t>الطريقة البيانية.</a:t>
            </a:r>
            <a:endParaRPr lang="en-US" dirty="0" smtClean="0"/>
          </a:p>
          <a:p>
            <a:pPr lvl="0"/>
            <a:r>
              <a:rPr lang="ar-IQ" dirty="0" smtClean="0"/>
              <a:t>الطريقة الجبرية.</a:t>
            </a:r>
            <a:endParaRPr lang="en-US" dirty="0" smtClean="0"/>
          </a:p>
          <a:p>
            <a:endParaRPr lang="ar-IQ"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79512" y="0"/>
            <a:ext cx="8280920" cy="6669360"/>
          </a:xfrm>
        </p:spPr>
        <p:txBody>
          <a:bodyPr>
            <a:noAutofit/>
          </a:bodyPr>
          <a:lstStyle/>
          <a:p>
            <a:pPr algn="just"/>
            <a:r>
              <a:rPr lang="ar-IQ" sz="3000" dirty="0" smtClean="0"/>
              <a:t>وهذه </a:t>
            </a:r>
            <a:r>
              <a:rPr lang="ar-IQ" sz="3000" dirty="0" smtClean="0"/>
              <a:t>الطرق الثلاث المشار أليها أنفا، جميعها يعتمد على معطيات واحدة ثابتة هي ما يلي:- </a:t>
            </a:r>
            <a:endParaRPr lang="en-US" sz="3000" dirty="0" smtClean="0"/>
          </a:p>
          <a:p>
            <a:pPr lvl="0" algn="just"/>
            <a:r>
              <a:rPr lang="ar-IQ" sz="3000" dirty="0" smtClean="0"/>
              <a:t>حجم الطلب معروف ومحدد وثابت.</a:t>
            </a:r>
            <a:endParaRPr lang="en-US" sz="3000" dirty="0" smtClean="0"/>
          </a:p>
          <a:p>
            <a:pPr lvl="0" algn="just"/>
            <a:r>
              <a:rPr lang="ar-IQ" sz="3000" dirty="0" smtClean="0"/>
              <a:t>معدل استهلاك الصنف ثابت.</a:t>
            </a:r>
            <a:endParaRPr lang="en-US" sz="3000" dirty="0" smtClean="0"/>
          </a:p>
          <a:p>
            <a:pPr lvl="0" algn="just"/>
            <a:r>
              <a:rPr lang="ar-IQ" sz="3000" dirty="0" smtClean="0"/>
              <a:t>فترة التوريد (الشراء) معلومة وثابتة.</a:t>
            </a:r>
            <a:endParaRPr lang="en-US" sz="3000" dirty="0" smtClean="0"/>
          </a:p>
          <a:p>
            <a:pPr lvl="0" algn="just"/>
            <a:r>
              <a:rPr lang="ar-IQ" sz="3000" dirty="0" smtClean="0"/>
              <a:t>انتظام أعداد وتنفيذ </a:t>
            </a:r>
            <a:r>
              <a:rPr lang="ar-IQ" sz="3000" dirty="0" smtClean="0"/>
              <a:t>طلبيه </a:t>
            </a:r>
            <a:r>
              <a:rPr lang="ar-IQ" sz="3000" dirty="0" smtClean="0"/>
              <a:t>(أمر الشراء) الواحدة معروفة وثابتة ولا تتغير مع تغير حجم الطلبية.</a:t>
            </a:r>
            <a:endParaRPr lang="en-US" sz="3000" dirty="0" smtClean="0"/>
          </a:p>
          <a:p>
            <a:pPr lvl="0" algn="just"/>
            <a:r>
              <a:rPr lang="ar-IQ" sz="3000" dirty="0" smtClean="0"/>
              <a:t>تكلفة التخزين معروفة.</a:t>
            </a:r>
            <a:endParaRPr lang="en-US" sz="3000" dirty="0" smtClean="0"/>
          </a:p>
          <a:p>
            <a:pPr lvl="0" algn="just"/>
            <a:r>
              <a:rPr lang="ar-IQ" sz="3000" dirty="0" smtClean="0"/>
              <a:t>ثبات الأسعار خلال فترة التوريد.</a:t>
            </a:r>
            <a:endParaRPr lang="en-US" sz="3000" dirty="0" smtClean="0"/>
          </a:p>
          <a:p>
            <a:pPr lvl="0" algn="just"/>
            <a:r>
              <a:rPr lang="ar-IQ" sz="3000" dirty="0" smtClean="0">
                <a:latin typeface="Arial" pitchFamily="34" charset="0"/>
              </a:rPr>
              <a:t>لا يوجد خصم على كمية الشراء.</a:t>
            </a:r>
            <a:endParaRPr lang="en-US" sz="3000" dirty="0" smtClean="0">
              <a:latin typeface="Arial" pitchFamily="34" charset="0"/>
            </a:endParaRPr>
          </a:p>
          <a:p>
            <a:pPr lvl="0" algn="just"/>
            <a:r>
              <a:rPr lang="ar-IQ" sz="3000" dirty="0" smtClean="0">
                <a:latin typeface="Arial" pitchFamily="34" charset="0"/>
              </a:rPr>
              <a:t>متوسط المخزون يساوي حجم الطلبية مضروبا بــ1/2.</a:t>
            </a:r>
            <a:endParaRPr lang="en-US" sz="3000" dirty="0" smtClean="0">
              <a:latin typeface="Arial" pitchFamily="34" charset="0"/>
            </a:endParaRPr>
          </a:p>
          <a:p>
            <a:pPr lvl="0" algn="just"/>
            <a:r>
              <a:rPr lang="ar-IQ" sz="3000" dirty="0" smtClean="0">
                <a:latin typeface="Arial" pitchFamily="34" charset="0"/>
              </a:rPr>
              <a:t>تكلفة التخزين بوجه عام تتناسب طردياً مع كمية المخزون.</a:t>
            </a:r>
            <a:endParaRPr lang="en-US" sz="3000" dirty="0" smtClean="0">
              <a:latin typeface="Arial" pitchFamily="34" charset="0"/>
            </a:endParaRPr>
          </a:p>
          <a:p>
            <a:pPr algn="just"/>
            <a:endParaRPr lang="ar-IQ" sz="30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IQ" dirty="0" smtClean="0"/>
              <a:t>أولا:- الطريقة المحاسبية</a:t>
            </a:r>
            <a:r>
              <a:rPr lang="en-US" dirty="0" smtClean="0"/>
              <a:t/>
            </a:r>
            <a:br>
              <a:rPr lang="en-US" dirty="0" smtClean="0"/>
            </a:br>
            <a:endParaRPr lang="ar-IQ" dirty="0"/>
          </a:p>
        </p:txBody>
      </p:sp>
      <p:sp>
        <p:nvSpPr>
          <p:cNvPr id="3" name="عنصر نائب للمحتوى 2"/>
          <p:cNvSpPr>
            <a:spLocks noGrp="1"/>
          </p:cNvSpPr>
          <p:nvPr>
            <p:ph idx="1"/>
          </p:nvPr>
        </p:nvSpPr>
        <p:spPr>
          <a:xfrm>
            <a:off x="457200" y="1196752"/>
            <a:ext cx="7571184" cy="5258984"/>
          </a:xfrm>
        </p:spPr>
        <p:txBody>
          <a:bodyPr>
            <a:normAutofit/>
          </a:bodyPr>
          <a:lstStyle/>
          <a:p>
            <a:pPr algn="just"/>
            <a:r>
              <a:rPr lang="ar-IQ" sz="3000" dirty="0" smtClean="0"/>
              <a:t>لو فرضنا </a:t>
            </a:r>
            <a:r>
              <a:rPr lang="ar-IQ" sz="3000" dirty="0" err="1" smtClean="0"/>
              <a:t>ان</a:t>
            </a:r>
            <a:r>
              <a:rPr lang="ar-IQ" sz="3000" dirty="0" smtClean="0"/>
              <a:t> مجمع الشرق الأوسط للصناعات الكهربائية والالكترونية يحتاج من الصنف (س) الى (1000) وحدة في الشهر، وان تكلفة </a:t>
            </a:r>
            <a:r>
              <a:rPr lang="ar-IQ" sz="3000" dirty="0" smtClean="0"/>
              <a:t>إصدار </a:t>
            </a:r>
            <a:r>
              <a:rPr lang="ar-IQ" sz="3000" dirty="0" smtClean="0"/>
              <a:t>الطلبية الشراء الواحدة هي (20) وحدة نقدية، وتكلفة الاحتفاظ بالوحدة الواحدة كمخزون من هذا الصنف لمدة شهر واحد هي (0.5) وحدة نقدية، ومتوسط المخزون في الشهر الواحد يساوي نصف حجم الطلبية. فما هو الحجم الاقتصادي لطلبيه الشراء في ضوء هذه البيانات المعطاة؟</a:t>
            </a:r>
            <a:endParaRPr lang="en-US" sz="3000" dirty="0" smtClean="0"/>
          </a:p>
          <a:p>
            <a:pPr algn="just"/>
            <a:endParaRPr lang="ar-IQ" sz="30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عنصر نائب للمحتوى 3"/>
          <p:cNvGraphicFramePr>
            <a:graphicFrameLocks noGrp="1"/>
          </p:cNvGraphicFramePr>
          <p:nvPr>
            <p:ph idx="1"/>
          </p:nvPr>
        </p:nvGraphicFramePr>
        <p:xfrm>
          <a:off x="457198" y="476250"/>
          <a:ext cx="7570790" cy="5545041"/>
        </p:xfrm>
        <a:graphic>
          <a:graphicData uri="http://schemas.openxmlformats.org/drawingml/2006/table">
            <a:tbl>
              <a:tblPr rtl="1" firstRow="1" bandRow="1">
                <a:tableStyleId>{5C22544A-7EE6-4342-B048-85BDC9FD1C3A}</a:tableStyleId>
              </a:tblPr>
              <a:tblGrid>
                <a:gridCol w="1514158"/>
                <a:gridCol w="1514158"/>
                <a:gridCol w="1514158"/>
                <a:gridCol w="1514158"/>
                <a:gridCol w="1514158"/>
              </a:tblGrid>
              <a:tr h="829465">
                <a:tc>
                  <a:txBody>
                    <a:bodyPr/>
                    <a:lstStyle/>
                    <a:p>
                      <a:pPr algn="ctr" rtl="1">
                        <a:lnSpc>
                          <a:spcPct val="107000"/>
                        </a:lnSpc>
                        <a:spcAft>
                          <a:spcPts val="0"/>
                        </a:spcAft>
                      </a:pPr>
                      <a:r>
                        <a:rPr lang="ar-IQ" sz="1600" b="1">
                          <a:latin typeface="Calibri"/>
                          <a:ea typeface="Calibri"/>
                          <a:cs typeface="Simplified Arabic"/>
                        </a:rPr>
                        <a:t>حجم الطلبية (افتراضي)</a:t>
                      </a:r>
                      <a:endParaRPr lang="en-US" sz="1100">
                        <a:latin typeface="Calibri"/>
                        <a:ea typeface="Calibri"/>
                        <a:cs typeface="Arial"/>
                      </a:endParaRPr>
                    </a:p>
                  </a:txBody>
                  <a:tcPr marL="68580" marR="68580" marT="0" marB="0"/>
                </a:tc>
                <a:tc>
                  <a:txBody>
                    <a:bodyPr/>
                    <a:lstStyle/>
                    <a:p>
                      <a:pPr algn="ctr" rtl="1">
                        <a:lnSpc>
                          <a:spcPct val="107000"/>
                        </a:lnSpc>
                        <a:spcAft>
                          <a:spcPts val="0"/>
                        </a:spcAft>
                      </a:pPr>
                      <a:r>
                        <a:rPr lang="ar-IQ" sz="1600" b="1">
                          <a:latin typeface="Calibri"/>
                          <a:ea typeface="Calibri"/>
                          <a:cs typeface="Simplified Arabic"/>
                        </a:rPr>
                        <a:t>عدد طلبيات الشراء في الشهر</a:t>
                      </a:r>
                      <a:endParaRPr lang="en-US" sz="1100">
                        <a:latin typeface="Calibri"/>
                        <a:ea typeface="Calibri"/>
                        <a:cs typeface="Arial"/>
                      </a:endParaRPr>
                    </a:p>
                  </a:txBody>
                  <a:tcPr marL="68580" marR="68580" marT="0" marB="0"/>
                </a:tc>
                <a:tc>
                  <a:txBody>
                    <a:bodyPr/>
                    <a:lstStyle/>
                    <a:p>
                      <a:pPr algn="ctr" rtl="1">
                        <a:lnSpc>
                          <a:spcPct val="107000"/>
                        </a:lnSpc>
                        <a:spcAft>
                          <a:spcPts val="0"/>
                        </a:spcAft>
                      </a:pPr>
                      <a:r>
                        <a:rPr lang="ar-IQ" sz="1600" b="1" dirty="0">
                          <a:latin typeface="Calibri"/>
                          <a:ea typeface="Calibri"/>
                          <a:cs typeface="Simplified Arabic"/>
                        </a:rPr>
                        <a:t>تكلفة إصدار الطلبيات في الشهر</a:t>
                      </a:r>
                      <a:endParaRPr lang="en-US" sz="1100" dirty="0">
                        <a:latin typeface="Calibri"/>
                        <a:ea typeface="Calibri"/>
                        <a:cs typeface="Arial"/>
                      </a:endParaRPr>
                    </a:p>
                  </a:txBody>
                  <a:tcPr marL="68580" marR="68580" marT="0" marB="0"/>
                </a:tc>
                <a:tc>
                  <a:txBody>
                    <a:bodyPr/>
                    <a:lstStyle/>
                    <a:p>
                      <a:pPr algn="ctr" rtl="1">
                        <a:lnSpc>
                          <a:spcPct val="107000"/>
                        </a:lnSpc>
                        <a:spcAft>
                          <a:spcPts val="0"/>
                        </a:spcAft>
                      </a:pPr>
                      <a:r>
                        <a:rPr lang="ar-IQ" sz="1600" b="1">
                          <a:latin typeface="Calibri"/>
                          <a:ea typeface="Calibri"/>
                          <a:cs typeface="Simplified Arabic"/>
                        </a:rPr>
                        <a:t>تكلفة التخزين في الشهر</a:t>
                      </a:r>
                      <a:endParaRPr lang="en-US" sz="1100">
                        <a:latin typeface="Calibri"/>
                        <a:ea typeface="Calibri"/>
                        <a:cs typeface="Arial"/>
                      </a:endParaRPr>
                    </a:p>
                  </a:txBody>
                  <a:tcPr marL="68580" marR="68580" marT="0" marB="0"/>
                </a:tc>
                <a:tc>
                  <a:txBody>
                    <a:bodyPr/>
                    <a:lstStyle/>
                    <a:p>
                      <a:pPr algn="ctr" rtl="1">
                        <a:lnSpc>
                          <a:spcPct val="107000"/>
                        </a:lnSpc>
                        <a:spcAft>
                          <a:spcPts val="0"/>
                        </a:spcAft>
                      </a:pPr>
                      <a:r>
                        <a:rPr lang="ar-IQ" sz="1600" b="1" dirty="0">
                          <a:latin typeface="Calibri"/>
                          <a:ea typeface="Calibri"/>
                          <a:cs typeface="Simplified Arabic"/>
                        </a:rPr>
                        <a:t>التكلفة الكلية</a:t>
                      </a:r>
                      <a:endParaRPr lang="en-US" sz="1100" dirty="0">
                        <a:latin typeface="Calibri"/>
                        <a:ea typeface="Calibri"/>
                        <a:cs typeface="Arial"/>
                      </a:endParaRPr>
                    </a:p>
                  </a:txBody>
                  <a:tcPr marL="68580" marR="68580" marT="0" marB="0"/>
                </a:tc>
              </a:tr>
              <a:tr h="589447">
                <a:tc>
                  <a:txBody>
                    <a:bodyPr/>
                    <a:lstStyle/>
                    <a:p>
                      <a:pPr algn="ctr" rtl="1">
                        <a:lnSpc>
                          <a:spcPct val="115000"/>
                        </a:lnSpc>
                        <a:spcAft>
                          <a:spcPts val="0"/>
                        </a:spcAft>
                      </a:pPr>
                      <a:r>
                        <a:rPr lang="ar-IQ" sz="1600">
                          <a:latin typeface="Calibri"/>
                          <a:ea typeface="Calibri"/>
                          <a:cs typeface="Simplified Arabic"/>
                        </a:rPr>
                        <a:t>50</a:t>
                      </a:r>
                      <a:endParaRPr lang="en-US" sz="1100">
                        <a:latin typeface="Calibri"/>
                        <a:ea typeface="Calibri"/>
                        <a:cs typeface="Arial"/>
                      </a:endParaRPr>
                    </a:p>
                  </a:txBody>
                  <a:tcPr marL="68580" marR="68580" marT="0" marB="0"/>
                </a:tc>
                <a:tc>
                  <a:txBody>
                    <a:bodyPr/>
                    <a:lstStyle/>
                    <a:p>
                      <a:pPr algn="ctr" rtl="1">
                        <a:lnSpc>
                          <a:spcPct val="115000"/>
                        </a:lnSpc>
                        <a:spcAft>
                          <a:spcPts val="0"/>
                        </a:spcAft>
                      </a:pPr>
                      <a:r>
                        <a:rPr lang="ar-IQ" sz="1600">
                          <a:latin typeface="Calibri"/>
                          <a:ea typeface="Calibri"/>
                          <a:cs typeface="Simplified Arabic"/>
                        </a:rPr>
                        <a:t>20</a:t>
                      </a:r>
                      <a:endParaRPr lang="en-US" sz="1100">
                        <a:latin typeface="Calibri"/>
                        <a:ea typeface="Calibri"/>
                        <a:cs typeface="Arial"/>
                      </a:endParaRPr>
                    </a:p>
                  </a:txBody>
                  <a:tcPr marL="68580" marR="68580" marT="0" marB="0"/>
                </a:tc>
                <a:tc>
                  <a:txBody>
                    <a:bodyPr/>
                    <a:lstStyle/>
                    <a:p>
                      <a:pPr algn="ctr" rtl="1">
                        <a:lnSpc>
                          <a:spcPct val="115000"/>
                        </a:lnSpc>
                        <a:spcAft>
                          <a:spcPts val="0"/>
                        </a:spcAft>
                      </a:pPr>
                      <a:r>
                        <a:rPr lang="ar-IQ" sz="1600">
                          <a:latin typeface="Calibri"/>
                          <a:ea typeface="Calibri"/>
                          <a:cs typeface="Simplified Arabic"/>
                        </a:rPr>
                        <a:t>400</a:t>
                      </a:r>
                      <a:endParaRPr lang="en-US" sz="1100">
                        <a:latin typeface="Calibri"/>
                        <a:ea typeface="Calibri"/>
                        <a:cs typeface="Arial"/>
                      </a:endParaRPr>
                    </a:p>
                  </a:txBody>
                  <a:tcPr marL="68580" marR="68580" marT="0" marB="0"/>
                </a:tc>
                <a:tc>
                  <a:txBody>
                    <a:bodyPr/>
                    <a:lstStyle/>
                    <a:p>
                      <a:pPr algn="ctr" rtl="1">
                        <a:lnSpc>
                          <a:spcPct val="115000"/>
                        </a:lnSpc>
                        <a:spcAft>
                          <a:spcPts val="0"/>
                        </a:spcAft>
                      </a:pPr>
                      <a:r>
                        <a:rPr lang="ar-IQ" sz="1600">
                          <a:latin typeface="Calibri"/>
                          <a:ea typeface="Calibri"/>
                          <a:cs typeface="Simplified Arabic"/>
                        </a:rPr>
                        <a:t>12.5</a:t>
                      </a:r>
                      <a:endParaRPr lang="en-US" sz="1100">
                        <a:latin typeface="Calibri"/>
                        <a:ea typeface="Calibri"/>
                        <a:cs typeface="Arial"/>
                      </a:endParaRPr>
                    </a:p>
                  </a:txBody>
                  <a:tcPr marL="68580" marR="68580" marT="0" marB="0"/>
                </a:tc>
                <a:tc>
                  <a:txBody>
                    <a:bodyPr/>
                    <a:lstStyle/>
                    <a:p>
                      <a:pPr algn="ctr" rtl="1">
                        <a:lnSpc>
                          <a:spcPct val="115000"/>
                        </a:lnSpc>
                        <a:spcAft>
                          <a:spcPts val="0"/>
                        </a:spcAft>
                      </a:pPr>
                      <a:r>
                        <a:rPr lang="ar-IQ" sz="1600">
                          <a:latin typeface="Calibri"/>
                          <a:ea typeface="Calibri"/>
                          <a:cs typeface="Simplified Arabic"/>
                        </a:rPr>
                        <a:t>412.5</a:t>
                      </a:r>
                      <a:endParaRPr lang="en-US" sz="1100">
                        <a:latin typeface="Calibri"/>
                        <a:ea typeface="Calibri"/>
                        <a:cs typeface="Arial"/>
                      </a:endParaRPr>
                    </a:p>
                  </a:txBody>
                  <a:tcPr marL="68580" marR="68580" marT="0" marB="0"/>
                </a:tc>
              </a:tr>
              <a:tr h="589447">
                <a:tc>
                  <a:txBody>
                    <a:bodyPr/>
                    <a:lstStyle/>
                    <a:p>
                      <a:pPr algn="ctr" rtl="1">
                        <a:lnSpc>
                          <a:spcPct val="115000"/>
                        </a:lnSpc>
                        <a:spcAft>
                          <a:spcPts val="0"/>
                        </a:spcAft>
                      </a:pPr>
                      <a:r>
                        <a:rPr lang="ar-IQ" sz="1600">
                          <a:latin typeface="Calibri"/>
                          <a:ea typeface="Calibri"/>
                          <a:cs typeface="Simplified Arabic"/>
                        </a:rPr>
                        <a:t>200</a:t>
                      </a:r>
                      <a:endParaRPr lang="en-US" sz="1100">
                        <a:latin typeface="Calibri"/>
                        <a:ea typeface="Calibri"/>
                        <a:cs typeface="Arial"/>
                      </a:endParaRPr>
                    </a:p>
                  </a:txBody>
                  <a:tcPr marL="68580" marR="68580" marT="0" marB="0"/>
                </a:tc>
                <a:tc>
                  <a:txBody>
                    <a:bodyPr/>
                    <a:lstStyle/>
                    <a:p>
                      <a:pPr algn="ctr" rtl="1">
                        <a:lnSpc>
                          <a:spcPct val="115000"/>
                        </a:lnSpc>
                        <a:spcAft>
                          <a:spcPts val="0"/>
                        </a:spcAft>
                      </a:pPr>
                      <a:r>
                        <a:rPr lang="ar-IQ" sz="1600">
                          <a:latin typeface="Calibri"/>
                          <a:ea typeface="Calibri"/>
                          <a:cs typeface="Simplified Arabic"/>
                        </a:rPr>
                        <a:t>5</a:t>
                      </a:r>
                      <a:endParaRPr lang="en-US" sz="1100">
                        <a:latin typeface="Calibri"/>
                        <a:ea typeface="Calibri"/>
                        <a:cs typeface="Arial"/>
                      </a:endParaRPr>
                    </a:p>
                  </a:txBody>
                  <a:tcPr marL="68580" marR="68580" marT="0" marB="0"/>
                </a:tc>
                <a:tc>
                  <a:txBody>
                    <a:bodyPr/>
                    <a:lstStyle/>
                    <a:p>
                      <a:pPr algn="ctr" rtl="1">
                        <a:lnSpc>
                          <a:spcPct val="115000"/>
                        </a:lnSpc>
                        <a:spcAft>
                          <a:spcPts val="0"/>
                        </a:spcAft>
                      </a:pPr>
                      <a:r>
                        <a:rPr lang="ar-IQ" sz="1600">
                          <a:latin typeface="Calibri"/>
                          <a:ea typeface="Calibri"/>
                          <a:cs typeface="Simplified Arabic"/>
                        </a:rPr>
                        <a:t>100</a:t>
                      </a:r>
                      <a:endParaRPr lang="en-US" sz="1100">
                        <a:latin typeface="Calibri"/>
                        <a:ea typeface="Calibri"/>
                        <a:cs typeface="Arial"/>
                      </a:endParaRPr>
                    </a:p>
                  </a:txBody>
                  <a:tcPr marL="68580" marR="68580" marT="0" marB="0"/>
                </a:tc>
                <a:tc>
                  <a:txBody>
                    <a:bodyPr/>
                    <a:lstStyle/>
                    <a:p>
                      <a:pPr algn="ctr" rtl="1">
                        <a:lnSpc>
                          <a:spcPct val="115000"/>
                        </a:lnSpc>
                        <a:spcAft>
                          <a:spcPts val="0"/>
                        </a:spcAft>
                      </a:pPr>
                      <a:r>
                        <a:rPr lang="ar-IQ" sz="1600">
                          <a:latin typeface="Calibri"/>
                          <a:ea typeface="Calibri"/>
                          <a:cs typeface="Simplified Arabic"/>
                        </a:rPr>
                        <a:t>50</a:t>
                      </a:r>
                      <a:endParaRPr lang="en-US" sz="1100">
                        <a:latin typeface="Calibri"/>
                        <a:ea typeface="Calibri"/>
                        <a:cs typeface="Arial"/>
                      </a:endParaRPr>
                    </a:p>
                  </a:txBody>
                  <a:tcPr marL="68580" marR="68580" marT="0" marB="0"/>
                </a:tc>
                <a:tc>
                  <a:txBody>
                    <a:bodyPr/>
                    <a:lstStyle/>
                    <a:p>
                      <a:pPr algn="ctr" rtl="1">
                        <a:lnSpc>
                          <a:spcPct val="115000"/>
                        </a:lnSpc>
                        <a:spcAft>
                          <a:spcPts val="0"/>
                        </a:spcAft>
                      </a:pPr>
                      <a:r>
                        <a:rPr lang="ar-IQ" sz="1600">
                          <a:latin typeface="Calibri"/>
                          <a:ea typeface="Calibri"/>
                          <a:cs typeface="Simplified Arabic"/>
                        </a:rPr>
                        <a:t>150</a:t>
                      </a:r>
                      <a:endParaRPr lang="en-US" sz="1100">
                        <a:latin typeface="Calibri"/>
                        <a:ea typeface="Calibri"/>
                        <a:cs typeface="Arial"/>
                      </a:endParaRPr>
                    </a:p>
                  </a:txBody>
                  <a:tcPr marL="68580" marR="68580" marT="0" marB="0"/>
                </a:tc>
              </a:tr>
              <a:tr h="589447">
                <a:tc>
                  <a:txBody>
                    <a:bodyPr/>
                    <a:lstStyle/>
                    <a:p>
                      <a:pPr algn="ctr" rtl="1">
                        <a:lnSpc>
                          <a:spcPct val="115000"/>
                        </a:lnSpc>
                        <a:spcAft>
                          <a:spcPts val="0"/>
                        </a:spcAft>
                      </a:pPr>
                      <a:r>
                        <a:rPr lang="ar-IQ" sz="1600">
                          <a:latin typeface="Calibri"/>
                          <a:ea typeface="Calibri"/>
                          <a:cs typeface="Simplified Arabic"/>
                        </a:rPr>
                        <a:t>283</a:t>
                      </a:r>
                      <a:endParaRPr lang="en-US" sz="1100">
                        <a:latin typeface="Calibri"/>
                        <a:ea typeface="Calibri"/>
                        <a:cs typeface="Arial"/>
                      </a:endParaRPr>
                    </a:p>
                  </a:txBody>
                  <a:tcPr marL="68580" marR="68580" marT="0" marB="0"/>
                </a:tc>
                <a:tc>
                  <a:txBody>
                    <a:bodyPr/>
                    <a:lstStyle/>
                    <a:p>
                      <a:pPr algn="ctr" rtl="1">
                        <a:lnSpc>
                          <a:spcPct val="115000"/>
                        </a:lnSpc>
                        <a:spcAft>
                          <a:spcPts val="0"/>
                        </a:spcAft>
                      </a:pPr>
                      <a:r>
                        <a:rPr lang="ar-IQ" sz="1600">
                          <a:latin typeface="Calibri"/>
                          <a:ea typeface="Calibri"/>
                          <a:cs typeface="Simplified Arabic"/>
                        </a:rPr>
                        <a:t>3.5</a:t>
                      </a:r>
                      <a:endParaRPr lang="en-US" sz="1100">
                        <a:latin typeface="Calibri"/>
                        <a:ea typeface="Calibri"/>
                        <a:cs typeface="Arial"/>
                      </a:endParaRPr>
                    </a:p>
                  </a:txBody>
                  <a:tcPr marL="68580" marR="68580" marT="0" marB="0"/>
                </a:tc>
                <a:tc>
                  <a:txBody>
                    <a:bodyPr/>
                    <a:lstStyle/>
                    <a:p>
                      <a:pPr algn="ctr" rtl="1">
                        <a:lnSpc>
                          <a:spcPct val="115000"/>
                        </a:lnSpc>
                        <a:spcAft>
                          <a:spcPts val="0"/>
                        </a:spcAft>
                      </a:pPr>
                      <a:r>
                        <a:rPr lang="ar-IQ" sz="1600">
                          <a:latin typeface="Calibri"/>
                          <a:ea typeface="Calibri"/>
                          <a:cs typeface="Simplified Arabic"/>
                        </a:rPr>
                        <a:t>70</a:t>
                      </a:r>
                      <a:endParaRPr lang="en-US" sz="1100">
                        <a:latin typeface="Calibri"/>
                        <a:ea typeface="Calibri"/>
                        <a:cs typeface="Arial"/>
                      </a:endParaRPr>
                    </a:p>
                  </a:txBody>
                  <a:tcPr marL="68580" marR="68580" marT="0" marB="0"/>
                </a:tc>
                <a:tc>
                  <a:txBody>
                    <a:bodyPr/>
                    <a:lstStyle/>
                    <a:p>
                      <a:pPr algn="ctr" rtl="1">
                        <a:lnSpc>
                          <a:spcPct val="115000"/>
                        </a:lnSpc>
                        <a:spcAft>
                          <a:spcPts val="0"/>
                        </a:spcAft>
                      </a:pPr>
                      <a:r>
                        <a:rPr lang="ar-IQ" sz="1600">
                          <a:latin typeface="Calibri"/>
                          <a:ea typeface="Calibri"/>
                          <a:cs typeface="Simplified Arabic"/>
                        </a:rPr>
                        <a:t>70.75</a:t>
                      </a:r>
                      <a:endParaRPr lang="en-US" sz="1100">
                        <a:latin typeface="Calibri"/>
                        <a:ea typeface="Calibri"/>
                        <a:cs typeface="Arial"/>
                      </a:endParaRPr>
                    </a:p>
                  </a:txBody>
                  <a:tcPr marL="68580" marR="68580" marT="0" marB="0"/>
                </a:tc>
                <a:tc>
                  <a:txBody>
                    <a:bodyPr/>
                    <a:lstStyle/>
                    <a:p>
                      <a:pPr algn="ctr" rtl="1">
                        <a:lnSpc>
                          <a:spcPct val="115000"/>
                        </a:lnSpc>
                        <a:spcAft>
                          <a:spcPts val="0"/>
                        </a:spcAft>
                      </a:pPr>
                      <a:r>
                        <a:rPr lang="ar-IQ" sz="1600">
                          <a:latin typeface="Calibri"/>
                          <a:ea typeface="Calibri"/>
                          <a:cs typeface="Simplified Arabic"/>
                        </a:rPr>
                        <a:t>140.75</a:t>
                      </a:r>
                      <a:endParaRPr lang="en-US" sz="1100">
                        <a:latin typeface="Calibri"/>
                        <a:ea typeface="Calibri"/>
                        <a:cs typeface="Arial"/>
                      </a:endParaRPr>
                    </a:p>
                  </a:txBody>
                  <a:tcPr marL="68580" marR="68580" marT="0" marB="0"/>
                </a:tc>
              </a:tr>
              <a:tr h="589447">
                <a:tc>
                  <a:txBody>
                    <a:bodyPr/>
                    <a:lstStyle/>
                    <a:p>
                      <a:pPr algn="ctr" rtl="1">
                        <a:lnSpc>
                          <a:spcPct val="115000"/>
                        </a:lnSpc>
                        <a:spcAft>
                          <a:spcPts val="0"/>
                        </a:spcAft>
                      </a:pPr>
                      <a:r>
                        <a:rPr lang="ar-IQ" sz="1600">
                          <a:latin typeface="Calibri"/>
                          <a:ea typeface="Calibri"/>
                          <a:cs typeface="Simplified Arabic"/>
                        </a:rPr>
                        <a:t>350</a:t>
                      </a:r>
                      <a:endParaRPr lang="en-US" sz="1100">
                        <a:latin typeface="Calibri"/>
                        <a:ea typeface="Calibri"/>
                        <a:cs typeface="Arial"/>
                      </a:endParaRPr>
                    </a:p>
                  </a:txBody>
                  <a:tcPr marL="68580" marR="68580" marT="0" marB="0"/>
                </a:tc>
                <a:tc>
                  <a:txBody>
                    <a:bodyPr/>
                    <a:lstStyle/>
                    <a:p>
                      <a:pPr algn="ctr" rtl="1">
                        <a:lnSpc>
                          <a:spcPct val="115000"/>
                        </a:lnSpc>
                        <a:spcAft>
                          <a:spcPts val="0"/>
                        </a:spcAft>
                      </a:pPr>
                      <a:r>
                        <a:rPr lang="ar-IQ" sz="1600">
                          <a:latin typeface="Calibri"/>
                          <a:ea typeface="Calibri"/>
                          <a:cs typeface="Simplified Arabic"/>
                        </a:rPr>
                        <a:t>2.68</a:t>
                      </a:r>
                      <a:endParaRPr lang="en-US" sz="1100">
                        <a:latin typeface="Calibri"/>
                        <a:ea typeface="Calibri"/>
                        <a:cs typeface="Arial"/>
                      </a:endParaRPr>
                    </a:p>
                  </a:txBody>
                  <a:tcPr marL="68580" marR="68580" marT="0" marB="0"/>
                </a:tc>
                <a:tc>
                  <a:txBody>
                    <a:bodyPr/>
                    <a:lstStyle/>
                    <a:p>
                      <a:pPr algn="ctr" rtl="1">
                        <a:lnSpc>
                          <a:spcPct val="115000"/>
                        </a:lnSpc>
                        <a:spcAft>
                          <a:spcPts val="0"/>
                        </a:spcAft>
                      </a:pPr>
                      <a:r>
                        <a:rPr lang="ar-IQ" sz="1600">
                          <a:latin typeface="Calibri"/>
                          <a:ea typeface="Calibri"/>
                          <a:cs typeface="Simplified Arabic"/>
                        </a:rPr>
                        <a:t>57.2</a:t>
                      </a:r>
                      <a:endParaRPr lang="en-US" sz="1100">
                        <a:latin typeface="Calibri"/>
                        <a:ea typeface="Calibri"/>
                        <a:cs typeface="Arial"/>
                      </a:endParaRPr>
                    </a:p>
                  </a:txBody>
                  <a:tcPr marL="68580" marR="68580" marT="0" marB="0"/>
                </a:tc>
                <a:tc>
                  <a:txBody>
                    <a:bodyPr/>
                    <a:lstStyle/>
                    <a:p>
                      <a:pPr algn="ctr" rtl="1">
                        <a:lnSpc>
                          <a:spcPct val="115000"/>
                        </a:lnSpc>
                        <a:spcAft>
                          <a:spcPts val="0"/>
                        </a:spcAft>
                      </a:pPr>
                      <a:r>
                        <a:rPr lang="ar-IQ" sz="1600">
                          <a:latin typeface="Calibri"/>
                          <a:ea typeface="Calibri"/>
                          <a:cs typeface="Simplified Arabic"/>
                        </a:rPr>
                        <a:t>87.5</a:t>
                      </a:r>
                      <a:endParaRPr lang="en-US" sz="1100">
                        <a:latin typeface="Calibri"/>
                        <a:ea typeface="Calibri"/>
                        <a:cs typeface="Arial"/>
                      </a:endParaRPr>
                    </a:p>
                  </a:txBody>
                  <a:tcPr marL="68580" marR="68580" marT="0" marB="0"/>
                </a:tc>
                <a:tc>
                  <a:txBody>
                    <a:bodyPr/>
                    <a:lstStyle/>
                    <a:p>
                      <a:pPr algn="ctr" rtl="1">
                        <a:lnSpc>
                          <a:spcPct val="115000"/>
                        </a:lnSpc>
                        <a:spcAft>
                          <a:spcPts val="0"/>
                        </a:spcAft>
                      </a:pPr>
                      <a:r>
                        <a:rPr lang="ar-IQ" sz="1600">
                          <a:latin typeface="Calibri"/>
                          <a:ea typeface="Calibri"/>
                          <a:cs typeface="Simplified Arabic"/>
                        </a:rPr>
                        <a:t>144.70</a:t>
                      </a:r>
                      <a:endParaRPr lang="en-US" sz="1100">
                        <a:latin typeface="Calibri"/>
                        <a:ea typeface="Calibri"/>
                        <a:cs typeface="Arial"/>
                      </a:endParaRPr>
                    </a:p>
                  </a:txBody>
                  <a:tcPr marL="68580" marR="68580" marT="0" marB="0"/>
                </a:tc>
              </a:tr>
              <a:tr h="589447">
                <a:tc>
                  <a:txBody>
                    <a:bodyPr/>
                    <a:lstStyle/>
                    <a:p>
                      <a:pPr algn="ctr" rtl="1">
                        <a:lnSpc>
                          <a:spcPct val="115000"/>
                        </a:lnSpc>
                        <a:spcAft>
                          <a:spcPts val="0"/>
                        </a:spcAft>
                      </a:pPr>
                      <a:r>
                        <a:rPr lang="ar-IQ" sz="1600">
                          <a:latin typeface="Calibri"/>
                          <a:ea typeface="Calibri"/>
                          <a:cs typeface="Simplified Arabic"/>
                        </a:rPr>
                        <a:t>400</a:t>
                      </a:r>
                      <a:endParaRPr lang="en-US" sz="1100">
                        <a:latin typeface="Calibri"/>
                        <a:ea typeface="Calibri"/>
                        <a:cs typeface="Arial"/>
                      </a:endParaRPr>
                    </a:p>
                  </a:txBody>
                  <a:tcPr marL="68580" marR="68580" marT="0" marB="0"/>
                </a:tc>
                <a:tc>
                  <a:txBody>
                    <a:bodyPr/>
                    <a:lstStyle/>
                    <a:p>
                      <a:pPr algn="ctr" rtl="1">
                        <a:lnSpc>
                          <a:spcPct val="115000"/>
                        </a:lnSpc>
                        <a:spcAft>
                          <a:spcPts val="0"/>
                        </a:spcAft>
                      </a:pPr>
                      <a:r>
                        <a:rPr lang="ar-IQ" sz="1600">
                          <a:latin typeface="Calibri"/>
                          <a:ea typeface="Calibri"/>
                          <a:cs typeface="Simplified Arabic"/>
                        </a:rPr>
                        <a:t>2.5</a:t>
                      </a:r>
                      <a:endParaRPr lang="en-US" sz="1100">
                        <a:latin typeface="Calibri"/>
                        <a:ea typeface="Calibri"/>
                        <a:cs typeface="Arial"/>
                      </a:endParaRPr>
                    </a:p>
                  </a:txBody>
                  <a:tcPr marL="68580" marR="68580" marT="0" marB="0"/>
                </a:tc>
                <a:tc>
                  <a:txBody>
                    <a:bodyPr/>
                    <a:lstStyle/>
                    <a:p>
                      <a:pPr algn="ctr" rtl="1">
                        <a:lnSpc>
                          <a:spcPct val="115000"/>
                        </a:lnSpc>
                        <a:spcAft>
                          <a:spcPts val="0"/>
                        </a:spcAft>
                      </a:pPr>
                      <a:r>
                        <a:rPr lang="ar-IQ" sz="1600">
                          <a:latin typeface="Calibri"/>
                          <a:ea typeface="Calibri"/>
                          <a:cs typeface="Simplified Arabic"/>
                        </a:rPr>
                        <a:t>50</a:t>
                      </a:r>
                      <a:endParaRPr lang="en-US" sz="1100">
                        <a:latin typeface="Calibri"/>
                        <a:ea typeface="Calibri"/>
                        <a:cs typeface="Arial"/>
                      </a:endParaRPr>
                    </a:p>
                  </a:txBody>
                  <a:tcPr marL="68580" marR="68580" marT="0" marB="0"/>
                </a:tc>
                <a:tc>
                  <a:txBody>
                    <a:bodyPr/>
                    <a:lstStyle/>
                    <a:p>
                      <a:pPr algn="ctr" rtl="1">
                        <a:lnSpc>
                          <a:spcPct val="115000"/>
                        </a:lnSpc>
                        <a:spcAft>
                          <a:spcPts val="0"/>
                        </a:spcAft>
                      </a:pPr>
                      <a:r>
                        <a:rPr lang="ar-IQ" sz="1600">
                          <a:latin typeface="Calibri"/>
                          <a:ea typeface="Calibri"/>
                          <a:cs typeface="Simplified Arabic"/>
                        </a:rPr>
                        <a:t>100</a:t>
                      </a:r>
                      <a:endParaRPr lang="en-US" sz="1100">
                        <a:latin typeface="Calibri"/>
                        <a:ea typeface="Calibri"/>
                        <a:cs typeface="Arial"/>
                      </a:endParaRPr>
                    </a:p>
                  </a:txBody>
                  <a:tcPr marL="68580" marR="68580" marT="0" marB="0"/>
                </a:tc>
                <a:tc>
                  <a:txBody>
                    <a:bodyPr/>
                    <a:lstStyle/>
                    <a:p>
                      <a:pPr algn="ctr" rtl="1">
                        <a:lnSpc>
                          <a:spcPct val="115000"/>
                        </a:lnSpc>
                        <a:spcAft>
                          <a:spcPts val="0"/>
                        </a:spcAft>
                      </a:pPr>
                      <a:r>
                        <a:rPr lang="ar-IQ" sz="1600">
                          <a:latin typeface="Calibri"/>
                          <a:ea typeface="Calibri"/>
                          <a:cs typeface="Simplified Arabic"/>
                        </a:rPr>
                        <a:t>150</a:t>
                      </a:r>
                      <a:endParaRPr lang="en-US" sz="1100">
                        <a:latin typeface="Calibri"/>
                        <a:ea typeface="Calibri"/>
                        <a:cs typeface="Arial"/>
                      </a:endParaRPr>
                    </a:p>
                  </a:txBody>
                  <a:tcPr marL="68580" marR="68580" marT="0" marB="0"/>
                </a:tc>
              </a:tr>
              <a:tr h="589447">
                <a:tc>
                  <a:txBody>
                    <a:bodyPr/>
                    <a:lstStyle/>
                    <a:p>
                      <a:pPr algn="ctr" rtl="1">
                        <a:lnSpc>
                          <a:spcPct val="115000"/>
                        </a:lnSpc>
                        <a:spcAft>
                          <a:spcPts val="0"/>
                        </a:spcAft>
                      </a:pPr>
                      <a:r>
                        <a:rPr lang="ar-IQ" sz="1600">
                          <a:latin typeface="Calibri"/>
                          <a:ea typeface="Calibri"/>
                          <a:cs typeface="Simplified Arabic"/>
                        </a:rPr>
                        <a:t>450</a:t>
                      </a:r>
                      <a:endParaRPr lang="en-US" sz="1100">
                        <a:latin typeface="Calibri"/>
                        <a:ea typeface="Calibri"/>
                        <a:cs typeface="Arial"/>
                      </a:endParaRPr>
                    </a:p>
                  </a:txBody>
                  <a:tcPr marL="68580" marR="68580" marT="0" marB="0"/>
                </a:tc>
                <a:tc>
                  <a:txBody>
                    <a:bodyPr/>
                    <a:lstStyle/>
                    <a:p>
                      <a:pPr algn="ctr" rtl="1">
                        <a:lnSpc>
                          <a:spcPct val="115000"/>
                        </a:lnSpc>
                        <a:spcAft>
                          <a:spcPts val="0"/>
                        </a:spcAft>
                      </a:pPr>
                      <a:r>
                        <a:rPr lang="ar-IQ" sz="1600">
                          <a:latin typeface="Calibri"/>
                          <a:ea typeface="Calibri"/>
                          <a:cs typeface="Simplified Arabic"/>
                        </a:rPr>
                        <a:t>2.2</a:t>
                      </a:r>
                      <a:endParaRPr lang="en-US" sz="1100">
                        <a:latin typeface="Calibri"/>
                        <a:ea typeface="Calibri"/>
                        <a:cs typeface="Arial"/>
                      </a:endParaRPr>
                    </a:p>
                  </a:txBody>
                  <a:tcPr marL="68580" marR="68580" marT="0" marB="0"/>
                </a:tc>
                <a:tc>
                  <a:txBody>
                    <a:bodyPr/>
                    <a:lstStyle/>
                    <a:p>
                      <a:pPr algn="ctr" rtl="1">
                        <a:lnSpc>
                          <a:spcPct val="115000"/>
                        </a:lnSpc>
                        <a:spcAft>
                          <a:spcPts val="0"/>
                        </a:spcAft>
                      </a:pPr>
                      <a:r>
                        <a:rPr lang="ar-IQ" sz="1600">
                          <a:latin typeface="Calibri"/>
                          <a:ea typeface="Calibri"/>
                          <a:cs typeface="Simplified Arabic"/>
                        </a:rPr>
                        <a:t>44</a:t>
                      </a:r>
                      <a:endParaRPr lang="en-US" sz="1100">
                        <a:latin typeface="Calibri"/>
                        <a:ea typeface="Calibri"/>
                        <a:cs typeface="Arial"/>
                      </a:endParaRPr>
                    </a:p>
                  </a:txBody>
                  <a:tcPr marL="68580" marR="68580" marT="0" marB="0"/>
                </a:tc>
                <a:tc>
                  <a:txBody>
                    <a:bodyPr/>
                    <a:lstStyle/>
                    <a:p>
                      <a:pPr algn="ctr" rtl="1">
                        <a:lnSpc>
                          <a:spcPct val="115000"/>
                        </a:lnSpc>
                        <a:spcAft>
                          <a:spcPts val="0"/>
                        </a:spcAft>
                      </a:pPr>
                      <a:r>
                        <a:rPr lang="ar-IQ" sz="1600">
                          <a:latin typeface="Calibri"/>
                          <a:ea typeface="Calibri"/>
                          <a:cs typeface="Simplified Arabic"/>
                        </a:rPr>
                        <a:t>112.5</a:t>
                      </a:r>
                      <a:endParaRPr lang="en-US" sz="1100">
                        <a:latin typeface="Calibri"/>
                        <a:ea typeface="Calibri"/>
                        <a:cs typeface="Arial"/>
                      </a:endParaRPr>
                    </a:p>
                  </a:txBody>
                  <a:tcPr marL="68580" marR="68580" marT="0" marB="0"/>
                </a:tc>
                <a:tc>
                  <a:txBody>
                    <a:bodyPr/>
                    <a:lstStyle/>
                    <a:p>
                      <a:pPr algn="ctr" rtl="1">
                        <a:lnSpc>
                          <a:spcPct val="115000"/>
                        </a:lnSpc>
                        <a:spcAft>
                          <a:spcPts val="0"/>
                        </a:spcAft>
                      </a:pPr>
                      <a:r>
                        <a:rPr lang="ar-IQ" sz="1600">
                          <a:latin typeface="Calibri"/>
                          <a:ea typeface="Calibri"/>
                          <a:cs typeface="Simplified Arabic"/>
                        </a:rPr>
                        <a:t>156.5</a:t>
                      </a:r>
                      <a:endParaRPr lang="en-US" sz="1100">
                        <a:latin typeface="Calibri"/>
                        <a:ea typeface="Calibri"/>
                        <a:cs typeface="Arial"/>
                      </a:endParaRPr>
                    </a:p>
                  </a:txBody>
                  <a:tcPr marL="68580" marR="68580" marT="0" marB="0"/>
                </a:tc>
              </a:tr>
              <a:tr h="589447">
                <a:tc>
                  <a:txBody>
                    <a:bodyPr/>
                    <a:lstStyle/>
                    <a:p>
                      <a:pPr algn="ctr" rtl="1">
                        <a:lnSpc>
                          <a:spcPct val="115000"/>
                        </a:lnSpc>
                        <a:spcAft>
                          <a:spcPts val="0"/>
                        </a:spcAft>
                      </a:pPr>
                      <a:r>
                        <a:rPr lang="ar-IQ" sz="1600">
                          <a:latin typeface="Calibri"/>
                          <a:ea typeface="Calibri"/>
                          <a:cs typeface="Simplified Arabic"/>
                        </a:rPr>
                        <a:t>500</a:t>
                      </a:r>
                      <a:endParaRPr lang="en-US" sz="1100">
                        <a:latin typeface="Calibri"/>
                        <a:ea typeface="Calibri"/>
                        <a:cs typeface="Arial"/>
                      </a:endParaRPr>
                    </a:p>
                  </a:txBody>
                  <a:tcPr marL="68580" marR="68580" marT="0" marB="0"/>
                </a:tc>
                <a:tc>
                  <a:txBody>
                    <a:bodyPr/>
                    <a:lstStyle/>
                    <a:p>
                      <a:pPr algn="ctr" rtl="1">
                        <a:lnSpc>
                          <a:spcPct val="115000"/>
                        </a:lnSpc>
                        <a:spcAft>
                          <a:spcPts val="0"/>
                        </a:spcAft>
                      </a:pPr>
                      <a:r>
                        <a:rPr lang="ar-IQ" sz="1600">
                          <a:latin typeface="Calibri"/>
                          <a:ea typeface="Calibri"/>
                          <a:cs typeface="Simplified Arabic"/>
                        </a:rPr>
                        <a:t>2</a:t>
                      </a:r>
                      <a:endParaRPr lang="en-US" sz="1100">
                        <a:latin typeface="Calibri"/>
                        <a:ea typeface="Calibri"/>
                        <a:cs typeface="Arial"/>
                      </a:endParaRPr>
                    </a:p>
                  </a:txBody>
                  <a:tcPr marL="68580" marR="68580" marT="0" marB="0"/>
                </a:tc>
                <a:tc>
                  <a:txBody>
                    <a:bodyPr/>
                    <a:lstStyle/>
                    <a:p>
                      <a:pPr algn="ctr" rtl="1">
                        <a:lnSpc>
                          <a:spcPct val="115000"/>
                        </a:lnSpc>
                        <a:spcAft>
                          <a:spcPts val="0"/>
                        </a:spcAft>
                      </a:pPr>
                      <a:r>
                        <a:rPr lang="ar-IQ" sz="1600">
                          <a:latin typeface="Calibri"/>
                          <a:ea typeface="Calibri"/>
                          <a:cs typeface="Simplified Arabic"/>
                        </a:rPr>
                        <a:t>40</a:t>
                      </a:r>
                      <a:endParaRPr lang="en-US" sz="1100">
                        <a:latin typeface="Calibri"/>
                        <a:ea typeface="Calibri"/>
                        <a:cs typeface="Arial"/>
                      </a:endParaRPr>
                    </a:p>
                  </a:txBody>
                  <a:tcPr marL="68580" marR="68580" marT="0" marB="0"/>
                </a:tc>
                <a:tc>
                  <a:txBody>
                    <a:bodyPr/>
                    <a:lstStyle/>
                    <a:p>
                      <a:pPr algn="ctr" rtl="1">
                        <a:lnSpc>
                          <a:spcPct val="115000"/>
                        </a:lnSpc>
                        <a:spcAft>
                          <a:spcPts val="0"/>
                        </a:spcAft>
                      </a:pPr>
                      <a:r>
                        <a:rPr lang="ar-IQ" sz="1600">
                          <a:latin typeface="Calibri"/>
                          <a:ea typeface="Calibri"/>
                          <a:cs typeface="Simplified Arabic"/>
                        </a:rPr>
                        <a:t>125</a:t>
                      </a:r>
                      <a:endParaRPr lang="en-US" sz="1100">
                        <a:latin typeface="Calibri"/>
                        <a:ea typeface="Calibri"/>
                        <a:cs typeface="Arial"/>
                      </a:endParaRPr>
                    </a:p>
                  </a:txBody>
                  <a:tcPr marL="68580" marR="68580" marT="0" marB="0"/>
                </a:tc>
                <a:tc>
                  <a:txBody>
                    <a:bodyPr/>
                    <a:lstStyle/>
                    <a:p>
                      <a:pPr algn="ctr" rtl="1">
                        <a:lnSpc>
                          <a:spcPct val="115000"/>
                        </a:lnSpc>
                        <a:spcAft>
                          <a:spcPts val="0"/>
                        </a:spcAft>
                      </a:pPr>
                      <a:r>
                        <a:rPr lang="ar-IQ" sz="1600">
                          <a:latin typeface="Calibri"/>
                          <a:ea typeface="Calibri"/>
                          <a:cs typeface="Simplified Arabic"/>
                        </a:rPr>
                        <a:t>165</a:t>
                      </a:r>
                      <a:endParaRPr lang="en-US" sz="1100">
                        <a:latin typeface="Calibri"/>
                        <a:ea typeface="Calibri"/>
                        <a:cs typeface="Arial"/>
                      </a:endParaRPr>
                    </a:p>
                  </a:txBody>
                  <a:tcPr marL="68580" marR="68580" marT="0" marB="0"/>
                </a:tc>
              </a:tr>
              <a:tr h="589447">
                <a:tc>
                  <a:txBody>
                    <a:bodyPr/>
                    <a:lstStyle/>
                    <a:p>
                      <a:pPr algn="ctr" rtl="1">
                        <a:lnSpc>
                          <a:spcPct val="115000"/>
                        </a:lnSpc>
                        <a:spcAft>
                          <a:spcPts val="0"/>
                        </a:spcAft>
                      </a:pPr>
                      <a:r>
                        <a:rPr lang="ar-IQ" sz="1600">
                          <a:latin typeface="Calibri"/>
                          <a:ea typeface="Calibri"/>
                          <a:cs typeface="Simplified Arabic"/>
                        </a:rPr>
                        <a:t>550</a:t>
                      </a:r>
                      <a:endParaRPr lang="en-US" sz="1100">
                        <a:latin typeface="Calibri"/>
                        <a:ea typeface="Calibri"/>
                        <a:cs typeface="Arial"/>
                      </a:endParaRPr>
                    </a:p>
                  </a:txBody>
                  <a:tcPr marL="68580" marR="68580" marT="0" marB="0"/>
                </a:tc>
                <a:tc>
                  <a:txBody>
                    <a:bodyPr/>
                    <a:lstStyle/>
                    <a:p>
                      <a:pPr algn="ctr" rtl="1">
                        <a:lnSpc>
                          <a:spcPct val="115000"/>
                        </a:lnSpc>
                        <a:spcAft>
                          <a:spcPts val="0"/>
                        </a:spcAft>
                      </a:pPr>
                      <a:r>
                        <a:rPr lang="ar-IQ" sz="1600">
                          <a:latin typeface="Calibri"/>
                          <a:ea typeface="Calibri"/>
                          <a:cs typeface="Simplified Arabic"/>
                        </a:rPr>
                        <a:t>1.8</a:t>
                      </a:r>
                      <a:endParaRPr lang="en-US" sz="1100">
                        <a:latin typeface="Calibri"/>
                        <a:ea typeface="Calibri"/>
                        <a:cs typeface="Arial"/>
                      </a:endParaRPr>
                    </a:p>
                  </a:txBody>
                  <a:tcPr marL="68580" marR="68580" marT="0" marB="0"/>
                </a:tc>
                <a:tc>
                  <a:txBody>
                    <a:bodyPr/>
                    <a:lstStyle/>
                    <a:p>
                      <a:pPr algn="ctr" rtl="1">
                        <a:lnSpc>
                          <a:spcPct val="115000"/>
                        </a:lnSpc>
                        <a:spcAft>
                          <a:spcPts val="0"/>
                        </a:spcAft>
                      </a:pPr>
                      <a:r>
                        <a:rPr lang="ar-IQ" sz="1600">
                          <a:latin typeface="Calibri"/>
                          <a:ea typeface="Calibri"/>
                          <a:cs typeface="Simplified Arabic"/>
                        </a:rPr>
                        <a:t>36</a:t>
                      </a:r>
                      <a:endParaRPr lang="en-US" sz="1100">
                        <a:latin typeface="Calibri"/>
                        <a:ea typeface="Calibri"/>
                        <a:cs typeface="Arial"/>
                      </a:endParaRPr>
                    </a:p>
                  </a:txBody>
                  <a:tcPr marL="68580" marR="68580" marT="0" marB="0"/>
                </a:tc>
                <a:tc>
                  <a:txBody>
                    <a:bodyPr/>
                    <a:lstStyle/>
                    <a:p>
                      <a:pPr algn="ctr" rtl="1">
                        <a:lnSpc>
                          <a:spcPct val="115000"/>
                        </a:lnSpc>
                        <a:spcAft>
                          <a:spcPts val="0"/>
                        </a:spcAft>
                      </a:pPr>
                      <a:r>
                        <a:rPr lang="ar-IQ" sz="1600">
                          <a:latin typeface="Calibri"/>
                          <a:ea typeface="Calibri"/>
                          <a:cs typeface="Simplified Arabic"/>
                        </a:rPr>
                        <a:t>137.5</a:t>
                      </a:r>
                      <a:endParaRPr lang="en-US" sz="1100">
                        <a:latin typeface="Calibri"/>
                        <a:ea typeface="Calibri"/>
                        <a:cs typeface="Arial"/>
                      </a:endParaRPr>
                    </a:p>
                  </a:txBody>
                  <a:tcPr marL="68580" marR="68580" marT="0" marB="0"/>
                </a:tc>
                <a:tc>
                  <a:txBody>
                    <a:bodyPr/>
                    <a:lstStyle/>
                    <a:p>
                      <a:pPr algn="ctr" rtl="1">
                        <a:lnSpc>
                          <a:spcPct val="115000"/>
                        </a:lnSpc>
                        <a:spcAft>
                          <a:spcPts val="0"/>
                        </a:spcAft>
                      </a:pPr>
                      <a:r>
                        <a:rPr lang="ar-IQ" sz="1600" dirty="0">
                          <a:latin typeface="Calibri"/>
                          <a:ea typeface="Calibri"/>
                          <a:cs typeface="Simplified Arabic"/>
                        </a:rPr>
                        <a:t>173.5</a:t>
                      </a:r>
                      <a:endParaRPr lang="en-US" sz="1100" dirty="0">
                        <a:latin typeface="Calibri"/>
                        <a:ea typeface="Calibri"/>
                        <a:cs typeface="Arial"/>
                      </a:endParaRPr>
                    </a:p>
                  </a:txBody>
                  <a:tcPr marL="68580" marR="68580" marT="0" marB="0"/>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sp>
        <p:nvSpPr>
          <p:cNvPr id="3" name="عنصر نائب للمحتوى 2"/>
          <p:cNvSpPr>
            <a:spLocks noGrp="1"/>
          </p:cNvSpPr>
          <p:nvPr>
            <p:ph idx="1"/>
          </p:nvPr>
        </p:nvSpPr>
        <p:spPr/>
        <p:txBody>
          <a:bodyPr>
            <a:normAutofit/>
          </a:bodyPr>
          <a:lstStyle/>
          <a:p>
            <a:pPr algn="just"/>
            <a:r>
              <a:rPr lang="ar-IQ" sz="3000" dirty="0" smtClean="0"/>
              <a:t>فيما يلي بعض الأمور التفسيرية لكيفية احتساب أرقام الجدول :</a:t>
            </a:r>
            <a:endParaRPr lang="en-US" sz="3000" dirty="0" smtClean="0"/>
          </a:p>
          <a:p>
            <a:pPr lvl="0"/>
            <a:r>
              <a:rPr lang="ar-IQ" sz="3000" dirty="0" smtClean="0"/>
              <a:t>عدد الطلبيات في الشهر : حجم الطلب الكلي في </a:t>
            </a:r>
            <a:r>
              <a:rPr lang="ar-IQ" sz="3000" dirty="0" smtClean="0"/>
              <a:t>الشهر/ حجم </a:t>
            </a:r>
            <a:r>
              <a:rPr lang="ar-IQ" sz="3000" dirty="0" smtClean="0"/>
              <a:t>الطلبية</a:t>
            </a:r>
            <a:endParaRPr lang="en-US" sz="3000" dirty="0" smtClean="0"/>
          </a:p>
          <a:p>
            <a:pPr lvl="0" algn="just"/>
            <a:r>
              <a:rPr lang="ar-IQ" sz="3000" dirty="0" smtClean="0"/>
              <a:t>تكلفة التخزين في الشهر : حجم المخزون الشهري (نصف حجم الطلبية) </a:t>
            </a:r>
            <a:r>
              <a:rPr lang="ar-IQ" sz="3000" dirty="0" smtClean="0"/>
              <a:t>*تكلفة </a:t>
            </a:r>
            <a:r>
              <a:rPr lang="ar-IQ" sz="3000" dirty="0" smtClean="0"/>
              <a:t>تخزين الوحدة الواحدة.</a:t>
            </a:r>
            <a:endParaRPr lang="en-US" sz="3000" dirty="0" smtClean="0"/>
          </a:p>
          <a:p>
            <a:pPr algn="just"/>
            <a:endParaRPr lang="ar-IQ" sz="30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620688"/>
            <a:ext cx="7239000" cy="5835048"/>
          </a:xfrm>
        </p:spPr>
        <p:txBody>
          <a:bodyPr/>
          <a:lstStyle/>
          <a:p>
            <a:pPr lvl="0"/>
            <a:r>
              <a:rPr lang="ar-IQ" dirty="0" smtClean="0"/>
              <a:t>تكلفة إصدار الطلبيات : عدد الطلبيات الشهرية </a:t>
            </a:r>
            <a:r>
              <a:rPr lang="ar-IQ" dirty="0" smtClean="0"/>
              <a:t>*    </a:t>
            </a:r>
            <a:r>
              <a:rPr lang="ar-IQ" dirty="0" smtClean="0"/>
              <a:t>تكلفة إصدار الوحدة الواحدة.</a:t>
            </a:r>
            <a:endParaRPr lang="en-US" dirty="0" smtClean="0"/>
          </a:p>
          <a:p>
            <a:pPr lvl="0"/>
            <a:r>
              <a:rPr lang="ar-IQ" dirty="0" smtClean="0"/>
              <a:t>التكلفة الكلية :تكلفة إصدار الطلبية </a:t>
            </a:r>
            <a:r>
              <a:rPr lang="ar-IQ" dirty="0" smtClean="0"/>
              <a:t>* </a:t>
            </a:r>
            <a:r>
              <a:rPr lang="ar-IQ" dirty="0" smtClean="0"/>
              <a:t>تكلفة التخزين.</a:t>
            </a:r>
            <a:endParaRPr lang="en-US" dirty="0" smtClean="0"/>
          </a:p>
          <a:p>
            <a:r>
              <a:rPr lang="ar-IQ" dirty="0" smtClean="0"/>
              <a:t>وفي ضوء الجدول السابق نجد </a:t>
            </a:r>
            <a:r>
              <a:rPr lang="ar-IQ" dirty="0" err="1" smtClean="0"/>
              <a:t>ان</a:t>
            </a:r>
            <a:r>
              <a:rPr lang="ar-IQ" dirty="0" smtClean="0"/>
              <a:t> الحجم الاقتصادي لطلبيه الشراء هو (283) وحدة، حيث تكون التكلفة الكلية عند أدنى حد لها وهو (140.75) وحدة نقدية، وعندها أيضا تتساوى تكلفة إصدار الطلبيات الشهرية مع تكلفة الاحتفاظ بالمخزون.</a:t>
            </a:r>
            <a:endParaRPr lang="en-US" dirty="0" smtClean="0"/>
          </a:p>
          <a:p>
            <a:r>
              <a:rPr lang="ar-IQ" dirty="0" smtClean="0"/>
              <a:t> </a:t>
            </a:r>
            <a:endParaRPr lang="en-US" dirty="0" smtClean="0"/>
          </a:p>
          <a:p>
            <a:endParaRPr lang="ar-IQ"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وافر">
  <a:themeElements>
    <a:clrScheme name="وافر">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وافر">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وافر">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12</TotalTime>
  <Words>378</Words>
  <Application>Microsoft Office PowerPoint</Application>
  <PresentationFormat>عرض على الشاشة (3:4)‏</PresentationFormat>
  <Paragraphs>74</Paragraphs>
  <Slides>7</Slides>
  <Notes>0</Notes>
  <HiddenSlides>0</HiddenSlides>
  <MMClips>0</MMClips>
  <ScaleCrop>false</ScaleCrop>
  <HeadingPairs>
    <vt:vector size="4" baseType="variant">
      <vt:variant>
        <vt:lpstr>سمة</vt:lpstr>
      </vt:variant>
      <vt:variant>
        <vt:i4>1</vt:i4>
      </vt:variant>
      <vt:variant>
        <vt:lpstr>عناوين الشرائح</vt:lpstr>
      </vt:variant>
      <vt:variant>
        <vt:i4>7</vt:i4>
      </vt:variant>
    </vt:vector>
  </HeadingPairs>
  <TitlesOfParts>
    <vt:vector size="8" baseType="lpstr">
      <vt:lpstr>وافر</vt:lpstr>
      <vt:lpstr>         المحاضرة السابعة طرق تحديد الحجم الاقتصادي لطلبيه الشراء</vt:lpstr>
      <vt:lpstr>   هنالك ثلاث طرق معروفة، كانت وما زالت شائعة في الاستخدام في هذا المجال وهي :  </vt:lpstr>
      <vt:lpstr>الشريحة 3</vt:lpstr>
      <vt:lpstr>أولا:- الطريقة المحاسبية </vt:lpstr>
      <vt:lpstr>الشريحة 5</vt:lpstr>
      <vt:lpstr>الشريحة 6</vt:lpstr>
      <vt:lpstr>الشريحة 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المحاضرة السابعة طرق تحديد الحجم الاقتصادي لطلبيه الشراء</dc:title>
  <dc:creator>anas office</dc:creator>
  <cp:lastModifiedBy>anas office</cp:lastModifiedBy>
  <cp:revision>12</cp:revision>
  <dcterms:created xsi:type="dcterms:W3CDTF">2019-01-05T21:52:32Z</dcterms:created>
  <dcterms:modified xsi:type="dcterms:W3CDTF">2019-01-05T22:07:45Z</dcterms:modified>
</cp:coreProperties>
</file>