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pPr/>
              <a:t>29/04/1440</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pPr/>
              <a:t>29/04/1440</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pPr/>
              <a:t>29/04/1440</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pPr/>
              <a:t>29/04/1440</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pPr/>
              <a:t>29/04/1440</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pPr/>
              <a:t>29/04/1440</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764704"/>
            <a:ext cx="6390456" cy="2016224"/>
          </a:xfrm>
        </p:spPr>
        <p:txBody>
          <a:bodyPr>
            <a:noAutofit/>
          </a:bodyPr>
          <a:lstStyle/>
          <a:p>
            <a:r>
              <a:rPr lang="ar-IQ" sz="4000" dirty="0" smtClean="0"/>
              <a:t>المحاضرة العاشرة</a:t>
            </a:r>
            <a:r>
              <a:rPr lang="en-US" sz="4000" dirty="0" smtClean="0"/>
              <a:t/>
            </a:r>
            <a:br>
              <a:rPr lang="en-US" sz="4000" dirty="0" smtClean="0"/>
            </a:br>
            <a:r>
              <a:rPr lang="ar-IQ" sz="4000" dirty="0" smtClean="0"/>
              <a:t>الفصل السادس</a:t>
            </a:r>
            <a:r>
              <a:rPr lang="en-US" sz="4000" dirty="0" smtClean="0"/>
              <a:t/>
            </a:r>
            <a:br>
              <a:rPr lang="en-US" sz="4000" dirty="0" smtClean="0"/>
            </a:br>
            <a:r>
              <a:rPr lang="ar-IQ" sz="4000" dirty="0" smtClean="0"/>
              <a:t>استلام وفحص المشتريات</a:t>
            </a:r>
            <a:r>
              <a:rPr lang="en-US" sz="4000" dirty="0" smtClean="0"/>
              <a:t/>
            </a:r>
            <a:br>
              <a:rPr lang="en-US" sz="4000" dirty="0" smtClean="0"/>
            </a:br>
            <a:endParaRPr lang="ar-IQ" sz="4000" dirty="0"/>
          </a:p>
        </p:txBody>
      </p:sp>
      <p:sp>
        <p:nvSpPr>
          <p:cNvPr id="3" name="عنوان فرعي 2"/>
          <p:cNvSpPr>
            <a:spLocks noGrp="1"/>
          </p:cNvSpPr>
          <p:nvPr>
            <p:ph type="subTitle" idx="1"/>
          </p:nvPr>
        </p:nvSpPr>
        <p:spPr>
          <a:xfrm>
            <a:off x="2286000" y="3429000"/>
            <a:ext cx="6172200" cy="2945922"/>
          </a:xfrm>
        </p:spPr>
        <p:txBody>
          <a:bodyPr>
            <a:noAutofit/>
          </a:bodyPr>
          <a:lstStyle/>
          <a:p>
            <a:r>
              <a:rPr lang="ar-IQ" sz="3200" dirty="0" smtClean="0"/>
              <a:t>جامعة بغداد – كلية الإدارة والاقتصاد</a:t>
            </a:r>
            <a:endParaRPr lang="en-US" sz="3200" dirty="0" smtClean="0"/>
          </a:p>
          <a:p>
            <a:r>
              <a:rPr lang="ar-IQ" sz="3200" dirty="0" smtClean="0"/>
              <a:t>القسم:- الإدارة الصناعية</a:t>
            </a:r>
            <a:endParaRPr lang="en-US" sz="3200" dirty="0" smtClean="0"/>
          </a:p>
          <a:p>
            <a:r>
              <a:rPr lang="ar-IQ" sz="3200" dirty="0" smtClean="0"/>
              <a:t>المادة:- إدارة المواد</a:t>
            </a:r>
            <a:endParaRPr lang="en-US" sz="3200" dirty="0" smtClean="0"/>
          </a:p>
          <a:p>
            <a:r>
              <a:rPr lang="ar-IQ" sz="3200" dirty="0" smtClean="0"/>
              <a:t>المرحلة:- الثالثة</a:t>
            </a:r>
            <a:endParaRPr lang="en-US" sz="3200" dirty="0" smtClean="0"/>
          </a:p>
          <a:p>
            <a:r>
              <a:rPr lang="ar-IQ" sz="3200" dirty="0" smtClean="0"/>
              <a:t>اسم الأستاذ:- المدرس وداد موسى محمد</a:t>
            </a:r>
            <a:endParaRPr lang="en-US" sz="3200" dirty="0" smtClean="0"/>
          </a:p>
          <a:p>
            <a:endParaRPr lang="ar-IQ"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3200" b="1" dirty="0" smtClean="0">
                <a:latin typeface="Tahoma" pitchFamily="34" charset="0"/>
                <a:ea typeface="Tahoma" pitchFamily="34" charset="0"/>
                <a:cs typeface="Tahoma" pitchFamily="34" charset="0"/>
              </a:rPr>
              <a:t>مقدمة:-</a:t>
            </a:r>
            <a:endParaRPr lang="ar-IQ" sz="3200" b="1" dirty="0">
              <a:latin typeface="Tahoma" pitchFamily="34" charset="0"/>
              <a:ea typeface="Tahoma" pitchFamily="34" charset="0"/>
              <a:cs typeface="Tahoma" pitchFamily="34" charset="0"/>
            </a:endParaRPr>
          </a:p>
        </p:txBody>
      </p:sp>
      <p:sp>
        <p:nvSpPr>
          <p:cNvPr id="3" name="عنصر نائب للمحتوى 2"/>
          <p:cNvSpPr>
            <a:spLocks noGrp="1"/>
          </p:cNvSpPr>
          <p:nvPr>
            <p:ph sz="quarter" idx="1"/>
          </p:nvPr>
        </p:nvSpPr>
        <p:spPr>
          <a:xfrm>
            <a:off x="457200" y="1600200"/>
            <a:ext cx="8219256" cy="4873752"/>
          </a:xfrm>
        </p:spPr>
        <p:txBody>
          <a:bodyPr>
            <a:normAutofit fontScale="92500"/>
          </a:bodyPr>
          <a:lstStyle/>
          <a:p>
            <a:pPr algn="just"/>
            <a:r>
              <a:rPr lang="ar-IQ" sz="3200" dirty="0" smtClean="0">
                <a:latin typeface="Tahoma" pitchFamily="34" charset="0"/>
                <a:ea typeface="Tahoma" pitchFamily="34" charset="0"/>
                <a:cs typeface="Tahoma" pitchFamily="34" charset="0"/>
              </a:rPr>
              <a:t>عندما يصدر المشتري أمر شراء لمادة </a:t>
            </a:r>
            <a:r>
              <a:rPr lang="ar-IQ" sz="3200" dirty="0" err="1" smtClean="0">
                <a:latin typeface="Tahoma" pitchFamily="34" charset="0"/>
                <a:ea typeface="Tahoma" pitchFamily="34" charset="0"/>
                <a:cs typeface="Tahoma" pitchFamily="34" charset="0"/>
              </a:rPr>
              <a:t>او</a:t>
            </a:r>
            <a:r>
              <a:rPr lang="ar-IQ" sz="3200" dirty="0" smtClean="0">
                <a:latin typeface="Tahoma" pitchFamily="34" charset="0"/>
                <a:ea typeface="Tahoma" pitchFamily="34" charset="0"/>
                <a:cs typeface="Tahoma" pitchFamily="34" charset="0"/>
              </a:rPr>
              <a:t> سلعة ذات جودة معينة، فأن فحص الشحنات الواردة يعد امرأ ضرورياً، للتأكد من مطابقة مواصفات المواد والسلع الواردة، للمواصفات المحددة في أمر الشراء، ولا يعني ذلك عدم الثقة بالمورد،أنما يعد الفحص إجراءا احتياطياً يعتمده المشتري للتأكد من صلاحية المواد والسلع الواردة والتي ستستخدم في عمليات الإنتاج، فضلاً عن ذلك فأن اهتمام المشتري بالفحص يحفز المورد للالتزام بالمواصفات المتفق عليها في أمر الشراء.</a:t>
            </a:r>
            <a:endParaRPr lang="en-US" sz="3200" dirty="0" smtClean="0">
              <a:latin typeface="Tahoma" pitchFamily="34" charset="0"/>
              <a:ea typeface="Tahoma" pitchFamily="34" charset="0"/>
              <a:cs typeface="Tahoma" pitchFamily="34" charset="0"/>
            </a:endParaRPr>
          </a:p>
          <a:p>
            <a:pPr algn="just"/>
            <a:endParaRPr lang="ar-IQ" sz="3200" dirty="0">
              <a:latin typeface="Tahoma" pitchFamily="34" charset="0"/>
              <a:ea typeface="Tahoma" pitchFamily="34" charset="0"/>
              <a:cs typeface="Tahoma"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930226"/>
          </a:xfrm>
        </p:spPr>
        <p:txBody>
          <a:bodyPr>
            <a:normAutofit fontScale="90000"/>
          </a:bodyPr>
          <a:lstStyle/>
          <a:p>
            <a:r>
              <a:rPr lang="ar-IQ" b="1" dirty="0" smtClean="0">
                <a:solidFill>
                  <a:schemeClr val="tx1"/>
                </a:solidFill>
              </a:rPr>
              <a:t/>
            </a:r>
            <a:br>
              <a:rPr lang="ar-IQ" b="1" dirty="0" smtClean="0">
                <a:solidFill>
                  <a:schemeClr val="tx1"/>
                </a:solidFill>
              </a:rPr>
            </a:br>
            <a:r>
              <a:rPr lang="ar-IQ" b="1" dirty="0" smtClean="0">
                <a:solidFill>
                  <a:schemeClr val="tx1"/>
                </a:solidFill>
              </a:rPr>
              <a:t/>
            </a:r>
            <a:br>
              <a:rPr lang="ar-IQ" b="1" dirty="0" smtClean="0">
                <a:solidFill>
                  <a:schemeClr val="tx1"/>
                </a:solidFill>
              </a:rPr>
            </a:br>
            <a:r>
              <a:rPr lang="ar-IQ" b="1" dirty="0" smtClean="0">
                <a:solidFill>
                  <a:schemeClr val="tx1"/>
                </a:solidFill>
              </a:rPr>
              <a:t/>
            </a:r>
            <a:br>
              <a:rPr lang="ar-IQ" b="1" dirty="0" smtClean="0">
                <a:solidFill>
                  <a:schemeClr val="tx1"/>
                </a:solidFill>
              </a:rPr>
            </a:br>
            <a:r>
              <a:rPr lang="ar-IQ" b="1" dirty="0" smtClean="0">
                <a:solidFill>
                  <a:schemeClr val="tx1"/>
                </a:solidFill>
              </a:rPr>
              <a:t/>
            </a:r>
            <a:br>
              <a:rPr lang="ar-IQ" b="1" dirty="0" smtClean="0">
                <a:solidFill>
                  <a:schemeClr val="tx1"/>
                </a:solidFill>
              </a:rPr>
            </a:br>
            <a:r>
              <a:rPr lang="ar-IQ" b="1" dirty="0" smtClean="0">
                <a:solidFill>
                  <a:schemeClr val="tx1"/>
                </a:solidFill>
              </a:rPr>
              <a:t/>
            </a:r>
            <a:br>
              <a:rPr lang="ar-IQ" b="1" dirty="0" smtClean="0">
                <a:solidFill>
                  <a:schemeClr val="tx1"/>
                </a:solidFill>
              </a:rPr>
            </a:br>
            <a:r>
              <a:rPr lang="ar-IQ" b="1" dirty="0" smtClean="0">
                <a:solidFill>
                  <a:schemeClr val="tx1"/>
                </a:solidFill>
              </a:rPr>
              <a:t>والفحص </a:t>
            </a:r>
            <a:r>
              <a:rPr lang="ar-IQ" dirty="0" smtClean="0">
                <a:solidFill>
                  <a:schemeClr val="tx1"/>
                </a:solidFill>
              </a:rPr>
              <a:t>هو الإجراء الوحيد الذي يمكن من خلاله الاطمئنان على مدى التزام المورد بمواصفات الطلبية، تلك المواصفات التي تعهد بها وقدم أسعاره على أساسها.</a:t>
            </a:r>
            <a:r>
              <a:rPr lang="en-US" dirty="0" smtClean="0">
                <a:solidFill>
                  <a:schemeClr val="tx1"/>
                </a:solidFill>
              </a:rPr>
              <a:t/>
            </a:r>
            <a:br>
              <a:rPr lang="en-US" dirty="0" smtClean="0">
                <a:solidFill>
                  <a:schemeClr val="tx1"/>
                </a:solidFill>
              </a:rPr>
            </a:br>
            <a:endParaRPr lang="ar-IQ"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IQ" sz="3600" b="1" dirty="0" smtClean="0">
                <a:solidFill>
                  <a:schemeClr val="tx1"/>
                </a:solidFill>
              </a:rPr>
              <a:t/>
            </a:r>
            <a:br>
              <a:rPr lang="ar-IQ" sz="3600" b="1" dirty="0" smtClean="0">
                <a:solidFill>
                  <a:schemeClr val="tx1"/>
                </a:solidFill>
              </a:rPr>
            </a:br>
            <a:r>
              <a:rPr lang="ar-IQ" sz="3600" b="1" dirty="0" smtClean="0">
                <a:solidFill>
                  <a:schemeClr val="tx1"/>
                </a:solidFill>
              </a:rPr>
              <a:t/>
            </a:r>
            <a:br>
              <a:rPr lang="ar-IQ" sz="3600" b="1" dirty="0" smtClean="0">
                <a:solidFill>
                  <a:schemeClr val="tx1"/>
                </a:solidFill>
              </a:rPr>
            </a:br>
            <a:r>
              <a:rPr lang="ar-IQ" sz="3600" b="1" dirty="0" smtClean="0">
                <a:solidFill>
                  <a:schemeClr val="tx1"/>
                </a:solidFill>
              </a:rPr>
              <a:t/>
            </a:r>
            <a:br>
              <a:rPr lang="ar-IQ" sz="3600" b="1" dirty="0" smtClean="0">
                <a:solidFill>
                  <a:schemeClr val="tx1"/>
                </a:solidFill>
              </a:rPr>
            </a:br>
            <a:r>
              <a:rPr lang="ar-IQ" sz="3600" b="1" dirty="0" smtClean="0">
                <a:solidFill>
                  <a:schemeClr val="tx1"/>
                </a:solidFill>
              </a:rPr>
              <a:t/>
            </a:r>
            <a:br>
              <a:rPr lang="ar-IQ" sz="3600" b="1" dirty="0" smtClean="0">
                <a:solidFill>
                  <a:schemeClr val="tx1"/>
                </a:solidFill>
              </a:rPr>
            </a:br>
            <a:r>
              <a:rPr lang="ar-IQ" sz="3600" b="1" dirty="0" smtClean="0">
                <a:solidFill>
                  <a:schemeClr val="tx1"/>
                </a:solidFill>
              </a:rPr>
              <a:t/>
            </a:r>
            <a:br>
              <a:rPr lang="ar-IQ" sz="3600" b="1" dirty="0" smtClean="0">
                <a:solidFill>
                  <a:schemeClr val="tx1"/>
                </a:solidFill>
              </a:rPr>
            </a:br>
            <a:r>
              <a:rPr lang="ar-IQ" sz="3600" b="1" dirty="0" smtClean="0">
                <a:solidFill>
                  <a:schemeClr val="tx1"/>
                </a:solidFill>
              </a:rPr>
              <a:t>أهمية </a:t>
            </a:r>
            <a:r>
              <a:rPr lang="ar-IQ" sz="3600" b="1" dirty="0" smtClean="0">
                <a:solidFill>
                  <a:schemeClr val="tx1"/>
                </a:solidFill>
              </a:rPr>
              <a:t>الفحص</a:t>
            </a:r>
            <a:r>
              <a:rPr lang="en-US" sz="3600" dirty="0" smtClean="0">
                <a:solidFill>
                  <a:schemeClr val="tx1"/>
                </a:solidFill>
              </a:rPr>
              <a:t/>
            </a:r>
            <a:br>
              <a:rPr lang="en-US" sz="3600" dirty="0" smtClean="0">
                <a:solidFill>
                  <a:schemeClr val="tx1"/>
                </a:solidFill>
              </a:rPr>
            </a:br>
            <a:endParaRPr lang="ar-IQ" sz="3600" dirty="0">
              <a:solidFill>
                <a:schemeClr val="tx1"/>
              </a:solidFill>
            </a:endParaRPr>
          </a:p>
        </p:txBody>
      </p:sp>
      <p:sp>
        <p:nvSpPr>
          <p:cNvPr id="3" name="عنصر نائب للمحتوى 2"/>
          <p:cNvSpPr>
            <a:spLocks noGrp="1"/>
          </p:cNvSpPr>
          <p:nvPr>
            <p:ph sz="quarter" idx="1"/>
          </p:nvPr>
        </p:nvSpPr>
        <p:spPr>
          <a:xfrm>
            <a:off x="457200" y="1124744"/>
            <a:ext cx="7467600" cy="5349208"/>
          </a:xfrm>
        </p:spPr>
        <p:txBody>
          <a:bodyPr>
            <a:normAutofit/>
          </a:bodyPr>
          <a:lstStyle/>
          <a:p>
            <a:pPr algn="just"/>
            <a:r>
              <a:rPr lang="ar-IQ" sz="3200" dirty="0" smtClean="0">
                <a:latin typeface="Tahoma" pitchFamily="34" charset="0"/>
                <a:ea typeface="Tahoma" pitchFamily="34" charset="0"/>
                <a:cs typeface="Tahoma" pitchFamily="34" charset="0"/>
              </a:rPr>
              <a:t>تتأثر أهمية الفحص بعدد من العوامل منها، مدى أهمية جودة المشتريات بالنسبة للمنظمة، ونوع المادة والسلعة وأهميتها، ثم المبالغ التي تخصصها المنظمة لفحص مشترياتها، لذلك فأن المبالغ التي تخصص لعملية الفحص والجهود التي تبذل فيه، يجب </a:t>
            </a:r>
            <a:r>
              <a:rPr lang="ar-IQ" sz="3200" dirty="0" smtClean="0">
                <a:latin typeface="Tahoma" pitchFamily="34" charset="0"/>
                <a:ea typeface="Tahoma" pitchFamily="34" charset="0"/>
                <a:cs typeface="Tahoma" pitchFamily="34" charset="0"/>
              </a:rPr>
              <a:t>أن </a:t>
            </a:r>
            <a:r>
              <a:rPr lang="ar-IQ" sz="3200" dirty="0" smtClean="0">
                <a:latin typeface="Tahoma" pitchFamily="34" charset="0"/>
                <a:ea typeface="Tahoma" pitchFamily="34" charset="0"/>
                <a:cs typeface="Tahoma" pitchFamily="34" charset="0"/>
              </a:rPr>
              <a:t>تناسب الغرض وتتناسب مع أهميته، طالما </a:t>
            </a:r>
            <a:r>
              <a:rPr lang="ar-IQ" sz="3200" dirty="0" smtClean="0">
                <a:latin typeface="Tahoma" pitchFamily="34" charset="0"/>
                <a:ea typeface="Tahoma" pitchFamily="34" charset="0"/>
                <a:cs typeface="Tahoma" pitchFamily="34" charset="0"/>
              </a:rPr>
              <a:t>أن </a:t>
            </a:r>
            <a:r>
              <a:rPr lang="ar-IQ" sz="3200" dirty="0" smtClean="0">
                <a:latin typeface="Tahoma" pitchFamily="34" charset="0"/>
                <a:ea typeface="Tahoma" pitchFamily="34" charset="0"/>
                <a:cs typeface="Tahoma" pitchFamily="34" charset="0"/>
              </a:rPr>
              <a:t>هدف المنظمة تقديم منتجات ذات جودة ملائمة لاحتياجات المستهلكين.</a:t>
            </a:r>
            <a:endParaRPr lang="en-US" sz="3200" dirty="0" smtClean="0">
              <a:latin typeface="Tahoma" pitchFamily="34" charset="0"/>
              <a:ea typeface="Tahoma" pitchFamily="34" charset="0"/>
              <a:cs typeface="Tahoma" pitchFamily="34" charset="0"/>
            </a:endParaRPr>
          </a:p>
          <a:p>
            <a:pPr algn="just"/>
            <a:endParaRPr lang="ar-IQ" sz="3200" dirty="0">
              <a:latin typeface="Tahoma" pitchFamily="34" charset="0"/>
              <a:ea typeface="Tahoma" pitchFamily="34" charset="0"/>
              <a:cs typeface="Tahoma"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IQ" b="1" dirty="0" smtClean="0">
                <a:solidFill>
                  <a:schemeClr val="tx1"/>
                </a:solidFill>
                <a:latin typeface="Tahoma" pitchFamily="34" charset="0"/>
                <a:ea typeface="Tahoma" pitchFamily="34" charset="0"/>
                <a:cs typeface="Tahoma" pitchFamily="34" charset="0"/>
              </a:rPr>
              <a:t>مراحل عملية استلام وفحص </a:t>
            </a:r>
            <a:r>
              <a:rPr lang="ar-IQ" b="1" dirty="0" smtClean="0">
                <a:solidFill>
                  <a:schemeClr val="tx1"/>
                </a:solidFill>
                <a:latin typeface="Tahoma" pitchFamily="34" charset="0"/>
                <a:ea typeface="Tahoma" pitchFamily="34" charset="0"/>
                <a:cs typeface="Tahoma" pitchFamily="34" charset="0"/>
              </a:rPr>
              <a:t>طلبيه </a:t>
            </a:r>
            <a:r>
              <a:rPr lang="ar-IQ" b="1" dirty="0" smtClean="0">
                <a:solidFill>
                  <a:schemeClr val="tx1"/>
                </a:solidFill>
                <a:latin typeface="Tahoma" pitchFamily="34" charset="0"/>
                <a:ea typeface="Tahoma" pitchFamily="34" charset="0"/>
                <a:cs typeface="Tahoma" pitchFamily="34" charset="0"/>
              </a:rPr>
              <a:t>الشراء:-</a:t>
            </a:r>
            <a:r>
              <a:rPr lang="en-US" dirty="0" smtClean="0">
                <a:solidFill>
                  <a:schemeClr val="tx1"/>
                </a:solidFill>
                <a:latin typeface="Tahoma" pitchFamily="34" charset="0"/>
                <a:ea typeface="Tahoma" pitchFamily="34" charset="0"/>
                <a:cs typeface="Tahoma" pitchFamily="34" charset="0"/>
              </a:rPr>
              <a:t/>
            </a:r>
            <a:br>
              <a:rPr lang="en-US" dirty="0" smtClean="0">
                <a:solidFill>
                  <a:schemeClr val="tx1"/>
                </a:solidFill>
                <a:latin typeface="Tahoma" pitchFamily="34" charset="0"/>
                <a:ea typeface="Tahoma" pitchFamily="34" charset="0"/>
                <a:cs typeface="Tahoma" pitchFamily="34" charset="0"/>
              </a:rPr>
            </a:br>
            <a:endParaRPr lang="ar-IQ" dirty="0">
              <a:solidFill>
                <a:schemeClr val="tx1"/>
              </a:solidFill>
              <a:latin typeface="Tahoma" pitchFamily="34" charset="0"/>
              <a:ea typeface="Tahoma" pitchFamily="34" charset="0"/>
              <a:cs typeface="Tahoma" pitchFamily="34" charset="0"/>
            </a:endParaRPr>
          </a:p>
        </p:txBody>
      </p:sp>
      <p:sp>
        <p:nvSpPr>
          <p:cNvPr id="3" name="عنصر نائب للمحتوى 2"/>
          <p:cNvSpPr>
            <a:spLocks noGrp="1"/>
          </p:cNvSpPr>
          <p:nvPr>
            <p:ph sz="quarter" idx="1"/>
          </p:nvPr>
        </p:nvSpPr>
        <p:spPr>
          <a:xfrm>
            <a:off x="457200" y="1268760"/>
            <a:ext cx="7859216" cy="5205192"/>
          </a:xfrm>
        </p:spPr>
        <p:txBody>
          <a:bodyPr>
            <a:normAutofit/>
          </a:bodyPr>
          <a:lstStyle/>
          <a:p>
            <a:pPr algn="just"/>
            <a:r>
              <a:rPr lang="ar-IQ" sz="3200" dirty="0" smtClean="0">
                <a:latin typeface="Tahoma" pitchFamily="34" charset="0"/>
                <a:ea typeface="Tahoma" pitchFamily="34" charset="0"/>
                <a:cs typeface="Tahoma" pitchFamily="34" charset="0"/>
              </a:rPr>
              <a:t>تمر عملية استلام وفحص الطلبية الشراء التي يرسلها المورد بمرحلتين هما ما يلي:-</a:t>
            </a:r>
            <a:endParaRPr lang="en-US" sz="3200" dirty="0" smtClean="0">
              <a:latin typeface="Tahoma" pitchFamily="34" charset="0"/>
              <a:ea typeface="Tahoma" pitchFamily="34" charset="0"/>
              <a:cs typeface="Tahoma" pitchFamily="34" charset="0"/>
            </a:endParaRPr>
          </a:p>
          <a:p>
            <a:pPr lvl="0" algn="just"/>
            <a:r>
              <a:rPr lang="ar-IQ" sz="3200" b="1" dirty="0" smtClean="0">
                <a:latin typeface="Tahoma" pitchFamily="34" charset="0"/>
                <a:ea typeface="Tahoma" pitchFamily="34" charset="0"/>
                <a:cs typeface="Tahoma" pitchFamily="34" charset="0"/>
              </a:rPr>
              <a:t>الاستلام والفحص الظاهري:</a:t>
            </a:r>
            <a:endParaRPr lang="en-US" sz="3200" dirty="0" smtClean="0">
              <a:latin typeface="Tahoma" pitchFamily="34" charset="0"/>
              <a:ea typeface="Tahoma" pitchFamily="34" charset="0"/>
              <a:cs typeface="Tahoma" pitchFamily="34" charset="0"/>
            </a:endParaRPr>
          </a:p>
          <a:p>
            <a:pPr lvl="0" algn="just"/>
            <a:r>
              <a:rPr lang="ar-IQ" sz="3200" b="1" dirty="0" smtClean="0">
                <a:latin typeface="Tahoma" pitchFamily="34" charset="0"/>
                <a:ea typeface="Tahoma" pitchFamily="34" charset="0"/>
                <a:cs typeface="Tahoma" pitchFamily="34" charset="0"/>
              </a:rPr>
              <a:t>الفحص الدقيق:</a:t>
            </a:r>
            <a:endParaRPr lang="en-US" sz="3200" dirty="0" smtClean="0">
              <a:latin typeface="Tahoma" pitchFamily="34" charset="0"/>
              <a:ea typeface="Tahoma" pitchFamily="34" charset="0"/>
              <a:cs typeface="Tahoma" pitchFamily="34" charset="0"/>
            </a:endParaRPr>
          </a:p>
          <a:p>
            <a:pPr lvl="0" algn="just"/>
            <a:r>
              <a:rPr lang="ar-IQ" sz="3200" b="1" dirty="0" smtClean="0">
                <a:latin typeface="Tahoma" pitchFamily="34" charset="0"/>
                <a:ea typeface="Tahoma" pitchFamily="34" charset="0"/>
                <a:cs typeface="Tahoma" pitchFamily="34" charset="0"/>
              </a:rPr>
              <a:t>مكان فحص </a:t>
            </a:r>
            <a:r>
              <a:rPr lang="ar-IQ" sz="3200" b="1" dirty="0" smtClean="0">
                <a:latin typeface="Tahoma" pitchFamily="34" charset="0"/>
                <a:ea typeface="Tahoma" pitchFamily="34" charset="0"/>
                <a:cs typeface="Tahoma" pitchFamily="34" charset="0"/>
              </a:rPr>
              <a:t>طلبيه </a:t>
            </a:r>
            <a:r>
              <a:rPr lang="ar-IQ" sz="3200" b="1" dirty="0" smtClean="0">
                <a:latin typeface="Tahoma" pitchFamily="34" charset="0"/>
                <a:ea typeface="Tahoma" pitchFamily="34" charset="0"/>
                <a:cs typeface="Tahoma" pitchFamily="34" charset="0"/>
              </a:rPr>
              <a:t>الشراء:</a:t>
            </a:r>
            <a:endParaRPr lang="en-US" sz="3200" dirty="0" smtClean="0">
              <a:latin typeface="Tahoma" pitchFamily="34" charset="0"/>
              <a:ea typeface="Tahoma" pitchFamily="34" charset="0"/>
              <a:cs typeface="Tahoma" pitchFamily="34" charset="0"/>
            </a:endParaRPr>
          </a:p>
          <a:p>
            <a:pPr lvl="0" algn="just"/>
            <a:r>
              <a:rPr lang="ar-IQ" sz="3200" b="1" dirty="0" smtClean="0">
                <a:latin typeface="Tahoma" pitchFamily="34" charset="0"/>
                <a:ea typeface="Tahoma" pitchFamily="34" charset="0"/>
                <a:cs typeface="Tahoma" pitchFamily="34" charset="0"/>
              </a:rPr>
              <a:t>الفحص داخل المنظمة:</a:t>
            </a:r>
            <a:endParaRPr lang="en-US" sz="3200" dirty="0" smtClean="0">
              <a:latin typeface="Tahoma" pitchFamily="34" charset="0"/>
              <a:ea typeface="Tahoma" pitchFamily="34" charset="0"/>
              <a:cs typeface="Tahoma" pitchFamily="34" charset="0"/>
            </a:endParaRPr>
          </a:p>
          <a:p>
            <a:pPr lvl="0" algn="just"/>
            <a:r>
              <a:rPr lang="ar-IQ" sz="3200" b="1" dirty="0" smtClean="0">
                <a:latin typeface="Tahoma" pitchFamily="34" charset="0"/>
                <a:ea typeface="Tahoma" pitchFamily="34" charset="0"/>
                <a:cs typeface="Tahoma" pitchFamily="34" charset="0"/>
              </a:rPr>
              <a:t>الفحص خارج المنظمة:</a:t>
            </a:r>
            <a:endParaRPr lang="en-US" sz="3200" dirty="0" smtClean="0">
              <a:latin typeface="Tahoma" pitchFamily="34" charset="0"/>
              <a:ea typeface="Tahoma" pitchFamily="34" charset="0"/>
              <a:cs typeface="Tahoma" pitchFamily="34" charset="0"/>
            </a:endParaRPr>
          </a:p>
          <a:p>
            <a:pPr lvl="0" algn="just"/>
            <a:r>
              <a:rPr lang="ar-IQ" sz="3200" b="1" dirty="0" smtClean="0">
                <a:latin typeface="Tahoma" pitchFamily="34" charset="0"/>
                <a:ea typeface="Tahoma" pitchFamily="34" charset="0"/>
                <a:cs typeface="Tahoma" pitchFamily="34" charset="0"/>
              </a:rPr>
              <a:t>تقرير الفحص والاستلام.</a:t>
            </a:r>
            <a:endParaRPr lang="en-US" sz="3200" dirty="0" smtClean="0">
              <a:latin typeface="Tahoma" pitchFamily="34" charset="0"/>
              <a:ea typeface="Tahoma" pitchFamily="34" charset="0"/>
              <a:cs typeface="Tahoma" pitchFamily="34" charset="0"/>
            </a:endParaRPr>
          </a:p>
          <a:p>
            <a:pPr algn="just"/>
            <a:endParaRPr lang="ar-IQ" sz="3200" dirty="0">
              <a:latin typeface="Tahoma" pitchFamily="34" charset="0"/>
              <a:ea typeface="Tahoma" pitchFamily="34" charset="0"/>
              <a:cs typeface="Tahoma"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TotalTime>
  <Words>208</Words>
  <Application>Microsoft Office PowerPoint</Application>
  <PresentationFormat>عرض على الشاشة (3:4)‏</PresentationFormat>
  <Paragraphs>19</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مشربية</vt:lpstr>
      <vt:lpstr>المحاضرة العاشرة الفصل السادس استلام وفحص المشتريات </vt:lpstr>
      <vt:lpstr>مقدمة:-</vt:lpstr>
      <vt:lpstr>     والفحص هو الإجراء الوحيد الذي يمكن من خلاله الاطمئنان على مدى التزام المورد بمواصفات الطلبية، تلك المواصفات التي تعهد بها وقدم أسعاره على أساسها. </vt:lpstr>
      <vt:lpstr>     أهمية الفحص </vt:lpstr>
      <vt:lpstr>مراحل عملية استلام وفحص طلبيه الشراء:-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العاشرة الفصل السادس استلام وفحص المشتريات </dc:title>
  <dc:creator>anas office</dc:creator>
  <cp:lastModifiedBy>anas office</cp:lastModifiedBy>
  <cp:revision>7</cp:revision>
  <dcterms:created xsi:type="dcterms:W3CDTF">2019-01-05T22:32:25Z</dcterms:created>
  <dcterms:modified xsi:type="dcterms:W3CDTF">2019-01-05T22:42:12Z</dcterms:modified>
</cp:coreProperties>
</file>