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8">
  <p:sldMasterIdLst>
    <p:sldMasterId id="2147483648" r:id="rId1"/>
  </p:sldMasterIdLst>
  <p:notesMasterIdLst>
    <p:notesMasterId r:id="rId68"/>
  </p:notesMasterIdLst>
  <p:sldIdLst>
    <p:sldId id="256" r:id="rId2"/>
    <p:sldId id="319" r:id="rId3"/>
    <p:sldId id="257" r:id="rId4"/>
    <p:sldId id="258" r:id="rId5"/>
    <p:sldId id="259" r:id="rId6"/>
    <p:sldId id="260" r:id="rId7"/>
    <p:sldId id="261" r:id="rId8"/>
    <p:sldId id="262" r:id="rId9"/>
    <p:sldId id="263" r:id="rId10"/>
    <p:sldId id="320" r:id="rId11"/>
    <p:sldId id="264" r:id="rId12"/>
    <p:sldId id="265" r:id="rId13"/>
    <p:sldId id="266" r:id="rId14"/>
    <p:sldId id="267" r:id="rId15"/>
    <p:sldId id="268" r:id="rId16"/>
    <p:sldId id="321" r:id="rId17"/>
    <p:sldId id="269" r:id="rId18"/>
    <p:sldId id="270" r:id="rId19"/>
    <p:sldId id="271" r:id="rId20"/>
    <p:sldId id="272" r:id="rId21"/>
    <p:sldId id="273" r:id="rId22"/>
    <p:sldId id="274" r:id="rId23"/>
    <p:sldId id="275" r:id="rId24"/>
    <p:sldId id="276" r:id="rId25"/>
    <p:sldId id="322" r:id="rId26"/>
    <p:sldId id="277" r:id="rId27"/>
    <p:sldId id="278" r:id="rId28"/>
    <p:sldId id="279" r:id="rId29"/>
    <p:sldId id="280" r:id="rId30"/>
    <p:sldId id="285" r:id="rId31"/>
    <p:sldId id="327" r:id="rId32"/>
    <p:sldId id="323" r:id="rId33"/>
    <p:sldId id="286" r:id="rId34"/>
    <p:sldId id="287" r:id="rId35"/>
    <p:sldId id="289" r:id="rId36"/>
    <p:sldId id="292" r:id="rId37"/>
    <p:sldId id="294" r:id="rId38"/>
    <p:sldId id="293" r:id="rId39"/>
    <p:sldId id="296" r:id="rId40"/>
    <p:sldId id="297" r:id="rId41"/>
    <p:sldId id="324" r:id="rId42"/>
    <p:sldId id="305" r:id="rId43"/>
    <p:sldId id="306" r:id="rId44"/>
    <p:sldId id="307" r:id="rId45"/>
    <p:sldId id="308" r:id="rId46"/>
    <p:sldId id="309" r:id="rId47"/>
    <p:sldId id="310" r:id="rId48"/>
    <p:sldId id="311" r:id="rId49"/>
    <p:sldId id="312" r:id="rId50"/>
    <p:sldId id="325" r:id="rId51"/>
    <p:sldId id="313" r:id="rId52"/>
    <p:sldId id="314" r:id="rId53"/>
    <p:sldId id="315" r:id="rId54"/>
    <p:sldId id="316" r:id="rId55"/>
    <p:sldId id="328" r:id="rId56"/>
    <p:sldId id="329" r:id="rId57"/>
    <p:sldId id="330" r:id="rId58"/>
    <p:sldId id="331" r:id="rId59"/>
    <p:sldId id="332" r:id="rId60"/>
    <p:sldId id="333" r:id="rId61"/>
    <p:sldId id="334" r:id="rId62"/>
    <p:sldId id="335" r:id="rId63"/>
    <p:sldId id="336" r:id="rId64"/>
    <p:sldId id="337" r:id="rId65"/>
    <p:sldId id="338" r:id="rId66"/>
    <p:sldId id="339" r:id="rId6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434" autoAdjust="0"/>
  </p:normalViewPr>
  <p:slideViewPr>
    <p:cSldViewPr>
      <p:cViewPr varScale="1">
        <p:scale>
          <a:sx n="70" d="100"/>
          <a:sy n="70" d="100"/>
        </p:scale>
        <p:origin x="-130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B7AE4E4-A0D8-42D8-BF42-5BB6561F54E4}" type="datetimeFigureOut">
              <a:rPr lang="ar-IQ" smtClean="0"/>
              <a:t>17/05/1440</a:t>
            </a:fld>
            <a:endParaRPr lang="ar-IQ"/>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FDF61EC-6529-4674-B366-6E90B07FB025}" type="slidenum">
              <a:rPr lang="ar-IQ" smtClean="0"/>
              <a:t>‹#›</a:t>
            </a:fld>
            <a:endParaRPr lang="ar-IQ"/>
          </a:p>
        </p:txBody>
      </p:sp>
    </p:spTree>
    <p:extLst>
      <p:ext uri="{BB962C8B-B14F-4D97-AF65-F5344CB8AC3E}">
        <p14:creationId xmlns:p14="http://schemas.microsoft.com/office/powerpoint/2010/main" val="118595662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1FDF61EC-6529-4674-B366-6E90B07FB025}" type="slidenum">
              <a:rPr lang="ar-IQ" smtClean="0"/>
              <a:t>31</a:t>
            </a:fld>
            <a:endParaRPr lang="ar-IQ"/>
          </a:p>
        </p:txBody>
      </p:sp>
    </p:spTree>
    <p:extLst>
      <p:ext uri="{BB962C8B-B14F-4D97-AF65-F5344CB8AC3E}">
        <p14:creationId xmlns:p14="http://schemas.microsoft.com/office/powerpoint/2010/main" val="3499106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17/05/1440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17/05/1440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17/05/1440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17/05/1440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980728"/>
            <a:ext cx="7772400" cy="2160240"/>
          </a:xfrm>
        </p:spPr>
        <p:style>
          <a:lnRef idx="1">
            <a:schemeClr val="accent3"/>
          </a:lnRef>
          <a:fillRef idx="2">
            <a:schemeClr val="accent3"/>
          </a:fillRef>
          <a:effectRef idx="1">
            <a:schemeClr val="accent3"/>
          </a:effectRef>
          <a:fontRef idx="minor">
            <a:schemeClr val="dk1"/>
          </a:fontRef>
        </p:style>
        <p:txBody>
          <a:bodyPr/>
          <a:lstStyle/>
          <a:p>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محاضرات مادة </a:t>
            </a:r>
            <a:r>
              <a:rPr lang="ar-IQ"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المالية العامة</a:t>
            </a:r>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الكورس </a:t>
            </a:r>
            <a:r>
              <a:rPr lang="ar-IQ"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الثاني</a:t>
            </a:r>
            <a:endPar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عنوان فرعي 2"/>
          <p:cNvSpPr>
            <a:spLocks noGrp="1"/>
          </p:cNvSpPr>
          <p:nvPr>
            <p:ph type="subTitle" idx="1"/>
          </p:nvPr>
        </p:nvSpPr>
        <p:spPr>
          <a:xfrm>
            <a:off x="1259632" y="3886200"/>
            <a:ext cx="6584776" cy="1752600"/>
          </a:xfrm>
        </p:spPr>
        <p:style>
          <a:lnRef idx="1">
            <a:schemeClr val="accent4"/>
          </a:lnRef>
          <a:fillRef idx="2">
            <a:schemeClr val="accent4"/>
          </a:fillRef>
          <a:effectRef idx="1">
            <a:schemeClr val="accent4"/>
          </a:effectRef>
          <a:fontRef idx="minor">
            <a:schemeClr val="dk1"/>
          </a:fontRef>
        </p:style>
        <p:txBody>
          <a:bodyPr>
            <a:normAutofit fontScale="925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IQ"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قسم </a:t>
            </a:r>
            <a:r>
              <a:rPr lang="ar-IQ"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المحاسبة 2018/2019</a:t>
            </a:r>
            <a:endParaRPr lang="ar-IQ"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ar-IQ"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د</a:t>
            </a:r>
            <a:r>
              <a:rPr lang="ar-IQ"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ar-AE"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IQ"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عبد </a:t>
            </a:r>
            <a:r>
              <a:rPr lang="ar-IQ"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الجبار هاني – </a:t>
            </a:r>
            <a:r>
              <a:rPr lang="ar-AE"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د</a:t>
            </a:r>
            <a:r>
              <a:rPr lang="ar-IQ"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ar-AE"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IQ"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محمد </a:t>
            </a:r>
            <a:r>
              <a:rPr lang="ar-IQ"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امين فاضل </a:t>
            </a:r>
          </a:p>
        </p:txBody>
      </p:sp>
    </p:spTree>
    <p:extLst>
      <p:ext uri="{BB962C8B-B14F-4D97-AF65-F5344CB8AC3E}">
        <p14:creationId xmlns:p14="http://schemas.microsoft.com/office/powerpoint/2010/main" val="1930092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3568" y="3140968"/>
            <a:ext cx="7488832" cy="2664296"/>
          </a:xfrm>
        </p:spPr>
        <p:style>
          <a:lnRef idx="0">
            <a:schemeClr val="accent5"/>
          </a:lnRef>
          <a:fillRef idx="3">
            <a:schemeClr val="accent5"/>
          </a:fillRef>
          <a:effectRef idx="3">
            <a:schemeClr val="accent5"/>
          </a:effectRef>
          <a:fontRef idx="minor">
            <a:schemeClr val="lt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sz="4800" b="1" dirty="0">
                <a:solidFill>
                  <a:srgbClr val="FF0000"/>
                </a:solidFill>
              </a:rPr>
              <a:t>اهم خصائص المالية العامة المحايدة:</a:t>
            </a:r>
            <a:endParaRPr lang="en-US" sz="4800" b="1" spc="50" dirty="0">
              <a:ln w="11430"/>
              <a:solidFill>
                <a:srgbClr val="FF0000"/>
              </a:solidFill>
              <a:effectLst>
                <a:outerShdw blurRad="76200" dist="50800" dir="5400000" algn="tl" rotWithShape="0">
                  <a:srgbClr val="000000">
                    <a:alpha val="65000"/>
                  </a:srgbClr>
                </a:outerShdw>
              </a:effectLst>
            </a:endParaRPr>
          </a:p>
        </p:txBody>
      </p:sp>
      <p:sp>
        <p:nvSpPr>
          <p:cNvPr id="4" name="عنوان 3"/>
          <p:cNvSpPr>
            <a:spLocks noGrp="1"/>
          </p:cNvSpPr>
          <p:nvPr>
            <p:ph type="ctrTitle"/>
          </p:nvPr>
        </p:nvSpPr>
        <p:spPr>
          <a:xfrm>
            <a:off x="611560" y="620688"/>
            <a:ext cx="7772400" cy="2160240"/>
          </a:xfrm>
        </p:spPr>
        <p:style>
          <a:lnRef idx="0">
            <a:schemeClr val="accent6"/>
          </a:lnRef>
          <a:fillRef idx="3">
            <a:schemeClr val="accent6"/>
          </a:fillRef>
          <a:effectRef idx="3">
            <a:schemeClr val="accent6"/>
          </a:effectRef>
          <a:fontRef idx="minor">
            <a:schemeClr val="lt1"/>
          </a:fontRef>
        </p:style>
        <p:txBody>
          <a:bodyPr>
            <a:normAutofit/>
          </a:bodyPr>
          <a:lstStyle/>
          <a:p>
            <a:r>
              <a:rPr lang="ar-IQ"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المحاضرة الثانية</a:t>
            </a:r>
          </a:p>
        </p:txBody>
      </p:sp>
    </p:spTree>
    <p:extLst>
      <p:ext uri="{BB962C8B-B14F-4D97-AF65-F5344CB8AC3E}">
        <p14:creationId xmlns:p14="http://schemas.microsoft.com/office/powerpoint/2010/main" val="739745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12968" cy="6336704"/>
          </a:xfrm>
        </p:spPr>
        <p:txBody>
          <a:bodyPr>
            <a:normAutofit/>
          </a:bodyPr>
          <a:lstStyle/>
          <a:p>
            <a:r>
              <a:rPr lang="ar-IQ" sz="1400" dirty="0"/>
              <a:t>-الحياد المالي لدور الحكومة ومعناه ان لا نؤثر الحكومة في النشاط الاقتصادي ومقياس هذا التأثير هو ان لا يؤثر دور الحكومة المالي في منسوبات الاسعار.</a:t>
            </a:r>
            <a:endParaRPr lang="en-US" sz="1400" dirty="0"/>
          </a:p>
          <a:p>
            <a:r>
              <a:rPr lang="ar-IQ" sz="1400" dirty="0"/>
              <a:t>2-ان ينحصر دور الحكومة في تقديم الخدمات الاساسية مثل الامن والدفاع وبعض الخدمات الاخرى كالصحة والعليم.</a:t>
            </a:r>
            <a:endParaRPr lang="en-US" sz="1400" dirty="0"/>
          </a:p>
          <a:p>
            <a:r>
              <a:rPr lang="ar-IQ" sz="1400" dirty="0"/>
              <a:t>3-ان تكون الريادة للنشاط الخاص في قيادة وادارة النشاط الاقتصادي.</a:t>
            </a:r>
            <a:endParaRPr lang="en-US" sz="1400" dirty="0"/>
          </a:p>
          <a:p>
            <a:r>
              <a:rPr lang="ar-IQ" sz="1400" dirty="0"/>
              <a:t>4-ان تكون الضرائب هي مصدر التمويل الطبيعي للايرادات العامة. وان تكون هذه الضرائب اقل ما يمكن حتى تؤثر في النشاط الخاص.</a:t>
            </a:r>
            <a:endParaRPr lang="en-US" sz="1400" dirty="0"/>
          </a:p>
          <a:p>
            <a:r>
              <a:rPr lang="ar-IQ" sz="1400" dirty="0"/>
              <a:t>5-الشرط الاساس والرئيسي للمالية العامة المحايدة هو التوازن الحسابي للموازنة العامة اي ان تكون النفقات العامة – الايرادات العامة اي ان التقليديون (الكلاسيك) رفضوا العجز وكذلك رفضوا الفائض في الموازنة العامة.</a:t>
            </a:r>
            <a:endParaRPr lang="en-US" sz="1400" dirty="0"/>
          </a:p>
          <a:p>
            <a:r>
              <a:rPr lang="ar-IQ" sz="1400" dirty="0"/>
              <a:t>العجز-النفقات العامة &gt;الايرادات العامة.</a:t>
            </a:r>
            <a:endParaRPr lang="en-US" sz="1400" dirty="0"/>
          </a:p>
          <a:p>
            <a:r>
              <a:rPr lang="ar-IQ" sz="1400" dirty="0"/>
              <a:t>الفائض – الايرادات العامة &gt; النفقات العامة.</a:t>
            </a:r>
            <a:endParaRPr lang="en-US" sz="1400" dirty="0"/>
          </a:p>
          <a:p>
            <a:r>
              <a:rPr lang="ar-IQ" sz="1400" dirty="0"/>
              <a:t>استمرت افكار المدرسة الكلاسيكية (التقليدية) سائدة ما يقارب الـ150 سنة ابتداء من الثورة الصناعية وصولا الى مرحلة الكساد العظيم </a:t>
            </a:r>
            <a:r>
              <a:rPr lang="en-US" sz="1400" dirty="0"/>
              <a:t>Great Depression</a:t>
            </a:r>
            <a:r>
              <a:rPr lang="ar-IQ" sz="1400" dirty="0"/>
              <a:t> والتي شهدت دخول النظام الرأسمالي في ازمة مالية واقتصادية عميقة في بدايات القرن العشرين حتى وصلت الازمة اشدها في سنة 1929م اذ تراجعت افكار المدرسة التقليدية وظهرت مدرسة فكرية جديدة هي المدرسة الكبنزية.</a:t>
            </a:r>
            <a:endParaRPr lang="en-US" sz="1400" dirty="0"/>
          </a:p>
          <a:p>
            <a:r>
              <a:rPr lang="ar-IQ" sz="1400" dirty="0"/>
              <a:t>ثانيا: المالية العامة المتدخلة (الدولة المتدخلة)</a:t>
            </a:r>
            <a:endParaRPr lang="en-US" sz="1400" dirty="0"/>
          </a:p>
          <a:p>
            <a:r>
              <a:rPr lang="ar-IQ" sz="1400" dirty="0"/>
              <a:t>شهد النظام الرأسمالي في بدايات القرن العشرين ازمة اقتصادية عميقة تمثلت بانحياز كبريات المصارف والمؤسسات المالية وتراجع مستويات الطب رغم انخفاض الاسعار بشكل كبير وارتفاع مستويات البطالة وصلت الى حد المجاعة في العديد من البلدان الاوربية، وقد عجزت معالجات المدرسة التقليدية عن مواجهة هذا القطاع كما وقف النشاط الخاص عاجزا عن مواجهة تلك الازمة العميقة والذي مهد لظهور افكار مدرسة جديدة هي المدرسة الكبنزية نسبة الى الاقتصادي الانكليزي (جون مابنرد كبنز) والذي طرح افكار ومعالجات الازمة النظام الرأسمالي انذاك في كتابة (النظرية العامة للاستخدام والفائدة والنفوذ) سنة 1936م والتي دعا فيها الى معالجات لم تكن معهودة او مقبولة لدى الكلاسيك مثل:</a:t>
            </a:r>
            <a:endParaRPr lang="en-US" sz="1400" dirty="0"/>
          </a:p>
          <a:p>
            <a:r>
              <a:rPr lang="ar-IQ" sz="1400" dirty="0"/>
              <a:t>-دعا الى تدخل الحكومة في التأثير في النشاط الاقتصادي.</a:t>
            </a:r>
            <a:endParaRPr lang="en-US" sz="1400" dirty="0"/>
          </a:p>
          <a:p>
            <a:r>
              <a:rPr lang="ar-IQ" sz="1400" dirty="0"/>
              <a:t>-اكد على تدخل الحكومة لتعزيز الطلب الكلي الفعال.</a:t>
            </a:r>
            <a:endParaRPr lang="en-US" sz="1400" dirty="0"/>
          </a:p>
          <a:p>
            <a:r>
              <a:rPr lang="ar-IQ" sz="1400" dirty="0"/>
              <a:t>-تعزيز الطلب الكلي عن طريق سياسات.</a:t>
            </a:r>
            <a:endParaRPr lang="en-US" sz="1400" dirty="0"/>
          </a:p>
          <a:p>
            <a:r>
              <a:rPr lang="ar-IQ" sz="1400" b="1" dirty="0"/>
              <a:t>توليد ودعم الدخول:</a:t>
            </a:r>
            <a:endParaRPr lang="en-US" sz="1400" dirty="0"/>
          </a:p>
          <a:p>
            <a:r>
              <a:rPr lang="ar-IQ" sz="1400" dirty="0"/>
              <a:t>انعكست افكار كينز هذه في الدور المالي للحكومة واصبحت سمة المالية العامة هي التدخل في النشاط الاقتصادي وسميت بالمالية العامة المتدخلة ومن اهم سماتها:</a:t>
            </a:r>
            <a:endParaRPr lang="ar-SA" sz="1400" b="1" dirty="0"/>
          </a:p>
        </p:txBody>
      </p:sp>
    </p:spTree>
    <p:extLst>
      <p:ext uri="{BB962C8B-B14F-4D97-AF65-F5344CB8AC3E}">
        <p14:creationId xmlns:p14="http://schemas.microsoft.com/office/powerpoint/2010/main" val="1424434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12968" cy="6336704"/>
          </a:xfrm>
        </p:spPr>
        <p:txBody>
          <a:bodyPr>
            <a:normAutofit fontScale="47500" lnSpcReduction="20000"/>
          </a:bodyPr>
          <a:lstStyle/>
          <a:p>
            <a:r>
              <a:rPr lang="ar-IQ" sz="4400" b="1" dirty="0"/>
              <a:t>سمات المالية العامة المتدخلة:</a:t>
            </a:r>
            <a:endParaRPr lang="en-US" sz="4400" dirty="0"/>
          </a:p>
          <a:p>
            <a:r>
              <a:rPr lang="ar-IQ" sz="4400" dirty="0"/>
              <a:t>1-تحولت الحكومة من مجرد كيان اسمي مؤسسي الى وحدة اقتصادية.</a:t>
            </a:r>
            <a:endParaRPr lang="en-US" sz="4400" dirty="0"/>
          </a:p>
          <a:p>
            <a:r>
              <a:rPr lang="ar-IQ" sz="4400" dirty="0"/>
              <a:t>2-تحولت النفقات والايرادات من مجرد ادوات مالية الى ادوات اقتصادية تؤثر وتتأثر بالنشاط الاقتصادي.</a:t>
            </a:r>
            <a:endParaRPr lang="en-US" sz="4400" dirty="0"/>
          </a:p>
          <a:p>
            <a:r>
              <a:rPr lang="ar-IQ" sz="4400" dirty="0"/>
              <a:t>3- الريادة للنشاط الخاص في قيادة وادارة النشاط الاقتصادي.</a:t>
            </a:r>
            <a:endParaRPr lang="en-US" sz="4400" dirty="0"/>
          </a:p>
          <a:p>
            <a:r>
              <a:rPr lang="ar-IQ" sz="4400" dirty="0"/>
              <a:t>4-تم اعتماد مصادر جديدة لتمويل الايرادات العامة مثل القرض العام والاصدار النقدي الجديد والتي كانت تعد استثنائية لدى الكلاسيك اضافة الى مصدر التمويل الطبيعي وهي الضرائب.</a:t>
            </a:r>
            <a:endParaRPr lang="en-US" sz="4400" dirty="0"/>
          </a:p>
          <a:p>
            <a:r>
              <a:rPr lang="ar-IQ" sz="4400" dirty="0"/>
              <a:t>5-حلَّ التوازن الاقتصادي كهدف رئيسي لدى الحكومات بدل التوازن الحسابي اي ان:</a:t>
            </a:r>
            <a:endParaRPr lang="en-US" sz="4400" dirty="0"/>
          </a:p>
          <a:p>
            <a:r>
              <a:rPr lang="ar-IQ" sz="4400" dirty="0"/>
              <a:t>التوازن الاقتصادي – الطلب الكلي- العرض الكلي</a:t>
            </a:r>
            <a:endParaRPr lang="en-US" sz="4400" dirty="0"/>
          </a:p>
          <a:p>
            <a:r>
              <a:rPr lang="ar-IQ" sz="4400" dirty="0"/>
              <a:t>6-اصبحت الحكومات تسعى لاحداث فائض او عجز في الموازنة العامة حسب متطلبات الظرف الاقتصادي.</a:t>
            </a:r>
            <a:endParaRPr lang="en-US" sz="4400" dirty="0"/>
          </a:p>
          <a:p>
            <a:r>
              <a:rPr lang="ar-IQ" sz="4400" b="1" dirty="0"/>
              <a:t>المالية العامة المتدخلة وحالة النشاط الاقتصادي:</a:t>
            </a:r>
            <a:endParaRPr lang="en-US" sz="4400" dirty="0"/>
          </a:p>
          <a:p>
            <a:r>
              <a:rPr lang="ar-IQ" sz="4400" dirty="0"/>
              <a:t>في ظل المالية العامة المتدخلة اصبحت السياسة المالية للحكومة (سياسة الموازنة العامة) نؤثر ونتأثر بالنشاط الاقتصادي سواء أكانت ركود او كساد او انتعاش ورواج. وتكون سياسة الموازنة العامة حسب طبيعة الوضع الاقتصادي في ظل المالية العامة المتدخلة اذ يعكس الاشارة الى مرحلتين اساسيتين من المالية العامة المتدخلة.</a:t>
            </a:r>
            <a:endParaRPr lang="en-US" sz="4400" dirty="0"/>
          </a:p>
          <a:p>
            <a:r>
              <a:rPr lang="ar-IQ" sz="4400" dirty="0"/>
              <a:t>أ-المالية العامة المحفزة (المحضرة)</a:t>
            </a:r>
            <a:endParaRPr lang="en-US" sz="4400" dirty="0"/>
          </a:p>
          <a:p>
            <a:r>
              <a:rPr lang="ar-IQ" sz="4400" dirty="0"/>
              <a:t>ب-المالية العامة المعوضة</a:t>
            </a:r>
            <a:endParaRPr lang="ar-SA" sz="4200" b="1" dirty="0"/>
          </a:p>
        </p:txBody>
      </p:sp>
    </p:spTree>
    <p:extLst>
      <p:ext uri="{BB962C8B-B14F-4D97-AF65-F5344CB8AC3E}">
        <p14:creationId xmlns:p14="http://schemas.microsoft.com/office/powerpoint/2010/main" val="2726616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12968" cy="6336704"/>
          </a:xfrm>
        </p:spPr>
        <p:txBody>
          <a:bodyPr>
            <a:normAutofit fontScale="40000" lnSpcReduction="20000"/>
          </a:bodyPr>
          <a:lstStyle/>
          <a:p>
            <a:r>
              <a:rPr lang="ar-IQ" sz="4400" dirty="0"/>
              <a:t>ويمكن توضيح هذين المرحلتين كالاتي:</a:t>
            </a:r>
            <a:endParaRPr lang="en-US" sz="4400" dirty="0"/>
          </a:p>
          <a:p>
            <a:r>
              <a:rPr lang="ar-IQ" sz="4400" b="1" dirty="0"/>
              <a:t>أ-المالية العامة المحفزة.</a:t>
            </a:r>
            <a:endParaRPr lang="en-US" sz="4400" dirty="0"/>
          </a:p>
          <a:p>
            <a:r>
              <a:rPr lang="ar-IQ" sz="4400" dirty="0"/>
              <a:t>يقصد بها مجموعة الاجراءات التي تتخذها الحكومة باستخدام العامة في مرحلة الانكماش للتحضير لمرحلة الانتعاش، اي ان هدف الحكومة في هذه المرحلة هو التحضير للانتعاش وليس تحقيقه وتتمثل الاجراءات المتخذة من الحكومة بالاتي:</a:t>
            </a:r>
            <a:endParaRPr lang="en-US" sz="4400" dirty="0"/>
          </a:p>
          <a:p>
            <a:r>
              <a:rPr lang="ar-IQ" sz="4400" dirty="0"/>
              <a:t>1-زيادة النفقات العامة بشرط ان لا يؤدي التوسع في الاتفاق العام الى التأثير سلبا في الانفاق الخاص وذلك بان يتم تمويل الزيادة في الانفاق العام عن طريق مصادر مالية جديدة كالقروض والاصدار النقدي الجديد.</a:t>
            </a:r>
            <a:endParaRPr lang="en-US" sz="4400" dirty="0"/>
          </a:p>
          <a:p>
            <a:r>
              <a:rPr lang="ar-IQ" sz="4400" dirty="0"/>
              <a:t>2-ان يكون ضمن الاقتصاد القومي عند بدء سياسة الانتعاش شريطة ان لا يحتاج بعد ذلك الى تدخل الحكومة وذلك اعتمادا على الزيادة الاولية في الانفاق والتي ستؤدي بدورها الى زيادات متتالية عن طريق عمل المضاعف.</a:t>
            </a:r>
            <a:endParaRPr lang="en-US" sz="4400" dirty="0"/>
          </a:p>
          <a:p>
            <a:r>
              <a:rPr lang="ar-IQ" sz="4400" dirty="0"/>
              <a:t>3- يتوقف حجم الزيادة المطلوبة بالاتفاق العام على طبيعة الظرف الاقتصادي القائم وعلى مدى الانخفاض الفعلي في الطلب الكلي فقد تكون الزيادة محددة او العكس.</a:t>
            </a:r>
            <a:endParaRPr lang="en-US" sz="4400" dirty="0"/>
          </a:p>
          <a:p>
            <a:r>
              <a:rPr lang="ar-IQ" sz="4400" dirty="0"/>
              <a:t>ان المالية المحفزة لا تعد وان تكون علاجا لخلل مؤقت في الاقتصاد دون تشكل سياسة دورية طويلة الاجل.</a:t>
            </a:r>
            <a:endParaRPr lang="en-US" sz="4400" dirty="0"/>
          </a:p>
          <a:p>
            <a:r>
              <a:rPr lang="ar-IQ" sz="4400" b="1" dirty="0"/>
              <a:t>ب- المالية العامة المعوضة</a:t>
            </a:r>
            <a:endParaRPr lang="en-US" sz="4400" dirty="0"/>
          </a:p>
          <a:p>
            <a:r>
              <a:rPr lang="ar-IQ" sz="4400" dirty="0"/>
              <a:t>لم تثبت المالية العامة المحفزة ما عليها امام التغيرات الحادة والصحيفة طويلة الاجل التي قد يتعرض لها الاقتصاد القومي الامر الذي يتطلب سياسة مالية اكثر فاعلية تعتمد الادوات المالية كافة سواء النفقات العامة او الايرادات العامة لتحقيق التوازن الاقتصادي في ظل حالة التشغيل الكامل فكانت المالية العامة المعوضة والتي يقصد بها مجموعة الاجراءات التي تتخذها الحكومة باستخدام موازنتها العامة (الضرائب والنفقات) لتحقيق حالة التوازن الاقتصادي وتلافي التغيرات الدورية في الاقتصاد سواء أكانت انكماشية او تضمينية، وتتلخص القواعد الاساسية في المالية المعوضة بالاتي:</a:t>
            </a:r>
            <a:endParaRPr lang="en-US" sz="4400" dirty="0"/>
          </a:p>
          <a:p>
            <a:r>
              <a:rPr lang="ar-IQ" sz="4400" dirty="0"/>
              <a:t>1- عندما يكون الاقتصاد في حالة انكماش اي عندما يكون الطلب الفعلي اقل من مستوى التشغيل الكامل فعلى الدولة (الحكومة) ان تقوم بزيادة القوة الشرائية عن طريق احداث عجز في موازنتها العامة (العجز المقصود) وذلك عن طريق زيادة نفقاتها العامة او خفض الضرائب او كليهما معا.</a:t>
            </a:r>
            <a:endParaRPr lang="en-US" sz="4400" dirty="0"/>
          </a:p>
          <a:p>
            <a:r>
              <a:rPr lang="ar-IQ" sz="4400" dirty="0"/>
              <a:t>2- اما عندما يكون الاقتصاد القومي في حالة تضخيم اي عندما يكون الطلب الفعلي اعلى من مستوى التشغيل الكامل فعلى الحكومة ان تقوم باتخاذ الاجراءات اللازمة لانقاص القوة الشرائية الزائدة وذلك عن طريق خفض الانفاق الحكومي او زيادة الضرائب وفرض ضرائب جديدة او اعتماد كلا الاجرائين معا.</a:t>
            </a:r>
            <a:endParaRPr lang="en-US" sz="4400" dirty="0"/>
          </a:p>
          <a:p>
            <a:pPr marL="0" indent="0" algn="just">
              <a:buNone/>
            </a:pPr>
            <a:endParaRPr lang="ar-SA" sz="4200" b="1" dirty="0"/>
          </a:p>
        </p:txBody>
      </p:sp>
    </p:spTree>
    <p:extLst>
      <p:ext uri="{BB962C8B-B14F-4D97-AF65-F5344CB8AC3E}">
        <p14:creationId xmlns:p14="http://schemas.microsoft.com/office/powerpoint/2010/main" val="2040282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12968" cy="6336704"/>
          </a:xfrm>
        </p:spPr>
        <p:txBody>
          <a:bodyPr>
            <a:normAutofit fontScale="32500" lnSpcReduction="20000"/>
          </a:bodyPr>
          <a:lstStyle/>
          <a:p>
            <a:r>
              <a:rPr lang="ar-IQ" sz="4400" b="1" dirty="0"/>
              <a:t>ثالثا: المالية العامة في ظل المدرسة الاشتراكية (الدولة المنتخبة):</a:t>
            </a:r>
            <a:endParaRPr lang="en-US" sz="4400" dirty="0"/>
          </a:p>
          <a:p>
            <a:r>
              <a:rPr lang="ar-IQ" sz="4400" dirty="0"/>
              <a:t>شهدت روسيا القيصرية في عام 1917م ما سمي بالثورة البلشفية بزعامة (لينين) التي انهت حكم القياصرة في روسيا والتي تحولت الى ما عرف بالاتحاد السوفيتي السابق، كما قامت هذه الثورة بشكل شبه كلي الملكية الخاصة ودور النشاط الخاص لتتولى الحكومة كمثل للشعب امتلاك و ادارة مختلف مفاصل الاقتصاد في الزراعة والصناعة والخدمات .. الخ</a:t>
            </a:r>
            <a:endParaRPr lang="en-US" sz="4400" dirty="0"/>
          </a:p>
          <a:p>
            <a:r>
              <a:rPr lang="ar-IQ" sz="4400" dirty="0"/>
              <a:t>هذه الافكار والتوجهات انعكست بشكل كبير في دور الحكومة الذي تضامن بشكل كبير في الحياة الاقتصادية تحديدا و الذي ترك اثره في المالية العامة في ظل المدرسة الاشتراكية وفي ظل الدولة التي سلبت منتجه نظرا لتولي الحكومة عبر القطاع العام امتلاك وادارة مفاصل الاقتصاد وامتلاك عناصر الانتاج ومصادر الايرادات.</a:t>
            </a:r>
            <a:endParaRPr lang="en-US" sz="4400" dirty="0"/>
          </a:p>
          <a:p>
            <a:r>
              <a:rPr lang="ar-IQ" sz="4400" b="1" dirty="0"/>
              <a:t>سمات المالية العامة في المدرسة الاشتراكية:</a:t>
            </a:r>
            <a:endParaRPr lang="en-US" sz="4400" dirty="0"/>
          </a:p>
          <a:p>
            <a:r>
              <a:rPr lang="ar-IQ" sz="4400" dirty="0"/>
              <a:t>1- تنامى وتعاظم دور الكومة في الحياة العامة و تحديدا في الجانب الاقتصادي وذلك بامتلاك وادارة مفاصل النشاط الاقتصادي (زراعة، صناعة، خدمات) وذلك على حساب دور القطاع الخاص الذي انحسر دوره بشكل كبير واصبح هامشيا وثانويا.</a:t>
            </a:r>
            <a:endParaRPr lang="en-US" sz="4400" dirty="0"/>
          </a:p>
          <a:p>
            <a:r>
              <a:rPr lang="ar-IQ" sz="4400" dirty="0"/>
              <a:t>2- تقلص دور الادخار الخاص وازدادت اهمية الادخار العام بشكل كبيرة.</a:t>
            </a:r>
            <a:endParaRPr lang="en-US" sz="4400" dirty="0"/>
          </a:p>
          <a:p>
            <a:r>
              <a:rPr lang="ar-IQ" sz="4400" dirty="0"/>
              <a:t>3- تقلصت اهمية الضرائب المباشرة ضمن هيكل الايرادات العامة وازدادت اهمية الضرائب غير المباشرة خاصة الضرائب على الاستهلاك.</a:t>
            </a:r>
            <a:endParaRPr lang="en-US" sz="4400" dirty="0"/>
          </a:p>
          <a:p>
            <a:r>
              <a:rPr lang="ar-IQ" sz="4400" dirty="0"/>
              <a:t>4- قامت الحكومة بالسيطرة والهيمنة على مراحل الانتاج والتوزيع وحلت آلية التخطيط المركزي في توزيع عناصر الانتاج وتحديد الاستهلاك وحتى الاسعار بدلا من آلية السوق.</a:t>
            </a:r>
            <a:endParaRPr lang="en-US" sz="4400" dirty="0"/>
          </a:p>
          <a:p>
            <a:r>
              <a:rPr lang="ar-IQ" sz="4400" dirty="0"/>
              <a:t>5- ازدادت اهمية مصادر اخرى للايرادات العامة مثل العرض العام.</a:t>
            </a:r>
            <a:endParaRPr lang="en-US" sz="4400" dirty="0"/>
          </a:p>
          <a:p>
            <a:r>
              <a:rPr lang="ar-IQ" sz="4400" b="1" dirty="0"/>
              <a:t>رابعا: المالية العامة في البلدان النامية:</a:t>
            </a:r>
            <a:endParaRPr lang="en-US" sz="4400" dirty="0"/>
          </a:p>
          <a:p>
            <a:r>
              <a:rPr lang="ar-IQ" sz="4400" dirty="0"/>
              <a:t>تتميز البلدان النامية بجملة خصائص اقتصادية والتي تركت اثارها في مجمل الوضع الاقتصادي في تلك البلدان ومن هذه الخصائص ما يلي:</a:t>
            </a:r>
            <a:endParaRPr lang="en-US" sz="4400" dirty="0"/>
          </a:p>
          <a:p>
            <a:r>
              <a:rPr lang="ar-IQ" sz="4400" dirty="0"/>
              <a:t>1- تخلف وبدائية الهياكل الانتاجية (زراعية، صناعية، .. الخ) </a:t>
            </a:r>
            <a:endParaRPr lang="en-US" sz="4400" dirty="0"/>
          </a:p>
          <a:p>
            <a:r>
              <a:rPr lang="ar-IQ" sz="4400" dirty="0"/>
              <a:t>2- ارتكاز الاقتصاد على قطاع اولي على الاغلب قد يكون استخراجي او زراعي.</a:t>
            </a:r>
            <a:endParaRPr lang="en-US" sz="4400" dirty="0"/>
          </a:p>
          <a:p>
            <a:r>
              <a:rPr lang="ar-IQ" sz="4400" dirty="0"/>
              <a:t>3- انكشاف الاقتصاد على الخارج الى حد التبعية.</a:t>
            </a:r>
            <a:endParaRPr lang="en-US" sz="4400" dirty="0"/>
          </a:p>
          <a:p>
            <a:r>
              <a:rPr lang="ar-IQ" sz="4400" dirty="0"/>
              <a:t>4- تخلف وعدم كفاءة المؤسسات المالية الوسيطة مصرفية او مالية وعجزها عن تعبئة المدخرات.</a:t>
            </a:r>
            <a:endParaRPr lang="en-US" sz="4400" dirty="0"/>
          </a:p>
          <a:p>
            <a:r>
              <a:rPr lang="ar-IQ" sz="4400" dirty="0"/>
              <a:t>5- دوران اقتصادات هذه البلدان في حلقة فصل مفرغة نتيجة لارتفاع الاستهلاك على حساب الادخار في مستوى دخل منخفض.</a:t>
            </a:r>
            <a:endParaRPr lang="en-US" sz="4400" dirty="0"/>
          </a:p>
          <a:p>
            <a:r>
              <a:rPr lang="ar-IQ" sz="4400" dirty="0"/>
              <a:t>انخفاض الدخل القومي </a:t>
            </a:r>
            <a:r>
              <a:rPr lang="en-US" sz="4400" dirty="0">
                <a:sym typeface="Wingdings 3" panose="05040102010807070707" pitchFamily="18" charset="2"/>
              </a:rPr>
              <a:t></a:t>
            </a:r>
            <a:r>
              <a:rPr lang="ar-IQ" sz="4400" dirty="0"/>
              <a:t> الاستهلاك </a:t>
            </a:r>
            <a:r>
              <a:rPr lang="en-US" sz="4400" dirty="0">
                <a:sym typeface="Wingdings 3" panose="05040102010807070707" pitchFamily="18" charset="2"/>
              </a:rPr>
              <a:t></a:t>
            </a:r>
            <a:r>
              <a:rPr lang="ar-IQ" sz="4400" dirty="0"/>
              <a:t> الادخار</a:t>
            </a:r>
            <a:r>
              <a:rPr lang="en-US" sz="4400" dirty="0">
                <a:sym typeface="Wingdings 3" panose="05040102010807070707" pitchFamily="18" charset="2"/>
              </a:rPr>
              <a:t></a:t>
            </a:r>
            <a:r>
              <a:rPr lang="ar-IQ" sz="4400" dirty="0"/>
              <a:t> الاستشعار</a:t>
            </a:r>
            <a:r>
              <a:rPr lang="en-US" sz="4400" dirty="0">
                <a:sym typeface="Wingdings 3" panose="05040102010807070707" pitchFamily="18" charset="2"/>
              </a:rPr>
              <a:t></a:t>
            </a:r>
            <a:r>
              <a:rPr lang="ar-IQ" sz="4400" dirty="0"/>
              <a:t> انخفاض الدخل القومي.</a:t>
            </a:r>
            <a:endParaRPr lang="en-US" sz="4400" dirty="0"/>
          </a:p>
          <a:p>
            <a:r>
              <a:rPr lang="ar-IQ" sz="4400" dirty="0"/>
              <a:t>هذه الخصائص الاقتصادية السابقة انعكست على دور الحكومة في الاقتصاد القومي في البلدان النامية اذ نجد اتساع دور الحكومة المالي عبر المالية العامة وذلك لتعويض دور  النشاط الخاص المتلكئ او غير الراغب في توفير مستلزمات التنمية الاساسية وكذلك في اهداف المالية العامة في تلك البلدان وهي:</a:t>
            </a:r>
            <a:endParaRPr lang="en-US" sz="4400" dirty="0"/>
          </a:p>
          <a:p>
            <a:r>
              <a:rPr lang="ar-IQ" sz="4400" b="1" dirty="0"/>
              <a:t>1- ضبط الاستهلاك</a:t>
            </a:r>
            <a:endParaRPr lang="en-US" sz="4400" dirty="0"/>
          </a:p>
          <a:p>
            <a:r>
              <a:rPr lang="ar-IQ" sz="4400" dirty="0"/>
              <a:t>يشكل ضبط وتقليص الاستهلاك لصالح الادخار احد اهم اهداف المالية العامة في البلدان النامية باعتبار ان معادلة الدخل القومي هي:</a:t>
            </a:r>
            <a:endParaRPr lang="en-US" sz="4400" dirty="0"/>
          </a:p>
          <a:p>
            <a:r>
              <a:rPr lang="ar-IQ" sz="4400" dirty="0"/>
              <a:t>الادخار </a:t>
            </a:r>
            <a:r>
              <a:rPr lang="en-US" sz="4400" dirty="0"/>
              <a:t>S </a:t>
            </a:r>
            <a:r>
              <a:rPr lang="en-US" sz="4400" dirty="0">
                <a:sym typeface="Wingdings 3" panose="05040102010807070707" pitchFamily="18" charset="2"/>
              </a:rPr>
              <a:t></a:t>
            </a:r>
            <a:r>
              <a:rPr lang="ar-IQ" sz="4400" dirty="0"/>
              <a:t> + الاستهلاك </a:t>
            </a:r>
            <a:r>
              <a:rPr lang="en-US" sz="4400" dirty="0"/>
              <a:t>C </a:t>
            </a:r>
            <a:r>
              <a:rPr lang="en-US" sz="4400" dirty="0">
                <a:sym typeface="Wingdings 3" panose="05040102010807070707" pitchFamily="18" charset="2"/>
              </a:rPr>
              <a:t></a:t>
            </a:r>
            <a:r>
              <a:rPr lang="ar-IQ" sz="4400" dirty="0"/>
              <a:t> = </a:t>
            </a:r>
            <a:r>
              <a:rPr lang="en-US" sz="4400" dirty="0"/>
              <a:t>4</a:t>
            </a:r>
            <a:r>
              <a:rPr lang="ar-IQ" sz="4400" dirty="0"/>
              <a:t> الدخل القومي</a:t>
            </a:r>
            <a:endParaRPr lang="en-US" sz="4400" dirty="0"/>
          </a:p>
          <a:p>
            <a:r>
              <a:rPr lang="ar-IQ" sz="4400" dirty="0"/>
              <a:t>فتقليص الاستهلاك في معادلة الدخل القومي سوف يؤدي الى زيادة الادخار وهو ما يصب باتجاه زيادة الاستشعار مفضيا الى زيادة في الدخل القومي وارتفاع مستوى المعيشة لذا فان ضبط الاستهلاك يمثل احد اولويات المالية العامة في البلدان النامية.</a:t>
            </a:r>
            <a:endParaRPr lang="en-US" sz="4400" dirty="0"/>
          </a:p>
          <a:p>
            <a:pPr marL="0" indent="0" algn="just">
              <a:buNone/>
            </a:pPr>
            <a:endParaRPr lang="ar-SA" sz="4200" b="1" dirty="0"/>
          </a:p>
        </p:txBody>
      </p:sp>
    </p:spTree>
    <p:extLst>
      <p:ext uri="{BB962C8B-B14F-4D97-AF65-F5344CB8AC3E}">
        <p14:creationId xmlns:p14="http://schemas.microsoft.com/office/powerpoint/2010/main" val="3130598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9036496" cy="7344816"/>
          </a:xfrm>
        </p:spPr>
        <p:txBody>
          <a:bodyPr>
            <a:noAutofit/>
          </a:bodyPr>
          <a:lstStyle/>
          <a:p>
            <a:r>
              <a:rPr lang="ar-IQ" sz="1200" b="1" dirty="0"/>
              <a:t>2- تحديد اولويات التنمية:</a:t>
            </a:r>
            <a:endParaRPr lang="en-US" sz="1200" dirty="0"/>
          </a:p>
          <a:p>
            <a:r>
              <a:rPr lang="ar-IQ" sz="1200" dirty="0"/>
              <a:t>نظرا لطبيعة التحديات التي تواجه اقتصاديات البلدان واهمها تخلف وتشوه البنى التحتية وفقدان اولويات الاستشعار لدى القطاع الخاص لذلك فان دور الحكومة في هذه الحالة يتضح في الجوانب التالية:</a:t>
            </a:r>
            <a:endParaRPr lang="en-US" sz="1200" dirty="0"/>
          </a:p>
          <a:p>
            <a:r>
              <a:rPr lang="ar-IQ" sz="1200" dirty="0"/>
              <a:t>أ-تكوين رأس المال الاجتماعي اي البنى التحتية الاساسية لاي اقتصاد.</a:t>
            </a:r>
            <a:endParaRPr lang="en-US" sz="1200" dirty="0"/>
          </a:p>
          <a:p>
            <a:r>
              <a:rPr lang="ar-IQ" sz="1200" dirty="0"/>
              <a:t>ب- توجيه الاستشارات العامة او الخاصة نحو المجالات الاكثر ضرورة للاقتصاد القومي.</a:t>
            </a:r>
            <a:endParaRPr lang="en-US" sz="1200" dirty="0"/>
          </a:p>
          <a:p>
            <a:r>
              <a:rPr lang="ar-IQ" sz="1200" b="1" dirty="0"/>
              <a:t>3- تكوين خصائص اجتماعي</a:t>
            </a:r>
            <a:endParaRPr lang="en-US" sz="1200" dirty="0"/>
          </a:p>
          <a:p>
            <a:r>
              <a:rPr lang="ar-IQ" sz="1200" dirty="0"/>
              <a:t>يتمثل هذا الفائض في تعبئة الادخارات لدى قطاع الحكومة الاكثر قدرة من النشاط الخاص في تحديد اولويات الاقتصاد وذلك عبر فرض ضرائب الحصيلة لدى الحكومة لتنفيذ اهدافها المشار اليها، ويكن تكوين الفائض الاجتماعي عبر التضخم المستهدف لضبط مستويات الاستهلاك وتوجيه الاستهلاك المؤجل نحو الادخار وتعبئة هذه الادخارات لصالح الحكومة عبر وسائلها المختلفة المشار اليها.</a:t>
            </a:r>
            <a:endParaRPr lang="en-US" sz="1200" dirty="0"/>
          </a:p>
          <a:p>
            <a:r>
              <a:rPr lang="ar-IQ" sz="1200" dirty="0"/>
              <a:t>سمات المالية العامة في البلدان النامية:</a:t>
            </a:r>
            <a:endParaRPr lang="en-US" sz="1200" dirty="0"/>
          </a:p>
          <a:p>
            <a:r>
              <a:rPr lang="ar-IQ" sz="1200" dirty="0"/>
              <a:t>يتميز النظام المالي في البلدان النامية بجملة سمات اهمها ما يلي:</a:t>
            </a:r>
            <a:endParaRPr lang="en-US" sz="1200" dirty="0"/>
          </a:p>
          <a:p>
            <a:r>
              <a:rPr lang="ar-IQ" sz="1200" b="1" dirty="0"/>
              <a:t>1- انخفاض نسبة الضريبة من الدخل القومي:</a:t>
            </a:r>
            <a:endParaRPr lang="en-US" sz="1200" dirty="0"/>
          </a:p>
          <a:p>
            <a:r>
              <a:rPr lang="ar-IQ" sz="1200" dirty="0"/>
              <a:t>تتميز البلدان النامية بانخفاض نسبة الضريبة من الدخل القومي باعتباره وعائها الرئيسي الذي تستحصل منه مقارنة بنسبتها في البلدان المتقدمة، اذ نجد ان هذه النسبة تتراوح بين 5-10 % من مجمل الدخل القومي في البلدان النامية بينما نجد ان هذه النسبة تتراوح بين 2-30% في البلدان المتقدمة، ان انخفاض نسبة الضريبة في البلدان النامية من الدخل القومي المنخفض اصلا يؤدي الى ضناكه وانخفاض حصيلة الايرادات الضريبة وهو ما يؤثر سلبا من امكانية الحكومة لتحقيقها اهدافها الواسعة والمتعددة في تلك البلدان.</a:t>
            </a:r>
            <a:endParaRPr lang="en-US" sz="1200" dirty="0"/>
          </a:p>
          <a:p>
            <a:r>
              <a:rPr lang="ar-IQ" sz="1200" b="1" dirty="0"/>
              <a:t>2- انخفاض نسبة الضرائب المباشرة من مجمل الايرادات الضريبية:</a:t>
            </a:r>
            <a:endParaRPr lang="en-US" sz="1200" dirty="0"/>
          </a:p>
          <a:p>
            <a:r>
              <a:rPr lang="ar-IQ" sz="1200" dirty="0"/>
              <a:t>تعاني البلدان النامية وبشكل متفاوت من نقص حاد وعدم دقة البيانات الاحصائية الخاصة بنشاط الوحدات الاقتصادية بسبب ضعف كفاءة الاجهزة الاحصائية ومنها على سبيل المثال الجهاز الضريبي الذي يعاني من ضعف واضح وقلة كفاءة في حصر الاوعية الضريبية ناهيك عن تحصيلها لذلك تنخفض نسبة الضرائب المباشرة مثل الضرائب على الدخل والضرائب على الثروات بسبب صعوبة حصرها ونجد ان نسبتها لا تتجاوز 10-15% من مجمل الايرادات الضريبية من البلدان النامية في حين نجد ان نسبتها تتجاوز 30% في البلدان المتقدمة، لذا نجد ان الحكومات في البلدان النامية تلجأ للضريبة الاسهل تحصيلا وهي الضريبة غير المباشرة مثل الضرائب على استهلاك السلع والخدمات التي ترتفع نسبتها من مجمل الايرادات الضريبية في البلدان النامية.</a:t>
            </a:r>
            <a:endParaRPr lang="en-US" sz="1200" dirty="0"/>
          </a:p>
          <a:p>
            <a:r>
              <a:rPr lang="ar-IQ" sz="1200" dirty="0"/>
              <a:t/>
            </a:r>
            <a:br>
              <a:rPr lang="ar-IQ" sz="1200" dirty="0"/>
            </a:br>
            <a:r>
              <a:rPr lang="ar-IQ" sz="1200" dirty="0"/>
              <a:t> </a:t>
            </a:r>
            <a:endParaRPr lang="en-US" sz="1200" dirty="0"/>
          </a:p>
          <a:p>
            <a:r>
              <a:rPr lang="ar-IQ" sz="1200" b="1" dirty="0"/>
              <a:t>3- جمود وانخفاض مرونة النظام الضريبي:</a:t>
            </a:r>
            <a:endParaRPr lang="en-US" sz="1200" dirty="0"/>
          </a:p>
          <a:p>
            <a:r>
              <a:rPr lang="ar-IQ" sz="1200" dirty="0"/>
              <a:t>هذه السمة توضح ان الايرادات الضريبية تنمو بنسبة اقل بكثير من نسبة نمو الدخل القومي باعتباره وعائها الرئيسي اي ان حصيلة الايرادات النامية، على سبيل المثال اذا ازداد الدخل القومي بنسبة 7% لسنة معينة مقارنة لسنة سابقة نجد ان الايرادات الضريبية تنمو بنسبة اقل من نسبة نمو الدخل القومي بكثير والذي يؤدي الى ضعف الايرادات الضريبية وانخفاضها سنة بعد اخرى والناجم عن ضعف كفاءة الجهاز الضريبي وباقي الاجهزة الاحصائية في البلد.</a:t>
            </a:r>
            <a:endParaRPr lang="en-US" sz="1200" dirty="0"/>
          </a:p>
          <a:p>
            <a:r>
              <a:rPr lang="ar-IQ" sz="1200" b="1" dirty="0"/>
              <a:t>4- ارتفاع نسبة النفقات التشغيلية غير المنتجة:</a:t>
            </a:r>
            <a:endParaRPr lang="en-US" sz="1200" dirty="0"/>
          </a:p>
          <a:p>
            <a:r>
              <a:rPr lang="ar-IQ" sz="1200" dirty="0"/>
              <a:t>تشكل هذه السمة احدى اهم السمات المشتركة في المالية العامة في البلدان النامية، اذ نجد ان الانفاق الحكومي في هذه البلدان يأخذ صفة الانفاق التشغيلي او الاستهلاكي على حساب الانفاق الاستثماري الذي يشكل نسبة ضئيلة في اغلب هذه البلدان وهو ما ينعكس سلبا في الطاقات الانتاجية في تلك البلدان مؤديا الى انخفاضها وكذلك ارتفاع نسب التضخم بسبب زيادة مستوى الطلب الكلي الناجم عن ارتفاع الانفاق الحكومي على مستوى العرض الكلي المنخفض بسبب ضعف الطاقات الانتاجية.</a:t>
            </a:r>
            <a:endParaRPr lang="en-US" sz="1200" dirty="0"/>
          </a:p>
          <a:p>
            <a:r>
              <a:rPr lang="ar-IQ" sz="1200" dirty="0"/>
              <a:t>ويوضح المخطط التالي الى ارتفاع الانفاق التشغيلي كنسبة في البلدان النامية على حساب نسبة الانفاق الاستثماري:</a:t>
            </a:r>
            <a:endParaRPr lang="en-US" sz="1200" dirty="0"/>
          </a:p>
          <a:p>
            <a:r>
              <a:rPr lang="en-US" sz="1200" dirty="0">
                <a:sym typeface="Wingdings 3" panose="05040102010807070707" pitchFamily="18" charset="2"/>
              </a:rPr>
              <a:t></a:t>
            </a:r>
            <a:r>
              <a:rPr lang="ar-IQ" sz="1200" dirty="0"/>
              <a:t> ارتفاع نسبة الانفاق التشغيلي </a:t>
            </a:r>
            <a:r>
              <a:rPr lang="en-US" sz="1200" dirty="0">
                <a:sym typeface="Wingdings 3" panose="05040102010807070707" pitchFamily="18" charset="2"/>
              </a:rPr>
              <a:t></a:t>
            </a:r>
            <a:r>
              <a:rPr lang="en-US" sz="1200" dirty="0"/>
              <a:t> </a:t>
            </a:r>
            <a:r>
              <a:rPr lang="en-US" sz="1200" dirty="0">
                <a:sym typeface="Wingdings 3" panose="05040102010807070707" pitchFamily="18" charset="2"/>
              </a:rPr>
              <a:t></a:t>
            </a:r>
            <a:r>
              <a:rPr lang="ar-IQ" sz="1200" dirty="0"/>
              <a:t> انخفاض نسبة الانفاق الاستثماري </a:t>
            </a:r>
            <a:r>
              <a:rPr lang="en-US" sz="1200" dirty="0">
                <a:sym typeface="Wingdings 3" panose="05040102010807070707" pitchFamily="18" charset="2"/>
              </a:rPr>
              <a:t></a:t>
            </a:r>
            <a:r>
              <a:rPr lang="en-US" sz="1200" dirty="0"/>
              <a:t> </a:t>
            </a:r>
            <a:r>
              <a:rPr lang="en-US" sz="1200" dirty="0">
                <a:sym typeface="Wingdings 3" panose="05040102010807070707" pitchFamily="18" charset="2"/>
              </a:rPr>
              <a:t></a:t>
            </a:r>
            <a:r>
              <a:rPr lang="ar-IQ" sz="1200" dirty="0"/>
              <a:t> انخفاض في الطاقات الانتاجية.</a:t>
            </a:r>
            <a:endParaRPr lang="en-US" sz="1200" dirty="0"/>
          </a:p>
          <a:p>
            <a:r>
              <a:rPr lang="en-US" sz="1200" dirty="0">
                <a:sym typeface="Wingdings 3" panose="05040102010807070707" pitchFamily="18" charset="2"/>
              </a:rPr>
              <a:t></a:t>
            </a:r>
            <a:r>
              <a:rPr lang="en-US" sz="1200" dirty="0"/>
              <a:t> </a:t>
            </a:r>
            <a:r>
              <a:rPr lang="en-US" sz="1200" dirty="0">
                <a:sym typeface="Wingdings 3" panose="05040102010807070707" pitchFamily="18" charset="2"/>
              </a:rPr>
              <a:t></a:t>
            </a:r>
            <a:r>
              <a:rPr lang="ar-IQ" sz="1200" dirty="0"/>
              <a:t> مستويات التضخم بسبب ارتفاع الطلب الكلي </a:t>
            </a:r>
            <a:r>
              <a:rPr lang="en-US" sz="1200" dirty="0">
                <a:sym typeface="Wingdings 3" panose="05040102010807070707" pitchFamily="18" charset="2"/>
              </a:rPr>
              <a:t></a:t>
            </a:r>
            <a:r>
              <a:rPr lang="en-US" sz="1200" dirty="0"/>
              <a:t> </a:t>
            </a:r>
            <a:r>
              <a:rPr lang="en-US" sz="1200" dirty="0">
                <a:sym typeface="Wingdings 3" panose="05040102010807070707" pitchFamily="18" charset="2"/>
              </a:rPr>
              <a:t></a:t>
            </a:r>
            <a:r>
              <a:rPr lang="ar-IQ" sz="1200" dirty="0"/>
              <a:t> انخفاض العرض الكلي الناجم عن انخفاض الطاقة الانتاجية.</a:t>
            </a:r>
            <a:endParaRPr lang="en-US" sz="1200" dirty="0"/>
          </a:p>
          <a:p>
            <a:r>
              <a:rPr lang="ar-IQ" sz="1200" dirty="0"/>
              <a:t/>
            </a:r>
            <a:br>
              <a:rPr lang="ar-IQ" sz="1200" dirty="0"/>
            </a:br>
            <a:endParaRPr lang="ar-SA" sz="1200" b="1" dirty="0"/>
          </a:p>
        </p:txBody>
      </p:sp>
    </p:spTree>
    <p:extLst>
      <p:ext uri="{BB962C8B-B14F-4D97-AF65-F5344CB8AC3E}">
        <p14:creationId xmlns:p14="http://schemas.microsoft.com/office/powerpoint/2010/main" val="3296923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53344" y="3212976"/>
            <a:ext cx="7995120" cy="2736304"/>
          </a:xfrm>
        </p:spPr>
        <p:style>
          <a:lnRef idx="0">
            <a:schemeClr val="accent5"/>
          </a:lnRef>
          <a:fillRef idx="3">
            <a:schemeClr val="accent5"/>
          </a:fillRef>
          <a:effectRef idx="3">
            <a:schemeClr val="accent5"/>
          </a:effectRef>
          <a:fontRef idx="minor">
            <a:schemeClr val="lt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sz="8000" b="1" dirty="0">
                <a:solidFill>
                  <a:srgbClr val="002060"/>
                </a:solidFill>
              </a:rPr>
              <a:t>النفقات </a:t>
            </a:r>
            <a:r>
              <a:rPr lang="ar-IQ" sz="8000" b="1" dirty="0" smtClean="0">
                <a:solidFill>
                  <a:srgbClr val="002060"/>
                </a:solidFill>
              </a:rPr>
              <a:t>العامة</a:t>
            </a:r>
            <a:endParaRPr lang="en-US" sz="6000" b="1" dirty="0" smtClean="0">
              <a:solidFill>
                <a:srgbClr val="002060"/>
              </a:solidFill>
              <a:cs typeface="+mj-cs"/>
            </a:endParaRPr>
          </a:p>
          <a:p>
            <a:r>
              <a:rPr lang="en-US" sz="6000" b="1" dirty="0" smtClean="0">
                <a:solidFill>
                  <a:srgbClr val="002060"/>
                </a:solidFill>
                <a:cs typeface="+mj-cs"/>
              </a:rPr>
              <a:t>Public  Expenditures</a:t>
            </a:r>
            <a:endParaRPr lang="ar-SA" sz="6000" b="1" spc="50" dirty="0">
              <a:ln w="11430"/>
              <a:solidFill>
                <a:srgbClr val="002060"/>
              </a:solidFill>
              <a:effectLst>
                <a:outerShdw blurRad="76200" dist="50800" dir="5400000" algn="tl" rotWithShape="0">
                  <a:srgbClr val="000000">
                    <a:alpha val="65000"/>
                  </a:srgbClr>
                </a:outerShdw>
              </a:effectLst>
              <a:cs typeface="+mj-cs"/>
            </a:endParaRPr>
          </a:p>
        </p:txBody>
      </p:sp>
      <p:sp>
        <p:nvSpPr>
          <p:cNvPr id="4" name="عنوان 3"/>
          <p:cNvSpPr>
            <a:spLocks noGrp="1"/>
          </p:cNvSpPr>
          <p:nvPr>
            <p:ph type="ctrTitle"/>
          </p:nvPr>
        </p:nvSpPr>
        <p:spPr>
          <a:xfrm>
            <a:off x="611560" y="620688"/>
            <a:ext cx="7772400" cy="2160240"/>
          </a:xfrm>
        </p:spPr>
        <p:style>
          <a:lnRef idx="0">
            <a:schemeClr val="accent6"/>
          </a:lnRef>
          <a:fillRef idx="3">
            <a:schemeClr val="accent6"/>
          </a:fillRef>
          <a:effectRef idx="3">
            <a:schemeClr val="accent6"/>
          </a:effectRef>
          <a:fontRef idx="minor">
            <a:schemeClr val="lt1"/>
          </a:fontRef>
        </p:style>
        <p:txBody>
          <a:bodyPr>
            <a:normAutofit/>
          </a:bodyPr>
          <a:lstStyle/>
          <a:p>
            <a:r>
              <a:rPr lang="ar-IQ"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المحاضرة الثالثة</a:t>
            </a:r>
          </a:p>
        </p:txBody>
      </p:sp>
    </p:spTree>
    <p:extLst>
      <p:ext uri="{BB962C8B-B14F-4D97-AF65-F5344CB8AC3E}">
        <p14:creationId xmlns:p14="http://schemas.microsoft.com/office/powerpoint/2010/main" val="2376042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12968" cy="6336704"/>
          </a:xfrm>
        </p:spPr>
        <p:txBody>
          <a:bodyPr>
            <a:normAutofit fontScale="40000" lnSpcReduction="20000"/>
          </a:bodyPr>
          <a:lstStyle/>
          <a:p>
            <a:r>
              <a:rPr lang="ar-IQ" sz="4400" b="1" dirty="0"/>
              <a:t>تعريف النفقة العامة:</a:t>
            </a:r>
            <a:endParaRPr lang="en-US" sz="4400" dirty="0"/>
          </a:p>
          <a:p>
            <a:r>
              <a:rPr lang="ar-IQ" sz="4400" dirty="0"/>
              <a:t>هي مبلغ نقدي تقوم الحكومة بانفاقه اي يخرج من الذمة المالية للحكومة بقصد تحقيق المنفعة العامة.</a:t>
            </a:r>
            <a:endParaRPr lang="en-US" sz="4400" dirty="0"/>
          </a:p>
          <a:p>
            <a:r>
              <a:rPr lang="ar-IQ" sz="4400" dirty="0"/>
              <a:t>من التعريف اعلاه يمكن ان نستخلص ثلاثة عناصر للنفقة العامة وهي:</a:t>
            </a:r>
            <a:endParaRPr lang="en-US" sz="4400" dirty="0"/>
          </a:p>
          <a:p>
            <a:r>
              <a:rPr lang="ar-IQ" sz="4400" dirty="0"/>
              <a:t>عناصر النفقة العامة:</a:t>
            </a:r>
            <a:endParaRPr lang="en-US" sz="4400" dirty="0"/>
          </a:p>
          <a:p>
            <a:r>
              <a:rPr lang="ar-IQ" sz="4400" b="1" dirty="0"/>
              <a:t>1- النفقة العامة مبلغ نقدي:</a:t>
            </a:r>
            <a:endParaRPr lang="en-US" sz="4400" dirty="0"/>
          </a:p>
          <a:p>
            <a:r>
              <a:rPr lang="ar-IQ" sz="4400" dirty="0"/>
              <a:t>اي ان العنصر الاول يشترط في النفقة العامة ان تكون مبلغا نقديا ويمكن تبرير هذا الشرط كما يلي:</a:t>
            </a:r>
            <a:endParaRPr lang="en-US" sz="4400" dirty="0"/>
          </a:p>
          <a:p>
            <a:r>
              <a:rPr lang="ar-IQ" sz="4400" dirty="0"/>
              <a:t>أ-تماشيا مع الاوضاع الاقتصادية الحديثة والتي تتم اغلب المبادلات فيها بالنقود.</a:t>
            </a:r>
            <a:endParaRPr lang="en-US" sz="4400" dirty="0"/>
          </a:p>
          <a:p>
            <a:r>
              <a:rPr lang="ar-IQ" sz="4400" dirty="0"/>
              <a:t>ب- صفات عدم التحيز والمحاباة في الانفاق الحكومي عندما يكون نقديا وليس سلعيا.</a:t>
            </a:r>
            <a:endParaRPr lang="en-US" sz="4400" dirty="0"/>
          </a:p>
          <a:p>
            <a:r>
              <a:rPr lang="ar-IQ" sz="4400" dirty="0"/>
              <a:t>جـ-تسهيل عملية الرقابة المحاسبية عندما تكون النفقة مبلغ او رقم نقدي محدد.</a:t>
            </a:r>
            <a:endParaRPr lang="en-US" sz="4400" dirty="0"/>
          </a:p>
          <a:p>
            <a:r>
              <a:rPr lang="ar-IQ" sz="4400" b="1" dirty="0"/>
              <a:t>2- النفقة العامة تخرج من الذمة المالية للحكومة:</a:t>
            </a:r>
            <a:endParaRPr lang="en-US" sz="4400" dirty="0"/>
          </a:p>
          <a:p>
            <a:r>
              <a:rPr lang="ar-IQ" sz="4400" dirty="0"/>
              <a:t>وهو شرط اساسي ان يخرج المبلغ النقدي من الذمة المالية للحكومة اي تقوم بانفاقه عن طريق وزاراتها او مؤسساتها او هيئاتها المختلفة، وهذا العنصر هو الاهم بين بقية عناصر النفقة العامة.</a:t>
            </a:r>
            <a:endParaRPr lang="en-US" sz="4400" dirty="0"/>
          </a:p>
          <a:p>
            <a:r>
              <a:rPr lang="ar-IQ" sz="4400" dirty="0"/>
              <a:t/>
            </a:r>
            <a:br>
              <a:rPr lang="ar-IQ" sz="4400" dirty="0"/>
            </a:br>
            <a:r>
              <a:rPr lang="ar-IQ" sz="4400" dirty="0"/>
              <a:t> </a:t>
            </a:r>
            <a:endParaRPr lang="en-US" sz="4400" dirty="0"/>
          </a:p>
          <a:p>
            <a:r>
              <a:rPr lang="ar-IQ" sz="4400" b="1" dirty="0"/>
              <a:t>3- النفقة العامة يقصد بها تحقيق النفع العام:</a:t>
            </a:r>
            <a:endParaRPr lang="en-US" sz="4400" dirty="0"/>
          </a:p>
          <a:p>
            <a:r>
              <a:rPr lang="ar-IQ" sz="4400" dirty="0"/>
              <a:t>اي ان الهدف من النفقة العامة هو تحقيقها النفع العام مثلا قيام الحكومة بانشاء طريق عام يكون الهدف منه تحقيق النفع العام لمجموع المواطنين وليس لفرد او مجموعة صغيرة من الافراد لاعتبارات معينة خارج النفع العام.</a:t>
            </a:r>
            <a:endParaRPr lang="en-US" sz="4400" dirty="0"/>
          </a:p>
          <a:p>
            <a:r>
              <a:rPr lang="ar-IQ" sz="4400" dirty="0"/>
              <a:t>سؤال: قام شخص بانشاء مركز صحي بمبلغ نقدي معين وخصص هذا المركز للنفع العام، هل يعد انفاق هذا الشخص انفاقا عاما؟</a:t>
            </a:r>
            <a:endParaRPr lang="en-US" sz="4400" dirty="0"/>
          </a:p>
          <a:p>
            <a:r>
              <a:rPr lang="ar-IQ" sz="4400" dirty="0"/>
              <a:t>سؤال: ماذا بعد انفاق الحكومة على مشاريعها التي تستهدف الربح الاقتصادي؟</a:t>
            </a:r>
            <a:endParaRPr lang="en-US" sz="4400" dirty="0"/>
          </a:p>
          <a:p>
            <a:pPr marL="0" indent="0" algn="just">
              <a:buNone/>
            </a:pPr>
            <a:endParaRPr lang="ar-SA" sz="4200" b="1" dirty="0"/>
          </a:p>
        </p:txBody>
      </p:sp>
    </p:spTree>
    <p:extLst>
      <p:ext uri="{BB962C8B-B14F-4D97-AF65-F5344CB8AC3E}">
        <p14:creationId xmlns:p14="http://schemas.microsoft.com/office/powerpoint/2010/main" val="3811611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04664"/>
            <a:ext cx="8229600" cy="4525963"/>
          </a:xfrm>
        </p:spPr>
        <p:txBody>
          <a:bodyPr>
            <a:normAutofit fontScale="55000" lnSpcReduction="20000"/>
          </a:bodyPr>
          <a:lstStyle/>
          <a:p>
            <a:r>
              <a:rPr lang="ar-IQ" sz="5100" b="1" dirty="0"/>
              <a:t>قواعد النفقة العامة:</a:t>
            </a:r>
            <a:endParaRPr lang="en-US" sz="5100" dirty="0"/>
          </a:p>
          <a:p>
            <a:r>
              <a:rPr lang="ar-IQ" dirty="0"/>
              <a:t>يقصد بها مجموعة الضوابط والاجراءات التي ينبغي ان تخضع لها النفقة العامة، واهم هذه القواعد ما يلي:</a:t>
            </a:r>
            <a:endParaRPr lang="en-US" dirty="0"/>
          </a:p>
          <a:p>
            <a:r>
              <a:rPr lang="ar-IQ" b="1" dirty="0"/>
              <a:t>1- قاعدة الاقتصاد:</a:t>
            </a:r>
            <a:endParaRPr lang="en-US" dirty="0"/>
          </a:p>
          <a:p>
            <a:r>
              <a:rPr lang="ar-IQ" dirty="0"/>
              <a:t>بموجب هذه القاعدة ينبغي تحقيق اقصى منفعة عامة باقل نفقة ممكنة.</a:t>
            </a:r>
            <a:endParaRPr lang="en-US" dirty="0"/>
          </a:p>
          <a:p>
            <a:r>
              <a:rPr lang="ar-IQ" b="1" dirty="0"/>
              <a:t>2- قاعدة المنفعة:</a:t>
            </a:r>
            <a:endParaRPr lang="en-US" dirty="0"/>
          </a:p>
          <a:p>
            <a:r>
              <a:rPr lang="ar-IQ" dirty="0"/>
              <a:t>وتعني تحقيقها اكبر منفعة ممكنة لاكبر عدد من افراد المجتمع.</a:t>
            </a:r>
            <a:endParaRPr lang="en-US" dirty="0"/>
          </a:p>
          <a:p>
            <a:r>
              <a:rPr lang="ar-IQ" b="1" dirty="0"/>
              <a:t>3- قاعدة الاجازة والمصادقة التشريعية:</a:t>
            </a:r>
            <a:endParaRPr lang="en-US" dirty="0"/>
          </a:p>
          <a:p>
            <a:r>
              <a:rPr lang="ar-IQ" dirty="0"/>
              <a:t>وهي اهم قاعدة تميز النفقة العامة عن النفقة الخاصة</a:t>
            </a:r>
            <a:endParaRPr lang="en-US" dirty="0"/>
          </a:p>
          <a:p>
            <a:r>
              <a:rPr lang="ar-IQ" dirty="0"/>
              <a:t>فالاولى لا تصبح نفقة عامة الا اذا حصلت على اجازة وموافقة السلطة التشريعية في البلد، اما النفقة الخاصة فلا تحتاج الى مصادقة تشريعية عكس العامة التي لا يمكن انفاقها والتصرف بها الا بعد المصادقة التشريعية.</a:t>
            </a:r>
            <a:endParaRPr lang="en-US" dirty="0"/>
          </a:p>
          <a:p>
            <a:r>
              <a:rPr lang="ar-IQ" dirty="0"/>
              <a:t>اهم العوامل المحددة لسقف النفقات العامة (حدود النفقات العامة):</a:t>
            </a:r>
            <a:endParaRPr lang="en-US" dirty="0"/>
          </a:p>
          <a:p>
            <a:r>
              <a:rPr lang="ar-IQ" dirty="0"/>
              <a:t>تتباين حدود النفقات العامة وحجمها بين بلد واخر تبعا لعوامل عديدة تؤثر في حدود هذه النفقات فتكون واسعة ومرتفعة في بلد معين ومنخفضة في بلد اخر وقد تكون مرتفعة في وقت او ظرف معين في بلد ما وبالعكس تكون منخفضة في وقت اخر في نفس البلد، ويعود ذلك الى عوامل عديدة اهمها:</a:t>
            </a:r>
            <a:endParaRPr lang="en-US" dirty="0"/>
          </a:p>
          <a:p>
            <a:endParaRPr lang="ar-IQ" dirty="0"/>
          </a:p>
        </p:txBody>
      </p:sp>
    </p:spTree>
    <p:extLst>
      <p:ext uri="{BB962C8B-B14F-4D97-AF65-F5344CB8AC3E}">
        <p14:creationId xmlns:p14="http://schemas.microsoft.com/office/powerpoint/2010/main" val="3475679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fontScale="70000" lnSpcReduction="20000"/>
          </a:bodyPr>
          <a:lstStyle/>
          <a:p>
            <a:r>
              <a:rPr lang="ar-IQ" b="1" dirty="0"/>
              <a:t>اولا: طبيعة الفلسفة الاقتصادية (المذهب الاقتصادي)</a:t>
            </a:r>
            <a:endParaRPr lang="en-US" dirty="0"/>
          </a:p>
          <a:p>
            <a:r>
              <a:rPr lang="ar-IQ" dirty="0"/>
              <a:t>هذا العامل يوضح اختلاف حدود (سقف) النفقات العامة تبعا للفلسفة الاقتصادية المعتمدة في ادارة الاقتصاد فقد تكون فلسفة محايدة (الكلاسيك) او فلسفة تدخلية (الكينزيون) او فلسفة منتجة مهنية (المدرسة الاشتراكية) ويكون حدود وسقف النفقات العامة كالاتي حسب الفلسفة الاقتصادية:</a:t>
            </a:r>
            <a:endParaRPr lang="en-US" dirty="0"/>
          </a:p>
          <a:p>
            <a:r>
              <a:rPr lang="ar-IQ" b="1" dirty="0"/>
              <a:t>1- الفلسفة المحايدة (المدرسة الكلاسيكية)</a:t>
            </a:r>
            <a:endParaRPr lang="en-US" dirty="0"/>
          </a:p>
          <a:p>
            <a:r>
              <a:rPr lang="ar-IQ" dirty="0"/>
              <a:t>وفق هذه المدرسة فان دور الحكومة ينحصر في تأدية الخدمات الاساسية كالامن والدفاع والعدالة وبعض الخدمات التعليمية والصحة وعدم تدخل الحكومة في مفاصل النشاط الاقتصادي لذلك تكون نفقات الحكومة اقل ما يمكن.</a:t>
            </a:r>
            <a:endParaRPr lang="en-US" dirty="0"/>
          </a:p>
          <a:p>
            <a:r>
              <a:rPr lang="ar-IQ" dirty="0"/>
              <a:t>الفلسفة المحايدة (المدرسة الكلاسيكية) </a:t>
            </a:r>
            <a:r>
              <a:rPr lang="en-US" dirty="0">
                <a:sym typeface="Wingdings 3" panose="05040102010807070707" pitchFamily="18" charset="2"/>
              </a:rPr>
              <a:t></a:t>
            </a:r>
            <a:r>
              <a:rPr lang="ar-IQ" dirty="0"/>
              <a:t> حدود النفقات اقل ما يمكن.</a:t>
            </a:r>
            <a:endParaRPr lang="en-US" dirty="0"/>
          </a:p>
          <a:p>
            <a:r>
              <a:rPr lang="ar-IQ" b="1" dirty="0"/>
              <a:t>2- الفلسفة التدخلية (المدرسة الكينزية)</a:t>
            </a:r>
            <a:endParaRPr lang="en-US" dirty="0"/>
          </a:p>
          <a:p>
            <a:r>
              <a:rPr lang="ar-IQ" dirty="0"/>
              <a:t>في ظل الفلسفة التدخلية نجد ان دور الحكومة اتسع اكثر مقارنة بالفلسفة المحايدة واصبحت الحكومة تتدخل للتأثير في النشاط الاقتصادي اضافة الى وظائفها الاساسية والذي ادى الى ارتفاع سقف النفقات العامة في ظل المدرسة الكينزية اي ان سقف النفقات مرتفع.</a:t>
            </a:r>
            <a:endParaRPr lang="en-US" dirty="0"/>
          </a:p>
          <a:p>
            <a:r>
              <a:rPr lang="ar-IQ" dirty="0"/>
              <a:t>الفلسفة التدخلية </a:t>
            </a:r>
            <a:r>
              <a:rPr lang="en-US" dirty="0">
                <a:sym typeface="Wingdings 3" panose="05040102010807070707" pitchFamily="18" charset="2"/>
              </a:rPr>
              <a:t></a:t>
            </a:r>
            <a:r>
              <a:rPr lang="ar-IQ" dirty="0"/>
              <a:t> سقف النفقات مرتفع</a:t>
            </a:r>
            <a:endParaRPr lang="en-US" dirty="0"/>
          </a:p>
          <a:p>
            <a:r>
              <a:rPr lang="ar-IQ" b="1" dirty="0"/>
              <a:t>3- المدرسة الاشتراكية (الدولة المنتجة)</a:t>
            </a:r>
            <a:endParaRPr lang="en-US" dirty="0"/>
          </a:p>
          <a:p>
            <a:r>
              <a:rPr lang="ar-IQ" dirty="0"/>
              <a:t>تهيمن الدولة (الحكومة) في ظل الفلسفة الاشتراكية على اغلب مفاصل النشاط الاقتصادي ملكية وادارة، لذا فان نفقات الوحدات الاقتصادية (زراعية، صناعية، خدمية) تدخل ضمن الانفاق العام الذي يرتفع سقفه الى اعلى ما يمكن </a:t>
            </a:r>
          </a:p>
        </p:txBody>
      </p:sp>
    </p:spTree>
    <p:extLst>
      <p:ext uri="{BB962C8B-B14F-4D97-AF65-F5344CB8AC3E}">
        <p14:creationId xmlns:p14="http://schemas.microsoft.com/office/powerpoint/2010/main" val="2155077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3568" y="3140968"/>
            <a:ext cx="7488832" cy="2664296"/>
          </a:xfrm>
        </p:spPr>
        <p:style>
          <a:lnRef idx="0">
            <a:schemeClr val="accent5"/>
          </a:lnRef>
          <a:fillRef idx="3">
            <a:schemeClr val="accent5"/>
          </a:fillRef>
          <a:effectRef idx="3">
            <a:schemeClr val="accent5"/>
          </a:effectRef>
          <a:fontRef idx="minor">
            <a:schemeClr val="lt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sz="4800" b="1" dirty="0">
                <a:solidFill>
                  <a:schemeClr val="tx1"/>
                </a:solidFill>
              </a:rPr>
              <a:t>مقدمة في علم المالية العامة</a:t>
            </a:r>
            <a:r>
              <a:rPr lang="ar-IQ" sz="4800" b="1" dirty="0" smtClean="0">
                <a:solidFill>
                  <a:schemeClr val="tx1"/>
                </a:solidFill>
              </a:rPr>
              <a:t>:</a:t>
            </a:r>
            <a:endParaRPr lang="en-US" sz="4800" b="1" spc="50" dirty="0">
              <a:ln w="11430"/>
              <a:solidFill>
                <a:schemeClr val="tx1"/>
              </a:solidFill>
              <a:effectLst>
                <a:outerShdw blurRad="76200" dist="50800" dir="5400000" algn="tl" rotWithShape="0">
                  <a:srgbClr val="000000">
                    <a:alpha val="65000"/>
                  </a:srgbClr>
                </a:outerShdw>
              </a:effectLst>
            </a:endParaRPr>
          </a:p>
        </p:txBody>
      </p:sp>
      <p:sp>
        <p:nvSpPr>
          <p:cNvPr id="4" name="عنوان 3"/>
          <p:cNvSpPr>
            <a:spLocks noGrp="1"/>
          </p:cNvSpPr>
          <p:nvPr>
            <p:ph type="ctrTitle"/>
          </p:nvPr>
        </p:nvSpPr>
        <p:spPr>
          <a:xfrm>
            <a:off x="611560" y="620688"/>
            <a:ext cx="7772400" cy="2160240"/>
          </a:xfrm>
        </p:spPr>
        <p:style>
          <a:lnRef idx="0">
            <a:schemeClr val="accent6"/>
          </a:lnRef>
          <a:fillRef idx="3">
            <a:schemeClr val="accent6"/>
          </a:fillRef>
          <a:effectRef idx="3">
            <a:schemeClr val="accent6"/>
          </a:effectRef>
          <a:fontRef idx="minor">
            <a:schemeClr val="lt1"/>
          </a:fontRef>
        </p:style>
        <p:txBody>
          <a:bodyPr>
            <a:normAutofit/>
          </a:bodyPr>
          <a:lstStyle/>
          <a:p>
            <a:r>
              <a:rPr lang="ar-IQ"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المحاضرة الاولى</a:t>
            </a:r>
          </a:p>
        </p:txBody>
      </p:sp>
    </p:spTree>
    <p:extLst>
      <p:ext uri="{BB962C8B-B14F-4D97-AF65-F5344CB8AC3E}">
        <p14:creationId xmlns:p14="http://schemas.microsoft.com/office/powerpoint/2010/main" val="4025989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76672"/>
            <a:ext cx="8229600" cy="4525963"/>
          </a:xfrm>
        </p:spPr>
        <p:txBody>
          <a:bodyPr>
            <a:normAutofit fontScale="55000" lnSpcReduction="20000"/>
          </a:bodyPr>
          <a:lstStyle/>
          <a:p>
            <a:r>
              <a:rPr lang="ar-IQ" sz="4400" b="1" dirty="0"/>
              <a:t>ثانيا: طبيعة الظرف الاقتصادي</a:t>
            </a:r>
            <a:endParaRPr lang="en-US" sz="4400" dirty="0"/>
          </a:p>
          <a:p>
            <a:r>
              <a:rPr lang="ar-IQ" dirty="0"/>
              <a:t>في ظل المدرسة الكينزية اي الدولة المتدخلة ينعكس مستوى النشاط الاقتصادي (كساد، ركود، انتعاش، تضخم) على سقف النفقات العامة ارتفاعا او انخفاضا، فعندما يعاني الاقتصاد من حالة ركود او كساد اي انخفاض مستوى الطلب الكلي هنا تقوم الحكومة بالتدخل عن طريق زيادة الانفاق الحكومي لرفع مستوى الطلب الكلي اي ان حالة الركود والكساد تؤدي الى رفع مستوى الانفاق العام والتي يوضحها المخطط التالي </a:t>
            </a:r>
            <a:endParaRPr lang="en-US" dirty="0"/>
          </a:p>
          <a:p>
            <a:r>
              <a:rPr lang="ar-IQ" dirty="0"/>
              <a:t>حالة ركود او كساد</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زيادة تدخل الحكومة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زيادة الانفاق العام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سقف النفقات العامة.</a:t>
            </a:r>
            <a:endParaRPr lang="en-US" dirty="0"/>
          </a:p>
          <a:p>
            <a:r>
              <a:rPr lang="ar-IQ" dirty="0"/>
              <a:t>ونجد ان الحالة معاكسة في حالة التضخم اي عندما يكون الاقتصاد في حالة تضخم اي زيادة في مستوى الطلب الكلي فتحاول الحكومة هنا خفض مستوى الطلب الكلي عن طريق خفض الانفاق الحكومي وبذلك ينخفض سقف الانفاق العام وهو ما يوضحه المخطط التالي:</a:t>
            </a:r>
            <a:endParaRPr lang="en-US" dirty="0"/>
          </a:p>
          <a:p>
            <a:r>
              <a:rPr lang="ar-IQ" dirty="0"/>
              <a:t>في حالة التضخم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خفض الانفاق الحكومي لخفض مستوى الطلب الكلي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انخفاض سقف الانفاق العام.</a:t>
            </a:r>
            <a:endParaRPr lang="en-US" dirty="0"/>
          </a:p>
          <a:p>
            <a:r>
              <a:rPr lang="ar-IQ" sz="4400" b="1" dirty="0"/>
              <a:t>ثالثا: القدرة الاستيعابية للاقتصاد القومي</a:t>
            </a:r>
            <a:endParaRPr lang="en-US" sz="4400" dirty="0"/>
          </a:p>
          <a:p>
            <a:r>
              <a:rPr lang="ar-IQ" dirty="0"/>
              <a:t>القدرة الاستيعابية واحيانا تسمى الطاقة الاستيعابية او المقدرة التكليفية للاقتصاد القومي، وكلها تعني قدرة الاقتصاد على تحلل فرض مزيد من الضرائب والرسوم وباقي انواع الايرادات العامة. فكلما ازدادت القدرة الاستيعابية للاقتصاد القومي يعني امكانية زيادة في الايرادات العامة وبالتالي امكانية زيادة مستوى الانفاق بينها علاقة طردية غير مباشرة.</a:t>
            </a:r>
            <a:endParaRPr lang="en-US" dirty="0"/>
          </a:p>
          <a:p>
            <a:r>
              <a:rPr lang="en-US" dirty="0">
                <a:sym typeface="Wingdings 3" panose="05040102010807070707" pitchFamily="18" charset="2"/>
              </a:rPr>
              <a:t></a:t>
            </a:r>
            <a:r>
              <a:rPr lang="ar-IQ" dirty="0"/>
              <a:t> القدرة الاستيعابية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امكانية زيادة الايرادات العامة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سقف النفقات العامة.</a:t>
            </a:r>
            <a:endParaRPr lang="en-US" dirty="0"/>
          </a:p>
        </p:txBody>
      </p:sp>
    </p:spTree>
    <p:extLst>
      <p:ext uri="{BB962C8B-B14F-4D97-AF65-F5344CB8AC3E}">
        <p14:creationId xmlns:p14="http://schemas.microsoft.com/office/powerpoint/2010/main" val="2973922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79512" y="260648"/>
            <a:ext cx="8784976" cy="6480720"/>
          </a:xfrm>
        </p:spPr>
        <p:txBody>
          <a:bodyPr>
            <a:normAutofit/>
          </a:bodyPr>
          <a:lstStyle/>
          <a:p>
            <a:r>
              <a:rPr lang="ar-IQ" sz="3600" b="1" dirty="0"/>
              <a:t>صور واشكال النفقات العامة:</a:t>
            </a:r>
            <a:endParaRPr lang="en-US" sz="3600" dirty="0"/>
          </a:p>
          <a:p>
            <a:r>
              <a:rPr lang="ar-IQ" dirty="0"/>
              <a:t>تتخذ النفقات العامة صور واشكال متعددة في الواقع العملي واهم هذه الاشكال للنفقات العامة ما يلي:</a:t>
            </a:r>
            <a:endParaRPr lang="en-US" dirty="0"/>
          </a:p>
          <a:p>
            <a:r>
              <a:rPr lang="ar-IQ" dirty="0"/>
              <a:t>1- اجور ورواتب العاملين في القطاع الحكومي ورواتب المتقاعدين.</a:t>
            </a:r>
            <a:endParaRPr lang="en-US" dirty="0"/>
          </a:p>
          <a:p>
            <a:r>
              <a:rPr lang="ar-IQ" dirty="0"/>
              <a:t>2- اقيام السلع والخدمات التي تشتريها الحكومة بقصد تحقيق النفع العام.</a:t>
            </a:r>
            <a:endParaRPr lang="en-US" dirty="0"/>
          </a:p>
          <a:p>
            <a:r>
              <a:rPr lang="ar-IQ" dirty="0"/>
              <a:t>3- الاعانات بمختلف انواعها سواء كانت داخلية ام خارجية او كانت اعانات اجتماعية او اقتصادية او حتى سياسية.</a:t>
            </a:r>
            <a:endParaRPr lang="en-US" dirty="0"/>
          </a:p>
          <a:p>
            <a:r>
              <a:rPr lang="ar-IQ" dirty="0"/>
              <a:t>4- تسديد اقساط وفوائد الدّين العام.</a:t>
            </a:r>
            <a:endParaRPr lang="en-US" dirty="0"/>
          </a:p>
          <a:p>
            <a:pPr marL="0" indent="0">
              <a:buNone/>
            </a:pPr>
            <a:endParaRPr lang="ar-IQ" dirty="0"/>
          </a:p>
        </p:txBody>
      </p:sp>
    </p:spTree>
    <p:extLst>
      <p:ext uri="{BB962C8B-B14F-4D97-AF65-F5344CB8AC3E}">
        <p14:creationId xmlns:p14="http://schemas.microsoft.com/office/powerpoint/2010/main" val="3064235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79512" y="260648"/>
            <a:ext cx="8784976" cy="6480720"/>
          </a:xfrm>
        </p:spPr>
        <p:txBody>
          <a:bodyPr>
            <a:normAutofit fontScale="62500" lnSpcReduction="20000"/>
          </a:bodyPr>
          <a:lstStyle/>
          <a:p>
            <a:r>
              <a:rPr lang="ar-IQ" dirty="0"/>
              <a:t> </a:t>
            </a:r>
            <a:endParaRPr lang="en-US" dirty="0"/>
          </a:p>
          <a:p>
            <a:r>
              <a:rPr lang="ar-IQ" sz="4500" b="1" dirty="0"/>
              <a:t>انواع النفقات العامة:</a:t>
            </a:r>
            <a:endParaRPr lang="en-US" sz="4500" dirty="0"/>
          </a:p>
          <a:p>
            <a:r>
              <a:rPr lang="ar-IQ" dirty="0"/>
              <a:t>يمكن تقسيم النفقات العامة الى عدة انواع وذلك باختلاف الزاوية التي يتم من خلالها النظر الى هذه النفقات وطبيعة تقسيمها وذلك يتضح من خلال التقسيمات التالية للنفقات العامة:</a:t>
            </a:r>
            <a:endParaRPr lang="en-US" dirty="0"/>
          </a:p>
          <a:p>
            <a:r>
              <a:rPr lang="ar-IQ" b="1" dirty="0"/>
              <a:t>تقسم النفقات العامة (انواع النفقات العامة)</a:t>
            </a:r>
            <a:endParaRPr lang="en-US" dirty="0"/>
          </a:p>
          <a:p>
            <a:r>
              <a:rPr lang="ar-IQ" dirty="0"/>
              <a:t>تختلف النفقات العامة في تسميتها وذلك باختلاف زاوية تقسيم هذه النفقات رغم تشابهها في المضمون والجوهر وذلك باختلاف طبيعة التقسيم والذي ينعكس في نوع تلك النفقات وكما يلي:</a:t>
            </a:r>
            <a:endParaRPr lang="en-US" dirty="0"/>
          </a:p>
          <a:p>
            <a:r>
              <a:rPr lang="ar-IQ" b="1" dirty="0"/>
              <a:t>1- تقسيم النفقات العامة حسب انتظامها:</a:t>
            </a:r>
            <a:endParaRPr lang="en-US" dirty="0"/>
          </a:p>
          <a:p>
            <a:r>
              <a:rPr lang="ar-IQ" dirty="0"/>
              <a:t>تقسم النفقات العامة حسب انتظامها وتكرار حدوثها في الموازنة العامة بشكل دوري منتظم الى:</a:t>
            </a:r>
            <a:endParaRPr lang="en-US" dirty="0"/>
          </a:p>
          <a:p>
            <a:r>
              <a:rPr lang="ar-IQ" dirty="0"/>
              <a:t>أ- نفقات عادية (اعتيادية منتظمة)</a:t>
            </a:r>
            <a:endParaRPr lang="en-US" dirty="0"/>
          </a:p>
          <a:p>
            <a:r>
              <a:rPr lang="ar-IQ" dirty="0"/>
              <a:t>ب- نفقات غير عادية (غير اعتيادية، غير منتظمة، استثنائية)</a:t>
            </a:r>
            <a:endParaRPr lang="en-US" dirty="0"/>
          </a:p>
          <a:p>
            <a:r>
              <a:rPr lang="ar-IQ" dirty="0"/>
              <a:t>النوع الاول وهو النفقات الاعتيادية وهي تلك النفقات التي تتكرر بصفة دورية منتظمة في الموازنة العامة سنويا، اي انها صنفت اعتيادية بسبب انتظام تكرارها السنوي في الموازنة ومن امثلة هذه النفقات اجور ورواتب الموظفين والعاملين لدى الدولة ونفقات الصيانة للمنشآت العامة المختلفة ومستلزمات عمل الجهاز الاداري..</a:t>
            </a:r>
            <a:endParaRPr lang="en-US" dirty="0"/>
          </a:p>
          <a:p>
            <a:r>
              <a:rPr lang="ar-IQ" dirty="0"/>
              <a:t>ج- النفقات غير العادية (استثنائية) وهي تلك النفقات التي لا تتكرر بشكل دوري منتظم في الموازنة وايضا توضع تبعا لظروف غير متكررة مثل نفقات المشاريع الاستشارية الضخمة التي لا تتكرر بشكل منتظم مثل بناء السدود والمشاريع الاستثمارية الكبيرة وقد لا تكون هذه النفقات محسوبة عند وضع الموازنة وايضا توضع تبعا لظروف استثنائية طارئة لمواجهة الكوارث الطبيعية المفاجئة مثل الزلازل والفيضانات.. الخ، او دخول البلد في حالة حرب، الامر الذي يستدعي تخصيص نفقات طارئة لم تكن محسوبة او موضوعة في الموازنة عند اعدادها والتي فرضتها الظروف الطارئة المستجدة.</a:t>
            </a:r>
            <a:endParaRPr lang="en-US" dirty="0"/>
          </a:p>
          <a:p>
            <a:pPr marL="0" indent="0">
              <a:buNone/>
            </a:pPr>
            <a:endParaRPr lang="ar-IQ" dirty="0"/>
          </a:p>
        </p:txBody>
      </p:sp>
    </p:spTree>
    <p:extLst>
      <p:ext uri="{BB962C8B-B14F-4D97-AF65-F5344CB8AC3E}">
        <p14:creationId xmlns:p14="http://schemas.microsoft.com/office/powerpoint/2010/main" val="732833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79512" y="260648"/>
            <a:ext cx="8784976" cy="6480720"/>
          </a:xfrm>
        </p:spPr>
        <p:txBody>
          <a:bodyPr>
            <a:normAutofit fontScale="47500" lnSpcReduction="20000"/>
          </a:bodyPr>
          <a:lstStyle/>
          <a:p>
            <a:r>
              <a:rPr lang="ar-IQ" sz="5100" b="1" dirty="0"/>
              <a:t>- تقسيم النفقات العامة حسب طبيعتها الوظيفية</a:t>
            </a:r>
            <a:endParaRPr lang="en-US" sz="5100" dirty="0"/>
          </a:p>
          <a:p>
            <a:r>
              <a:rPr lang="ar-IQ" dirty="0"/>
              <a:t>هنا يعكس تقسيم النفقات العامة حسب طبيعتها الوظيفية التي تتسق مع اغراضها الى ما يلي:</a:t>
            </a:r>
            <a:endParaRPr lang="en-US" dirty="0"/>
          </a:p>
          <a:p>
            <a:r>
              <a:rPr lang="ar-IQ" b="1" dirty="0"/>
              <a:t>أ- النفقات الادارية</a:t>
            </a:r>
            <a:endParaRPr lang="en-US" dirty="0"/>
          </a:p>
          <a:p>
            <a:r>
              <a:rPr lang="ar-IQ" dirty="0"/>
              <a:t>وهي النفقات التي تساهم في تسهيل عمل وتسيير الجهاز الاداري بشكل يجعله قادرا على تأدية الخدمات العامة المختلفة بشكل كفوء ومنتظم ومن امثلة هذه النفقات رواتب واجور الموظفين ومستلزمات عمل وصيانة الجهاز الاداري.</a:t>
            </a:r>
            <a:endParaRPr lang="en-US" dirty="0"/>
          </a:p>
          <a:p>
            <a:r>
              <a:rPr lang="ar-IQ" b="1" dirty="0"/>
              <a:t>ب- النفقات الاقتصادية</a:t>
            </a:r>
            <a:endParaRPr lang="en-US" dirty="0"/>
          </a:p>
          <a:p>
            <a:r>
              <a:rPr lang="ar-IQ" dirty="0"/>
              <a:t>وهي النفقات التي توجه لتحقيق اهداف اقتصادية، مثال ذلك نفقات انشاء المشاريع الاقتصادية المختلفة، والاعانات الاقتصادية المختلفة المقدمة للمشاريع.</a:t>
            </a:r>
            <a:endParaRPr lang="en-US" dirty="0"/>
          </a:p>
          <a:p>
            <a:r>
              <a:rPr lang="ar-IQ" b="1" dirty="0"/>
              <a:t>جـ- النفقات الاجتماعية</a:t>
            </a:r>
            <a:endParaRPr lang="en-US" dirty="0"/>
          </a:p>
          <a:p>
            <a:r>
              <a:rPr lang="ar-IQ" dirty="0"/>
              <a:t>وتتضمن هذه النفقات ما تنفقه الحكومة من خدمات صحية وتعليمية وكذلك نفقات الضمان الاجتماعي بمختلف انواعها (عجزة – شيخوخه – مرض)</a:t>
            </a:r>
            <a:endParaRPr lang="en-US" dirty="0"/>
          </a:p>
          <a:p>
            <a:r>
              <a:rPr lang="ar-IQ" b="1" dirty="0"/>
              <a:t>د- النفقات المالية</a:t>
            </a:r>
            <a:endParaRPr lang="en-US" dirty="0"/>
          </a:p>
          <a:p>
            <a:r>
              <a:rPr lang="ar-IQ" dirty="0"/>
              <a:t>وتتضمن بشكل خاص النفقات الصادرة لتأدية فوائد واقساط الدين العام.</a:t>
            </a:r>
            <a:endParaRPr lang="en-US" dirty="0"/>
          </a:p>
          <a:p>
            <a:r>
              <a:rPr lang="ar-IQ" b="1" dirty="0"/>
              <a:t>ه- النفقات الحربية</a:t>
            </a:r>
            <a:endParaRPr lang="en-US" dirty="0"/>
          </a:p>
          <a:p>
            <a:r>
              <a:rPr lang="ar-IQ" dirty="0"/>
              <a:t>وتشمل نفقات برامج التسليح وبناء القوات المسلحة سواء كانت لاغراض الامن الداخلي او لاغراض الامن الخارجي.</a:t>
            </a:r>
            <a:endParaRPr lang="en-US" dirty="0"/>
          </a:p>
          <a:p>
            <a:r>
              <a:rPr lang="ar-IQ" b="1" dirty="0"/>
              <a:t>3- تقسيم النفقات العامة حسب نطاق سريانها:</a:t>
            </a:r>
            <a:endParaRPr lang="en-US" dirty="0"/>
          </a:p>
          <a:p>
            <a:r>
              <a:rPr lang="ar-IQ" dirty="0"/>
              <a:t>ياخذ هذا التقسيم بنظر الاعتبار النطاق الجغرافي لسريان أثار النفقة العامة، اذ يمكن تقسيمها الى نوعين رئيسيين هما:</a:t>
            </a:r>
            <a:endParaRPr lang="en-US" dirty="0"/>
          </a:p>
          <a:p>
            <a:r>
              <a:rPr lang="ar-IQ" b="1" dirty="0"/>
              <a:t>أ- النفقة القومية المركزية</a:t>
            </a:r>
            <a:endParaRPr lang="en-US" dirty="0"/>
          </a:p>
          <a:p>
            <a:r>
              <a:rPr lang="ar-IQ" dirty="0"/>
              <a:t>وهي النفقة الموجهة لخدمة المجتمع ككل وتسري اثارها على نطاق البلد باكمله مثال هذه النفقات، نفقات الدفاع ونفقات التمثيل الدبلوماسي (سلك الخارجية الذي يمثل البلد)</a:t>
            </a:r>
            <a:endParaRPr lang="en-US" dirty="0"/>
          </a:p>
          <a:p>
            <a:r>
              <a:rPr lang="ar-IQ" b="1" dirty="0"/>
              <a:t>ب- النفقة المحلية</a:t>
            </a:r>
            <a:endParaRPr lang="en-US" dirty="0"/>
          </a:p>
          <a:p>
            <a:r>
              <a:rPr lang="ar-IQ" dirty="0"/>
              <a:t>وهي تلك النفقة التي تقتصر على اقليم معين ضمن البلد او محافظة ما، مثال ذلك نفقات ايصال الماء والكهرباء لاقليم معين او الخدمات الصحية والتعليمية لمحافظة معينة اذ تقتصر اثارها على الاقليم او المحافظة.</a:t>
            </a:r>
            <a:endParaRPr lang="en-US" dirty="0"/>
          </a:p>
          <a:p>
            <a:r>
              <a:rPr lang="ar-IQ" dirty="0"/>
              <a:t>ينتقد هذا المعيار لان قضية فصل المنافع مسألة صعبة فالنفقة العامة ذات طبيعة مركبة وبالتالي فان المنفعة العامة هي منفعة البلد ككل ومنفعة المحافظات والاقاليم المكونة له وبالتالي الجزء بالكل اضافة الى ان الكثير من بنود الموازنات المحلية قد ترد في الموازنة العامة</a:t>
            </a:r>
            <a:r>
              <a:rPr lang="ar-IQ" dirty="0" smtClean="0"/>
              <a:t>..</a:t>
            </a:r>
          </a:p>
        </p:txBody>
      </p:sp>
    </p:spTree>
    <p:extLst>
      <p:ext uri="{BB962C8B-B14F-4D97-AF65-F5344CB8AC3E}">
        <p14:creationId xmlns:p14="http://schemas.microsoft.com/office/powerpoint/2010/main" val="1541661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4624"/>
            <a:ext cx="8229600" cy="6081539"/>
          </a:xfrm>
        </p:spPr>
        <p:txBody>
          <a:bodyPr>
            <a:normAutofit fontScale="55000" lnSpcReduction="20000"/>
          </a:bodyPr>
          <a:lstStyle/>
          <a:p>
            <a:r>
              <a:rPr lang="ar-IQ" b="1" dirty="0"/>
              <a:t>- تقسيم النفقات العامة حسب تأثيرها:</a:t>
            </a:r>
            <a:endParaRPr lang="en-US" dirty="0"/>
          </a:p>
          <a:p>
            <a:r>
              <a:rPr lang="ar-IQ" dirty="0"/>
              <a:t>وفق هذا التصنيف يمكن تقسيم النفقات العامة حسب طبيعة تأثيرها الناتج القومي الى ما يأتي:</a:t>
            </a:r>
            <a:endParaRPr lang="en-US" dirty="0"/>
          </a:p>
          <a:p>
            <a:r>
              <a:rPr lang="ar-IQ" b="1" dirty="0"/>
              <a:t>أ- نفقات حقيقية</a:t>
            </a:r>
            <a:endParaRPr lang="en-US" dirty="0"/>
          </a:p>
          <a:p>
            <a:r>
              <a:rPr lang="ar-IQ" dirty="0"/>
              <a:t>وهي تلك النفقات التي تحصل من خلالها الحكومة على مقابل (سلعة او خدمة) مثال اجور ورواتب العاملين في الدولة او اتيان السلع والخدمات والتي تهدف من خلالها الحكومة لتحقيق منفعة عامة وتؤثر هذه النفقات بشكل مباشر في الناتج القومي وبشكل غير مباشر في الرفاهية الاصناعية ويمكن توضيح طبيعة هذا التأثير في ان تلك النفقات تؤدي الى رفع مستوى الطلب الكلي الفعال اي زيادة في الناتج القومي والذي يؤدي الى زيادة الدخل القومي (الوجه الاخر للناتج القومي) مؤديا الى ارتفاع مستوى الرفاهية الاجتماعية لدى افراد المجتمع بسبب ارتفاع مستويات دخولهم.</a:t>
            </a:r>
            <a:endParaRPr lang="en-US" dirty="0"/>
          </a:p>
          <a:p>
            <a:r>
              <a:rPr lang="ar-IQ" dirty="0"/>
              <a:t>نفقات حقيقية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مستوى الاستهلاك (الطلب الكلي الفعال)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حافز المنتجين لزيادة الانتاج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الناتج القومي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الدخل القومي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مستوى الرفاهية الاجتماعية.</a:t>
            </a:r>
            <a:endParaRPr lang="en-US" dirty="0"/>
          </a:p>
          <a:p>
            <a:r>
              <a:rPr lang="ar-IQ" b="1" dirty="0"/>
              <a:t>ب- نفقات تحويلية</a:t>
            </a:r>
            <a:endParaRPr lang="en-US" dirty="0"/>
          </a:p>
          <a:p>
            <a:r>
              <a:rPr lang="ar-IQ" dirty="0"/>
              <a:t>هي نفقات تقوم من خلالها الحكومة بتحويل قوة شرائية فائضة من فئات من المجتمع (غالبا مرتفعة الدخل) الى فئات اخرى (غالبا منخفضة الدخل) دون ان تحصل الحكومة على اي مقابل من هذه النفقات والتي هي فقط دخل مضاف للفئات منخفضة او معدومة الدخل في المجتمع ومن امثلة هذه النفقات، نفقات الرعاية والدعم الاجتماعي مثل الاعانات ضد الفقر والمرض.. الخ، وتؤثر هذه النفقات بشكل مباشر في الرفاهية الاجتماعية نظرا لانها ترفع من مستوى دخل الفئات المستفيدة منها وبالتالي يزداد مستوى دخلهم ويزداد الانفاق لديهم (انفاق استهلاكي) نظرا لارتفاع الميل الحدي للاستهلاك لهذه الفئات فيزداد حجم الطلب الكلي في المجتمع مما يحفز المنتجين لزيادة الانتاج وبالتالي زيادة الناتج القومي، اي انها تؤثر بشكل غير مباشر في الناتج القومي.</a:t>
            </a:r>
            <a:endParaRPr lang="en-US" dirty="0"/>
          </a:p>
          <a:p>
            <a:r>
              <a:rPr lang="ar-IQ" dirty="0"/>
              <a:t>النفقات التحويلية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الرفاهية الاجتماعية للفئة المستفيدة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مستوى الانفاق الاستهلاكي</a:t>
            </a:r>
            <a:endParaRPr lang="en-US" dirty="0"/>
          </a:p>
          <a:p>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مستوى الطلب الكلي الفعال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حافز المنتجين لزيادة الانتاج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الناتج القومي</a:t>
            </a:r>
            <a:endParaRPr lang="en-US" dirty="0"/>
          </a:p>
          <a:p>
            <a:r>
              <a:rPr lang="ar-IQ" dirty="0"/>
              <a:t>5- تقسيم النفقات العامة حسب طبيعتها الفنية في الموازنة</a:t>
            </a:r>
            <a:endParaRPr lang="en-US" dirty="0"/>
          </a:p>
          <a:p>
            <a:r>
              <a:rPr lang="ar-IQ" dirty="0"/>
              <a:t>هذا التصنيف يأخذ بعين الاعتبار الطبيعة الفنية للنفقات حسب ورودها في الموازنة </a:t>
            </a:r>
          </a:p>
        </p:txBody>
      </p:sp>
    </p:spTree>
    <p:extLst>
      <p:ext uri="{BB962C8B-B14F-4D97-AF65-F5344CB8AC3E}">
        <p14:creationId xmlns:p14="http://schemas.microsoft.com/office/powerpoint/2010/main" val="2656828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53344" y="3068960"/>
            <a:ext cx="7488832" cy="2664296"/>
          </a:xfrm>
        </p:spPr>
        <p:style>
          <a:lnRef idx="0">
            <a:schemeClr val="accent5"/>
          </a:lnRef>
          <a:fillRef idx="3">
            <a:schemeClr val="accent5"/>
          </a:fillRef>
          <a:effectRef idx="3">
            <a:schemeClr val="accent5"/>
          </a:effectRef>
          <a:fontRef idx="minor">
            <a:schemeClr val="lt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sz="9600" dirty="0">
                <a:ln w="0"/>
                <a:solidFill>
                  <a:schemeClr val="tx1"/>
                </a:solidFill>
                <a:effectLst>
                  <a:outerShdw blurRad="38100" dist="19050" dir="2700000" algn="tl" rotWithShape="0">
                    <a:schemeClr val="dk1">
                      <a:alpha val="40000"/>
                    </a:schemeClr>
                  </a:outerShdw>
                </a:effectLst>
              </a:rPr>
              <a:t>ظاهرة تزايد النفقات </a:t>
            </a:r>
            <a:r>
              <a:rPr lang="ar-IQ" sz="9600" dirty="0" smtClean="0">
                <a:ln w="0"/>
                <a:solidFill>
                  <a:schemeClr val="tx1"/>
                </a:solidFill>
                <a:effectLst>
                  <a:outerShdw blurRad="38100" dist="19050" dir="2700000" algn="tl" rotWithShape="0">
                    <a:schemeClr val="dk1">
                      <a:alpha val="40000"/>
                    </a:schemeClr>
                  </a:outerShdw>
                </a:effectLst>
              </a:rPr>
              <a:t>العامة</a:t>
            </a:r>
            <a:endParaRPr lang="en-US" sz="9600" dirty="0">
              <a:ln w="0"/>
              <a:solidFill>
                <a:schemeClr val="tx1"/>
              </a:solidFill>
              <a:effectLst>
                <a:outerShdw blurRad="38100" dist="19050" dir="2700000" algn="tl" rotWithShape="0">
                  <a:schemeClr val="dk1">
                    <a:alpha val="40000"/>
                  </a:schemeClr>
                </a:outerShdw>
              </a:effectLst>
            </a:endParaRPr>
          </a:p>
          <a:p>
            <a:endParaRPr lang="ar-SA" sz="11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عنوان 3"/>
          <p:cNvSpPr>
            <a:spLocks noGrp="1"/>
          </p:cNvSpPr>
          <p:nvPr>
            <p:ph type="ctrTitle"/>
          </p:nvPr>
        </p:nvSpPr>
        <p:spPr>
          <a:xfrm>
            <a:off x="611560" y="620688"/>
            <a:ext cx="7772400" cy="2160240"/>
          </a:xfrm>
        </p:spPr>
        <p:style>
          <a:lnRef idx="0">
            <a:schemeClr val="accent6"/>
          </a:lnRef>
          <a:fillRef idx="3">
            <a:schemeClr val="accent6"/>
          </a:fillRef>
          <a:effectRef idx="3">
            <a:schemeClr val="accent6"/>
          </a:effectRef>
          <a:fontRef idx="minor">
            <a:schemeClr val="lt1"/>
          </a:fontRef>
        </p:style>
        <p:txBody>
          <a:bodyPr>
            <a:normAutofit/>
          </a:bodyPr>
          <a:lstStyle/>
          <a:p>
            <a:r>
              <a:rPr lang="ar-IQ"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المحاضرة الرابعة</a:t>
            </a:r>
          </a:p>
        </p:txBody>
      </p:sp>
    </p:spTree>
    <p:extLst>
      <p:ext uri="{BB962C8B-B14F-4D97-AF65-F5344CB8AC3E}">
        <p14:creationId xmlns:p14="http://schemas.microsoft.com/office/powerpoint/2010/main" val="208830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79512" y="260648"/>
            <a:ext cx="8784976" cy="6480720"/>
          </a:xfrm>
        </p:spPr>
        <p:txBody>
          <a:bodyPr>
            <a:normAutofit/>
          </a:bodyPr>
          <a:lstStyle/>
          <a:p>
            <a:r>
              <a:rPr lang="ar-IQ" dirty="0"/>
              <a:t>تمثل النفقات العامة اداة الحكومة الرئيسية للتدخل في الحياة العامة وتقديم الخدمات العامة والتأثير في النشاط الاقتصادي، كما ان حجم هذه النفقات يعد مؤشر على درجة التدخل الحكومي في الحياة العامة وفي النشاط الاقتصادي بوجه خاص.</a:t>
            </a:r>
            <a:endParaRPr lang="en-US" dirty="0"/>
          </a:p>
          <a:p>
            <a:r>
              <a:rPr lang="ar-IQ" dirty="0"/>
              <a:t>ويعد الاقتصادي الالماني (ادولف فاجنر) اول من ربط بين النمو في الدخل القومي والنمو في النفقات العامة، اذ اكد في دراسة اجراها عام 1892م على العلاقة السببية بين الزيادة في الدخل القومي والزيادة في النفقات العامة.</a:t>
            </a:r>
          </a:p>
        </p:txBody>
      </p:sp>
    </p:spTree>
    <p:extLst>
      <p:ext uri="{BB962C8B-B14F-4D97-AF65-F5344CB8AC3E}">
        <p14:creationId xmlns:p14="http://schemas.microsoft.com/office/powerpoint/2010/main" val="4184125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332656"/>
            <a:ext cx="8229600" cy="4525963"/>
          </a:xfrm>
        </p:spPr>
        <p:txBody>
          <a:bodyPr>
            <a:normAutofit fontScale="47500" lnSpcReduction="20000"/>
          </a:bodyPr>
          <a:lstStyle/>
          <a:p>
            <a:r>
              <a:rPr lang="ar-IQ" dirty="0"/>
              <a:t>هذه الزيادة المطردة في النفقات العامة ارجعها فاجنر لاسباب عديدة وتختلف هذه الاسباب باختلاف طبيعة الزيادة في النفقات العامة الى:</a:t>
            </a:r>
            <a:endParaRPr lang="en-US" dirty="0"/>
          </a:p>
          <a:p>
            <a:r>
              <a:rPr lang="ar-IQ" dirty="0"/>
              <a:t>1- اسباب الزيادة الحقيقية في النفقات العامة.</a:t>
            </a:r>
            <a:endParaRPr lang="en-US" dirty="0"/>
          </a:p>
          <a:p>
            <a:r>
              <a:rPr lang="ar-IQ" dirty="0"/>
              <a:t>2- اسباب الزيادة الظاهرية في النفقات العامة.</a:t>
            </a:r>
            <a:endParaRPr lang="en-US" dirty="0"/>
          </a:p>
          <a:p>
            <a:r>
              <a:rPr lang="ar-IQ" b="1" dirty="0"/>
              <a:t>ظاهرة تزايد النفقات العامة:</a:t>
            </a:r>
            <a:endParaRPr lang="en-US" dirty="0"/>
          </a:p>
          <a:p>
            <a:r>
              <a:rPr lang="ar-IQ" dirty="0"/>
              <a:t>ان ظاهرة اتجاه النفقات العامة الى الزيادة والتنوع عاما بعد عام اصبحت من الظواهر المعروفة بالنسبة لمالية الدولة وبمختلف الدول وذلك نتيجة تطور دور الدولة وازدياد درجة تدخلها في الحياة الاقتصادية والاجتماعية. وقد خلص الاقتصاديون اعتمادا على استقراء الاحصاءات في مختلف الدول الى ان جعلوا هذه الظاهرة قانونا عاما من قوانين التطور الاقتصادي والاجتماعي.</a:t>
            </a:r>
            <a:endParaRPr lang="en-US" dirty="0"/>
          </a:p>
          <a:p>
            <a:r>
              <a:rPr lang="ar-IQ" b="1" dirty="0"/>
              <a:t>اولا: اسباب التزايد الحقيقي للنفقات العامة:</a:t>
            </a:r>
            <a:endParaRPr lang="en-US" dirty="0"/>
          </a:p>
          <a:p>
            <a:r>
              <a:rPr lang="ar-IQ" dirty="0"/>
              <a:t>ان الزيادة الحقيقية للنفقات العامة في شتى الدول في السنوات الماضية يشير الى الزياة المطردة في حجم هذه النفقات والتي ترجع الى اسباب متعددة تختلف باختلاف مستوى التطور في كل دولة من الدول وهي:</a:t>
            </a:r>
            <a:endParaRPr lang="en-US" dirty="0"/>
          </a:p>
          <a:p>
            <a:r>
              <a:rPr lang="ar-IQ" dirty="0"/>
              <a:t>اسباب اقتصادية واجتماعية وسياسية وادارية ومالية بالاضافة الى اسباب حربية.</a:t>
            </a:r>
            <a:endParaRPr lang="en-US" dirty="0"/>
          </a:p>
          <a:p>
            <a:r>
              <a:rPr lang="ar-IQ" b="1" dirty="0"/>
              <a:t>1- الاسباب الاقتصادية:</a:t>
            </a:r>
            <a:endParaRPr lang="en-US" dirty="0"/>
          </a:p>
          <a:p>
            <a:r>
              <a:rPr lang="ar-IQ" dirty="0"/>
              <a:t>ان من اهم الاسباب الاقتصادية المفسرة لظاهرة التزايد في النفقات العامة زيادة الدخل القومي والتوسع في المشروعات العامة وعلاج التقلبات التي تطرأ على النشاط الاقتصادي (خاصة في حالة الكساد). فزيادة الدخل القومي تسمح للدولة في العصر الحديث من الزيادة في مقدار ما تقتطعه منه في صورة تكاليف او اعباء عامة من ضرائب ورسوم وغيرها، حتى ولو لم تراد انواع الضرائب المقررة او يرتفع سعرها وعادة ما تحفز هذه الموارد المتاحة الدولة على زيادة انفاقها على مختلف الوجوه. واخيرا فالتنافس الاقتصادي الدولي مهما كانت اسبابه فهو يؤدي الى زيادة النفقات العامة، سواء في صورة اعانات اقتصادية للمشروعات الوطنية لتشجيعها على التصدير ومنافسة المشروعات الاجنبية في الاسواق الدولية، او في صورة اعانات للانتاج لتمكين المشروعات الوطنية من الصمود والوقوف في وجه المنافسة الاجنبية في الاسواق الوطنية.</a:t>
            </a:r>
            <a:endParaRPr lang="en-US" dirty="0"/>
          </a:p>
          <a:p>
            <a:pPr marL="0" indent="0">
              <a:buNone/>
            </a:pPr>
            <a:endParaRPr lang="ar-IQ" dirty="0"/>
          </a:p>
        </p:txBody>
      </p:sp>
    </p:spTree>
    <p:extLst>
      <p:ext uri="{BB962C8B-B14F-4D97-AF65-F5344CB8AC3E}">
        <p14:creationId xmlns:p14="http://schemas.microsoft.com/office/powerpoint/2010/main" val="2058073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88640"/>
            <a:ext cx="8229600" cy="4525963"/>
          </a:xfrm>
        </p:spPr>
        <p:txBody>
          <a:bodyPr>
            <a:normAutofit fontScale="47500" lnSpcReduction="20000"/>
          </a:bodyPr>
          <a:lstStyle/>
          <a:p>
            <a:r>
              <a:rPr lang="ar-IQ" b="1" dirty="0"/>
              <a:t>- الاسباب الاجتماعية:</a:t>
            </a:r>
            <a:endParaRPr lang="en-US" dirty="0"/>
          </a:p>
          <a:p>
            <a:r>
              <a:rPr lang="ar-IQ" dirty="0"/>
              <a:t>ويرجع ذلك الى ان متطلبات وحاجات سكان اكبر واعقد من حاجات سكان الريف كما هو معلوم، كما ادى انتشار التعليم الى تعزيز فكرة الوعي الاجتماعي فاصبح الافراد يتطلبون من الدولة القيام بوظائف لم تعرفها في العصور السابقة، كتأمين الافراد ضد البطالة والفقر والمرض والعجز والشيخوخة وغيرها من اسباب عدم القدرة على الكسب، وقد نتج عن منح الدولة هذه الاعانات وتقديم العديد من الخدمات الاجتماعية الى زيادة النفقات العامة وبصفة خاصة النفقات التحويلية.</a:t>
            </a:r>
            <a:endParaRPr lang="en-US" dirty="0"/>
          </a:p>
          <a:p>
            <a:r>
              <a:rPr lang="ar-IQ" b="1" dirty="0"/>
              <a:t>3- الاسباب السياسية:</a:t>
            </a:r>
            <a:endParaRPr lang="en-US" dirty="0"/>
          </a:p>
          <a:p>
            <a:r>
              <a:rPr lang="ar-IQ" dirty="0"/>
              <a:t>ان انتشار المبادئ الديمقراطية ترتب عنها اهتمام الدولة بحالة الطبقات محدودة الدخل، والقيام بالكثير من الخدمات الضرورية لها، وكثيرا ما يدفع النظام الحزب الحاكم الى الاكثار من المشروعات الاجتماعية قصد ارضاء الناخبين والى الافراط في تعيين الموظفين مكافأة لانصاره وينصح عن هذا كله بطبيعة الحال تزايد في النفقات العامة.</a:t>
            </a:r>
            <a:endParaRPr lang="en-US" dirty="0"/>
          </a:p>
          <a:p>
            <a:r>
              <a:rPr lang="ar-IQ" b="1" dirty="0"/>
              <a:t>4- الاسباب الادارية:</a:t>
            </a:r>
            <a:endParaRPr lang="en-US" dirty="0"/>
          </a:p>
          <a:p>
            <a:r>
              <a:rPr lang="ar-IQ" dirty="0"/>
              <a:t>مما لا شك فيه ان سواء التنظيم الاداري وعدم مواكبة لتطور المجتمع الاقتصادي والاجتماعي والعلمي، والاسراف في عدد الموظفين وزيادتهم عن حاجة العمل والاسراف في ملحقات الوظائف العامة من سعاة واثاث وسيارات .. الخ، يؤدي الى زيادة الانفاق الحكومي، وهذه الزيادة في النفقات العامة حقيقية لانها تؤدي الى زيادة عبء التكاليف العامة على المواطنين، وان كانت تمثل زيادة غير منتجة انتاجا مباشرا لانه لا يترتب عليها زيادة في القيمة الحقيقية للنفع العام، وهي في حقيقتها اقرب ما يكون الى النفقات التحويلية منها الى النفقات الفعلية (الحقيقية).</a:t>
            </a:r>
            <a:endParaRPr lang="en-US" dirty="0"/>
          </a:p>
          <a:p>
            <a:r>
              <a:rPr lang="ar-IQ" b="1" dirty="0"/>
              <a:t>5- الاسباب المالية:</a:t>
            </a:r>
            <a:endParaRPr lang="en-US" dirty="0"/>
          </a:p>
          <a:p>
            <a:r>
              <a:rPr lang="ar-IQ" dirty="0"/>
              <a:t>ان سهولة الاقتراض في الوقت الحاضر ادى بالدولة الى كثرة الالتجاء الى عقد قروض عامة للحصول على موارد للخزانة العامة مما يسهم للحكومة بزيادة الانفاق وخاصة على الشؤون الحربية، وهذا فضلا عما يترتب على خدمة الدين من دفع لاقساطه وفوائده، من الزيادة في النفقات العامة. وفي حالة وجود فائض في الايرادات او مال، احتياطي غير مخصص لهدف معين فان ذلك يؤدي الى اغراء الحكومة بانفاقه في اوجه غير ضرورية، وبذلك تزداد النفقات العامة، وتبدو خطورة هذه السياسة في الاوقات التي تحتم فيها السياسة السليمة على الحكومة العمل على خفض نفقاتها، وذلك لما هو معروف من صعوبة خفض كثير من بنود الانفاق العام.</a:t>
            </a:r>
            <a:endParaRPr lang="en-US" dirty="0"/>
          </a:p>
          <a:p>
            <a:pPr marL="0" indent="0">
              <a:buNone/>
            </a:pPr>
            <a:endParaRPr lang="ar-IQ" dirty="0"/>
          </a:p>
        </p:txBody>
      </p:sp>
    </p:spTree>
    <p:extLst>
      <p:ext uri="{BB962C8B-B14F-4D97-AF65-F5344CB8AC3E}">
        <p14:creationId xmlns:p14="http://schemas.microsoft.com/office/powerpoint/2010/main" val="1080540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692696"/>
            <a:ext cx="8229600" cy="4525963"/>
          </a:xfrm>
        </p:spPr>
        <p:txBody>
          <a:bodyPr>
            <a:normAutofit fontScale="77500" lnSpcReduction="20000"/>
          </a:bodyPr>
          <a:lstStyle/>
          <a:p>
            <a:r>
              <a:rPr lang="ar-IQ" b="1" dirty="0"/>
              <a:t>- الاسباب الحربية:</a:t>
            </a:r>
            <a:endParaRPr lang="en-US" dirty="0"/>
          </a:p>
          <a:p>
            <a:r>
              <a:rPr lang="ar-IQ" dirty="0"/>
              <a:t>وهي لا تقل اهمية عن الاسباب السابقة الذكر، ان لم تكن اهمها جميعا في وقتنا الحاضر بالنظر الى اتساع نطاق الحروب والاستعداد لها وما يترتب عن ذلك من تزايد الانفاق العسكري في الدولة، ولا يقتصر الامر في اوقات الحروب فقط، بل يزداد هذا الانفاق حتى في فترات السلم، وهو ما تؤكده الظروف الراهنة الناجمة عن التوتر العالمي في كافة دول العالم، وتتفاوت الزيادة في النفقات العامة اللازمة للحرب بين مختلف الدول حسب ظروف كل دولة ومركزها السياسي والاقتصادي وسط جوانب الصراع الدولي، ومن جهة اخرى تزداد النفقات العامة على وجوه معينة بعد انتهاء الحرب كدفع تعويضات واعانات ومعاشات لضحايا الحرب من قدماء المحاربين واسر الشهداء بالاضافة الى نفقات اعادة البناء وتعمير ما دمرته الحرب في الجهاز الانتاجي للاقتصاد القومي الى جانب دفع اقساط وفوائد الديون التي عقدتها الدولة اثناء الحرب لتمويل نفقاتها الحربية.</a:t>
            </a:r>
            <a:endParaRPr lang="en-US" dirty="0"/>
          </a:p>
          <a:p>
            <a:pPr marL="0" indent="0">
              <a:buNone/>
            </a:pPr>
            <a:endParaRPr lang="ar-IQ" dirty="0"/>
          </a:p>
        </p:txBody>
      </p:sp>
    </p:spTree>
    <p:extLst>
      <p:ext uri="{BB962C8B-B14F-4D97-AF65-F5344CB8AC3E}">
        <p14:creationId xmlns:p14="http://schemas.microsoft.com/office/powerpoint/2010/main" val="2806772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12968" cy="6336704"/>
          </a:xfrm>
        </p:spPr>
        <p:txBody>
          <a:bodyPr>
            <a:normAutofit/>
          </a:bodyPr>
          <a:lstStyle/>
          <a:p>
            <a:r>
              <a:rPr lang="ar-IQ" dirty="0"/>
              <a:t>يبحث علم المالية العامة في دور الحكومة المالي وتأثيرة في الحياة السياسية والاقتصادية والاجتماعية للمجتمع ومن هنا يستند اهميته من خلال علاقته بمختلف جوانب الحياة في المجتمع وتأثره وتأثيره بها في ذات الوقت.</a:t>
            </a:r>
            <a:endParaRPr lang="en-US" dirty="0"/>
          </a:p>
          <a:p>
            <a:r>
              <a:rPr lang="ar-IQ" dirty="0"/>
              <a:t>وقد اختلف دور الحكومة المالي عبر المراحل التاريخية المختلفة، اذ ابتدأ هذا الدور الحكومي بابسط اشكاله مع بدايات تجمع افراد المجتمعات البدائية في مجاميع صغيرة بدأت نكير شيئا فشيئا وهنا برزت حاجات للافراد تحتاج الى جهود تفوق قدراتهم الذاتية وهنا برز دور الحكومة في ابسط اشكاله كدعامة القبلية او الامير او الملك وصولا الى الاشكال الحديثة للجامعات المعاصرة.</a:t>
            </a:r>
            <a:endParaRPr lang="en-US" dirty="0"/>
          </a:p>
          <a:p>
            <a:endParaRPr lang="ar-IQ" dirty="0"/>
          </a:p>
        </p:txBody>
      </p:sp>
    </p:spTree>
    <p:extLst>
      <p:ext uri="{BB962C8B-B14F-4D97-AF65-F5344CB8AC3E}">
        <p14:creationId xmlns:p14="http://schemas.microsoft.com/office/powerpoint/2010/main" val="39067826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6632"/>
            <a:ext cx="8229600" cy="4525963"/>
          </a:xfrm>
        </p:spPr>
        <p:txBody>
          <a:bodyPr>
            <a:normAutofit fontScale="70000" lnSpcReduction="20000"/>
          </a:bodyPr>
          <a:lstStyle/>
          <a:p>
            <a:pPr marL="0" indent="0">
              <a:buNone/>
            </a:pPr>
            <a:r>
              <a:rPr lang="ar-IQ" b="1" dirty="0"/>
              <a:t>اسباب الزيادة الظاهرية في النفقات العامة:</a:t>
            </a:r>
            <a:endParaRPr lang="en-US" dirty="0"/>
          </a:p>
          <a:p>
            <a:r>
              <a:rPr lang="ar-IQ" dirty="0"/>
              <a:t>وتعزى هذه الزيادة الظاهرية لاسباب عديدة منها:</a:t>
            </a:r>
            <a:endParaRPr lang="en-US" dirty="0"/>
          </a:p>
          <a:p>
            <a:r>
              <a:rPr lang="ar-IQ" dirty="0"/>
              <a:t>1- انخفاض قيمة النقود.</a:t>
            </a:r>
            <a:endParaRPr lang="en-US" dirty="0"/>
          </a:p>
          <a:p>
            <a:r>
              <a:rPr lang="ar-IQ" dirty="0"/>
              <a:t>2- اختلاف الفن المالي</a:t>
            </a:r>
            <a:endParaRPr lang="en-US" dirty="0"/>
          </a:p>
          <a:p>
            <a:r>
              <a:rPr lang="ar-IQ" dirty="0"/>
              <a:t>3- زيادة عدد السكان او مساحة البلد</a:t>
            </a:r>
            <a:endParaRPr lang="en-US" dirty="0"/>
          </a:p>
          <a:p>
            <a:r>
              <a:rPr lang="ar-IQ" dirty="0"/>
              <a:t>وسنتناول هذه الاسباب كما يلي:</a:t>
            </a:r>
            <a:endParaRPr lang="en-US" dirty="0"/>
          </a:p>
          <a:p>
            <a:pPr lvl="0"/>
            <a:r>
              <a:rPr lang="ar-IQ" b="1" dirty="0"/>
              <a:t>انخفاض قيمة النقود:</a:t>
            </a:r>
            <a:endParaRPr lang="en-US" dirty="0"/>
          </a:p>
          <a:p>
            <a:r>
              <a:rPr lang="ar-IQ" dirty="0"/>
              <a:t>يقصد بانخفاض قيمة النقود اجمالا هبوط القوة الشرائية لوحدة النقد من السلع والخدمات ويعود ذلك بالاساس الى ارتفاع المستوى العام للاسعار، ويلاحظ بصورة عامة ان قيمة النقود اخذه في الانخفاض بصورة مستمرة في معظم دول العالم لذا تكون الزيادة في النفقات العامة تعود الى ارتفاع الاسعار وليس الى زيادة كمية السلع والخدمات التي تم شراءها وانتاجها بالنفقات العامة. وبالتالي فهي لا تعود الى زيادة الدخول الحقيقية الناجمة عن الانفاق العام.</a:t>
            </a:r>
            <a:endParaRPr lang="en-US" dirty="0"/>
          </a:p>
          <a:p>
            <a:pPr marL="0" indent="0">
              <a:buNone/>
            </a:pPr>
            <a:endParaRPr lang="ar-IQ" dirty="0"/>
          </a:p>
        </p:txBody>
      </p:sp>
    </p:spTree>
    <p:extLst>
      <p:ext uri="{BB962C8B-B14F-4D97-AF65-F5344CB8AC3E}">
        <p14:creationId xmlns:p14="http://schemas.microsoft.com/office/powerpoint/2010/main" val="3152252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36496" cy="7128792"/>
          </a:xfrm>
        </p:spPr>
        <p:style>
          <a:lnRef idx="1">
            <a:schemeClr val="accent1"/>
          </a:lnRef>
          <a:fillRef idx="2">
            <a:schemeClr val="accent1"/>
          </a:fillRef>
          <a:effectRef idx="1">
            <a:schemeClr val="accent1"/>
          </a:effectRef>
          <a:fontRef idx="minor">
            <a:schemeClr val="dk1"/>
          </a:fontRef>
        </p:style>
        <p:txBody>
          <a:bodyPr>
            <a:noAutofit/>
          </a:bodyPr>
          <a:lstStyle/>
          <a:p>
            <a:pPr lvl="0"/>
            <a:r>
              <a:rPr lang="ar-IQ" sz="1600" b="1" dirty="0"/>
              <a:t>اختلاف الفن المالي:</a:t>
            </a:r>
            <a:endParaRPr lang="en-US" sz="1600" b="1" dirty="0"/>
          </a:p>
          <a:p>
            <a:r>
              <a:rPr lang="ar-IQ" sz="1600" dirty="0"/>
              <a:t>قد تعزى الزيادة الظاهرية في النفقات العامة الى التغيير في القن المالي المنبع في قيد الحسابات المالية ويتم ذلك على سبيل المثال عندما يسمح لبعض الهيئات العامة ان تطرح من نفقاتها ما تحصل عليه ممن ايرادات بحيث لا يسجل في الميزانية العامة الا صافي النفقات عن الايرادات وهو ما يعرف بظاهرة – تخصيص الايرادات العامة لنفقات معينة.</a:t>
            </a:r>
            <a:endParaRPr lang="en-US" sz="1600" dirty="0"/>
          </a:p>
          <a:p>
            <a:r>
              <a:rPr lang="ar-IQ" sz="1600" dirty="0"/>
              <a:t>فاذا حدث في سنة معينة والغيت قاعدة التخصيص وقت النفقات العامة لكنها في الميزانية العامة للحكومة وبالتالي فان هذه الزيادة في النفقات العامة الناتجة عن تغير القن المالي تعد زيادة ظاهرية.</a:t>
            </a:r>
            <a:endParaRPr lang="en-US" sz="1600" dirty="0"/>
          </a:p>
          <a:p>
            <a:pPr lvl="0"/>
            <a:r>
              <a:rPr lang="ar-IQ" sz="1600" b="1" dirty="0"/>
              <a:t>زيادة عدد السكان او مساحة البلد:</a:t>
            </a:r>
            <a:endParaRPr lang="en-US" sz="1600" dirty="0"/>
          </a:p>
          <a:p>
            <a:r>
              <a:rPr lang="ar-IQ" sz="1600" dirty="0"/>
              <a:t>قد تعود الزيادة في النفقات العامة الى زيادة مساحة الاقليم او الى زيادة عدد السكان. وفي هذه الحالة لا تعد هذه الزيادة في النفقات زيادة حقيقية وانها زيادة ظاهرية.</a:t>
            </a:r>
            <a:endParaRPr lang="en-US" sz="1600" dirty="0"/>
          </a:p>
          <a:p>
            <a:r>
              <a:rPr lang="ar-IQ" sz="1600" dirty="0"/>
              <a:t>وبافتراض ثبات القوة الشرائية للنفوذ من خلال استبعاد اثر تغيير الاسعار وكذلك ثبات القن المالي واستبعاد اثر الزيادة السكانية ليمكن احتساب متوسط نصيب الفرد من النفقات العامة.</a:t>
            </a:r>
            <a:endParaRPr lang="en-US" sz="1600" dirty="0"/>
          </a:p>
          <a:p>
            <a:r>
              <a:rPr lang="ar-IQ" sz="1600" b="1" dirty="0"/>
              <a:t>الاثار الاقتصادية للنفقات العامة:</a:t>
            </a:r>
            <a:endParaRPr lang="en-US" sz="1600" dirty="0"/>
          </a:p>
          <a:p>
            <a:r>
              <a:rPr lang="ar-IQ" sz="1600" dirty="0"/>
              <a:t>عرفنا سابقا ان النفقات العامة متعددة ومتنوعة وهي بذلك لا تشكل مجموعة متجانسة، كما ان تطور دور الدولة في الحياة العامة وتحديدا في النشاط الاقتصادي بتأثير النظرية الكينزية كل ذلك قد اضفى اهمية كبيرة في استخدام الدولة لاحدى ادواتها المالية (النفقات العامة) في تحقيق اهداف اقتصادية وكذلك اهمية توخي الدقة في استخدام النفقات العامة باعتبارها اداة غير محايدة اي انها ذات اثار متعددة انية ولاحقة في المتغيرات الاقتصادية المختلفة. مثل الكميات المالية (الايرادات العامة) والدخل القومي والاستهلاك القومي وكذلك الادخار القومي وكذلك في اعادة توزيع الدخل القومي وتحقيق هذه الاثار اما بشكل مباشر او بشكل غير مباشر والتي يمكن توضيحها بالاتي:</a:t>
            </a:r>
            <a:endParaRPr lang="en-US" sz="1600" dirty="0"/>
          </a:p>
          <a:p>
            <a:r>
              <a:rPr lang="ar-IQ" sz="1600" dirty="0"/>
              <a:t>1- الاثار المباشرة للنفقات العامة في الكسبات المالية (الايرادات المالية)</a:t>
            </a:r>
            <a:endParaRPr lang="en-US" sz="1600" dirty="0"/>
          </a:p>
          <a:p>
            <a:r>
              <a:rPr lang="ar-IQ" sz="1600" dirty="0"/>
              <a:t>2- الاثار المباشرة للنفقات العامة في الناتج القومي.</a:t>
            </a:r>
            <a:endParaRPr lang="en-US" sz="1600" dirty="0"/>
          </a:p>
          <a:p>
            <a:r>
              <a:rPr lang="ar-IQ" sz="1600" dirty="0"/>
              <a:t>3- الاثار المباشرة للنفقات العامة في الاستهلاك القومي.</a:t>
            </a:r>
            <a:endParaRPr lang="en-US" sz="1600" dirty="0"/>
          </a:p>
          <a:p>
            <a:r>
              <a:rPr lang="ar-IQ" sz="1600" dirty="0"/>
              <a:t>4- الاثار غير المباشرة للنفقات العامة في الناتج القومي (الية عمل المضاعف والمعجل).</a:t>
            </a:r>
            <a:endParaRPr lang="en-US" sz="1600" dirty="0"/>
          </a:p>
          <a:p>
            <a:r>
              <a:rPr lang="ar-IQ" sz="1600" dirty="0"/>
              <a:t>5- الاثار غير المباشرة للنفقات العامة الاستهلاك القومي.</a:t>
            </a:r>
            <a:endParaRPr lang="en-US" sz="1600" dirty="0"/>
          </a:p>
          <a:p>
            <a:r>
              <a:rPr lang="ar-IQ" sz="1600" dirty="0"/>
              <a:t>6- اثار النفقات العامة في اعادة توزيع الدخل القومي</a:t>
            </a:r>
            <a:r>
              <a:rPr lang="ar-IQ" sz="1600" dirty="0" smtClean="0"/>
              <a:t>.</a:t>
            </a:r>
            <a:endParaRPr lang="en-US" sz="1600" dirty="0"/>
          </a:p>
        </p:txBody>
      </p:sp>
    </p:spTree>
    <p:extLst>
      <p:ext uri="{BB962C8B-B14F-4D97-AF65-F5344CB8AC3E}">
        <p14:creationId xmlns:p14="http://schemas.microsoft.com/office/powerpoint/2010/main" val="37653223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3568" y="3140968"/>
            <a:ext cx="7488832" cy="2664296"/>
          </a:xfrm>
        </p:spPr>
        <p:style>
          <a:lnRef idx="0">
            <a:schemeClr val="accent5"/>
          </a:lnRef>
          <a:fillRef idx="3">
            <a:schemeClr val="accent5"/>
          </a:fillRef>
          <a:effectRef idx="3">
            <a:schemeClr val="accent5"/>
          </a:effectRef>
          <a:fontRef idx="minor">
            <a:schemeClr val="lt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sz="8800" b="1" dirty="0">
                <a:solidFill>
                  <a:srgbClr val="002060"/>
                </a:solidFill>
              </a:rPr>
              <a:t>الايرادات العامة</a:t>
            </a:r>
            <a:endParaRPr lang="en-US" sz="8800" dirty="0">
              <a:solidFill>
                <a:srgbClr val="002060"/>
              </a:solidFill>
            </a:endParaRPr>
          </a:p>
          <a:p>
            <a:endParaRPr lang="ar-IQ"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عنوان 3"/>
          <p:cNvSpPr>
            <a:spLocks noGrp="1"/>
          </p:cNvSpPr>
          <p:nvPr>
            <p:ph type="ctrTitle"/>
          </p:nvPr>
        </p:nvSpPr>
        <p:spPr>
          <a:xfrm>
            <a:off x="611560" y="620688"/>
            <a:ext cx="7772400" cy="2160240"/>
          </a:xfrm>
        </p:spPr>
        <p:style>
          <a:lnRef idx="0">
            <a:schemeClr val="accent6"/>
          </a:lnRef>
          <a:fillRef idx="3">
            <a:schemeClr val="accent6"/>
          </a:fillRef>
          <a:effectRef idx="3">
            <a:schemeClr val="accent6"/>
          </a:effectRef>
          <a:fontRef idx="minor">
            <a:schemeClr val="lt1"/>
          </a:fontRef>
        </p:style>
        <p:txBody>
          <a:bodyPr>
            <a:normAutofit/>
          </a:bodyPr>
          <a:lstStyle/>
          <a:p>
            <a:r>
              <a:rPr lang="ar-IQ"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المحاضرة الخامسة</a:t>
            </a:r>
          </a:p>
        </p:txBody>
      </p:sp>
    </p:spTree>
    <p:extLst>
      <p:ext uri="{BB962C8B-B14F-4D97-AF65-F5344CB8AC3E}">
        <p14:creationId xmlns:p14="http://schemas.microsoft.com/office/powerpoint/2010/main" val="28253810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79512" y="260648"/>
            <a:ext cx="8784976" cy="6480720"/>
          </a:xfrm>
        </p:spPr>
        <p:txBody>
          <a:bodyPr>
            <a:normAutofit fontScale="92500" lnSpcReduction="20000"/>
          </a:bodyPr>
          <a:lstStyle/>
          <a:p>
            <a:r>
              <a:rPr lang="ar-IQ" dirty="0"/>
              <a:t>ويصرف النظر عن التقسيمات النظرية فان انواع الايرادات العامة لا تتعدى ما يأتي:</a:t>
            </a:r>
            <a:endParaRPr lang="en-US" dirty="0"/>
          </a:p>
          <a:p>
            <a:r>
              <a:rPr lang="ar-IQ" dirty="0"/>
              <a:t>1.ايرادات املاك الدولة. 2.الرسوم. 3.الغرامات. 4.الضرائب. 5.القروض. 6.الاعانات. 7.الاصدار النقدي الجديد.</a:t>
            </a:r>
            <a:endParaRPr lang="en-US" dirty="0"/>
          </a:p>
          <a:p>
            <a:r>
              <a:rPr lang="ar-IQ" b="1" dirty="0"/>
              <a:t>1.ايرادات املاك الدولة:</a:t>
            </a:r>
            <a:endParaRPr lang="en-US" dirty="0"/>
          </a:p>
          <a:p>
            <a:r>
              <a:rPr lang="ar-IQ" dirty="0"/>
              <a:t>يقصد باملاك الدولة الاموال العقارية والمنقولة التي تملكها الدولة سواء ملكية عامة وهي تلك الخاضعة لاحكام القانون العام ام ملكية خاصة وهي تلك الخاضعة لاحكام القانون الخاص ولذا يطلق على الاموال الاولى الدومين العام وهي تلك المعدّة للنفع العام ولا تقصد الدولة تحقيق الربح هدفا مباشرا من خلال استغلالها كما يطلق على الاموال الثانية مصطلح الدومين الخاص وهي تلك المعدّة للاستغلال الاقتصادي وتأتي اهمية هذا المورد نظرا لما يتمتع به الدومين من صفة الاستمرار ومن ثم فهو مورد مستمر ويتجدد سنويا. وبما ان الدومين الخاص هو المعدّ للاستغلال الاقتصادي فهو وحده يدر ايرادا ومن ثم وحده الذي يعنيه علماء المالية بدخل الدولة من املاكها كمصدر مهم من مصادر الايرادات.</a:t>
            </a:r>
            <a:endParaRPr lang="en-US" dirty="0"/>
          </a:p>
          <a:p>
            <a:pPr marL="0" indent="0">
              <a:buNone/>
            </a:pPr>
            <a:endParaRPr lang="ar-IQ" dirty="0"/>
          </a:p>
        </p:txBody>
      </p:sp>
    </p:spTree>
    <p:extLst>
      <p:ext uri="{BB962C8B-B14F-4D97-AF65-F5344CB8AC3E}">
        <p14:creationId xmlns:p14="http://schemas.microsoft.com/office/powerpoint/2010/main" val="4863775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79512" y="260648"/>
            <a:ext cx="8784976" cy="6480720"/>
          </a:xfrm>
        </p:spPr>
        <p:txBody>
          <a:bodyPr>
            <a:normAutofit fontScale="85000" lnSpcReduction="20000"/>
          </a:bodyPr>
          <a:lstStyle/>
          <a:p>
            <a:r>
              <a:rPr lang="ar-IQ" b="1" dirty="0"/>
              <a:t>-الرسم:</a:t>
            </a:r>
            <a:endParaRPr lang="en-US" dirty="0"/>
          </a:p>
          <a:p>
            <a:r>
              <a:rPr lang="ar-IQ" dirty="0"/>
              <a:t>يعدّ الرسم من الايرادات الدورية والمنتظمة التي تدخل خزانة الدولة وتساهم في تحويل نفقاتها العامة. واذا كانت اهمية الرسوم في الوقت الحاضر قليلة فهي لم تكن كذلك فيما مضى وعلى الاخص في القرون الوسطى والعصور التي تلتها حيث يبين لنا التاريخ المالي بانها كانت في تلك الفترة اكثر موارد الدولة حصيلة ويمكن ارجاع ذلك للاسباب التالية:</a:t>
            </a:r>
            <a:endParaRPr lang="en-US" dirty="0"/>
          </a:p>
          <a:p>
            <a:r>
              <a:rPr lang="ar-IQ" dirty="0"/>
              <a:t>أ- ان فرض الرسوم لا يتطلب في الماضي اقرارا وموافقة من السلطة التشريعية كما هي الحال في فرض الضرائب وقد ادى ذلك الى توسع الدولة في فرض الرسوم.</a:t>
            </a:r>
            <a:endParaRPr lang="en-US" dirty="0"/>
          </a:p>
          <a:p>
            <a:r>
              <a:rPr lang="ar-IQ" dirty="0"/>
              <a:t>ب- ان فكرة الدولة بكونها تنظيما يعمل على تحقيق المصلحة العامة لم تكن قد استقرت بعد. بل كانت النظرة الغالبة الى العلاقة بين الدولة وافراد مجتمعها قائما على اساس انها علاقة تبادل فتقدم الدولة الخدمات الى الافراد ويقدم الاخرون ثمن هذه الخدمة في صورة رسم.</a:t>
            </a:r>
            <a:endParaRPr lang="en-US" dirty="0"/>
          </a:p>
          <a:p>
            <a:r>
              <a:rPr lang="ar-IQ" dirty="0"/>
              <a:t>جـ- اجازت الدولة تقديم الرسم بشكل مباشر الى الموظفين العاملين على تقديم الخدمة الى افراد المجتمع كأجور لهم مما يؤدي الى تحقيق الاعباء المالية عن كاهل الدولة في تحويل نفقاتها التي كانت تحول اساسا عن طريق ايراداتها من دومنيها.</a:t>
            </a:r>
          </a:p>
        </p:txBody>
      </p:sp>
    </p:spTree>
    <p:extLst>
      <p:ext uri="{BB962C8B-B14F-4D97-AF65-F5344CB8AC3E}">
        <p14:creationId xmlns:p14="http://schemas.microsoft.com/office/powerpoint/2010/main" val="28694115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79512" y="260648"/>
            <a:ext cx="8784976" cy="6480720"/>
          </a:xfrm>
        </p:spPr>
        <p:txBody>
          <a:bodyPr>
            <a:normAutofit fontScale="77500" lnSpcReduction="20000"/>
          </a:bodyPr>
          <a:lstStyle/>
          <a:p>
            <a:r>
              <a:rPr lang="ar-IQ" dirty="0"/>
              <a:t>غير ان الوضع السابق لم يستمر طويلا مما ادى الى تضاؤل اهمية الرسم كايراد، ويمكن ارجاع ذلك للاسباب التالية:</a:t>
            </a:r>
            <a:endParaRPr lang="en-US" dirty="0"/>
          </a:p>
          <a:p>
            <a:r>
              <a:rPr lang="ar-IQ" dirty="0"/>
              <a:t>أ- استقرار حق الشعب فمثلا في النيابة البرلمانية في الموافقة على فرض الرسوم شأنه في ذلك شأن الضرائب حيث فقد الرسم ميزة سهولة الالتجاء اليه بدلا من الضريبة.</a:t>
            </a:r>
            <a:endParaRPr lang="en-US" dirty="0"/>
          </a:p>
          <a:p>
            <a:r>
              <a:rPr lang="ar-IQ" dirty="0"/>
              <a:t>ب- ادى التطور الى تغير مفهوم الدولة بحيث اصبحت تنظيما علويا يعمل باسم التضامن الاجتماعي لتحقيق المصلحة العامة للمجتمع، اي اصبحت الدولة مسؤولة عن اشباع الحاجات العامة في مختلف المجالات دون ان يشترط اقتران ذلك بفرض الرسوم على خدماتها. حيث يتم تحويل الخدمات من خلال الاعتمادات التي تخصص لكل مرفق من مرافق الدولة في موازنتها العامة.</a:t>
            </a:r>
            <a:endParaRPr lang="en-US" dirty="0"/>
          </a:p>
          <a:p>
            <a:r>
              <a:rPr lang="ar-IQ" dirty="0"/>
              <a:t>جـ- تبين فساد اسلوب السماح للموظفين القائمين على تقديم الخدمة العامة بتحصيل الرسوم لحسابهم مقابل تلك الخدمة حيث اتضح اهتمامهم بتحصيل اكبر قدر من الرسوم على حساب نوع الخدمة.</a:t>
            </a:r>
            <a:endParaRPr lang="en-US" dirty="0"/>
          </a:p>
          <a:p>
            <a:r>
              <a:rPr lang="ar-IQ" dirty="0"/>
              <a:t>د- افتقار الرسم للمرونة والغزارة في الحصيلة اللازمتين لنظام مالي حديث يكفل زيادة الحصيلة بمعدل سريع اذا ما واجهت الدولة ازمة مالية تقتضي زيادة سريعة في مواردها.</a:t>
            </a:r>
            <a:endParaRPr lang="en-US" dirty="0"/>
          </a:p>
          <a:p>
            <a:r>
              <a:rPr lang="ar-IQ" dirty="0"/>
              <a:t>ه- ان الرسم وفقا لطبيعته الغنية لا يسمح بتطبيق مبدأ العدالة الاجتماعية من خلال مراعاة مبدأ القدرة على الدفع.</a:t>
            </a:r>
            <a:endParaRPr lang="en-US" dirty="0"/>
          </a:p>
          <a:p>
            <a:pPr marL="0" indent="0">
              <a:buNone/>
            </a:pPr>
            <a:endParaRPr lang="ar-IQ" dirty="0"/>
          </a:p>
        </p:txBody>
      </p:sp>
    </p:spTree>
    <p:extLst>
      <p:ext uri="{BB962C8B-B14F-4D97-AF65-F5344CB8AC3E}">
        <p14:creationId xmlns:p14="http://schemas.microsoft.com/office/powerpoint/2010/main" val="651526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88640"/>
            <a:ext cx="8229600" cy="6669360"/>
          </a:xfrm>
        </p:spPr>
        <p:txBody>
          <a:bodyPr>
            <a:normAutofit fontScale="70000" lnSpcReduction="20000"/>
          </a:bodyPr>
          <a:lstStyle/>
          <a:p>
            <a:r>
              <a:rPr lang="ar-IQ" b="1" dirty="0"/>
              <a:t>تعريف الرسم وبيان عناصره:</a:t>
            </a:r>
            <a:endParaRPr lang="en-US" dirty="0"/>
          </a:p>
          <a:p>
            <a:r>
              <a:rPr lang="ar-IQ" dirty="0"/>
              <a:t>يعرّف الرسم بانه (مبلغ من المال تجبيه الدولة او احد الاشخاص العامة الاخرى جبرا من الافراد مقابل خدمة خاصة تقدمها لهم، او مقابل نفع خاص عاد عليه من هذه الخدمة) ومن التعريف يتضح ان للرسم عناصر محددة هي:</a:t>
            </a:r>
            <a:endParaRPr lang="en-US" dirty="0"/>
          </a:p>
          <a:p>
            <a:r>
              <a:rPr lang="ar-IQ" dirty="0"/>
              <a:t>1- </a:t>
            </a:r>
            <a:r>
              <a:rPr lang="ar-IQ" b="1" dirty="0"/>
              <a:t>الصفة النقدية للرسم:</a:t>
            </a:r>
            <a:r>
              <a:rPr lang="ar-IQ" dirty="0"/>
              <a:t> يجب ان يدفع الرسم نقدا واشتراط الصورة النقدية للرسم جاء ليتلائم مع التطور الحديث لمالية الدولة من حيث اتخاذ ايراداتها ونفقاتها الصورة النقدية، وعليه اصبح من غير المقبول اتخاذ الرسم الصورة العينية الا في ظرف طارئ.</a:t>
            </a:r>
            <a:endParaRPr lang="en-US" dirty="0"/>
          </a:p>
          <a:p>
            <a:r>
              <a:rPr lang="ar-IQ" dirty="0"/>
              <a:t>2- </a:t>
            </a:r>
            <a:r>
              <a:rPr lang="ar-IQ" b="1" dirty="0"/>
              <a:t>الصفة الجبرية للرسم:</a:t>
            </a:r>
            <a:r>
              <a:rPr lang="ar-IQ" dirty="0"/>
              <a:t> يتضمن الرسم عنصر الاجبار حيث يلتزم الافراد بدفعه عند طلب الخدمة، ويفرق البعض في هذا المجال بين الاجبار القانوني والاجبار المعنوي ويقصد بالاول حالة ما اذا كان الفرد مجبرا على طلب الخدمة والاخيار له في طلبها كما هو الحال في الرسوم القضائية ورسوم الشرطة بانواعها، اذ ان اللجوء الى المحاكم او الشرطة حتمي لانفراد الدولة بهذه المرافق وحينئذ يتحتم على الفرد دفع الرسم.</a:t>
            </a:r>
            <a:endParaRPr lang="en-US" dirty="0"/>
          </a:p>
          <a:p>
            <a:r>
              <a:rPr lang="ar-IQ" dirty="0"/>
              <a:t>اما الاكراه المعنوي فهو حالة ما اذا كان طلب الخدمة متروكا الى رغبة الافراد انفسهم دونما اجبار من القانون على طلب تلك الخدمة وعليه فالفرد حرّ في طلب الخدمة من عدمه فاذا طلب عليها ان يدفع رسمها المقرر والعكس صحيح.</a:t>
            </a:r>
            <a:endParaRPr lang="en-US" dirty="0"/>
          </a:p>
          <a:p>
            <a:r>
              <a:rPr lang="ar-IQ" dirty="0"/>
              <a:t>3- </a:t>
            </a:r>
            <a:r>
              <a:rPr lang="ar-IQ" b="1" dirty="0"/>
              <a:t>الرسم مقابل خدمة خاصة:</a:t>
            </a:r>
            <a:r>
              <a:rPr lang="ar-IQ" dirty="0"/>
              <a:t> يعتبر عنصر المقابل من العناصر الاساسية في تحديد طبيعة الرسم حيث يتحقق الرسم بمناسبة طلب الفرد لخدمة معينة من الدولة ومن ثم تعد تلك الخدمة مقابلا للرسم الذي هو ثمنها.</a:t>
            </a:r>
            <a:endParaRPr lang="en-US" dirty="0"/>
          </a:p>
          <a:p>
            <a:pPr marL="0" indent="0">
              <a:buNone/>
            </a:pPr>
            <a:endParaRPr lang="ar-IQ" dirty="0"/>
          </a:p>
        </p:txBody>
      </p:sp>
    </p:spTree>
    <p:extLst>
      <p:ext uri="{BB962C8B-B14F-4D97-AF65-F5344CB8AC3E}">
        <p14:creationId xmlns:p14="http://schemas.microsoft.com/office/powerpoint/2010/main" val="41069758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79512" y="260648"/>
            <a:ext cx="8784976" cy="6480720"/>
          </a:xfrm>
        </p:spPr>
        <p:txBody>
          <a:bodyPr>
            <a:normAutofit fontScale="77500" lnSpcReduction="20000"/>
          </a:bodyPr>
          <a:lstStyle/>
          <a:p>
            <a:r>
              <a:rPr lang="ar-IQ" b="1" dirty="0"/>
              <a:t>التناسب بين كلفة الخدمة ومبلغ الرسم:</a:t>
            </a:r>
            <a:endParaRPr lang="en-US" dirty="0"/>
          </a:p>
          <a:p>
            <a:r>
              <a:rPr lang="ar-IQ" dirty="0"/>
              <a:t>من الاعتبارات التي يجب مراعاتها عند تحديد الرسم هي التناسب بين مقدار الرسم وكلفة الخدمة المؤداة مقابلا لذلك الرسم. ويتحقق ذلك التناسب اذا كانت حصيلة الرسم الكلية عن الخدمة مساوية او تكفي لتغطية كلفة المرفق العام الذي يتولى تقديم الخدمة.</a:t>
            </a:r>
            <a:endParaRPr lang="en-US" dirty="0"/>
          </a:p>
          <a:p>
            <a:r>
              <a:rPr lang="ar-IQ" dirty="0"/>
              <a:t>واذا كان انخفاض مبلغ الرسم عن كلفة الخدمة لا يثير جدلا حوله ويجد تبريره من الاعتبارات الاجتماعية التي تهدف الدولة الى تحقيقها من خلال ذلك كانخفاض مبلغ الرسم عن كلفة الخدمة الصحية في العراق.</a:t>
            </a:r>
            <a:endParaRPr lang="en-US" dirty="0"/>
          </a:p>
          <a:p>
            <a:r>
              <a:rPr lang="ar-IQ" b="1" dirty="0"/>
              <a:t>مقارنة بين الرسم وكل من الثمن العام والاتاوة:</a:t>
            </a:r>
            <a:endParaRPr lang="en-US" dirty="0"/>
          </a:p>
          <a:p>
            <a:r>
              <a:rPr lang="ar-IQ" dirty="0"/>
              <a:t>يعرف الثمن العام بانه المقابل الذي تتقاضاه الدولة نظير قيامها بانتاج او بيع السلع والخدمات الزراعية والصناعية والتجارية والمالية بهدف اشباع الحاجات الخاصة.</a:t>
            </a:r>
            <a:endParaRPr lang="en-US" dirty="0"/>
          </a:p>
          <a:p>
            <a:r>
              <a:rPr lang="ar-IQ" dirty="0"/>
              <a:t>يتشابه الرسم والثمن العام في ان كلا منها يدفع للحصول على مقابل معين وان كلا منهما يتحدد على اساس ان يكون مساويا للخدمة او السلعة او اكبر منها او اقل منها كما يتشابهان من حيث التكييف القانوني للزيادة الحاصلة في كل منهما عن كلفة الخدمة او السلعة حيث تعد تلك الزيادة ضريبة مستترة ومقنعة بالخدمة في حالة الرسم او السلعة في حالة الثمن العام.</a:t>
            </a:r>
            <a:endParaRPr lang="en-US" dirty="0"/>
          </a:p>
          <a:p>
            <a:r>
              <a:rPr lang="ar-IQ" dirty="0"/>
              <a:t/>
            </a:r>
            <a:br>
              <a:rPr lang="ar-IQ" dirty="0"/>
            </a:br>
            <a:endParaRPr lang="ar-IQ" dirty="0"/>
          </a:p>
        </p:txBody>
      </p:sp>
    </p:spTree>
    <p:extLst>
      <p:ext uri="{BB962C8B-B14F-4D97-AF65-F5344CB8AC3E}">
        <p14:creationId xmlns:p14="http://schemas.microsoft.com/office/powerpoint/2010/main" val="27983270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6632"/>
            <a:ext cx="8229600" cy="6741368"/>
          </a:xfrm>
        </p:spPr>
        <p:txBody>
          <a:bodyPr>
            <a:normAutofit fontScale="85000" lnSpcReduction="20000"/>
          </a:bodyPr>
          <a:lstStyle/>
          <a:p>
            <a:r>
              <a:rPr lang="ar-IQ" b="1" dirty="0"/>
              <a:t>اما اوجه الاختلاف بين الرسم والثمن العام هي:</a:t>
            </a:r>
            <a:endParaRPr lang="en-US" dirty="0"/>
          </a:p>
          <a:p>
            <a:r>
              <a:rPr lang="ar-IQ" dirty="0"/>
              <a:t>1- يفرض الرسم بقانون او بناء على قانون بينما يتحدد الثمن العام بقرار اداري من الهيئة العامة التي تتولى ادارة المشروع الصناعي او التجاري وهي لذلك تملك تعديل الثمن بقرار اخر تبعا لظروف العرض والطلب والاعتبارات الاجتماعية والاقتصادية.</a:t>
            </a:r>
            <a:endParaRPr lang="en-US" dirty="0"/>
          </a:p>
          <a:p>
            <a:r>
              <a:rPr lang="ar-IQ" dirty="0"/>
              <a:t>2- في حالة الرسم الخدمة التي يحصل عليها دافع الرسم تعود عليه بنفع خاص الى جانب النفع العام الذي يعم المجتمع باسره، اما في حالة الثمن العام فان النفع الخاص الذي يعود على دافع الثمن هو الغالب.</a:t>
            </a:r>
            <a:endParaRPr lang="en-US" dirty="0"/>
          </a:p>
          <a:p>
            <a:r>
              <a:rPr lang="ar-IQ" dirty="0"/>
              <a:t>3- تستقل السلطة العامة بتحديد مقدار الرسم دون تدخل من قبل الافراد اي بادارة الدولة المنفردة وبقانون، اما الثمن العام فيتحدد طبقا لقوانين العرض والطلب في حالة المنافسة الكاملة بين مشروعات الافراد.</a:t>
            </a:r>
            <a:endParaRPr lang="en-US" dirty="0"/>
          </a:p>
          <a:p>
            <a:r>
              <a:rPr lang="ar-IQ" dirty="0"/>
              <a:t>4- يدفع الرسم جبرا على الافراد سواء كان الاجبار قانونيا او معنويا، اما في حالة الثمن العام فان عنصر الاختيار قائم بالنسبة له فيما عدا حالة تمتع الدولة باحتكار قانوني او فعلي بالنسبة لانتاج السلعة او الخدمة موضوع الثمن.</a:t>
            </a:r>
            <a:endParaRPr lang="en-US" dirty="0"/>
          </a:p>
          <a:p>
            <a:r>
              <a:rPr lang="ar-IQ" dirty="0"/>
              <a:t>وقد يبدو ان هناك خلط بين الرسم والاتاوة، باعتبار ان كل منهما مقابل لخدمه او عمل عام عاد على الفرد بمنفعة خاصة وفي نفس الوقت عاد على المجتمع بمنفعة عامة تفوق الخاصة</a:t>
            </a:r>
          </a:p>
        </p:txBody>
      </p:sp>
    </p:spTree>
    <p:extLst>
      <p:ext uri="{BB962C8B-B14F-4D97-AF65-F5344CB8AC3E}">
        <p14:creationId xmlns:p14="http://schemas.microsoft.com/office/powerpoint/2010/main" val="3805817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07504" y="188640"/>
            <a:ext cx="8856984" cy="6552728"/>
          </a:xfrm>
        </p:spPr>
        <p:txBody>
          <a:bodyPr>
            <a:normAutofit fontScale="92500" lnSpcReduction="20000"/>
          </a:bodyPr>
          <a:lstStyle/>
          <a:p>
            <a:r>
              <a:rPr lang="ar-IQ" b="1" dirty="0"/>
              <a:t>اهم الاختلافات بين الرسم والاتاوة:</a:t>
            </a:r>
            <a:endParaRPr lang="en-US" dirty="0"/>
          </a:p>
          <a:p>
            <a:r>
              <a:rPr lang="ar-IQ" dirty="0"/>
              <a:t>1- الرسم يدفع نظير خدمة عامة، في حين ان الاتاوة تدفع نظير عمل عام.</a:t>
            </a:r>
            <a:endParaRPr lang="en-US" dirty="0"/>
          </a:p>
          <a:p>
            <a:r>
              <a:rPr lang="ar-IQ" dirty="0"/>
              <a:t>2- الاتاوة تفرض على طبقة ملاك العقارات فقط في حين ان الرسوم تفرض على اي فرد من افراد المجتمع متى طلب الانتفاع بالخدمة المرسومة.</a:t>
            </a:r>
            <a:endParaRPr lang="en-US" dirty="0"/>
          </a:p>
          <a:p>
            <a:r>
              <a:rPr lang="ar-IQ" dirty="0"/>
              <a:t>3- الرسم يدفع بصفة دورية متكررة في كل مرة ينتفع فيها الفرد بالخدمة العامة في حين ان الاتاوة تفرض مرة واحدة.</a:t>
            </a:r>
            <a:endParaRPr lang="en-US" dirty="0"/>
          </a:p>
          <a:p>
            <a:r>
              <a:rPr lang="ar-IQ" dirty="0"/>
              <a:t>4- ان درجة الاكراه في حالة الاتاوة تفوق حالة الرسم، فالفرد لا يقوم بأي اجراء من جانبه حتى تستحق عليه الاتاوة، في حين انه في حالة الرسم لا بد وان يطلب الخدمة باختياره.</a:t>
            </a:r>
            <a:endParaRPr lang="en-US" dirty="0"/>
          </a:p>
          <a:p>
            <a:r>
              <a:rPr lang="ar-IQ" dirty="0"/>
              <a:t>5-ان الحد الاقصى للاتاوة هو مقدار المنفعة الخاصة التي عادت على مالك العقار نتيجة قيام الدولة بعمل عام اي مقدار الزيادة الرأسمالية في قيمة العقار، في حين ان الحد الاقصى للرسم هو نصيب الفرد من تكاليف انتاج الخدمة.</a:t>
            </a:r>
            <a:endParaRPr lang="en-US" dirty="0"/>
          </a:p>
          <a:p>
            <a:pPr marL="0" indent="0">
              <a:buNone/>
            </a:pPr>
            <a:endParaRPr lang="ar-IQ" dirty="0"/>
          </a:p>
        </p:txBody>
      </p:sp>
    </p:spTree>
    <p:extLst>
      <p:ext uri="{BB962C8B-B14F-4D97-AF65-F5344CB8AC3E}">
        <p14:creationId xmlns:p14="http://schemas.microsoft.com/office/powerpoint/2010/main" val="2321407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84976" cy="6336704"/>
          </a:xfrm>
        </p:spPr>
        <p:txBody>
          <a:bodyPr>
            <a:normAutofit fontScale="40000" lnSpcReduction="20000"/>
          </a:bodyPr>
          <a:lstStyle/>
          <a:p>
            <a:r>
              <a:rPr lang="ar-IQ" sz="9000" dirty="0" smtClean="0"/>
              <a:t>معايير التمييز بين الحاجات العامة والحاجات الخاصة:</a:t>
            </a:r>
            <a:endParaRPr lang="en-US" sz="9000" dirty="0" smtClean="0"/>
          </a:p>
          <a:p>
            <a:r>
              <a:rPr lang="ar-IQ" sz="5400" dirty="0" smtClean="0"/>
              <a:t>ربما </a:t>
            </a:r>
            <a:r>
              <a:rPr lang="ar-IQ" sz="5400" dirty="0"/>
              <a:t>بطرح سؤال وهو ما الذي يجعل الحاجة عامة من العبور ان تقوم الحكومة بتلبيتها، وما الذي يميز الحاجة العامة عن الحاجة الخاصة؟</a:t>
            </a:r>
            <a:endParaRPr lang="en-US" sz="5400" dirty="0"/>
          </a:p>
          <a:p>
            <a:r>
              <a:rPr lang="ar-IQ" sz="5400" dirty="0"/>
              <a:t>ان التمييز بين الحاجة العامة والحاجة الخاصة هو من خلال المعايير التالية:</a:t>
            </a:r>
            <a:endParaRPr lang="en-US" sz="5400" dirty="0"/>
          </a:p>
          <a:p>
            <a:r>
              <a:rPr lang="ar-IQ" sz="5400" b="1" dirty="0"/>
              <a:t>1-معيار الجهة التي تشعر بالحاجة</a:t>
            </a:r>
            <a:endParaRPr lang="en-US" sz="5400" dirty="0"/>
          </a:p>
          <a:p>
            <a:r>
              <a:rPr lang="ar-IQ" sz="5400" dirty="0"/>
              <a:t>وفق هذا المعيار متى ما شغل بالحاجة عدد كبير من افراد المجتمع اصبحت حاجة عامة مبرر ان تقوم الحكومة بتلبيتها.</a:t>
            </a:r>
            <a:endParaRPr lang="en-US" sz="5400" dirty="0"/>
          </a:p>
          <a:p>
            <a:r>
              <a:rPr lang="ar-IQ" sz="5400" b="1" dirty="0"/>
              <a:t>2- معيار الجهة التي تلبي الحاجة</a:t>
            </a:r>
            <a:endParaRPr lang="en-US" sz="5400" dirty="0"/>
          </a:p>
          <a:p>
            <a:r>
              <a:rPr lang="ar-IQ" sz="5400" dirty="0"/>
              <a:t>وفق هذا المعيار متى ما قامت الحكومة بتلبية الحاجة اصبحت عامة، وبالعكس في حالة قيام النشاط الخاص بتلبية الحاجة اصبحت حاجة خاصة.</a:t>
            </a:r>
            <a:endParaRPr lang="en-US" sz="5400" dirty="0"/>
          </a:p>
          <a:p>
            <a:r>
              <a:rPr lang="ar-IQ" sz="5400" b="1" dirty="0"/>
              <a:t>3-معيار تحقق منفعة عامة من تلبية الحاجة</a:t>
            </a:r>
            <a:endParaRPr lang="en-US" sz="5400" dirty="0"/>
          </a:p>
          <a:p>
            <a:r>
              <a:rPr lang="ar-IQ" sz="5400" dirty="0"/>
              <a:t>بموجب هذا المعيار متى ما تحقق منفعة عامة من الحاجة فانها تكون حاجة عامة.</a:t>
            </a:r>
            <a:endParaRPr lang="en-US" sz="5400" dirty="0"/>
          </a:p>
          <a:p>
            <a:r>
              <a:rPr lang="ar-IQ" sz="5400" dirty="0"/>
              <a:t/>
            </a:r>
            <a:br>
              <a:rPr lang="ar-IQ" sz="5400" dirty="0"/>
            </a:br>
            <a:r>
              <a:rPr lang="ar-IQ" sz="5400" dirty="0"/>
              <a:t> </a:t>
            </a:r>
            <a:endParaRPr lang="en-US" sz="5400" dirty="0"/>
          </a:p>
          <a:p>
            <a:r>
              <a:rPr lang="ar-IQ" sz="5400" b="1" dirty="0"/>
              <a:t>4- المعيار التاريخي</a:t>
            </a:r>
            <a:endParaRPr lang="en-US" sz="5400" dirty="0"/>
          </a:p>
          <a:p>
            <a:r>
              <a:rPr lang="ar-IQ" sz="5400" dirty="0"/>
              <a:t>هناك عدد من الحاجات التي تقوم الحكومة تحديدا بتلبيتها وفق المراحل التاريخية المختلفة كالامن والدفاع والعدالة وبالتالي فهي تعد حاجات عامة وفق هذا المعيار.</a:t>
            </a:r>
            <a:endParaRPr lang="en-US" sz="5400" dirty="0"/>
          </a:p>
          <a:p>
            <a:pPr marL="0" indent="0" algn="ctr">
              <a:buNone/>
            </a:pPr>
            <a:endParaRPr lang="ar-SA" sz="5100" dirty="0"/>
          </a:p>
        </p:txBody>
      </p:sp>
    </p:spTree>
    <p:extLst>
      <p:ext uri="{BB962C8B-B14F-4D97-AF65-F5344CB8AC3E}">
        <p14:creationId xmlns:p14="http://schemas.microsoft.com/office/powerpoint/2010/main" val="20988636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6632"/>
            <a:ext cx="8229600" cy="6624736"/>
          </a:xfrm>
        </p:spPr>
        <p:txBody>
          <a:bodyPr>
            <a:normAutofit fontScale="92500" lnSpcReduction="20000"/>
          </a:bodyPr>
          <a:lstStyle/>
          <a:p>
            <a:r>
              <a:rPr lang="ar-IQ" b="1" dirty="0"/>
              <a:t>-الغرامات:</a:t>
            </a:r>
            <a:endParaRPr lang="en-US" dirty="0"/>
          </a:p>
          <a:p>
            <a:r>
              <a:rPr lang="ar-IQ" dirty="0"/>
              <a:t>الغرامة عقوبة مالية بادعة تفرض على مرتكبي المخالفات القانونية فالاصل في الغرامة اذن هو توقيع الجزاء دون النظر الى حصيلتها كمورد من الموارد المالية. وكلما حالف المشرع التوفيق في فرض وتطبيق الغرامات الرادعة على مرتكبي المخالفات القانونية كلما قلت عدد المخالفات المرتكبة خلال السنة وقلت حصيلتها المالية. ومن ناحية اخرى فان ازدياد حصيلة الغرامات المالية واتخاذها صفة التكرار والدورية لدليل على فشل المشرع في فرض الغرامات الرادعة، حتى ان بعض العلماء يميل الى اعتبار المبالغ المفروضة في هذه الحالة ضريبة وليست غرامة.</a:t>
            </a:r>
            <a:endParaRPr lang="en-US" dirty="0"/>
          </a:p>
          <a:p>
            <a:r>
              <a:rPr lang="ar-IQ" dirty="0"/>
              <a:t>من ذلك يتضح ان نظام الغرامات الناجح يتميز بعدة خصائص يصعب معها الاعتماد عليه في تمويل النفقات العامة. فحصيلة الغرامات غير ثابتة ويصعب التنبؤ بها نظرا لارتباطها بمخالفات القانونية وجودا وعدما وحصيلة الغرامات وعادة ضئيلة وتزداد ضآلتها كلما ازداد قانون العقوبات قربا من تحقيق الهدف من وجوده.</a:t>
            </a:r>
          </a:p>
        </p:txBody>
      </p:sp>
    </p:spTree>
    <p:extLst>
      <p:ext uri="{BB962C8B-B14F-4D97-AF65-F5344CB8AC3E}">
        <p14:creationId xmlns:p14="http://schemas.microsoft.com/office/powerpoint/2010/main" val="21663445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3568" y="3140968"/>
            <a:ext cx="7488832" cy="2664296"/>
          </a:xfrm>
        </p:spPr>
        <p:style>
          <a:lnRef idx="0">
            <a:schemeClr val="accent5"/>
          </a:lnRef>
          <a:fillRef idx="3">
            <a:schemeClr val="accent5"/>
          </a:fillRef>
          <a:effectRef idx="3">
            <a:schemeClr val="accent5"/>
          </a:effectRef>
          <a:fontRef idx="minor">
            <a:schemeClr val="lt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sz="6600" b="1" dirty="0">
                <a:solidFill>
                  <a:srgbClr val="FF0000"/>
                </a:solidFill>
              </a:rPr>
              <a:t>النظرية العامة للضرائب</a:t>
            </a:r>
            <a:endParaRPr lang="ar-IQ" sz="6600" b="1" spc="50" dirty="0">
              <a:ln w="11430"/>
              <a:solidFill>
                <a:srgbClr val="FF0000"/>
              </a:solidFill>
              <a:effectLst>
                <a:outerShdw blurRad="76200" dist="50800" dir="5400000" algn="tl" rotWithShape="0">
                  <a:srgbClr val="000000">
                    <a:alpha val="65000"/>
                  </a:srgbClr>
                </a:outerShdw>
              </a:effectLst>
            </a:endParaRPr>
          </a:p>
        </p:txBody>
      </p:sp>
      <p:sp>
        <p:nvSpPr>
          <p:cNvPr id="4" name="عنوان 3"/>
          <p:cNvSpPr>
            <a:spLocks noGrp="1"/>
          </p:cNvSpPr>
          <p:nvPr>
            <p:ph type="ctrTitle"/>
          </p:nvPr>
        </p:nvSpPr>
        <p:spPr>
          <a:xfrm>
            <a:off x="611560" y="620688"/>
            <a:ext cx="7772400" cy="2160240"/>
          </a:xfrm>
        </p:spPr>
        <p:style>
          <a:lnRef idx="0">
            <a:schemeClr val="accent6"/>
          </a:lnRef>
          <a:fillRef idx="3">
            <a:schemeClr val="accent6"/>
          </a:fillRef>
          <a:effectRef idx="3">
            <a:schemeClr val="accent6"/>
          </a:effectRef>
          <a:fontRef idx="minor">
            <a:schemeClr val="lt1"/>
          </a:fontRef>
        </p:style>
        <p:txBody>
          <a:bodyPr>
            <a:normAutofit/>
          </a:bodyPr>
          <a:lstStyle/>
          <a:p>
            <a:r>
              <a:rPr lang="ar-IQ"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المحاضرة السادسة</a:t>
            </a:r>
          </a:p>
        </p:txBody>
      </p:sp>
    </p:spTree>
    <p:extLst>
      <p:ext uri="{BB962C8B-B14F-4D97-AF65-F5344CB8AC3E}">
        <p14:creationId xmlns:p14="http://schemas.microsoft.com/office/powerpoint/2010/main" val="38489710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88640"/>
            <a:ext cx="8229600" cy="6669360"/>
          </a:xfrm>
        </p:spPr>
        <p:txBody>
          <a:bodyPr>
            <a:normAutofit fontScale="85000" lnSpcReduction="10000"/>
          </a:bodyPr>
          <a:lstStyle/>
          <a:p>
            <a:r>
              <a:rPr lang="ar-IQ" b="1" dirty="0"/>
              <a:t>أ-اشباه الضرائب:</a:t>
            </a:r>
            <a:endParaRPr lang="en-US" dirty="0"/>
          </a:p>
          <a:p>
            <a:r>
              <a:rPr lang="ar-IQ" dirty="0"/>
              <a:t>يمكن تعريف هذا النوع من الموارد العامة بانه استقطاعات تتم لصالح شخص معنوي عام او خاص، غير الدولة ومرافقها الادارية وذلك بقصد تحقيق هدف اقتصادي او اجتماعي واوضح مثال لاشباه الضرائب الاقساط التي تقتطع من رواتب الموظفين، فنحن هنا بصدد اقتطاع جبري لصالح شخص عام (هيئة التأمينات الاجتماعية، التقاعد، الضمان، ..الخ)، بقصد تحقيق هدف اجتماعي (الضمان الاجتماعي).</a:t>
            </a:r>
            <a:endParaRPr lang="en-US" dirty="0"/>
          </a:p>
          <a:p>
            <a:r>
              <a:rPr lang="ar-IQ" b="1" dirty="0"/>
              <a:t>ب-القروض الاجبارية:</a:t>
            </a:r>
            <a:endParaRPr lang="en-US" dirty="0"/>
          </a:p>
          <a:p>
            <a:r>
              <a:rPr lang="ar-IQ" dirty="0"/>
              <a:t>تعتبر هذه القروض من الوسائل التي تلجأ اليها الدولة للحصول على ايرادات اضافية، بصفة خاصة عندما لا تكفي حصيلة القروض الاختيارية. ولهذا يكثر الالتجاء للقروض الاجبارية في اوقات الازمات.</a:t>
            </a:r>
            <a:endParaRPr lang="en-US" dirty="0"/>
          </a:p>
          <a:p>
            <a:r>
              <a:rPr lang="ar-IQ" dirty="0"/>
              <a:t>ويثير القرض الاجباري نفس المشاكل الفنية التي للضريبة كتحديد الوعاء والتحصيل، ولكن للقرض مشكلة الفنية المتميزة كتحديد الفائدة وشروط الرد، على ان اهمية هذه المشاكل محدودة جا في حالة القرض الاجباري لان الاكراه يحل محل المزايا التي تستعمل في اجتذاب المدخرات في حالة القرض الاختياري.</a:t>
            </a:r>
          </a:p>
        </p:txBody>
      </p:sp>
    </p:spTree>
    <p:extLst>
      <p:ext uri="{BB962C8B-B14F-4D97-AF65-F5344CB8AC3E}">
        <p14:creationId xmlns:p14="http://schemas.microsoft.com/office/powerpoint/2010/main" val="29373524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88640"/>
            <a:ext cx="8229600" cy="6669360"/>
          </a:xfrm>
        </p:spPr>
        <p:txBody>
          <a:bodyPr>
            <a:normAutofit lnSpcReduction="10000"/>
          </a:bodyPr>
          <a:lstStyle/>
          <a:p>
            <a:r>
              <a:rPr lang="ar-IQ" b="1" dirty="0"/>
              <a:t>ثانيا: الهدف الاساسي للضريبة هدف مالي هو تمويل النفقات العامة:</a:t>
            </a:r>
            <a:endParaRPr lang="en-US" dirty="0"/>
          </a:p>
          <a:p>
            <a:r>
              <a:rPr lang="ar-IQ" dirty="0"/>
              <a:t>ويترتب على هذا الهدف ثلاث نتائج: الاولى ان الضريبة يجب ان تستخدم في تغطية الاعباء العامة، والثانية انه يمكن ان يكون للضريبة اهداف اخرى غير هدفها الاساسي، والاخيرة انه من بين الاهداف المختلفة للضريبة يجب ان تكون الاولوية للهدف المالي.</a:t>
            </a:r>
            <a:endParaRPr lang="en-US" dirty="0"/>
          </a:p>
          <a:p>
            <a:r>
              <a:rPr lang="ar-IQ" dirty="0"/>
              <a:t>1</a:t>
            </a:r>
            <a:r>
              <a:rPr lang="ar-IQ" b="1" dirty="0"/>
              <a:t>-هدف الضريبة الاساسي هو تمويل النفقات العامة:</a:t>
            </a:r>
            <a:r>
              <a:rPr lang="ar-IQ" dirty="0"/>
              <a:t> كان هذا الهدف هو الهدف الوحيد تقريبا للضريبة في النظرية التقليدية للمالية. فقد كانت هذه النظرية تعتبر تدخل الدولة على وظائفها الضرورية ولا تسمح لها بالتدخل في غيرها، ولهذا لم يكن من الجائز ان يكون للضريبة اهداف اقتصادية او اجتماعية، ويعرف هذا بمبدأ الحياد الضريبي، ومؤداه انه لا يجوز ان تكون للضرائب اثار اقتصادية او اجتماعية.</a:t>
            </a:r>
            <a:endParaRPr lang="en-US" dirty="0"/>
          </a:p>
          <a:p>
            <a:pPr marL="0" indent="0">
              <a:buNone/>
            </a:pPr>
            <a:endParaRPr lang="ar-IQ" dirty="0"/>
          </a:p>
        </p:txBody>
      </p:sp>
    </p:spTree>
    <p:extLst>
      <p:ext uri="{BB962C8B-B14F-4D97-AF65-F5344CB8AC3E}">
        <p14:creationId xmlns:p14="http://schemas.microsoft.com/office/powerpoint/2010/main" val="32716544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07504" y="188640"/>
            <a:ext cx="8856984" cy="6552728"/>
          </a:xfrm>
        </p:spPr>
        <p:txBody>
          <a:bodyPr>
            <a:normAutofit fontScale="70000" lnSpcReduction="20000"/>
          </a:bodyPr>
          <a:lstStyle/>
          <a:p>
            <a:r>
              <a:rPr lang="ar-IQ" b="1" dirty="0"/>
              <a:t>-الضريبة يمكن ان تكون لها اهداف غير مالية:</a:t>
            </a:r>
            <a:r>
              <a:rPr lang="ar-IQ" dirty="0"/>
              <a:t> للضريبة اهداف عديدة غير اهدافها المالية ولما كان من غير الممكن دراسة كل هذه الاهداف، فستقتصر على نوعين منها وهما الاهداف الاقتصادية والاهداف الاجتماعية.</a:t>
            </a:r>
            <a:endParaRPr lang="en-US" dirty="0"/>
          </a:p>
          <a:p>
            <a:r>
              <a:rPr lang="ar-IQ" b="1" dirty="0"/>
              <a:t>أ-الاهداف الاقتصادية للضريبة:</a:t>
            </a:r>
            <a:endParaRPr lang="en-US" dirty="0"/>
          </a:p>
          <a:p>
            <a:r>
              <a:rPr lang="ar-IQ" dirty="0"/>
              <a:t>يمكن للضريبة ان تحدث اثرا اقتصاديا عاما، كما يمكن لها ان تحدث اثارا في بعض القطاعات الاقتصادية. فأهم دور للضريبة بالنسبة للنشاط الاقتصادي في مجموعة هو دورها في امتصاص القوة الشرائية الزائدة ومحاربة الاتجاهات التضخمية. اما النتائج التي يمكن ان تحققها في القطاعات المختلفة متعددة فمثلا تهدف الضرائب الكمركية الى حماية الانتاج الوطني في مجموعة او نوع معين من انواعه، ويمكن ان تهدف السياسة الضريبية الى تشجيع نوع معين من انواع النشاط الاقتصادي، فمثلا تشجيع انشاء المساكن، وهنا يمكن ان تخفض او تلغى الضرائب المفروضة على البناء او على المواد المستخدمة فيه او احدى هذه الضرائب فقط حسب الاحوال.</a:t>
            </a:r>
            <a:endParaRPr lang="en-US" dirty="0"/>
          </a:p>
          <a:p>
            <a:r>
              <a:rPr lang="ar-IQ" b="1" dirty="0"/>
              <a:t>ب-الاهداف الاجتماعية للضريبة:</a:t>
            </a:r>
            <a:endParaRPr lang="en-US" dirty="0"/>
          </a:p>
          <a:p>
            <a:r>
              <a:rPr lang="ar-IQ" dirty="0"/>
              <a:t>ويمكن ان يكون للضريبة هنا ايضا اما اثر عام او اثار في مجالات معينة مثلا الحد من استهلاك بعض السلع الضارة (المشروبات الكحولية، والدخان، .. الخ) او تشجيع استعمال سلع اخرى (عصير الفواكه ومنتجات الالبان.. الخ).</a:t>
            </a:r>
            <a:endParaRPr lang="en-US" dirty="0"/>
          </a:p>
          <a:p>
            <a:r>
              <a:rPr lang="ar-IQ" dirty="0"/>
              <a:t>وهكذا نجد ان الضريبة تعتبر اداة من الادوات التي تلجأ اليها الدولة لتحقيق الرفاهية العامة في الميادين الاجتماعية والاقتصادية، وان هدفها الوحيد لم يعد تحصيل موارد للخزانة العامة، ولكن الواقع ان الهدف الاخير (الهدف المالي) هو الذي يجب ان تكون له الاولوية عندما تتعارض الاهداف المختلفة للضريبة.</a:t>
            </a:r>
          </a:p>
        </p:txBody>
      </p:sp>
    </p:spTree>
    <p:extLst>
      <p:ext uri="{BB962C8B-B14F-4D97-AF65-F5344CB8AC3E}">
        <p14:creationId xmlns:p14="http://schemas.microsoft.com/office/powerpoint/2010/main" val="28826953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07504" y="188640"/>
            <a:ext cx="8856984" cy="6552728"/>
          </a:xfrm>
        </p:spPr>
        <p:txBody>
          <a:bodyPr>
            <a:normAutofit fontScale="85000" lnSpcReduction="10000"/>
          </a:bodyPr>
          <a:lstStyle/>
          <a:p>
            <a:r>
              <a:rPr lang="ar-IQ" b="1" dirty="0"/>
              <a:t>ثالثا: يجب ان تقوم الضريبة بتوزيع الاعباء العامة حسب المقدرة التكليفية للممولين:</a:t>
            </a:r>
            <a:endParaRPr lang="en-US" dirty="0"/>
          </a:p>
          <a:p>
            <a:r>
              <a:rPr lang="ar-IQ" dirty="0"/>
              <a:t>ظل هدف توزيع العبء الضريبي توزيعا عادلا، ولا يزال يشغل اذهان رجال المالية العامة منذ مئات السنين، والواقع ان هناك متغيرات كثيرة، اقتصادية وغير اقتصادية، لها اهميتها في هذا المجال، ومثال ذلك انه يجب التميز بين دافع الضريبة وتبين من يتحمل عبئها فعلا، فهما ليسا بالضرورة شخصا واحدا.</a:t>
            </a:r>
            <a:endParaRPr lang="en-US" dirty="0"/>
          </a:p>
          <a:p>
            <a:r>
              <a:rPr lang="ar-IQ" dirty="0"/>
              <a:t>وكما سبق ان رأينا تتعدد اهداف الضريبة، ولهذا فان انتاجية الضريبة قد تتعارض مع عدالتها وهكذا.. والحقيقة ان تحديد المقصود بالعدالة ليس مشكلة اقتصادية وانما يخضع للمبادئ التي تحكم المجتمع في لحظة معينة. وهناك تفسير دقيق للعدالة هو المساواة المطلقة، غير انه لما كان تحقيق هذه الاخيرة غير ممكن، فقد اتجه البحث نحو صياغة مبدأ العدالة بحيث تضمن شقين، الاول ان الاشخاص المتساوين ينبغي ان يعاملوا معاملة واحدة. والشق الثاني ان الاشخاص غير المتساوين ينبغي ان يعاملوا معاملة مختلفة. ويسمى الشق الاول بالمساواة الافقية، وتعني ان الاشخاص الذين لهم نفس مستوى المقدرة التكليفية يجب ان يتحملوا نفس العبء الضريبي. ولهذا يعتبر تحديد المقدرة التكليفية امرا في غاية الاهمية فيما يتعلق بتوزيع العبء الضريبي.</a:t>
            </a:r>
            <a:endParaRPr lang="en-US" dirty="0"/>
          </a:p>
          <a:p>
            <a:pPr marL="0" indent="0">
              <a:buNone/>
            </a:pPr>
            <a:endParaRPr lang="ar-IQ" dirty="0"/>
          </a:p>
        </p:txBody>
      </p:sp>
    </p:spTree>
    <p:extLst>
      <p:ext uri="{BB962C8B-B14F-4D97-AF65-F5344CB8AC3E}">
        <p14:creationId xmlns:p14="http://schemas.microsoft.com/office/powerpoint/2010/main" val="32524222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88640"/>
            <a:ext cx="8229600" cy="6669360"/>
          </a:xfrm>
        </p:spPr>
        <p:txBody>
          <a:bodyPr/>
          <a:lstStyle/>
          <a:p>
            <a:r>
              <a:rPr lang="ar-IQ" b="1" dirty="0"/>
              <a:t>التفرقة بين الضريبة والرسم:</a:t>
            </a:r>
            <a:endParaRPr lang="en-US" dirty="0"/>
          </a:p>
          <a:p>
            <a:r>
              <a:rPr lang="ar-IQ" dirty="0"/>
              <a:t>ان التمييز بين هاتين الفريضتين يقرب بعض الصعوبات ذلك لان الخطوط المشتركة بين هاتين الفريضتين كثيرة وما يعد في نظام مالي رسما قد يعد في نظام مالي اخر ضريبة كما ان المشرع الضريبي يساعد كثيرا على هذا الخلط حيث يضفي تسميات غير دقيقة على اي منهما فتسمى الضريبة ويسمى الرسم ضريبة دون الاعتماد على معيار علمي واضح ودقيق لتلك التسميات. يضاف الى ذلك، التطور الذي قد يصاحب الرسم اذا ما ارتفع سعره عن تكلفة الخدمة فيصبح ضريبة. واذا كان الرسم والضريبة يلتقيان في انهما فريضتان نقديتان، وانهما ايضا ذوات طبيعة الزامية وتساهمان في تحويل المرافق العامة للدولة</a:t>
            </a:r>
          </a:p>
        </p:txBody>
      </p:sp>
    </p:spTree>
    <p:extLst>
      <p:ext uri="{BB962C8B-B14F-4D97-AF65-F5344CB8AC3E}">
        <p14:creationId xmlns:p14="http://schemas.microsoft.com/office/powerpoint/2010/main" val="26982015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88640"/>
            <a:ext cx="8229600" cy="6669360"/>
          </a:xfrm>
        </p:spPr>
        <p:txBody>
          <a:bodyPr>
            <a:normAutofit fontScale="70000" lnSpcReduction="20000"/>
          </a:bodyPr>
          <a:lstStyle/>
          <a:p>
            <a:r>
              <a:rPr lang="ar-IQ" dirty="0"/>
              <a:t>فان هناك جملة من الفروقات بينهما يمكن تحديدها كما يأتي:</a:t>
            </a:r>
            <a:endParaRPr lang="en-US" dirty="0"/>
          </a:p>
          <a:p>
            <a:r>
              <a:rPr lang="ar-IQ" dirty="0"/>
              <a:t>1-يختلف الرسم عن الضريبة في ان عنصر المقابل فتحققت في الرسم دون الضريبة فالاخيرة كما عرفنا انها فريضة مالية بدون مقابل.</a:t>
            </a:r>
            <a:endParaRPr lang="en-US" dirty="0"/>
          </a:p>
          <a:p>
            <a:r>
              <a:rPr lang="ar-IQ" dirty="0"/>
              <a:t>2-تهدف الضريبة تحقيق اغراض اقتصادية واجتماعية بالاضافة الى هدفها التقليدي وهو تمويل الموازنة العامة للدولة في حين ان الرسم يرمي الى تحقيق القدر اللازم من الاموال لتغطية كلفة الخدمة محل الرسم.</a:t>
            </a:r>
            <a:endParaRPr lang="en-US" dirty="0"/>
          </a:p>
          <a:p>
            <a:r>
              <a:rPr lang="ar-IQ" b="1" dirty="0"/>
              <a:t>وعاء الضريبة:</a:t>
            </a:r>
            <a:endParaRPr lang="en-US" dirty="0"/>
          </a:p>
          <a:p>
            <a:r>
              <a:rPr lang="ar-IQ" dirty="0"/>
              <a:t>ان البحث في وعاء الضريبة يتطلب اختيار اساس فرض الضريبة وبالتالي تنقسم الضرائب من حيث وعاءها الى ضرائب على الاشخاص واخرى على الاموال.</a:t>
            </a:r>
            <a:endParaRPr lang="en-US" dirty="0"/>
          </a:p>
          <a:p>
            <a:r>
              <a:rPr lang="ar-IQ" dirty="0"/>
              <a:t>1</a:t>
            </a:r>
            <a:r>
              <a:rPr lang="ar-IQ" b="1" dirty="0"/>
              <a:t>-الضرائب على الاشخاص:</a:t>
            </a:r>
            <a:r>
              <a:rPr lang="ar-IQ" dirty="0"/>
              <a:t> هي تلك الضرائب التي تتخذ من الوجود الانساني للفرد على اقليم الدولة لغرض الضريبة. ويحتل التاريخ المالي بانواع كثيرة من هذه الضرائب ومن امثلتها ضرائب الرؤوس التي كانت معروفة وتنقسم هذه الضرائب الى نوعين:</a:t>
            </a:r>
            <a:endParaRPr lang="en-US" dirty="0"/>
          </a:p>
          <a:p>
            <a:r>
              <a:rPr lang="ar-IQ" dirty="0"/>
              <a:t>اولهما: ضرائب الفرد البسيطة، التي كانت تفرض بسعر موحد على جميع الافراد دون النظر الى ما يملكون من ثروات ودخول.</a:t>
            </a:r>
            <a:endParaRPr lang="en-US" dirty="0"/>
          </a:p>
          <a:p>
            <a:r>
              <a:rPr lang="ar-IQ" dirty="0"/>
              <a:t>وثانيهما: ضرائب الفرد المدرجة التي تميز بين الافراد الخاضعين للضريبة من خلال تقسيمهم الفئات بحسب السن، الجنس، الطبقة الاجتماعية، وتحديد سعر خاص لكل فئة.</a:t>
            </a:r>
            <a:endParaRPr lang="en-US" dirty="0"/>
          </a:p>
          <a:p>
            <a:r>
              <a:rPr lang="ar-IQ" dirty="0"/>
              <a:t>ويعاب على هذه الضرائب انها لا تنظر الى المقدرة التكليفية للمكلفين بعين الاعتبار.</a:t>
            </a:r>
            <a:endParaRPr lang="en-US" dirty="0"/>
          </a:p>
          <a:p>
            <a:r>
              <a:rPr lang="ar-IQ" b="1" dirty="0"/>
              <a:t>2-الضرائب على الاموال: </a:t>
            </a:r>
            <a:r>
              <a:rPr lang="ar-IQ" dirty="0"/>
              <a:t>يثور في نطاق الضرائب على الاموال سؤال مفاده، هل ان الدخل ام رأس المال اكثر تعبيرا عن المقدرة التكليفية للمكلفين؟ والاجابة على ذلك تتطلب تحديد مفهوم كل من الدخل ورأس المال من وجهة النظر الضريبية، من اجل تجنب فرض ضريبة الدخل على عناصر الثروة التي لا تعتبر دخلا.</a:t>
            </a:r>
          </a:p>
        </p:txBody>
      </p:sp>
    </p:spTree>
    <p:extLst>
      <p:ext uri="{BB962C8B-B14F-4D97-AF65-F5344CB8AC3E}">
        <p14:creationId xmlns:p14="http://schemas.microsoft.com/office/powerpoint/2010/main" val="15054246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88640"/>
            <a:ext cx="8229600" cy="5184576"/>
          </a:xfrm>
        </p:spPr>
        <p:txBody>
          <a:bodyPr>
            <a:normAutofit fontScale="47500" lnSpcReduction="20000"/>
          </a:bodyPr>
          <a:lstStyle/>
          <a:p>
            <a:r>
              <a:rPr lang="ar-IQ" b="1" dirty="0"/>
              <a:t>القواعد الاساسية للضريبة:</a:t>
            </a:r>
            <a:endParaRPr lang="en-US" dirty="0"/>
          </a:p>
          <a:p>
            <a:r>
              <a:rPr lang="ar-IQ" dirty="0"/>
              <a:t>للضريبة قواعد اساسية عامة يجب اتباعها او اعتمادها عند فرض الضريبة وهي قاعدة العدالة واليقين والملائمة و الاقتصاد، ويعد آدم سميث اول من حدد هذه القواعد.</a:t>
            </a:r>
            <a:endParaRPr lang="en-US" dirty="0"/>
          </a:p>
          <a:p>
            <a:r>
              <a:rPr lang="ar-IQ" dirty="0"/>
              <a:t>1</a:t>
            </a:r>
            <a:r>
              <a:rPr lang="ar-IQ" b="1" dirty="0"/>
              <a:t>-قاعدة العدالة:</a:t>
            </a:r>
            <a:r>
              <a:rPr lang="ar-IQ" dirty="0"/>
              <a:t> يقصد ادم سميث بقاعدة العدالة هي ان يسهم اعضاء الجماعة في نفقات الدولة بحسب مقدرتهم النسبية، ويعني ذلك ان سميث يميل الى الاخذ بالضريبة النسبية اي بضرورة ان تتناسب الضريبة مع الدخل</a:t>
            </a:r>
            <a:r>
              <a:rPr lang="ar-IQ" dirty="0" smtClean="0"/>
              <a:t>.</a:t>
            </a:r>
          </a:p>
          <a:p>
            <a:r>
              <a:rPr lang="ar-IQ" b="1" dirty="0"/>
              <a:t>-قاعدة اليقين:</a:t>
            </a:r>
            <a:r>
              <a:rPr lang="ar-IQ" dirty="0"/>
              <a:t> يرى سميث بان الضريبة الجديدة هي تلك المحددة بوضوح اي ان تكون الضريبة معينة وصريحة وغير مفروضة بصورة كيفية فسعرها معروف ووعائها معلوم واسلوب ومواعيد جبايتها محددة بوضوح.</a:t>
            </a:r>
            <a:endParaRPr lang="en-US" dirty="0"/>
          </a:p>
          <a:p>
            <a:r>
              <a:rPr lang="ar-IQ" dirty="0"/>
              <a:t>3</a:t>
            </a:r>
            <a:r>
              <a:rPr lang="ar-IQ" b="1" dirty="0"/>
              <a:t>-قاعدة الملائمة:</a:t>
            </a:r>
            <a:r>
              <a:rPr lang="ar-IQ" dirty="0"/>
              <a:t> وتعني هذه القاعدة ان كل ضريبة يجب ان تجبى في انسب الاوقات وبالاسلوب الانسب للمكلف حتى تتجنب ازعاجه ويكون التكليف سهلا عليه فأنسب الاوقات لدفع الضريبة هي وقت حصول المكلف على دخله او ارباحه.</a:t>
            </a:r>
            <a:endParaRPr lang="en-US" dirty="0"/>
          </a:p>
          <a:p>
            <a:r>
              <a:rPr lang="ar-IQ" dirty="0"/>
              <a:t>4-</a:t>
            </a:r>
            <a:r>
              <a:rPr lang="ar-IQ" b="1" dirty="0"/>
              <a:t>قاعدة الاقتصاد:</a:t>
            </a:r>
            <a:r>
              <a:rPr lang="ar-IQ" dirty="0"/>
              <a:t> تعني هذه القاعدة لدى سميث هي الاقتصاد في كلفة جباية الضريبة اي ان تنظيم كل ضريبة بحيث لا تزيد كلفة جبايتها عما يدخل خزانة الدولة ويعني ان افضل الضرائب هي تلك التي تتميز بانخفاض كلفة تحصيلها وارتفاع وغزارة حصيلتها.</a:t>
            </a:r>
            <a:endParaRPr lang="en-US" dirty="0"/>
          </a:p>
          <a:p>
            <a:r>
              <a:rPr lang="ar-IQ" dirty="0"/>
              <a:t>هذه هي القواعد الاساسية للضريبة كما صاغها آدم سميث وهي ما زالت محل اعتبار في علم المالية الحديث ويضيف بعض الكتاب لها قاعدتين تكميليتين هما:</a:t>
            </a:r>
            <a:endParaRPr lang="en-US" dirty="0"/>
          </a:p>
          <a:p>
            <a:r>
              <a:rPr lang="ar-IQ" b="1" dirty="0"/>
              <a:t>قاعدة المرونة:</a:t>
            </a:r>
            <a:r>
              <a:rPr lang="ar-IQ" dirty="0"/>
              <a:t> ويقصد بها زيادة الحصيلة تبعا لزيادة الدخل والثروة القوميتين.</a:t>
            </a:r>
            <a:endParaRPr lang="en-US" dirty="0"/>
          </a:p>
          <a:p>
            <a:r>
              <a:rPr lang="ar-IQ" dirty="0"/>
              <a:t>قاعدة الانتاجية: ومعناها ان تكون حصيلة الضريبة كبيرة حتى تغني ضرائب قليلة عن ضرائب كثيرة ومتعددة.</a:t>
            </a:r>
            <a:endParaRPr lang="en-US" dirty="0"/>
          </a:p>
          <a:p>
            <a:r>
              <a:rPr lang="ar-IQ" b="1" dirty="0"/>
              <a:t>المعيار الاداري:</a:t>
            </a:r>
            <a:endParaRPr lang="en-US" dirty="0"/>
          </a:p>
          <a:p>
            <a:r>
              <a:rPr lang="ar-IQ" dirty="0"/>
              <a:t>استنادا لهذا المعيار المتصل بتنظيم الضريبة من حيث كيفية فرضها او تحصيلها يذهب البعض الى ان الضريبة تعد مباشرة اذا كانت تجبى بموجب جداول اسمية يدون فيها اسماء دافعي الضريبة وفي هذه الحالة تكون الصلة بين دافع الضريبة والادارة الضريبية مباشرة وقوية وغالبا ما يكون لدى الادارة الضريبية سجل لكل دافع ضريبة. </a:t>
            </a:r>
          </a:p>
        </p:txBody>
      </p:sp>
    </p:spTree>
    <p:extLst>
      <p:ext uri="{BB962C8B-B14F-4D97-AF65-F5344CB8AC3E}">
        <p14:creationId xmlns:p14="http://schemas.microsoft.com/office/powerpoint/2010/main" val="4032003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836712"/>
            <a:ext cx="8229600" cy="5832648"/>
          </a:xfrm>
        </p:spPr>
        <p:txBody>
          <a:bodyPr>
            <a:normAutofit fontScale="70000" lnSpcReduction="20000"/>
          </a:bodyPr>
          <a:lstStyle/>
          <a:p>
            <a:pPr marL="0" indent="0">
              <a:buNone/>
            </a:pPr>
            <a:r>
              <a:rPr lang="ar-IQ" b="1" dirty="0"/>
              <a:t>معيار نقل عبء </a:t>
            </a:r>
            <a:r>
              <a:rPr lang="ar-IQ" b="1" dirty="0" smtClean="0"/>
              <a:t>الضريبة:</a:t>
            </a:r>
          </a:p>
          <a:p>
            <a:pPr marL="0" indent="0">
              <a:buNone/>
            </a:pPr>
            <a:r>
              <a:rPr lang="ar-IQ" dirty="0"/>
              <a:t>وفقا لهذا المعيار تعد الضريبة مباشرة اذا تحمل عبئها دافعها الى الخزانة العائدة للدولة اي المكلف القانوني بها وتعد غير مباشرة اذا لم يتحمل عبئها من يقوم بدفعها اي اذا القى دافع الضريبة عبئها على شخص اخر عن طريق التأثير في الاثمان.</a:t>
            </a:r>
            <a:endParaRPr lang="en-US" dirty="0"/>
          </a:p>
          <a:p>
            <a:r>
              <a:rPr lang="ar-IQ" b="1" dirty="0"/>
              <a:t>شروط نقل العبء:</a:t>
            </a:r>
            <a:endParaRPr lang="en-US" dirty="0"/>
          </a:p>
          <a:p>
            <a:r>
              <a:rPr lang="ar-IQ" dirty="0"/>
              <a:t>يتعين لكي يتم نقل عبء الضريبة ان يكون دفع ثمن الخدمة او السلعة التي فرضت عليها ممكنا، ولهذا فمرونة الطلب والعرض هي التي تحدد مدى امكانية نقل عبء الضريبة. فهذا النقل يتناسب عكسيا مع مرونة الطلب فاذا كان الطلب على السلعة غير مرن (السلع الضرورية) كان نقل عبء الضريبة ممكنا لان المستهلكين لا يمكنهم الاستغناء عن مثل هذه السلع. وبالعكس يتناسب النقل طرديا مع مرونة </a:t>
            </a:r>
            <a:r>
              <a:rPr lang="ar-IQ" dirty="0" smtClean="0"/>
              <a:t>العرض.</a:t>
            </a:r>
          </a:p>
          <a:p>
            <a:r>
              <a:rPr lang="ar-IQ" b="1" dirty="0" smtClean="0"/>
              <a:t> </a:t>
            </a:r>
            <a:r>
              <a:rPr lang="ar-IQ" b="1" dirty="0"/>
              <a:t>معيار ثبات المادة الخاضعة للضريبة:</a:t>
            </a:r>
            <a:endParaRPr lang="en-US" dirty="0"/>
          </a:p>
          <a:p>
            <a:r>
              <a:rPr lang="ar-IQ" dirty="0"/>
              <a:t>يقضي هذا المعيار بان الضرائب المباشرة هي تلك الضرائب التي تفرض على عناصر تتميز بدرجة معينة من الثبات والتجدد والاستقرار، كالضرائب على الدخل، اما الضرائب غير المباشرة فهي تلك الضرائب التي تفرض على بعض الوقائع المتقطعة او العرضية كدافعة الانتاج والاستهلاك او التداول ويكاد يلتقي هذا المعيار مع المعيار الاداري. </a:t>
            </a:r>
            <a:endParaRPr lang="ar-IQ" dirty="0" smtClean="0"/>
          </a:p>
          <a:p>
            <a:endParaRPr lang="ar-IQ" dirty="0" smtClean="0"/>
          </a:p>
          <a:p>
            <a:endParaRPr lang="ar-IQ" dirty="0"/>
          </a:p>
        </p:txBody>
      </p:sp>
    </p:spTree>
    <p:extLst>
      <p:ext uri="{BB962C8B-B14F-4D97-AF65-F5344CB8AC3E}">
        <p14:creationId xmlns:p14="http://schemas.microsoft.com/office/powerpoint/2010/main" val="485836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12968" cy="6336704"/>
          </a:xfrm>
        </p:spPr>
        <p:txBody>
          <a:bodyPr>
            <a:normAutofit fontScale="55000" lnSpcReduction="20000"/>
          </a:bodyPr>
          <a:lstStyle/>
          <a:p>
            <a:r>
              <a:rPr lang="ar-IQ" sz="6500" b="1" dirty="0"/>
              <a:t>اهم انواع الحاجات العامة:</a:t>
            </a:r>
            <a:endParaRPr lang="en-US" sz="6500" dirty="0"/>
          </a:p>
          <a:p>
            <a:r>
              <a:rPr lang="ar-IQ" sz="4400" dirty="0"/>
              <a:t>تتباين الحاجات العامة التي ينبغي ان تقوم الحكومة الاقدام المجتمع بحسب اهميتها والتي يكن مصدرها في الانواع التالية للحاجات العامة:</a:t>
            </a:r>
            <a:endParaRPr lang="en-US" sz="4400" dirty="0"/>
          </a:p>
          <a:p>
            <a:r>
              <a:rPr lang="ar-IQ" sz="4400" dirty="0"/>
              <a:t>1-حاجات عامة يجب ان تقوم الحكومة حصرا بتلبيتها وهذه تتمثل في حاجات المجتمع للامن الداخلي والدفاع ضد المخاطر الخارجية والعدالة، فهذه الحاجات عدا عن كونها اساس حياة اي مجتمع فهي مظهر من مظاهر سيادة الحكومة وقوتها.</a:t>
            </a:r>
            <a:endParaRPr lang="en-US" sz="4400" dirty="0"/>
          </a:p>
          <a:p>
            <a:r>
              <a:rPr lang="ar-IQ" sz="4400" dirty="0"/>
              <a:t>2-حاجات عامة ينبغي او يفضل ان تقوم الحكومة بتلبيتها مثل حاجات افراد المجتمع للكهرباء والماء والمواصلات .. الخ فهذه تمثل حاجات اساسية للافراد المجتمع ينبغي ان تسعى الحكومات لتأمينها وتوفيرها لها عبر عدد من افراد المجتمع وطي حالة ترك تلبية هذه الحاجات لقطع الخاص فقد بحزم عدد كبير من افراد المجتمع بسبب عدم قدرتهم على دفع تكاليفها.</a:t>
            </a:r>
            <a:endParaRPr lang="en-US" sz="4400" dirty="0"/>
          </a:p>
          <a:p>
            <a:r>
              <a:rPr lang="ar-IQ" sz="4400" dirty="0"/>
              <a:t>3-حاجات عامة مكملة لدور الحكومة</a:t>
            </a:r>
            <a:endParaRPr lang="en-US" sz="4400" dirty="0"/>
          </a:p>
          <a:p>
            <a:r>
              <a:rPr lang="ar-IQ" sz="4400" dirty="0"/>
              <a:t>في أي مجتمع توجد فئة معينة من الافراد لا تستطيع تأمين حاجاتها المختلفة لاسباب مختلفة منها المرض والعوق والفقر والشيخوخة لذا يصبح من واجب الحكومة في اي مجتمع تأمين وتوفير حاجات هذه الفئة عبر الدعم النقدي او السلعي عن طريقها برامج الدعاية والضمان الاجتماعي.</a:t>
            </a:r>
            <a:endParaRPr lang="ar-SA" sz="4200" b="1" dirty="0"/>
          </a:p>
        </p:txBody>
      </p:sp>
    </p:spTree>
    <p:extLst>
      <p:ext uri="{BB962C8B-B14F-4D97-AF65-F5344CB8AC3E}">
        <p14:creationId xmlns:p14="http://schemas.microsoft.com/office/powerpoint/2010/main" val="37820299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3568" y="3140968"/>
            <a:ext cx="7488832" cy="2664296"/>
          </a:xfrm>
        </p:spPr>
        <p:style>
          <a:lnRef idx="0">
            <a:schemeClr val="accent5"/>
          </a:lnRef>
          <a:fillRef idx="3">
            <a:schemeClr val="accent5"/>
          </a:fillRef>
          <a:effectRef idx="3">
            <a:schemeClr val="accent5"/>
          </a:effectRef>
          <a:fontRef idx="minor">
            <a:schemeClr val="lt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sz="6600" b="1" dirty="0">
                <a:solidFill>
                  <a:schemeClr val="tx1">
                    <a:lumMod val="95000"/>
                    <a:lumOff val="5000"/>
                  </a:schemeClr>
                </a:solidFill>
              </a:rPr>
              <a:t>التهرب الضريبي</a:t>
            </a:r>
            <a:endParaRPr lang="ar-IQ" sz="6600" b="1" spc="50" dirty="0">
              <a:ln w="11430"/>
              <a:solidFill>
                <a:schemeClr val="tx1">
                  <a:lumMod val="95000"/>
                  <a:lumOff val="5000"/>
                </a:schemeClr>
              </a:solidFill>
              <a:effectLst>
                <a:outerShdw blurRad="76200" dist="50800" dir="5400000" algn="tl" rotWithShape="0">
                  <a:srgbClr val="000000">
                    <a:alpha val="65000"/>
                  </a:srgbClr>
                </a:outerShdw>
              </a:effectLst>
            </a:endParaRPr>
          </a:p>
        </p:txBody>
      </p:sp>
      <p:sp>
        <p:nvSpPr>
          <p:cNvPr id="4" name="عنوان 3"/>
          <p:cNvSpPr>
            <a:spLocks noGrp="1"/>
          </p:cNvSpPr>
          <p:nvPr>
            <p:ph type="ctrTitle"/>
          </p:nvPr>
        </p:nvSpPr>
        <p:spPr>
          <a:xfrm>
            <a:off x="611560" y="620688"/>
            <a:ext cx="7772400" cy="2160240"/>
          </a:xfrm>
        </p:spPr>
        <p:style>
          <a:lnRef idx="0">
            <a:schemeClr val="accent6"/>
          </a:lnRef>
          <a:fillRef idx="3">
            <a:schemeClr val="accent6"/>
          </a:fillRef>
          <a:effectRef idx="3">
            <a:schemeClr val="accent6"/>
          </a:effectRef>
          <a:fontRef idx="minor">
            <a:schemeClr val="lt1"/>
          </a:fontRef>
        </p:style>
        <p:txBody>
          <a:bodyPr>
            <a:normAutofit/>
          </a:bodyPr>
          <a:lstStyle/>
          <a:p>
            <a:r>
              <a:rPr lang="ar-IQ"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المحاضرة السابعة</a:t>
            </a:r>
          </a:p>
        </p:txBody>
      </p:sp>
    </p:spTree>
    <p:extLst>
      <p:ext uri="{BB962C8B-B14F-4D97-AF65-F5344CB8AC3E}">
        <p14:creationId xmlns:p14="http://schemas.microsoft.com/office/powerpoint/2010/main" val="21622452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07504" y="188640"/>
            <a:ext cx="8856984" cy="6552728"/>
          </a:xfrm>
        </p:spPr>
        <p:txBody>
          <a:bodyPr>
            <a:normAutofit fontScale="85000" lnSpcReduction="10000"/>
          </a:bodyPr>
          <a:lstStyle/>
          <a:p>
            <a:pPr marL="0" indent="0">
              <a:buNone/>
            </a:pPr>
            <a:r>
              <a:rPr lang="ar-IQ" dirty="0"/>
              <a:t>يقصد بالتهرب الضريبي محاولة المكلف عدم دفع الضريبة (كليا او جزئيا)، وعندئذ لا يتم تحصيل اية ضريبة. ويحدث ذلك عندما يعمد المكلف الى مخالفة نصوص القانون بطريقة من طرق التفنن في الوسيلة بخاصة في مرحلة تحديد الوعاء الضريبي، كان يقوم المكلف باخفاء جزء كبير من وعاء الضريبة عن انظار السلطة المالية.</a:t>
            </a:r>
            <a:endParaRPr lang="en-US" dirty="0"/>
          </a:p>
          <a:p>
            <a:r>
              <a:rPr lang="ar-IQ" dirty="0"/>
              <a:t>وهناك اربعة اسباب للتهرب: اسباب اخلاقية، اسباب سياسية، اسباب اقتصادية، واخيرا اسباب فنية.</a:t>
            </a:r>
            <a:endParaRPr lang="en-US" dirty="0"/>
          </a:p>
          <a:p>
            <a:r>
              <a:rPr lang="ar-IQ" dirty="0"/>
              <a:t>وفيما يتعلق بالاسباب الاخلاقية نجد ان الوعي الضريبي يعتبر متخلفا كما هو الحال مع الوعي القانوني، بمعنى ان المكلف عندما يخالف القوانين الضريبية لا يشعر انه يرتكب اثما في حق المجتمع كشعوره عندما يقتل او يسرق غيره.</a:t>
            </a:r>
            <a:endParaRPr lang="en-US" dirty="0"/>
          </a:p>
          <a:p>
            <a:r>
              <a:rPr lang="ar-IQ" b="1" dirty="0"/>
              <a:t>وسائل التهرب:</a:t>
            </a:r>
            <a:endParaRPr lang="en-US" dirty="0"/>
          </a:p>
          <a:p>
            <a:r>
              <a:rPr lang="ar-IQ" dirty="0"/>
              <a:t>وفيما يتعلق بوسائل التهرب، نجد ان هذه الوسائل متعددة، فهناك الاخفاء المادي اذا كان ممكنا، امثلته اخفاء جزء من التركة، او تهرب البضائع للافلات من الضرائب الجمركية.</a:t>
            </a:r>
            <a:endParaRPr lang="en-US" dirty="0"/>
          </a:p>
          <a:p>
            <a:r>
              <a:rPr lang="ar-IQ" dirty="0"/>
              <a:t>وهناك التلاعب المحاسبي الذي يتم عن طريق ادراج بعض نفقات المكلف في بنود لا تفرض عليها الضريبة.</a:t>
            </a:r>
          </a:p>
        </p:txBody>
      </p:sp>
    </p:spTree>
    <p:extLst>
      <p:ext uri="{BB962C8B-B14F-4D97-AF65-F5344CB8AC3E}">
        <p14:creationId xmlns:p14="http://schemas.microsoft.com/office/powerpoint/2010/main" val="12547773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07504" y="188640"/>
            <a:ext cx="8856984" cy="6552728"/>
          </a:xfrm>
        </p:spPr>
        <p:txBody>
          <a:bodyPr>
            <a:normAutofit fontScale="92500" lnSpcReduction="10000"/>
          </a:bodyPr>
          <a:lstStyle/>
          <a:p>
            <a:r>
              <a:rPr lang="ar-IQ" b="1" dirty="0"/>
              <a:t>مشكلة الازدواج الضريبي:</a:t>
            </a:r>
            <a:endParaRPr lang="en-US" dirty="0"/>
          </a:p>
          <a:p>
            <a:r>
              <a:rPr lang="ar-IQ" dirty="0"/>
              <a:t>يتحقق الازدواج الضريبي عندما يجري تطبيق قوانين متعددة داخل الدولة، او على الصعيد الدولي، بحيث يؤدي الى خضوع مكلف معين الى الضريبة عن الوعاء نفسه اكثر من مرة على الرغم من وحدة المدة التي تفرض الضريبة خلالها.</a:t>
            </a:r>
            <a:endParaRPr lang="en-US" dirty="0"/>
          </a:p>
          <a:p>
            <a:r>
              <a:rPr lang="ar-IQ" dirty="0"/>
              <a:t>واذن فان تحقق هذه الظاهرة يفترض توافر شروط اربعة هي:</a:t>
            </a:r>
            <a:endParaRPr lang="en-US" dirty="0"/>
          </a:p>
          <a:p>
            <a:r>
              <a:rPr lang="ar-IQ" dirty="0"/>
              <a:t>1-وحدة المكلف. 2-وحدة الوعاء. 3-وحدة الضريبة. 4-وحدة المدة</a:t>
            </a:r>
            <a:r>
              <a:rPr lang="ar-IQ" dirty="0" smtClean="0"/>
              <a:t>.</a:t>
            </a:r>
          </a:p>
          <a:p>
            <a:r>
              <a:rPr lang="ar-IQ" b="1" dirty="0"/>
              <a:t>سعر الضريبة: وتحديد مقدار الضريبة</a:t>
            </a:r>
            <a:endParaRPr lang="en-US" dirty="0"/>
          </a:p>
          <a:p>
            <a:r>
              <a:rPr lang="ar-IQ" dirty="0"/>
              <a:t>يتعدد مقدار الضريبة من خلال تحديد سعر معين على المادة الخاضعة لها ويقصد بسعر الضريبة النسبية بين مقدار الضريبة والمادة المكونة لوعائها اي مقدارها سنويا الى قيمة </a:t>
            </a:r>
            <a:r>
              <a:rPr lang="ar-IQ" dirty="0" smtClean="0"/>
              <a:t>الوعاء.</a:t>
            </a:r>
          </a:p>
          <a:p>
            <a:r>
              <a:rPr lang="ar-IQ" b="1" dirty="0" smtClean="0"/>
              <a:t> </a:t>
            </a:r>
            <a:r>
              <a:rPr lang="ar-IQ" b="1" dirty="0"/>
              <a:t>-طريقة التحديد المسبق لحصيلة الضريبة (الضريبة التوزيعية)</a:t>
            </a:r>
            <a:endParaRPr lang="en-US" dirty="0"/>
          </a:p>
          <a:p>
            <a:r>
              <a:rPr lang="ar-IQ" dirty="0"/>
              <a:t>يكتفي المشرع في الضريبة التوزيعية بتحديد المبلغ الاجمالي الواجب تحصيله كضريبة معينة من الافراد الخاضعين </a:t>
            </a:r>
            <a:r>
              <a:rPr lang="ar-IQ" dirty="0" smtClean="0"/>
              <a:t>لها. </a:t>
            </a:r>
          </a:p>
          <a:p>
            <a:endParaRPr lang="ar-IQ" dirty="0"/>
          </a:p>
        </p:txBody>
      </p:sp>
    </p:spTree>
    <p:extLst>
      <p:ext uri="{BB962C8B-B14F-4D97-AF65-F5344CB8AC3E}">
        <p14:creationId xmlns:p14="http://schemas.microsoft.com/office/powerpoint/2010/main" val="14308183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908720"/>
            <a:ext cx="8229600" cy="4525963"/>
          </a:xfrm>
        </p:spPr>
        <p:txBody>
          <a:bodyPr>
            <a:normAutofit fontScale="85000" lnSpcReduction="10000"/>
          </a:bodyPr>
          <a:lstStyle/>
          <a:p>
            <a:r>
              <a:rPr lang="ar-IQ" b="1" dirty="0"/>
              <a:t>-طريقة تحديد سعر الضريبة (الضريبة القياسية او التحديدية)</a:t>
            </a:r>
            <a:endParaRPr lang="en-US" dirty="0"/>
          </a:p>
          <a:p>
            <a:r>
              <a:rPr lang="ar-IQ" dirty="0"/>
              <a:t>ويمكن ان يقسم هذا النوع الى الضريبة التناسبية والضريبة التصاعدية ويقوم المشرع وفقا لهذه الطريقة بتجديد سعر الضريبة اي النسبة المئوية من المادة الخاضعة للضريبة التي يدفعها المكلف وعندئذ تتغير حصيلة الضريبة مع تغير قيمة المادة الخاضعة للضريبة حسب الظروف التي يمر فيها الاقتصاد القومي من خلال التوسع او </a:t>
            </a:r>
            <a:r>
              <a:rPr lang="ar-IQ" dirty="0" smtClean="0"/>
              <a:t>الانكماش.</a:t>
            </a:r>
          </a:p>
          <a:p>
            <a:r>
              <a:rPr lang="ar-IQ" b="1" dirty="0"/>
              <a:t>الطريقة النسبية التناسبية:</a:t>
            </a:r>
            <a:endParaRPr lang="en-US" dirty="0"/>
          </a:p>
          <a:p>
            <a:r>
              <a:rPr lang="ar-IQ" dirty="0"/>
              <a:t>تكون المعنوية نسبة اذا كان سعرها ثابت لا يتغير قيمة المادة الخاضعة لها مثلا عندما تفرض ضريبة على الارباح التجارية والصناعية سعر دائم ففي هذه الحالة تصل نسبة المبلغ المقتطع كضريبة من الارباح المتحققة ثابتة مهما تغير مقدار هذه الارباح </a:t>
            </a:r>
            <a:r>
              <a:rPr lang="ar-IQ" dirty="0" smtClean="0"/>
              <a:t>.</a:t>
            </a:r>
            <a:endParaRPr lang="ar-IQ" dirty="0"/>
          </a:p>
        </p:txBody>
      </p:sp>
    </p:spTree>
    <p:extLst>
      <p:ext uri="{BB962C8B-B14F-4D97-AF65-F5344CB8AC3E}">
        <p14:creationId xmlns:p14="http://schemas.microsoft.com/office/powerpoint/2010/main" val="1848893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404664"/>
            <a:ext cx="8229600" cy="4525963"/>
          </a:xfrm>
        </p:spPr>
        <p:txBody>
          <a:bodyPr>
            <a:normAutofit fontScale="62500" lnSpcReduction="20000"/>
          </a:bodyPr>
          <a:lstStyle/>
          <a:p>
            <a:r>
              <a:rPr lang="ar-IQ" b="1" dirty="0"/>
              <a:t>الضريبة التصاعدية:</a:t>
            </a:r>
            <a:endParaRPr lang="en-US" dirty="0"/>
          </a:p>
          <a:p>
            <a:r>
              <a:rPr lang="ar-IQ" dirty="0"/>
              <a:t>تكون الضريبة تصاعدية اذا كان سعرها يزيد بارتفاع المادة الخاضعة لها فاذا فرضت ضريبة عامة على الايراد بسعر 10% على الالف الاول من دخل المكلف و 15% من الالف الثاني وهكذا تكون في مثل هذه الحالة الضريبة تصاعدية وغالبا ما يتم التصاعد في الضريبة تحت تأثير عامل واحد هو مقدار المادة الخاضعة للضريبة بحيث يزداد السعر بزيادة قيمتها.</a:t>
            </a:r>
            <a:endParaRPr lang="en-US" dirty="0"/>
          </a:p>
          <a:p>
            <a:r>
              <a:rPr lang="ar-IQ" b="1" dirty="0"/>
              <a:t>الطاقة الضريبية:</a:t>
            </a:r>
            <a:endParaRPr lang="en-US" dirty="0"/>
          </a:p>
          <a:p>
            <a:r>
              <a:rPr lang="ar-IQ" dirty="0"/>
              <a:t>ينصرف مفهوم الطاقة الضريبية او كما تسمى احيانا المقدرة التكليفية القومية الى قدرة الدخل القومي على تحمل الضرائب او عن ذلك القدر من الضرائب الذي يمكن فرضه بصورة عادلة على الافراد. بمعنى ان الطاقة الضريبية تمثل الحد الاقصى من الضرائب الذي يمكن للدولة جبايته دون الاضرار بمستوى معيشة الافراد او بالطاقة الانتاجية القومية</a:t>
            </a:r>
            <a:r>
              <a:rPr lang="ar-IQ" dirty="0" smtClean="0"/>
              <a:t>.</a:t>
            </a:r>
          </a:p>
          <a:p>
            <a:r>
              <a:rPr lang="ar-IQ" b="1" dirty="0"/>
              <a:t>العوامل التي تتوقف عليها الطاقة الضريبية:</a:t>
            </a:r>
            <a:endParaRPr lang="en-US" dirty="0"/>
          </a:p>
          <a:p>
            <a:r>
              <a:rPr lang="ar-IQ" b="1" dirty="0"/>
              <a:t>1- مجموعة العوامل الاقتصادية: </a:t>
            </a:r>
            <a:r>
              <a:rPr lang="ar-IQ" dirty="0"/>
              <a:t>تتمثل العوامل الاقتصادية بالاتي:</a:t>
            </a:r>
            <a:endParaRPr lang="en-US" dirty="0"/>
          </a:p>
          <a:p>
            <a:r>
              <a:rPr lang="ar-IQ" b="1" dirty="0"/>
              <a:t>أ-حجم الدخل القومي</a:t>
            </a:r>
            <a:r>
              <a:rPr lang="ar-IQ" dirty="0"/>
              <a:t>: الضرائب بصورة عامة تفرض على الدخول المتولدة من العمل او رأس المال او كليهما (المصدر المختلط) كما انها تصيب استخدامات هذه الدخول في طريقها الى الاستهلاك او عند تداول هذه الدخول. ومن ثم فان ارتفاع حجم الدخل القومي ينعكس في اتساع الاوعية الضريبية وزيادة قدرته على تحمل </a:t>
            </a:r>
            <a:r>
              <a:rPr lang="ar-IQ" dirty="0" smtClean="0"/>
              <a:t>الضرائب.</a:t>
            </a:r>
          </a:p>
          <a:p>
            <a:endParaRPr lang="ar-IQ" dirty="0"/>
          </a:p>
        </p:txBody>
      </p:sp>
    </p:spTree>
    <p:extLst>
      <p:ext uri="{BB962C8B-B14F-4D97-AF65-F5344CB8AC3E}">
        <p14:creationId xmlns:p14="http://schemas.microsoft.com/office/powerpoint/2010/main" val="30019392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3568" y="3140968"/>
            <a:ext cx="7488832" cy="2664296"/>
          </a:xfrm>
        </p:spPr>
        <p:style>
          <a:lnRef idx="0">
            <a:schemeClr val="accent5"/>
          </a:lnRef>
          <a:fillRef idx="3">
            <a:schemeClr val="accent5"/>
          </a:fillRef>
          <a:effectRef idx="3">
            <a:schemeClr val="accent5"/>
          </a:effectRef>
          <a:fontRef idx="minor">
            <a:schemeClr val="lt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sz="6600" b="1" dirty="0">
                <a:solidFill>
                  <a:schemeClr val="tx1">
                    <a:lumMod val="95000"/>
                    <a:lumOff val="5000"/>
                  </a:schemeClr>
                </a:solidFill>
              </a:rPr>
              <a:t>الضرائب المباشرة على الدخل </a:t>
            </a:r>
            <a:r>
              <a:rPr lang="ar-IQ" sz="6600" b="1" dirty="0" smtClean="0">
                <a:solidFill>
                  <a:schemeClr val="tx1">
                    <a:lumMod val="95000"/>
                    <a:lumOff val="5000"/>
                  </a:schemeClr>
                </a:solidFill>
              </a:rPr>
              <a:t>والثروة</a:t>
            </a:r>
            <a:endParaRPr lang="ar-IQ" sz="6600" b="1" spc="50" dirty="0">
              <a:ln w="11430"/>
              <a:solidFill>
                <a:schemeClr val="tx1">
                  <a:lumMod val="95000"/>
                  <a:lumOff val="5000"/>
                </a:schemeClr>
              </a:solidFill>
              <a:effectLst>
                <a:outerShdw blurRad="76200" dist="50800" dir="5400000" algn="tl" rotWithShape="0">
                  <a:srgbClr val="000000">
                    <a:alpha val="65000"/>
                  </a:srgbClr>
                </a:outerShdw>
              </a:effectLst>
            </a:endParaRPr>
          </a:p>
        </p:txBody>
      </p:sp>
      <p:sp>
        <p:nvSpPr>
          <p:cNvPr id="4" name="عنوان 3"/>
          <p:cNvSpPr>
            <a:spLocks noGrp="1"/>
          </p:cNvSpPr>
          <p:nvPr>
            <p:ph type="ctrTitle"/>
          </p:nvPr>
        </p:nvSpPr>
        <p:spPr>
          <a:xfrm>
            <a:off x="611560" y="620688"/>
            <a:ext cx="7772400" cy="2160240"/>
          </a:xfrm>
        </p:spPr>
        <p:style>
          <a:lnRef idx="0">
            <a:schemeClr val="accent6"/>
          </a:lnRef>
          <a:fillRef idx="3">
            <a:schemeClr val="accent6"/>
          </a:fillRef>
          <a:effectRef idx="3">
            <a:schemeClr val="accent6"/>
          </a:effectRef>
          <a:fontRef idx="minor">
            <a:schemeClr val="lt1"/>
          </a:fontRef>
        </p:style>
        <p:txBody>
          <a:bodyPr>
            <a:normAutofit/>
          </a:bodyPr>
          <a:lstStyle/>
          <a:p>
            <a:r>
              <a:rPr lang="ar-IQ"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المحاضرة </a:t>
            </a:r>
            <a:r>
              <a:rPr lang="ar-IQ" sz="9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الثامنة</a:t>
            </a:r>
            <a:endParaRPr lang="ar-IQ"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3991338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116632"/>
            <a:ext cx="8229600" cy="6009531"/>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r>
              <a:rPr lang="ar-IQ" b="1" dirty="0"/>
              <a:t>الضرائب على الدخل:</a:t>
            </a:r>
            <a:endParaRPr lang="en-US" dirty="0"/>
          </a:p>
          <a:p>
            <a:r>
              <a:rPr lang="ar-IQ" dirty="0"/>
              <a:t>وتقدر قيمة العناصر الخاضعة لضريبة الدخل على اساس ما يحققه المكلف منها خلال فترة زمنية معينة. سواء أكانت شهرا او سنة ميلادية عادة. بحيث يمكن التفرقة في هذا الصدد بين الضرائب النوعية </a:t>
            </a:r>
            <a:r>
              <a:rPr lang="en-US" dirty="0" err="1"/>
              <a:t>Cedulaires</a:t>
            </a:r>
            <a:r>
              <a:rPr lang="ar-IQ" dirty="0"/>
              <a:t> والضريبة العامة </a:t>
            </a:r>
            <a:r>
              <a:rPr lang="en-US" dirty="0"/>
              <a:t>General</a:t>
            </a:r>
            <a:r>
              <a:rPr lang="ar-IQ" dirty="0"/>
              <a:t> او المركبة </a:t>
            </a:r>
            <a:r>
              <a:rPr lang="en-US" dirty="0" err="1"/>
              <a:t>Syathetique</a:t>
            </a:r>
            <a:r>
              <a:rPr lang="ar-IQ" dirty="0"/>
              <a:t> اذ تتناول كل ضريبة من الضرائب النوعية نوعا معينا من انواع الدخل دون الاخرى كالضريبة على المرتبات والاجور والضريبة على الارباح التجارية والصناعية وغيرها بينما نتناول الضريبة العامة على الدخل او مجموع عناصر دخل المكلف على اختلاف انواعها وبصرف النظر عن تباين مصادرها</a:t>
            </a:r>
            <a:r>
              <a:rPr lang="ar-IQ" dirty="0" smtClean="0"/>
              <a:t>.</a:t>
            </a:r>
          </a:p>
          <a:p>
            <a:r>
              <a:rPr lang="ar-IQ" b="1" dirty="0"/>
              <a:t>الضرائب على رأس المال:</a:t>
            </a:r>
            <a:endParaRPr lang="en-US" dirty="0"/>
          </a:p>
          <a:p>
            <a:r>
              <a:rPr lang="ar-IQ" dirty="0"/>
              <a:t>تتناول الضريبة على رأس المال عناصر الثروة المكونة للذمة المالية وقد فضلت بعض الاراء مثل هذه الضريبة باعتبارها اداة ملائمة لتوزيع الاعباء العامة على اساس ان مقدار ما يملكه شخص معين في لحظة ما من عناصر الثروة يظهر بصورة اكثر وضوحا من مقدار دخله مدى قدرته على تحمل العبء الضريبي وخاصة وانه يمكن فرض هذه الضريبة على الاموال العاطلة التي لا تغل انتاجا تسري عليه ضريبة الدخل مما يدفع اصحابها الى توظيفها في اوجه الاستثمار المختلفة التي تعود بالفائدة على الاقتصاد القومي باسره فضلا عما ذهبت اليه بعض الاراء المؤيدة لفرض مثل هذه الضريبة من المطالبة بالاعتماد عليها للحد من الاعباء التي يتحملها دخل العمل.</a:t>
            </a:r>
          </a:p>
        </p:txBody>
      </p:sp>
    </p:spTree>
    <p:extLst>
      <p:ext uri="{BB962C8B-B14F-4D97-AF65-F5344CB8AC3E}">
        <p14:creationId xmlns:p14="http://schemas.microsoft.com/office/powerpoint/2010/main" val="38902971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83526" y="116632"/>
            <a:ext cx="8229600" cy="6192688"/>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r>
              <a:rPr lang="ar-IQ" b="1" dirty="0"/>
              <a:t>2-الضرائب على الانفاق:</a:t>
            </a:r>
            <a:endParaRPr lang="en-US" dirty="0"/>
          </a:p>
          <a:p>
            <a:r>
              <a:rPr lang="ar-IQ" dirty="0"/>
              <a:t>تسمى احيانا الضرائب على الانفاق الضرائب غير المباشرة التي تتناول الدخل (او رأس المال في بعض الحالات) بمناسبة استخدامه او انفاقه وقد فرضت هذه الضريبة في طورها الاول في صورة فرائض نوعية تسري كل منها على نوع معين من الانتاج كالضرائب على الاستهلاك (او رسوم الانتاج) المشروبات الروحية، والسكر والمنتجات البترولية، وغيرها. وكذلك الضرائب الجمركية على الواردات والصادرات وتعتبر هذه الصورة النوعية للضرائب على الانفاق الركن الرئيسي للكيان الضريبي في الدول التي لم تحقق درجة عالية من التقدم الاقتصادي بينما تستعين الدول ذات الانظمة الاقتصادية والسياسية المتقدمة بالصورة الحديثة لهذه الضريبة ممثلة في الضريبة العامة على الانفاق التي تسري على جميع الوان الانتاج والتي تسمى بالضريبة على رقم الاعمال حيث يتوفر في مثل هذه الدول ادوات تطبيق هذه الضريبة من انظمة محاسبية (وانظمة للتكاليف).</a:t>
            </a:r>
            <a:endParaRPr lang="en-US" dirty="0"/>
          </a:p>
          <a:p>
            <a:r>
              <a:rPr lang="ar-IQ" b="1" dirty="0"/>
              <a:t>-الشكل الاول- الضريبة المتقدمة:</a:t>
            </a:r>
            <a:endParaRPr lang="en-US" dirty="0"/>
          </a:p>
          <a:p>
            <a:r>
              <a:rPr lang="ar-IQ" dirty="0"/>
              <a:t>تأخذ الضريبة العامة على الانفاق في هذه الحالة شكل ضريبة على رقم المشتريات او رقم المبيعات في كل مرحلة من المراحل التي تمر بها عملية الانتاج (من مرحلة اعداد السلعة للاستهلاك النهائي الى مرحلة تجارة الجملة فمرحلة تجارة نصف الجملة واخيرا مرحلة تجارة التجزئة، ولذلك تسمى احيانا الضريبة الشاملة.</a:t>
            </a:r>
            <a:endParaRPr lang="en-US" dirty="0"/>
          </a:p>
          <a:p>
            <a:pPr marL="0" indent="0">
              <a:buNone/>
            </a:pPr>
            <a:endParaRPr lang="ar-IQ" dirty="0"/>
          </a:p>
        </p:txBody>
      </p:sp>
    </p:spTree>
    <p:extLst>
      <p:ext uri="{BB962C8B-B14F-4D97-AF65-F5344CB8AC3E}">
        <p14:creationId xmlns:p14="http://schemas.microsoft.com/office/powerpoint/2010/main" val="17415265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251520" y="116632"/>
            <a:ext cx="8568952" cy="6624736"/>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r>
              <a:rPr lang="ar-IQ" b="1" dirty="0"/>
              <a:t>-الشكل الثاني – الضريبة الوحيدة:</a:t>
            </a:r>
            <a:endParaRPr lang="en-US" dirty="0"/>
          </a:p>
          <a:p>
            <a:r>
              <a:rPr lang="ar-IQ" dirty="0"/>
              <a:t>يكتفي هذا الشكل للضريبة العامة على الانفاق باخضاع مرحلة واحدة من مراحل الانتاج دون غيرها للضريبة وذلك سواء في بداية الدائرة الاقتصادية كالضرائب على الانتاج او في نهايتها كالضرائب على الاستهلاك ولا يخفى ما يتصف به سعر مثل هذه الضريبة من ارتفاع يفوق الاسعار المتعددة للضريبة المتدرجة مما قد جعل من ارتفاعه حافزا على التهرب الذي لا يشق على الممولين نتيجة عدم سريان الضريبة الا في مرحلة واحدة من مراحل الانتاج بينما يصعب مثل هذا التهرب في حالة الضريبة المتدرجة لما يقتضيه من ضرورة اخفاء جميع العمليات المتعاقبة التي تتضمنها الدائرة الاقتصادية مما اقضى الى الالتجاء الى الشكل الثالث للضريبة العامة على الانفاق.</a:t>
            </a:r>
            <a:endParaRPr lang="en-US" dirty="0"/>
          </a:p>
          <a:p>
            <a:r>
              <a:rPr lang="ar-IQ" b="1" dirty="0"/>
              <a:t>3-الشكل الثالث- الضريبة على القيمة المضافة:</a:t>
            </a:r>
            <a:endParaRPr lang="en-US" dirty="0"/>
          </a:p>
          <a:p>
            <a:r>
              <a:rPr lang="ar-IQ" dirty="0"/>
              <a:t>على الرغم من سريان هذه الضريبة على الانتاج في جميع مراحله كما هو الحال في الضريبة المتدرجة الا انها لا تصيب سوى القيمة المضافة التي قيمة الانتاج المشترك في بدايتها بحيث لا يدع شكل الضريبة هذا مجالا لظاهرة التراكب التي تنطوي على سريان الضريبة على نفس العنصر مرات متعددة في مراحل مختلفة.</a:t>
            </a:r>
            <a:endParaRPr lang="en-US" dirty="0"/>
          </a:p>
          <a:p>
            <a:r>
              <a:rPr lang="ar-IQ" dirty="0"/>
              <a:t>ويلجأ الشارع الضريبي بصدد تطبيق هذه الضريبة الى مطالبة البائع في كل مرحلة من مراحل الانتاج بحساب الضريبة على كامل اسعار بيع انتاجه وان تقوم بادائها بعد استنزال قيمة الضريبة التي سبق توريدها للخزانة في المراحل السابقة مقابل تقديم المستندات والقرائن المؤيدة لذلك.</a:t>
            </a:r>
            <a:endParaRPr lang="en-US" dirty="0"/>
          </a:p>
          <a:p>
            <a:pPr marL="0" indent="0">
              <a:buNone/>
            </a:pPr>
            <a:endParaRPr lang="ar-IQ" dirty="0"/>
          </a:p>
        </p:txBody>
      </p:sp>
    </p:spTree>
    <p:extLst>
      <p:ext uri="{BB962C8B-B14F-4D97-AF65-F5344CB8AC3E}">
        <p14:creationId xmlns:p14="http://schemas.microsoft.com/office/powerpoint/2010/main" val="2608826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3568" y="3140968"/>
            <a:ext cx="7488832" cy="2664296"/>
          </a:xfrm>
        </p:spPr>
        <p:style>
          <a:lnRef idx="0">
            <a:schemeClr val="accent5"/>
          </a:lnRef>
          <a:fillRef idx="3">
            <a:schemeClr val="accent5"/>
          </a:fillRef>
          <a:effectRef idx="3">
            <a:schemeClr val="accent5"/>
          </a:effectRef>
          <a:fontRef idx="minor">
            <a:schemeClr val="lt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sz="8800" b="1" dirty="0">
                <a:solidFill>
                  <a:schemeClr val="tx1">
                    <a:lumMod val="95000"/>
                    <a:lumOff val="5000"/>
                  </a:schemeClr>
                </a:solidFill>
                <a:cs typeface="+mj-cs"/>
              </a:rPr>
              <a:t>القروض العامة</a:t>
            </a:r>
            <a:endParaRPr lang="en-US" sz="8800" dirty="0">
              <a:solidFill>
                <a:schemeClr val="tx1">
                  <a:lumMod val="95000"/>
                  <a:lumOff val="5000"/>
                </a:schemeClr>
              </a:solidFill>
              <a:cs typeface="+mj-cs"/>
            </a:endParaRPr>
          </a:p>
        </p:txBody>
      </p:sp>
      <p:sp>
        <p:nvSpPr>
          <p:cNvPr id="4" name="عنوان 3"/>
          <p:cNvSpPr>
            <a:spLocks noGrp="1"/>
          </p:cNvSpPr>
          <p:nvPr>
            <p:ph type="ctrTitle"/>
          </p:nvPr>
        </p:nvSpPr>
        <p:spPr>
          <a:xfrm>
            <a:off x="611560" y="620688"/>
            <a:ext cx="7772400" cy="2160240"/>
          </a:xfrm>
        </p:spPr>
        <p:style>
          <a:lnRef idx="0">
            <a:schemeClr val="accent6"/>
          </a:lnRef>
          <a:fillRef idx="3">
            <a:schemeClr val="accent6"/>
          </a:fillRef>
          <a:effectRef idx="3">
            <a:schemeClr val="accent6"/>
          </a:effectRef>
          <a:fontRef idx="minor">
            <a:schemeClr val="lt1"/>
          </a:fontRef>
        </p:style>
        <p:txBody>
          <a:bodyPr>
            <a:normAutofit/>
          </a:bodyPr>
          <a:lstStyle/>
          <a:p>
            <a:r>
              <a:rPr lang="ar-IQ"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المحاضرة </a:t>
            </a:r>
            <a:r>
              <a:rPr lang="ar-IQ" sz="9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التاسعة</a:t>
            </a:r>
            <a:endParaRPr lang="ar-IQ"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4244209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12968" cy="6336704"/>
          </a:xfrm>
        </p:spPr>
        <p:txBody>
          <a:bodyPr>
            <a:normAutofit fontScale="32500" lnSpcReduction="20000"/>
          </a:bodyPr>
          <a:lstStyle/>
          <a:p>
            <a:r>
              <a:rPr lang="ar-IQ" sz="8600" b="1" dirty="0"/>
              <a:t>انواع الخدمات العامة:</a:t>
            </a:r>
            <a:endParaRPr lang="en-US" sz="8600" dirty="0"/>
          </a:p>
          <a:p>
            <a:r>
              <a:rPr lang="ar-IQ" sz="4900" dirty="0"/>
              <a:t>تقوم الحكومة تلبية وتوفير الحاجات العامة عن طريق تقديم الخدمات العامة وهذه تقسم الى نوعين رئيسيين:</a:t>
            </a:r>
            <a:endParaRPr lang="en-US" sz="4900" dirty="0"/>
          </a:p>
          <a:p>
            <a:r>
              <a:rPr lang="ar-IQ" sz="4900" dirty="0"/>
              <a:t/>
            </a:r>
            <a:br>
              <a:rPr lang="ar-IQ" sz="4900" dirty="0"/>
            </a:br>
            <a:r>
              <a:rPr lang="ar-IQ" sz="4900" dirty="0"/>
              <a:t> </a:t>
            </a:r>
            <a:endParaRPr lang="en-US" sz="4900" dirty="0"/>
          </a:p>
          <a:p>
            <a:r>
              <a:rPr lang="ar-IQ" sz="4900" b="1" dirty="0"/>
              <a:t>1-خدمات عامة قابلة للتجزئة:</a:t>
            </a:r>
            <a:endParaRPr lang="en-US" sz="4900" dirty="0"/>
          </a:p>
          <a:p>
            <a:r>
              <a:rPr lang="ar-IQ" sz="4900" dirty="0"/>
              <a:t>مثل هذه الخدمات يكن تحديد انتفاع الفرد منها باعتبار آلية السوق (آلية العرض والطلب) وبالتالي يكن تحديد المقابل النقدي لها مثل خدمات الكهرباء والماء والمواصلات والصحة والتعليم.. الخ.</a:t>
            </a:r>
            <a:endParaRPr lang="en-US" sz="4900" dirty="0"/>
          </a:p>
          <a:p>
            <a:r>
              <a:rPr lang="ar-IQ" sz="4900" b="1" dirty="0"/>
              <a:t>2-خدمات عامة غير قابلة للتجزئة</a:t>
            </a:r>
            <a:endParaRPr lang="en-US" sz="4900" dirty="0"/>
          </a:p>
          <a:p>
            <a:r>
              <a:rPr lang="ar-IQ" sz="4900" dirty="0"/>
              <a:t>تتمثل مثل هذه الخدمات في الامن الداخلي والدفاع الخارجي وهي غير قابلة للتجزئة لان لا يكن تحديد انتفاع الفرد منها وبالتالي فهو لا يطلبها بشكل مباشر وبنفس الوقت لا يستطيع رفضها وبالتالي فهي غير خاضعة لالية العرض والطلب ولا يكن تحديد المقابل النقدي لها لسببين اساسيين هما:</a:t>
            </a:r>
            <a:endParaRPr lang="en-US" sz="4900" dirty="0"/>
          </a:p>
          <a:p>
            <a:r>
              <a:rPr lang="ar-IQ" sz="4900" dirty="0"/>
              <a:t>أ-سبب اخلاقي لان هذه الخدمات هي في صلب واجبات الدولة وبنفس الوقت هي مظهر من مظاهر سيادتها.</a:t>
            </a:r>
            <a:endParaRPr lang="en-US" sz="4900" dirty="0"/>
          </a:p>
          <a:p>
            <a:r>
              <a:rPr lang="ar-IQ" sz="4900" dirty="0"/>
              <a:t>ب- سبب فني سبق الاشارة اليه وهي عدم امكانية تحديد انتفاع الفرد منها وبالتالي صعوبة اخضاعها لالية العرض والطلب وتحديد المقابل النقدي لها.</a:t>
            </a:r>
            <a:endParaRPr lang="en-US" sz="4900" dirty="0"/>
          </a:p>
          <a:p>
            <a:r>
              <a:rPr lang="ar-IQ" sz="4900" dirty="0"/>
              <a:t>معايير التمييز بين المالية العامة والمالية الخاصة:</a:t>
            </a:r>
            <a:endParaRPr lang="en-US" sz="4900" dirty="0"/>
          </a:p>
          <a:p>
            <a:r>
              <a:rPr lang="ar-IQ" sz="4900" dirty="0"/>
              <a:t>هناك عدة معايير للتمييز بين المالية العامة والمالية الخاصة واهم هذه المعايير ما يلي:</a:t>
            </a:r>
            <a:endParaRPr lang="en-US" sz="4900" dirty="0"/>
          </a:p>
          <a:p>
            <a:r>
              <a:rPr lang="ar-IQ" sz="4900" b="1" dirty="0"/>
              <a:t>1-طريقة وضع الموازنة</a:t>
            </a:r>
            <a:endParaRPr lang="en-US" sz="4900" dirty="0"/>
          </a:p>
          <a:p>
            <a:r>
              <a:rPr lang="ar-IQ" sz="4900" dirty="0"/>
              <a:t>في حالة المالية العامة نجد ان الحكومة تضع نفقاتها مسبقا ثم تتوقع الايرادات اي اسبقية النفقات على الايرادات اي ان النفقات متحققة والايرادات متوقعة.</a:t>
            </a:r>
            <a:endParaRPr lang="en-US" sz="4900" dirty="0"/>
          </a:p>
          <a:p>
            <a:r>
              <a:rPr lang="ar-IQ" sz="4900" dirty="0"/>
              <a:t>اما في حالة المالية الخاصة فان النفقات توضع بناء على ما يتحقق من ايرادات.</a:t>
            </a:r>
            <a:endParaRPr lang="en-US" sz="4900" dirty="0"/>
          </a:p>
          <a:p>
            <a:r>
              <a:rPr lang="ar-IQ" sz="4900" b="1" dirty="0"/>
              <a:t>2-الهدف من الانفاق</a:t>
            </a:r>
            <a:endParaRPr lang="en-US" sz="4900" dirty="0"/>
          </a:p>
          <a:p>
            <a:r>
              <a:rPr lang="ar-IQ" sz="4900" dirty="0"/>
              <a:t>في حالة المالية العامة يكون الهدف من الانفاق هو تحقيق الربحية الاجتماعية (استقرار سياسي، نمو اقتصادي، استقرار صناعي) وتتراجع اهمية الربحية الاقتصادية.</a:t>
            </a:r>
            <a:endParaRPr lang="en-US" sz="4900" dirty="0"/>
          </a:p>
          <a:p>
            <a:r>
              <a:rPr lang="ar-IQ" sz="4900" dirty="0"/>
              <a:t>اما في حالة المالية الخاصة فان معيار المنفعة/ الكلفة (الربحية الاقتصادية) هو الهدف الاساسي لعملية الانفاق.</a:t>
            </a:r>
            <a:endParaRPr lang="en-US" sz="4900" dirty="0"/>
          </a:p>
          <a:p>
            <a:r>
              <a:rPr lang="ar-IQ" sz="4900" dirty="0"/>
              <a:t>اي تحقيقها اقصى ربح ممكن</a:t>
            </a:r>
            <a:r>
              <a:rPr lang="ar-IQ" sz="4900" dirty="0" smtClean="0"/>
              <a:t>.</a:t>
            </a:r>
            <a:endParaRPr lang="en-US" sz="4900" dirty="0"/>
          </a:p>
        </p:txBody>
      </p:sp>
    </p:spTree>
    <p:extLst>
      <p:ext uri="{BB962C8B-B14F-4D97-AF65-F5344CB8AC3E}">
        <p14:creationId xmlns:p14="http://schemas.microsoft.com/office/powerpoint/2010/main" val="26734356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223" y="188640"/>
            <a:ext cx="8229600" cy="1143000"/>
          </a:xfrm>
        </p:spPr>
        <p:txBody>
          <a:bodyPr/>
          <a:lstStyle/>
          <a:p>
            <a:endParaRPr lang="ar-IQ"/>
          </a:p>
        </p:txBody>
      </p:sp>
      <p:sp>
        <p:nvSpPr>
          <p:cNvPr id="3" name="Content Placeholder 2"/>
          <p:cNvSpPr>
            <a:spLocks noGrp="1"/>
          </p:cNvSpPr>
          <p:nvPr>
            <p:ph idx="1"/>
          </p:nvPr>
        </p:nvSpPr>
        <p:spPr>
          <a:xfrm>
            <a:off x="179512" y="0"/>
            <a:ext cx="8712968" cy="6453336"/>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r>
              <a:rPr lang="ar-IQ" b="1" dirty="0"/>
              <a:t>الاثار الاقتصادية للقروض العامة:</a:t>
            </a:r>
            <a:endParaRPr lang="en-US" dirty="0"/>
          </a:p>
          <a:p>
            <a:r>
              <a:rPr lang="ar-IQ" dirty="0"/>
              <a:t>-تتميز القروض العامة عن باقي انواع الايرادات العامة بانها تدخل او تتضمن ثلاث مراحل وهي:</a:t>
            </a:r>
            <a:endParaRPr lang="en-US" dirty="0"/>
          </a:p>
          <a:p>
            <a:r>
              <a:rPr lang="ar-IQ" b="1" dirty="0"/>
              <a:t>1.مرحلة الاصدار:</a:t>
            </a:r>
            <a:endParaRPr lang="en-US" dirty="0"/>
          </a:p>
          <a:p>
            <a:r>
              <a:rPr lang="ar-IQ" dirty="0"/>
              <a:t>اي اصدار الدين العام ويتم في هذه المرحلة سحب مبالغ الدين العام من الاطراف المكتسبة (الاطراف المقتنية لسندات الدين العام) لصالح الحكومة.</a:t>
            </a:r>
            <a:endParaRPr lang="en-US" dirty="0"/>
          </a:p>
          <a:p>
            <a:r>
              <a:rPr lang="ar-IQ" b="1" dirty="0"/>
              <a:t>2.مرحلة الانفاق:</a:t>
            </a:r>
            <a:endParaRPr lang="en-US" dirty="0"/>
          </a:p>
          <a:p>
            <a:r>
              <a:rPr lang="ar-IQ" dirty="0"/>
              <a:t>يتم في هذه المرحلة انفاق مبلغ الدّين العام من قبل الحكومة للغرض او الهدف الذي فرض من اجله مثل انفاق استثماري في مشاريع معينة او انفاق لاغراض استهلاكية او اغراض تشغيلية وما شابه.</a:t>
            </a:r>
            <a:endParaRPr lang="en-US" dirty="0"/>
          </a:p>
          <a:p>
            <a:r>
              <a:rPr lang="ar-IQ" b="1" dirty="0"/>
              <a:t>3.مرحلة الاطفاء:</a:t>
            </a:r>
            <a:endParaRPr lang="en-US" dirty="0"/>
          </a:p>
          <a:p>
            <a:r>
              <a:rPr lang="ar-IQ" dirty="0"/>
              <a:t>وهذه المرحلة هي التي تميز الدّين العام عن باقي الايرادات العامة فالحكومة تكون ملزمة برد مبالغ الدّين العام الى مستحقيها في المرحلة الاولى (اقساط المبلغ + الفوائد) </a:t>
            </a:r>
            <a:endParaRPr lang="en-US" dirty="0"/>
          </a:p>
          <a:p>
            <a:r>
              <a:rPr lang="ar-IQ" dirty="0"/>
              <a:t>ولابد من الاشارة الى ان الاثار الاقتصادية للدّين العام تختلف تبعا لعوامل عديدة مؤثرة اهملها</a:t>
            </a:r>
          </a:p>
        </p:txBody>
      </p:sp>
    </p:spTree>
    <p:extLst>
      <p:ext uri="{BB962C8B-B14F-4D97-AF65-F5344CB8AC3E}">
        <p14:creationId xmlns:p14="http://schemas.microsoft.com/office/powerpoint/2010/main" val="19612587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323528" y="303238"/>
            <a:ext cx="8229600" cy="5257800"/>
          </a:xfrm>
        </p:spPr>
        <p:style>
          <a:lnRef idx="1">
            <a:schemeClr val="accent2"/>
          </a:lnRef>
          <a:fillRef idx="2">
            <a:schemeClr val="accent2"/>
          </a:fillRef>
          <a:effectRef idx="1">
            <a:schemeClr val="accent2"/>
          </a:effectRef>
          <a:fontRef idx="minor">
            <a:schemeClr val="dk1"/>
          </a:fontRef>
        </p:style>
        <p:txBody>
          <a:bodyPr>
            <a:noAutofit/>
          </a:bodyPr>
          <a:lstStyle/>
          <a:p>
            <a:r>
              <a:rPr lang="ar-IQ" sz="1200" b="1" dirty="0">
                <a:cs typeface="+mj-cs"/>
              </a:rPr>
              <a:t>ولابد من الاشارة الى ان الاثار الاقتصادية للدّين العام تختلف تبعا لعوامل عديدة مؤثرة اهملها:</a:t>
            </a:r>
            <a:endParaRPr lang="en-US" sz="1200" b="1" dirty="0">
              <a:cs typeface="+mj-cs"/>
            </a:endParaRPr>
          </a:p>
          <a:p>
            <a:r>
              <a:rPr lang="ar-IQ" sz="1200" b="1" dirty="0">
                <a:cs typeface="+mj-cs"/>
              </a:rPr>
              <a:t> </a:t>
            </a:r>
            <a:endParaRPr lang="en-US" sz="1200" b="1" dirty="0">
              <a:cs typeface="+mj-cs"/>
            </a:endParaRPr>
          </a:p>
          <a:p>
            <a:r>
              <a:rPr lang="ar-IQ" sz="1200" b="1" dirty="0">
                <a:cs typeface="+mj-cs"/>
              </a:rPr>
              <a:t>1- مرحلة الدّين العام:</a:t>
            </a:r>
            <a:endParaRPr lang="en-US" sz="1200" b="1" dirty="0">
              <a:cs typeface="+mj-cs"/>
            </a:endParaRPr>
          </a:p>
          <a:p>
            <a:r>
              <a:rPr lang="ar-IQ" sz="1200" b="1" dirty="0">
                <a:cs typeface="+mj-cs"/>
              </a:rPr>
              <a:t>أ-اصدار.</a:t>
            </a:r>
            <a:endParaRPr lang="en-US" sz="1200" b="1" dirty="0">
              <a:cs typeface="+mj-cs"/>
            </a:endParaRPr>
          </a:p>
          <a:p>
            <a:r>
              <a:rPr lang="ar-IQ" sz="1200" b="1" dirty="0">
                <a:cs typeface="+mj-cs"/>
              </a:rPr>
              <a:t>ب-انفاق.</a:t>
            </a:r>
            <a:endParaRPr lang="en-US" sz="1200" b="1" dirty="0">
              <a:cs typeface="+mj-cs"/>
            </a:endParaRPr>
          </a:p>
          <a:p>
            <a:r>
              <a:rPr lang="ar-IQ" sz="1200" b="1" dirty="0">
                <a:cs typeface="+mj-cs"/>
              </a:rPr>
              <a:t>ج-اطفاء.</a:t>
            </a:r>
            <a:endParaRPr lang="en-US" sz="1200" b="1" dirty="0">
              <a:cs typeface="+mj-cs"/>
            </a:endParaRPr>
          </a:p>
          <a:p>
            <a:r>
              <a:rPr lang="ar-IQ" sz="1200" b="1" dirty="0">
                <a:cs typeface="+mj-cs"/>
              </a:rPr>
              <a:t>2-طبيعة الدّين:</a:t>
            </a:r>
            <a:endParaRPr lang="en-US" sz="1200" b="1" dirty="0">
              <a:cs typeface="+mj-cs"/>
            </a:endParaRPr>
          </a:p>
          <a:p>
            <a:r>
              <a:rPr lang="ar-IQ" sz="1200" b="1" dirty="0">
                <a:cs typeface="+mj-cs"/>
              </a:rPr>
              <a:t>أ- داخلي.</a:t>
            </a:r>
            <a:endParaRPr lang="en-US" sz="1200" b="1" dirty="0">
              <a:cs typeface="+mj-cs"/>
            </a:endParaRPr>
          </a:p>
          <a:p>
            <a:r>
              <a:rPr lang="ar-IQ" sz="1200" b="1" dirty="0">
                <a:cs typeface="+mj-cs"/>
              </a:rPr>
              <a:t>ب- خارجي.</a:t>
            </a:r>
            <a:endParaRPr lang="en-US" sz="1200" b="1" dirty="0">
              <a:cs typeface="+mj-cs"/>
            </a:endParaRPr>
          </a:p>
          <a:p>
            <a:r>
              <a:rPr lang="ar-IQ" sz="1200" b="1" dirty="0">
                <a:cs typeface="+mj-cs"/>
              </a:rPr>
              <a:t>وتدخل ضمن هذه العوامل اعتبارات اخرى سيرد شرحها تفصيلا لاحقا.</a:t>
            </a:r>
            <a:endParaRPr lang="en-US" sz="1200" b="1" dirty="0">
              <a:cs typeface="+mj-cs"/>
            </a:endParaRPr>
          </a:p>
          <a:p>
            <a:r>
              <a:rPr lang="ar-IQ" sz="1200" b="1" dirty="0">
                <a:cs typeface="+mj-cs"/>
              </a:rPr>
              <a:t>المرحلة الاولى: مرحلة الاصدار</a:t>
            </a:r>
            <a:endParaRPr lang="en-US" sz="1200" b="1" dirty="0">
              <a:cs typeface="+mj-cs"/>
            </a:endParaRPr>
          </a:p>
          <a:p>
            <a:r>
              <a:rPr lang="ar-IQ" sz="1200" b="1" dirty="0">
                <a:cs typeface="+mj-cs"/>
              </a:rPr>
              <a:t>الاثار الاقتصادية للدّين العام الداخلي في مرحلة الاصدار</a:t>
            </a:r>
            <a:endParaRPr lang="en-US" sz="1200" b="1" dirty="0">
              <a:cs typeface="+mj-cs"/>
            </a:endParaRPr>
          </a:p>
          <a:p>
            <a:r>
              <a:rPr lang="ar-IQ" sz="1200" b="1" dirty="0">
                <a:cs typeface="+mj-cs"/>
              </a:rPr>
              <a:t>الدّين العام الداخلي هو الذي يتم الاكتساب به داخل الحدود الجغرافية للبلد، اما مرحلة الاصدار كما فرفنا سابقا هي مرحلة سحب الاموال من الاطراف المكتتبة (التي اقتنت سندات الدّين) لصالح الحكومة، وهنا يتوقف اثر الدّين العام الداخلي في مرحلة الاصدار في النشاط الاقتصادي حسب طبيعة الجهة المكتتبة، وطبيعة الاموال المسحوبة، فاذا افترضنا ان الاطراف الدائنة التي اقتنت سندات الدّين العام هي:</a:t>
            </a:r>
            <a:endParaRPr lang="en-US" sz="1200" b="1" dirty="0">
              <a:cs typeface="+mj-cs"/>
            </a:endParaRPr>
          </a:p>
          <a:p>
            <a:r>
              <a:rPr lang="ar-IQ" sz="1200" b="1" dirty="0">
                <a:cs typeface="+mj-cs"/>
              </a:rPr>
              <a:t>1- الافراد (افراد المجتمع)</a:t>
            </a:r>
            <a:endParaRPr lang="en-US" sz="1200" b="1" dirty="0">
              <a:cs typeface="+mj-cs"/>
            </a:endParaRPr>
          </a:p>
          <a:p>
            <a:r>
              <a:rPr lang="ar-IQ" sz="1200" b="1" dirty="0">
                <a:cs typeface="+mj-cs"/>
              </a:rPr>
              <a:t>2- المصارف التجارية.</a:t>
            </a:r>
            <a:endParaRPr lang="en-US" sz="1200" b="1" dirty="0">
              <a:cs typeface="+mj-cs"/>
            </a:endParaRPr>
          </a:p>
          <a:p>
            <a:r>
              <a:rPr lang="ar-IQ" sz="1200" b="1" dirty="0">
                <a:cs typeface="+mj-cs"/>
              </a:rPr>
              <a:t>3- النبك المركزي</a:t>
            </a:r>
            <a:endParaRPr lang="en-US" sz="1200" b="1" dirty="0">
              <a:cs typeface="+mj-cs"/>
            </a:endParaRPr>
          </a:p>
          <a:p>
            <a:r>
              <a:rPr lang="ar-IQ" sz="1200" b="1" dirty="0">
                <a:cs typeface="+mj-cs"/>
              </a:rPr>
              <a:t>1-حالة الاقتراض من الافراد:</a:t>
            </a:r>
            <a:endParaRPr lang="en-US" sz="1200" b="1" dirty="0">
              <a:cs typeface="+mj-cs"/>
            </a:endParaRPr>
          </a:p>
          <a:p>
            <a:r>
              <a:rPr lang="ar-IQ" sz="1200" b="1" dirty="0">
                <a:cs typeface="+mj-cs"/>
              </a:rPr>
              <a:t>في حالة اقتراض الحكومة من الافراد عن طريق سندات الدّين العام هنا يكون لدينا احتمالين اساسيين:</a:t>
            </a:r>
            <a:endParaRPr lang="en-US" sz="1200" b="1" dirty="0">
              <a:cs typeface="+mj-cs"/>
            </a:endParaRPr>
          </a:p>
          <a:p>
            <a:r>
              <a:rPr lang="ar-IQ" sz="1200" b="1" dirty="0">
                <a:cs typeface="+mj-cs"/>
              </a:rPr>
              <a:t>أ- اذا كانت الاموال المفترضة هي على شكل اموال مكتنزة لدى الافراد اي انها تجاوزت المدة المحددة لادخارها وهي سنة وقدمت من حسابات دورة الدخل القومي، في هذه الحالة فان نمو هذه الاموال المفترضة كقوة شرائية صافية الى دائرة النشاط الاقتصادي سوف تترك اثرا توسعيا في مستوى النشاط الاقتصادي.</a:t>
            </a:r>
            <a:endParaRPr lang="en-US" sz="1200" b="1" dirty="0">
              <a:cs typeface="+mj-cs"/>
            </a:endParaRPr>
          </a:p>
          <a:p>
            <a:r>
              <a:rPr lang="ar-IQ" sz="1200" b="1" dirty="0">
                <a:cs typeface="+mj-cs"/>
              </a:rPr>
              <a:t>ب- اذا كانت الاموال المفترضة من الافراد هي بشكل ادخارات مشتركة اي انها كان ممكن ان تتحول الى استشارات منتجة في هذه الحالة سوف ينخفض حجم الاستثمار وينخفض حجم الناتج القومي اي ان الاثر يكون انكماشيا في مستوى النشاط الاقتصادي.</a:t>
            </a:r>
          </a:p>
        </p:txBody>
      </p:sp>
    </p:spTree>
    <p:extLst>
      <p:ext uri="{BB962C8B-B14F-4D97-AF65-F5344CB8AC3E}">
        <p14:creationId xmlns:p14="http://schemas.microsoft.com/office/powerpoint/2010/main" val="25941676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274638"/>
            <a:ext cx="8229600" cy="6178698"/>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r>
              <a:rPr lang="ar-IQ" b="1" dirty="0"/>
              <a:t>- اقتراض الحكومة من المصارف التجارية:</a:t>
            </a:r>
            <a:endParaRPr lang="en-US" dirty="0"/>
          </a:p>
          <a:p>
            <a:r>
              <a:rPr lang="ar-IQ" dirty="0"/>
              <a:t>تعد المصارف التجارية هي الطرف الاكثر تأثيرا في مستوى النشاط الاقتصادي عن طريق العملية الائتمانية وهي منح القروض بمختلف انواعها سواء للاغراض الاستهلاكية او للاغراض الاستثمارية وبالتالي فان التأثير في مقدرة المصارف التجارية الاقراضية سلبا او ايجابا ينعكس بنفس الوتيرة على النشاط الاقتصادي وفي حالة الدّين العام تبرز امامنا حالتان:</a:t>
            </a:r>
            <a:endParaRPr lang="en-US" dirty="0"/>
          </a:p>
          <a:p>
            <a:r>
              <a:rPr lang="ar-IQ" b="1" dirty="0"/>
              <a:t>أ- اذا كان لدى المصارف التجارية احتياطيات نقدية فائضة.</a:t>
            </a:r>
            <a:endParaRPr lang="en-US" dirty="0"/>
          </a:p>
          <a:p>
            <a:r>
              <a:rPr lang="ar-IQ" dirty="0"/>
              <a:t>من هذه الحالة سوف لن تتأثر مقدرة المصارف التجارية على الاقراض حتى في حالة اقراضها للحكومة عن طريق سندات الدّين العام ولن يتأثر مستوى النشاط الاقتصادي.</a:t>
            </a:r>
            <a:endParaRPr lang="en-US" dirty="0"/>
          </a:p>
          <a:p>
            <a:r>
              <a:rPr lang="ar-IQ" dirty="0"/>
              <a:t>ب- اذا لم تكن لدى المصارف التجارية احتياطيات نقدية فائضة في هذه الحالة سوف تتأثر مقدرة المصارف الاقراضية سلبا نتيجة لاقراضها الحكومة الامر الذي ينعكس سلبا على مستوى النشاط الاقتصادي.</a:t>
            </a:r>
            <a:endParaRPr lang="en-US" dirty="0"/>
          </a:p>
          <a:p>
            <a:r>
              <a:rPr lang="ar-IQ" b="1" dirty="0"/>
              <a:t>3- اذا كان مصدر الاقتراض البنك المركزي:</a:t>
            </a:r>
            <a:endParaRPr lang="en-US" dirty="0"/>
          </a:p>
          <a:p>
            <a:r>
              <a:rPr lang="ar-IQ" dirty="0"/>
              <a:t>عند قيام البنك المركزي باقراض الحكومة عن طريق سندات الدّين العام فانه يسجل رصيد المبلغ في حساب الحكومة لدى البنك المركزي تستطيع السحب منه في اي وقت وتسديد التزاماتها اي انه قوة نقدية شرائية صافية في رصيد الحكومة سوف تترك اثرا توسعيا في حجم النشاط الاقتصادي.</a:t>
            </a:r>
          </a:p>
        </p:txBody>
      </p:sp>
    </p:spTree>
    <p:extLst>
      <p:ext uri="{BB962C8B-B14F-4D97-AF65-F5344CB8AC3E}">
        <p14:creationId xmlns:p14="http://schemas.microsoft.com/office/powerpoint/2010/main" val="2841330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3568" y="3140968"/>
            <a:ext cx="7488832" cy="2664296"/>
          </a:xfrm>
        </p:spPr>
        <p:style>
          <a:lnRef idx="0">
            <a:schemeClr val="accent5"/>
          </a:lnRef>
          <a:fillRef idx="3">
            <a:schemeClr val="accent5"/>
          </a:fillRef>
          <a:effectRef idx="3">
            <a:schemeClr val="accent5"/>
          </a:effectRef>
          <a:fontRef idx="minor">
            <a:schemeClr val="lt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sz="8800" b="1" dirty="0">
                <a:solidFill>
                  <a:schemeClr val="tx1">
                    <a:lumMod val="95000"/>
                    <a:lumOff val="5000"/>
                  </a:schemeClr>
                </a:solidFill>
                <a:cs typeface="+mj-cs"/>
              </a:rPr>
              <a:t>القروض العامة</a:t>
            </a:r>
            <a:endParaRPr lang="en-US" sz="8800" dirty="0">
              <a:solidFill>
                <a:schemeClr val="tx1">
                  <a:lumMod val="95000"/>
                  <a:lumOff val="5000"/>
                </a:schemeClr>
              </a:solidFill>
              <a:cs typeface="+mj-cs"/>
            </a:endParaRPr>
          </a:p>
        </p:txBody>
      </p:sp>
      <p:sp>
        <p:nvSpPr>
          <p:cNvPr id="4" name="عنوان 3"/>
          <p:cNvSpPr>
            <a:spLocks noGrp="1"/>
          </p:cNvSpPr>
          <p:nvPr>
            <p:ph type="ctrTitle"/>
          </p:nvPr>
        </p:nvSpPr>
        <p:spPr>
          <a:xfrm>
            <a:off x="611560" y="620688"/>
            <a:ext cx="7772400" cy="2160240"/>
          </a:xfrm>
        </p:spPr>
        <p:style>
          <a:lnRef idx="0">
            <a:schemeClr val="accent6"/>
          </a:lnRef>
          <a:fillRef idx="3">
            <a:schemeClr val="accent6"/>
          </a:fillRef>
          <a:effectRef idx="3">
            <a:schemeClr val="accent6"/>
          </a:effectRef>
          <a:fontRef idx="minor">
            <a:schemeClr val="lt1"/>
          </a:fontRef>
        </p:style>
        <p:txBody>
          <a:bodyPr>
            <a:normAutofit/>
          </a:bodyPr>
          <a:lstStyle/>
          <a:p>
            <a:r>
              <a:rPr lang="ar-IQ"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المحاضرة </a:t>
            </a:r>
            <a:r>
              <a:rPr lang="ar-IQ" sz="9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العاشرة</a:t>
            </a:r>
            <a:endParaRPr lang="ar-IQ"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10217055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5112568"/>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r>
              <a:rPr lang="ar-IQ" b="1" dirty="0"/>
              <a:t>اثر القرض العام الخارجي في مرحلة الاصدار:</a:t>
            </a:r>
            <a:endParaRPr lang="en-US" dirty="0"/>
          </a:p>
          <a:p>
            <a:r>
              <a:rPr lang="ar-IQ" dirty="0"/>
              <a:t>يحدث القرض العام الخارجي اثرا توسعيا في النشاط الاقتصادي تحديدا في الكميات الاقتصادية (الاستهلاكية، الاستثمار) وفي الناتج القومي بالمحصلة وذلك في مرحلة الاصدار نظرا لان الدّين الخارجي يمثل قوة شرائية (نقدية) اضافة للقوة الشرائية المحلية وبالتالي فهو يحدث اثارا توسعية وذلك في حالة:</a:t>
            </a:r>
            <a:endParaRPr lang="en-US" dirty="0"/>
          </a:p>
          <a:p>
            <a:r>
              <a:rPr lang="ar-IQ" dirty="0"/>
              <a:t>1- دخول القرض العام الخارجي كعملة صعبة في حسابات البنك المركزي والذي يقوم باصدار ما يقابل هذا الرصيد عملات محلية لحساب الحكومة لتسديد التزاماتها بما يزيد من قوتها الشرائية ويضفي اثرا توسعيا في النشاط الاقتصادي.</a:t>
            </a:r>
            <a:endParaRPr lang="en-US" dirty="0"/>
          </a:p>
          <a:p>
            <a:r>
              <a:rPr lang="ar-IQ" dirty="0"/>
              <a:t>2- اذا اودع القرض الخارجي في المصارف التجارية:</a:t>
            </a:r>
            <a:endParaRPr lang="en-US" dirty="0"/>
          </a:p>
          <a:p>
            <a:r>
              <a:rPr lang="ar-IQ" dirty="0"/>
              <a:t>في هذه الحالة سوف تزداد قدرة المصارف التجارية على منح الائتمان سواء بالعملة المحلية او العملة الصعبة وبالتالي زيادة القدرة الشرائية المحلية وزيادة مستوى الطلب الكلي بشكل يحفز على زيادة الناتج القومي.</a:t>
            </a:r>
            <a:endParaRPr lang="en-US" dirty="0"/>
          </a:p>
          <a:p>
            <a:pPr marL="0" indent="0">
              <a:buNone/>
            </a:pPr>
            <a:endParaRPr lang="ar-IQ" dirty="0"/>
          </a:p>
        </p:txBody>
      </p:sp>
    </p:spTree>
    <p:extLst>
      <p:ext uri="{BB962C8B-B14F-4D97-AF65-F5344CB8AC3E}">
        <p14:creationId xmlns:p14="http://schemas.microsoft.com/office/powerpoint/2010/main" val="25575106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251520" y="274638"/>
            <a:ext cx="8712968" cy="6322714"/>
          </a:xfrm>
        </p:spPr>
        <p:style>
          <a:lnRef idx="1">
            <a:schemeClr val="accent2"/>
          </a:lnRef>
          <a:fillRef idx="2">
            <a:schemeClr val="accent2"/>
          </a:fillRef>
          <a:effectRef idx="1">
            <a:schemeClr val="accent2"/>
          </a:effectRef>
          <a:fontRef idx="minor">
            <a:schemeClr val="dk1"/>
          </a:fontRef>
        </p:style>
        <p:txBody>
          <a:bodyPr>
            <a:normAutofit/>
          </a:bodyPr>
          <a:lstStyle/>
          <a:p>
            <a:r>
              <a:rPr lang="ar-IQ" b="1" dirty="0"/>
              <a:t>المرحلة الثانية: مرحلة الانفاق</a:t>
            </a:r>
            <a:endParaRPr lang="en-US" dirty="0"/>
          </a:p>
          <a:p>
            <a:r>
              <a:rPr lang="ar-IQ" b="1" dirty="0"/>
              <a:t>اثر الدّين العام الداخلي في مرحلة الانفاق</a:t>
            </a:r>
            <a:endParaRPr lang="en-US" dirty="0"/>
          </a:p>
          <a:p>
            <a:r>
              <a:rPr lang="ar-IQ" dirty="0"/>
              <a:t>يحدث انفاق اموال الدّين العام اثرا توسعيا في النشاط الاقتصادي مثل اي عملية انفاق حكومي فهي تؤدي الى </a:t>
            </a:r>
            <a:endParaRPr lang="en-US" dirty="0"/>
          </a:p>
          <a:p>
            <a:r>
              <a:rPr lang="ar-IQ" dirty="0"/>
              <a:t>انفاق مبلغ الدّين العام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الطلب الكلي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حافز المنتجين لزيادة الناتج القومي </a:t>
            </a:r>
            <a:r>
              <a:rPr lang="en-US" dirty="0">
                <a:sym typeface="Wingdings 3" panose="05040102010807070707" pitchFamily="18" charset="2"/>
              </a:rPr>
              <a:t></a:t>
            </a:r>
            <a:r>
              <a:rPr lang="en-US" dirty="0"/>
              <a:t> </a:t>
            </a:r>
            <a:r>
              <a:rPr lang="en-US" dirty="0">
                <a:sym typeface="Wingdings 3" panose="05040102010807070707" pitchFamily="18" charset="2"/>
              </a:rPr>
              <a:t></a:t>
            </a:r>
            <a:r>
              <a:rPr lang="ar-IQ" dirty="0"/>
              <a:t> زيادة الناتج القومي.</a:t>
            </a:r>
            <a:endParaRPr lang="en-US" dirty="0"/>
          </a:p>
          <a:p>
            <a:r>
              <a:rPr lang="ar-IQ" dirty="0"/>
              <a:t>الا ان هذا الاثر التوسعي يتوقف بدوره على عدة عوامل تحدد ان كان هذا الاثر التوسعي كبيرا وفاعلا او انه يذهب باتجاهات اخرى كارتفاع في الاسعار وما شابه وهذه العوامل هي:</a:t>
            </a:r>
            <a:endParaRPr lang="en-US" dirty="0"/>
          </a:p>
          <a:p>
            <a:pPr marL="0" indent="0">
              <a:buNone/>
            </a:pPr>
            <a:endParaRPr lang="ar-IQ" dirty="0"/>
          </a:p>
        </p:txBody>
      </p:sp>
    </p:spTree>
    <p:extLst>
      <p:ext uri="{BB962C8B-B14F-4D97-AF65-F5344CB8AC3E}">
        <p14:creationId xmlns:p14="http://schemas.microsoft.com/office/powerpoint/2010/main" val="30088824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251520" y="16430"/>
            <a:ext cx="8712968" cy="6580922"/>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r>
              <a:rPr lang="ar-IQ" b="1" dirty="0"/>
              <a:t>أ- طبيعة الانفاق (انفاق اموال الغرض العام) هل هي </a:t>
            </a:r>
            <a:endParaRPr lang="en-US" dirty="0"/>
          </a:p>
          <a:p>
            <a:r>
              <a:rPr lang="ar-IQ" dirty="0"/>
              <a:t>-انفاق استثماري.</a:t>
            </a:r>
            <a:endParaRPr lang="en-US" dirty="0"/>
          </a:p>
          <a:p>
            <a:r>
              <a:rPr lang="ar-IQ" dirty="0"/>
              <a:t>-انفاق استهلاكي.</a:t>
            </a:r>
            <a:endParaRPr lang="en-US" dirty="0"/>
          </a:p>
          <a:p>
            <a:r>
              <a:rPr lang="ar-IQ" dirty="0"/>
              <a:t>ففي حالة ذهب مبلغ الدّين العام باتجاه انفاق استثماري فهذا يعني مزيد من الاصول الانتاجية وسيكون الاثر التوسعي كبيرا في حجم النشاط الاقتصادي.</a:t>
            </a:r>
            <a:endParaRPr lang="en-US" dirty="0"/>
          </a:p>
          <a:p>
            <a:r>
              <a:rPr lang="ar-IQ" dirty="0"/>
              <a:t>-اما في حالة ذهب اموال القرض العام باتجاه انفاق استهلاكي فسيكون هناك اثر توسعي لكن حجمه وطبيعته وفاعليته تتوقف على العامل التالي وهو:</a:t>
            </a:r>
            <a:endParaRPr lang="en-US" dirty="0"/>
          </a:p>
          <a:p>
            <a:r>
              <a:rPr lang="ar-IQ" b="1" dirty="0"/>
              <a:t>ب-الانفاق في بلد نامي او في بلد متقدم:</a:t>
            </a:r>
            <a:endParaRPr lang="en-US" dirty="0"/>
          </a:p>
          <a:p>
            <a:r>
              <a:rPr lang="ar-IQ" dirty="0"/>
              <a:t>ففي حالة كون الانفاق الاستهلاكي في بلد نامي يعاني من قصور وجمود في جهازه الانتاجي المحلي فان زيادة الطلب الناجمة عن الانفاق سوف لا يقابلها زيادة مكافئة من عرض السلع والخدمات وبالتالي سيذهب اثر الانفاق باتجاه ارتفاع في اسعار السلع والخدمات.</a:t>
            </a:r>
            <a:endParaRPr lang="en-US" dirty="0"/>
          </a:p>
          <a:p>
            <a:r>
              <a:rPr lang="ar-IQ" dirty="0"/>
              <a:t>-اما في حالة جرى انفاق مبلغ القرض العام باتجاه استهلاكي في بلد متقدم فسيكون هناك ابتداءا اثرا توسعيا يتوقف طبيعته وفاعليته على العامل الثالث المؤثر وهو:</a:t>
            </a:r>
            <a:endParaRPr lang="en-US" dirty="0"/>
          </a:p>
          <a:p>
            <a:r>
              <a:rPr lang="ar-IQ" b="1" dirty="0"/>
              <a:t>جـ- مستوى النشاط الاقتصادي، هل هو:</a:t>
            </a:r>
            <a:endParaRPr lang="en-US" dirty="0"/>
          </a:p>
          <a:p>
            <a:r>
              <a:rPr lang="ar-IQ" dirty="0"/>
              <a:t>-في مستوى التشغيل الكامل </a:t>
            </a:r>
            <a:r>
              <a:rPr lang="en-US" dirty="0"/>
              <a:t>Full Employment</a:t>
            </a:r>
          </a:p>
          <a:p>
            <a:r>
              <a:rPr lang="ar-IQ" dirty="0"/>
              <a:t>-في مستوى دون التشغيل الكامل.</a:t>
            </a:r>
          </a:p>
        </p:txBody>
      </p:sp>
    </p:spTree>
    <p:extLst>
      <p:ext uri="{BB962C8B-B14F-4D97-AF65-F5344CB8AC3E}">
        <p14:creationId xmlns:p14="http://schemas.microsoft.com/office/powerpoint/2010/main" val="256046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12968" cy="6336704"/>
          </a:xfrm>
        </p:spPr>
        <p:txBody>
          <a:bodyPr>
            <a:normAutofit fontScale="55000" lnSpcReduction="20000"/>
          </a:bodyPr>
          <a:lstStyle/>
          <a:p>
            <a:r>
              <a:rPr lang="ar-IQ" sz="4000" b="1" dirty="0"/>
              <a:t>3-طريقة تحصيل الايرادات</a:t>
            </a:r>
            <a:endParaRPr lang="en-US" sz="4000" dirty="0"/>
          </a:p>
          <a:p>
            <a:r>
              <a:rPr lang="ar-IQ" sz="4000" dirty="0"/>
              <a:t>في حالة المالية العامة فان الحكومة تقوم بتحصيل بعض ايراداتها عن طريق استخدام سلطتها القانونية اي الاجبار القانوني في تحصيل الايرادات ولعل الضرائب اوضح مثال لذلك.</a:t>
            </a:r>
            <a:endParaRPr lang="en-US" sz="4000" dirty="0"/>
          </a:p>
          <a:p>
            <a:r>
              <a:rPr lang="ar-IQ" sz="4000" dirty="0"/>
              <a:t>اما في حالة المالية الخاصة فان النشاط الخاص يستخدم اسلوب المساومة والانفاق مع الطرف الاخر في تحصيل ايراداته.</a:t>
            </a:r>
            <a:endParaRPr lang="en-US" sz="4000" dirty="0"/>
          </a:p>
          <a:p>
            <a:r>
              <a:rPr lang="ar-IQ" sz="4000" b="1" dirty="0"/>
              <a:t>4-ملكية مصادر الايرادات</a:t>
            </a:r>
            <a:endParaRPr lang="en-US" sz="4000" dirty="0"/>
          </a:p>
          <a:p>
            <a:r>
              <a:rPr lang="ar-IQ" sz="4000" dirty="0"/>
              <a:t>في حالة المالية العامة تكون ملكية مصادر الايرادات دستوريا للشعب لكن الحكومة هي من تمثل الشعب في هذه الملكية وهي من لها حق الحصول على الايرادات وهي من لها حق التصرف بها.</a:t>
            </a:r>
            <a:endParaRPr lang="en-US" sz="4000" dirty="0"/>
          </a:p>
          <a:p>
            <a:r>
              <a:rPr lang="ar-IQ" sz="4000" dirty="0"/>
              <a:t>في حالة المالية الخاصة فان ملكية مصادر الايرادات تعود لفرد او مجموعة افراد وهم من لهم حق الحصول على الايرادات والتصرف بها.</a:t>
            </a:r>
            <a:endParaRPr lang="en-US" sz="4000" dirty="0"/>
          </a:p>
          <a:p>
            <a:r>
              <a:rPr lang="ar-IQ" sz="4000" b="1" dirty="0"/>
              <a:t>5-الخضوع للقانون العام والخاص</a:t>
            </a:r>
            <a:endParaRPr lang="en-US" sz="4000" dirty="0"/>
          </a:p>
          <a:p>
            <a:r>
              <a:rPr lang="ar-IQ" sz="4000" dirty="0"/>
              <a:t>في حالة المالية العامة تخضع الحكومة لاحكام وضوابط القانون العام الذي يقيد من حرية الحكومة في التصرف ببعض الاملاك العامة يتصرف المالك الخاص بامواله.</a:t>
            </a:r>
            <a:endParaRPr lang="en-US" sz="4000" dirty="0"/>
          </a:p>
          <a:p>
            <a:r>
              <a:rPr lang="ar-IQ" sz="4000" dirty="0"/>
              <a:t>في حالة المالية الخاصة فان تصرفات المالك الخاص تخضع لضوابط وقواعد القانون الخاص الذي يتيح له التصرف باملاكه بالبيع والايجار.. الخ.</a:t>
            </a:r>
            <a:endParaRPr lang="en-US" sz="4000" dirty="0"/>
          </a:p>
          <a:p>
            <a:r>
              <a:rPr lang="ar-IQ" sz="4000" b="1" dirty="0"/>
              <a:t>6- النظرة المستقبلية</a:t>
            </a:r>
            <a:endParaRPr lang="en-US" sz="4000" dirty="0"/>
          </a:p>
          <a:p>
            <a:r>
              <a:rPr lang="ar-IQ" sz="4000" dirty="0"/>
              <a:t>في حالة المالية العامة تكون النظرة المستقبلية لعمليات الانفاق الحكومي بعيدة الامد.</a:t>
            </a:r>
            <a:endParaRPr lang="en-US" sz="4000" dirty="0"/>
          </a:p>
          <a:p>
            <a:r>
              <a:rPr lang="ar-IQ" sz="4000" dirty="0"/>
              <a:t>اما في حالة المالية الخاصة فان النظرة المستقبلية قصيرة الامد بسبب سعي النشاط الخاص لتحقيق الربح الاكثر صفاتا والاكبر والاسرع.</a:t>
            </a:r>
            <a:endParaRPr lang="en-US" sz="4000" dirty="0"/>
          </a:p>
          <a:p>
            <a:pPr marL="0" indent="0" algn="just">
              <a:buNone/>
            </a:pPr>
            <a:endParaRPr lang="ar-SA" sz="4000" b="1" dirty="0"/>
          </a:p>
          <a:p>
            <a:pPr marL="0" indent="0" algn="just">
              <a:buNone/>
            </a:pPr>
            <a:endParaRPr lang="ar-SA" sz="4200" b="1" dirty="0"/>
          </a:p>
        </p:txBody>
      </p:sp>
    </p:spTree>
    <p:extLst>
      <p:ext uri="{BB962C8B-B14F-4D97-AF65-F5344CB8AC3E}">
        <p14:creationId xmlns:p14="http://schemas.microsoft.com/office/powerpoint/2010/main" val="2367043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12968" cy="6336704"/>
          </a:xfrm>
        </p:spPr>
        <p:txBody>
          <a:bodyPr>
            <a:normAutofit fontScale="55000" lnSpcReduction="20000"/>
          </a:bodyPr>
          <a:lstStyle/>
          <a:p>
            <a:r>
              <a:rPr lang="ar-IQ" sz="5800" b="1" dirty="0"/>
              <a:t>عناصر المالية العامة:</a:t>
            </a:r>
            <a:endParaRPr lang="en-US" sz="5800" dirty="0"/>
          </a:p>
          <a:p>
            <a:r>
              <a:rPr lang="ar-IQ" sz="4400" dirty="0"/>
              <a:t>تتألف المالية العامة من ثلاثة عناصر اساسية:</a:t>
            </a:r>
            <a:endParaRPr lang="en-US" sz="4400" dirty="0"/>
          </a:p>
          <a:p>
            <a:r>
              <a:rPr lang="ar-IQ" sz="4400" b="1" dirty="0"/>
              <a:t>1-النفقات العامة-</a:t>
            </a:r>
            <a:r>
              <a:rPr lang="en-US" sz="4400" b="1" dirty="0"/>
              <a:t>Public Expenditures</a:t>
            </a:r>
            <a:endParaRPr lang="en-US" sz="4400" dirty="0"/>
          </a:p>
          <a:p>
            <a:r>
              <a:rPr lang="ar-IQ" sz="4400" dirty="0"/>
              <a:t>وهي عبارة عن مبالغ نقدية تقوم الحكومة بانفاقها بهدف تلبية الحاجات العامة ومواجهة الاعباء العامة وكذلك تصحيح الوضع الاقتصادي في البلد.</a:t>
            </a:r>
            <a:endParaRPr lang="en-US" sz="4400" dirty="0"/>
          </a:p>
          <a:p>
            <a:r>
              <a:rPr lang="ar-IQ" sz="4400" b="1" dirty="0"/>
              <a:t>2-الايرادات العامة –</a:t>
            </a:r>
            <a:r>
              <a:rPr lang="en-US" sz="4400" b="1" dirty="0"/>
              <a:t>Public Revenues</a:t>
            </a:r>
            <a:endParaRPr lang="en-US" sz="4400" dirty="0"/>
          </a:p>
          <a:p>
            <a:r>
              <a:rPr lang="ar-IQ" sz="4400" dirty="0"/>
              <a:t>وهي المبالغ النقدية التي تحصل عليها الحكومة اما بسلطتها القانونية او بطريقة مشابهة للنشاط الخاص ويكون وعائها الرئيسي الدخل القومي او من خارج البلد والهدف منها هو بتمويل النفقات العامة او استخدامها كأداة لاصلاح ؟؟؟ الاقتصادية.</a:t>
            </a:r>
            <a:endParaRPr lang="en-US" sz="4400" dirty="0"/>
          </a:p>
          <a:p>
            <a:r>
              <a:rPr lang="ar-IQ" sz="4400" b="1" dirty="0"/>
              <a:t>3- الموازنة العامة –</a:t>
            </a:r>
            <a:r>
              <a:rPr lang="en-US" sz="4400" b="1" dirty="0"/>
              <a:t>Public Budget</a:t>
            </a:r>
            <a:endParaRPr lang="en-US" sz="4400" dirty="0"/>
          </a:p>
          <a:p>
            <a:r>
              <a:rPr lang="ar-IQ" sz="4400" dirty="0"/>
              <a:t>وهي مخطط مالي (تنظيم مالي) او وثيقة مالية تجمع بطريقة متقابلة بين جانبي النفقات والايرادات وهذه الموازنة قد تشهد ثلاث حالات حسب السياسة المالية المتبعة وهي:</a:t>
            </a:r>
            <a:endParaRPr lang="en-US" sz="4400" dirty="0"/>
          </a:p>
          <a:p>
            <a:r>
              <a:rPr lang="ar-IQ" sz="4400" dirty="0"/>
              <a:t>أ-توازن الموازنة- النفقات- الايرادات</a:t>
            </a:r>
            <a:endParaRPr lang="en-US" sz="4400" dirty="0"/>
          </a:p>
          <a:p>
            <a:r>
              <a:rPr lang="ar-IQ" sz="4400" dirty="0"/>
              <a:t>ب-عجز الموازنة – النفقات &gt; الايرادات</a:t>
            </a:r>
            <a:endParaRPr lang="en-US" sz="4400" dirty="0"/>
          </a:p>
          <a:p>
            <a:r>
              <a:rPr lang="ar-IQ" sz="4400" dirty="0"/>
              <a:t>جـ- فائض الموازنة – الايرادات&gt; النفقات.</a:t>
            </a:r>
            <a:endParaRPr lang="ar-SA" sz="4200" b="1" dirty="0"/>
          </a:p>
        </p:txBody>
      </p:sp>
    </p:spTree>
    <p:extLst>
      <p:ext uri="{BB962C8B-B14F-4D97-AF65-F5344CB8AC3E}">
        <p14:creationId xmlns:p14="http://schemas.microsoft.com/office/powerpoint/2010/main" val="3120091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12968" cy="6336704"/>
          </a:xfrm>
        </p:spPr>
        <p:txBody>
          <a:bodyPr>
            <a:normAutofit fontScale="62500" lnSpcReduction="20000"/>
          </a:bodyPr>
          <a:lstStyle/>
          <a:p>
            <a:r>
              <a:rPr lang="ar-IQ" sz="4400" b="1" dirty="0"/>
              <a:t>اهم انواع المالية العامة:</a:t>
            </a:r>
            <a:endParaRPr lang="en-US" sz="4400" dirty="0"/>
          </a:p>
          <a:p>
            <a:r>
              <a:rPr lang="ar-IQ" sz="4400" dirty="0"/>
              <a:t>اختلف الدور المالي للدولة حسب التطور التاريخي للمدارس الفكرية الاقتصادية ابتداء من المدرسة التقليدية (الكلاسيكية) وصولا الى وقتنا الحاضر وهذا الاختلاف اثر بدوره في طبيعة تصنيف المالية العامة الى الانواع التالية:</a:t>
            </a:r>
            <a:endParaRPr lang="en-US" sz="4400" dirty="0"/>
          </a:p>
          <a:p>
            <a:r>
              <a:rPr lang="ar-IQ" sz="4400" b="1" dirty="0"/>
              <a:t>اولا: المالية العامة المحايدة (الدولة الحارسة)</a:t>
            </a:r>
            <a:endParaRPr lang="en-US" sz="4400" dirty="0"/>
          </a:p>
          <a:p>
            <a:r>
              <a:rPr lang="ar-IQ" sz="4400" dirty="0"/>
              <a:t>برزت اقل / المدرسة التقليدية (الكلاسيكية) بشكل واضح بعد ظهور كتاب المفكر (آدم سث) (ثروة الامم) </a:t>
            </a:r>
            <a:r>
              <a:rPr lang="en-US" sz="4400" dirty="0"/>
              <a:t>(</a:t>
            </a:r>
            <a:r>
              <a:rPr lang="en-US" sz="4400" dirty="0" err="1"/>
              <a:t>Wealfth</a:t>
            </a:r>
            <a:r>
              <a:rPr lang="en-US" sz="4400" dirty="0"/>
              <a:t> of Nations)</a:t>
            </a:r>
            <a:r>
              <a:rPr lang="ar-IQ" sz="4400" dirty="0"/>
              <a:t> عام 1776م وقبله انبثاق الثورة الصناعية في انكلترا عام 1760م، هذان الحدثان انما بشكل واضح في دور الحكومة في الحياة العامة وتحديدا في النشاط الاقتصادي والذي تميز في تلك الفترة بالاتي:</a:t>
            </a:r>
            <a:endParaRPr lang="en-US" sz="4400" dirty="0"/>
          </a:p>
          <a:p>
            <a:r>
              <a:rPr lang="ar-IQ" sz="4400" dirty="0"/>
              <a:t>1-انتاج صناعي وفير ووفرة وازدهار في النشاط الاقتصادي.</a:t>
            </a:r>
            <a:endParaRPr lang="en-US" sz="4400" dirty="0"/>
          </a:p>
          <a:p>
            <a:r>
              <a:rPr lang="ar-IQ" sz="4400" dirty="0"/>
              <a:t>2-ريادة النشاط الخاص وقيادته لعملية التطور والنمو الاقتصادي.</a:t>
            </a:r>
            <a:endParaRPr lang="en-US" sz="4400" dirty="0"/>
          </a:p>
          <a:p>
            <a:r>
              <a:rPr lang="ar-IQ" sz="4400" dirty="0"/>
              <a:t>3-كفاءة آلية السوق والتخصص وتقسيم العمل استنادا الى هذا الدافع وعن المدرسة التقليدية الى ان يكون دور الحكومة المالي محايدا وغير مؤثر في النشاط الاقتصادي، وتميز هذا الدور في ظل المدرسة التقليدية ؟؟؟ التالية:</a:t>
            </a:r>
            <a:endParaRPr lang="en-US" sz="4400" dirty="0"/>
          </a:p>
          <a:p>
            <a:pPr marL="0" indent="0" algn="just">
              <a:buNone/>
            </a:pPr>
            <a:endParaRPr lang="ar-SA" sz="4200" b="1" dirty="0"/>
          </a:p>
        </p:txBody>
      </p:sp>
    </p:spTree>
    <p:extLst>
      <p:ext uri="{BB962C8B-B14F-4D97-AF65-F5344CB8AC3E}">
        <p14:creationId xmlns:p14="http://schemas.microsoft.com/office/powerpoint/2010/main" val="149228185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1402</TotalTime>
  <Words>10321</Words>
  <Application>Microsoft Office PowerPoint</Application>
  <PresentationFormat>عرض على الشاشة (3:4)‏</PresentationFormat>
  <Paragraphs>494</Paragraphs>
  <Slides>66</Slides>
  <Notes>1</Notes>
  <HiddenSlides>0</HiddenSlides>
  <MMClips>0</MMClips>
  <ScaleCrop>false</ScaleCrop>
  <HeadingPairs>
    <vt:vector size="4" baseType="variant">
      <vt:variant>
        <vt:lpstr>نسق</vt:lpstr>
      </vt:variant>
      <vt:variant>
        <vt:i4>1</vt:i4>
      </vt:variant>
      <vt:variant>
        <vt:lpstr>عناوين الشرائح</vt:lpstr>
      </vt:variant>
      <vt:variant>
        <vt:i4>66</vt:i4>
      </vt:variant>
    </vt:vector>
  </HeadingPairs>
  <TitlesOfParts>
    <vt:vector size="67" baseType="lpstr">
      <vt:lpstr>سمة Office</vt:lpstr>
      <vt:lpstr>محاضرات مادة المالية العامة الكورس الثاني</vt:lpstr>
      <vt:lpstr>المحاضرة الاولى</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الثانية</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الثالثة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الرابعة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الخامسة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السادسة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السابعة</vt:lpstr>
      <vt:lpstr>عرض تقديمي في PowerPoint</vt:lpstr>
      <vt:lpstr>عرض تقديمي في PowerPoint</vt:lpstr>
      <vt:lpstr>عرض تقديمي في PowerPoint</vt:lpstr>
      <vt:lpstr>عرض تقديمي في PowerPoint</vt:lpstr>
      <vt:lpstr>المحاضرة الثامنة</vt:lpstr>
      <vt:lpstr>عرض تقديمي في PowerPoint</vt:lpstr>
      <vt:lpstr>عرض تقديمي في PowerPoint</vt:lpstr>
      <vt:lpstr>عرض تقديمي في PowerPoint</vt:lpstr>
      <vt:lpstr>المحاضرة التاسعة</vt:lpstr>
      <vt:lpstr>عرض تقديمي في PowerPoint</vt:lpstr>
      <vt:lpstr>عرض تقديمي في PowerPoint</vt:lpstr>
      <vt:lpstr>عرض تقديمي في PowerPoint</vt:lpstr>
      <vt:lpstr>المحاضرة العاشرة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OMAR HAMEED</dc:creator>
  <cp:lastModifiedBy>win7</cp:lastModifiedBy>
  <cp:revision>37</cp:revision>
  <dcterms:created xsi:type="dcterms:W3CDTF">2018-11-13T12:41:19Z</dcterms:created>
  <dcterms:modified xsi:type="dcterms:W3CDTF">2019-01-23T08:58:00Z</dcterms:modified>
</cp:coreProperties>
</file>