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60" r:id="rId4"/>
    <p:sldId id="261" r:id="rId5"/>
    <p:sldId id="262" r:id="rId6"/>
    <p:sldId id="273" r:id="rId7"/>
    <p:sldId id="259" r:id="rId8"/>
    <p:sldId id="263" r:id="rId9"/>
    <p:sldId id="264" r:id="rId10"/>
    <p:sldId id="265" r:id="rId11"/>
    <p:sldId id="269" r:id="rId12"/>
    <p:sldId id="270" r:id="rId13"/>
    <p:sldId id="266" r:id="rId14"/>
    <p:sldId id="267" r:id="rId15"/>
    <p:sldId id="274" r:id="rId16"/>
    <p:sldId id="276" r:id="rId17"/>
    <p:sldId id="283" r:id="rId18"/>
    <p:sldId id="282" r:id="rId19"/>
    <p:sldId id="279" r:id="rId20"/>
    <p:sldId id="284"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3399"/>
    <a:srgbClr val="99FF99"/>
    <a:srgbClr val="FF7C8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D0A4A75-6CA2-405F-9659-97BB701F70F0}" type="datetimeFigureOut">
              <a:rPr lang="ar-IQ" smtClean="0"/>
              <a:t>03/01/1440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03A924DD-301E-4EB1-950B-4718A05D61C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D0A4A75-6CA2-405F-9659-97BB701F70F0}" type="datetimeFigureOut">
              <a:rPr lang="ar-IQ" smtClean="0"/>
              <a:t>03/01/1440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D0A4A75-6CA2-405F-9659-97BB701F70F0}" type="datetimeFigureOut">
              <a:rPr lang="ar-IQ" smtClean="0"/>
              <a:t>03/01/1440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D0A4A75-6CA2-405F-9659-97BB701F70F0}" type="datetimeFigureOut">
              <a:rPr lang="ar-IQ" smtClean="0"/>
              <a:t>03/01/1440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D0A4A75-6CA2-405F-9659-97BB701F70F0}" type="datetimeFigureOut">
              <a:rPr lang="ar-IQ" smtClean="0"/>
              <a:t>03/01/1440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A924DD-301E-4EB1-950B-4718A05D61C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D0A4A75-6CA2-405F-9659-97BB701F70F0}" type="datetimeFigureOut">
              <a:rPr lang="ar-IQ" smtClean="0"/>
              <a:t>03/01/1440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D0A4A75-6CA2-405F-9659-97BB701F70F0}" type="datetimeFigureOut">
              <a:rPr lang="ar-IQ" smtClean="0"/>
              <a:t>03/01/1440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D0A4A75-6CA2-405F-9659-97BB701F70F0}" type="datetimeFigureOut">
              <a:rPr lang="ar-IQ" smtClean="0"/>
              <a:t>03/01/1440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A4A75-6CA2-405F-9659-97BB701F70F0}" type="datetimeFigureOut">
              <a:rPr lang="ar-IQ" smtClean="0"/>
              <a:t>03/01/1440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D0A4A75-6CA2-405F-9659-97BB701F70F0}" type="datetimeFigureOut">
              <a:rPr lang="ar-IQ" smtClean="0"/>
              <a:t>03/01/1440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A924DD-301E-4EB1-950B-4718A05D61C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D0A4A75-6CA2-405F-9659-97BB701F70F0}" type="datetimeFigureOut">
              <a:rPr lang="ar-IQ" smtClean="0"/>
              <a:t>03/01/1440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03A924DD-301E-4EB1-950B-4718A05D61C9}"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0A4A75-6CA2-405F-9659-97BB701F70F0}" type="datetimeFigureOut">
              <a:rPr lang="ar-IQ" smtClean="0"/>
              <a:t>03/01/1440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A924DD-301E-4EB1-950B-4718A05D61C9}"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88640"/>
            <a:ext cx="9036496" cy="2880321"/>
          </a:xfrm>
          <a:solidFill>
            <a:schemeClr val="tx1">
              <a:lumMod val="95000"/>
            </a:schemeClr>
          </a:solidFill>
        </p:spPr>
        <p:txBody>
          <a:bodyPr>
            <a:normAutofit fontScale="90000"/>
          </a:bodyPr>
          <a:lstStyle/>
          <a:p>
            <a:pPr algn="ctr">
              <a:lnSpc>
                <a:spcPct val="115000"/>
              </a:lnSpc>
            </a:pPr>
            <a:r>
              <a:rPr lang="ar-IQ" b="0" dirty="0">
                <a:ea typeface="Times New Roman"/>
              </a:rPr>
              <a:t>المظاهر القانونية للفساد </a:t>
            </a:r>
            <a:r>
              <a:rPr lang="ar-IQ" b="0" dirty="0" smtClean="0">
                <a:ea typeface="Times New Roman"/>
              </a:rPr>
              <a:t/>
            </a:r>
            <a:br>
              <a:rPr lang="ar-IQ" b="0" dirty="0" smtClean="0">
                <a:ea typeface="Times New Roman"/>
              </a:rPr>
            </a:br>
            <a:r>
              <a:rPr lang="ar-IQ" b="0" dirty="0" smtClean="0">
                <a:ea typeface="Times New Roman"/>
              </a:rPr>
              <a:t>واستراتيجية </a:t>
            </a:r>
            <a:r>
              <a:rPr lang="ar-IQ" b="0" dirty="0">
                <a:ea typeface="Times New Roman"/>
              </a:rPr>
              <a:t>مكافحته في تعزيز قيم النزاهة </a:t>
            </a:r>
            <a:r>
              <a:rPr lang="en-US" sz="2000" dirty="0">
                <a:ea typeface="Calibri"/>
                <a:cs typeface="Arial"/>
              </a:rPr>
              <a:t/>
            </a:r>
            <a:br>
              <a:rPr lang="en-US" sz="2000" dirty="0">
                <a:ea typeface="Calibri"/>
                <a:cs typeface="Arial"/>
              </a:rPr>
            </a:br>
            <a:endParaRPr lang="ar-IQ" dirty="0"/>
          </a:p>
        </p:txBody>
      </p:sp>
      <p:sp>
        <p:nvSpPr>
          <p:cNvPr id="3" name="عنوان فرعي 2"/>
          <p:cNvSpPr>
            <a:spLocks noGrp="1"/>
          </p:cNvSpPr>
          <p:nvPr>
            <p:ph type="subTitle" idx="1"/>
          </p:nvPr>
        </p:nvSpPr>
        <p:spPr>
          <a:xfrm>
            <a:off x="0" y="3212975"/>
            <a:ext cx="9144000" cy="3645021"/>
          </a:xfrm>
          <a:solidFill>
            <a:schemeClr val="bg2">
              <a:lumMod val="60000"/>
              <a:lumOff val="40000"/>
            </a:schemeClr>
          </a:solidFill>
        </p:spPr>
        <p:txBody>
          <a:bodyPr>
            <a:normAutofit/>
          </a:bodyPr>
          <a:lstStyle/>
          <a:p>
            <a:pPr algn="ctr">
              <a:lnSpc>
                <a:spcPct val="115000"/>
              </a:lnSpc>
            </a:pPr>
            <a:r>
              <a:rPr lang="ar-IQ" sz="3600" b="1" dirty="0" smtClean="0">
                <a:ea typeface="Times New Roman"/>
                <a:cs typeface="Times New Roman"/>
              </a:rPr>
              <a:t>أ.م. د. </a:t>
            </a:r>
            <a:r>
              <a:rPr lang="ar-IQ" sz="3600" b="1" dirty="0">
                <a:ea typeface="Times New Roman"/>
                <a:cs typeface="Times New Roman"/>
              </a:rPr>
              <a:t>نوال طارق </a:t>
            </a:r>
            <a:r>
              <a:rPr lang="ar-IQ" sz="3600" b="1" dirty="0" smtClean="0">
                <a:ea typeface="Times New Roman"/>
                <a:cs typeface="Times New Roman"/>
              </a:rPr>
              <a:t>إبراهيم</a:t>
            </a:r>
            <a:endParaRPr lang="en-US" sz="3600" b="1" dirty="0" smtClean="0">
              <a:ea typeface="Calibri"/>
              <a:cs typeface="Arial"/>
            </a:endParaRPr>
          </a:p>
          <a:p>
            <a:pPr algn="ctr">
              <a:lnSpc>
                <a:spcPct val="115000"/>
              </a:lnSpc>
            </a:pPr>
            <a:r>
              <a:rPr lang="ar-IQ" sz="3600" b="1" dirty="0" smtClean="0">
                <a:ea typeface="Times New Roman"/>
                <a:cs typeface="Times New Roman"/>
              </a:rPr>
              <a:t>   قانون جنائي /جامعة بغداد</a:t>
            </a:r>
          </a:p>
          <a:p>
            <a:pPr algn="ctr">
              <a:lnSpc>
                <a:spcPct val="115000"/>
              </a:lnSpc>
            </a:pPr>
            <a:r>
              <a:rPr lang="ar-IQ" sz="3600" b="1" dirty="0" smtClean="0">
                <a:ea typeface="Times New Roman"/>
                <a:cs typeface="Times New Roman"/>
              </a:rPr>
              <a:t>     جمهورية العراق</a:t>
            </a:r>
            <a:endParaRPr lang="en-US" sz="3600" b="1" dirty="0" smtClean="0">
              <a:ea typeface="Calibri"/>
              <a:cs typeface="Arial"/>
            </a:endParaRPr>
          </a:p>
          <a:p>
            <a:endParaRPr lang="ar-IQ" dirty="0"/>
          </a:p>
        </p:txBody>
      </p:sp>
      <p:pic>
        <p:nvPicPr>
          <p:cNvPr id="1027" name="Picture 3" descr="C:\Users\acer\Desktop\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9200"/>
            <a:ext cx="2987824"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cer\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302314"/>
            <a:ext cx="3470739" cy="155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83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lnSpc>
                <a:spcPct val="115000"/>
              </a:lnSpc>
            </a:pPr>
            <a:r>
              <a:rPr lang="ar-IQ" sz="4000" b="1" dirty="0">
                <a:ea typeface="SimSun"/>
                <a:cs typeface="Simplified Arabic"/>
              </a:rPr>
              <a:t> </a:t>
            </a:r>
            <a:r>
              <a:rPr lang="en-US" sz="4000" dirty="0">
                <a:ea typeface="Calibri"/>
                <a:cs typeface="Arial"/>
              </a:rPr>
              <a:t/>
            </a:r>
            <a:br>
              <a:rPr lang="en-US" sz="4000" dirty="0">
                <a:ea typeface="Calibri"/>
                <a:cs typeface="Arial"/>
              </a:rPr>
            </a:br>
            <a:r>
              <a:rPr lang="ar-IQ" sz="4000" b="1" dirty="0">
                <a:ea typeface="SimSun"/>
                <a:cs typeface="Simplified Arabic"/>
              </a:rPr>
              <a:t>المبحث الثاني</a:t>
            </a:r>
            <a:r>
              <a:rPr lang="en-US" sz="4000" dirty="0">
                <a:ea typeface="Calibri"/>
                <a:cs typeface="Arial"/>
              </a:rPr>
              <a:t/>
            </a:r>
            <a:br>
              <a:rPr lang="en-US" sz="4000" dirty="0">
                <a:ea typeface="Calibri"/>
                <a:cs typeface="Arial"/>
              </a:rPr>
            </a:br>
            <a:r>
              <a:rPr lang="ar-IQ" sz="4000" b="1" dirty="0">
                <a:ea typeface="SimSun"/>
                <a:cs typeface="Simplified Arabic"/>
              </a:rPr>
              <a:t>استراتيجية مكافحة الفساد  في تعزيز قيم النزاهة</a:t>
            </a:r>
            <a:r>
              <a:rPr lang="en-US" sz="4000" dirty="0">
                <a:ea typeface="Calibri"/>
                <a:cs typeface="Arial"/>
              </a:rPr>
              <a:t/>
            </a:r>
            <a:br>
              <a:rPr lang="en-US" sz="4000" dirty="0">
                <a:ea typeface="Calibri"/>
                <a:cs typeface="Arial"/>
              </a:rPr>
            </a:br>
            <a:endParaRPr lang="ar-IQ" sz="4000" dirty="0"/>
          </a:p>
        </p:txBody>
      </p:sp>
      <p:sp>
        <p:nvSpPr>
          <p:cNvPr id="3" name="عنصر نائب للمحتوى 2"/>
          <p:cNvSpPr>
            <a:spLocks noGrp="1"/>
          </p:cNvSpPr>
          <p:nvPr>
            <p:ph idx="1"/>
          </p:nvPr>
        </p:nvSpPr>
        <p:spPr>
          <a:xfrm>
            <a:off x="14514" y="1268761"/>
            <a:ext cx="9129486" cy="5577226"/>
          </a:xfrm>
          <a:solidFill>
            <a:schemeClr val="bg2">
              <a:lumMod val="90000"/>
            </a:schemeClr>
          </a:solidFill>
        </p:spPr>
        <p:txBody>
          <a:bodyPr/>
          <a:lstStyle/>
          <a:p>
            <a:pPr marL="0" indent="0" algn="just">
              <a:lnSpc>
                <a:spcPct val="115000"/>
              </a:lnSpc>
              <a:buNone/>
            </a:pPr>
            <a:r>
              <a:rPr lang="ar-IQ" sz="2400" b="1" dirty="0" smtClean="0">
                <a:ea typeface="SimSun"/>
                <a:cs typeface="Simplified Arabic"/>
              </a:rPr>
              <a:t>أن </a:t>
            </a:r>
            <a:r>
              <a:rPr lang="ar-IQ" sz="2400" b="1" dirty="0">
                <a:ea typeface="SimSun"/>
                <a:cs typeface="Simplified Arabic"/>
              </a:rPr>
              <a:t>استراتيجيات مكافحة الفساد  تتباين تبعا للبيئة السياسية والاقتصادية التي أنتجت هذا الفساد  و من المعروف أن هنالك  فرق شاسع بين النزاهة والفساد </a:t>
            </a:r>
            <a:endParaRPr lang="en-US" sz="2400" dirty="0">
              <a:latin typeface="Calibri"/>
              <a:ea typeface="Calibri"/>
              <a:cs typeface="Arial"/>
            </a:endParaRPr>
          </a:p>
          <a:p>
            <a:r>
              <a:rPr lang="ar-IQ" sz="2400" b="1" dirty="0">
                <a:ea typeface="SimSun"/>
                <a:cs typeface="Simplified Arabic"/>
              </a:rPr>
              <a:t>حيث أن أركان النزاهة كما ركزت عليها منظمة الشفافية الدولية هي ( الإرادة السياسية – إشراك المجتمع المدني – تفعيل المؤسسات الرقابية – الاصطلاح المؤسساتي – السلطة التشريعية – السلطة القضائية – وسائل الأعلام – القطاعين العام والخاص </a:t>
            </a:r>
            <a:endParaRPr lang="ar-IQ" sz="2400" dirty="0"/>
          </a:p>
        </p:txBody>
      </p:sp>
      <p:pic>
        <p:nvPicPr>
          <p:cNvPr id="3074" name="Picture 2" descr="C:\Users\acer\Desktop\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3933056"/>
            <a:ext cx="4917526" cy="29129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cer\Desktop\images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933056"/>
            <a:ext cx="4211960" cy="29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628800"/>
          </a:xfrm>
        </p:spPr>
        <p:txBody>
          <a:bodyPr>
            <a:normAutofit fontScale="90000"/>
          </a:bodyPr>
          <a:lstStyle/>
          <a:p>
            <a:pPr algn="r">
              <a:lnSpc>
                <a:spcPct val="115000"/>
              </a:lnSpc>
            </a:pPr>
            <a:r>
              <a:rPr lang="ar-IQ" sz="5400" b="1" dirty="0">
                <a:ea typeface="SimSun"/>
                <a:cs typeface="Simplified Arabic"/>
              </a:rPr>
              <a:t>المطلب الأول : تعزيز قيم النزاهة</a:t>
            </a:r>
            <a:r>
              <a:rPr lang="en-US" sz="3600" dirty="0">
                <a:ea typeface="Calibri"/>
                <a:cs typeface="Arial"/>
              </a:rPr>
              <a:t/>
            </a:r>
            <a:br>
              <a:rPr lang="en-US" sz="3600" dirty="0">
                <a:ea typeface="Calibri"/>
                <a:cs typeface="Arial"/>
              </a:rPr>
            </a:br>
            <a:endParaRPr lang="ar-IQ" dirty="0"/>
          </a:p>
        </p:txBody>
      </p:sp>
      <p:sp>
        <p:nvSpPr>
          <p:cNvPr id="3" name="عنصر نائب للمحتوى 2"/>
          <p:cNvSpPr>
            <a:spLocks noGrp="1"/>
          </p:cNvSpPr>
          <p:nvPr>
            <p:ph idx="1"/>
          </p:nvPr>
        </p:nvSpPr>
        <p:spPr>
          <a:xfrm>
            <a:off x="0" y="1052735"/>
            <a:ext cx="9144000" cy="5805263"/>
          </a:xfrm>
          <a:solidFill>
            <a:srgbClr val="FF7C80"/>
          </a:solidFill>
        </p:spPr>
        <p:txBody>
          <a:bodyPr/>
          <a:lstStyle/>
          <a:p>
            <a:r>
              <a:rPr lang="ar-IQ" sz="2800" b="1" dirty="0">
                <a:ea typeface="SimSun"/>
                <a:cs typeface="Simplified Arabic"/>
              </a:rPr>
              <a:t>تؤثر النزاهة في تنمية الضمير الشخصي حيت أن الضمير هو القوة المحركة للإنسان نحو دوافع الخير والبعد عن الشر وتنمية الضمير يمكن أن يكون بالإرادة التي تنبعث عن الفعل وتستخدم قرارات ومهارات لغرض صياغة موقف ما </a:t>
            </a:r>
            <a:r>
              <a:rPr lang="ar-IQ" sz="2800" b="1" dirty="0" smtClean="0">
                <a:ea typeface="SimSun"/>
                <a:cs typeface="Simplified Arabic"/>
              </a:rPr>
              <a:t>.</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716016"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429001"/>
            <a:ext cx="4644008" cy="342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bg/>
                                          </p:spTgt>
                                        </p:tgtEl>
                                      </p:cBhvr>
                                    </p:animEffect>
                                    <p:set>
                                      <p:cBhvr>
                                        <p:cTn id="12"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0"/>
            <a:ext cx="9143999" cy="1844824"/>
          </a:xfrm>
          <a:solidFill>
            <a:schemeClr val="bg2"/>
          </a:solidFill>
        </p:spPr>
        <p:txBody>
          <a:bodyPr>
            <a:normAutofit fontScale="90000"/>
          </a:bodyPr>
          <a:lstStyle/>
          <a:p>
            <a:pPr algn="r"/>
            <a:r>
              <a:rPr lang="ar-IQ" sz="4000" b="1" dirty="0" smtClean="0"/>
              <a:t> </a:t>
            </a:r>
            <a:r>
              <a:rPr lang="ar-IQ" sz="4000" b="1" dirty="0"/>
              <a:t> </a:t>
            </a:r>
            <a:r>
              <a:rPr lang="ar-IQ" sz="4000" b="1" dirty="0" smtClean="0"/>
              <a:t>النزاهة   </a:t>
            </a:r>
            <a:r>
              <a:rPr lang="ar-IQ" sz="4000" b="1" dirty="0"/>
              <a:t>تكون عندما يعامل جميع أفراد المجتمع دون تمييز  ويتم </a:t>
            </a:r>
            <a:r>
              <a:rPr lang="ar-IQ" sz="4000" b="1" dirty="0" smtClean="0"/>
              <a:t>التصرف </a:t>
            </a:r>
            <a:r>
              <a:rPr lang="ar-IQ" sz="4000" b="1" dirty="0"/>
              <a:t>بموضوعية في إدارة الشأن العام  وفي العلاقة مع الأخرين</a:t>
            </a:r>
            <a:r>
              <a:rPr lang="ar-IQ" b="1" dirty="0"/>
              <a:t>.</a:t>
            </a:r>
          </a:p>
        </p:txBody>
      </p:sp>
      <p:sp>
        <p:nvSpPr>
          <p:cNvPr id="3" name="عنصر نائب للمحتوى 2"/>
          <p:cNvSpPr>
            <a:spLocks noGrp="1"/>
          </p:cNvSpPr>
          <p:nvPr>
            <p:ph idx="1"/>
          </p:nvPr>
        </p:nvSpPr>
        <p:spPr>
          <a:xfrm>
            <a:off x="1" y="1844824"/>
            <a:ext cx="9143999" cy="5013176"/>
          </a:xfrm>
          <a:solidFill>
            <a:schemeClr val="accent6"/>
          </a:solidFill>
        </p:spPr>
        <p:txBody>
          <a:bodyPr/>
          <a:lstStyle/>
          <a:p>
            <a:pPr marL="0" indent="0">
              <a:buNone/>
            </a:pPr>
            <a:r>
              <a:rPr lang="ar-IQ" sz="2800" b="1" dirty="0" smtClean="0">
                <a:ea typeface="SimSun"/>
                <a:cs typeface="Simplified Arabic"/>
              </a:rPr>
              <a:t> لذلك </a:t>
            </a:r>
            <a:r>
              <a:rPr lang="ar-IQ" sz="2800" b="1" dirty="0">
                <a:ea typeface="SimSun"/>
                <a:cs typeface="Simplified Arabic"/>
              </a:rPr>
              <a:t>فان  حماية النزاهة بمكوناتها الرئيسية الشفافية والمساءلة ومكافحة ظاهرة الفساد تستلزم إجراءات منها معرفة أسباب المشكلة ومعالجة أسبابها كما يستوجب تعاون الأجهزة الحكومية ومؤسسات المجتمع إضافة إلى تعزيز القيم الأخلاقية التي لها دور كبير في بناء ثقافة النزاهة إضافة إلى ضرورة الاستفادة من الخبرات الدولية لتكون عاملا فعالا في مكافحة الفساد . </a:t>
            </a:r>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81525"/>
            <a:ext cx="4932040" cy="229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81525"/>
            <a:ext cx="421196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20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bg/>
                                          </p:spTgt>
                                        </p:tgtEl>
                                        <p:attrNameLst>
                                          <p:attrName>ppt_x</p:attrName>
                                        </p:attrNameLst>
                                      </p:cBhvr>
                                      <p:tavLst>
                                        <p:tav tm="0">
                                          <p:val>
                                            <p:strVal val="ppt_x"/>
                                          </p:val>
                                        </p:tav>
                                        <p:tav tm="100000">
                                          <p:val>
                                            <p:strVal val="ppt_x"/>
                                          </p:val>
                                        </p:tav>
                                      </p:tavLst>
                                    </p:anim>
                                    <p:anim calcmode="lin" valueType="num">
                                      <p:cBhvr additive="base">
                                        <p:cTn id="13" dur="500"/>
                                        <p:tgtEl>
                                          <p:spTgt spid="3">
                                            <p:bg/>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152128"/>
          </a:xfrm>
        </p:spPr>
        <p:txBody>
          <a:bodyPr/>
          <a:lstStyle/>
          <a:p>
            <a:r>
              <a:rPr lang="ar-IQ" b="1" dirty="0"/>
              <a:t>المطلب الثاني  :  استراتيجيات مكافحة الفساد</a:t>
            </a:r>
          </a:p>
        </p:txBody>
      </p:sp>
      <p:sp>
        <p:nvSpPr>
          <p:cNvPr id="3" name="عنصر نائب للمحتوى 2"/>
          <p:cNvSpPr>
            <a:spLocks noGrp="1"/>
          </p:cNvSpPr>
          <p:nvPr>
            <p:ph idx="1"/>
          </p:nvPr>
        </p:nvSpPr>
        <p:spPr>
          <a:xfrm>
            <a:off x="0" y="1556792"/>
            <a:ext cx="9144000" cy="5445223"/>
          </a:xfrm>
          <a:solidFill>
            <a:srgbClr val="99FF99"/>
          </a:solidFill>
        </p:spPr>
        <p:txBody>
          <a:bodyPr/>
          <a:lstStyle/>
          <a:p>
            <a:r>
              <a:rPr lang="ar-IQ" sz="4000" b="1" dirty="0"/>
              <a:t>الفرع الأول : دور البرلمان في مكافحة الفساد </a:t>
            </a:r>
            <a:endParaRPr lang="ar-IQ" sz="4000" b="1" dirty="0" smtClean="0"/>
          </a:p>
          <a:p>
            <a:pPr marL="0" indent="0">
              <a:buNone/>
            </a:pPr>
            <a:r>
              <a:rPr lang="ar-IQ" dirty="0" smtClean="0"/>
              <a:t>1-ا</a:t>
            </a:r>
            <a:r>
              <a:rPr lang="ar-IQ" b="1" dirty="0" smtClean="0"/>
              <a:t>لنزاهة </a:t>
            </a:r>
            <a:r>
              <a:rPr lang="ar-IQ" b="1" dirty="0"/>
              <a:t>والاستقامة لدى البرلمانيون :</a:t>
            </a:r>
          </a:p>
          <a:p>
            <a:pPr marL="0" indent="0">
              <a:buNone/>
            </a:pPr>
            <a:r>
              <a:rPr lang="ar-IQ" b="1" dirty="0"/>
              <a:t>2</a:t>
            </a:r>
            <a:r>
              <a:rPr lang="ar-IQ" b="1" dirty="0" smtClean="0"/>
              <a:t>-:الأدوات </a:t>
            </a:r>
            <a:r>
              <a:rPr lang="ar-IQ" b="1" dirty="0"/>
              <a:t>البرلمانية في مكافحة الفساد وضرورة استثمارها </a:t>
            </a:r>
            <a:endParaRPr lang="ar-IQ" b="1" dirty="0" smtClean="0"/>
          </a:p>
          <a:p>
            <a:pPr marL="0" indent="0">
              <a:buNone/>
            </a:pPr>
            <a:r>
              <a:rPr lang="ar-IQ" b="1" dirty="0"/>
              <a:t>3</a:t>
            </a:r>
            <a:r>
              <a:rPr lang="ar-IQ" b="1" dirty="0" smtClean="0"/>
              <a:t>-توظيف </a:t>
            </a:r>
            <a:r>
              <a:rPr lang="ar-IQ" b="1" dirty="0"/>
              <a:t>الأدوات الرقابية في مكافحة الفساد </a:t>
            </a:r>
          </a:p>
        </p:txBody>
      </p:sp>
      <p:pic>
        <p:nvPicPr>
          <p:cNvPr id="4" name="Picture 2" descr="C:\Users\acer\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252"/>
            <a:ext cx="4355976" cy="277476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27252"/>
            <a:ext cx="4788024" cy="27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0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
                                            <p:txEl>
                                              <p:pRg st="1" end="1"/>
                                            </p:txEl>
                                          </p:spTgt>
                                        </p:tgtEl>
                                        <p:attrNameLst>
                                          <p:attrName>ppt_w</p:attrName>
                                        </p:attrNameLst>
                                      </p:cBhvr>
                                      <p:tavLst>
                                        <p:tav tm="0">
                                          <p:val>
                                            <p:strVal val="ppt_w"/>
                                          </p:val>
                                        </p:tav>
                                        <p:tav tm="100000">
                                          <p:val>
                                            <p:fltVal val="0"/>
                                          </p:val>
                                        </p:tav>
                                      </p:tavLst>
                                    </p:anim>
                                    <p:anim calcmode="lin" valueType="num">
                                      <p:cBhvr>
                                        <p:cTn id="15" dur="1000"/>
                                        <p:tgtEl>
                                          <p:spTgt spid="3">
                                            <p:txEl>
                                              <p:pRg st="1" end="1"/>
                                            </p:txEl>
                                          </p:spTgt>
                                        </p:tgtEl>
                                        <p:attrNameLst>
                                          <p:attrName>ppt_h</p:attrName>
                                        </p:attrNameLst>
                                      </p:cBhvr>
                                      <p:tavLst>
                                        <p:tav tm="0">
                                          <p:val>
                                            <p:strVal val="ppt_h"/>
                                          </p:val>
                                        </p:tav>
                                        <p:tav tm="100000">
                                          <p:val>
                                            <p:fltVal val="0"/>
                                          </p:val>
                                        </p:tav>
                                      </p:tavLst>
                                    </p:anim>
                                    <p:anim calcmode="lin" valueType="num">
                                      <p:cBhvr>
                                        <p:cTn id="16"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17" dur="1000"/>
                                        <p:tgtEl>
                                          <p:spTgt spid="3">
                                            <p:txEl>
                                              <p:pRg st="1" end="1"/>
                                            </p:txEl>
                                          </p:spTgt>
                                        </p:tgtEl>
                                      </p:cBhvr>
                                    </p:animEffect>
                                    <p:set>
                                      <p:cBhvr>
                                        <p:cTn id="1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3">
                                            <p:txEl>
                                              <p:pRg st="2" end="2"/>
                                            </p:txEl>
                                          </p:spTgt>
                                        </p:tgtEl>
                                        <p:attrNameLst>
                                          <p:attrName>ppt_w</p:attrName>
                                        </p:attrNameLst>
                                      </p:cBhvr>
                                      <p:tavLst>
                                        <p:tav tm="0">
                                          <p:val>
                                            <p:strVal val="ppt_w"/>
                                          </p:val>
                                        </p:tav>
                                        <p:tav tm="100000">
                                          <p:val>
                                            <p:fltVal val="0"/>
                                          </p:val>
                                        </p:tav>
                                      </p:tavLst>
                                    </p:anim>
                                    <p:anim calcmode="lin" valueType="num">
                                      <p:cBhvr>
                                        <p:cTn id="23" dur="1000"/>
                                        <p:tgtEl>
                                          <p:spTgt spid="3">
                                            <p:txEl>
                                              <p:pRg st="2" end="2"/>
                                            </p:txEl>
                                          </p:spTgt>
                                        </p:tgtEl>
                                        <p:attrNameLst>
                                          <p:attrName>ppt_h</p:attrName>
                                        </p:attrNameLst>
                                      </p:cBhvr>
                                      <p:tavLst>
                                        <p:tav tm="0">
                                          <p:val>
                                            <p:strVal val="ppt_h"/>
                                          </p:val>
                                        </p:tav>
                                        <p:tav tm="100000">
                                          <p:val>
                                            <p:fltVal val="0"/>
                                          </p:val>
                                        </p:tav>
                                      </p:tavLst>
                                    </p:anim>
                                    <p:anim calcmode="lin" valueType="num">
                                      <p:cBhvr>
                                        <p:cTn id="2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5" dur="1000"/>
                                        <p:tgtEl>
                                          <p:spTgt spid="3">
                                            <p:txEl>
                                              <p:pRg st="2" end="2"/>
                                            </p:txEl>
                                          </p:spTgt>
                                        </p:tgtEl>
                                      </p:cBhvr>
                                    </p:animEffect>
                                    <p:set>
                                      <p:cBhvr>
                                        <p:cTn id="26"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3">
                                            <p:txEl>
                                              <p:pRg st="3" end="3"/>
                                            </p:txEl>
                                          </p:spTgt>
                                        </p:tgtEl>
                                        <p:attrNameLst>
                                          <p:attrName>ppt_w</p:attrName>
                                        </p:attrNameLst>
                                      </p:cBhvr>
                                      <p:tavLst>
                                        <p:tav tm="0">
                                          <p:val>
                                            <p:strVal val="ppt_w"/>
                                          </p:val>
                                        </p:tav>
                                        <p:tav tm="100000">
                                          <p:val>
                                            <p:fltVal val="0"/>
                                          </p:val>
                                        </p:tav>
                                      </p:tavLst>
                                    </p:anim>
                                    <p:anim calcmode="lin" valueType="num">
                                      <p:cBhvr>
                                        <p:cTn id="31" dur="1000"/>
                                        <p:tgtEl>
                                          <p:spTgt spid="3">
                                            <p:txEl>
                                              <p:pRg st="3" end="3"/>
                                            </p:txEl>
                                          </p:spTgt>
                                        </p:tgtEl>
                                        <p:attrNameLst>
                                          <p:attrName>ppt_h</p:attrName>
                                        </p:attrNameLst>
                                      </p:cBhvr>
                                      <p:tavLst>
                                        <p:tav tm="0">
                                          <p:val>
                                            <p:strVal val="ppt_h"/>
                                          </p:val>
                                        </p:tav>
                                        <p:tav tm="100000">
                                          <p:val>
                                            <p:fltVal val="0"/>
                                          </p:val>
                                        </p:tav>
                                      </p:tavLst>
                                    </p:anim>
                                    <p:anim calcmode="lin" valueType="num">
                                      <p:cBhvr>
                                        <p:cTn id="32"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3" end="3"/>
                                            </p:txEl>
                                          </p:spTgt>
                                        </p:tgtEl>
                                      </p:cBhvr>
                                    </p:animEffect>
                                    <p:set>
                                      <p:cBhvr>
                                        <p:cTn id="34"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3">
                                            <p:bg/>
                                          </p:spTgt>
                                        </p:tgtEl>
                                        <p:attrNameLst>
                                          <p:attrName>ppt_w</p:attrName>
                                        </p:attrNameLst>
                                      </p:cBhvr>
                                      <p:tavLst>
                                        <p:tav tm="0">
                                          <p:val>
                                            <p:strVal val="ppt_w"/>
                                          </p:val>
                                        </p:tav>
                                        <p:tav tm="100000">
                                          <p:val>
                                            <p:fltVal val="0"/>
                                          </p:val>
                                        </p:tav>
                                      </p:tavLst>
                                    </p:anim>
                                    <p:anim calcmode="lin" valueType="num">
                                      <p:cBhvr>
                                        <p:cTn id="39" dur="1000"/>
                                        <p:tgtEl>
                                          <p:spTgt spid="3">
                                            <p:bg/>
                                          </p:spTgt>
                                        </p:tgtEl>
                                        <p:attrNameLst>
                                          <p:attrName>ppt_h</p:attrName>
                                        </p:attrNameLst>
                                      </p:cBhvr>
                                      <p:tavLst>
                                        <p:tav tm="0">
                                          <p:val>
                                            <p:strVal val="ppt_h"/>
                                          </p:val>
                                        </p:tav>
                                        <p:tav tm="100000">
                                          <p:val>
                                            <p:fltVal val="0"/>
                                          </p:val>
                                        </p:tav>
                                      </p:tavLst>
                                    </p:anim>
                                    <p:anim calcmode="lin" valueType="num">
                                      <p:cBhvr>
                                        <p:cTn id="40" dur="1000"/>
                                        <p:tgtEl>
                                          <p:spTgt spid="3">
                                            <p:bg/>
                                          </p:spTgt>
                                        </p:tgtEl>
                                        <p:attrNameLst>
                                          <p:attrName>style.rotation</p:attrName>
                                        </p:attrNameLst>
                                      </p:cBhvr>
                                      <p:tavLst>
                                        <p:tav tm="0">
                                          <p:val>
                                            <p:fltVal val="0"/>
                                          </p:val>
                                        </p:tav>
                                        <p:tav tm="100000">
                                          <p:val>
                                            <p:fltVal val="90"/>
                                          </p:val>
                                        </p:tav>
                                      </p:tavLst>
                                    </p:anim>
                                    <p:animEffect transition="out" filter="fade">
                                      <p:cBhvr>
                                        <p:cTn id="41" dur="1000"/>
                                        <p:tgtEl>
                                          <p:spTgt spid="3">
                                            <p:bg/>
                                          </p:spTgt>
                                        </p:tgtEl>
                                      </p:cBhvr>
                                    </p:animEffect>
                                    <p:set>
                                      <p:cBhvr>
                                        <p:cTn id="42"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864096"/>
          </a:xfrm>
        </p:spPr>
        <p:txBody>
          <a:bodyPr>
            <a:normAutofit fontScale="90000"/>
          </a:bodyPr>
          <a:lstStyle/>
          <a:p>
            <a:pPr algn="r"/>
            <a:r>
              <a:rPr lang="ar-IQ" dirty="0"/>
              <a:t> </a:t>
            </a:r>
            <a:r>
              <a:rPr lang="ar-IQ" sz="4900" b="1" dirty="0"/>
              <a:t>الفرع الثاني : دور السلطة التنفيذية في محاربة الفساد </a:t>
            </a:r>
          </a:p>
        </p:txBody>
      </p:sp>
      <p:pic>
        <p:nvPicPr>
          <p:cNvPr id="4099" name="Picture 3" descr="C:\Users\acer\Desktop\images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7084"/>
            <a:ext cx="5148064" cy="32809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cer\Desktop\images (2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3577084"/>
            <a:ext cx="3995936" cy="328091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0" y="1268760"/>
            <a:ext cx="9144000" cy="2308324"/>
          </a:xfrm>
          <a:prstGeom prst="rect">
            <a:avLst/>
          </a:prstGeom>
          <a:solidFill>
            <a:srgbClr val="FF9999"/>
          </a:solidFill>
        </p:spPr>
        <p:txBody>
          <a:bodyPr wrap="square">
            <a:spAutoFit/>
          </a:bodyPr>
          <a:lstStyle/>
          <a:p>
            <a:r>
              <a:rPr lang="ar-IQ" b="1" dirty="0">
                <a:ea typeface="SimSun"/>
                <a:cs typeface="Simplified Arabic"/>
              </a:rPr>
              <a:t>الو</a:t>
            </a:r>
            <a:r>
              <a:rPr lang="ar-IQ" sz="2400" b="1" dirty="0">
                <a:ea typeface="SimSun"/>
                <a:cs typeface="Simplified Arabic"/>
              </a:rPr>
              <a:t>اقع شهد استغلال المناصب الرسمية للثراء الخاص ودخول الموظفين الكبار في قطاعات الأعمال الخاصة من خلال استغلال مواقعهم الإدارية في نمو أعمالهم التجارية والصناعية والمالية مع تجاوزات في القوانين بحيث اصبح الموظف قادرا على خرق سرية البنوك وسحب الأموال في أي وقت يشاء خاصة في ظل الأزمات </a:t>
            </a:r>
            <a:r>
              <a:rPr lang="ar-IQ" sz="2400" b="1" dirty="0" smtClean="0">
                <a:ea typeface="SimSun"/>
                <a:cs typeface="Simplified Arabic"/>
              </a:rPr>
              <a:t>.</a:t>
            </a:r>
          </a:p>
          <a:p>
            <a:endParaRPr lang="ar-IQ" sz="2400" b="1" dirty="0">
              <a:ea typeface="SimSun"/>
              <a:cs typeface="Simplified Arabic"/>
            </a:endParaRPr>
          </a:p>
          <a:p>
            <a:r>
              <a:rPr lang="ar-IQ" sz="2400" b="1" dirty="0" smtClean="0">
                <a:ea typeface="SimSun"/>
                <a:cs typeface="Simplified Arabic"/>
              </a:rPr>
              <a:t>كما </a:t>
            </a:r>
            <a:r>
              <a:rPr lang="ar-IQ" sz="2400" b="1" dirty="0">
                <a:ea typeface="SimSun"/>
                <a:cs typeface="Simplified Arabic"/>
              </a:rPr>
              <a:t>أن هنالك فساد كبير متمثل بالمحسوبية والواسطة في التعيينات الحكومية </a:t>
            </a:r>
            <a:r>
              <a:rPr lang="ar-IQ" sz="2400" b="1" dirty="0" smtClean="0">
                <a:ea typeface="SimSun"/>
                <a:cs typeface="Simplified Arabic"/>
              </a:rPr>
              <a:t>.</a:t>
            </a:r>
            <a:endParaRPr lang="ar-IQ" sz="2400" dirty="0"/>
          </a:p>
        </p:txBody>
      </p:sp>
    </p:spTree>
    <p:extLst>
      <p:ext uri="{BB962C8B-B14F-4D97-AF65-F5344CB8AC3E}">
        <p14:creationId xmlns:p14="http://schemas.microsoft.com/office/powerpoint/2010/main" val="34806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0" s="-12549" l="-25098"/>
                                      </p:by>
                                    </p:animClr>
                                    <p:animClr clrSpc="hsl" dir="cw">
                                      <p:cBhvr>
                                        <p:cTn id="7" dur="500" fill="hold"/>
                                        <p:tgtEl>
                                          <p:spTgt spid="2050"/>
                                        </p:tgtEl>
                                        <p:attrNameLst>
                                          <p:attrName>fillcolor</p:attrName>
                                        </p:attrNameLst>
                                      </p:cBhvr>
                                      <p:by>
                                        <p:hsl h="0" s="-12549" l="-25098"/>
                                      </p:by>
                                    </p:animClr>
                                    <p:animClr clrSpc="hsl" dir="cw">
                                      <p:cBhvr>
                                        <p:cTn id="8" dur="500" fill="hold"/>
                                        <p:tgtEl>
                                          <p:spTgt spid="2050"/>
                                        </p:tgtEl>
                                        <p:attrNameLst>
                                          <p:attrName>stroke.color</p:attrName>
                                        </p:attrNameLst>
                                      </p:cBhvr>
                                      <p:by>
                                        <p:hsl h="0" s="-12549" l="-25098"/>
                                      </p:by>
                                    </p:animClr>
                                    <p:set>
                                      <p:cBhvr>
                                        <p:cTn id="9" dur="500" fill="hold"/>
                                        <p:tgtEl>
                                          <p:spTgt spid="20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24744"/>
            <a:ext cx="9144000" cy="5733256"/>
          </a:xfrm>
          <a:solidFill>
            <a:schemeClr val="bg2">
              <a:lumMod val="90000"/>
            </a:schemeClr>
          </a:solidFill>
        </p:spPr>
        <p:txBody>
          <a:bodyPr>
            <a:normAutofit/>
          </a:bodyPr>
          <a:lstStyle/>
          <a:p>
            <a:r>
              <a:rPr lang="ar-IQ" sz="2400" b="1" dirty="0">
                <a:ea typeface="SimSun"/>
                <a:cs typeface="Simplified Arabic"/>
              </a:rPr>
              <a:t>لا يتحقق </a:t>
            </a:r>
            <a:r>
              <a:rPr lang="ar-IQ" sz="2400" b="1" dirty="0" err="1">
                <a:ea typeface="SimSun"/>
                <a:cs typeface="Simplified Arabic"/>
              </a:rPr>
              <a:t>الا</a:t>
            </a:r>
            <a:r>
              <a:rPr lang="ar-IQ" sz="2400" b="1" dirty="0">
                <a:ea typeface="SimSun"/>
                <a:cs typeface="Simplified Arabic"/>
              </a:rPr>
              <a:t> بقيام قضاء عادل نزيه تتوفر لأجهزته كافة الإمكانات البشرية والمادية يمارس دوره بصدق وفعالية وأمانة لمواجهة الفاسدين ، </a:t>
            </a:r>
            <a:endParaRPr lang="ar-IQ" sz="2400" b="1" dirty="0" smtClean="0">
              <a:ea typeface="SimSun"/>
              <a:cs typeface="Simplified Arabic"/>
            </a:endParaRPr>
          </a:p>
          <a:p>
            <a:r>
              <a:rPr lang="ar-IQ" sz="2400" b="1" dirty="0" smtClean="0">
                <a:ea typeface="SimSun"/>
                <a:cs typeface="Simplified Arabic"/>
              </a:rPr>
              <a:t>وان </a:t>
            </a:r>
            <a:r>
              <a:rPr lang="ar-IQ" sz="2400" b="1" dirty="0">
                <a:ea typeface="SimSun"/>
                <a:cs typeface="Simplified Arabic"/>
              </a:rPr>
              <a:t>استقلال القضاء يقصد به عدم تدخل السلطتين التشريعية والتنفيذية في أعماله إذ أن الاستقلال يعني عدم الخضوع ألا لسلطة القانون بحيث يكون عمله ( القضاء ) في سبيل إقرار الحق والعدل خاضعا  لما يميله عليه  القانون وضمير القاضي ولاقتناعه الحر السليم </a:t>
            </a:r>
            <a:endParaRPr lang="ar-IQ"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1048"/>
            <a:ext cx="4499992" cy="299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861048"/>
            <a:ext cx="4644008"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وان 1"/>
          <p:cNvSpPr>
            <a:spLocks noGrp="1"/>
          </p:cNvSpPr>
          <p:nvPr>
            <p:ph type="title"/>
          </p:nvPr>
        </p:nvSpPr>
        <p:spPr>
          <a:xfrm>
            <a:off x="457200" y="0"/>
            <a:ext cx="8229600" cy="764704"/>
          </a:xfrm>
        </p:spPr>
        <p:txBody>
          <a:bodyPr>
            <a:normAutofit fontScale="90000"/>
          </a:bodyPr>
          <a:lstStyle/>
          <a:p>
            <a:pPr algn="r"/>
            <a:r>
              <a:rPr lang="ar-IQ" sz="4900" b="1" dirty="0"/>
              <a:t/>
            </a:r>
            <a:br>
              <a:rPr lang="ar-IQ" sz="4900" b="1" dirty="0"/>
            </a:br>
            <a:r>
              <a:rPr lang="ar-IQ" sz="4900" b="1" dirty="0" smtClean="0"/>
              <a:t>الفرع الثالث: استقلال القضاء ومكافحة الفساد</a:t>
            </a:r>
            <a:endParaRPr lang="ar-IQ" sz="4900" b="1" dirty="0"/>
          </a:p>
        </p:txBody>
      </p:sp>
    </p:spTree>
    <p:extLst>
      <p:ext uri="{BB962C8B-B14F-4D97-AF65-F5344CB8AC3E}">
        <p14:creationId xmlns:p14="http://schemas.microsoft.com/office/powerpoint/2010/main" val="20829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التوصيات </a:t>
            </a:r>
            <a:endParaRPr lang="ar-IQ" dirty="0"/>
          </a:p>
        </p:txBody>
      </p:sp>
      <p:sp>
        <p:nvSpPr>
          <p:cNvPr id="3" name="عنصر نائب للمحتوى 2"/>
          <p:cNvSpPr>
            <a:spLocks noGrp="1"/>
          </p:cNvSpPr>
          <p:nvPr>
            <p:ph idx="1"/>
          </p:nvPr>
        </p:nvSpPr>
        <p:spPr>
          <a:xfrm>
            <a:off x="0" y="1935480"/>
            <a:ext cx="9144000" cy="4922520"/>
          </a:xfrm>
          <a:solidFill>
            <a:srgbClr val="FF9999"/>
          </a:solidFill>
        </p:spPr>
        <p:txBody>
          <a:bodyPr>
            <a:normAutofit lnSpcReduction="10000"/>
          </a:bodyPr>
          <a:lstStyle/>
          <a:p>
            <a:pPr marL="0" lvl="0" indent="0" algn="just">
              <a:lnSpc>
                <a:spcPct val="115000"/>
              </a:lnSpc>
              <a:buNone/>
            </a:pPr>
            <a:r>
              <a:rPr lang="ar-IQ" sz="2800" b="1" dirty="0" smtClean="0">
                <a:latin typeface="Calibri"/>
                <a:ea typeface="SimSun"/>
                <a:cs typeface="Simplified Arabic"/>
              </a:rPr>
              <a:t> </a:t>
            </a:r>
          </a:p>
          <a:p>
            <a:pPr marL="342900" lvl="0" indent="-342900" algn="just">
              <a:lnSpc>
                <a:spcPct val="115000"/>
              </a:lnSpc>
              <a:buFont typeface="+mj-lt"/>
              <a:buAutoNum type="arabicPeriod"/>
            </a:pPr>
            <a:r>
              <a:rPr lang="ar-IQ" sz="2800" b="1" dirty="0" smtClean="0">
                <a:latin typeface="Calibri"/>
                <a:ea typeface="SimSun"/>
                <a:cs typeface="Simplified Arabic"/>
              </a:rPr>
              <a:t>ترسيخ </a:t>
            </a:r>
            <a:r>
              <a:rPr lang="ar-IQ" sz="2800" b="1" dirty="0">
                <a:latin typeface="Calibri"/>
                <a:ea typeface="SimSun"/>
                <a:cs typeface="Simplified Arabic"/>
              </a:rPr>
              <a:t>التعاون الدولي والإقليمي لمكافحة الفساد في جميع أشكاله.  </a:t>
            </a:r>
            <a:endParaRPr lang="en-US" sz="2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SimSun"/>
                <a:cs typeface="Simplified Arabic"/>
              </a:rPr>
              <a:t>وضع استراتيجية عامة وشاملة تقوم على أسس دستورية وقانونية وسياسية واجتماعية واقتصادية وجماهيرية .</a:t>
            </a:r>
            <a:endParaRPr lang="en-US" sz="2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SimSun"/>
                <a:cs typeface="Simplified Arabic"/>
              </a:rPr>
              <a:t>تفعيل العمل  بمبادرة  (</a:t>
            </a:r>
            <a:r>
              <a:rPr lang="en-US" sz="2800" b="1" dirty="0">
                <a:latin typeface="Simplified Arabic"/>
                <a:ea typeface="SimSun"/>
                <a:cs typeface="Arial"/>
              </a:rPr>
              <a:t>Star </a:t>
            </a:r>
            <a:r>
              <a:rPr lang="ar-IQ" sz="2800" b="1" dirty="0">
                <a:latin typeface="Calibri"/>
                <a:ea typeface="SimSun"/>
                <a:cs typeface="Simplified Arabic"/>
              </a:rPr>
              <a:t> ) حيث أن  فائدة هذه  المبادرة تتجسد في أسقاط أي حصانة دبلوماسية أو سياسية يتمتع بها مهربي </a:t>
            </a:r>
            <a:r>
              <a:rPr lang="ar-IQ" sz="2800" b="1" dirty="0" smtClean="0">
                <a:latin typeface="Calibri"/>
                <a:ea typeface="SimSun"/>
                <a:cs typeface="Simplified Arabic"/>
              </a:rPr>
              <a:t>الأموال.</a:t>
            </a:r>
            <a:endParaRPr lang="en-US" sz="2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SimSun"/>
                <a:cs typeface="Simplified Arabic"/>
              </a:rPr>
              <a:t>تبني النظام السياسي مبدا الفصل بين السلطات .</a:t>
            </a:r>
            <a:endParaRPr lang="en-US" sz="2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SimSun"/>
                <a:cs typeface="Simplified Arabic"/>
              </a:rPr>
              <a:t>السماح بالتحقيق في فساد المسئولين وفي ممارساتهم الخاطئة  وعدم إعطاء أية حصانة لأي شخص متهم بارتكاب جريمة </a:t>
            </a:r>
            <a:r>
              <a:rPr lang="ar-IQ" sz="2800" b="1" dirty="0" smtClean="0">
                <a:latin typeface="Calibri"/>
                <a:ea typeface="SimSun"/>
                <a:cs typeface="Simplified Arabic"/>
              </a:rPr>
              <a:t>فساد</a:t>
            </a:r>
            <a:endParaRPr lang="en-US" sz="2000" dirty="0">
              <a:latin typeface="Calibri"/>
              <a:ea typeface="Calibri"/>
              <a:cs typeface="Arial"/>
            </a:endParaRPr>
          </a:p>
          <a:p>
            <a:endParaRPr lang="ar-IQ" dirty="0"/>
          </a:p>
        </p:txBody>
      </p:sp>
      <p:pic>
        <p:nvPicPr>
          <p:cNvPr id="5122" name="Picture 2" descr="C:\Users\acer\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923928" cy="23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65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116632"/>
            <a:ext cx="9144000" cy="6741368"/>
          </a:xfrm>
          <a:solidFill>
            <a:schemeClr val="tx2">
              <a:lumMod val="20000"/>
              <a:lumOff val="80000"/>
            </a:schemeClr>
          </a:solidFill>
        </p:spPr>
        <p:txBody>
          <a:bodyPr>
            <a:normAutofit/>
          </a:bodyPr>
          <a:lstStyle/>
          <a:p>
            <a:pPr marL="0" lvl="0" indent="0" algn="just">
              <a:lnSpc>
                <a:spcPct val="115000"/>
              </a:lnSpc>
              <a:buNone/>
            </a:pPr>
            <a:r>
              <a:rPr lang="ar-IQ" sz="2400" b="1" dirty="0">
                <a:latin typeface="Calibri"/>
                <a:ea typeface="SimSun"/>
                <a:cs typeface="Simplified Arabic"/>
              </a:rPr>
              <a:t>6</a:t>
            </a:r>
            <a:r>
              <a:rPr lang="ar-IQ" sz="2400" b="1" dirty="0" smtClean="0">
                <a:latin typeface="Calibri"/>
                <a:ea typeface="SimSun"/>
                <a:cs typeface="Simplified Arabic"/>
              </a:rPr>
              <a:t>- تشريع </a:t>
            </a:r>
            <a:r>
              <a:rPr lang="ar-IQ" sz="2400" b="1" dirty="0">
                <a:latin typeface="Calibri"/>
                <a:ea typeface="SimSun"/>
                <a:cs typeface="Simplified Arabic"/>
              </a:rPr>
              <a:t>قانون يمنع ازدواج الجنسية لمن يتسلم منصب سيادي أو امني رفيع استنادا إلى المادة 18 – رابعا من الدستور وفي المقدمة منهم أعضاء مجلس النواب والوزراء  منعا لاستغلال بعض المسئولين الجنسية المكتسبة للتخلص من المساءلة داخل العراق .</a:t>
            </a:r>
            <a:endParaRPr lang="en-US" sz="2400" dirty="0">
              <a:latin typeface="Calibri"/>
              <a:ea typeface="Calibri"/>
              <a:cs typeface="Arial"/>
            </a:endParaRPr>
          </a:p>
          <a:p>
            <a:pPr marL="0" lvl="0" indent="0" algn="just">
              <a:lnSpc>
                <a:spcPct val="115000"/>
              </a:lnSpc>
              <a:buNone/>
            </a:pPr>
            <a:r>
              <a:rPr lang="ar-IQ" sz="2400" b="1" dirty="0" smtClean="0">
                <a:latin typeface="Calibri"/>
                <a:ea typeface="SimSun"/>
                <a:cs typeface="Simplified Arabic"/>
              </a:rPr>
              <a:t>7- العمل </a:t>
            </a:r>
            <a:r>
              <a:rPr lang="ar-IQ" sz="2400" b="1" dirty="0">
                <a:latin typeface="Calibri"/>
                <a:ea typeface="SimSun"/>
                <a:cs typeface="Simplified Arabic"/>
              </a:rPr>
              <a:t>بمبدأ الشفافية من خلال  كشف حالات الفساد بعد صدور  أحكام القضاء  بحق المفسدين و إعلانها للراي العام . </a:t>
            </a:r>
            <a:endParaRPr lang="en-US" sz="2400" dirty="0">
              <a:latin typeface="Calibri"/>
              <a:ea typeface="Calibri"/>
              <a:cs typeface="Arial"/>
            </a:endParaRPr>
          </a:p>
          <a:p>
            <a:pPr marL="0" lvl="0" indent="0" algn="just">
              <a:lnSpc>
                <a:spcPct val="115000"/>
              </a:lnSpc>
              <a:buNone/>
            </a:pPr>
            <a:r>
              <a:rPr lang="ar-IQ" sz="2400" b="1" dirty="0" smtClean="0">
                <a:latin typeface="Calibri"/>
                <a:ea typeface="SimSun"/>
                <a:cs typeface="Simplified Arabic"/>
              </a:rPr>
              <a:t>8- أبعاد  </a:t>
            </a:r>
            <a:r>
              <a:rPr lang="ar-IQ" sz="2400" b="1" dirty="0">
                <a:latin typeface="Calibri"/>
                <a:ea typeface="SimSun"/>
                <a:cs typeface="Simplified Arabic"/>
              </a:rPr>
              <a:t>السياسيين عن كل الجهات والهيئات المتخصصة بمكافحة الفساد. </a:t>
            </a:r>
            <a:endParaRPr lang="en-US" sz="2400" dirty="0">
              <a:latin typeface="Calibri"/>
              <a:ea typeface="Calibri"/>
              <a:cs typeface="Arial"/>
            </a:endParaRPr>
          </a:p>
          <a:p>
            <a:pPr marL="0" indent="0" algn="just">
              <a:buNone/>
            </a:pPr>
            <a:r>
              <a:rPr lang="ar-IQ" sz="2400" b="1" dirty="0" smtClean="0">
                <a:ea typeface="SimSun"/>
                <a:cs typeface="Simplified Arabic"/>
              </a:rPr>
              <a:t>9- إشاعة </a:t>
            </a:r>
            <a:r>
              <a:rPr lang="ar-IQ" sz="2400" b="1" dirty="0">
                <a:ea typeface="SimSun"/>
                <a:cs typeface="Simplified Arabic"/>
              </a:rPr>
              <a:t>ثقافة النزاهة والتي تعد منظومة القيم المتعلقة بالصدق والأمانة والإخلاص في العمل والتي لها دور فعال ومهم لا تقل عن العناصر الأخرى. </a:t>
            </a:r>
            <a:endParaRPr lang="ar-IQ"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7072"/>
            <a:ext cx="5364088"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77072"/>
            <a:ext cx="3779912"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5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0" y="1935480"/>
            <a:ext cx="9144000" cy="4922520"/>
          </a:xfrm>
          <a:solidFill>
            <a:schemeClr val="accent5">
              <a:lumMod val="60000"/>
              <a:lumOff val="40000"/>
            </a:schemeClr>
          </a:solidFill>
        </p:spPr>
        <p:txBody>
          <a:bodyPr>
            <a:normAutofit lnSpcReduction="10000"/>
          </a:bodyPr>
          <a:lstStyle/>
          <a:p>
            <a:pPr marL="0" lvl="0" indent="0" algn="just">
              <a:lnSpc>
                <a:spcPct val="115000"/>
              </a:lnSpc>
              <a:buClr>
                <a:srgbClr val="0BD0D9"/>
              </a:buClr>
              <a:buNone/>
            </a:pPr>
            <a:r>
              <a:rPr lang="ar-IQ" sz="2800" b="1" dirty="0" smtClean="0">
                <a:solidFill>
                  <a:prstClr val="black"/>
                </a:solidFill>
                <a:latin typeface="Calibri"/>
                <a:ea typeface="SimSun"/>
                <a:cs typeface="Simplified Arabic"/>
              </a:rPr>
              <a:t>10- ترسيخ نظام محاكمة الشركات وتعزيز وتنفيذ قوانين مكافحة الرشوة الوطنية والدولية ودعم أنظمة الحكومة الإلكترونية .</a:t>
            </a:r>
            <a:endParaRPr lang="en-US" sz="2800" dirty="0" smtClean="0">
              <a:solidFill>
                <a:prstClr val="black"/>
              </a:solidFill>
              <a:latin typeface="Calibri"/>
              <a:ea typeface="Calibri"/>
              <a:cs typeface="Arial"/>
            </a:endParaRPr>
          </a:p>
          <a:p>
            <a:pPr marL="0" lvl="0" indent="0" algn="just">
              <a:lnSpc>
                <a:spcPct val="115000"/>
              </a:lnSpc>
              <a:buClr>
                <a:srgbClr val="0BD0D9"/>
              </a:buClr>
              <a:buNone/>
            </a:pPr>
            <a:r>
              <a:rPr lang="ar-IQ" sz="2800" b="1" dirty="0" smtClean="0">
                <a:solidFill>
                  <a:prstClr val="black"/>
                </a:solidFill>
                <a:latin typeface="Calibri"/>
                <a:ea typeface="SimSun"/>
                <a:cs typeface="Simplified Arabic"/>
              </a:rPr>
              <a:t>11- إعمال القوانين المتعلقة بمكافحة الفساد كالإفصاح عن الذمم وقانون الكسب غير المشروع وتشديد الأحكام المتعلقة بمكافحة الرشوة والمحسوبية واستغلال الوظيفة العامة في قانون العقوبات .</a:t>
            </a:r>
            <a:endParaRPr lang="en-US" sz="2800" dirty="0" smtClean="0">
              <a:solidFill>
                <a:prstClr val="black"/>
              </a:solidFill>
              <a:latin typeface="Calibri"/>
              <a:ea typeface="Calibri"/>
              <a:cs typeface="Arial"/>
            </a:endParaRPr>
          </a:p>
          <a:p>
            <a:pPr marL="0" lvl="0" indent="0" algn="just">
              <a:lnSpc>
                <a:spcPct val="115000"/>
              </a:lnSpc>
              <a:buClr>
                <a:srgbClr val="0BD0D9"/>
              </a:buClr>
              <a:buNone/>
            </a:pPr>
            <a:r>
              <a:rPr lang="ar-IQ" sz="2800" b="1" dirty="0" smtClean="0">
                <a:solidFill>
                  <a:prstClr val="black"/>
                </a:solidFill>
                <a:latin typeface="Calibri"/>
                <a:ea typeface="SimSun"/>
                <a:cs typeface="Simplified Arabic"/>
              </a:rPr>
              <a:t>12- وضع القواعد والضوابط لمنع التداخل بين الوظيفة العامة وممارسة النشاط التجاري والمالي بالأصالة أو الوكالة لمنع اختلاط المال العام والمال الخاص .</a:t>
            </a:r>
            <a:endParaRPr lang="en-US" sz="2800" dirty="0" smtClean="0">
              <a:solidFill>
                <a:prstClr val="black"/>
              </a:solidFill>
              <a:latin typeface="Calibri"/>
              <a:ea typeface="Calibri"/>
              <a:cs typeface="Arial"/>
            </a:endParaRPr>
          </a:p>
          <a:p>
            <a:pPr marL="0" lvl="0" indent="0" algn="just">
              <a:lnSpc>
                <a:spcPct val="115000"/>
              </a:lnSpc>
              <a:buClr>
                <a:srgbClr val="0BD0D9"/>
              </a:buClr>
              <a:buNone/>
            </a:pPr>
            <a:r>
              <a:rPr lang="ar-IQ" sz="2800" b="1" dirty="0" smtClean="0">
                <a:solidFill>
                  <a:prstClr val="black"/>
                </a:solidFill>
                <a:latin typeface="Calibri"/>
                <a:ea typeface="SimSun"/>
                <a:cs typeface="Simplified Arabic"/>
              </a:rPr>
              <a:t>13- الاهتمام المباشر باختيار القيادات الإدارية من خلال اعتماد معايير دقيقة كالكفاءة والمهنية بما يساعد على تعزيز الشفافية في العمل .</a:t>
            </a:r>
            <a:endParaRPr lang="en-US" sz="2800" dirty="0" smtClean="0">
              <a:solidFill>
                <a:prstClr val="black"/>
              </a:solidFill>
              <a:latin typeface="Calibri"/>
              <a:ea typeface="Calibri"/>
              <a:cs typeface="Arial"/>
            </a:endParaRPr>
          </a:p>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9992" cy="17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
            <a:ext cx="4644008" cy="17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7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76672"/>
            <a:ext cx="8229600" cy="936104"/>
          </a:xfrm>
        </p:spPr>
        <p:txBody>
          <a:bodyPr/>
          <a:lstStyle/>
          <a:p>
            <a:pPr algn="r"/>
            <a:r>
              <a:rPr lang="ar-IQ" dirty="0" smtClean="0"/>
              <a:t>التوصيات </a:t>
            </a:r>
            <a:endParaRPr lang="ar-IQ" dirty="0"/>
          </a:p>
        </p:txBody>
      </p:sp>
      <p:sp>
        <p:nvSpPr>
          <p:cNvPr id="3" name="عنصر نائب للمحتوى 2"/>
          <p:cNvSpPr>
            <a:spLocks noGrp="1"/>
          </p:cNvSpPr>
          <p:nvPr>
            <p:ph idx="1"/>
          </p:nvPr>
        </p:nvSpPr>
        <p:spPr>
          <a:xfrm>
            <a:off x="0" y="1340768"/>
            <a:ext cx="9144000" cy="5507473"/>
          </a:xfrm>
          <a:solidFill>
            <a:schemeClr val="accent5">
              <a:lumMod val="60000"/>
              <a:lumOff val="40000"/>
            </a:schemeClr>
          </a:solidFill>
        </p:spPr>
        <p:txBody>
          <a:bodyPr/>
          <a:lstStyle/>
          <a:p>
            <a:pPr marL="0" indent="0">
              <a:buNone/>
            </a:pPr>
            <a:r>
              <a:rPr lang="ar-IQ" b="1" dirty="0" smtClean="0"/>
              <a:t>14-تبسيط </a:t>
            </a:r>
            <a:r>
              <a:rPr lang="ar-IQ" b="1" dirty="0"/>
              <a:t>الإجراءات والروتين المعقد المتبع في دوائر الدولة ومؤسساتها. </a:t>
            </a:r>
            <a:endParaRPr lang="ar-IQ" b="1" dirty="0" smtClean="0"/>
          </a:p>
          <a:p>
            <a:pPr marL="0" indent="0">
              <a:buNone/>
            </a:pPr>
            <a:r>
              <a:rPr lang="ar-IQ" b="1" dirty="0" smtClean="0"/>
              <a:t>15-تعزيز </a:t>
            </a:r>
            <a:r>
              <a:rPr lang="ar-IQ" b="1" dirty="0"/>
              <a:t>مفاهيم معينة تعد عناصر أساسية في استراتيجية مكافحة الفساد كالمحاسبة من خلال إخضاع الأشخاص الذين يتولون المناصب العامة </a:t>
            </a:r>
            <a:r>
              <a:rPr lang="ar-IQ" sz="2400" b="1" dirty="0">
                <a:ea typeface="SimSun"/>
                <a:cs typeface="Simplified Arabic"/>
              </a:rPr>
              <a:t>للمسائلة والمحاسبة القانونية والإدارية والأخلاقية عن نتائج أعمالهم</a:t>
            </a:r>
            <a:endParaRPr lang="ar-IQ" sz="2400" b="1" dirty="0" smtClean="0"/>
          </a:p>
          <a:p>
            <a:pPr marL="0" indent="0">
              <a:buNone/>
            </a:pPr>
            <a:r>
              <a:rPr lang="ar-IQ" b="1" dirty="0" smtClean="0"/>
              <a:t>16-بناء </a:t>
            </a:r>
            <a:r>
              <a:rPr lang="ar-IQ" b="1" dirty="0"/>
              <a:t>علاقات متميزة مع المؤسسات الدولية </a:t>
            </a:r>
            <a:r>
              <a:rPr lang="ar-IQ" b="1" dirty="0" smtClean="0"/>
              <a:t>والإقليمية</a:t>
            </a:r>
            <a:endParaRPr lang="ar-IQ"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4637651" cy="262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651" y="4221088"/>
            <a:ext cx="4506349" cy="262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0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88640"/>
            <a:ext cx="9144000" cy="1800200"/>
          </a:xfrm>
          <a:solidFill>
            <a:schemeClr val="accent1">
              <a:lumMod val="20000"/>
              <a:lumOff val="80000"/>
            </a:schemeClr>
          </a:solidFill>
        </p:spPr>
        <p:txBody>
          <a:bodyPr anchor="t">
            <a:noAutofit/>
          </a:bodyPr>
          <a:lstStyle/>
          <a:p>
            <a:pPr algn="ctr">
              <a:lnSpc>
                <a:spcPct val="115000"/>
              </a:lnSpc>
            </a:pPr>
            <a:r>
              <a:rPr lang="ar-IQ" sz="3600" b="1" dirty="0" smtClean="0"/>
              <a:t>المبحث الأول </a:t>
            </a:r>
            <a:br>
              <a:rPr lang="ar-IQ" sz="3600" b="1" dirty="0" smtClean="0"/>
            </a:br>
            <a:r>
              <a:rPr lang="ar-IQ" sz="3600" b="1" dirty="0"/>
              <a:t> </a:t>
            </a:r>
            <a:r>
              <a:rPr lang="ar-IQ" sz="3600" b="1" dirty="0" smtClean="0"/>
              <a:t>     المظاهر القانونية لجرائم الفساد وملاحقته إجرائيا </a:t>
            </a:r>
            <a:endParaRPr lang="ar-IQ" sz="3600" b="1" dirty="0"/>
          </a:p>
        </p:txBody>
      </p:sp>
      <p:sp>
        <p:nvSpPr>
          <p:cNvPr id="3" name="عنصر نائب للمحتوى 2"/>
          <p:cNvSpPr>
            <a:spLocks noGrp="1"/>
          </p:cNvSpPr>
          <p:nvPr>
            <p:ph idx="1"/>
          </p:nvPr>
        </p:nvSpPr>
        <p:spPr>
          <a:xfrm>
            <a:off x="0" y="1988840"/>
            <a:ext cx="9143999" cy="4869160"/>
          </a:xfrm>
          <a:solidFill>
            <a:schemeClr val="bg2">
              <a:lumMod val="75000"/>
            </a:schemeClr>
          </a:solidFill>
        </p:spPr>
        <p:txBody>
          <a:bodyPr/>
          <a:lstStyle/>
          <a:p>
            <a:endParaRPr lang="ar-IQ" sz="4000" b="1" dirty="0" smtClean="0">
              <a:solidFill>
                <a:prstClr val="black"/>
              </a:solidFill>
              <a:ea typeface="SimSun"/>
              <a:cs typeface="Simplified Arabic"/>
            </a:endParaRPr>
          </a:p>
          <a:p>
            <a:pPr marL="0" indent="0">
              <a:buNone/>
            </a:pPr>
            <a:r>
              <a:rPr lang="ar-IQ" sz="3600" b="1" dirty="0" smtClean="0">
                <a:solidFill>
                  <a:prstClr val="black"/>
                </a:solidFill>
                <a:ea typeface="SimSun"/>
                <a:cs typeface="Simplified Arabic"/>
              </a:rPr>
              <a:t>      المطلب </a:t>
            </a:r>
            <a:r>
              <a:rPr lang="ar-IQ" sz="3600" b="1" dirty="0">
                <a:solidFill>
                  <a:prstClr val="black"/>
                </a:solidFill>
                <a:ea typeface="SimSun"/>
                <a:cs typeface="Simplified Arabic"/>
              </a:rPr>
              <a:t>الأول : المظاهر القانونية لجرائم الفساد </a:t>
            </a:r>
            <a:endParaRPr lang="en-US" sz="3600" b="1" dirty="0" smtClean="0">
              <a:solidFill>
                <a:prstClr val="black"/>
              </a:solidFill>
              <a:ea typeface="SimSun"/>
              <a:cs typeface="Simplified Arabic"/>
            </a:endParaRPr>
          </a:p>
          <a:p>
            <a:pPr marL="0" indent="0">
              <a:buNone/>
            </a:pPr>
            <a:r>
              <a:rPr lang="en-US" sz="3600" b="1" dirty="0">
                <a:solidFill>
                  <a:prstClr val="black"/>
                </a:solidFill>
                <a:ea typeface="SimSun"/>
                <a:cs typeface="Simplified Arabic"/>
              </a:rPr>
              <a:t> </a:t>
            </a:r>
            <a:r>
              <a:rPr lang="en-US" dirty="0">
                <a:solidFill>
                  <a:prstClr val="black"/>
                </a:solidFill>
                <a:ea typeface="Calibri"/>
                <a:cs typeface="Arial"/>
              </a:rPr>
              <a:t/>
            </a:r>
            <a:br>
              <a:rPr lang="en-US" dirty="0">
                <a:solidFill>
                  <a:prstClr val="black"/>
                </a:solidFill>
                <a:ea typeface="Calibri"/>
                <a:cs typeface="Arial"/>
              </a:rPr>
            </a:br>
            <a:r>
              <a:rPr lang="ar-IQ" dirty="0" smtClean="0">
                <a:solidFill>
                  <a:prstClr val="black"/>
                </a:solidFill>
                <a:ea typeface="Calibri"/>
                <a:cs typeface="Arial"/>
              </a:rPr>
              <a:t>        </a:t>
            </a:r>
            <a:r>
              <a:rPr lang="ar-IQ" sz="3600" b="1" dirty="0" smtClean="0">
                <a:solidFill>
                  <a:prstClr val="black"/>
                </a:solidFill>
                <a:ea typeface="SimSun"/>
                <a:cs typeface="Simplified Arabic"/>
              </a:rPr>
              <a:t>المطلب </a:t>
            </a:r>
            <a:r>
              <a:rPr lang="ar-IQ" sz="3600" b="1" dirty="0">
                <a:solidFill>
                  <a:prstClr val="black"/>
                </a:solidFill>
                <a:ea typeface="SimSun"/>
                <a:cs typeface="Simplified Arabic"/>
              </a:rPr>
              <a:t>الثاني : الملاحقة الإجرائية لجرائم الفساد</a:t>
            </a:r>
            <a:r>
              <a:rPr lang="en-US" sz="3600" dirty="0">
                <a:solidFill>
                  <a:prstClr val="black"/>
                </a:solidFill>
                <a:ea typeface="Calibri"/>
                <a:cs typeface="Arial"/>
              </a:rPr>
              <a:t/>
            </a:r>
            <a:br>
              <a:rPr lang="en-US" sz="3600" dirty="0">
                <a:solidFill>
                  <a:prstClr val="black"/>
                </a:solidFill>
                <a:ea typeface="Calibri"/>
                <a:cs typeface="Arial"/>
              </a:rPr>
            </a:br>
            <a:endParaRPr lang="ar-IQ" sz="3600" dirty="0"/>
          </a:p>
        </p:txBody>
      </p:sp>
    </p:spTree>
    <p:extLst>
      <p:ext uri="{BB962C8B-B14F-4D97-AF65-F5344CB8AC3E}">
        <p14:creationId xmlns:p14="http://schemas.microsoft.com/office/powerpoint/2010/main" val="12594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 شكرا لكم </a:t>
            </a:r>
            <a:endParaRPr lang="ar-IQ" dirty="0"/>
          </a:p>
        </p:txBody>
      </p:sp>
      <p:sp>
        <p:nvSpPr>
          <p:cNvPr id="4" name="عنصر نائب للمحتوى 3"/>
          <p:cNvSpPr>
            <a:spLocks noGrp="1"/>
          </p:cNvSpPr>
          <p:nvPr>
            <p:ph idx="1"/>
          </p:nvPr>
        </p:nvSpPr>
        <p:spPr>
          <a:xfrm>
            <a:off x="0" y="454359"/>
            <a:ext cx="9144000" cy="6525345"/>
          </a:xfrm>
          <a:solidFill>
            <a:srgbClr val="FF9999"/>
          </a:solidFill>
        </p:spPr>
        <p:txBody>
          <a:bodyPr/>
          <a:lstStyle/>
          <a:p>
            <a:endParaRPr lang="en-US" dirty="0" smtClean="0"/>
          </a:p>
          <a:p>
            <a:endParaRPr lang="en-US" dirty="0" smtClean="0"/>
          </a:p>
          <a:p>
            <a:endParaRPr lang="en-US" dirty="0" smtClean="0"/>
          </a:p>
          <a:p>
            <a:pPr marL="0" indent="0">
              <a:buNone/>
            </a:pPr>
            <a:r>
              <a:rPr lang="ar-IQ" sz="4800" dirty="0" smtClean="0"/>
              <a:t>شكراً لحسن استماعكم </a:t>
            </a:r>
            <a:endParaRPr lang="ar-IQ" sz="4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5"/>
            <a:ext cx="4355976" cy="353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17032"/>
            <a:ext cx="446449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717032"/>
            <a:ext cx="478802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flipH="1">
            <a:off x="0" y="4725144"/>
            <a:ext cx="3923928" cy="1446550"/>
          </a:xfrm>
          <a:prstGeom prst="rect">
            <a:avLst/>
          </a:prstGeom>
        </p:spPr>
        <p:txBody>
          <a:bodyPr wrap="square">
            <a:spAutoFit/>
          </a:bodyPr>
          <a:lstStyle/>
          <a:p>
            <a:pPr algn="ctr"/>
            <a:r>
              <a:rPr lang="en-US" sz="4400" dirty="0"/>
              <a:t>thank you for listening</a:t>
            </a:r>
            <a:endParaRPr lang="ar-IQ" sz="4400" dirty="0"/>
          </a:p>
        </p:txBody>
      </p:sp>
    </p:spTree>
    <p:extLst>
      <p:ext uri="{BB962C8B-B14F-4D97-AF65-F5344CB8AC3E}">
        <p14:creationId xmlns:p14="http://schemas.microsoft.com/office/powerpoint/2010/main" val="22510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1029"/>
                                        </p:tgtEl>
                                      </p:cBhvr>
                                    </p:animEffect>
                                    <p:set>
                                      <p:cBhvr>
                                        <p:cTn id="11" dur="1" fill="hold">
                                          <p:stCondLst>
                                            <p:cond delay="499"/>
                                          </p:stCondLst>
                                        </p:cTn>
                                        <p:tgtEl>
                                          <p:spTgt spid="10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heel(1)">
                                      <p:cBhvr>
                                        <p:cTn id="16" dur="2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heel(1)">
                                      <p:cBhvr>
                                        <p:cTn id="2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sz="5400" b="1" dirty="0">
                <a:ea typeface="SimSun"/>
                <a:cs typeface="Simplified Arabic"/>
              </a:rPr>
              <a:t> </a:t>
            </a:r>
            <a:r>
              <a:rPr lang="ar-IQ" sz="4000" b="1" dirty="0">
                <a:ea typeface="SimSun"/>
                <a:cs typeface="Simplified Arabic"/>
              </a:rPr>
              <a:t>المبحث الثاني : استراتيجية مكافحة الفساد في تعزيز قيم النزاهة</a:t>
            </a:r>
            <a:endParaRPr lang="ar-IQ" sz="4000" dirty="0"/>
          </a:p>
        </p:txBody>
      </p:sp>
      <p:sp>
        <p:nvSpPr>
          <p:cNvPr id="3" name="عنصر نائب للمحتوى 2"/>
          <p:cNvSpPr>
            <a:spLocks noGrp="1"/>
          </p:cNvSpPr>
          <p:nvPr>
            <p:ph idx="1"/>
          </p:nvPr>
        </p:nvSpPr>
        <p:spPr>
          <a:xfrm>
            <a:off x="539552" y="1916832"/>
            <a:ext cx="8229600" cy="4389120"/>
          </a:xfrm>
          <a:solidFill>
            <a:schemeClr val="accent5">
              <a:lumMod val="60000"/>
              <a:lumOff val="40000"/>
            </a:schemeClr>
          </a:solidFill>
        </p:spPr>
        <p:txBody>
          <a:bodyPr/>
          <a:lstStyle/>
          <a:p>
            <a:pPr algn="just">
              <a:lnSpc>
                <a:spcPct val="115000"/>
              </a:lnSpc>
            </a:pPr>
            <a:r>
              <a:rPr lang="ar-IQ" sz="3600" b="1" dirty="0">
                <a:latin typeface="Calibri"/>
                <a:ea typeface="SimSun"/>
                <a:cs typeface="Simplified Arabic"/>
              </a:rPr>
              <a:t>المطلب الأول : تعزيز قيم النزاهة  </a:t>
            </a:r>
            <a:endParaRPr lang="en-US" sz="3600" b="1" dirty="0">
              <a:latin typeface="Calibri"/>
              <a:ea typeface="Calibri"/>
              <a:cs typeface="Arial"/>
            </a:endParaRPr>
          </a:p>
          <a:p>
            <a:pPr algn="just">
              <a:lnSpc>
                <a:spcPct val="115000"/>
              </a:lnSpc>
            </a:pPr>
            <a:r>
              <a:rPr lang="ar-IQ" sz="3600" b="1" dirty="0">
                <a:latin typeface="Calibri"/>
                <a:ea typeface="SimSun"/>
                <a:cs typeface="Simplified Arabic"/>
              </a:rPr>
              <a:t>المطلب الثاني : استراتيجية مكافحة الفساد </a:t>
            </a:r>
            <a:endParaRPr lang="en-US" sz="3600" b="1" dirty="0">
              <a:latin typeface="Calibri"/>
              <a:ea typeface="Calibri"/>
              <a:cs typeface="Arial"/>
            </a:endParaRPr>
          </a:p>
          <a:p>
            <a:endParaRPr lang="ar-IQ" dirty="0"/>
          </a:p>
        </p:txBody>
      </p:sp>
      <p:pic>
        <p:nvPicPr>
          <p:cNvPr id="2050" name="Picture 2" descr="C:\Users\acer\Desktop\images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2987824" cy="26369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cer\Desktop\images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221088"/>
            <a:ext cx="6048672" cy="26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80120"/>
          </a:xfrm>
          <a:solidFill>
            <a:schemeClr val="bg2">
              <a:lumMod val="90000"/>
            </a:schemeClr>
          </a:solidFill>
        </p:spPr>
        <p:txBody>
          <a:bodyPr>
            <a:normAutofit/>
          </a:bodyPr>
          <a:lstStyle/>
          <a:p>
            <a:pPr algn="r"/>
            <a:r>
              <a:rPr lang="ar-IQ" sz="5400" b="1" dirty="0">
                <a:ea typeface="SimSun"/>
                <a:cs typeface="Simplified Arabic"/>
              </a:rPr>
              <a:t> </a:t>
            </a:r>
            <a:r>
              <a:rPr lang="ar-IQ" sz="4000" b="1" dirty="0">
                <a:ea typeface="SimSun"/>
                <a:cs typeface="Simplified Arabic"/>
              </a:rPr>
              <a:t>المطلب الأول : المظاهر القانونية لجرائم الفساد </a:t>
            </a:r>
            <a:endParaRPr lang="ar-IQ" sz="4000" dirty="0"/>
          </a:p>
        </p:txBody>
      </p:sp>
      <p:sp>
        <p:nvSpPr>
          <p:cNvPr id="3" name="عنصر نائب للمحتوى 2"/>
          <p:cNvSpPr>
            <a:spLocks noGrp="1"/>
          </p:cNvSpPr>
          <p:nvPr>
            <p:ph idx="1"/>
          </p:nvPr>
        </p:nvSpPr>
        <p:spPr>
          <a:xfrm>
            <a:off x="17600" y="1484784"/>
            <a:ext cx="9126399" cy="5373216"/>
          </a:xfrm>
          <a:solidFill>
            <a:srgbClr val="FF9999"/>
          </a:solidFill>
        </p:spPr>
        <p:txBody>
          <a:bodyPr/>
          <a:lstStyle/>
          <a:p>
            <a:pPr algn="just">
              <a:lnSpc>
                <a:spcPct val="115000"/>
              </a:lnSpc>
            </a:pPr>
            <a:r>
              <a:rPr lang="ar-IQ" sz="2800" b="1" dirty="0" smtClean="0">
                <a:latin typeface="Calibri"/>
                <a:ea typeface="SimSun"/>
                <a:cs typeface="Simplified Arabic"/>
              </a:rPr>
              <a:t>  </a:t>
            </a:r>
            <a:r>
              <a:rPr lang="ar-IQ" sz="2400" b="1" dirty="0">
                <a:latin typeface="Calibri"/>
                <a:ea typeface="SimSun"/>
                <a:cs typeface="Simplified Arabic"/>
              </a:rPr>
              <a:t>لذا فان الانتهاكات التي تعتبر أساس الفساد هي الرشوة  والتي تعد من الجرائم المخلة بواجبات الوظيفة وخاصة  ((الرشوة الانتخابية و الرشوة الدولية)) لذا استوجب بنا بحثها  على فرعين وكالاتي:</a:t>
            </a:r>
            <a:endParaRPr lang="en-US" sz="2400" dirty="0">
              <a:latin typeface="Calibri"/>
              <a:ea typeface="Calibri"/>
              <a:cs typeface="Arial"/>
            </a:endParaRPr>
          </a:p>
          <a:p>
            <a:endParaRPr lang="ar-IQ" dirty="0" smtClean="0"/>
          </a:p>
          <a:p>
            <a:endParaRPr lang="ar-IQ" dirty="0"/>
          </a:p>
          <a:p>
            <a:endParaRPr lang="ar-IQ" dirty="0"/>
          </a:p>
        </p:txBody>
      </p:sp>
      <p:pic>
        <p:nvPicPr>
          <p:cNvPr id="1026" name="Picture 2" descr="C:\Users\acer\Desktop\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5264"/>
            <a:ext cx="262778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cer\Desktop\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6156176"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6967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730456"/>
          </a:xfrm>
        </p:spPr>
        <p:txBody>
          <a:bodyPr>
            <a:normAutofit fontScale="90000"/>
          </a:bodyPr>
          <a:lstStyle/>
          <a:p>
            <a:pPr algn="r">
              <a:lnSpc>
                <a:spcPct val="115000"/>
              </a:lnSpc>
            </a:pPr>
            <a:r>
              <a:rPr lang="ar-IQ" sz="5400" b="1" dirty="0">
                <a:ea typeface="SimSun"/>
                <a:cs typeface="Simplified Arabic"/>
              </a:rPr>
              <a:t>الفرع الأول :الرشوة الانتخابية </a:t>
            </a:r>
            <a:r>
              <a:rPr lang="en-US" sz="4000" dirty="0">
                <a:ea typeface="Calibri"/>
                <a:cs typeface="Arial"/>
              </a:rPr>
              <a:t/>
            </a:r>
            <a:br>
              <a:rPr lang="en-US" sz="4000" dirty="0">
                <a:ea typeface="Calibri"/>
                <a:cs typeface="Arial"/>
              </a:rPr>
            </a:br>
            <a:endParaRPr lang="ar-IQ" dirty="0"/>
          </a:p>
        </p:txBody>
      </p:sp>
      <p:sp>
        <p:nvSpPr>
          <p:cNvPr id="3" name="عنصر نائب للمحتوى 2"/>
          <p:cNvSpPr>
            <a:spLocks noGrp="1"/>
          </p:cNvSpPr>
          <p:nvPr>
            <p:ph idx="1"/>
          </p:nvPr>
        </p:nvSpPr>
        <p:spPr>
          <a:xfrm>
            <a:off x="0" y="1935480"/>
            <a:ext cx="9144000" cy="4922520"/>
          </a:xfrm>
          <a:solidFill>
            <a:schemeClr val="accent1">
              <a:lumMod val="40000"/>
              <a:lumOff val="60000"/>
            </a:schemeClr>
          </a:solidFill>
        </p:spPr>
        <p:txBody>
          <a:bodyPr/>
          <a:lstStyle/>
          <a:p>
            <a:pPr algn="just">
              <a:lnSpc>
                <a:spcPct val="115000"/>
              </a:lnSpc>
            </a:pPr>
            <a:r>
              <a:rPr lang="ar-IQ" sz="2400" b="1" dirty="0" smtClean="0">
                <a:latin typeface="Calibri"/>
                <a:ea typeface="SimSun"/>
                <a:cs typeface="Simplified Arabic"/>
              </a:rPr>
              <a:t> </a:t>
            </a:r>
            <a:r>
              <a:rPr lang="ar-IQ" sz="2400" b="1" dirty="0">
                <a:ea typeface="SimSun"/>
                <a:cs typeface="Simplified Arabic"/>
              </a:rPr>
              <a:t>الرشوة : أن ممارسة الرشوة أثناء  فترة العملية الانتخابية تلعب دور كبير في التأثير على الإرادة الحرة للشعب </a:t>
            </a:r>
            <a:r>
              <a:rPr lang="ar-IQ" sz="2400" b="1" dirty="0" smtClean="0">
                <a:ea typeface="SimSun"/>
                <a:cs typeface="Simplified Arabic"/>
              </a:rPr>
              <a:t>ف</a:t>
            </a:r>
            <a:r>
              <a:rPr lang="ar-IQ" sz="2400" b="1" dirty="0" smtClean="0">
                <a:latin typeface="Calibri"/>
                <a:ea typeface="SimSun"/>
                <a:cs typeface="Simplified Arabic"/>
              </a:rPr>
              <a:t>فيما يتعلق بالفساد الانتخابي موضوع بحثنا فله عدة أشكال وان الجرائم الأكثر شيوعا في العملية الانتخابية هي :</a:t>
            </a:r>
          </a:p>
          <a:p>
            <a:pPr algn="just">
              <a:lnSpc>
                <a:spcPct val="115000"/>
              </a:lnSpc>
            </a:pPr>
            <a:r>
              <a:rPr lang="ar-IQ" sz="2400" b="1" dirty="0" smtClean="0">
                <a:latin typeface="Calibri"/>
                <a:ea typeface="SimSun"/>
                <a:cs typeface="Simplified Arabic"/>
              </a:rPr>
              <a:t>استخدام موارد الدولة في العملية الانتخابية .</a:t>
            </a:r>
          </a:p>
          <a:p>
            <a:pPr algn="just">
              <a:lnSpc>
                <a:spcPct val="115000"/>
              </a:lnSpc>
            </a:pPr>
            <a:r>
              <a:rPr lang="ar-IQ" sz="2400" b="1" dirty="0" smtClean="0">
                <a:latin typeface="Calibri"/>
                <a:ea typeface="SimSun"/>
                <a:cs typeface="Simplified Arabic"/>
              </a:rPr>
              <a:t>وكذلك الرشوة التي تستخدم من قبل هؤلاء المسئولين وبمختلف الطرق .</a:t>
            </a:r>
            <a:endParaRPr lang="en-US" sz="2400" dirty="0">
              <a:latin typeface="Calibri"/>
              <a:ea typeface="Calibri"/>
              <a:cs typeface="Arial"/>
            </a:endParaRPr>
          </a:p>
          <a:p>
            <a:endParaRPr lang="ar-IQ" sz="2800" dirty="0"/>
          </a:p>
        </p:txBody>
      </p:sp>
      <p:pic>
        <p:nvPicPr>
          <p:cNvPr id="2050" name="Picture 2" descr="C:\Users\acer\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5370286" cy="24928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c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65104"/>
            <a:ext cx="399593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3">
                                            <p:bg/>
                                          </p:spTgt>
                                        </p:tgtEl>
                                      </p:cBhvr>
                                    </p:animEffect>
                                    <p:set>
                                      <p:cBhvr>
                                        <p:cTn id="22" dur="1" fill="hold">
                                          <p:stCondLst>
                                            <p:cond delay="1999"/>
                                          </p:stCondLst>
                                        </p:cTn>
                                        <p:tgtEl>
                                          <p:spTgt spid="3">
                                            <p:bg/>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887" y="0"/>
            <a:ext cx="9125113" cy="1340768"/>
          </a:xfrm>
          <a:solidFill>
            <a:srgbClr val="FF9999"/>
          </a:solidFill>
        </p:spPr>
        <p:txBody>
          <a:bodyPr/>
          <a:lstStyle/>
          <a:p>
            <a:pPr algn="r"/>
            <a:r>
              <a:rPr lang="ar-IQ" b="1" dirty="0" smtClean="0"/>
              <a:t>تعريف الرشوة الانتخابية </a:t>
            </a:r>
            <a:endParaRPr lang="ar-IQ" b="1" dirty="0"/>
          </a:p>
        </p:txBody>
      </p:sp>
      <p:sp>
        <p:nvSpPr>
          <p:cNvPr id="3" name="عنصر نائب للمحتوى 2"/>
          <p:cNvSpPr>
            <a:spLocks noGrp="1"/>
          </p:cNvSpPr>
          <p:nvPr>
            <p:ph idx="1"/>
          </p:nvPr>
        </p:nvSpPr>
        <p:spPr>
          <a:xfrm>
            <a:off x="0" y="1340768"/>
            <a:ext cx="9144000" cy="4893176"/>
          </a:xfrm>
          <a:solidFill>
            <a:schemeClr val="accent6">
              <a:lumMod val="60000"/>
              <a:lumOff val="40000"/>
            </a:schemeClr>
          </a:solidFill>
        </p:spPr>
        <p:txBody>
          <a:bodyPr/>
          <a:lstStyle/>
          <a:p>
            <a:pPr indent="457200" algn="just">
              <a:lnSpc>
                <a:spcPct val="115000"/>
              </a:lnSpc>
            </a:pPr>
            <a:r>
              <a:rPr lang="ar-IQ" sz="2400" b="1" dirty="0" smtClean="0">
                <a:latin typeface="Calibri"/>
                <a:ea typeface="SimSun"/>
                <a:cs typeface="Simplified Arabic"/>
              </a:rPr>
              <a:t>( </a:t>
            </a:r>
            <a:r>
              <a:rPr lang="ar-IQ" sz="2400" b="1" dirty="0">
                <a:latin typeface="Calibri"/>
                <a:ea typeface="SimSun"/>
                <a:cs typeface="Simplified Arabic"/>
              </a:rPr>
              <a:t>الرشوة الانتخابية ) </a:t>
            </a:r>
            <a:r>
              <a:rPr lang="ar-IQ" sz="2400" b="1" dirty="0" smtClean="0">
                <a:latin typeface="Calibri"/>
                <a:ea typeface="SimSun"/>
                <a:cs typeface="Simplified Arabic"/>
              </a:rPr>
              <a:t>:هي </a:t>
            </a:r>
            <a:r>
              <a:rPr lang="ar-IQ" sz="2400" b="1" dirty="0">
                <a:latin typeface="Calibri"/>
                <a:ea typeface="SimSun"/>
                <a:cs typeface="Simplified Arabic"/>
              </a:rPr>
              <a:t>جريمة تستهدف سلامة العملية الانتخابية وذلك عن طريق التأثير على إرادة الناخب باستخدام المال أو الأغراء أو العرض بالوعد أو الهبات أو أي عمل من شانه المساس بحرية الناخب والتأثير عليه بعوامل داخلية أو خارجية تحيده عن اختياره </a:t>
            </a:r>
            <a:r>
              <a:rPr lang="ar-IQ" sz="2400" b="1" dirty="0" smtClean="0">
                <a:latin typeface="Calibri"/>
                <a:ea typeface="SimSun"/>
                <a:cs typeface="Simplified Arabic"/>
              </a:rPr>
              <a:t>السليم.</a:t>
            </a:r>
            <a:endParaRPr lang="en-US" sz="2400" dirty="0">
              <a:latin typeface="Calibri"/>
              <a:ea typeface="Calibri"/>
              <a:cs typeface="Arial"/>
            </a:endParaRPr>
          </a:p>
          <a:p>
            <a:r>
              <a:rPr lang="en-US" sz="1600" dirty="0">
                <a:latin typeface="Calibri"/>
                <a:ea typeface="Calibri"/>
                <a:cs typeface="Arial"/>
              </a:rPr>
              <a:t> </a:t>
            </a:r>
          </a:p>
          <a:p>
            <a:endParaRPr lang="ar-IQ" dirty="0"/>
          </a:p>
        </p:txBody>
      </p:sp>
      <p:pic>
        <p:nvPicPr>
          <p:cNvPr id="2050" name="Picture 2" descr="C:\Users\acer\Desktop\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 y="4160428"/>
            <a:ext cx="5956277" cy="2697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cer\Desktop\images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160428"/>
            <a:ext cx="3275856" cy="269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2708920"/>
          </a:xfrm>
          <a:solidFill>
            <a:schemeClr val="bg1">
              <a:lumMod val="85000"/>
            </a:schemeClr>
          </a:solidFill>
        </p:spPr>
        <p:txBody>
          <a:bodyPr>
            <a:normAutofit/>
          </a:bodyPr>
          <a:lstStyle/>
          <a:p>
            <a:pPr marL="274320" lvl="0" indent="-274320" algn="r">
              <a:lnSpc>
                <a:spcPct val="115000"/>
              </a:lnSpc>
              <a:spcBef>
                <a:spcPct val="20000"/>
              </a:spcBef>
            </a:pPr>
            <a:r>
              <a:rPr lang="ar-IQ" sz="3100" b="1" dirty="0" smtClean="0">
                <a:solidFill>
                  <a:prstClr val="black"/>
                </a:solidFill>
                <a:latin typeface="Simplified Arabic"/>
                <a:ea typeface="SimSun"/>
                <a:cs typeface="Arial"/>
              </a:rPr>
              <a:t>استخدام </a:t>
            </a:r>
            <a:r>
              <a:rPr lang="ar-IQ" sz="3100" b="1" dirty="0">
                <a:solidFill>
                  <a:prstClr val="black"/>
                </a:solidFill>
                <a:latin typeface="Simplified Arabic"/>
                <a:ea typeface="SimSun"/>
                <a:cs typeface="Arial"/>
              </a:rPr>
              <a:t>موارد الدولة : </a:t>
            </a:r>
            <a:r>
              <a:rPr lang="ar-IQ" sz="3100" b="1" dirty="0" smtClean="0">
                <a:solidFill>
                  <a:prstClr val="black"/>
                </a:solidFill>
                <a:latin typeface="Simplified Arabic"/>
                <a:ea typeface="SimSun"/>
                <a:cs typeface="Arial"/>
              </a:rPr>
              <a:t> وهي </a:t>
            </a:r>
            <a:r>
              <a:rPr lang="ar-IQ" sz="3100" b="1" dirty="0">
                <a:solidFill>
                  <a:prstClr val="black"/>
                </a:solidFill>
                <a:latin typeface="Simplified Arabic"/>
                <a:ea typeface="SimSun"/>
                <a:cs typeface="Arial"/>
              </a:rPr>
              <a:t>الصورة الثانية من جرائم الفساد التي ترتكب أثناء العملية الانتخابية وان </a:t>
            </a:r>
            <a:r>
              <a:rPr lang="ar-IQ" sz="3100" b="1" dirty="0" smtClean="0">
                <a:solidFill>
                  <a:prstClr val="black"/>
                </a:solidFill>
                <a:latin typeface="Simplified Arabic"/>
                <a:ea typeface="SimSun"/>
                <a:cs typeface="Arial"/>
              </a:rPr>
              <a:t>هذا الاستخدام </a:t>
            </a:r>
            <a:r>
              <a:rPr lang="ar-IQ" sz="3100" b="1" dirty="0">
                <a:solidFill>
                  <a:prstClr val="black"/>
                </a:solidFill>
                <a:latin typeface="Simplified Arabic"/>
                <a:ea typeface="SimSun"/>
                <a:cs typeface="Arial"/>
              </a:rPr>
              <a:t>يدور في مجالات ثلاث </a:t>
            </a:r>
            <a:r>
              <a:rPr lang="en-US" sz="2400" dirty="0">
                <a:solidFill>
                  <a:prstClr val="black"/>
                </a:solidFill>
                <a:ea typeface="Calibri"/>
                <a:cs typeface="Arial"/>
              </a:rPr>
              <a:t/>
            </a:r>
            <a:br>
              <a:rPr lang="en-US" sz="2400" dirty="0">
                <a:solidFill>
                  <a:prstClr val="black"/>
                </a:solidFill>
                <a:ea typeface="Calibri"/>
                <a:cs typeface="Arial"/>
              </a:rPr>
            </a:br>
            <a:endParaRPr lang="ar-IQ" dirty="0"/>
          </a:p>
        </p:txBody>
      </p:sp>
      <p:sp>
        <p:nvSpPr>
          <p:cNvPr id="3" name="عنصر نائب للمحتوى 2"/>
          <p:cNvSpPr>
            <a:spLocks noGrp="1"/>
          </p:cNvSpPr>
          <p:nvPr>
            <p:ph idx="1"/>
          </p:nvPr>
        </p:nvSpPr>
        <p:spPr>
          <a:xfrm>
            <a:off x="0" y="1772816"/>
            <a:ext cx="9144000" cy="5085184"/>
          </a:xfrm>
          <a:solidFill>
            <a:srgbClr val="FF9999"/>
          </a:solidFill>
          <a:ln>
            <a:solidFill>
              <a:srgbClr val="FFC000"/>
            </a:solidFill>
          </a:ln>
        </p:spPr>
        <p:txBody>
          <a:bodyPr>
            <a:normAutofit/>
          </a:bodyPr>
          <a:lstStyle/>
          <a:p>
            <a:pPr marL="0" indent="0" algn="just">
              <a:lnSpc>
                <a:spcPct val="115000"/>
              </a:lnSpc>
              <a:buNone/>
            </a:pPr>
            <a:endParaRPr lang="en-US" sz="2400" dirty="0" smtClean="0">
              <a:latin typeface="Calibri"/>
              <a:ea typeface="Calibri"/>
              <a:cs typeface="Arial"/>
            </a:endParaRPr>
          </a:p>
          <a:p>
            <a:pPr lvl="0" algn="just">
              <a:lnSpc>
                <a:spcPct val="115000"/>
              </a:lnSpc>
              <a:spcAft>
                <a:spcPts val="1000"/>
              </a:spcAft>
              <a:buFont typeface="Wingdings" pitchFamily="2" charset="2"/>
              <a:buChar char="v"/>
            </a:pPr>
            <a:r>
              <a:rPr lang="ar-IQ" sz="2400" b="1" dirty="0" smtClean="0">
                <a:latin typeface="Calibri"/>
                <a:ea typeface="SimSun"/>
                <a:cs typeface="Simplified Arabic"/>
              </a:rPr>
              <a:t>  التنفيذ الفعال لاستخدام موارد الإدارية والمالية لتسيير الحملات الانتخابية.</a:t>
            </a:r>
            <a:endParaRPr lang="en-US" sz="2400" dirty="0" smtClean="0">
              <a:latin typeface="Calibri"/>
              <a:ea typeface="Calibri"/>
              <a:cs typeface="Arial"/>
            </a:endParaRPr>
          </a:p>
          <a:p>
            <a:pPr>
              <a:buFont typeface="Wingdings" pitchFamily="2" charset="2"/>
              <a:buChar char="v"/>
            </a:pPr>
            <a:r>
              <a:rPr lang="ar-IQ" sz="2400" b="1" dirty="0" smtClean="0">
                <a:ea typeface="SimSun"/>
                <a:cs typeface="Simplified Arabic"/>
              </a:rPr>
              <a:t>   </a:t>
            </a:r>
            <a:r>
              <a:rPr lang="ar-IQ" sz="2400" b="1" dirty="0">
                <a:ea typeface="SimSun"/>
                <a:cs typeface="Simplified Arabic"/>
              </a:rPr>
              <a:t>الضغط الإداري المباشر على الناخبين وهذا يؤدي للتأثير على الإرادة الحقيقية للناخبين ولا يبقى هنالك إي معنى لهذه الإرادة </a:t>
            </a:r>
            <a:r>
              <a:rPr lang="ar-IQ" sz="2400" b="1" dirty="0" smtClean="0">
                <a:ea typeface="SimSun"/>
                <a:cs typeface="Simplified Arabic"/>
              </a:rPr>
              <a:t>..</a:t>
            </a:r>
          </a:p>
          <a:p>
            <a:pPr>
              <a:buFont typeface="Wingdings" pitchFamily="2" charset="2"/>
              <a:buChar char="v"/>
            </a:pPr>
            <a:r>
              <a:rPr lang="en-US" sz="2400" b="1" dirty="0">
                <a:latin typeface="Simplified Arabic"/>
                <a:ea typeface="SimSun"/>
              </a:rPr>
              <a:t> </a:t>
            </a:r>
            <a:r>
              <a:rPr lang="ar-IQ" sz="2400" b="1" dirty="0">
                <a:latin typeface="Simplified Arabic"/>
                <a:ea typeface="SimSun"/>
              </a:rPr>
              <a:t>الضغط على المنافسين بجميع الأشكال سواء باتهامهم بارتكاب جرائم معينة أو</a:t>
            </a:r>
            <a:r>
              <a:rPr lang="ar-SA" sz="2400" b="1" dirty="0">
                <a:ea typeface="SimSun"/>
                <a:cs typeface="Simplified Arabic"/>
              </a:rPr>
              <a:t> الإساءة إلى سمعة احد المرشحين للتأثير على آراء الناخبين </a:t>
            </a:r>
            <a:r>
              <a:rPr lang="ar-IQ" sz="2400" b="1" dirty="0">
                <a:ea typeface="SimSun"/>
                <a:cs typeface="Simplified Arabic"/>
              </a:rPr>
              <a:t>والاستبعاد من الانتخابات .... الخ من الأشكال</a:t>
            </a:r>
            <a:endParaRPr lang="ar-IQ"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1168"/>
            <a:ext cx="457200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941168"/>
            <a:ext cx="4716016"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9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91264" cy="1872208"/>
          </a:xfrm>
        </p:spPr>
        <p:txBody>
          <a:bodyPr>
            <a:normAutofit/>
          </a:bodyPr>
          <a:lstStyle/>
          <a:p>
            <a:pPr algn="r">
              <a:lnSpc>
                <a:spcPct val="115000"/>
              </a:lnSpc>
            </a:pPr>
            <a:r>
              <a:rPr lang="ar-IQ" sz="5400" b="1" dirty="0">
                <a:ea typeface="SimSun"/>
                <a:cs typeface="Simplified Arabic"/>
              </a:rPr>
              <a:t>الفرع </a:t>
            </a:r>
            <a:r>
              <a:rPr lang="ar-IQ" sz="5400" b="1" dirty="0" smtClean="0">
                <a:ea typeface="SimSun"/>
                <a:cs typeface="Simplified Arabic"/>
              </a:rPr>
              <a:t>الثاني الرشوة </a:t>
            </a:r>
            <a:r>
              <a:rPr lang="ar-IQ" sz="5400" b="1" dirty="0">
                <a:ea typeface="SimSun"/>
                <a:cs typeface="Simplified Arabic"/>
              </a:rPr>
              <a:t>الدولية </a:t>
            </a:r>
            <a:r>
              <a:rPr lang="en-US" sz="4000" dirty="0">
                <a:ea typeface="Calibri"/>
                <a:cs typeface="Arial"/>
              </a:rPr>
              <a:t/>
            </a:r>
            <a:br>
              <a:rPr lang="en-US" sz="4000" dirty="0">
                <a:ea typeface="Calibri"/>
                <a:cs typeface="Arial"/>
              </a:rPr>
            </a:br>
            <a:endParaRPr lang="ar-IQ" dirty="0"/>
          </a:p>
        </p:txBody>
      </p:sp>
      <p:sp>
        <p:nvSpPr>
          <p:cNvPr id="3" name="عنصر نائب للمحتوى 2"/>
          <p:cNvSpPr>
            <a:spLocks noGrp="1"/>
          </p:cNvSpPr>
          <p:nvPr>
            <p:ph idx="1"/>
          </p:nvPr>
        </p:nvSpPr>
        <p:spPr/>
        <p:txBody>
          <a:bodyPr/>
          <a:lstStyle/>
          <a:p>
            <a:r>
              <a:rPr lang="ar-IQ" sz="2800" b="1" dirty="0">
                <a:ea typeface="SimSun"/>
                <a:cs typeface="Simplified Arabic"/>
              </a:rPr>
              <a:t>أن جريمة الرشوة هي الأخطر على المجتمع والأخلاق الخلقية من بين جرائم الفساد كلها حيث أنها لا تترك خلفها أثرا ماديا </a:t>
            </a:r>
            <a:endParaRPr lang="ar-IQ" sz="2800" b="1" dirty="0" smtClean="0">
              <a:ea typeface="SimSun"/>
              <a:cs typeface="Simplified Arabic"/>
            </a:endParaRPr>
          </a:p>
          <a:p>
            <a:r>
              <a:rPr lang="ar-IQ" sz="2800" b="1" dirty="0">
                <a:ea typeface="SimSun"/>
                <a:cs typeface="Simplified Arabic"/>
              </a:rPr>
              <a:t>كما أنها تعد جريمة تنظيمية في وجه من وجوهها </a:t>
            </a:r>
            <a:endParaRPr lang="ar-IQ" sz="2800" b="1" dirty="0" smtClean="0">
              <a:ea typeface="SimSun"/>
              <a:cs typeface="Simplified Arabic"/>
            </a:endParaRPr>
          </a:p>
          <a:p>
            <a:r>
              <a:rPr lang="ar-IQ" sz="2800" b="1" dirty="0">
                <a:ea typeface="SimSun"/>
                <a:cs typeface="Simplified Arabic"/>
              </a:rPr>
              <a:t>كما أنها ذات صلة وثقى بالجريمة المنظمة </a:t>
            </a:r>
            <a:endParaRPr lang="ar-IQ" dirty="0"/>
          </a:p>
        </p:txBody>
      </p:sp>
      <p:pic>
        <p:nvPicPr>
          <p:cNvPr id="1026" name="Picture 2" descr="C:\Users\ac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7072"/>
            <a:ext cx="3563888"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er\Desktop\الرشو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914400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507288" cy="1296144"/>
          </a:xfrm>
        </p:spPr>
        <p:txBody>
          <a:bodyPr>
            <a:normAutofit/>
          </a:bodyPr>
          <a:lstStyle/>
          <a:p>
            <a:pPr algn="r"/>
            <a:r>
              <a:rPr lang="ar-IQ" sz="4800" b="1" dirty="0">
                <a:ea typeface="SimSun"/>
                <a:cs typeface="Simplified Arabic"/>
              </a:rPr>
              <a:t>الملاحقة الإجرائية لجرائم الفساد</a:t>
            </a:r>
            <a:endParaRPr lang="ar-IQ" sz="4800" dirty="0"/>
          </a:p>
        </p:txBody>
      </p:sp>
      <p:sp>
        <p:nvSpPr>
          <p:cNvPr id="3" name="عنصر نائب للمحتوى 2"/>
          <p:cNvSpPr>
            <a:spLocks noGrp="1"/>
          </p:cNvSpPr>
          <p:nvPr>
            <p:ph idx="1"/>
          </p:nvPr>
        </p:nvSpPr>
        <p:spPr>
          <a:xfrm>
            <a:off x="0" y="1412776"/>
            <a:ext cx="9144000" cy="5445224"/>
          </a:xfrm>
          <a:solidFill>
            <a:srgbClr val="00B0F0"/>
          </a:solidFill>
        </p:spPr>
        <p:txBody>
          <a:bodyPr/>
          <a:lstStyle/>
          <a:p>
            <a:pPr marL="0" indent="0" algn="just">
              <a:lnSpc>
                <a:spcPct val="115000"/>
              </a:lnSpc>
              <a:buNone/>
            </a:pPr>
            <a:r>
              <a:rPr lang="ar-IQ" sz="2800" b="1" dirty="0">
                <a:latin typeface="Calibri"/>
                <a:ea typeface="SimSun"/>
                <a:cs typeface="Simplified Arabic"/>
              </a:rPr>
              <a:t>ولكن لابد من القول إلى أن ارتكاب واحدة من الجرائم  المذكورة في قوانين الانتخابات  أو نظام الجرائم والعقوبات المتعلقة بالانتخابات أو الاستفتاءات يعد كافيا للملاحقة الجنائية ألا أن تطبيقها يكون محدود جدا نظرا لإخفاء اكثر تلك الجرائم وأنهاء الإجراءات في مرحلة </a:t>
            </a:r>
            <a:r>
              <a:rPr lang="ar-IQ" sz="2800" b="1" dirty="0" smtClean="0">
                <a:latin typeface="Calibri"/>
                <a:ea typeface="SimSun"/>
                <a:cs typeface="Simplified Arabic"/>
              </a:rPr>
              <a:t>التحقيق</a:t>
            </a:r>
            <a:endParaRPr lang="ar-IQ" dirty="0"/>
          </a:p>
        </p:txBody>
      </p:sp>
      <p:pic>
        <p:nvPicPr>
          <p:cNvPr id="3074" name="Picture 2" descr="C:\Users\acer\Desktop\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064"/>
            <a:ext cx="9144000"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399</TotalTime>
  <Words>1033</Words>
  <Application>Microsoft Office PowerPoint</Application>
  <PresentationFormat>عرض على الشاشة (3:4)‏</PresentationFormat>
  <Paragraphs>76</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تدفق</vt:lpstr>
      <vt:lpstr>المظاهر القانونية للفساد  واستراتيجية مكافحته في تعزيز قيم النزاهة  </vt:lpstr>
      <vt:lpstr>المبحث الأول        المظاهر القانونية لجرائم الفساد وملاحقته إجرائيا </vt:lpstr>
      <vt:lpstr> المبحث الثاني : استراتيجية مكافحة الفساد في تعزيز قيم النزاهة</vt:lpstr>
      <vt:lpstr> المطلب الأول : المظاهر القانونية لجرائم الفساد </vt:lpstr>
      <vt:lpstr>الفرع الأول :الرشوة الانتخابية  </vt:lpstr>
      <vt:lpstr>تعريف الرشوة الانتخابية </vt:lpstr>
      <vt:lpstr>استخدام موارد الدولة :  وهي الصورة الثانية من جرائم الفساد التي ترتكب أثناء العملية الانتخابية وان هذا الاستخدام يدور في مجالات ثلاث  </vt:lpstr>
      <vt:lpstr>الفرع الثاني الرشوة الدولية  </vt:lpstr>
      <vt:lpstr>الملاحقة الإجرائية لجرائم الفساد</vt:lpstr>
      <vt:lpstr>  المبحث الثاني استراتيجية مكافحة الفساد  في تعزيز قيم النزاهة </vt:lpstr>
      <vt:lpstr>المطلب الأول : تعزيز قيم النزاهة </vt:lpstr>
      <vt:lpstr>  النزاهة   تكون عندما يعامل جميع أفراد المجتمع دون تمييز  ويتم التصرف بموضوعية في إدارة الشأن العام  وفي العلاقة مع الأخرين.</vt:lpstr>
      <vt:lpstr>المطلب الثاني  :  استراتيجيات مكافحة الفساد</vt:lpstr>
      <vt:lpstr> الفرع الثاني : دور السلطة التنفيذية في محاربة الفساد </vt:lpstr>
      <vt:lpstr> الفرع الثالث: استقلال القضاء ومكافحة الفساد</vt:lpstr>
      <vt:lpstr>التوصيات </vt:lpstr>
      <vt:lpstr>عرض تقديمي في PowerPoint</vt:lpstr>
      <vt:lpstr>عرض تقديمي في PowerPoint</vt:lpstr>
      <vt:lpstr>التوصيات </vt:lpstr>
      <vt:lpstr> شكرا لكم </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المظاهر القانونية للفساد واستراتيجية مكافحته في تعزيز قيم النزاهة</dc:title>
  <dc:creator>acer</dc:creator>
  <cp:lastModifiedBy>acer</cp:lastModifiedBy>
  <cp:revision>60</cp:revision>
  <dcterms:created xsi:type="dcterms:W3CDTF">2018-09-11T17:57:28Z</dcterms:created>
  <dcterms:modified xsi:type="dcterms:W3CDTF">2018-09-13T04:54:30Z</dcterms:modified>
</cp:coreProperties>
</file>