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65" r:id="rId10"/>
    <p:sldId id="266" r:id="rId11"/>
    <p:sldId id="267" r:id="rId12"/>
    <p:sldId id="270"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E9EF46CA-FF9D-45CC-ADE8-A391E58B9FD5}" type="datetimeFigureOut">
              <a:rPr lang="en-US" smtClean="0"/>
              <a:pPr/>
              <a:t>3/15/2019</a:t>
            </a:fld>
            <a:endParaRPr lang="en-US"/>
          </a:p>
        </p:txBody>
      </p:sp>
      <p:sp>
        <p:nvSpPr>
          <p:cNvPr id="2" name="عنصر نائب للتذييل 1"/>
          <p:cNvSpPr>
            <a:spLocks noGrp="1"/>
          </p:cNvSpPr>
          <p:nvPr>
            <p:ph type="ftr" sz="quarter" idx="11"/>
          </p:nvPr>
        </p:nvSpPr>
        <p:spPr/>
        <p:txBody>
          <a:bodyPr/>
          <a:lstStyle/>
          <a:p>
            <a:endParaRPr lang="en-US"/>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90886817-1D22-4A24-A0FA-D7E682012D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9EF46CA-FF9D-45CC-ADE8-A391E58B9FD5}" type="datetimeFigureOut">
              <a:rPr lang="en-US" smtClean="0"/>
              <a:pPr/>
              <a:t>3/15/2019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0886817-1D22-4A24-A0FA-D7E682012D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9EF46CA-FF9D-45CC-ADE8-A391E58B9FD5}" type="datetimeFigureOut">
              <a:rPr lang="en-US" smtClean="0"/>
              <a:pPr/>
              <a:t>3/15/2019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0886817-1D22-4A24-A0FA-D7E682012D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E9EF46CA-FF9D-45CC-ADE8-A391E58B9FD5}" type="datetimeFigureOut">
              <a:rPr lang="en-US" smtClean="0"/>
              <a:pPr/>
              <a:t>3/15/2019</a:t>
            </a:fld>
            <a:endParaRPr lang="en-US"/>
          </a:p>
        </p:txBody>
      </p:sp>
      <p:sp>
        <p:nvSpPr>
          <p:cNvPr id="19" name="عنصر نائب للتذييل 18"/>
          <p:cNvSpPr>
            <a:spLocks noGrp="1"/>
          </p:cNvSpPr>
          <p:nvPr>
            <p:ph type="ftr" sz="quarter" idx="11"/>
          </p:nvPr>
        </p:nvSpPr>
        <p:spPr>
          <a:xfrm>
            <a:off x="3581400" y="76200"/>
            <a:ext cx="2895600" cy="288925"/>
          </a:xfrm>
        </p:spPr>
        <p:txBody>
          <a:bodyPr/>
          <a:lstStyle/>
          <a:p>
            <a:endParaRPr lang="en-US"/>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90886817-1D22-4A24-A0FA-D7E682012D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E9EF46CA-FF9D-45CC-ADE8-A391E58B9FD5}" type="datetimeFigureOut">
              <a:rPr lang="en-US" smtClean="0"/>
              <a:pPr/>
              <a:t>3/15/2019</a:t>
            </a:fld>
            <a:endParaRPr lang="en-US"/>
          </a:p>
        </p:txBody>
      </p:sp>
      <p:sp>
        <p:nvSpPr>
          <p:cNvPr id="11" name="عنصر نائب للتذييل 10"/>
          <p:cNvSpPr>
            <a:spLocks noGrp="1"/>
          </p:cNvSpPr>
          <p:nvPr>
            <p:ph type="ftr" sz="quarter" idx="11"/>
          </p:nvPr>
        </p:nvSpPr>
        <p:spPr/>
        <p:txBody>
          <a:bodyPr/>
          <a:lstStyle/>
          <a:p>
            <a:endParaRPr lang="en-US"/>
          </a:p>
        </p:txBody>
      </p:sp>
      <p:sp>
        <p:nvSpPr>
          <p:cNvPr id="16" name="عنصر نائب لرقم الشريحة 15"/>
          <p:cNvSpPr>
            <a:spLocks noGrp="1"/>
          </p:cNvSpPr>
          <p:nvPr>
            <p:ph type="sldNum" sz="quarter" idx="12"/>
          </p:nvPr>
        </p:nvSpPr>
        <p:spPr/>
        <p:txBody>
          <a:bodyPr/>
          <a:lstStyle/>
          <a:p>
            <a:fld id="{90886817-1D22-4A24-A0FA-D7E682012D54}" type="slidenum">
              <a:rPr lang="en-US" smtClean="0"/>
              <a:pPr/>
              <a:t>‹#›</a:t>
            </a:fld>
            <a:endParaRPr lang="en-US"/>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E9EF46CA-FF9D-45CC-ADE8-A391E58B9FD5}" type="datetimeFigureOut">
              <a:rPr lang="en-US" smtClean="0"/>
              <a:pPr/>
              <a:t>3/15/2019</a:t>
            </a:fld>
            <a:endParaRPr lang="en-US"/>
          </a:p>
        </p:txBody>
      </p:sp>
      <p:sp>
        <p:nvSpPr>
          <p:cNvPr id="10" name="عنصر نائب للتذييل 9"/>
          <p:cNvSpPr>
            <a:spLocks noGrp="1"/>
          </p:cNvSpPr>
          <p:nvPr>
            <p:ph type="ftr" sz="quarter" idx="11"/>
          </p:nvPr>
        </p:nvSpPr>
        <p:spPr/>
        <p:txBody>
          <a:bodyPr/>
          <a:lstStyle/>
          <a:p>
            <a:endParaRPr lang="en-US"/>
          </a:p>
        </p:txBody>
      </p:sp>
      <p:sp>
        <p:nvSpPr>
          <p:cNvPr id="31" name="عنصر نائب لرقم الشريحة 30"/>
          <p:cNvSpPr>
            <a:spLocks noGrp="1"/>
          </p:cNvSpPr>
          <p:nvPr>
            <p:ph type="sldNum" sz="quarter" idx="12"/>
          </p:nvPr>
        </p:nvSpPr>
        <p:spPr/>
        <p:txBody>
          <a:bodyPr/>
          <a:lstStyle/>
          <a:p>
            <a:fld id="{90886817-1D22-4A24-A0FA-D7E682012D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E9EF46CA-FF9D-45CC-ADE8-A391E58B9FD5}" type="datetimeFigureOut">
              <a:rPr lang="en-US" smtClean="0"/>
              <a:pPr/>
              <a:t>3/15/2019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8229600" y="6477000"/>
            <a:ext cx="762000" cy="246888"/>
          </a:xfrm>
        </p:spPr>
        <p:txBody>
          <a:bodyPr/>
          <a:lstStyle/>
          <a:p>
            <a:fld id="{90886817-1D22-4A24-A0FA-D7E682012D54}" type="slidenum">
              <a:rPr lang="en-US" smtClean="0"/>
              <a:pPr/>
              <a:t>‹#›</a:t>
            </a:fld>
            <a:endParaRPr lang="en-US"/>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E9EF46CA-FF9D-45CC-ADE8-A391E58B9FD5}" type="datetimeFigureOut">
              <a:rPr lang="en-US" smtClean="0"/>
              <a:pPr/>
              <a:t>3/15/2019</a:t>
            </a:fld>
            <a:endParaRPr lang="en-US"/>
          </a:p>
        </p:txBody>
      </p:sp>
      <p:sp>
        <p:nvSpPr>
          <p:cNvPr id="21" name="عنصر نائب للتذييل 20"/>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0886817-1D22-4A24-A0FA-D7E682012D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E9EF46CA-FF9D-45CC-ADE8-A391E58B9FD5}" type="datetimeFigureOut">
              <a:rPr lang="en-US" smtClean="0"/>
              <a:pPr/>
              <a:t>3/15/2019</a:t>
            </a:fld>
            <a:endParaRPr lang="en-US"/>
          </a:p>
        </p:txBody>
      </p:sp>
      <p:sp>
        <p:nvSpPr>
          <p:cNvPr id="24" name="عنصر نائب للتذييل 23"/>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0886817-1D22-4A24-A0FA-D7E682012D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E9EF46CA-FF9D-45CC-ADE8-A391E58B9FD5}" type="datetimeFigureOut">
              <a:rPr lang="en-US" smtClean="0"/>
              <a:pPr/>
              <a:t>3/15/2019</a:t>
            </a:fld>
            <a:endParaRPr lang="en-US"/>
          </a:p>
        </p:txBody>
      </p:sp>
      <p:sp>
        <p:nvSpPr>
          <p:cNvPr id="29" name="عنصر نائب للتذييل 28"/>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0886817-1D22-4A24-A0FA-D7E682012D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E9EF46CA-FF9D-45CC-ADE8-A391E58B9FD5}" type="datetimeFigureOut">
              <a:rPr lang="en-US" smtClean="0"/>
              <a:pPr/>
              <a:t>3/15/2019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31" name="عنصر نائب لرقم الشريحة 30"/>
          <p:cNvSpPr>
            <a:spLocks noGrp="1"/>
          </p:cNvSpPr>
          <p:nvPr>
            <p:ph type="sldNum" sz="quarter" idx="12"/>
          </p:nvPr>
        </p:nvSpPr>
        <p:spPr/>
        <p:txBody>
          <a:bodyPr/>
          <a:lstStyle/>
          <a:p>
            <a:fld id="{90886817-1D22-4A24-A0FA-D7E682012D54}" type="slidenum">
              <a:rPr lang="en-US" smtClean="0"/>
              <a:pPr/>
              <a:t>‹#›</a:t>
            </a:fld>
            <a:endParaRPr lang="en-US"/>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9EF46CA-FF9D-45CC-ADE8-A391E58B9FD5}" type="datetimeFigureOut">
              <a:rPr lang="en-US" smtClean="0"/>
              <a:pPr/>
              <a:t>3/15/2019</a:t>
            </a:fld>
            <a:endParaRPr lang="en-US"/>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0886817-1D22-4A24-A0FA-D7E682012D54}" type="slidenum">
              <a:rPr lang="en-US" smtClean="0"/>
              <a:pPr/>
              <a:t>‹#›</a:t>
            </a:fld>
            <a:endParaRPr lang="en-US"/>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81000" y="152400"/>
            <a:ext cx="8382000" cy="2743200"/>
          </a:xfrm>
        </p:spPr>
        <p:txBody>
          <a:bodyPr>
            <a:normAutofit/>
          </a:bodyPr>
          <a:lstStyle/>
          <a:p>
            <a:pPr algn="ctr" rtl="1"/>
            <a:r>
              <a:rPr lang="ar-IQ" b="1" smtClean="0"/>
              <a:t>محاضرة </a:t>
            </a:r>
            <a:r>
              <a:rPr lang="ar-SA" b="1" smtClean="0"/>
              <a:t> </a:t>
            </a:r>
            <a:r>
              <a:rPr lang="ar-SA" b="1" dirty="0"/>
              <a:t>تحت </a:t>
            </a:r>
            <a:r>
              <a:rPr lang="ar-SA" b="1" dirty="0" smtClean="0"/>
              <a:t>عنوان</a:t>
            </a:r>
            <a:r>
              <a:rPr lang="en-US" b="1" dirty="0" smtClean="0"/>
              <a:t/>
            </a:r>
            <a:br>
              <a:rPr lang="en-US" b="1" dirty="0" smtClean="0"/>
            </a:br>
            <a:r>
              <a:rPr lang="ar-SA" b="1" dirty="0">
                <a:solidFill>
                  <a:srgbClr val="002060"/>
                </a:solidFill>
              </a:rPr>
              <a:t>استعمال تقنية إدارة التكلفة المستهدفة لتخفيض          </a:t>
            </a:r>
            <a:r>
              <a:rPr lang="en-US" dirty="0">
                <a:solidFill>
                  <a:srgbClr val="002060"/>
                </a:solidFill>
              </a:rPr>
              <a:t/>
            </a:r>
            <a:br>
              <a:rPr lang="en-US" dirty="0">
                <a:solidFill>
                  <a:srgbClr val="002060"/>
                </a:solidFill>
              </a:rPr>
            </a:br>
            <a:r>
              <a:rPr lang="ar-SA" b="1" dirty="0">
                <a:solidFill>
                  <a:srgbClr val="002060"/>
                </a:solidFill>
              </a:rPr>
              <a:t>        التكاليف وتحقيق الميزة التنافسية</a:t>
            </a:r>
            <a:endParaRPr lang="en-US" dirty="0">
              <a:solidFill>
                <a:srgbClr val="002060"/>
              </a:solidFill>
            </a:endParaRPr>
          </a:p>
        </p:txBody>
      </p:sp>
      <p:sp>
        <p:nvSpPr>
          <p:cNvPr id="3" name="عنوان فرعي 2"/>
          <p:cNvSpPr>
            <a:spLocks noGrp="1"/>
          </p:cNvSpPr>
          <p:nvPr>
            <p:ph type="subTitle" idx="1"/>
          </p:nvPr>
        </p:nvSpPr>
        <p:spPr>
          <a:xfrm>
            <a:off x="609600" y="3429000"/>
            <a:ext cx="7924800" cy="2743200"/>
          </a:xfrm>
        </p:spPr>
        <p:txBody>
          <a:bodyPr>
            <a:normAutofit/>
          </a:bodyPr>
          <a:lstStyle/>
          <a:p>
            <a:pPr algn="ctr"/>
            <a:r>
              <a:rPr lang="ar-SA" b="1" dirty="0" smtClean="0">
                <a:solidFill>
                  <a:schemeClr val="tx1"/>
                </a:solidFill>
              </a:rPr>
              <a:t>إعداد</a:t>
            </a:r>
            <a:endParaRPr lang="en-US" b="1" dirty="0" smtClean="0">
              <a:solidFill>
                <a:schemeClr val="tx1"/>
              </a:solidFill>
            </a:endParaRPr>
          </a:p>
          <a:p>
            <a:pPr algn="ctr" rtl="1"/>
            <a:r>
              <a:rPr lang="ar-SA" b="1" dirty="0" smtClean="0">
                <a:solidFill>
                  <a:schemeClr val="tx1"/>
                </a:solidFill>
              </a:rPr>
              <a:t>الأستاذ الدكتورة </a:t>
            </a:r>
            <a:r>
              <a:rPr lang="ar-SA" b="1" dirty="0">
                <a:solidFill>
                  <a:schemeClr val="tx1"/>
                </a:solidFill>
              </a:rPr>
              <a:t>منال جبار سرور</a:t>
            </a:r>
            <a:endParaRPr lang="en-US" dirty="0">
              <a:solidFill>
                <a:schemeClr val="tx1"/>
              </a:solidFill>
            </a:endParaRPr>
          </a:p>
          <a:p>
            <a:pPr algn="ctr" rtl="1"/>
            <a:r>
              <a:rPr lang="ar-SA" b="1" dirty="0" smtClean="0">
                <a:solidFill>
                  <a:schemeClr val="tx1"/>
                </a:solidFill>
              </a:rPr>
              <a:t>كلية </a:t>
            </a:r>
            <a:r>
              <a:rPr lang="ar-SA" b="1" dirty="0">
                <a:solidFill>
                  <a:schemeClr val="tx1"/>
                </a:solidFill>
              </a:rPr>
              <a:t>الإدارة والاقتصاد</a:t>
            </a:r>
            <a:endParaRPr lang="en-US" dirty="0">
              <a:solidFill>
                <a:schemeClr val="tx1"/>
              </a:solidFill>
            </a:endParaRPr>
          </a:p>
          <a:p>
            <a:pPr algn="ctr"/>
            <a:r>
              <a:rPr lang="ar-SA" b="1" dirty="0" smtClean="0">
                <a:solidFill>
                  <a:schemeClr val="tx1"/>
                </a:solidFill>
              </a:rPr>
              <a:t>جامعة </a:t>
            </a:r>
            <a:r>
              <a:rPr lang="ar-SA" b="1" dirty="0">
                <a:solidFill>
                  <a:schemeClr val="tx1"/>
                </a:solidFill>
              </a:rPr>
              <a:t>بغداد</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82562"/>
          </a:xfrm>
        </p:spPr>
        <p:txBody>
          <a:bodyPr>
            <a:normAutofit fontScale="90000"/>
          </a:bodyPr>
          <a:lstStyle/>
          <a:p>
            <a:r>
              <a:rPr lang="ar-IQ" dirty="0" smtClean="0"/>
              <a:t> </a:t>
            </a:r>
            <a:endParaRPr lang="en-US" dirty="0"/>
          </a:p>
        </p:txBody>
      </p:sp>
      <p:sp>
        <p:nvSpPr>
          <p:cNvPr id="3" name="عنصر نائب للمحتوى 2"/>
          <p:cNvSpPr>
            <a:spLocks noGrp="1"/>
          </p:cNvSpPr>
          <p:nvPr>
            <p:ph idx="1"/>
          </p:nvPr>
        </p:nvSpPr>
        <p:spPr>
          <a:xfrm>
            <a:off x="457200" y="609600"/>
            <a:ext cx="8229600" cy="5516563"/>
          </a:xfrm>
        </p:spPr>
        <p:txBody>
          <a:bodyPr>
            <a:normAutofit fontScale="85000" lnSpcReduction="20000"/>
          </a:bodyPr>
          <a:lstStyle/>
          <a:p>
            <a:pPr algn="r" rtl="1"/>
            <a:r>
              <a:rPr lang="ar-IQ" b="1" dirty="0">
                <a:effectLst>
                  <a:outerShdw blurRad="50800" dist="38100" algn="tr" rotWithShape="0">
                    <a:prstClr val="black">
                      <a:alpha val="40000"/>
                    </a:prstClr>
                  </a:outerShdw>
                </a:effectLst>
              </a:rPr>
              <a:t>مقارنة تخفيض التكلفة بين المدخل التقليدي والمدخل الإستراتيجي. </a:t>
            </a:r>
            <a:endParaRPr lang="en-US" dirty="0"/>
          </a:p>
          <a:p>
            <a:pPr algn="r" rtl="1"/>
            <a:r>
              <a:rPr lang="ar-IQ" dirty="0">
                <a:effectLst>
                  <a:outerShdw blurRad="50800" dist="38100" algn="tr" rotWithShape="0">
                    <a:prstClr val="black">
                      <a:alpha val="40000"/>
                    </a:prstClr>
                  </a:outerShdw>
                </a:effectLst>
              </a:rPr>
              <a:t>يعتمد المدخل التقليدي في تحديد تكلفة المنتج على التكاليف المحددة مقدماً (التقديرية أو المعيارية) أي تحدد وفق معايير كمية وقيمية) وتستخدم في تخطيط ومراقبة وتخفيض التكلفة الفعلية دون الاكتراث بتفاصيل التكلفة المستهدفة، في حين يهتم المدخل الإستراتيجي (أساس السوق) بتلك التفاصيل من حيث خطوات تحديد التكلفة المستهدفة وطريقة التفكير برغبات واحتياجات الزبون وكيفية تلبيتها، فقد بينا سابقاً اختلاف آلية تحديد التكلفة في كلا المدخلين على الرغم من التشابه بينهما فيما يتعلق بإجراء بحوث السوق لتحديد متطلبات الزبون ومواصفات المنتج ولكن هناك اختلافات واضحة بين المدخلين كما تظهر في الشكل (2 ) وتتضمن الآتي:- </a:t>
            </a:r>
            <a:r>
              <a:rPr lang="en-US" dirty="0">
                <a:effectLst>
                  <a:outerShdw blurRad="50800" dist="38100" algn="tr" rotWithShape="0">
                    <a:prstClr val="black">
                      <a:alpha val="40000"/>
                    </a:prstClr>
                  </a:outerShdw>
                </a:effectLst>
              </a:rPr>
              <a:t>(Atkinson, et. al., 2007; 320 – 321)  </a:t>
            </a:r>
            <a:endParaRPr lang="en-US" dirty="0"/>
          </a:p>
          <a:p>
            <a:pPr algn="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82562"/>
          </a:xfrm>
        </p:spPr>
        <p:txBody>
          <a:bodyPr>
            <a:normAutofit fontScale="90000"/>
          </a:bodyPr>
          <a:lstStyle/>
          <a:p>
            <a:r>
              <a:rPr lang="en-US" dirty="0" smtClean="0"/>
              <a:t> </a:t>
            </a:r>
            <a:endParaRPr lang="en-US" dirty="0"/>
          </a:p>
        </p:txBody>
      </p:sp>
      <p:sp>
        <p:nvSpPr>
          <p:cNvPr id="3" name="عنصر نائب للمحتوى 2"/>
          <p:cNvSpPr>
            <a:spLocks noGrp="1"/>
          </p:cNvSpPr>
          <p:nvPr>
            <p:ph idx="1"/>
          </p:nvPr>
        </p:nvSpPr>
        <p:spPr>
          <a:xfrm>
            <a:off x="457200" y="457200"/>
            <a:ext cx="8229600" cy="5668963"/>
          </a:xfrm>
        </p:spPr>
        <p:txBody>
          <a:bodyPr>
            <a:normAutofit fontScale="62500" lnSpcReduction="20000"/>
          </a:bodyPr>
          <a:lstStyle/>
          <a:p>
            <a:pPr algn="r" rtl="1"/>
            <a:r>
              <a:rPr lang="ar-IQ" b="1" dirty="0" smtClean="0">
                <a:effectLst>
                  <a:outerShdw blurRad="50800" dist="38100" algn="tr" rotWithShape="0">
                    <a:prstClr val="black">
                      <a:alpha val="40000"/>
                    </a:prstClr>
                  </a:outerShdw>
                </a:effectLst>
              </a:rPr>
              <a:t>مزايا تطبيق تقنية إدارة التكلفة المستهدفة</a:t>
            </a:r>
            <a:endParaRPr lang="en-US" dirty="0" smtClean="0"/>
          </a:p>
          <a:p>
            <a:pPr algn="r" rtl="1"/>
            <a:r>
              <a:rPr lang="ar-IQ" dirty="0" smtClean="0">
                <a:effectLst>
                  <a:outerShdw blurRad="50800" dist="38100" algn="tr" rotWithShape="0">
                    <a:prstClr val="black">
                      <a:alpha val="40000"/>
                    </a:prstClr>
                  </a:outerShdw>
                </a:effectLst>
              </a:rPr>
              <a:t>تكشف مزايا تطبيق إدارة التكلفة المستهدفة عن نواحي القصور التي كان يعاني منها المدخل التقليدي في تحديد تكلفة المنتج بسبب ضعف المعلومات التي أصبحت لا تلبي متطلبات إدارة التكلفة الموجهة بواسطة السوق (الزبون) لذلك تميزت إدارة التكلفة المستهدفة في مرحلة تخطيط وتصميم المنتج والرقابة على تكاليفه خلال مراحل دورة الحياة بالمزايا الآتية:- </a:t>
            </a:r>
            <a:r>
              <a:rPr lang="en-US" dirty="0" smtClean="0">
                <a:effectLst>
                  <a:outerShdw blurRad="50800" dist="38100" algn="tr" rotWithShape="0">
                    <a:prstClr val="black">
                      <a:alpha val="40000"/>
                    </a:prstClr>
                  </a:outerShdw>
                </a:effectLst>
              </a:rPr>
              <a:t>(IFAC, 1999; 4) </a:t>
            </a:r>
            <a:endParaRPr lang="en-US" dirty="0" smtClean="0"/>
          </a:p>
          <a:p>
            <a:pPr algn="r" rtl="1"/>
            <a:r>
              <a:rPr lang="ar-IQ" dirty="0" smtClean="0"/>
              <a:t>أ- تعريف الزبون بمستوى جودة المنتجات التي تطرحها الشركة ويرغب الزبائن بشرائها من حيث مستوى الجودة والسعر ووقت إيصالها والمرونة الكافية لاستخداماتهم. </a:t>
            </a:r>
            <a:endParaRPr lang="en-US" dirty="0" smtClean="0"/>
          </a:p>
          <a:p>
            <a:pPr algn="r" rtl="1"/>
            <a:r>
              <a:rPr lang="ar-IQ" dirty="0" smtClean="0"/>
              <a:t>ب- تفويض الصلاحيات ضمن فرق العمل متعددة الوظائف والاختصاصات </a:t>
            </a:r>
            <a:r>
              <a:rPr lang="ar-IQ" dirty="0" err="1" smtClean="0"/>
              <a:t>المسؤولة</a:t>
            </a:r>
            <a:r>
              <a:rPr lang="ar-IQ" dirty="0" smtClean="0"/>
              <a:t> عن تصميم وتطوير المنتج والعمليات والتسويق ودعم الزبون لتحقيق الجودة المستهدفة بأقل تكلفة ممكنة. </a:t>
            </a:r>
            <a:endParaRPr lang="en-US" dirty="0" smtClean="0"/>
          </a:p>
          <a:p>
            <a:pPr algn="r" rtl="1"/>
            <a:r>
              <a:rPr lang="ar-IQ" dirty="0" smtClean="0"/>
              <a:t>ج- تحسين أداء عمليات البحث والتطوير والهندسة من أجل تقديم أفكار وتصاميم جديدة تساهم في تعزيز الإستراتيجية التنافسية للشركة.</a:t>
            </a:r>
            <a:endParaRPr lang="en-US" dirty="0" smtClean="0"/>
          </a:p>
          <a:p>
            <a:pPr algn="r"/>
            <a:r>
              <a:rPr lang="ar-IQ" dirty="0" smtClean="0"/>
              <a:t>د- تحقق التكامل مع تقنيات إدارة التكلفة الإستراتيجية الأخرى (مثل تقنية التحسين المستمر والمقارنات المرجعية وإدارة الجودة الشاملة وإدارة التكلفة على أساس الأنشطة الإٌستراتيجية الموجهة نحو الزبون ..الخ) من أجل زيادة كفاءة الأداء وتحسين مستوى الجودة وتخفيض التكلفة.</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6362"/>
          </a:xfrm>
        </p:spPr>
        <p:txBody>
          <a:bodyPr>
            <a:normAutofit fontScale="90000"/>
          </a:bodyPr>
          <a:lstStyle/>
          <a:p>
            <a:r>
              <a:rPr lang="ar-IQ" dirty="0" smtClean="0"/>
              <a:t> </a:t>
            </a:r>
            <a:endParaRPr lang="en-US" dirty="0"/>
          </a:p>
        </p:txBody>
      </p:sp>
      <p:sp>
        <p:nvSpPr>
          <p:cNvPr id="3" name="عنصر نائب للمحتوى 2"/>
          <p:cNvSpPr>
            <a:spLocks noGrp="1"/>
          </p:cNvSpPr>
          <p:nvPr>
            <p:ph idx="1"/>
          </p:nvPr>
        </p:nvSpPr>
        <p:spPr>
          <a:xfrm>
            <a:off x="457200" y="381000"/>
            <a:ext cx="8229600" cy="5745163"/>
          </a:xfrm>
        </p:spPr>
        <p:txBody>
          <a:bodyPr>
            <a:normAutofit fontScale="62500" lnSpcReduction="20000"/>
          </a:bodyPr>
          <a:lstStyle/>
          <a:p>
            <a:pPr algn="r" rtl="1"/>
            <a:r>
              <a:rPr lang="ar-SA" b="1" dirty="0" smtClean="0"/>
              <a:t>أولا: الاستنتاجات:</a:t>
            </a:r>
            <a:endParaRPr lang="en-US" dirty="0" smtClean="0"/>
          </a:p>
          <a:p>
            <a:pPr algn="r" rtl="1"/>
            <a:r>
              <a:rPr lang="ar-SA" b="1" dirty="0" smtClean="0"/>
              <a:t>1--</a:t>
            </a:r>
            <a:r>
              <a:rPr lang="ar-SA" dirty="0" smtClean="0">
                <a:effectLst>
                  <a:outerShdw blurRad="50800" dist="38100" algn="tr" rotWithShape="0">
                    <a:prstClr val="black">
                      <a:alpha val="40000"/>
                    </a:prstClr>
                  </a:outerShdw>
                </a:effectLst>
              </a:rPr>
              <a:t> </a:t>
            </a:r>
            <a:r>
              <a:rPr lang="ar-IQ" dirty="0" smtClean="0">
                <a:effectLst>
                  <a:outerShdw blurRad="50800" dist="38100" algn="tr" rotWithShape="0">
                    <a:prstClr val="black">
                      <a:alpha val="40000"/>
                    </a:prstClr>
                  </a:outerShdw>
                </a:effectLst>
              </a:rPr>
              <a:t>انخفاض تنافسية أسعار المنتجات المحلية مقارنة بأسعار المنتجات المستوردة ، على الرغم من أن الشركة تتبع سياسة خاطئة لبيع منتجاتها من البطاريات السائلة بأسعار تقل كثيراً عن تكلفتها الكلية للمحافظة على وجودها في السوق المحلية ، وليس لإغراض تنافسية ، لان هذه الأسعار لازالت أعلى من الأسعار المنافسة بكثير.</a:t>
            </a:r>
            <a:endParaRPr lang="en-US" dirty="0" smtClean="0"/>
          </a:p>
          <a:p>
            <a:pPr algn="r" rtl="1"/>
            <a:r>
              <a:rPr lang="ar-IQ" dirty="0" smtClean="0">
                <a:effectLst>
                  <a:outerShdw blurRad="50800" dist="38100" algn="tr" rotWithShape="0">
                    <a:prstClr val="black">
                      <a:alpha val="40000"/>
                    </a:prstClr>
                  </a:outerShdw>
                </a:effectLst>
              </a:rPr>
              <a:t>2-انخفاض كبير في مستويات الإنتاج الفعلي عن مستويات الطاقات المخططة السنوية خلال السنوات السابقة  ، مع تجاوز نسب المعيب الفعلي على النسب المسموح </a:t>
            </a:r>
            <a:r>
              <a:rPr lang="ar-IQ" dirty="0" err="1" smtClean="0">
                <a:effectLst>
                  <a:outerShdw blurRad="50800" dist="38100" algn="tr" rotWithShape="0">
                    <a:prstClr val="black">
                      <a:alpha val="40000"/>
                    </a:prstClr>
                  </a:outerShdw>
                </a:effectLst>
              </a:rPr>
              <a:t>بها</a:t>
            </a:r>
            <a:r>
              <a:rPr lang="ar-IQ" dirty="0" smtClean="0">
                <a:effectLst>
                  <a:outerShdw blurRad="50800" dist="38100" algn="tr" rotWithShape="0">
                    <a:prstClr val="black">
                      <a:alpha val="40000"/>
                    </a:prstClr>
                  </a:outerShdw>
                </a:effectLst>
              </a:rPr>
              <a:t> في مراحل العملية الإنتاجية كافة للبطارية السائلة ، وهذا قد أدى إلى ارتفاع التكاليف الفعلية الكلية للإنتاج</a:t>
            </a:r>
            <a:r>
              <a:rPr lang="ar-IQ" dirty="0" smtClean="0"/>
              <a:t> </a:t>
            </a:r>
            <a:r>
              <a:rPr lang="ar-SA" dirty="0" smtClean="0"/>
              <a:t>.</a:t>
            </a:r>
            <a:endParaRPr lang="en-US" dirty="0" smtClean="0"/>
          </a:p>
          <a:p>
            <a:pPr algn="r" rtl="1"/>
            <a:r>
              <a:rPr lang="ar-SA" dirty="0" smtClean="0"/>
              <a:t>3- </a:t>
            </a:r>
            <a:r>
              <a:rPr lang="ar-IQ" dirty="0" smtClean="0">
                <a:effectLst>
                  <a:outerShdw blurRad="50800" dist="38100" algn="tr" rotWithShape="0">
                    <a:prstClr val="black">
                      <a:alpha val="40000"/>
                    </a:prstClr>
                  </a:outerShdw>
                </a:effectLst>
              </a:rPr>
              <a:t>إن قلة الطلب على منتجات الشركة يعود إلى ارتفاع أسعارها وانخفاض جودة أدائها مقابل توافر أنواع وكميات هائلة من البطاريات السائلة المنافسة التي غطت حاجة السوق ، فضلاً عن تلبيتها لرغبات ومتطلبات الزبائن (المستخدم) العراقي من حيث السعر والجودة (الملائمة للاستخدام</a:t>
            </a:r>
            <a:r>
              <a:rPr lang="ar-SA" dirty="0" smtClean="0"/>
              <a:t>).</a:t>
            </a:r>
            <a:endParaRPr lang="en-US" dirty="0" smtClean="0"/>
          </a:p>
          <a:p>
            <a:pPr algn="r" rtl="1"/>
            <a:r>
              <a:rPr lang="ar-SA" dirty="0" smtClean="0"/>
              <a:t>4-- </a:t>
            </a:r>
            <a:r>
              <a:rPr lang="ar-IQ" dirty="0" smtClean="0">
                <a:effectLst>
                  <a:outerShdw blurRad="50800" dist="38100" algn="tr" rotWithShape="0">
                    <a:prstClr val="black">
                      <a:alpha val="40000"/>
                    </a:prstClr>
                  </a:outerShdw>
                </a:effectLst>
              </a:rPr>
              <a:t>أدى ضعف تنافسية منتجات الشركة المبحوثة وخسارتها لمركزها التنافسي الرائد في السوق المحلية إلى تراجع كبير في حصصها السوقية ، وهذا ناجم عن فقدان تلك المنتجات لتأثير ميزاتها التنافسية في الأسواق المحلية مقابل تفضيل المنتج الأجنبي.</a:t>
            </a:r>
            <a:endParaRPr lang="en-US" dirty="0" smtClean="0"/>
          </a:p>
          <a:p>
            <a:pPr algn="r" rt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82562"/>
          </a:xfrm>
        </p:spPr>
        <p:txBody>
          <a:bodyPr>
            <a:normAutofit fontScale="90000"/>
          </a:bodyPr>
          <a:lstStyle/>
          <a:p>
            <a:r>
              <a:rPr lang="ar-IQ" dirty="0" smtClean="0"/>
              <a:t> </a:t>
            </a:r>
            <a:endParaRPr lang="en-US" dirty="0"/>
          </a:p>
        </p:txBody>
      </p:sp>
      <p:sp>
        <p:nvSpPr>
          <p:cNvPr id="3" name="عنصر نائب للمحتوى 2"/>
          <p:cNvSpPr>
            <a:spLocks noGrp="1"/>
          </p:cNvSpPr>
          <p:nvPr>
            <p:ph idx="1"/>
          </p:nvPr>
        </p:nvSpPr>
        <p:spPr>
          <a:xfrm>
            <a:off x="457200" y="381000"/>
            <a:ext cx="8229600" cy="5745163"/>
          </a:xfrm>
        </p:spPr>
        <p:txBody>
          <a:bodyPr>
            <a:normAutofit fontScale="70000" lnSpcReduction="20000"/>
          </a:bodyPr>
          <a:lstStyle/>
          <a:p>
            <a:pPr algn="r" rtl="1"/>
            <a:r>
              <a:rPr lang="ar-IQ" b="1" dirty="0" smtClean="0">
                <a:effectLst>
                  <a:outerShdw blurRad="50800" dist="38100" algn="tr" rotWithShape="0">
                    <a:prstClr val="black">
                      <a:alpha val="40000"/>
                    </a:prstClr>
                  </a:outerShdw>
                </a:effectLst>
              </a:rPr>
              <a:t>5- وينبغي على الشركات العاملة في بيئة شديدة المنافسة أن تفكر في إيجاد تقنيات وأساليب أكثر كفاءة وفاعلية في خفض التكلفة وتحسين جودة خصائص المنتج بوقت مبكر من دورة حياته لمقابلة رغبات الزبون وإشباع احتياجاته المتغيرة والحصول على ميزات تنافسية توفر للشركة مكانة متفوقة في السوق وتحقق لها أكبر حصة سوقية تدر عليها أرباحاً متنامية، وهذه مؤشرات على زيادة معدلات الاحتفاظ بالزبائن الحاليين واكتساب زبائن جدد وتعد تقنية التكلفة المستهدفة واحدة من أهم تقنيات إدارة التكلفة الإستراتيجية التي لا يمكن </a:t>
            </a:r>
            <a:r>
              <a:rPr lang="ar-IQ" b="1" dirty="0" err="1" smtClean="0">
                <a:effectLst>
                  <a:outerShdw blurRad="50800" dist="38100" algn="tr" rotWithShape="0">
                    <a:prstClr val="black">
                      <a:alpha val="40000"/>
                    </a:prstClr>
                  </a:outerShdw>
                </a:effectLst>
              </a:rPr>
              <a:t>ان</a:t>
            </a:r>
            <a:r>
              <a:rPr lang="ar-IQ" b="1" dirty="0" smtClean="0">
                <a:effectLst>
                  <a:outerShdw blurRad="50800" dist="38100" algn="tr" rotWithShape="0">
                    <a:prstClr val="black">
                      <a:alpha val="40000"/>
                    </a:prstClr>
                  </a:outerShdw>
                </a:effectLst>
              </a:rPr>
              <a:t> تحقق الاستجابة لمتطلبات البيئة التنافسية الجديدة إلا إذا تكاملت مع تقنيات أخرى مثل تحليل (هندسة) القيمة والمقارنات المرجعية والتحسين المستمر وتحليل سلسلة القيمة وإدارة التكلفة على أساس النشاط </a:t>
            </a:r>
            <a:r>
              <a:rPr lang="en-US" b="1" dirty="0" smtClean="0">
                <a:effectLst>
                  <a:outerShdw blurRad="50800" dist="38100" algn="tr" rotWithShape="0">
                    <a:prstClr val="black">
                      <a:alpha val="40000"/>
                    </a:prstClr>
                  </a:outerShdw>
                </a:effectLst>
              </a:rPr>
              <a:t>ABC/M</a:t>
            </a:r>
            <a:r>
              <a:rPr lang="ar-IQ" b="1" dirty="0" smtClean="0">
                <a:effectLst>
                  <a:outerShdw blurRad="50800" dist="38100" algn="tr" rotWithShape="0">
                    <a:prstClr val="black">
                      <a:alpha val="40000"/>
                    </a:prstClr>
                  </a:outerShdw>
                </a:effectLst>
              </a:rPr>
              <a:t> فضلاً عن استخدام المقاييس المحاسبية وغير المحاسبية لبطاقة الأداء المتوازن لقياس الأداء المالي وغير المالي للشركة من وجهة نظر أربعة مناظير أساسية.</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82562"/>
          </a:xfrm>
        </p:spPr>
        <p:txBody>
          <a:bodyPr>
            <a:normAutofit fontScale="90000"/>
          </a:bodyPr>
          <a:lstStyle/>
          <a:p>
            <a:r>
              <a:rPr lang="ar-IQ" dirty="0" smtClean="0"/>
              <a:t> </a:t>
            </a:r>
            <a:endParaRPr lang="en-US" dirty="0"/>
          </a:p>
        </p:txBody>
      </p:sp>
      <p:sp>
        <p:nvSpPr>
          <p:cNvPr id="3" name="عنصر نائب للمحتوى 2"/>
          <p:cNvSpPr>
            <a:spLocks noGrp="1"/>
          </p:cNvSpPr>
          <p:nvPr>
            <p:ph idx="1"/>
          </p:nvPr>
        </p:nvSpPr>
        <p:spPr>
          <a:xfrm>
            <a:off x="457200" y="457200"/>
            <a:ext cx="8229600" cy="5668963"/>
          </a:xfrm>
        </p:spPr>
        <p:txBody>
          <a:bodyPr>
            <a:normAutofit fontScale="70000" lnSpcReduction="20000"/>
          </a:bodyPr>
          <a:lstStyle/>
          <a:p>
            <a:pPr algn="r" rtl="1"/>
            <a:r>
              <a:rPr lang="ar-SA" b="1" dirty="0" smtClean="0"/>
              <a:t>ثانيا: التوصيات:</a:t>
            </a:r>
            <a:endParaRPr lang="ar-IQ" b="1" dirty="0" smtClean="0"/>
          </a:p>
          <a:p>
            <a:pPr algn="r" rtl="1"/>
            <a:r>
              <a:rPr lang="ar-IQ" b="1" dirty="0" smtClean="0"/>
              <a:t>1- التأكيد على أهمية التزام الشركات الصناعية العراقية بإعادة هندسة القيمة لوظائف وخصائص أجزاء منتجاتها (ومنها البطاريات السائلة) للتخلص من الوظائف أو الخصائص التي لا تضيف قيمة للزبون ، وبالتالي عدم الحاجة إلى إعادة التصميم أو إعادة الصنع ، ومن ذلك سوف تجني تلك الشركات وفورات مالية تتحقق لها من تخفيضات التكاليف الفعلية الكلية المرتفعة جداً لوحدة المنتج (البطارية السائلة) والسعي لجعلها ضمن حدود سقف تكلفتها المستهدفة.</a:t>
            </a:r>
            <a:endParaRPr lang="en-US" b="1" dirty="0" smtClean="0"/>
          </a:p>
          <a:p>
            <a:pPr algn="r"/>
            <a:r>
              <a:rPr lang="ar-IQ" b="1" dirty="0" smtClean="0"/>
              <a:t>2 - ضرورة الاهتمام بتطبيق تقنية إدارة التكلفة المستهدفة بشكل متزامن مع تقنية إدارة الجودة الشاملة لإحداث التكامل الاستراتيجي الهادف إلى تحسين الجودة وتخفيض تكاليفها الكلية ، وبالأخص منها تكاليف الفشل بنوعيه (الداخلي والخارجي) من خلال تركيز الاهتمام ببرامج تحسين أنشطة منع حدوث الفشل أو زيادة قدرات أنشطة الفحص والاختبار للكشف عن أسبابه ، ومعالجتها قبل وصول المنتج إلى موقع الزبون.</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58762"/>
          </a:xfrm>
        </p:spPr>
        <p:txBody>
          <a:bodyPr>
            <a:normAutofit fontScale="90000"/>
          </a:bodyPr>
          <a:lstStyle/>
          <a:p>
            <a:r>
              <a:rPr lang="ar-IQ" dirty="0" smtClean="0"/>
              <a:t> </a:t>
            </a:r>
            <a:endParaRPr lang="en-US" dirty="0"/>
          </a:p>
        </p:txBody>
      </p:sp>
      <p:sp>
        <p:nvSpPr>
          <p:cNvPr id="3" name="عنصر نائب للمحتوى 2"/>
          <p:cNvSpPr>
            <a:spLocks noGrp="1"/>
          </p:cNvSpPr>
          <p:nvPr>
            <p:ph idx="1"/>
          </p:nvPr>
        </p:nvSpPr>
        <p:spPr>
          <a:xfrm>
            <a:off x="457200" y="762000"/>
            <a:ext cx="8229600" cy="5364163"/>
          </a:xfrm>
        </p:spPr>
        <p:txBody>
          <a:bodyPr>
            <a:normAutofit fontScale="85000" lnSpcReduction="10000"/>
          </a:bodyPr>
          <a:lstStyle/>
          <a:p>
            <a:pPr algn="r" rtl="1"/>
            <a:r>
              <a:rPr lang="ar-SA" b="1" u="sng" dirty="0"/>
              <a:t>المستخلص:</a:t>
            </a:r>
            <a:endParaRPr lang="en-US" dirty="0"/>
          </a:p>
          <a:p>
            <a:pPr algn="r"/>
            <a:r>
              <a:rPr lang="ar-SA" b="1" dirty="0"/>
              <a:t>    </a:t>
            </a:r>
            <a:r>
              <a:rPr lang="ar-IQ" b="1" dirty="0" smtClean="0"/>
              <a:t>تهدف المحاضرة </a:t>
            </a:r>
            <a:r>
              <a:rPr lang="ar-SA" b="1" dirty="0" smtClean="0"/>
              <a:t>إلى </a:t>
            </a:r>
            <a:r>
              <a:rPr lang="ar-SA" b="1" dirty="0"/>
              <a:t>تقديم إطار مفاهيمي وفلسفي لإدارة التكلفة المستهدفة لتخفيض التكاليف وتحسين النوعية وتحقيق الميزة التنافسية وقد تم تطبيق تقنية التكلفة المستهدفة على البطارية السائلة بعد مقارنتها بالبطارية السائلة المستوردة المنافسة لاحتساب التكلفة المستهدفة وقد تم اعتماد الأسلوب غير الكمي(الهندسي)لتخفيض التكاليف لتحسين تصاميم التكلفة المستهدفة وجودة مكونات البطارية في </a:t>
            </a:r>
            <a:r>
              <a:rPr lang="ar-SA" b="1" dirty="0" smtClean="0"/>
              <a:t>إن </a:t>
            </a:r>
            <a:r>
              <a:rPr lang="ar-SA" b="1" dirty="0"/>
              <a:t>واحد لوضعها بمركز تنافسي من خلال تحليل قيمة وظائف ومكونات (أجزاء ) البطارية في مرحلة التصميم لتحقيق </a:t>
            </a:r>
            <a:r>
              <a:rPr lang="ar-IQ" b="1" dirty="0" smtClean="0"/>
              <a:t>تحسينات</a:t>
            </a:r>
            <a:r>
              <a:rPr lang="ar-SA" b="1" dirty="0" smtClean="0"/>
              <a:t> </a:t>
            </a:r>
            <a:r>
              <a:rPr lang="ar-SA" b="1" dirty="0"/>
              <a:t>إضافية من خلال هندسة القيمة.</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6362"/>
          </a:xfrm>
        </p:spPr>
        <p:txBody>
          <a:bodyPr>
            <a:normAutofit fontScale="90000"/>
          </a:bodyPr>
          <a:lstStyle/>
          <a:p>
            <a:r>
              <a:rPr lang="ar-IQ" dirty="0" smtClean="0"/>
              <a:t> </a:t>
            </a:r>
            <a:endParaRPr lang="en-US" dirty="0"/>
          </a:p>
        </p:txBody>
      </p:sp>
      <p:sp>
        <p:nvSpPr>
          <p:cNvPr id="3" name="عنصر نائب للمحتوى 2"/>
          <p:cNvSpPr>
            <a:spLocks noGrp="1"/>
          </p:cNvSpPr>
          <p:nvPr>
            <p:ph idx="1"/>
          </p:nvPr>
        </p:nvSpPr>
        <p:spPr>
          <a:xfrm>
            <a:off x="457200" y="533400"/>
            <a:ext cx="8229600" cy="5592763"/>
          </a:xfrm>
        </p:spPr>
        <p:txBody>
          <a:bodyPr>
            <a:normAutofit fontScale="92500" lnSpcReduction="10000"/>
          </a:bodyPr>
          <a:lstStyle/>
          <a:p>
            <a:pPr algn="r" rtl="1"/>
            <a:r>
              <a:rPr lang="ar-SA" b="1" u="sng" dirty="0"/>
              <a:t>هدف </a:t>
            </a:r>
            <a:r>
              <a:rPr lang="ar-SA" b="1" u="sng" dirty="0" smtClean="0"/>
              <a:t>ال</a:t>
            </a:r>
            <a:r>
              <a:rPr lang="ar-IQ" b="1" u="sng" dirty="0" smtClean="0"/>
              <a:t>محاضرة </a:t>
            </a:r>
            <a:r>
              <a:rPr lang="ar-SA" b="1" u="sng" dirty="0" smtClean="0"/>
              <a:t>:</a:t>
            </a:r>
            <a:endParaRPr lang="en-US" dirty="0"/>
          </a:p>
          <a:p>
            <a:pPr algn="r"/>
            <a:r>
              <a:rPr lang="ar-SA" b="1" dirty="0"/>
              <a:t>يهدف البحث إلى تقديم إطار مفاهيمي وفلسفي لتقنية إدارة التكلفة المستهدفة وتأثيرها بتخفيض التكاليف وتحقيق الميزة التنافسية فضلا عن احتساب التكلفة المستهدفة للبطارية العراقية وإتباع الأسلوب غير الكمي (الهندسي) لإيجاد التكلفة المستهدفة متمثل بهندسة القيمة  وتحليل الأنشطة والوظائف وكلفها للسعي لإنتاج وتقديم منتجات تساهم فيه كافة أنشطة سلسلة القيمة في الشركة باستبعاد الأنشطة غير المضيفة للقيمة للوصول للجودة المرغوبة لدى الزبون.</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06362"/>
          </a:xfrm>
        </p:spPr>
        <p:txBody>
          <a:bodyPr>
            <a:normAutofit fontScale="90000"/>
          </a:bodyPr>
          <a:lstStyle/>
          <a:p>
            <a:r>
              <a:rPr lang="ar-IQ" dirty="0" smtClean="0"/>
              <a:t> </a:t>
            </a:r>
            <a:endParaRPr lang="en-US" dirty="0"/>
          </a:p>
        </p:txBody>
      </p:sp>
      <p:sp>
        <p:nvSpPr>
          <p:cNvPr id="3" name="عنصر نائب للمحتوى 2"/>
          <p:cNvSpPr>
            <a:spLocks noGrp="1"/>
          </p:cNvSpPr>
          <p:nvPr>
            <p:ph idx="1"/>
          </p:nvPr>
        </p:nvSpPr>
        <p:spPr>
          <a:xfrm>
            <a:off x="457200" y="533400"/>
            <a:ext cx="8229600" cy="5592763"/>
          </a:xfrm>
        </p:spPr>
        <p:txBody>
          <a:bodyPr/>
          <a:lstStyle/>
          <a:p>
            <a:pPr algn="r"/>
            <a:r>
              <a:rPr lang="ar-SA" b="1" dirty="0" smtClean="0"/>
              <a:t>اعتماد </a:t>
            </a:r>
            <a:r>
              <a:rPr lang="ar-SA" b="1" dirty="0"/>
              <a:t>إدارة التكلفة المستهدفة يؤدي إلى تخفيض التكاليف وتحقيق الميزة التنافسية بتحسين نوعية المنتجات من خلال دراسة أنشطة سلسلة القيمة واستبعاد الأنشطة غير المضيفة للقيمة.</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82562"/>
          </a:xfrm>
        </p:spPr>
        <p:txBody>
          <a:bodyPr>
            <a:normAutofit fontScale="90000"/>
          </a:bodyPr>
          <a:lstStyle/>
          <a:p>
            <a:r>
              <a:rPr lang="ar-IQ" dirty="0" smtClean="0"/>
              <a:t> </a:t>
            </a:r>
            <a:endParaRPr lang="en-US" dirty="0"/>
          </a:p>
        </p:txBody>
      </p:sp>
      <p:sp>
        <p:nvSpPr>
          <p:cNvPr id="3" name="عنصر نائب للمحتوى 2"/>
          <p:cNvSpPr>
            <a:spLocks noGrp="1"/>
          </p:cNvSpPr>
          <p:nvPr>
            <p:ph idx="1"/>
          </p:nvPr>
        </p:nvSpPr>
        <p:spPr>
          <a:xfrm>
            <a:off x="457200" y="533400"/>
            <a:ext cx="8229600" cy="5592763"/>
          </a:xfrm>
        </p:spPr>
        <p:txBody>
          <a:bodyPr>
            <a:normAutofit fontScale="70000" lnSpcReduction="20000"/>
          </a:bodyPr>
          <a:lstStyle/>
          <a:p>
            <a:pPr algn="r" rtl="1"/>
            <a:r>
              <a:rPr lang="ar-IQ" b="1" dirty="0">
                <a:effectLst>
                  <a:outerShdw blurRad="50800" dist="38100" algn="tr" rotWithShape="0">
                    <a:prstClr val="black">
                      <a:alpha val="40000"/>
                    </a:prstClr>
                  </a:outerShdw>
                </a:effectLst>
              </a:rPr>
              <a:t>أولاً- أهمية تقنية تحديد التكلفة المستهدفة </a:t>
            </a:r>
            <a:r>
              <a:rPr lang="en-US" b="1" dirty="0">
                <a:effectLst>
                  <a:outerShdw blurRad="50800" dist="38100" algn="tr" rotWithShape="0">
                    <a:prstClr val="black">
                      <a:alpha val="40000"/>
                    </a:prstClr>
                  </a:outerShdw>
                </a:effectLst>
              </a:rPr>
              <a:t>Target costing process Importance </a:t>
            </a:r>
            <a:endParaRPr lang="en-US" dirty="0"/>
          </a:p>
          <a:p>
            <a:pPr algn="r" rtl="1"/>
            <a:r>
              <a:rPr lang="ar-IQ" dirty="0">
                <a:effectLst>
                  <a:outerShdw blurRad="50800" dist="38100" algn="tr" rotWithShape="0">
                    <a:prstClr val="black">
                      <a:alpha val="40000"/>
                    </a:prstClr>
                  </a:outerShdw>
                </a:effectLst>
              </a:rPr>
              <a:t>إن تحديد التكلفة المستهدفة يرتبط بالمراحل الأولى من دورة حياة المنتج وقبل إيجاد وتصميم طرائق الإنتاج، وتبرز أهميتها كتقنية من تقنيات إدارة التكلفة الإستراتيجية بالآتي:- (</a:t>
            </a:r>
            <a:r>
              <a:rPr lang="ar-IQ" dirty="0" err="1">
                <a:effectLst>
                  <a:outerShdw blurRad="50800" dist="38100" algn="tr" rotWithShape="0">
                    <a:prstClr val="black">
                      <a:alpha val="40000"/>
                    </a:prstClr>
                  </a:outerShdw>
                </a:effectLst>
              </a:rPr>
              <a:t>ميجز</a:t>
            </a:r>
            <a:r>
              <a:rPr lang="ar-IQ" dirty="0">
                <a:effectLst>
                  <a:outerShdw blurRad="50800" dist="38100" algn="tr" rotWithShape="0">
                    <a:prstClr val="black">
                      <a:alpha val="40000"/>
                    </a:prstClr>
                  </a:outerShdw>
                </a:effectLst>
              </a:rPr>
              <a:t> وآخرون، 2006: 985)</a:t>
            </a:r>
            <a:endParaRPr lang="en-US" dirty="0"/>
          </a:p>
          <a:p>
            <a:pPr algn="r" rtl="1"/>
            <a:r>
              <a:rPr lang="ar-IQ" b="1" dirty="0">
                <a:effectLst>
                  <a:outerShdw blurRad="50800" dist="38100" algn="tr" rotWithShape="0">
                    <a:prstClr val="black">
                      <a:alpha val="40000"/>
                    </a:prstClr>
                  </a:outerShdw>
                </a:effectLst>
              </a:rPr>
              <a:t>أ- أ</a:t>
            </a:r>
            <a:r>
              <a:rPr lang="ar-IQ" b="1" dirty="0" err="1">
                <a:effectLst>
                  <a:outerShdw blurRad="50800" dist="38100" algn="tr" rotWithShape="0">
                    <a:prstClr val="black">
                      <a:alpha val="40000"/>
                    </a:prstClr>
                  </a:outerShdw>
                </a:effectLst>
              </a:rPr>
              <a:t>نها</a:t>
            </a:r>
            <a:r>
              <a:rPr lang="ar-IQ" b="1" dirty="0">
                <a:effectLst>
                  <a:outerShdw blurRad="50800" dist="38100" algn="tr" rotWithShape="0">
                    <a:prstClr val="black">
                      <a:alpha val="40000"/>
                    </a:prstClr>
                  </a:outerShdw>
                </a:effectLst>
              </a:rPr>
              <a:t> عملية موجهة بواسطة الزبون، من حيث كونها:- </a:t>
            </a:r>
            <a:endParaRPr lang="en-US" dirty="0"/>
          </a:p>
          <a:p>
            <a:pPr lvl="0" algn="r" rtl="1"/>
            <a:r>
              <a:rPr lang="ar-IQ" dirty="0">
                <a:effectLst>
                  <a:outerShdw blurRad="50800" dist="38100" algn="tr" rotWithShape="0">
                    <a:prstClr val="black">
                      <a:alpha val="40000"/>
                    </a:prstClr>
                  </a:outerShdw>
                </a:effectLst>
              </a:rPr>
              <a:t>تبدأ بتحليل رغبات الزبون المتعلقة بالوظيفة والجودة والسعر وهذه الرغبات هي التي توجه عملية هندسة القيمة في تصميم المنتج. </a:t>
            </a:r>
            <a:endParaRPr lang="en-US" dirty="0"/>
          </a:p>
          <a:p>
            <a:pPr lvl="0" algn="r" rtl="1"/>
            <a:r>
              <a:rPr lang="ar-IQ" dirty="0">
                <a:effectLst>
                  <a:outerShdw blurRad="50800" dist="38100" algn="tr" rotWithShape="0">
                    <a:prstClr val="black">
                      <a:alpha val="40000"/>
                    </a:prstClr>
                  </a:outerShdw>
                </a:effectLst>
              </a:rPr>
              <a:t>إن وجود فهم واضح لحاجات الزبون يعّد هدفاً إستراتيجياً مهماً، فقد تكون هناك متطلبات وظيفية يجب وجودها لإشباع حاجات الزبون، علاوة على ذلك قد لا يرغب الزبون في مبادلة تلك المتطلبات الوظيفية بسعر أقل أو جودة أقل، وتعني معرفة متطلبات الزبون أيضاً فهم للعروض التي يقدمها المنافسون.</a:t>
            </a:r>
            <a:endParaRPr lang="en-US" dirty="0"/>
          </a:p>
          <a:p>
            <a:pPr lvl="0" algn="r" rtl="1"/>
            <a:r>
              <a:rPr lang="ar-IQ" dirty="0">
                <a:effectLst>
                  <a:outerShdw blurRad="50800" dist="38100" algn="tr" rotWithShape="0">
                    <a:prstClr val="black">
                      <a:alpha val="40000"/>
                    </a:prstClr>
                  </a:outerShdw>
                </a:effectLst>
              </a:rPr>
              <a:t>الزبون هو الموجه الأساسي للتكلفة المستهدفة التي تجسد رغباته واحتياجاته في الخصائص والوظائف التي تصمم في المنتج بالجودة المرغوبة وبأقل تكلفة ممكنة، وهذا يعني أن رضا الزبون هو العامل الإستراتيجي في بناء الميزة التنافسية للشركة والمحفز على تحسينها باستمرار. </a:t>
            </a:r>
            <a:endParaRPr lang="en-US" dirty="0"/>
          </a:p>
          <a:p>
            <a:pPr algn="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82562"/>
          </a:xfrm>
        </p:spPr>
        <p:txBody>
          <a:bodyPr>
            <a:normAutofit fontScale="90000"/>
          </a:bodyPr>
          <a:lstStyle/>
          <a:p>
            <a:r>
              <a:rPr lang="ar-IQ" dirty="0" smtClean="0"/>
              <a:t> </a:t>
            </a:r>
            <a:endParaRPr lang="en-US" dirty="0"/>
          </a:p>
        </p:txBody>
      </p:sp>
      <p:sp>
        <p:nvSpPr>
          <p:cNvPr id="3" name="عنصر نائب للمحتوى 2"/>
          <p:cNvSpPr>
            <a:spLocks noGrp="1"/>
          </p:cNvSpPr>
          <p:nvPr>
            <p:ph idx="1"/>
          </p:nvPr>
        </p:nvSpPr>
        <p:spPr>
          <a:xfrm>
            <a:off x="457200" y="381000"/>
            <a:ext cx="8229600" cy="5745163"/>
          </a:xfrm>
        </p:spPr>
        <p:txBody>
          <a:bodyPr>
            <a:normAutofit fontScale="62500" lnSpcReduction="20000"/>
          </a:bodyPr>
          <a:lstStyle/>
          <a:p>
            <a:pPr algn="r" rtl="1"/>
            <a:r>
              <a:rPr lang="ar-IQ" b="1" dirty="0">
                <a:effectLst>
                  <a:outerShdw blurRad="50800" dist="38100" algn="tr" rotWithShape="0">
                    <a:prstClr val="black">
                      <a:alpha val="40000"/>
                    </a:prstClr>
                  </a:outerShdw>
                </a:effectLst>
              </a:rPr>
              <a:t>ب-أنها تركز على تصميم المنتج وتؤثر في دورة حياته بالكامل من حيث:- </a:t>
            </a:r>
            <a:endParaRPr lang="en-US" dirty="0"/>
          </a:p>
          <a:p>
            <a:pPr lvl="0" algn="r" rtl="1"/>
            <a:r>
              <a:rPr lang="ar-IQ" dirty="0">
                <a:effectLst>
                  <a:outerShdw blurRad="50800" dist="38100" algn="tr" rotWithShape="0">
                    <a:prstClr val="black">
                      <a:alpha val="40000"/>
                    </a:prstClr>
                  </a:outerShdw>
                </a:effectLst>
              </a:rPr>
              <a:t>إن الشركات الصناعية دائماً تبحث عن طرق لاحتساب وتخفيض التكاليف واحدة من هذه الطرق هي تصميم المنتج الجديد.</a:t>
            </a:r>
            <a:endParaRPr lang="en-US" dirty="0"/>
          </a:p>
          <a:p>
            <a:pPr lvl="0" algn="r" rtl="1"/>
            <a:r>
              <a:rPr lang="ar-IQ" dirty="0">
                <a:effectLst>
                  <a:outerShdw blurRad="50800" dist="38100" algn="tr" rotWithShape="0">
                    <a:prstClr val="black">
                      <a:alpha val="40000"/>
                    </a:prstClr>
                  </a:outerShdw>
                </a:effectLst>
              </a:rPr>
              <a:t>إن تصميم المنتج هدفه تحقيق الجودة بشكل صحيح من أول مرة، ومنطلق لتخفيض تكاليف خصائص ووظائف أجزاء المنتج إلى مستوى التكلفة المستهدفة التي يرغبها الزبون.  </a:t>
            </a:r>
            <a:endParaRPr lang="en-US" dirty="0"/>
          </a:p>
          <a:p>
            <a:pPr algn="r" rtl="1"/>
            <a:r>
              <a:rPr lang="ar-IQ" dirty="0">
                <a:effectLst>
                  <a:outerShdw blurRad="50800" dist="38100" algn="tr" rotWithShape="0">
                    <a:prstClr val="black">
                      <a:alpha val="40000"/>
                    </a:prstClr>
                  </a:outerShdw>
                </a:effectLst>
              </a:rPr>
              <a:t> فإذا كان التصميم يقابل تكلفته المستهدفة أي (السعر المستهدف – الربح المستهدف) يتحرك المنتج </a:t>
            </a:r>
            <a:r>
              <a:rPr lang="ar-IQ" dirty="0" err="1">
                <a:effectLst>
                  <a:outerShdw blurRad="50800" dist="38100" algn="tr" rotWithShape="0">
                    <a:prstClr val="black">
                      <a:alpha val="40000"/>
                    </a:prstClr>
                  </a:outerShdw>
                </a:effectLst>
              </a:rPr>
              <a:t>الى</a:t>
            </a:r>
            <a:r>
              <a:rPr lang="ar-IQ" dirty="0">
                <a:effectLst>
                  <a:outerShdw blurRad="50800" dist="38100" algn="tr" rotWithShape="0">
                    <a:prstClr val="black">
                      <a:alpha val="40000"/>
                    </a:prstClr>
                  </a:outerShdw>
                </a:effectLst>
              </a:rPr>
              <a:t> مرحلة التصنيع ، </a:t>
            </a:r>
            <a:r>
              <a:rPr lang="ar-IQ" dirty="0" err="1">
                <a:effectLst>
                  <a:outerShdw blurRad="50800" dist="38100" algn="tr" rotWithShape="0">
                    <a:prstClr val="black">
                      <a:alpha val="40000"/>
                    </a:prstClr>
                  </a:outerShdw>
                </a:effectLst>
              </a:rPr>
              <a:t>اما</a:t>
            </a:r>
            <a:r>
              <a:rPr lang="ar-IQ" dirty="0">
                <a:effectLst>
                  <a:outerShdw blurRad="50800" dist="38100" algn="tr" rotWithShape="0">
                    <a:prstClr val="black">
                      <a:alpha val="40000"/>
                    </a:prstClr>
                  </a:outerShdw>
                </a:effectLst>
              </a:rPr>
              <a:t> </a:t>
            </a:r>
            <a:r>
              <a:rPr lang="ar-IQ" dirty="0" err="1">
                <a:effectLst>
                  <a:outerShdw blurRad="50800" dist="38100" algn="tr" rotWithShape="0">
                    <a:prstClr val="black">
                      <a:alpha val="40000"/>
                    </a:prstClr>
                  </a:outerShdw>
                </a:effectLst>
              </a:rPr>
              <a:t>اذا</a:t>
            </a:r>
            <a:r>
              <a:rPr lang="ar-IQ" dirty="0">
                <a:effectLst>
                  <a:outerShdw blurRad="50800" dist="38100" algn="tr" rotWithShape="0">
                    <a:prstClr val="black">
                      <a:alpha val="40000"/>
                    </a:prstClr>
                  </a:outerShdw>
                </a:effectLst>
              </a:rPr>
              <a:t> تغير السعر </a:t>
            </a:r>
            <a:r>
              <a:rPr lang="ar-IQ" dirty="0" err="1">
                <a:effectLst>
                  <a:outerShdw blurRad="50800" dist="38100" algn="tr" rotWithShape="0">
                    <a:prstClr val="black">
                      <a:alpha val="40000"/>
                    </a:prstClr>
                  </a:outerShdw>
                </a:effectLst>
              </a:rPr>
              <a:t>و</a:t>
            </a:r>
            <a:r>
              <a:rPr lang="ar-IQ" dirty="0">
                <a:effectLst>
                  <a:outerShdw blurRad="50800" dist="38100" algn="tr" rotWithShape="0">
                    <a:prstClr val="black">
                      <a:alpha val="40000"/>
                    </a:prstClr>
                  </a:outerShdw>
                </a:effectLst>
              </a:rPr>
              <a:t>/</a:t>
            </a:r>
            <a:r>
              <a:rPr lang="ar-IQ" dirty="0" err="1">
                <a:effectLst>
                  <a:outerShdw blurRad="50800" dist="38100" algn="tr" rotWithShape="0">
                    <a:prstClr val="black">
                      <a:alpha val="40000"/>
                    </a:prstClr>
                  </a:outerShdw>
                </a:effectLst>
              </a:rPr>
              <a:t>او</a:t>
            </a:r>
            <a:r>
              <a:rPr lang="ar-IQ" dirty="0">
                <a:effectLst>
                  <a:outerShdw blurRad="50800" dist="38100" algn="tr" rotWithShape="0">
                    <a:prstClr val="black">
                      <a:alpha val="40000"/>
                    </a:prstClr>
                  </a:outerShdw>
                </a:effectLst>
              </a:rPr>
              <a:t> </a:t>
            </a:r>
            <a:r>
              <a:rPr lang="ar-IQ" dirty="0" err="1">
                <a:effectLst>
                  <a:outerShdw blurRad="50800" dist="38100" algn="tr" rotWithShape="0">
                    <a:prstClr val="black">
                      <a:alpha val="40000"/>
                    </a:prstClr>
                  </a:outerShdw>
                </a:effectLst>
              </a:rPr>
              <a:t>ان</a:t>
            </a:r>
            <a:r>
              <a:rPr lang="ar-IQ" dirty="0">
                <a:effectLst>
                  <a:outerShdw blurRad="50800" dist="38100" algn="tr" rotWithShape="0">
                    <a:prstClr val="black">
                      <a:alpha val="40000"/>
                    </a:prstClr>
                  </a:outerShdw>
                </a:effectLst>
              </a:rPr>
              <a:t> مواصفات المنتج لم تكن مصممة لتقابل التكلفة المستهدفة (أو رغبات الزبون) عند ذاك يجب العودة إلى إعادة التصميم والبحث عن طرق أخرى لتخفيض التكلفة وتحسين الجودة كميزات تنافسية لإستراتيجية الشركة. </a:t>
            </a:r>
            <a:r>
              <a:rPr lang="en-US" dirty="0">
                <a:effectLst>
                  <a:outerShdw blurRad="50800" dist="38100" algn="tr" rotWithShape="0">
                    <a:prstClr val="black">
                      <a:alpha val="40000"/>
                    </a:prstClr>
                  </a:outerShdw>
                </a:effectLst>
              </a:rPr>
              <a:t>(</a:t>
            </a:r>
            <a:r>
              <a:rPr lang="en-US" dirty="0" err="1">
                <a:effectLst>
                  <a:outerShdw blurRad="50800" dist="38100" algn="tr" rotWithShape="0">
                    <a:prstClr val="black">
                      <a:alpha val="40000"/>
                    </a:prstClr>
                  </a:outerShdw>
                </a:effectLst>
              </a:rPr>
              <a:t>Jiambalvo</a:t>
            </a:r>
            <a:r>
              <a:rPr lang="en-US" dirty="0">
                <a:effectLst>
                  <a:outerShdw blurRad="50800" dist="38100" algn="tr" rotWithShape="0">
                    <a:prstClr val="black">
                      <a:alpha val="40000"/>
                    </a:prstClr>
                  </a:outerShdw>
                </a:effectLst>
              </a:rPr>
              <a:t>, 2007; 306 – 307)</a:t>
            </a:r>
            <a:endParaRPr lang="en-US" dirty="0"/>
          </a:p>
          <a:p>
            <a:pPr algn="r"/>
            <a:r>
              <a:rPr lang="ar-IQ" dirty="0">
                <a:effectLst>
                  <a:outerShdw blurRad="50800" dist="38100" algn="tr" rotWithShape="0">
                    <a:prstClr val="black">
                      <a:alpha val="40000"/>
                    </a:prstClr>
                  </a:outerShdw>
                </a:effectLst>
              </a:rPr>
              <a:t>تساعد التكلفة المستهدفة على تحديد ورقابة تكاليف دورة حياة المنتج وتوفر معلومات ملائمة لإدارة التكلفة عن المجالات التي تتوفر فيها فرص جوهرية لتخفيض التكلفة، وخاصة في مرحلة البحث والتطوير والهندسة التي يتم خلالها تقدير تكلفة الاستثمارات اللازمة لتصميم وتصنيع وتقديم المنتج، وفي هذه المرحلة أيضاً يتم بناء العلاقة بين التكلفة والحجم والربح لأجزاء المنتج التي تضيف قيمة للزبون.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82562"/>
          </a:xfrm>
        </p:spPr>
        <p:txBody>
          <a:bodyPr>
            <a:normAutofit fontScale="90000"/>
          </a:bodyPr>
          <a:lstStyle/>
          <a:p>
            <a:r>
              <a:rPr lang="ar-IQ" dirty="0" smtClean="0"/>
              <a:t> </a:t>
            </a:r>
            <a:endParaRPr lang="en-US" dirty="0"/>
          </a:p>
        </p:txBody>
      </p:sp>
      <p:sp>
        <p:nvSpPr>
          <p:cNvPr id="3" name="عنصر نائب للمحتوى 2"/>
          <p:cNvSpPr>
            <a:spLocks noGrp="1"/>
          </p:cNvSpPr>
          <p:nvPr>
            <p:ph idx="1"/>
          </p:nvPr>
        </p:nvSpPr>
        <p:spPr>
          <a:xfrm>
            <a:off x="457200" y="457200"/>
            <a:ext cx="8229600" cy="5668963"/>
          </a:xfrm>
        </p:spPr>
        <p:txBody>
          <a:bodyPr>
            <a:normAutofit fontScale="77500" lnSpcReduction="20000"/>
          </a:bodyPr>
          <a:lstStyle/>
          <a:p>
            <a:pPr rtl="1"/>
            <a:r>
              <a:rPr lang="ar-IQ" dirty="0">
                <a:effectLst>
                  <a:outerShdw blurRad="50800" dist="38100" algn="tr" rotWithShape="0">
                    <a:prstClr val="black">
                      <a:alpha val="40000"/>
                    </a:prstClr>
                  </a:outerShdw>
                </a:effectLst>
              </a:rPr>
              <a:t>هـ- إن تحليلات هندسة القيمة لوظائف المنتج أو العملية في مرحلة التصميم لتحديد التكلفة المستهدفة تعد أداة فاعلة ومؤثرة في خلق ميزة التكلفة الأقل والجودة الأفضل، لأن الزبائن دائماً يطلبون خصائص منتج في ضوء ما هو متاح في الأسواق، فإذا عرض منافس منتج بجودة أعلى وبنفس المتطلبات الوظيفية وبسعر أقل يمكن أن يتحول هؤلاء الزبائن إلى المنتج المنافس، ما لم تحاول الشركة إعادة هندسة عملياتها لمواجهة التغيرات الجديدة في سلوك الزبائن ومتغيرات سوق المنافسة الأخرى.  </a:t>
            </a:r>
            <a:endParaRPr lang="en-US" dirty="0"/>
          </a:p>
          <a:p>
            <a:pPr algn="r" rtl="1"/>
            <a:r>
              <a:rPr lang="ar-IQ" dirty="0">
                <a:effectLst>
                  <a:outerShdw blurRad="50800" dist="38100" algn="tr" rotWithShape="0">
                    <a:prstClr val="black">
                      <a:alpha val="40000"/>
                    </a:prstClr>
                  </a:outerShdw>
                </a:effectLst>
              </a:rPr>
              <a:t>و- </a:t>
            </a:r>
            <a:r>
              <a:rPr lang="ar-IQ" dirty="0" smtClean="0">
                <a:effectLst>
                  <a:outerShdw blurRad="50800" dist="38100" algn="tr" rotWithShape="0">
                    <a:prstClr val="black">
                      <a:alpha val="40000"/>
                    </a:prstClr>
                  </a:outerShdw>
                </a:effectLst>
              </a:rPr>
              <a:t>أخيراً </a:t>
            </a:r>
            <a:r>
              <a:rPr lang="ar-IQ" dirty="0">
                <a:effectLst>
                  <a:outerShdw blurRad="50800" dist="38100" algn="tr" rotWithShape="0">
                    <a:prstClr val="black">
                      <a:alpha val="40000"/>
                    </a:prstClr>
                  </a:outerShdw>
                </a:effectLst>
              </a:rPr>
              <a:t>فأن سعر السوق التنافسي هو الذي يقود إلى تحديد التكلفة المستهدفة بعد تحديد واستبعاد هامش الربح المرغوب، وبناءً على ذلك يعّد السوق هو المحدد الرئيس للسعر الذي تصمم على أساسه التكلفة المستهدفة في مرحلة البحث والتطوير وهندسة تصميم المنتج. ويمكن تلخيص المتغيرات الداخلية والخارجية السابقة والمؤثرة على تحديد التكلفة المستهدفة في الشركات العاملة في سوق تنافسية متغيرة </a:t>
            </a:r>
            <a:r>
              <a:rPr lang="ar-IQ" dirty="0" smtClean="0">
                <a:effectLst>
                  <a:outerShdw blurRad="50800" dist="38100" algn="tr" rotWithShape="0">
                    <a:prstClr val="black">
                      <a:alpha val="40000"/>
                    </a:prstClr>
                  </a:outerShdw>
                </a:effectLst>
              </a:rPr>
              <a:t>بالشكل</a:t>
            </a:r>
            <a:r>
              <a:rPr lang="en-US" dirty="0" smtClean="0">
                <a:effectLst>
                  <a:outerShdw blurRad="50800" dist="38100" algn="tr" rotWithShape="0">
                    <a:prstClr val="black">
                      <a:alpha val="40000"/>
                    </a:prstClr>
                  </a:outerShdw>
                </a:effectLst>
              </a:rPr>
              <a:t> </a:t>
            </a:r>
            <a:r>
              <a:rPr lang="ar-IQ" dirty="0" smtClean="0">
                <a:effectLst>
                  <a:outerShdw blurRad="50800" dist="38100" algn="tr" rotWithShape="0">
                    <a:prstClr val="black">
                      <a:alpha val="40000"/>
                    </a:prstClr>
                  </a:outerShdw>
                </a:effectLst>
              </a:rPr>
              <a:t> </a:t>
            </a:r>
            <a:r>
              <a:rPr lang="ar-IQ" dirty="0">
                <a:effectLst>
                  <a:outerShdw blurRad="50800" dist="38100" algn="tr" rotWithShape="0">
                    <a:prstClr val="black">
                      <a:alpha val="40000"/>
                    </a:prstClr>
                  </a:outerShdw>
                </a:effectLst>
              </a:rPr>
              <a:t>( 1 </a:t>
            </a:r>
            <a:r>
              <a:rPr lang="ar-IQ" dirty="0" smtClean="0">
                <a:effectLst>
                  <a:outerShdw blurRad="50800" dist="38100" algn="tr" rotWithShape="0">
                    <a:prstClr val="black">
                      <a:alpha val="40000"/>
                    </a:prstClr>
                  </a:outerShdw>
                </a:effectLst>
              </a:rPr>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82562"/>
          </a:xfrm>
        </p:spPr>
        <p:txBody>
          <a:bodyPr>
            <a:normAutofit fontScale="90000"/>
          </a:bodyPr>
          <a:lstStyle/>
          <a:p>
            <a:r>
              <a:rPr lang="en-US" dirty="0" smtClean="0"/>
              <a:t> </a:t>
            </a:r>
            <a:endParaRPr lang="en-US" dirty="0"/>
          </a:p>
        </p:txBody>
      </p:sp>
      <p:sp>
        <p:nvSpPr>
          <p:cNvPr id="3" name="عنصر نائب للمحتوى 2"/>
          <p:cNvSpPr>
            <a:spLocks noGrp="1"/>
          </p:cNvSpPr>
          <p:nvPr>
            <p:ph idx="1"/>
          </p:nvPr>
        </p:nvSpPr>
        <p:spPr>
          <a:xfrm>
            <a:off x="457200" y="609600"/>
            <a:ext cx="8229600" cy="5516563"/>
          </a:xfrm>
        </p:spPr>
        <p:txBody>
          <a:bodyPr>
            <a:normAutofit lnSpcReduction="10000"/>
          </a:bodyPr>
          <a:lstStyle/>
          <a:p>
            <a:pPr algn="r" rtl="1"/>
            <a:r>
              <a:rPr lang="ar-IQ" b="1" dirty="0">
                <a:effectLst>
                  <a:outerShdw blurRad="50800" dist="38100" algn="tr" rotWithShape="0">
                    <a:prstClr val="black">
                      <a:alpha val="40000"/>
                    </a:prstClr>
                  </a:outerShdw>
                </a:effectLst>
              </a:rPr>
              <a:t>ثانياً- أسباب ومبررات نشؤ وتطبيق التكلفة المستهدفة:</a:t>
            </a:r>
            <a:endParaRPr lang="en-US" dirty="0"/>
          </a:p>
          <a:p>
            <a:pPr algn="r" rtl="1"/>
            <a:r>
              <a:rPr lang="ar-IQ" b="1" dirty="0">
                <a:effectLst>
                  <a:outerShdw blurRad="50800" dist="38100" algn="tr" rotWithShape="0">
                    <a:prstClr val="black">
                      <a:alpha val="40000"/>
                    </a:prstClr>
                  </a:outerShdw>
                </a:effectLst>
              </a:rPr>
              <a:t>أ- </a:t>
            </a:r>
            <a:r>
              <a:rPr lang="ar-IQ" b="1" dirty="0" err="1">
                <a:effectLst>
                  <a:outerShdw blurRad="50800" dist="38100" algn="tr" rotWithShape="0">
                    <a:prstClr val="black">
                      <a:alpha val="40000"/>
                    </a:prstClr>
                  </a:outerShdw>
                </a:effectLst>
              </a:rPr>
              <a:t>أ</a:t>
            </a:r>
            <a:r>
              <a:rPr lang="ar-IQ" b="1" dirty="0">
                <a:effectLst>
                  <a:outerShdw blurRad="50800" dist="38100" algn="tr" rotWithShape="0">
                    <a:prstClr val="black">
                      <a:alpha val="40000"/>
                    </a:prstClr>
                  </a:outerShdw>
                </a:effectLst>
              </a:rPr>
              <a:t>سباب نشؤ تقنية التكلفة المستهدفة: تلخص بالآتي:- ( </a:t>
            </a:r>
            <a:r>
              <a:rPr lang="en-US" b="1" dirty="0">
                <a:effectLst>
                  <a:outerShdw blurRad="50800" dist="38100" algn="tr" rotWithShape="0">
                    <a:prstClr val="black">
                      <a:alpha val="40000"/>
                    </a:prstClr>
                  </a:outerShdw>
                </a:effectLst>
              </a:rPr>
              <a:t>(</a:t>
            </a:r>
            <a:r>
              <a:rPr lang="en-US" b="1" dirty="0" err="1">
                <a:effectLst>
                  <a:outerShdw blurRad="50800" dist="38100" algn="tr" rotWithShape="0">
                    <a:prstClr val="black">
                      <a:alpha val="40000"/>
                    </a:prstClr>
                  </a:outerShdw>
                </a:effectLst>
              </a:rPr>
              <a:t>Ellarm</a:t>
            </a:r>
            <a:r>
              <a:rPr lang="en-US" b="1" dirty="0">
                <a:effectLst>
                  <a:outerShdw blurRad="50800" dist="38100" algn="tr" rotWithShape="0">
                    <a:prstClr val="black">
                      <a:alpha val="40000"/>
                    </a:prstClr>
                  </a:outerShdw>
                </a:effectLst>
              </a:rPr>
              <a:t>, 2004; 11-12</a:t>
            </a:r>
            <a:endParaRPr lang="en-US" dirty="0"/>
          </a:p>
          <a:p>
            <a:pPr algn="r" rtl="1"/>
            <a:r>
              <a:rPr lang="ar-IQ" dirty="0">
                <a:effectLst>
                  <a:outerShdw blurRad="50800" dist="38100" algn="tr" rotWithShape="0">
                    <a:prstClr val="black">
                      <a:alpha val="40000"/>
                    </a:prstClr>
                  </a:outerShdw>
                </a:effectLst>
              </a:rPr>
              <a:t>. 1. زيادة حدة المنافسة بين المنتجات البديلة.</a:t>
            </a:r>
            <a:endParaRPr lang="en-US" dirty="0"/>
          </a:p>
          <a:p>
            <a:pPr algn="r" rtl="1"/>
            <a:r>
              <a:rPr lang="ar-IQ" dirty="0">
                <a:effectLst>
                  <a:outerShdw blurRad="50800" dist="38100" algn="tr" rotWithShape="0">
                    <a:prstClr val="black">
                      <a:alpha val="40000"/>
                    </a:prstClr>
                  </a:outerShdw>
                </a:effectLst>
              </a:rPr>
              <a:t>2- زيادة التعاون مع المجهزين وظهور التحالفات الكبيرة. </a:t>
            </a:r>
            <a:endParaRPr lang="en-US" dirty="0"/>
          </a:p>
          <a:p>
            <a:pPr algn="r" rtl="1"/>
            <a:r>
              <a:rPr lang="ar-IQ" dirty="0">
                <a:effectLst>
                  <a:outerShdw blurRad="50800" dist="38100" algn="tr" rotWithShape="0">
                    <a:prstClr val="black">
                      <a:alpha val="40000"/>
                    </a:prstClr>
                  </a:outerShdw>
                </a:effectLst>
              </a:rPr>
              <a:t>3. تحسين جودة المنتج بدء من المجهز حتى تقديمه إلى الزبون. </a:t>
            </a:r>
            <a:endParaRPr lang="en-US" dirty="0"/>
          </a:p>
          <a:p>
            <a:pPr algn="r"/>
            <a:r>
              <a:rPr lang="ar-IQ" dirty="0">
                <a:effectLst>
                  <a:outerShdw blurRad="50800" dist="38100" algn="tr" rotWithShape="0">
                    <a:prstClr val="black">
                      <a:alpha val="40000"/>
                    </a:prstClr>
                  </a:outerShdw>
                </a:effectLst>
              </a:rPr>
              <a:t>4. تحسين إمكانية إدارة التكلفة والربحية خلال دورة حياة المنتج القصيرة.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82562"/>
          </a:xfrm>
        </p:spPr>
        <p:txBody>
          <a:bodyPr>
            <a:normAutofit fontScale="90000"/>
          </a:bodyPr>
          <a:lstStyle/>
          <a:p>
            <a:r>
              <a:rPr lang="en-US" dirty="0" smtClean="0"/>
              <a:t> </a:t>
            </a:r>
            <a:endParaRPr lang="en-US" dirty="0"/>
          </a:p>
        </p:txBody>
      </p:sp>
      <p:sp>
        <p:nvSpPr>
          <p:cNvPr id="3" name="عنصر نائب للمحتوى 2"/>
          <p:cNvSpPr>
            <a:spLocks noGrp="1"/>
          </p:cNvSpPr>
          <p:nvPr>
            <p:ph idx="1"/>
          </p:nvPr>
        </p:nvSpPr>
        <p:spPr>
          <a:xfrm>
            <a:off x="457200" y="533400"/>
            <a:ext cx="8229600" cy="5592763"/>
          </a:xfrm>
        </p:spPr>
        <p:txBody>
          <a:bodyPr>
            <a:normAutofit fontScale="62500" lnSpcReduction="20000"/>
          </a:bodyPr>
          <a:lstStyle/>
          <a:p>
            <a:pPr algn="r" rtl="1"/>
            <a:r>
              <a:rPr lang="ar-IQ" b="1" dirty="0">
                <a:effectLst>
                  <a:outerShdw blurRad="50800" dist="38100" algn="tr" rotWithShape="0">
                    <a:prstClr val="black">
                      <a:alpha val="40000"/>
                    </a:prstClr>
                  </a:outerShdw>
                </a:effectLst>
              </a:rPr>
              <a:t>ب- مبررات تطبيق تقنية التكلفة المستهدفة:-   </a:t>
            </a:r>
            <a:r>
              <a:rPr lang="en-US" b="1" dirty="0">
                <a:effectLst>
                  <a:outerShdw blurRad="50800" dist="38100" algn="tr" rotWithShape="0">
                    <a:prstClr val="black">
                      <a:alpha val="40000"/>
                    </a:prstClr>
                  </a:outerShdw>
                </a:effectLst>
              </a:rPr>
              <a:t>(</a:t>
            </a:r>
            <a:r>
              <a:rPr lang="en-US" b="1" dirty="0" err="1">
                <a:effectLst>
                  <a:outerShdw blurRad="50800" dist="38100" algn="tr" rotWithShape="0">
                    <a:prstClr val="black">
                      <a:alpha val="40000"/>
                    </a:prstClr>
                  </a:outerShdw>
                </a:effectLst>
              </a:rPr>
              <a:t>Zimmeman</a:t>
            </a:r>
            <a:r>
              <a:rPr lang="en-US" b="1" dirty="0">
                <a:effectLst>
                  <a:outerShdw blurRad="50800" dist="38100" algn="tr" rotWithShape="0">
                    <a:prstClr val="black">
                      <a:alpha val="40000"/>
                    </a:prstClr>
                  </a:outerShdw>
                </a:effectLst>
              </a:rPr>
              <a:t>, 1997; 709) </a:t>
            </a:r>
            <a:endParaRPr lang="en-US" dirty="0"/>
          </a:p>
          <a:p>
            <a:pPr algn="r" rtl="1"/>
            <a:r>
              <a:rPr lang="ar-IQ" dirty="0">
                <a:effectLst>
                  <a:outerShdw blurRad="50800" dist="38100" algn="tr" rotWithShape="0">
                    <a:prstClr val="black">
                      <a:alpha val="40000"/>
                    </a:prstClr>
                  </a:outerShdw>
                </a:effectLst>
              </a:rPr>
              <a:t>1. استخدامها كأداة للتخطيط والرقابة على التكاليف المتوقع تحققها مستقبلاً.</a:t>
            </a:r>
            <a:endParaRPr lang="en-US" dirty="0"/>
          </a:p>
          <a:p>
            <a:pPr algn="r" rtl="1"/>
            <a:r>
              <a:rPr lang="ar-IQ" dirty="0">
                <a:effectLst>
                  <a:outerShdw blurRad="50800" dist="38100" algn="tr" rotWithShape="0">
                    <a:prstClr val="black">
                      <a:alpha val="40000"/>
                    </a:prstClr>
                  </a:outerShdw>
                </a:effectLst>
              </a:rPr>
              <a:t>2. تحسين قيمة المنتج للزبون من خلال السعي لتخفيض/ أو استبعاد تكاليف الأجزاء والعمليات غير الضرورية وتبسيط المنتج وزيادة مرونته للإيفاء برغبات الزبون.  </a:t>
            </a:r>
            <a:endParaRPr lang="en-US" dirty="0"/>
          </a:p>
          <a:p>
            <a:pPr algn="r" rtl="1"/>
            <a:r>
              <a:rPr lang="ar-IQ" dirty="0">
                <a:effectLst>
                  <a:outerShdw blurRad="50800" dist="38100" algn="tr" rotWithShape="0">
                    <a:prstClr val="black">
                      <a:alpha val="40000"/>
                    </a:prstClr>
                  </a:outerShdw>
                </a:effectLst>
              </a:rPr>
              <a:t>3.التخفيض بالتكاليف خلال مرحلة التصميم للمنتج تكون جوهرية ولكن خلال مرحلة التصنيع للمنتج ستكون قليلة لأن التكلفة أصبحت متحققة فعلاً. </a:t>
            </a:r>
            <a:endParaRPr lang="en-US" dirty="0"/>
          </a:p>
          <a:p>
            <a:pPr algn="r" rtl="1"/>
            <a:r>
              <a:rPr lang="ar-IQ" dirty="0">
                <a:effectLst>
                  <a:outerShdw blurRad="50800" dist="38100" algn="tr" rotWithShape="0">
                    <a:prstClr val="black">
                      <a:alpha val="40000"/>
                    </a:prstClr>
                  </a:outerShdw>
                </a:effectLst>
              </a:rPr>
              <a:t>4. إمكانية التأثير على مستوى الربح في مرحلة التصميم بواسطة إضافة بعض الخصائص الهامة (أو استبعاد بعض الخصائص غير الهامة) التي تجعل الزبون مستعداً لقبول المنتج والدفع مقابله. </a:t>
            </a:r>
            <a:endParaRPr lang="en-US" dirty="0"/>
          </a:p>
          <a:p>
            <a:pPr algn="r" rtl="1"/>
            <a:r>
              <a:rPr lang="ar-IQ" dirty="0">
                <a:effectLst>
                  <a:outerShdw blurRad="50800" dist="38100" algn="tr" rotWithShape="0">
                    <a:prstClr val="black">
                      <a:alpha val="40000"/>
                    </a:prstClr>
                  </a:outerShdw>
                </a:effectLst>
              </a:rPr>
              <a:t>5. إن الفجوة الزمنية بين مرحلة تخطيط وتصميم المنتج ومرحلة التصنيع تكون كبيرة مما يفسح الوقت مجالاً لأنشطة البحث والتطوير والهندسة، من إجراء أي تعديلات في مكونات أو مواصفات أو خصائص أو تكاليف المنتج على ضوء توقعات ورغبات الزبائن وتحليل سلوك وقدرات المنافسين وهذا سوف يمكن الشركة من تحقيق التفوق في ميزتي الجودة العالية والتكلفة الأقل  لإشباع رغبات واحتياجات الزبون بالوقت والسرعة في تصميم وتصنيع وتسليم المنتج. </a:t>
            </a:r>
            <a:endParaRPr lang="en-US" dirty="0"/>
          </a:p>
          <a:p>
            <a:pPr algn="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63</TotalTime>
  <Words>1707</Words>
  <Application>Microsoft Office PowerPoint</Application>
  <PresentationFormat>On-screen Show (4:3)</PresentationFormat>
  <Paragraphs>65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Franklin Gothic Book</vt:lpstr>
      <vt:lpstr>Franklin Gothic Medium</vt:lpstr>
      <vt:lpstr>Tahoma</vt:lpstr>
      <vt:lpstr>Wingdings 2</vt:lpstr>
      <vt:lpstr>رحلة</vt:lpstr>
      <vt:lpstr>محاضرة  تحت عنوان استعمال تقنية إدارة التكلفة المستهدفة لتخفيض                   التكاليف وتحقيق الميزة التنافسية</vt:lpstr>
      <vt:lpstr> </vt:lpstr>
      <vt:lpstr> </vt:lpstr>
      <vt:lpstr> </vt:lpstr>
      <vt:lpstr> </vt:lpstr>
      <vt:lpstr> </vt:lpstr>
      <vt:lpstr> </vt:lpstr>
      <vt:lpstr> </vt:lpstr>
      <vt:lpstr> </vt:lpstr>
      <vt:lpstr> </vt:lpstr>
      <vt:lpstr> </vt:lpstr>
      <vt:lpstr> </vt:lpstr>
      <vt:lpstr> </vt:lpstr>
      <vt:lpstr> </vt:lpstr>
    </vt:vector>
  </TitlesOfParts>
  <Company>By DR.Ahmed Saker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بحث تحت عنوان استعمال تقنية إدارة التكلفة المستهدفة لتخفيض                   التكاليف وتحقيق الميزة التنافسية</dc:title>
  <dc:creator>Faisal</dc:creator>
  <cp:lastModifiedBy>Faisal</cp:lastModifiedBy>
  <cp:revision>28</cp:revision>
  <dcterms:created xsi:type="dcterms:W3CDTF">2011-05-21T18:00:32Z</dcterms:created>
  <dcterms:modified xsi:type="dcterms:W3CDTF">2019-03-15T17:49:58Z</dcterms:modified>
</cp:coreProperties>
</file>