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58" r:id="rId3"/>
    <p:sldId id="259" r:id="rId4"/>
    <p:sldId id="260" r:id="rId5"/>
    <p:sldId id="261" r:id="rId6"/>
    <p:sldId id="262" r:id="rId7"/>
    <p:sldId id="324" r:id="rId8"/>
    <p:sldId id="264" r:id="rId9"/>
    <p:sldId id="265" r:id="rId10"/>
    <p:sldId id="266" r:id="rId11"/>
    <p:sldId id="267" r:id="rId12"/>
    <p:sldId id="270" r:id="rId13"/>
    <p:sldId id="272" r:id="rId14"/>
    <p:sldId id="325" r:id="rId15"/>
    <p:sldId id="273" r:id="rId16"/>
    <p:sldId id="275" r:id="rId17"/>
    <p:sldId id="329" r:id="rId18"/>
    <p:sldId id="278" r:id="rId19"/>
    <p:sldId id="326" r:id="rId20"/>
    <p:sldId id="279" r:id="rId21"/>
    <p:sldId id="328" r:id="rId22"/>
    <p:sldId id="281" r:id="rId23"/>
    <p:sldId id="282" r:id="rId24"/>
    <p:sldId id="283" r:id="rId25"/>
    <p:sldId id="284" r:id="rId26"/>
    <p:sldId id="285" r:id="rId27"/>
    <p:sldId id="306" r:id="rId2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97" autoAdjust="0"/>
    <p:restoredTop sz="94660"/>
  </p:normalViewPr>
  <p:slideViewPr>
    <p:cSldViewPr snapToGrid="0">
      <p:cViewPr varScale="1">
        <p:scale>
          <a:sx n="70" d="100"/>
          <a:sy n="70"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D21A8-8B4D-4CEA-9417-7BABB704A94F}"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AD02B-4D7F-46EE-A71E-8B68344AAE94}" type="slidenum">
              <a:rPr lang="en-US" smtClean="0"/>
              <a:t>‹#›</a:t>
            </a:fld>
            <a:endParaRPr lang="en-US"/>
          </a:p>
        </p:txBody>
      </p:sp>
    </p:spTree>
    <p:extLst>
      <p:ext uri="{BB962C8B-B14F-4D97-AF65-F5344CB8AC3E}">
        <p14:creationId xmlns:p14="http://schemas.microsoft.com/office/powerpoint/2010/main" val="73991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1AD02B-4D7F-46EE-A71E-8B68344AAE94}" type="slidenum">
              <a:rPr lang="en-US" smtClean="0"/>
              <a:t>6</a:t>
            </a:fld>
            <a:endParaRPr lang="en-US"/>
          </a:p>
        </p:txBody>
      </p:sp>
    </p:spTree>
    <p:extLst>
      <p:ext uri="{BB962C8B-B14F-4D97-AF65-F5344CB8AC3E}">
        <p14:creationId xmlns:p14="http://schemas.microsoft.com/office/powerpoint/2010/main" val="2274476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8C18BA-EC99-47C4-92FF-576F7DDD5376}" type="slidenum">
              <a:rPr lang="en-US" smtClean="0"/>
              <a:t>7</a:t>
            </a:fld>
            <a:endParaRPr lang="en-US"/>
          </a:p>
        </p:txBody>
      </p:sp>
    </p:spTree>
    <p:extLst>
      <p:ext uri="{BB962C8B-B14F-4D97-AF65-F5344CB8AC3E}">
        <p14:creationId xmlns:p14="http://schemas.microsoft.com/office/powerpoint/2010/main" val="32692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8C18BA-EC99-47C4-92FF-576F7DDD5376}" type="slidenum">
              <a:rPr lang="en-US" smtClean="0"/>
              <a:t>14</a:t>
            </a:fld>
            <a:endParaRPr lang="en-US"/>
          </a:p>
        </p:txBody>
      </p:sp>
    </p:spTree>
    <p:extLst>
      <p:ext uri="{BB962C8B-B14F-4D97-AF65-F5344CB8AC3E}">
        <p14:creationId xmlns:p14="http://schemas.microsoft.com/office/powerpoint/2010/main" val="3410057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8C18BA-EC99-47C4-92FF-576F7DDD5376}" type="slidenum">
              <a:rPr lang="en-US" smtClean="0"/>
              <a:t>19</a:t>
            </a:fld>
            <a:endParaRPr lang="en-US"/>
          </a:p>
        </p:txBody>
      </p:sp>
    </p:spTree>
    <p:extLst>
      <p:ext uri="{BB962C8B-B14F-4D97-AF65-F5344CB8AC3E}">
        <p14:creationId xmlns:p14="http://schemas.microsoft.com/office/powerpoint/2010/main" val="327561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09/07/1440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09/07/1440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09/07/1440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49162"/>
            <a:ext cx="9144000" cy="3052876"/>
          </a:xfrm>
        </p:spPr>
        <p:txBody>
          <a:bodyPr>
            <a:normAutofit fontScale="90000"/>
          </a:bodyPr>
          <a:lstStyle/>
          <a:p>
            <a:r>
              <a:rPr lang="ar-IQ" b="1" dirty="0">
                <a:effectLst>
                  <a:glow rad="101600">
                    <a:srgbClr val="00B0F0">
                      <a:alpha val="60000"/>
                    </a:srgbClr>
                  </a:glow>
                  <a:outerShdw blurRad="38100" dist="38100" dir="2700000" algn="tl">
                    <a:srgbClr val="000000">
                      <a:alpha val="43137"/>
                    </a:srgbClr>
                  </a:outerShdw>
                </a:effectLst>
                <a:cs typeface="+mn-cs"/>
              </a:rPr>
              <a:t/>
            </a:r>
            <a:br>
              <a:rPr lang="ar-IQ" b="1" dirty="0">
                <a:effectLst>
                  <a:glow rad="101600">
                    <a:srgbClr val="00B0F0">
                      <a:alpha val="60000"/>
                    </a:srgbClr>
                  </a:glow>
                  <a:outerShdw blurRad="38100" dist="38100" dir="2700000" algn="tl">
                    <a:srgbClr val="000000">
                      <a:alpha val="43137"/>
                    </a:srgbClr>
                  </a:outerShdw>
                </a:effectLst>
                <a:cs typeface="+mn-cs"/>
              </a:rPr>
            </a:br>
            <a:r>
              <a:rPr lang="ar-IQ" b="1" dirty="0">
                <a:effectLst>
                  <a:glow rad="101600">
                    <a:srgbClr val="00B0F0">
                      <a:alpha val="60000"/>
                    </a:srgbClr>
                  </a:glow>
                  <a:outerShdw blurRad="38100" dist="38100" dir="2700000" algn="tl">
                    <a:srgbClr val="000000">
                      <a:alpha val="43137"/>
                    </a:srgbClr>
                  </a:outerShdw>
                </a:effectLst>
                <a:cs typeface="+mn-cs"/>
              </a:rPr>
              <a:t>استعمال تقنية تحليل سلسلة القيمةلتخفيض كلف الفشل وتحسين جودة المنتجات                     </a:t>
            </a:r>
            <a:br>
              <a:rPr lang="ar-IQ" b="1" dirty="0">
                <a:effectLst>
                  <a:glow rad="101600">
                    <a:srgbClr val="00B0F0">
                      <a:alpha val="60000"/>
                    </a:srgbClr>
                  </a:glow>
                  <a:outerShdw blurRad="38100" dist="38100" dir="2700000" algn="tl">
                    <a:srgbClr val="000000">
                      <a:alpha val="43137"/>
                    </a:srgbClr>
                  </a:outerShdw>
                </a:effectLst>
                <a:cs typeface="+mn-cs"/>
              </a:rPr>
            </a:br>
            <a:endParaRPr lang="ar-IQ" b="1" dirty="0">
              <a:effectLst>
                <a:glow rad="101600">
                  <a:srgbClr val="00B0F0">
                    <a:alpha val="60000"/>
                  </a:srgbClr>
                </a:glow>
                <a:outerShdw blurRad="38100" dist="38100" dir="2700000" algn="tl">
                  <a:srgbClr val="000000">
                    <a:alpha val="43137"/>
                  </a:srgbClr>
                </a:outerShdw>
              </a:effectLst>
              <a:cs typeface="+mn-cs"/>
            </a:endParaRPr>
          </a:p>
        </p:txBody>
      </p:sp>
      <p:sp>
        <p:nvSpPr>
          <p:cNvPr id="3" name="عنوان فرعي 2"/>
          <p:cNvSpPr>
            <a:spLocks noGrp="1"/>
          </p:cNvSpPr>
          <p:nvPr>
            <p:ph type="subTitle" idx="1"/>
          </p:nvPr>
        </p:nvSpPr>
        <p:spPr>
          <a:xfrm>
            <a:off x="1524000" y="3602038"/>
            <a:ext cx="9144000" cy="2675932"/>
          </a:xfrm>
        </p:spPr>
        <p:txBody>
          <a:bodyPr>
            <a:noAutofit/>
          </a:bodyPr>
          <a:lstStyle/>
          <a:p>
            <a:r>
              <a:rPr lang="ar-IQ" sz="3200" b="1" dirty="0" smtClean="0">
                <a:effectLst>
                  <a:outerShdw blurRad="38100" dist="38100" dir="2700000" algn="tl">
                    <a:srgbClr val="000000">
                      <a:alpha val="43137"/>
                    </a:srgbClr>
                  </a:outerShdw>
                </a:effectLst>
              </a:rPr>
              <a:t>محاضرة من اعداد </a:t>
            </a:r>
            <a:endParaRPr lang="ar-SA" sz="3200" b="1" dirty="0" smtClean="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الاستاذ الد</a:t>
            </a:r>
            <a:r>
              <a:rPr lang="ar-SA" sz="3200" b="1" dirty="0" smtClean="0">
                <a:effectLst>
                  <a:glow rad="101600">
                    <a:srgbClr val="FFFF00">
                      <a:alpha val="60000"/>
                    </a:srgbClr>
                  </a:glow>
                  <a:outerShdw blurRad="38100" dist="38100" dir="2700000" algn="tl">
                    <a:srgbClr val="000000">
                      <a:alpha val="43137"/>
                    </a:srgbClr>
                  </a:outerShdw>
                </a:effectLst>
              </a:rPr>
              <a:t>كتورة</a:t>
            </a:r>
            <a:endParaRPr lang="ar-SA"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من</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ال </a:t>
            </a:r>
            <a:r>
              <a:rPr lang="ar-IQ" sz="3200" b="1" dirty="0">
                <a:effectLst>
                  <a:glow rad="101600">
                    <a:srgbClr val="FFFF00">
                      <a:alpha val="60000"/>
                    </a:srgbClr>
                  </a:glow>
                  <a:outerShdw blurRad="38100" dist="38100" dir="2700000" algn="tl">
                    <a:srgbClr val="000000">
                      <a:alpha val="43137"/>
                    </a:srgbClr>
                  </a:outerShdw>
                </a:effectLst>
              </a:rPr>
              <a:t>جبار </a:t>
            </a:r>
            <a:r>
              <a:rPr lang="ar-IQ" sz="3200" b="1" dirty="0" smtClean="0">
                <a:effectLst>
                  <a:glow rad="101600">
                    <a:srgbClr val="FFFF00">
                      <a:alpha val="60000"/>
                    </a:srgbClr>
                  </a:glow>
                  <a:outerShdw blurRad="38100" dist="38100" dir="2700000" algn="tl">
                    <a:srgbClr val="000000">
                      <a:alpha val="43137"/>
                    </a:srgbClr>
                  </a:outerShdw>
                </a:effectLst>
              </a:rPr>
              <a:t>س</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رور</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قسم المحاسبة/</a:t>
            </a:r>
            <a:r>
              <a:rPr lang="en-US" sz="3200" b="1" dirty="0" smtClean="0">
                <a:effectLst>
                  <a:glow rad="101600">
                    <a:srgbClr val="FFFF00">
                      <a:alpha val="60000"/>
                    </a:srgbClr>
                  </a:glow>
                  <a:outerShdw blurRad="38100" dist="38100" dir="2700000" algn="tl">
                    <a:srgbClr val="000000">
                      <a:alpha val="43137"/>
                    </a:srgbClr>
                  </a:outerShdw>
                </a:effectLst>
              </a:rPr>
              <a:t>2018</a:t>
            </a:r>
            <a:endParaRPr lang="ar-IQ" sz="32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4" name="Rectangle 3"/>
          <p:cNvSpPr/>
          <p:nvPr/>
        </p:nvSpPr>
        <p:spPr>
          <a:xfrm>
            <a:off x="0" y="1"/>
            <a:ext cx="12191999" cy="5509200"/>
          </a:xfrm>
          <a:prstGeom prst="rect">
            <a:avLst/>
          </a:prstGeom>
        </p:spPr>
        <p:txBody>
          <a:bodyPr wrap="square">
            <a:spAutoFit/>
          </a:bodyPr>
          <a:lstStyle/>
          <a:p>
            <a:r>
              <a:rPr lang="ar-IQ" sz="3200" b="1" dirty="0"/>
              <a:t> </a:t>
            </a:r>
            <a:endParaRPr lang="ar-IQ" sz="3200" b="1" dirty="0" smtClean="0"/>
          </a:p>
          <a:p>
            <a:r>
              <a:rPr lang="ar-IQ" sz="3200" b="1" u="sng" dirty="0" smtClean="0"/>
              <a:t>مزايا </a:t>
            </a:r>
            <a:r>
              <a:rPr lang="ar-IQ" sz="3200" b="1" u="sng" dirty="0"/>
              <a:t>وأهمية وأهداف ومحددات تحليل سلسلة </a:t>
            </a:r>
            <a:r>
              <a:rPr lang="ar-IQ" sz="3200" b="1" u="sng" dirty="0" smtClean="0"/>
              <a:t>القيم</a:t>
            </a:r>
            <a:r>
              <a:rPr lang="ar-IQ" sz="3200" b="1" dirty="0" smtClean="0"/>
              <a:t>ة:</a:t>
            </a:r>
            <a:endParaRPr lang="ar-IQ" sz="3200" b="1" dirty="0"/>
          </a:p>
          <a:p>
            <a:r>
              <a:rPr lang="ar-IQ" sz="3200" b="1" dirty="0" smtClean="0"/>
              <a:t>                   </a:t>
            </a:r>
            <a:endParaRPr lang="ar-IQ" sz="3200" b="1" dirty="0"/>
          </a:p>
          <a:p>
            <a:r>
              <a:rPr lang="ar-IQ" sz="3200" b="1" dirty="0" smtClean="0"/>
              <a:t>أ </a:t>
            </a:r>
            <a:r>
              <a:rPr lang="ar-IQ" sz="3200" b="1" dirty="0"/>
              <a:t>-تحسين الموقف التكاليفي للشركات، ومن ثّمَّ دعم القدرة التنافسية في السوق المحلية والعالمية. </a:t>
            </a:r>
            <a:endParaRPr lang="ar-IQ" sz="3200" b="1" dirty="0" smtClean="0"/>
          </a:p>
          <a:p>
            <a:r>
              <a:rPr lang="ar-IQ" sz="3200" b="1" dirty="0" smtClean="0"/>
              <a:t>ب </a:t>
            </a:r>
            <a:r>
              <a:rPr lang="ar-IQ" sz="3200" b="1" dirty="0"/>
              <a:t>-إتاحة الفرصة للإدارة في تحليل مجمعات الكلفة ومسبباتها مما يمكنها من تخفيض أثارها في الشركة.                                              </a:t>
            </a:r>
          </a:p>
          <a:p>
            <a:r>
              <a:rPr lang="ar-IQ" sz="3200" b="1" dirty="0" smtClean="0"/>
              <a:t>‌ج </a:t>
            </a:r>
            <a:r>
              <a:rPr lang="ar-IQ" sz="3200" b="1" dirty="0"/>
              <a:t>-تحديد مجموعات جديدة من موجهات الكلفة نتيجة التقسيم الجديد لأنشطة الشركة </a:t>
            </a:r>
            <a:r>
              <a:rPr lang="ar-IQ" sz="3200" b="1" dirty="0" smtClean="0"/>
              <a:t>مما </a:t>
            </a:r>
            <a:r>
              <a:rPr lang="ar-IQ" sz="3200" b="1" dirty="0"/>
              <a:t>يسهم ذلك في إمكانية تطبيق تقنية التكاليف على أساس </a:t>
            </a:r>
            <a:r>
              <a:rPr lang="ar-IQ" sz="3200" b="1" dirty="0" smtClean="0"/>
              <a:t>الأنشطة                                     </a:t>
            </a:r>
            <a:endParaRPr lang="ar-IQ" sz="3200" b="1" dirty="0"/>
          </a:p>
          <a:p>
            <a:r>
              <a:rPr lang="ar-IQ" sz="3200" b="1" dirty="0" smtClean="0"/>
              <a:t>‌د </a:t>
            </a:r>
            <a:r>
              <a:rPr lang="ar-IQ" sz="3200" b="1" dirty="0"/>
              <a:t>-التركيز على تخفيض التكاليف وإيجاد الطرائق لتحسين العوائد من سلسلة القيمة.                                             </a:t>
            </a:r>
          </a:p>
          <a:p>
            <a:r>
              <a:rPr lang="ar-IQ" sz="3200" b="1" dirty="0"/>
              <a:t>هـ. يساعد على رفع الأداء والتعرف على الفرص التي تسهم في تطوير العمل. </a:t>
            </a:r>
            <a:r>
              <a:rPr lang="ar-IQ" sz="3200" b="1" dirty="0" smtClean="0"/>
              <a:t>       </a:t>
            </a:r>
            <a:r>
              <a:rPr lang="ar-IQ" sz="3200" dirty="0" smtClean="0"/>
              <a:t>                                           </a:t>
            </a:r>
            <a:endParaRPr lang="en-US" sz="3200" dirty="0"/>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69332"/>
          </a:xfrm>
          <a:prstGeom prst="rect">
            <a:avLst/>
          </a:prstGeom>
        </p:spPr>
        <p:txBody>
          <a:bodyPr wrap="square">
            <a:spAutoFit/>
          </a:bodyPr>
          <a:lstStyle/>
          <a:p>
            <a:r>
              <a:rPr lang="ar-IQ" b="1" dirty="0"/>
              <a:t> </a:t>
            </a:r>
            <a:endParaRPr lang="en-US" sz="4000" b="1" dirty="0"/>
          </a:p>
        </p:txBody>
      </p:sp>
      <p:sp>
        <p:nvSpPr>
          <p:cNvPr id="4" name="Rectangle 3"/>
          <p:cNvSpPr/>
          <p:nvPr/>
        </p:nvSpPr>
        <p:spPr>
          <a:xfrm>
            <a:off x="0" y="1"/>
            <a:ext cx="12192000" cy="6494085"/>
          </a:xfrm>
          <a:prstGeom prst="rect">
            <a:avLst/>
          </a:prstGeom>
        </p:spPr>
        <p:txBody>
          <a:bodyPr wrap="square">
            <a:spAutoFit/>
          </a:bodyPr>
          <a:lstStyle/>
          <a:p>
            <a:r>
              <a:rPr lang="ar-IQ" sz="3200" dirty="0" smtClean="0"/>
              <a:t>تتجلى </a:t>
            </a:r>
            <a:r>
              <a:rPr lang="ar-IQ" sz="3200" dirty="0"/>
              <a:t>أهمية تحليل سلسلة القيمة من التقائها مع دورة حياة المنتج، </a:t>
            </a:r>
          </a:p>
          <a:p>
            <a:r>
              <a:rPr lang="ar-IQ" sz="3200" dirty="0"/>
              <a:t>إذ يتم فهم الطرائق الإنتاجية المختلفة من تحويل المواد إلى سلع حتى تسليمها للزبون. وقد حدد أهميتها بالآتي:</a:t>
            </a:r>
          </a:p>
          <a:p>
            <a:r>
              <a:rPr lang="ar-IQ" sz="3200" dirty="0"/>
              <a:t>‌	ا-الوضوح في مفهوم نقاط القوة والضعف في الشركة. </a:t>
            </a:r>
          </a:p>
          <a:p>
            <a:r>
              <a:rPr lang="ar-IQ" sz="3200" dirty="0"/>
              <a:t>	 ب -رسم خارطة لكيفية وضع ميزة تنافسية من خلال فهم المشكلات الموجودة في الأنشطة الداخلية ومعالجتها. </a:t>
            </a:r>
          </a:p>
          <a:p>
            <a:r>
              <a:rPr lang="ar-IQ" sz="3200" dirty="0"/>
              <a:t>‌.	ج -تحليل الكلفة/المنفعة للمشاريع الجديدة. -</a:t>
            </a:r>
          </a:p>
          <a:p>
            <a:r>
              <a:rPr lang="ar-IQ" sz="3200" dirty="0"/>
              <a:t>إن الهدف من تحديد سلسلة القيمة هو التحكم في التكاليف الكلية لمختلف مراحل انجاز المنتج أو الخدمة وذلك من خلال إعادة تجميع للأنشطة تبعاً للقيمة المستحدثة وكذلك الكلفة المترتبة على كل نشاط، وبذلك تكون هناك ارتباطات وثيقة بين الأنشطة المختلفة، وفي المقابل فان سوء تجميع عمليات الشركة في أنشطة وعمليات صناعية غير مترابطة قد يعرض ستراتيجية الشركة للخطر، إذ يسبب كل نشاط موجود في سلسلة القيمة في إحداث كلفة إضافية ناجمة عن      عدم التناسق والترابط مع الأنشطة الأخرى في السلسلة</a:t>
            </a:r>
            <a:endParaRPr lang="en-US" sz="3200" dirty="0"/>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787" y="578659"/>
            <a:ext cx="11450470" cy="592726"/>
          </a:xfrm>
          <a:prstGeom prst="rect">
            <a:avLst/>
          </a:prstGeom>
        </p:spPr>
        <p:txBody>
          <a:bodyPr wrap="square">
            <a:spAutoFit/>
          </a:bodyPr>
          <a:lstStyle/>
          <a:p>
            <a:pPr indent="57150" algn="just">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
        <p:nvSpPr>
          <p:cNvPr id="4" name="Rectangle 3"/>
          <p:cNvSpPr/>
          <p:nvPr/>
        </p:nvSpPr>
        <p:spPr>
          <a:xfrm>
            <a:off x="142504" y="0"/>
            <a:ext cx="12049496" cy="4247317"/>
          </a:xfrm>
          <a:prstGeom prst="rect">
            <a:avLst/>
          </a:prstGeom>
        </p:spPr>
        <p:txBody>
          <a:bodyPr wrap="square">
            <a:spAutoFit/>
          </a:bodyPr>
          <a:lstStyle/>
          <a:p>
            <a:r>
              <a:rPr lang="ar-IQ" dirty="0" smtClean="0"/>
              <a:t>.</a:t>
            </a:r>
          </a:p>
          <a:p>
            <a:r>
              <a:rPr lang="ar-IQ" dirty="0" smtClean="0"/>
              <a:t> </a:t>
            </a:r>
            <a:r>
              <a:rPr lang="ar-IQ" sz="3600" dirty="0"/>
              <a:t>الاسلوب الأول:-تحليل سلسلة القيمة الداخلية للشركة      يعدُّ إنموذج سلسلة القيمة الذي قدمهُ بورتر عام (1985) إطاراً واسعاً لغرض فحص وتحديد الأنشطة التي تنجزها الشركة بهدف تحديد الميزة التنافسية عن طريق تحديد الأنشطة الضرورية استراتيجيا والتي تفيد في تحديد هيكل وسلوك الكلف والمصادر الفعلية لها. ومن وجهة نظر </a:t>
            </a:r>
            <a:r>
              <a:rPr lang="en-US" sz="3600" dirty="0"/>
              <a:t>Porter </a:t>
            </a:r>
            <a:r>
              <a:rPr lang="ar-IQ" sz="3600" dirty="0"/>
              <a:t>فان الشركة تكسب ميزتها التنافسية من خلال انجاز تلك الأنشطة الضرورية استراتيجيا بكلفة أكثر </a:t>
            </a:r>
            <a:r>
              <a:rPr lang="ar-IQ" sz="3600" dirty="0" smtClean="0"/>
              <a:t>وكفاءة </a:t>
            </a:r>
            <a:r>
              <a:rPr lang="ar-IQ" sz="3600" dirty="0"/>
              <a:t>وفاعلية </a:t>
            </a:r>
            <a:r>
              <a:rPr lang="ar-IQ" sz="3600" dirty="0" smtClean="0"/>
              <a:t>اكثر من </a:t>
            </a:r>
            <a:r>
              <a:rPr lang="ar-IQ" sz="3600" dirty="0"/>
              <a:t>منافسيها، وفي هذا الإطار يتم التركيز على تحديد ودعم الأنشطة التي تضيف قيمة للمنتج</a:t>
            </a:r>
            <a:r>
              <a:rPr lang="ar-IQ" sz="3200" dirty="0"/>
              <a:t>، </a:t>
            </a:r>
            <a:endParaRPr lang="en-US" sz="3200" dirty="0"/>
          </a:p>
        </p:txBody>
      </p:sp>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131" y="914401"/>
            <a:ext cx="11827822" cy="3170099"/>
          </a:xfrm>
          <a:prstGeom prst="rect">
            <a:avLst/>
          </a:prstGeom>
        </p:spPr>
        <p:txBody>
          <a:bodyPr wrap="square">
            <a:spAutoFit/>
          </a:bodyPr>
          <a:lstStyle/>
          <a:p>
            <a:r>
              <a:rPr lang="ar-IQ" sz="4000" dirty="0"/>
              <a:t>وقد قدم بورتر إنموذجاً لسلسلة القيمة بشكل عام والذي يظهر فيه الهامش (هامش الربح) الذي تحققهُ الشركة والذي يمثل الفرق بين الإيراد المتحقق للأنشطة وكلفة انجاز هذه الأنشطة، كما قسم أنشطة سلسلة القيمة إلى مجموعتين من الأنشطة خمسة منها تُعدّ أساسية وأربعة مساندة، والشكل الآتي يوضح ذلك.                               </a:t>
            </a:r>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faisal\Desktop\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504" y="136567"/>
            <a:ext cx="11904024" cy="6596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675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90006"/>
            <a:ext cx="12089080" cy="4401205"/>
          </a:xfrm>
          <a:prstGeom prst="rect">
            <a:avLst/>
          </a:prstGeom>
        </p:spPr>
        <p:txBody>
          <a:bodyPr wrap="square">
            <a:spAutoFit/>
          </a:bodyPr>
          <a:lstStyle/>
          <a:p>
            <a:endParaRPr lang="ar-IQ" sz="4000" dirty="0" smtClean="0"/>
          </a:p>
          <a:p>
            <a:endParaRPr lang="ar-IQ" sz="4000" dirty="0"/>
          </a:p>
          <a:p>
            <a:r>
              <a:rPr lang="ar-IQ" sz="4000" dirty="0" smtClean="0"/>
              <a:t>وترى </a:t>
            </a:r>
            <a:r>
              <a:rPr lang="ar-IQ" sz="4000" dirty="0"/>
              <a:t>الباحثة أن الأنشطة المساندة تتغلغل عبر منظومة القيمة الشاملة للشركة، بهدف تخفيض كلف الفشل إذ إن زيادة تكاليف الأنشطة المساندة بسبب رداءة جودة المنتج المتحقق يؤدي إلى انخفاض هامش الربح نتيجة لانخفاض حجم وأسعار المبيعات والحصة السوقية، وهذا يؤثر في سلسلة القيمة ومن ثَمَّ على الهامش المتحقق</a:t>
            </a: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565530120"/>
              </p:ext>
            </p:extLst>
          </p:nvPr>
        </p:nvGraphicFramePr>
        <p:xfrm>
          <a:off x="914398" y="232012"/>
          <a:ext cx="11150222" cy="6477546"/>
        </p:xfrm>
        <a:graphic>
          <a:graphicData uri="http://schemas.openxmlformats.org/drawingml/2006/table">
            <a:tbl>
              <a:tblPr rtl="1" firstRow="1" firstCol="1" bandRow="1">
                <a:tableStyleId>{5940675A-B579-460E-94D1-54222C63F5DA}</a:tableStyleId>
              </a:tblPr>
              <a:tblGrid>
                <a:gridCol w="10987662"/>
                <a:gridCol w="162560"/>
              </a:tblGrid>
              <a:tr h="5888679">
                <a:tc>
                  <a:txBody>
                    <a:bodyPr/>
                    <a:lstStyle/>
                    <a:p>
                      <a:pPr algn="r" rtl="1"/>
                      <a:r>
                        <a:rPr lang="ar-IQ" sz="3600" dirty="0" smtClean="0"/>
                        <a:t>وتختلف سلسلة القيمة لـبورتر عن مصفوفة ا لقيمة للزبون إذ توضح الأخيرة ماهية قيمة الزبون، إذ تركز على الزبون والكيفية التي من خلالها تحقق له أكبر قيمة وتمتاز بالخصائص الآتية:)</a:t>
                      </a:r>
                    </a:p>
                    <a:p>
                      <a:pPr algn="r" rtl="1"/>
                      <a:r>
                        <a:rPr lang="ar-IQ" sz="3600" dirty="0" smtClean="0"/>
                        <a:t>‌	أ -تحديد المصادر التي يمكن أن تنشأ منها قيمة الزبون. </a:t>
                      </a:r>
                    </a:p>
                    <a:p>
                      <a:pPr algn="r" rtl="1"/>
                      <a:r>
                        <a:rPr lang="ar-IQ" sz="3600" dirty="0" smtClean="0"/>
                        <a:t>‌.	ب -يقدم ستراتيجيات يمكن أن تعتمدها الشركة. </a:t>
                      </a:r>
                    </a:p>
                    <a:p>
                      <a:pPr algn="r" rtl="1"/>
                      <a:r>
                        <a:rPr lang="ar-IQ" sz="3600" dirty="0" smtClean="0"/>
                        <a:t>	ج -يعُّد مدخلاً للتنافس، إذ يوضح موقع الشركة مقارنة ببقية المنافسين. </a:t>
                      </a:r>
                    </a:p>
                    <a:p>
                      <a:pPr algn="r" rtl="1"/>
                      <a:r>
                        <a:rPr lang="ar-IQ" sz="3600" dirty="0" smtClean="0"/>
                        <a:t>	د -معرفة خصائص السلعة أو الخدمة التي تلبي حاجات الزبون وتشبع رغباته. </a:t>
                      </a:r>
                    </a:p>
                  </a:txBody>
                  <a:tcPr marL="68580" marR="68580" marT="0" marB="0" anchor="ctr"/>
                </a:tc>
                <a:tc>
                  <a:txBody>
                    <a:bodyPr/>
                    <a:lstStyle/>
                    <a:p>
                      <a:endParaRPr lang="en-US"/>
                    </a:p>
                  </a:txBody>
                  <a:tcPr marL="68580" marR="68580" marT="0" marB="0" anchor="ctr"/>
                </a:tc>
              </a:tr>
              <a:tr h="588867">
                <a:tc>
                  <a:txBody>
                    <a:bodyPr/>
                    <a:lstStyle/>
                    <a:p>
                      <a:endParaRPr lang="en-US"/>
                    </a:p>
                  </a:txBody>
                  <a:tcPr marL="68580" marR="68580" marT="0" marB="0"/>
                </a:tc>
                <a:tc>
                  <a:txBody>
                    <a:bodyPr/>
                    <a:lstStyle/>
                    <a:p>
                      <a:endParaRPr lang="en-US" dirty="0"/>
                    </a:p>
                  </a:txBody>
                  <a:tcPr marL="68580" marR="68580" marT="0" marB="0"/>
                </a:tc>
              </a:tr>
            </a:tbl>
          </a:graphicData>
        </a:graphic>
      </p:graphicFrame>
    </p:spTree>
    <p:extLst>
      <p:ext uri="{BB962C8B-B14F-4D97-AF65-F5344CB8AC3E}">
        <p14:creationId xmlns:p14="http://schemas.microsoft.com/office/powerpoint/2010/main" val="5983106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83226934"/>
              </p:ext>
            </p:extLst>
          </p:nvPr>
        </p:nvGraphicFramePr>
        <p:xfrm>
          <a:off x="-1" y="42203"/>
          <a:ext cx="12126351" cy="6815796"/>
        </p:xfrm>
        <a:graphic>
          <a:graphicData uri="http://schemas.openxmlformats.org/drawingml/2006/table">
            <a:tbl>
              <a:tblPr rtl="1" firstRow="1" firstCol="1" lastRow="1" lastCol="1" bandRow="1" bandCol="1">
                <a:tableStyleId>{5C22544A-7EE6-4342-B048-85BDC9FD1C3A}</a:tableStyleId>
              </a:tblPr>
              <a:tblGrid>
                <a:gridCol w="918672"/>
                <a:gridCol w="6035762"/>
                <a:gridCol w="5171917"/>
              </a:tblGrid>
              <a:tr h="1032487">
                <a:tc>
                  <a:txBody>
                    <a:bodyPr/>
                    <a:lstStyle/>
                    <a:p>
                      <a:pPr marL="0" marR="0" algn="ctr" rtl="1">
                        <a:lnSpc>
                          <a:spcPct val="115000"/>
                        </a:lnSpc>
                        <a:spcBef>
                          <a:spcPts val="0"/>
                        </a:spcBef>
                        <a:spcAft>
                          <a:spcPts val="1000"/>
                        </a:spcAft>
                      </a:pPr>
                      <a:r>
                        <a:rPr lang="ar-IQ" sz="2400" dirty="0">
                          <a:effectLst/>
                        </a:rPr>
                        <a:t>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سلسلة القيمة لـ </a:t>
                      </a:r>
                      <a:r>
                        <a:rPr lang="en-US" sz="3200" b="1" dirty="0">
                          <a:effectLst/>
                        </a:rPr>
                        <a:t>Porter</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مصفوفة قيمة الزبون</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316400">
                <a:tc>
                  <a:txBody>
                    <a:bodyPr/>
                    <a:lstStyle/>
                    <a:p>
                      <a:pPr marL="0" marR="0" algn="ctr" rtl="1">
                        <a:lnSpc>
                          <a:spcPct val="115000"/>
                        </a:lnSpc>
                        <a:spcBef>
                          <a:spcPts val="0"/>
                        </a:spcBef>
                        <a:spcAft>
                          <a:spcPts val="1000"/>
                        </a:spcAft>
                      </a:pPr>
                      <a:r>
                        <a:rPr lang="en-US" sz="2400" dirty="0">
                          <a:effectLst/>
                        </a:rPr>
                        <a:t>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تناقش إسهام السلسلة في تحقيق الهامش</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تناقش كيفية تحقيق اكبر قيمة ممكنة للزبون</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040574">
                <a:tc>
                  <a:txBody>
                    <a:bodyPr/>
                    <a:lstStyle/>
                    <a:p>
                      <a:pPr marL="0" marR="0" algn="ctr" rtl="0">
                        <a:lnSpc>
                          <a:spcPct val="115000"/>
                        </a:lnSpc>
                        <a:spcBef>
                          <a:spcPts val="0"/>
                        </a:spcBef>
                        <a:spcAft>
                          <a:spcPts val="1000"/>
                        </a:spcAft>
                      </a:pPr>
                      <a:r>
                        <a:rPr lang="en-US" sz="2400" dirty="0">
                          <a:effectLst/>
                        </a:rPr>
                        <a:t>2</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نظرة داخلية ركزت على أنشطة الشركة</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نظرة خارجية ركزت على الزبون</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415861">
                <a:tc>
                  <a:txBody>
                    <a:bodyPr/>
                    <a:lstStyle/>
                    <a:p>
                      <a:pPr marL="0" marR="0" algn="ctr" rtl="1">
                        <a:lnSpc>
                          <a:spcPct val="115000"/>
                        </a:lnSpc>
                        <a:spcBef>
                          <a:spcPts val="0"/>
                        </a:spcBef>
                        <a:spcAft>
                          <a:spcPts val="1000"/>
                        </a:spcAft>
                      </a:pPr>
                      <a:r>
                        <a:rPr lang="en-US" sz="2400" dirty="0">
                          <a:effectLst/>
                        </a:rPr>
                        <a:t>3</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تسهم في قيمة الزبون</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حللت ماهية قيمة الزبون</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010474">
                <a:tc>
                  <a:txBody>
                    <a:bodyPr/>
                    <a:lstStyle/>
                    <a:p>
                      <a:pPr marL="0" marR="0" algn="ctr" rtl="1">
                        <a:lnSpc>
                          <a:spcPct val="115000"/>
                        </a:lnSpc>
                        <a:spcBef>
                          <a:spcPts val="0"/>
                        </a:spcBef>
                        <a:spcAft>
                          <a:spcPts val="1000"/>
                        </a:spcAft>
                      </a:pPr>
                      <a:r>
                        <a:rPr lang="en-US" sz="2400" dirty="0">
                          <a:effectLst/>
                        </a:rPr>
                        <a:t>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تنظر إلى الكلف التي تتحملها الشركة للإنتاج</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3200" b="1" dirty="0">
                          <a:effectLst/>
                        </a:rPr>
                        <a:t>تنظر إلى الكلف التي يتحملها الزبون للإنتاج</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3" name="Rectangle 1"/>
          <p:cNvSpPr>
            <a:spLocks noChangeArrowheads="1"/>
          </p:cNvSpPr>
          <p:nvPr/>
        </p:nvSpPr>
        <p:spPr bwMode="auto">
          <a:xfrm>
            <a:off x="-4909822" y="3043380"/>
            <a:ext cx="2679460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(2)</a:t>
            </a:r>
            <a:endParaRPr kumimoji="0" lang="en-US" altLang="en-US" sz="1100" b="0" i="0" u="none" strike="noStrike" cap="none" normalizeH="0" baseline="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المقارنة بين سلسلة القيمة لـ </a:t>
            </a:r>
            <a:r>
              <a:rPr kumimoji="0" lang="en-US" altLang="en-US" sz="1400" b="1" i="0" u="none" strike="noStrike" cap="none" normalizeH="0" baseline="0" smtClean="0">
                <a:ln>
                  <a:noFill/>
                </a:ln>
                <a:solidFill>
                  <a:schemeClr val="tx1"/>
                </a:solidFill>
                <a:effectLst/>
                <a:ea typeface="Calibri" panose="020F0502020204030204" pitchFamily="34" charset="0"/>
                <a:cs typeface="Simplified Arabic" panose="02020603050405020304" pitchFamily="18" charset="-78"/>
              </a:rPr>
              <a:t>Porter</a:t>
            </a: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ومصفوفة قيمة الزبون </a:t>
            </a:r>
            <a:endParaRPr kumimoji="0" lang="en-US" altLang="en-US" sz="1100" b="0" i="0" u="none" strike="noStrike" cap="none" normalizeH="0" baseline="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المصدر: (</a:t>
            </a:r>
            <a:r>
              <a:rPr kumimoji="0" lang="en-US" altLang="en-US" sz="1400" b="1" i="0" u="none" strike="noStrike" cap="none" normalizeH="0" baseline="0" smtClean="0">
                <a:ln>
                  <a:noFill/>
                </a:ln>
                <a:solidFill>
                  <a:schemeClr val="tx1"/>
                </a:solidFill>
                <a:effectLst/>
                <a:ea typeface="Calibri" panose="020F0502020204030204" pitchFamily="34" charset="0"/>
                <a:cs typeface="Simplified Arabic" panose="02020603050405020304" pitchFamily="18" charset="-78"/>
              </a:rPr>
              <a:t>Dagmer, 2001: 12</a:t>
            </a: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a:t>
            </a:r>
            <a:endParaRPr kumimoji="0" lang="ar-IQ"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248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56260"/>
            <a:ext cx="12089080" cy="3170099"/>
          </a:xfrm>
          <a:prstGeom prst="rect">
            <a:avLst/>
          </a:prstGeom>
        </p:spPr>
        <p:txBody>
          <a:bodyPr wrap="square">
            <a:spAutoFit/>
          </a:bodyPr>
          <a:lstStyle/>
          <a:p>
            <a:r>
              <a:rPr lang="ar-IQ" sz="4000" dirty="0"/>
              <a:t>الأسلوب  الثاني  : تحليل سلسلة قيمة التصنيع </a:t>
            </a:r>
          </a:p>
          <a:p>
            <a:pPr algn="just"/>
            <a:r>
              <a:rPr lang="ar-IQ" sz="4000" dirty="0" smtClean="0"/>
              <a:t>وفقاً </a:t>
            </a:r>
            <a:r>
              <a:rPr lang="ar-IQ" sz="4000" dirty="0"/>
              <a:t>لهذا الأسلوب فان سلسلة القيمة تشمل كل الأنشطة التي تخلق قيمة داخل العملية التصنيعية، ابتداءً من أول خطوة فيها وهي الفكرة وانتهاءً بتقديم الخدمة للزبون وتتكون سلسلة القيمة على وفق هذا الأسلوب من ستة أنشطة</a:t>
            </a:r>
            <a:r>
              <a:rPr lang="ar-IQ" dirty="0"/>
              <a:t>،.                         </a:t>
            </a:r>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faisal\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79" y="273132"/>
            <a:ext cx="11871368" cy="658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51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87318"/>
            <a:ext cx="11955439" cy="5078313"/>
          </a:xfrm>
          <a:prstGeom prst="rect">
            <a:avLst/>
          </a:prstGeom>
        </p:spPr>
        <p:txBody>
          <a:bodyPr wrap="square">
            <a:spAutoFit/>
          </a:bodyPr>
          <a:lstStyle/>
          <a:p>
            <a:r>
              <a:rPr lang="ar-IQ" sz="3600" b="1" dirty="0" smtClean="0"/>
              <a:t>المستخلص :.</a:t>
            </a:r>
          </a:p>
          <a:p>
            <a:r>
              <a:rPr lang="ar-IQ" sz="3600" b="1" dirty="0" smtClean="0"/>
              <a:t> </a:t>
            </a:r>
            <a:r>
              <a:rPr lang="ar-IQ" sz="3600" b="1" dirty="0"/>
              <a:t>أولت الشركات اهتماماً متميزاً بالجودة كونها أحدى عوامل النجاح الرئيسة، وأصبح هذا الموضوع موضع اهتمام خاص في الدول الصناعية والدول النامية على حد سواء، وقد </a:t>
            </a:r>
            <a:r>
              <a:rPr lang="ar-IQ" sz="3600" b="1" dirty="0" smtClean="0"/>
              <a:t>أول</a:t>
            </a:r>
            <a:r>
              <a:rPr lang="ar-IQ" sz="3600" b="1" dirty="0"/>
              <a:t>ت</a:t>
            </a:r>
            <a:r>
              <a:rPr lang="ar-IQ" sz="3600" b="1" dirty="0" smtClean="0"/>
              <a:t> الباحثة </a:t>
            </a:r>
            <a:r>
              <a:rPr lang="ar-IQ" sz="3600" b="1" dirty="0"/>
              <a:t>الاهتمام بهذا الموضوع الذي يرتبط مباشرة برضا الزبون وزيادة المبيعات من جهة وارتفاع كفاءة الإنتاج وخفض تكاليفه من جهة أخرى. </a:t>
            </a:r>
          </a:p>
          <a:p>
            <a:r>
              <a:rPr lang="ar-IQ" sz="3600" b="1" dirty="0"/>
              <a:t>وقد تناول موضوع الدراسة الحالية جوانب مختلفة من التساؤلات بهدف تخفيض كلف الفشل الداخلي والخارجي وتحسين جودة المنتجات المقدمة من خلال تحليل سلسلة القيمة</a:t>
            </a:r>
            <a:endParaRPr lang="en-US" sz="3600" b="1" dirty="0"/>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just"/>
            <a:r>
              <a:rPr lang="ar-IQ" sz="3600" dirty="0"/>
              <a:t>أن الأنشطة تنقسم إلى أنشطة مضيفة للقيمة وهي الأنشطة التي يكون الزبون على استعداد للدفع مقابلها والأنشطة التي لا تضيف قيمة وهي تلك الأنشطة التي لا يترتب عليها عائد ولا تضيف قيمة للمنتج أو الخدمة.                                       </a:t>
            </a:r>
          </a:p>
          <a:p>
            <a:pPr algn="just"/>
            <a:r>
              <a:rPr lang="ar-IQ" sz="3600" dirty="0"/>
              <a:t>وتتمثل الأنشطة التي لا تضيف قيمة ويجب التخلص منها في:</a:t>
            </a:r>
          </a:p>
          <a:p>
            <a:pPr algn="just"/>
            <a:r>
              <a:rPr lang="ar-IQ" sz="3600" dirty="0"/>
              <a:t>‌	 أ - الانتظار: يؤدي إلى تعطيل العاملين، وخسارة الشركة لزبائنها.                                                        </a:t>
            </a:r>
          </a:p>
          <a:p>
            <a:pPr algn="just"/>
            <a:r>
              <a:rPr lang="ar-IQ" sz="3600" dirty="0"/>
              <a:t>‌	ب -الخزن: الاحتفاظ بمواد أكثر مما هو مطلوب حالياً.                               </a:t>
            </a:r>
          </a:p>
          <a:p>
            <a:pPr algn="just"/>
            <a:r>
              <a:rPr lang="ar-IQ" sz="3600" dirty="0"/>
              <a:t>‌.	ج -معالجة العيوب: تتطلب إعادة العمل لتصليح الأخطاء </a:t>
            </a:r>
            <a:r>
              <a:rPr lang="ar-IQ" sz="3600" dirty="0" smtClean="0"/>
              <a:t>واعادة الفحص                         </a:t>
            </a:r>
            <a:endParaRPr lang="ar-IQ" sz="3600" dirty="0"/>
          </a:p>
          <a:p>
            <a:pPr algn="just"/>
            <a:r>
              <a:rPr lang="ar-IQ" sz="3600" dirty="0"/>
              <a:t>	د -النقل والمناولة: تعدُّ حركة غير ضرورية للمعدات.   </a:t>
            </a:r>
            <a:endParaRPr lang="ar-IQ" sz="3600" dirty="0" smtClean="0"/>
          </a:p>
          <a:p>
            <a:pPr algn="just"/>
            <a:r>
              <a:rPr lang="ar-IQ" sz="3600" dirty="0" smtClean="0"/>
              <a:t>وكل تلك الانشطة الغير مضيفة للقيمة تولد تكاليف غير مضيفة للقيمة متمثلة بكلف الفشل الداخلي والخارجي والتي تزيد من تكاليف الانتاج وتقلل من الربحية والحصة بالسوق وتقلل من الميزة التنافسية ،لذا على الشركات السعي لاستبعادها ،والتركيز على الانشطة المضيقة للقيمة وتعزيزها كانشطة المنع وكلفها لتحسين الجودة .                             </a:t>
            </a:r>
            <a:endParaRPr lang="ar-IQ" sz="3600" dirty="0"/>
          </a:p>
        </p:txBody>
      </p:sp>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4800113"/>
              </p:ext>
            </p:extLst>
          </p:nvPr>
        </p:nvGraphicFramePr>
        <p:xfrm>
          <a:off x="0" y="-3"/>
          <a:ext cx="12192000" cy="6734782"/>
        </p:xfrm>
        <a:graphic>
          <a:graphicData uri="http://schemas.openxmlformats.org/drawingml/2006/table">
            <a:tbl>
              <a:tblPr rtl="1" firstRow="1" firstCol="1" lastRow="1" lastCol="1" bandRow="1" bandCol="1">
                <a:tableStyleId>{5C22544A-7EE6-4342-B048-85BDC9FD1C3A}</a:tableStyleId>
              </a:tblPr>
              <a:tblGrid>
                <a:gridCol w="1992657"/>
                <a:gridCol w="10199343"/>
              </a:tblGrid>
              <a:tr h="436101">
                <a:tc>
                  <a:txBody>
                    <a:bodyPr/>
                    <a:lstStyle/>
                    <a:p>
                      <a:pPr marL="0" marR="0" algn="ctr" rtl="1">
                        <a:lnSpc>
                          <a:spcPct val="115000"/>
                        </a:lnSpc>
                        <a:spcBef>
                          <a:spcPts val="0"/>
                        </a:spcBef>
                        <a:spcAft>
                          <a:spcPts val="1000"/>
                        </a:spcAft>
                      </a:pPr>
                      <a:r>
                        <a:rPr lang="ar-IQ" sz="1800" dirty="0">
                          <a:effectLst/>
                        </a:rPr>
                        <a:t>النشاط</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1800" dirty="0">
                          <a:effectLst/>
                        </a:rPr>
                        <a:t>الجهود المطلوبة لتخفيض كلف الفشل وتحسين الجودة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59656">
                <a:tc>
                  <a:txBody>
                    <a:bodyPr/>
                    <a:lstStyle/>
                    <a:p>
                      <a:pPr marL="0" marR="0" algn="ctr" rtl="1">
                        <a:lnSpc>
                          <a:spcPct val="115000"/>
                        </a:lnSpc>
                        <a:spcBef>
                          <a:spcPts val="0"/>
                        </a:spcBef>
                        <a:spcAft>
                          <a:spcPts val="1000"/>
                        </a:spcAft>
                      </a:pPr>
                      <a:r>
                        <a:rPr lang="ar-IQ" sz="1800" dirty="0">
                          <a:effectLst/>
                        </a:rPr>
                        <a:t>البحث والتطوير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تدريب ملاك الشركة من خلال إشراكهم بدورات متخصصة تأهيلية وأخرى تطويرية، تستهدف تخفيض الفشل وتحسين الجودة.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الاعتماد على المواصفات القياسية العالمية في وضع مواصفات التلفزيون.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967181">
                <a:tc>
                  <a:txBody>
                    <a:bodyPr/>
                    <a:lstStyle/>
                    <a:p>
                      <a:pPr marL="0" marR="0" algn="ctr" rtl="1">
                        <a:lnSpc>
                          <a:spcPct val="115000"/>
                        </a:lnSpc>
                        <a:spcBef>
                          <a:spcPts val="0"/>
                        </a:spcBef>
                        <a:spcAft>
                          <a:spcPts val="1000"/>
                        </a:spcAft>
                      </a:pPr>
                      <a:r>
                        <a:rPr lang="ar-IQ" sz="1800" dirty="0">
                          <a:effectLst/>
                        </a:rPr>
                        <a:t>التصميم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تعديل وتطوير خصائص المنتوج استناداً إلى دراسة مستمرة لمتطلبات الزبائن وتوجهات المنافسين من أجل منتوج أكثر تمايزاً.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هندسة متزامنة مع نشاط الإنتاج والسيطرة النوعية من أجل تصميم منتوج قابل للتصنيع ومطابق لمواصفات التصميم.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75046">
                <a:tc>
                  <a:txBody>
                    <a:bodyPr/>
                    <a:lstStyle/>
                    <a:p>
                      <a:pPr marL="0" marR="0" algn="ctr" rtl="1">
                        <a:lnSpc>
                          <a:spcPct val="115000"/>
                        </a:lnSpc>
                        <a:spcBef>
                          <a:spcPts val="0"/>
                        </a:spcBef>
                        <a:spcAft>
                          <a:spcPts val="1000"/>
                        </a:spcAft>
                      </a:pPr>
                      <a:r>
                        <a:rPr lang="ar-IQ" sz="1800" dirty="0">
                          <a:effectLst/>
                        </a:rPr>
                        <a:t>الإنتاج</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السيطرة على عمليات المعالجة واعداد تقارير أسبوعية وشهرية تحدد فيها الانحرافات غير المسموح بها وكمية ونوع التالف ومصدره من اجل تقليل أسبابها وتجنبها مستقبلاً.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75046">
                <a:tc>
                  <a:txBody>
                    <a:bodyPr/>
                    <a:lstStyle/>
                    <a:p>
                      <a:pPr marL="0" marR="0" algn="ctr" rtl="1">
                        <a:lnSpc>
                          <a:spcPct val="115000"/>
                        </a:lnSpc>
                        <a:spcBef>
                          <a:spcPts val="0"/>
                        </a:spcBef>
                        <a:spcAft>
                          <a:spcPts val="1000"/>
                        </a:spcAft>
                      </a:pPr>
                      <a:r>
                        <a:rPr lang="ar-IQ" sz="1800" dirty="0">
                          <a:effectLst/>
                        </a:rPr>
                        <a:t>التسويق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دراسة أذواق الزبائن وطبيعة المنافسة لتحديد جودة المنتوج المطلوبة وخصائصه المفضلة.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اختبار الجودة ميدانياً بإجراء مسوحات دورية لتخفيض الفشل الخارجي.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26291">
                <a:tc>
                  <a:txBody>
                    <a:bodyPr/>
                    <a:lstStyle/>
                    <a:p>
                      <a:pPr marL="0" marR="0" algn="ctr" rtl="1">
                        <a:lnSpc>
                          <a:spcPct val="115000"/>
                        </a:lnSpc>
                        <a:spcBef>
                          <a:spcPts val="0"/>
                        </a:spcBef>
                        <a:spcAft>
                          <a:spcPts val="1000"/>
                        </a:spcAft>
                      </a:pPr>
                      <a:r>
                        <a:rPr lang="ar-IQ" sz="1800" dirty="0">
                          <a:effectLst/>
                        </a:rPr>
                        <a:t>التوزيع</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الإفادة من المقترحات المقدمة من قبل وكلاء الشركة في مجال تحسين جودة المنتجات.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75046">
                <a:tc>
                  <a:txBody>
                    <a:bodyPr/>
                    <a:lstStyle/>
                    <a:p>
                      <a:pPr marL="0" marR="0" algn="ctr" rtl="1">
                        <a:lnSpc>
                          <a:spcPct val="115000"/>
                        </a:lnSpc>
                        <a:spcBef>
                          <a:spcPts val="0"/>
                        </a:spcBef>
                        <a:spcAft>
                          <a:spcPts val="1000"/>
                        </a:spcAft>
                      </a:pPr>
                      <a:r>
                        <a:rPr lang="ar-IQ" sz="1800" dirty="0">
                          <a:effectLst/>
                        </a:rPr>
                        <a:t>خدمة الزبائن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الإفادة من تقارير الفحص الراجعة من قسم خدمات ما بعد البيع في الشركة في دراسة حالات الفشل الخارجي وأسبابها والعمل على تلافيها.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196613">
                <a:tc>
                  <a:txBody>
                    <a:bodyPr/>
                    <a:lstStyle/>
                    <a:p>
                      <a:pPr marL="0" marR="0" algn="ctr" rtl="1">
                        <a:lnSpc>
                          <a:spcPct val="115000"/>
                        </a:lnSpc>
                        <a:spcBef>
                          <a:spcPts val="0"/>
                        </a:spcBef>
                        <a:spcAft>
                          <a:spcPts val="1000"/>
                        </a:spcAft>
                      </a:pPr>
                      <a:r>
                        <a:rPr lang="ar-IQ" sz="1800" dirty="0">
                          <a:effectLst/>
                        </a:rPr>
                        <a:t>التدبير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تأكيد جودة المجهز بتقويمه استناداً إلى استقرار وثبات جودة المواد والأجزاء المجهزة، مع الاتفاق على تعويض التالف لها.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ضمان شراء المواد الأولية والأجزاء من مصادر معروفة عالمياً منذ بدء نشاط الشركة ولاسيما شركتي </a:t>
                      </a:r>
                      <a:r>
                        <a:rPr lang="en-US" sz="1800" dirty="0">
                          <a:effectLst/>
                        </a:rPr>
                        <a:t>Nippon Electronic Company – NEC - &amp; Sanyo Company</a:t>
                      </a:r>
                      <a:r>
                        <a:rPr lang="ar-IQ" sz="1800" dirty="0">
                          <a:effectLst/>
                        </a:rPr>
                        <a:t> اليابانيين.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023802">
                <a:tc>
                  <a:txBody>
                    <a:bodyPr/>
                    <a:lstStyle/>
                    <a:p>
                      <a:pPr marL="0" marR="0" algn="ctr" rtl="1">
                        <a:lnSpc>
                          <a:spcPct val="115000"/>
                        </a:lnSpc>
                        <a:spcBef>
                          <a:spcPts val="0"/>
                        </a:spcBef>
                        <a:spcAft>
                          <a:spcPts val="1000"/>
                        </a:spcAft>
                      </a:pPr>
                      <a:r>
                        <a:rPr lang="ar-IQ" sz="1800" dirty="0">
                          <a:effectLst/>
                        </a:rPr>
                        <a:t>الموارد البشرية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تهيئة بيئة عمل مناسبة من حيث توافر الخدمات.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منح حوافز نقدية وعينية ترتبط بجودة الإنتاج. </a:t>
                      </a:r>
                      <a:endParaRPr lang="en-US" sz="1800" dirty="0">
                        <a:effectLst/>
                      </a:endParaRPr>
                    </a:p>
                    <a:p>
                      <a:pPr marL="342900" marR="0" lvl="0" indent="-342900" algn="justLow" rtl="1">
                        <a:lnSpc>
                          <a:spcPct val="115000"/>
                        </a:lnSpc>
                        <a:spcBef>
                          <a:spcPts val="0"/>
                        </a:spcBef>
                        <a:spcAft>
                          <a:spcPts val="0"/>
                        </a:spcAft>
                        <a:buFont typeface="+mj-lt"/>
                        <a:buAutoNum type="arabicPeriod"/>
                        <a:tabLst>
                          <a:tab pos="226695" algn="l"/>
                        </a:tabLst>
                      </a:pPr>
                      <a:r>
                        <a:rPr lang="ar-IQ" sz="1800" dirty="0">
                          <a:effectLst/>
                        </a:rPr>
                        <a:t>تدريب مستمر لملاك السيطرة النوعية لإعداد المهارات والخبرات اللازمة في مجال الجودة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3" name="Rectangle 1"/>
          <p:cNvSpPr>
            <a:spLocks noChangeArrowheads="1"/>
          </p:cNvSpPr>
          <p:nvPr/>
        </p:nvSpPr>
        <p:spPr bwMode="auto">
          <a:xfrm>
            <a:off x="-3926311" y="1626147"/>
            <a:ext cx="26661322" cy="76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227013"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227013"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227013"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227013"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227013"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227013"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227013"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227013"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227013" algn="l"/>
              </a:tabLs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00000"/>
              </a:lnSpc>
              <a:spcBef>
                <a:spcPct val="0"/>
              </a:spcBef>
              <a:spcAft>
                <a:spcPct val="0"/>
              </a:spcAft>
              <a:buClrTx/>
              <a:buSzTx/>
              <a:buFontTx/>
              <a:buNone/>
              <a:tabLst>
                <a:tab pos="227013"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(3) </a:t>
            </a:r>
            <a:endParaRPr kumimoji="0" lang="en-US" altLang="en-US" sz="1100" b="0" i="0" u="none" strike="noStrike" cap="none" normalizeH="0" baseline="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227013"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تظافر جهود أنشطة الشركة في تخفيض كلف الفشل وتحسين الجودة </a:t>
            </a:r>
            <a:endParaRPr kumimoji="0" lang="en-US" altLang="en-US" sz="1100" b="0" i="0" u="none" strike="noStrike" cap="none" normalizeH="0" baseline="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227013"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المصدر: إعداد الباحثة </a:t>
            </a:r>
            <a:endParaRPr kumimoji="0" lang="ar-IQ"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39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878" y="0"/>
            <a:ext cx="12085122" cy="4893647"/>
          </a:xfrm>
          <a:prstGeom prst="rect">
            <a:avLst/>
          </a:prstGeom>
        </p:spPr>
        <p:txBody>
          <a:bodyPr wrap="square">
            <a:spAutoFit/>
          </a:bodyPr>
          <a:lstStyle/>
          <a:p>
            <a:pPr algn="just"/>
            <a:r>
              <a:rPr lang="ar-IQ" sz="2800" b="1" dirty="0"/>
              <a:t>الاستنتاجات والتوصيات:                                                                                     </a:t>
            </a:r>
          </a:p>
          <a:p>
            <a:pPr algn="just"/>
            <a:r>
              <a:rPr lang="ar-IQ" sz="2800" dirty="0"/>
              <a:t>ا</a:t>
            </a:r>
            <a:r>
              <a:rPr lang="ar-IQ" sz="2800" b="1" u="sng" dirty="0"/>
              <a:t>ولا: الاستنتاجات </a:t>
            </a:r>
            <a:r>
              <a:rPr lang="ar-IQ" sz="2800" dirty="0"/>
              <a:t>                                                                                          </a:t>
            </a:r>
          </a:p>
          <a:p>
            <a:pPr algn="just"/>
            <a:r>
              <a:rPr lang="ar-IQ" sz="2800" dirty="0"/>
              <a:t>	1- </a:t>
            </a:r>
            <a:r>
              <a:rPr lang="ar-IQ" sz="3200" b="1" dirty="0"/>
              <a:t>يعاني نشاط الإنتاج لمعمل التلفزيونات من بعد مخازن المواد الأولية، إذ يتم خزن بعض المواد الأولية في موقع الزعفرانية في حين أن معمل التلفزيونات يقع في موقع ساحة عقبة بن نافع مما قد يعرض بعض المواد الأولية للتلف في أثناء عملية نقلها، فضلاً عن افتقار نشاط الإنتاج إلى المكائن ذات التقنية العالية في التجميع مثل الروبورتات</a:t>
            </a:r>
            <a:r>
              <a:rPr lang="ar-IQ" sz="3200" b="1" dirty="0" smtClean="0"/>
              <a:t>.                          </a:t>
            </a:r>
            <a:endParaRPr lang="ar-IQ" sz="3200" b="1" dirty="0"/>
          </a:p>
          <a:p>
            <a:pPr algn="just"/>
            <a:r>
              <a:rPr lang="ar-IQ" sz="3200" b="1" dirty="0"/>
              <a:t>	2- قلة عدد ونوع منافذ توزيع منتوجات الشركة، إذ على الرغم من وجود ثلاثة مواقع للشركة، إلا إن معرض البيع موجود فقط في موقع ساحة عقبة بن نافع، ومن جهة أخرى فان الشركة تفتقر إلى ترويج مناسب لاسيما الدعاية والإعلان للتعريف بأفضلية منتوجاتها ومن ثم توجيه السلوك الشرائي والتأثير في الحصة السوقية.                                                                                                    </a:t>
            </a:r>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7354"/>
            <a:ext cx="11946577" cy="6001643"/>
          </a:xfrm>
          <a:prstGeom prst="rect">
            <a:avLst/>
          </a:prstGeom>
        </p:spPr>
        <p:txBody>
          <a:bodyPr wrap="square">
            <a:spAutoFit/>
          </a:bodyPr>
          <a:lstStyle/>
          <a:p>
            <a:pPr algn="just"/>
            <a:r>
              <a:rPr lang="ar-IQ" sz="3200" b="1" dirty="0" smtClean="0"/>
              <a:t>3 </a:t>
            </a:r>
            <a:r>
              <a:rPr lang="ar-IQ" sz="3200" dirty="0" smtClean="0"/>
              <a:t>- </a:t>
            </a:r>
            <a:r>
              <a:rPr lang="ar-IQ" sz="3200" dirty="0"/>
              <a:t>لاتتوافر لدى قسم السيطرة النوعية في الشركة أية بيانات متعلقة بالفشل الداخلي والخارجي لمعمل التلفزيونات، وذلك لعدم إرسال معمل التلفزيونات أي نسخة من تقارير التالف إلى قسم السيطرة النوعية.                                                                            </a:t>
            </a:r>
          </a:p>
          <a:p>
            <a:pPr algn="just"/>
            <a:r>
              <a:rPr lang="en-US" sz="3200" dirty="0" smtClean="0"/>
              <a:t>      </a:t>
            </a:r>
            <a:r>
              <a:rPr lang="ar-IQ" sz="3200" dirty="0" smtClean="0"/>
              <a:t>4-</a:t>
            </a:r>
            <a:r>
              <a:rPr lang="en-US" sz="3200" dirty="0" smtClean="0"/>
              <a:t> </a:t>
            </a:r>
            <a:r>
              <a:rPr lang="ar-IQ" sz="3200" dirty="0"/>
              <a:t>عدم توافر أجهزة حديثة للفحص مثل (</a:t>
            </a:r>
            <a:r>
              <a:rPr lang="en-US" sz="3200" dirty="0"/>
              <a:t>HD</a:t>
            </a:r>
            <a:r>
              <a:rPr lang="ar-IQ" sz="3200" dirty="0"/>
              <a:t>) الذي يركز على نقاوة الصورة لجهاز التلفزيون </a:t>
            </a:r>
            <a:r>
              <a:rPr lang="en-US" sz="3200" dirty="0"/>
              <a:t>LCD</a:t>
            </a:r>
            <a:r>
              <a:rPr lang="ar-IQ" sz="3200" dirty="0"/>
              <a:t>. </a:t>
            </a:r>
            <a:endParaRPr lang="en-US" sz="3200" dirty="0"/>
          </a:p>
          <a:p>
            <a:pPr algn="just"/>
            <a:r>
              <a:rPr lang="en-US" sz="3200" dirty="0" smtClean="0"/>
              <a:t>(</a:t>
            </a:r>
            <a:r>
              <a:rPr lang="ar-IQ" sz="3200" dirty="0"/>
              <a:t>ً5- عدم وجود قاعدة فاعلة للبيانات والمعلومات في نشاط السيطرة النوعية عن نشاطات الإنتاج وتحليل الكميات التالفة بغية توافر مستلزمات تحليل مشكلات الجودة التي تواجهها الشركة.             </a:t>
            </a:r>
          </a:p>
          <a:p>
            <a:pPr algn="just"/>
            <a:r>
              <a:rPr lang="ar-IQ" sz="3200" dirty="0"/>
              <a:t>	6- قيام نشاط المشتريات في الشركة بشراء المواد الأولية من مجهزين من مناشئ رديئة الجودة مقارنة بمناشئ ذات جودة عالية كمجهزين من شركات يابانية التي كانت الشركة تتعامل معهم في بداية تأسيسها مثل شركة </a:t>
            </a:r>
            <a:r>
              <a:rPr lang="en-US" sz="3200" dirty="0"/>
              <a:t>Nippon Electronic Company </a:t>
            </a:r>
            <a:r>
              <a:rPr lang="ar-IQ" sz="3200" dirty="0"/>
              <a:t>وشركة </a:t>
            </a:r>
            <a:r>
              <a:rPr lang="en-US" sz="3200" dirty="0"/>
              <a:t>Sanyo Company</a:t>
            </a:r>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 y="195072"/>
            <a:ext cx="12009120" cy="3970318"/>
          </a:xfrm>
          <a:prstGeom prst="rect">
            <a:avLst/>
          </a:prstGeom>
        </p:spPr>
        <p:txBody>
          <a:bodyPr wrap="square">
            <a:spAutoFit/>
          </a:bodyPr>
          <a:lstStyle/>
          <a:p>
            <a:r>
              <a:rPr lang="ar-IQ" sz="3600" dirty="0"/>
              <a:t>ثانيا :التوصيات :                                                                                        </a:t>
            </a:r>
          </a:p>
          <a:p>
            <a:r>
              <a:rPr lang="ar-IQ" sz="3600" dirty="0"/>
              <a:t>1-من المفضل أن يكون معمل التلفزيونات والأقسام الخدمية المرتبطة به كقسمي مخازن المواد الأولية وقسم السيطرة النوعية في الموقع نفسه (ساحة عقبة بن نافع). </a:t>
            </a:r>
          </a:p>
          <a:p>
            <a:r>
              <a:rPr lang="ar-IQ" sz="3600" dirty="0"/>
              <a:t>	2- تشجيع إعادة التعامل مع قنوات التوزيع لاسيما تجار التجزئة (أو وكلاء في العاصمة والمحافظات) بصفتهم حلقة وصل بين الشركة وسوقها المستهدف، واستثماراً لقدراتهم في إضافة قيمة للمنتوج عبر توافره في مكان ووقت الطلب عليه، فضلاً عن فتح منافذ أخرى لتسويق المنتجات    في مواقع  الشركة الأخرى</a:t>
            </a:r>
            <a:endParaRPr lang="en-US" sz="3600" dirty="0"/>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4745"/>
            <a:ext cx="12192000" cy="369332"/>
          </a:xfrm>
          <a:prstGeom prst="rect">
            <a:avLst/>
          </a:prstGeom>
        </p:spPr>
        <p:txBody>
          <a:bodyPr wrap="square">
            <a:spAutoFit/>
          </a:bodyPr>
          <a:lstStyle/>
          <a:p>
            <a:r>
              <a:rPr lang="ar-IQ" dirty="0" smtClean="0">
                <a:effectLst>
                  <a:outerShdw blurRad="50800" dist="38100" algn="tr" rotWithShape="0">
                    <a:prstClr val="black">
                      <a:alpha val="40000"/>
                    </a:prstClr>
                  </a:outerShdw>
                </a:effectLst>
              </a:rPr>
              <a:t>أ</a:t>
            </a:r>
            <a:endParaRPr lang="en-US" sz="3600" dirty="0"/>
          </a:p>
        </p:txBody>
      </p:sp>
      <p:sp>
        <p:nvSpPr>
          <p:cNvPr id="2" name="Rectangle 1"/>
          <p:cNvSpPr/>
          <p:nvPr/>
        </p:nvSpPr>
        <p:spPr>
          <a:xfrm>
            <a:off x="152400" y="524077"/>
            <a:ext cx="11887199" cy="4031873"/>
          </a:xfrm>
          <a:prstGeom prst="rect">
            <a:avLst/>
          </a:prstGeom>
        </p:spPr>
        <p:txBody>
          <a:bodyPr wrap="square">
            <a:spAutoFit/>
          </a:bodyPr>
          <a:lstStyle/>
          <a:p>
            <a:r>
              <a:rPr lang="ar-IQ" sz="3200" dirty="0" smtClean="0"/>
              <a:t>3- </a:t>
            </a:r>
            <a:r>
              <a:rPr lang="ar-IQ" sz="3200" dirty="0"/>
              <a:t>فيما يتعلق بقصور نشاط السيطرة النوعية نقترح ما يأتي:-</a:t>
            </a:r>
          </a:p>
          <a:p>
            <a:r>
              <a:rPr lang="ar-IQ" sz="3200" dirty="0"/>
              <a:t>(أولاً) يجب أن تشمل فاعليات السيطرة النوعية أعمال الفحص جميعها في معمل التلفزيونات ابتداء من فحص المواد الأولية ولغاية الفحص والتغليف النهائي، فضلاً عن ارتباط القسم بالمدير المفوض مباشراً. </a:t>
            </a:r>
          </a:p>
          <a:p>
            <a:r>
              <a:rPr lang="ar-IQ" sz="3200" dirty="0"/>
              <a:t>(ثانياً) إقامة قاعدة فاعلة للبيانات والمعلومات عن نشاطات الإنتاج بغية توافر مستلزمات تحليل مشكلات الجودة التي تواجهها الشركة. </a:t>
            </a:r>
          </a:p>
          <a:p>
            <a:r>
              <a:rPr lang="en-US" sz="3200" dirty="0"/>
              <a:t>(HD)</a:t>
            </a:r>
            <a:r>
              <a:rPr lang="ar-IQ" sz="3200" dirty="0"/>
              <a:t>(ثالثاً) ضرورة توافر أجهزة حديثة للفحص مثل جهاز  .</a:t>
            </a:r>
            <a:r>
              <a:rPr lang="en-US" sz="3200" dirty="0"/>
              <a:t>LCD</a:t>
            </a:r>
            <a:r>
              <a:rPr lang="ar-IQ" sz="3200" dirty="0"/>
              <a:t>الذي يركز على نقاوة الصورة لجهاز تلفزيون</a:t>
            </a:r>
            <a:endParaRPr lang="en-US" sz="3200" dirty="0"/>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010" y="1151906"/>
            <a:ext cx="11685319" cy="1569660"/>
          </a:xfrm>
          <a:prstGeom prst="rect">
            <a:avLst/>
          </a:prstGeom>
        </p:spPr>
        <p:txBody>
          <a:bodyPr wrap="square">
            <a:spAutoFit/>
          </a:bodyPr>
          <a:lstStyle/>
          <a:p>
            <a:pPr algn="just"/>
            <a:r>
              <a:rPr lang="ar-IQ" sz="3200" b="1" dirty="0"/>
              <a:t>رابعا:</a:t>
            </a:r>
            <a:r>
              <a:rPr lang="ar-IQ" sz="3200" dirty="0"/>
              <a:t> تولى الشركة اهتماماً أكبر بالتدريب على أساس أن التدريب السليم يسهم في تطوير كفاءة العاملين ومن ثم تحقيق الجودة المطلوبة، إذ يجب أن تتم برامج التدريب بضوء أهداف تتعلق بجودة المنتج وتحقيق المواصفات القياسية وتخفيض تكاليف الفشل</a:t>
            </a:r>
            <a:endParaRPr lang="en-US" sz="3200" dirty="0"/>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364" y="95534"/>
            <a:ext cx="11873552" cy="6801862"/>
          </a:xfrm>
          <a:prstGeom prst="rect">
            <a:avLst/>
          </a:prstGeom>
        </p:spPr>
        <p:txBody>
          <a:bodyPr wrap="square">
            <a:spAutoFit/>
          </a:bodyPr>
          <a:lstStyle/>
          <a:p>
            <a:r>
              <a:rPr lang="ar-IQ" sz="4000" dirty="0" smtClean="0"/>
              <a:t>مشكلة </a:t>
            </a:r>
            <a:r>
              <a:rPr lang="ar-IQ" sz="4000" dirty="0" smtClean="0"/>
              <a:t>القياس وفق تحليل سلسلة القيمة :</a:t>
            </a:r>
            <a:endParaRPr lang="ar-IQ" sz="4000" dirty="0" smtClean="0"/>
          </a:p>
          <a:p>
            <a:r>
              <a:rPr lang="ar-IQ" sz="3600" b="1" dirty="0"/>
              <a:t>تكمن المشكلة الأساسية في ارتفاع كلف الفشل والهدر في الموارد المتاحة وزيادة كلف الإنتاج مما أثر سلباً في إنتاجية ومبيعات وربحية الشركات وسمعتها في السوق، لاسيما وان هناك قصوراً في التقنيات الكلفوية التقليدية لاعتمادها على موجهات مالية فقط وعدم انسجامها مع البيئة المعاصرة. </a:t>
            </a:r>
          </a:p>
          <a:p>
            <a:r>
              <a:rPr lang="ar-IQ" sz="3600" b="1" dirty="0"/>
              <a:t>وعلى هذا الأساس يتحدد نطاق مشكلة </a:t>
            </a:r>
            <a:r>
              <a:rPr lang="ar-IQ" sz="3600" b="1" dirty="0" smtClean="0"/>
              <a:t>الموضوع  </a:t>
            </a:r>
            <a:r>
              <a:rPr lang="ar-IQ" sz="3600" b="1" dirty="0"/>
              <a:t>بإثارة تساؤلات عدة وكما يأتي:- </a:t>
            </a:r>
          </a:p>
          <a:p>
            <a:r>
              <a:rPr lang="ar-IQ" sz="3600" b="1" dirty="0"/>
              <a:t>	أ -هل تعد الشركات تقارير كلف الجودة ؟ </a:t>
            </a:r>
          </a:p>
          <a:p>
            <a:r>
              <a:rPr lang="ar-IQ" sz="3600" b="1" dirty="0"/>
              <a:t>	ب -هل تفصح الشركات عن كلف الفشل الداخلي والخارجي ؟</a:t>
            </a:r>
          </a:p>
          <a:p>
            <a:r>
              <a:rPr lang="ar-IQ" sz="3600" b="1" dirty="0"/>
              <a:t>	ج -هل يتم تقويم أنشطة سلسلة القيمة بالشركات وبيان مدى مساهمتها في تخفيض كلف الفشل وتحسين الجودة ؟ </a:t>
            </a:r>
          </a:p>
          <a:p>
            <a:endParaRPr lang="en-US" sz="3600" b="1" dirty="0"/>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5535"/>
            <a:ext cx="12192000" cy="6247864"/>
          </a:xfrm>
          <a:prstGeom prst="rect">
            <a:avLst/>
          </a:prstGeom>
        </p:spPr>
        <p:txBody>
          <a:bodyPr wrap="square">
            <a:spAutoFit/>
          </a:bodyPr>
          <a:lstStyle/>
          <a:p>
            <a:r>
              <a:rPr lang="ar-IQ" sz="4000" b="1" dirty="0" smtClean="0"/>
              <a:t>اهداف المحاضرة :</a:t>
            </a:r>
            <a:endParaRPr lang="ar-IQ" sz="4000" b="1" dirty="0" smtClean="0"/>
          </a:p>
          <a:p>
            <a:r>
              <a:rPr lang="ar-IQ" sz="4000" b="1" dirty="0"/>
              <a:t>يهدف البحث إلى بناء وتطبيق تحليل سلسلة القيمة في شركة الصناعات الالكترونية الذي يوضح تحليل الأنشطة ابتداء من ولادة فكرة تصنيع المنتوج و استلام المواد الأولية وحتى تقديم خدمات مابعد البيع ،من خلال دراسة النشاطات التي تضيف قيمة والتي لا تضيف قيمة من اجل خلق قيمة اكبر للمنتج .</a:t>
            </a:r>
          </a:p>
          <a:p>
            <a:r>
              <a:rPr lang="ar-IQ" sz="4000" b="1" dirty="0"/>
              <a:t> </a:t>
            </a:r>
            <a:r>
              <a:rPr lang="ar-IQ" sz="4000" b="1" dirty="0" smtClean="0"/>
              <a:t>المرتكزات :</a:t>
            </a:r>
            <a:endParaRPr lang="ar-IQ" sz="4000" b="1" dirty="0"/>
          </a:p>
          <a:p>
            <a:r>
              <a:rPr lang="ar-IQ" sz="4000" b="1" dirty="0"/>
              <a:t>أن استعمال تحليل انشطة سلسلة القيمة  تساهم في تخفيض كلف الفشل وتحسين الجودة .</a:t>
            </a:r>
          </a:p>
          <a:p>
            <a:endParaRPr lang="en-US" sz="4000" b="1" dirty="0"/>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119350"/>
          </a:xfrm>
          <a:prstGeom prst="rect">
            <a:avLst/>
          </a:prstGeom>
        </p:spPr>
        <p:txBody>
          <a:bodyPr wrap="square">
            <a:spAutoFit/>
          </a:bodyPr>
          <a:lstStyle/>
          <a:p>
            <a:pPr algn="just">
              <a:spcAft>
                <a:spcPts val="800"/>
              </a:spcAft>
            </a:pPr>
            <a:r>
              <a:rPr lang="ar-IQ" sz="4000" dirty="0">
                <a:latin typeface="Calibri" panose="020F0502020204030204" pitchFamily="34" charset="0"/>
                <a:ea typeface="Calibri" panose="020F0502020204030204" pitchFamily="34" charset="0"/>
              </a:rPr>
              <a:t>المفاهيم المرتبطة بسلسلة القيمة:                    </a:t>
            </a:r>
          </a:p>
          <a:p>
            <a:pPr algn="just">
              <a:spcAft>
                <a:spcPts val="800"/>
              </a:spcAft>
            </a:pPr>
            <a:r>
              <a:rPr lang="ar-IQ" sz="4000" dirty="0">
                <a:latin typeface="Calibri" panose="020F0502020204030204" pitchFamily="34" charset="0"/>
                <a:ea typeface="Calibri" panose="020F0502020204030204" pitchFamily="34" charset="0"/>
              </a:rPr>
              <a:t>هناك بعض المفاهيم المرتبطة بالقيمة كتحليل القيمة، وهندسة القيمة، وإدارة القيمة، وفي مجال التنظير لموضوع سلسلة القيمة لابد من التطرق إليها، إذ أن مفهوم تحليل القيمة وهندسة القيمة وإدارة القيمة هي مفاهيم إدارية حديثة تهدف إلى إيجاد حلول عملية ترفع من مستوى الجودة وتخفيض الكلف في آن واحد. فتحليل القيمة (هي دراسة تطبق على مشاريع قد انتهت أو منتجات مستعملة حالياً لإلقاء نظرة أخرى للتحسين من أدائها والتخلص من الكلف الزائدة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3"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130629" y="308757"/>
            <a:ext cx="11910950" cy="4524315"/>
          </a:xfrm>
          <a:prstGeom prst="rect">
            <a:avLst/>
          </a:prstGeom>
        </p:spPr>
        <p:txBody>
          <a:bodyPr wrap="square">
            <a:spAutoFit/>
          </a:bodyPr>
          <a:lstStyle/>
          <a:p>
            <a:r>
              <a:rPr lang="ar-IQ" sz="3600" dirty="0"/>
              <a:t>أما هندسة القيمة (فهي دراسة تهدف إلى تحسين الجودة وخفض كلف المشاريع ولاسيما الإنشائية وتطبق في أثناء طرح فكرة المشروع أو بعد الانتهاء.</a:t>
            </a:r>
          </a:p>
          <a:p>
            <a:r>
              <a:rPr lang="ar-IQ" sz="3600" dirty="0"/>
              <a:t>أما إدارة القيمة فهي مفهوم شامل لكيفية إدارة برامج الدراسات القيمية وكيفية الإعداد لها ومتابعتها، إذ إن ورشة عمل هندسة القيمة أو تحليل القيمة هي جزء من هذه العملية، ويطبق هذا المفهوم في الإدارة بشكل عام سواء أكان نظاماً إدارياً، أم نظام صيانة وتشغيل، أو نظاماً محاسبياً (ولتحسين قيمة أي شئ لابد من إيجاد طريقة وآلية لقياس هذه القيمة، إذ إن القيمة تركز على ثلاثة عناصر رئيسة تتمثل بالكلفة والجودة والأداء الوظيفي والشكل الآتي يوضح ذلك. </a:t>
            </a:r>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faisal\Desktop\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276" y="334820"/>
            <a:ext cx="10960924" cy="5989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686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361" t="17607" r="12098" b="17312"/>
          <a:stretch/>
        </p:blipFill>
        <p:spPr>
          <a:xfrm>
            <a:off x="509665" y="388502"/>
            <a:ext cx="2878112" cy="1648918"/>
          </a:xfrm>
          <a:prstGeom prst="rect">
            <a:avLst/>
          </a:prstGeom>
          <a:effectLst>
            <a:outerShdw sx="1000" sy="1000" algn="ctr" rotWithShape="0">
              <a:srgbClr val="000000"/>
            </a:outerShdw>
          </a:effectLst>
        </p:spPr>
      </p:pic>
      <p:sp>
        <p:nvSpPr>
          <p:cNvPr id="3" name="Rectangle 2"/>
          <p:cNvSpPr/>
          <p:nvPr/>
        </p:nvSpPr>
        <p:spPr>
          <a:xfrm>
            <a:off x="0" y="0"/>
            <a:ext cx="12192000" cy="6986528"/>
          </a:xfrm>
          <a:prstGeom prst="rect">
            <a:avLst/>
          </a:prstGeom>
        </p:spPr>
        <p:txBody>
          <a:bodyPr wrap="square">
            <a:spAutoFit/>
          </a:bodyPr>
          <a:lstStyle/>
          <a:p>
            <a:r>
              <a:rPr lang="ar-IQ" sz="2800" b="1" dirty="0">
                <a:effectLst>
                  <a:outerShdw blurRad="50800" dist="38100" algn="tr" rotWithShape="0">
                    <a:prstClr val="black">
                      <a:alpha val="40000"/>
                    </a:prstClr>
                  </a:outerShdw>
                </a:effectLst>
              </a:rPr>
              <a:t>أما فيما يتعلق بمفهوم سلسلة القيمة فتعددت المفاهيم فهناك من يرى بأنها سلسلة متتابعة من الأنشطة التي تسهم في تحقيق أقصى قيمة للمنتجات أو الخدمات المقدمة من قبل الشركات :</a:t>
            </a:r>
          </a:p>
          <a:p>
            <a:r>
              <a:rPr lang="ar-IQ" sz="2800" b="1" dirty="0">
                <a:effectLst>
                  <a:outerShdw blurRad="50800" dist="38100" algn="tr" rotWithShape="0">
                    <a:prstClr val="black">
                      <a:alpha val="40000"/>
                    </a:prstClr>
                  </a:outerShdw>
                </a:effectLst>
              </a:rPr>
              <a:t>وعرفها آخرون بأنها أسلوب لفهم وتمييز الأنشطة المختلفة للشركة والتي تضيف قيمة للمنتجات أو الخدمات ومعرفة الروابط فيما بينها . ويرى باحث آخر أنها أسلوب منظم لتمييز الغرض التي تنطوي عليها أنشطة الشركة كلها والتي تسهم في تحقيق وتعزيز الميزة التنافسية كتخفيض التكاليف من دون الإضرار بالأهداف الستراتيجية</a:t>
            </a:r>
          </a:p>
          <a:p>
            <a:r>
              <a:rPr lang="ar-IQ" sz="2800" b="1" dirty="0">
                <a:effectLst>
                  <a:outerShdw blurRad="50800" dist="38100" algn="tr" rotWithShape="0">
                    <a:prstClr val="black">
                      <a:alpha val="40000"/>
                    </a:prstClr>
                  </a:outerShdw>
                </a:effectLst>
              </a:rPr>
              <a:t>كما عرفت بأنها مدخل لإعداد الشركة لربط ما بين تعظيم القيمة وخلقها لأنشطة متسلسلة من الحصول على الفكرة إلى تسليم المنتج للزبون. </a:t>
            </a:r>
          </a:p>
          <a:p>
            <a:r>
              <a:rPr lang="ar-IQ" sz="2800" b="1" dirty="0">
                <a:effectLst>
                  <a:outerShdw blurRad="50800" dist="38100" algn="tr" rotWithShape="0">
                    <a:prstClr val="black">
                      <a:alpha val="40000"/>
                    </a:prstClr>
                  </a:outerShdw>
                </a:effectLst>
              </a:rPr>
              <a:t>(وهناك من يرى بأنها طريقة نظامية للنظر إلى سلسلة الأنشطة التي تؤديها الشركة، يمكن من خلالها فهم المصادر الحالية والمحتملة للميزة التنافسية التي تحققها الشركة على منافسيها، وبذلك يمكن تقسيم الشركة إلى سلسلة من الأنشطة تعمل على تحويل المدخلات إلى مخرجات وتحصيل هامش ربح على تكلفة هذه الأنشطة</a:t>
            </a:r>
          </a:p>
          <a:p>
            <a:r>
              <a:rPr lang="ar-IQ" sz="2800" b="1" dirty="0">
                <a:effectLst>
                  <a:outerShdw blurRad="50800" dist="38100" algn="tr" rotWithShape="0">
                    <a:prstClr val="black">
                      <a:alpha val="40000"/>
                    </a:prstClr>
                  </a:outerShdw>
                </a:effectLst>
              </a:rPr>
              <a:t>ويعرفها آخر بأنها أداة تستعمل لزيادة القيمة المضافة للزبون من خلال الربط بين المجهز والأنشطة الداخلية للشركة والزبون والذي ينعكس أثره في تخفيض التكاليف. </a:t>
            </a:r>
          </a:p>
          <a:p>
            <a:r>
              <a:rPr lang="ar-IQ" sz="2800" b="1" dirty="0">
                <a:effectLst>
                  <a:outerShdw blurRad="50800" dist="38100" algn="tr" rotWithShape="0">
                    <a:prstClr val="black">
                      <a:alpha val="40000"/>
                    </a:prstClr>
                  </a:outerShdw>
                </a:effectLst>
              </a:rPr>
              <a:t>. </a:t>
            </a:r>
          </a:p>
          <a:p>
            <a:r>
              <a:rPr lang="ar-IQ" sz="2800" b="1" dirty="0" smtClean="0">
                <a:effectLst>
                  <a:outerShdw blurRad="50800" dist="38100" algn="tr" rotWithShape="0">
                    <a:prstClr val="black">
                      <a:alpha val="40000"/>
                    </a:prstClr>
                  </a:outerShdw>
                </a:effectLst>
              </a:rPr>
              <a:t>1</a:t>
            </a:r>
            <a:endParaRPr lang="en-US" sz="2800" b="1" dirty="0"/>
          </a:p>
        </p:txBody>
      </p:sp>
    </p:spTree>
    <p:extLst>
      <p:ext uri="{BB962C8B-B14F-4D97-AF65-F5344CB8AC3E}">
        <p14:creationId xmlns:p14="http://schemas.microsoft.com/office/powerpoint/2010/main" val="8563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41194" y="357887"/>
            <a:ext cx="11532358" cy="3352328"/>
          </a:xfrm>
          <a:prstGeom prst="rect">
            <a:avLst/>
          </a:prstGeom>
        </p:spPr>
        <p:txBody>
          <a:bodyPr wrap="square">
            <a:spAutoFit/>
          </a:bodyPr>
          <a:lstStyle/>
          <a:p>
            <a:pPr marL="228600">
              <a:lnSpc>
                <a:spcPct val="107000"/>
              </a:lnSpc>
              <a:spcAft>
                <a:spcPts val="800"/>
              </a:spcAft>
            </a:pPr>
            <a:r>
              <a:rPr lang="ar-IQ" sz="4000" b="1" dirty="0" smtClean="0">
                <a:latin typeface="Calibri" panose="020F0502020204030204" pitchFamily="34" charset="0"/>
                <a:ea typeface="Calibri" panose="020F0502020204030204" pitchFamily="34" charset="0"/>
              </a:rPr>
              <a:t>ويتبين لنا ان سلسلة </a:t>
            </a:r>
            <a:r>
              <a:rPr lang="ar-IQ" sz="4000" b="1" dirty="0">
                <a:latin typeface="Calibri" panose="020F0502020204030204" pitchFamily="34" charset="0"/>
                <a:ea typeface="Calibri" panose="020F0502020204030204" pitchFamily="34" charset="0"/>
              </a:rPr>
              <a:t>القيمة مدخل يقوم بتحليل الأنشطة الداخلية للشركة ابتداء من البحث والتطوير (ولادة الفكرة) ولغاية تسليم المنتوج وتقديم خدمات ما بعد البيع وبيان ماهية الروابط بين تلك الأنشطة بشكل يسهم في تحقيق الميزة التنافسية من خلال تخفيض التكاليف وتحسين الجودة </a:t>
            </a:r>
            <a:endParaRPr lang="en-US" sz="4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TotalTime>
  <Words>1690</Words>
  <Application>Microsoft Office PowerPoint</Application>
  <PresentationFormat>Widescreen</PresentationFormat>
  <Paragraphs>135</Paragraphs>
  <Slides>27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Simplified Arabic</vt:lpstr>
      <vt:lpstr>Times New Roman</vt:lpstr>
      <vt:lpstr>نسق Office</vt:lpstr>
      <vt:lpstr> استعمال تقنية تحليل سلسلة القيمةلتخفيض كلف الفشل وتحسين جودة المنتجات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70</cp:revision>
  <cp:lastPrinted>2018-04-07T11:51:19Z</cp:lastPrinted>
  <dcterms:created xsi:type="dcterms:W3CDTF">2016-03-30T18:43:19Z</dcterms:created>
  <dcterms:modified xsi:type="dcterms:W3CDTF">2019-03-15T18:30:29Z</dcterms:modified>
</cp:coreProperties>
</file>