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324"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5" r:id="rId19"/>
    <p:sldId id="278" r:id="rId20"/>
    <p:sldId id="279" r:id="rId21"/>
    <p:sldId id="280" r:id="rId22"/>
    <p:sldId id="281" r:id="rId23"/>
    <p:sldId id="282" r:id="rId24"/>
    <p:sldId id="283" r:id="rId25"/>
    <p:sldId id="284" r:id="rId26"/>
    <p:sldId id="285" r:id="rId27"/>
    <p:sldId id="297" r:id="rId28"/>
    <p:sldId id="298" r:id="rId29"/>
    <p:sldId id="299" r:id="rId30"/>
    <p:sldId id="300" r:id="rId31"/>
    <p:sldId id="301" r:id="rId32"/>
    <p:sldId id="302" r:id="rId33"/>
    <p:sldId id="325" r:id="rId34"/>
    <p:sldId id="326" r:id="rId35"/>
    <p:sldId id="327" r:id="rId36"/>
    <p:sldId id="328" r:id="rId37"/>
    <p:sldId id="329" r:id="rId38"/>
    <p:sldId id="330" r:id="rId39"/>
    <p:sldId id="331" r:id="rId40"/>
    <p:sldId id="312" r:id="rId41"/>
    <p:sldId id="314" r:id="rId42"/>
    <p:sldId id="316" r:id="rId43"/>
    <p:sldId id="332" r:id="rId44"/>
    <p:sldId id="321" r:id="rId45"/>
    <p:sldId id="323" r:id="rId4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103" autoAdjust="0"/>
    <p:restoredTop sz="94660"/>
  </p:normalViewPr>
  <p:slideViewPr>
    <p:cSldViewPr snapToGrid="0">
      <p:cViewPr varScale="1">
        <p:scale>
          <a:sx n="70" d="100"/>
          <a:sy n="70" d="100"/>
        </p:scale>
        <p:origin x="58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94237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37473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138463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417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93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703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4796B36-8D52-4CA4-A3EE-39564A6C6B37}" type="datetimeFigureOut">
              <a:rPr lang="ar-IQ" smtClean="0"/>
              <a:t>09/07/1440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82632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4796B36-8D52-4CA4-A3EE-39564A6C6B37}" type="datetimeFigureOut">
              <a:rPr lang="ar-IQ" smtClean="0"/>
              <a:t>09/07/1440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76154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796B36-8D52-4CA4-A3EE-39564A6C6B37}" type="datetimeFigureOut">
              <a:rPr lang="ar-IQ" smtClean="0"/>
              <a:t>09/07/1440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00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28764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619013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5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E45505-4ED3-48A1-B0C8-25AEA53331BD}" type="slidenum">
              <a:rPr lang="ar-IQ" smtClean="0"/>
              <a:t>‹#›</a:t>
            </a:fld>
            <a:endParaRPr lang="ar-IQ"/>
          </a:p>
        </p:txBody>
      </p:sp>
    </p:spTree>
    <p:extLst>
      <p:ext uri="{BB962C8B-B14F-4D97-AF65-F5344CB8AC3E}">
        <p14:creationId xmlns:p14="http://schemas.microsoft.com/office/powerpoint/2010/main" val="575626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0"/>
            <a:ext cx="9144000" cy="2702258"/>
          </a:xfrm>
        </p:spPr>
        <p:txBody>
          <a:bodyPr>
            <a:normAutofit fontScale="90000"/>
          </a:bodyPr>
          <a:lstStyle/>
          <a:p>
            <a:r>
              <a:rPr lang="ar-IQ" b="1" dirty="0"/>
              <a:t>بحث تحت عنوان </a:t>
            </a:r>
            <a:r>
              <a:rPr lang="en-US" dirty="0"/>
              <a:t/>
            </a:r>
            <a:br>
              <a:rPr lang="en-US" dirty="0"/>
            </a:br>
            <a:r>
              <a:rPr lang="ar-IQ" b="1" dirty="0"/>
              <a:t> </a:t>
            </a:r>
            <a:r>
              <a:rPr lang="en-US" dirty="0"/>
              <a:t/>
            </a:r>
            <a:br>
              <a:rPr lang="en-US" dirty="0"/>
            </a:br>
            <a:r>
              <a:rPr lang="ar-IQ" b="1" dirty="0"/>
              <a:t> </a:t>
            </a:r>
            <a:r>
              <a:rPr lang="en-US" dirty="0"/>
              <a:t/>
            </a:r>
            <a:br>
              <a:rPr lang="en-US" dirty="0"/>
            </a:br>
            <a:r>
              <a:rPr lang="ar-IQ" b="1" dirty="0"/>
              <a:t> </a:t>
            </a: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ar-IQ" dirty="0" smtClean="0"/>
              <a:t/>
            </a:r>
            <a:br>
              <a:rPr lang="ar-IQ" dirty="0" smtClean="0"/>
            </a:br>
            <a:r>
              <a:rPr lang="ar-IQ" dirty="0"/>
              <a:t/>
            </a:r>
            <a:br>
              <a:rPr lang="ar-IQ" dirty="0"/>
            </a:br>
            <a:r>
              <a:rPr lang="ar-IQ" dirty="0" smtClean="0"/>
              <a:t/>
            </a:r>
            <a:br>
              <a:rPr lang="ar-IQ" dirty="0" smtClean="0"/>
            </a:br>
            <a:r>
              <a:rPr lang="ar-IQ" sz="6700" b="1" dirty="0" smtClean="0"/>
              <a:t>استعمال </a:t>
            </a:r>
            <a:r>
              <a:rPr lang="ar-IQ" sz="6700" b="1" dirty="0"/>
              <a:t>مقاييس كلف الجودة في تقويم الاداء الجامعي </a:t>
            </a:r>
            <a:r>
              <a:rPr lang="en-US" sz="6700" dirty="0"/>
              <a:t/>
            </a:r>
            <a:br>
              <a:rPr lang="en-US" sz="6700" dirty="0"/>
            </a:br>
            <a:r>
              <a:rPr lang="ar-IQ" sz="6700" b="1" dirty="0"/>
              <a:t> </a:t>
            </a:r>
            <a:endParaRPr lang="en-US" sz="6700" dirty="0"/>
          </a:p>
        </p:txBody>
      </p:sp>
      <p:sp>
        <p:nvSpPr>
          <p:cNvPr id="3" name="عنوان فرعي 2"/>
          <p:cNvSpPr>
            <a:spLocks noGrp="1"/>
          </p:cNvSpPr>
          <p:nvPr>
            <p:ph type="subTitle" idx="1"/>
          </p:nvPr>
        </p:nvSpPr>
        <p:spPr>
          <a:xfrm>
            <a:off x="1401169" y="2579427"/>
            <a:ext cx="9967415" cy="4135272"/>
          </a:xfrm>
        </p:spPr>
        <p:txBody>
          <a:bodyPr>
            <a:noAutofit/>
          </a:bodyPr>
          <a:lstStyle/>
          <a:p>
            <a:r>
              <a:rPr lang="ar-IQ" sz="4000" b="1" dirty="0" smtClean="0"/>
              <a:t>محاضرة من  </a:t>
            </a:r>
            <a:r>
              <a:rPr lang="ar-IQ" sz="4000" b="1" dirty="0"/>
              <a:t>اعداد </a:t>
            </a:r>
            <a:endParaRPr lang="en-US" sz="4000" dirty="0"/>
          </a:p>
          <a:p>
            <a:r>
              <a:rPr lang="ar-IQ" sz="4000" b="1" dirty="0" smtClean="0"/>
              <a:t>الاستاذ </a:t>
            </a:r>
            <a:r>
              <a:rPr lang="ar-IQ" sz="4000" b="1" dirty="0"/>
              <a:t>الدكتورة منال جبار سرور</a:t>
            </a:r>
            <a:endParaRPr lang="en-US" sz="4000" dirty="0"/>
          </a:p>
          <a:p>
            <a:r>
              <a:rPr lang="ar-IQ" sz="4000" b="1" dirty="0" smtClean="0"/>
              <a:t>قسم </a:t>
            </a:r>
            <a:r>
              <a:rPr lang="ar-IQ" sz="4000" b="1" dirty="0"/>
              <a:t>المحاسبة /كلية الادارة والاقتصاد </a:t>
            </a:r>
            <a:endParaRPr lang="en-US" sz="4000" dirty="0"/>
          </a:p>
          <a:p>
            <a:r>
              <a:rPr lang="ar-IQ" sz="4000" b="1" dirty="0"/>
              <a:t>       جامعة بغداد/وزارة التعليم العالي والبحث العلمي /</a:t>
            </a:r>
            <a:r>
              <a:rPr lang="ar-IQ" sz="4000" b="1" dirty="0" smtClean="0"/>
              <a:t>العراق</a:t>
            </a:r>
          </a:p>
          <a:p>
            <a:r>
              <a:rPr lang="ar-IQ" sz="4000" b="1" dirty="0" smtClean="0"/>
              <a:t>2018</a:t>
            </a:r>
            <a:endParaRPr lang="en-US" sz="4000" dirty="0"/>
          </a:p>
          <a:p>
            <a:r>
              <a:rPr lang="ar-IQ" sz="3200" b="1" dirty="0"/>
              <a:t> </a:t>
            </a:r>
            <a:endParaRPr lang="ar-IQ" sz="3200" b="1" dirty="0">
              <a:effectLst>
                <a:glow rad="101600">
                  <a:srgbClr val="FFFF00">
                    <a:alpha val="60000"/>
                  </a:srgb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11780748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580">
                                          <p:stCondLst>
                                            <p:cond delay="0"/>
                                          </p:stCondLst>
                                        </p:cTn>
                                        <p:tgtEl>
                                          <p:spTgt spid="3">
                                            <p:txEl>
                                              <p:pRg st="2" end="2"/>
                                            </p:txEl>
                                          </p:spTgt>
                                        </p:tgtEl>
                                      </p:cBhvr>
                                    </p:animEffect>
                                    <p:anim calcmode="lin" valueType="num">
                                      <p:cBhvr>
                                        <p:cTn id="6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2" end="2"/>
                                            </p:txEl>
                                          </p:spTgt>
                                        </p:tgtEl>
                                      </p:cBhvr>
                                      <p:to x="100000" y="60000"/>
                                    </p:animScale>
                                    <p:animScale>
                                      <p:cBhvr>
                                        <p:cTn id="68" dur="166" decel="50000">
                                          <p:stCondLst>
                                            <p:cond delay="676"/>
                                          </p:stCondLst>
                                        </p:cTn>
                                        <p:tgtEl>
                                          <p:spTgt spid="3">
                                            <p:txEl>
                                              <p:pRg st="2" end="2"/>
                                            </p:txEl>
                                          </p:spTgt>
                                        </p:tgtEl>
                                      </p:cBhvr>
                                      <p:to x="100000" y="100000"/>
                                    </p:animScale>
                                    <p:animScale>
                                      <p:cBhvr>
                                        <p:cTn id="69" dur="26">
                                          <p:stCondLst>
                                            <p:cond delay="1312"/>
                                          </p:stCondLst>
                                        </p:cTn>
                                        <p:tgtEl>
                                          <p:spTgt spid="3">
                                            <p:txEl>
                                              <p:pRg st="2" end="2"/>
                                            </p:txEl>
                                          </p:spTgt>
                                        </p:tgtEl>
                                      </p:cBhvr>
                                      <p:to x="100000" y="80000"/>
                                    </p:animScale>
                                    <p:animScale>
                                      <p:cBhvr>
                                        <p:cTn id="70" dur="166" decel="50000">
                                          <p:stCondLst>
                                            <p:cond delay="1338"/>
                                          </p:stCondLst>
                                        </p:cTn>
                                        <p:tgtEl>
                                          <p:spTgt spid="3">
                                            <p:txEl>
                                              <p:pRg st="2" end="2"/>
                                            </p:txEl>
                                          </p:spTgt>
                                        </p:tgtEl>
                                      </p:cBhvr>
                                      <p:to x="100000" y="100000"/>
                                    </p:animScale>
                                    <p:animScale>
                                      <p:cBhvr>
                                        <p:cTn id="71" dur="26">
                                          <p:stCondLst>
                                            <p:cond delay="1642"/>
                                          </p:stCondLst>
                                        </p:cTn>
                                        <p:tgtEl>
                                          <p:spTgt spid="3">
                                            <p:txEl>
                                              <p:pRg st="2" end="2"/>
                                            </p:txEl>
                                          </p:spTgt>
                                        </p:tgtEl>
                                      </p:cBhvr>
                                      <p:to x="100000" y="90000"/>
                                    </p:animScale>
                                    <p:animScale>
                                      <p:cBhvr>
                                        <p:cTn id="72" dur="166" decel="50000">
                                          <p:stCondLst>
                                            <p:cond delay="1668"/>
                                          </p:stCondLst>
                                        </p:cTn>
                                        <p:tgtEl>
                                          <p:spTgt spid="3">
                                            <p:txEl>
                                              <p:pRg st="2" end="2"/>
                                            </p:txEl>
                                          </p:spTgt>
                                        </p:tgtEl>
                                      </p:cBhvr>
                                      <p:to x="100000" y="100000"/>
                                    </p:animScale>
                                    <p:animScale>
                                      <p:cBhvr>
                                        <p:cTn id="73" dur="26">
                                          <p:stCondLst>
                                            <p:cond delay="1808"/>
                                          </p:stCondLst>
                                        </p:cTn>
                                        <p:tgtEl>
                                          <p:spTgt spid="3">
                                            <p:txEl>
                                              <p:pRg st="2" end="2"/>
                                            </p:txEl>
                                          </p:spTgt>
                                        </p:tgtEl>
                                      </p:cBhvr>
                                      <p:to x="100000" y="95000"/>
                                    </p:animScale>
                                    <p:animScale>
                                      <p:cBhvr>
                                        <p:cTn id="74" dur="166" decel="50000">
                                          <p:stCondLst>
                                            <p:cond delay="1834"/>
                                          </p:stCondLst>
                                        </p:cTn>
                                        <p:tgtEl>
                                          <p:spTgt spid="3">
                                            <p:txEl>
                                              <p:pRg st="2" end="2"/>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animEffect transition="in" filter="wipe(down)">
                                      <p:cBhvr>
                                        <p:cTn id="79" dur="580">
                                          <p:stCondLst>
                                            <p:cond delay="0"/>
                                          </p:stCondLst>
                                        </p:cTn>
                                        <p:tgtEl>
                                          <p:spTgt spid="3">
                                            <p:txEl>
                                              <p:pRg st="3" end="3"/>
                                            </p:txEl>
                                          </p:spTgt>
                                        </p:tgtEl>
                                      </p:cBhvr>
                                    </p:animEffect>
                                    <p:anim calcmode="lin" valueType="num">
                                      <p:cBhvr>
                                        <p:cTn id="8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3" end="3"/>
                                            </p:txEl>
                                          </p:spTgt>
                                        </p:tgtEl>
                                      </p:cBhvr>
                                      <p:to x="100000" y="60000"/>
                                    </p:animScale>
                                    <p:animScale>
                                      <p:cBhvr>
                                        <p:cTn id="86" dur="166" decel="50000">
                                          <p:stCondLst>
                                            <p:cond delay="676"/>
                                          </p:stCondLst>
                                        </p:cTn>
                                        <p:tgtEl>
                                          <p:spTgt spid="3">
                                            <p:txEl>
                                              <p:pRg st="3" end="3"/>
                                            </p:txEl>
                                          </p:spTgt>
                                        </p:tgtEl>
                                      </p:cBhvr>
                                      <p:to x="100000" y="100000"/>
                                    </p:animScale>
                                    <p:animScale>
                                      <p:cBhvr>
                                        <p:cTn id="87" dur="26">
                                          <p:stCondLst>
                                            <p:cond delay="1312"/>
                                          </p:stCondLst>
                                        </p:cTn>
                                        <p:tgtEl>
                                          <p:spTgt spid="3">
                                            <p:txEl>
                                              <p:pRg st="3" end="3"/>
                                            </p:txEl>
                                          </p:spTgt>
                                        </p:tgtEl>
                                      </p:cBhvr>
                                      <p:to x="100000" y="80000"/>
                                    </p:animScale>
                                    <p:animScale>
                                      <p:cBhvr>
                                        <p:cTn id="88" dur="166" decel="50000">
                                          <p:stCondLst>
                                            <p:cond delay="1338"/>
                                          </p:stCondLst>
                                        </p:cTn>
                                        <p:tgtEl>
                                          <p:spTgt spid="3">
                                            <p:txEl>
                                              <p:pRg st="3" end="3"/>
                                            </p:txEl>
                                          </p:spTgt>
                                        </p:tgtEl>
                                      </p:cBhvr>
                                      <p:to x="100000" y="100000"/>
                                    </p:animScale>
                                    <p:animScale>
                                      <p:cBhvr>
                                        <p:cTn id="89" dur="26">
                                          <p:stCondLst>
                                            <p:cond delay="1642"/>
                                          </p:stCondLst>
                                        </p:cTn>
                                        <p:tgtEl>
                                          <p:spTgt spid="3">
                                            <p:txEl>
                                              <p:pRg st="3" end="3"/>
                                            </p:txEl>
                                          </p:spTgt>
                                        </p:tgtEl>
                                      </p:cBhvr>
                                      <p:to x="100000" y="90000"/>
                                    </p:animScale>
                                    <p:animScale>
                                      <p:cBhvr>
                                        <p:cTn id="90" dur="166" decel="50000">
                                          <p:stCondLst>
                                            <p:cond delay="1668"/>
                                          </p:stCondLst>
                                        </p:cTn>
                                        <p:tgtEl>
                                          <p:spTgt spid="3">
                                            <p:txEl>
                                              <p:pRg st="3" end="3"/>
                                            </p:txEl>
                                          </p:spTgt>
                                        </p:tgtEl>
                                      </p:cBhvr>
                                      <p:to x="100000" y="100000"/>
                                    </p:animScale>
                                    <p:animScale>
                                      <p:cBhvr>
                                        <p:cTn id="91" dur="26">
                                          <p:stCondLst>
                                            <p:cond delay="1808"/>
                                          </p:stCondLst>
                                        </p:cTn>
                                        <p:tgtEl>
                                          <p:spTgt spid="3">
                                            <p:txEl>
                                              <p:pRg st="3" end="3"/>
                                            </p:txEl>
                                          </p:spTgt>
                                        </p:tgtEl>
                                      </p:cBhvr>
                                      <p:to x="100000" y="95000"/>
                                    </p:animScale>
                                    <p:animScale>
                                      <p:cBhvr>
                                        <p:cTn id="92" dur="166" decel="50000">
                                          <p:stCondLst>
                                            <p:cond delay="1834"/>
                                          </p:stCondLst>
                                        </p:cTn>
                                        <p:tgtEl>
                                          <p:spTgt spid="3">
                                            <p:txEl>
                                              <p:pRg st="3" end="3"/>
                                            </p:txEl>
                                          </p:spTgt>
                                        </p:tgtEl>
                                      </p:cBhvr>
                                      <p:to x="100000" y="100000"/>
                                    </p:animScale>
                                  </p:childTnLst>
                                </p:cTn>
                              </p:par>
                              <p:par>
                                <p:cTn id="93" presetID="26" presetClass="entr" presetSubtype="0" fill="hold" grpId="0" nodeType="withEffect">
                                  <p:stCondLst>
                                    <p:cond delay="0"/>
                                  </p:stCondLst>
                                  <p:childTnLst>
                                    <p:set>
                                      <p:cBhvr>
                                        <p:cTn id="94" dur="1" fill="hold">
                                          <p:stCondLst>
                                            <p:cond delay="0"/>
                                          </p:stCondLst>
                                        </p:cTn>
                                        <p:tgtEl>
                                          <p:spTgt spid="3">
                                            <p:txEl>
                                              <p:pRg st="4" end="4"/>
                                            </p:txEl>
                                          </p:spTgt>
                                        </p:tgtEl>
                                        <p:attrNameLst>
                                          <p:attrName>style.visibility</p:attrName>
                                        </p:attrNameLst>
                                      </p:cBhvr>
                                      <p:to>
                                        <p:strVal val="visible"/>
                                      </p:to>
                                    </p:set>
                                    <p:animEffect transition="in" filter="wipe(down)">
                                      <p:cBhvr>
                                        <p:cTn id="95" dur="580">
                                          <p:stCondLst>
                                            <p:cond delay="0"/>
                                          </p:stCondLst>
                                        </p:cTn>
                                        <p:tgtEl>
                                          <p:spTgt spid="3">
                                            <p:txEl>
                                              <p:pRg st="4" end="4"/>
                                            </p:txEl>
                                          </p:spTgt>
                                        </p:tgtEl>
                                      </p:cBhvr>
                                    </p:animEffect>
                                    <p:anim calcmode="lin" valueType="num">
                                      <p:cBhvr>
                                        <p:cTn id="9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01" dur="26">
                                          <p:stCondLst>
                                            <p:cond delay="650"/>
                                          </p:stCondLst>
                                        </p:cTn>
                                        <p:tgtEl>
                                          <p:spTgt spid="3">
                                            <p:txEl>
                                              <p:pRg st="4" end="4"/>
                                            </p:txEl>
                                          </p:spTgt>
                                        </p:tgtEl>
                                      </p:cBhvr>
                                      <p:to x="100000" y="60000"/>
                                    </p:animScale>
                                    <p:animScale>
                                      <p:cBhvr>
                                        <p:cTn id="102" dur="166" decel="50000">
                                          <p:stCondLst>
                                            <p:cond delay="676"/>
                                          </p:stCondLst>
                                        </p:cTn>
                                        <p:tgtEl>
                                          <p:spTgt spid="3">
                                            <p:txEl>
                                              <p:pRg st="4" end="4"/>
                                            </p:txEl>
                                          </p:spTgt>
                                        </p:tgtEl>
                                      </p:cBhvr>
                                      <p:to x="100000" y="100000"/>
                                    </p:animScale>
                                    <p:animScale>
                                      <p:cBhvr>
                                        <p:cTn id="103" dur="26">
                                          <p:stCondLst>
                                            <p:cond delay="1312"/>
                                          </p:stCondLst>
                                        </p:cTn>
                                        <p:tgtEl>
                                          <p:spTgt spid="3">
                                            <p:txEl>
                                              <p:pRg st="4" end="4"/>
                                            </p:txEl>
                                          </p:spTgt>
                                        </p:tgtEl>
                                      </p:cBhvr>
                                      <p:to x="100000" y="80000"/>
                                    </p:animScale>
                                    <p:animScale>
                                      <p:cBhvr>
                                        <p:cTn id="104" dur="166" decel="50000">
                                          <p:stCondLst>
                                            <p:cond delay="1338"/>
                                          </p:stCondLst>
                                        </p:cTn>
                                        <p:tgtEl>
                                          <p:spTgt spid="3">
                                            <p:txEl>
                                              <p:pRg st="4" end="4"/>
                                            </p:txEl>
                                          </p:spTgt>
                                        </p:tgtEl>
                                      </p:cBhvr>
                                      <p:to x="100000" y="100000"/>
                                    </p:animScale>
                                    <p:animScale>
                                      <p:cBhvr>
                                        <p:cTn id="105" dur="26">
                                          <p:stCondLst>
                                            <p:cond delay="1642"/>
                                          </p:stCondLst>
                                        </p:cTn>
                                        <p:tgtEl>
                                          <p:spTgt spid="3">
                                            <p:txEl>
                                              <p:pRg st="4" end="4"/>
                                            </p:txEl>
                                          </p:spTgt>
                                        </p:tgtEl>
                                      </p:cBhvr>
                                      <p:to x="100000" y="90000"/>
                                    </p:animScale>
                                    <p:animScale>
                                      <p:cBhvr>
                                        <p:cTn id="106" dur="166" decel="50000">
                                          <p:stCondLst>
                                            <p:cond delay="1668"/>
                                          </p:stCondLst>
                                        </p:cTn>
                                        <p:tgtEl>
                                          <p:spTgt spid="3">
                                            <p:txEl>
                                              <p:pRg st="4" end="4"/>
                                            </p:txEl>
                                          </p:spTgt>
                                        </p:tgtEl>
                                      </p:cBhvr>
                                      <p:to x="100000" y="100000"/>
                                    </p:animScale>
                                    <p:animScale>
                                      <p:cBhvr>
                                        <p:cTn id="107" dur="26">
                                          <p:stCondLst>
                                            <p:cond delay="1808"/>
                                          </p:stCondLst>
                                        </p:cTn>
                                        <p:tgtEl>
                                          <p:spTgt spid="3">
                                            <p:txEl>
                                              <p:pRg st="4" end="4"/>
                                            </p:txEl>
                                          </p:spTgt>
                                        </p:tgtEl>
                                      </p:cBhvr>
                                      <p:to x="100000" y="95000"/>
                                    </p:animScale>
                                    <p:animScale>
                                      <p:cBhvr>
                                        <p:cTn id="108" dur="166" decel="50000">
                                          <p:stCondLst>
                                            <p:cond delay="1834"/>
                                          </p:stCondLst>
                                        </p:cTn>
                                        <p:tgtEl>
                                          <p:spTgt spid="3">
                                            <p:txEl>
                                              <p:pRg st="4" end="4"/>
                                            </p:txEl>
                                          </p:spTgt>
                                        </p:tgtEl>
                                      </p:cBhvr>
                                      <p:to x="100000" y="100000"/>
                                    </p:animScale>
                                  </p:childTnLst>
                                </p:cTn>
                              </p:par>
                            </p:childTnLst>
                          </p:cTn>
                        </p:par>
                      </p:childTnLst>
                    </p:cTn>
                  </p:par>
                  <p:par>
                    <p:cTn id="109" fill="hold">
                      <p:stCondLst>
                        <p:cond delay="indefinite"/>
                      </p:stCondLst>
                      <p:childTnLst>
                        <p:par>
                          <p:cTn id="110" fill="hold">
                            <p:stCondLst>
                              <p:cond delay="0"/>
                            </p:stCondLst>
                            <p:childTnLst>
                              <p:par>
                                <p:cTn id="111" presetID="26" presetClass="entr" presetSubtype="0" fill="hold" grpId="0" nodeType="clickEffect">
                                  <p:stCondLst>
                                    <p:cond delay="0"/>
                                  </p:stCondLst>
                                  <p:childTnLst>
                                    <p:set>
                                      <p:cBhvr>
                                        <p:cTn id="112" dur="1" fill="hold">
                                          <p:stCondLst>
                                            <p:cond delay="0"/>
                                          </p:stCondLst>
                                        </p:cTn>
                                        <p:tgtEl>
                                          <p:spTgt spid="3">
                                            <p:txEl>
                                              <p:pRg st="5" end="5"/>
                                            </p:txEl>
                                          </p:spTgt>
                                        </p:tgtEl>
                                        <p:attrNameLst>
                                          <p:attrName>style.visibility</p:attrName>
                                        </p:attrNameLst>
                                      </p:cBhvr>
                                      <p:to>
                                        <p:strVal val="visible"/>
                                      </p:to>
                                    </p:set>
                                    <p:animEffect transition="in" filter="wipe(down)">
                                      <p:cBhvr>
                                        <p:cTn id="113" dur="580">
                                          <p:stCondLst>
                                            <p:cond delay="0"/>
                                          </p:stCondLst>
                                        </p:cTn>
                                        <p:tgtEl>
                                          <p:spTgt spid="3">
                                            <p:txEl>
                                              <p:pRg st="5" end="5"/>
                                            </p:txEl>
                                          </p:spTgt>
                                        </p:tgtEl>
                                      </p:cBhvr>
                                    </p:animEffect>
                                    <p:anim calcmode="lin" valueType="num">
                                      <p:cBhvr>
                                        <p:cTn id="11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1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1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1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1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9" dur="26">
                                          <p:stCondLst>
                                            <p:cond delay="650"/>
                                          </p:stCondLst>
                                        </p:cTn>
                                        <p:tgtEl>
                                          <p:spTgt spid="3">
                                            <p:txEl>
                                              <p:pRg st="5" end="5"/>
                                            </p:txEl>
                                          </p:spTgt>
                                        </p:tgtEl>
                                      </p:cBhvr>
                                      <p:to x="100000" y="60000"/>
                                    </p:animScale>
                                    <p:animScale>
                                      <p:cBhvr>
                                        <p:cTn id="120" dur="166" decel="50000">
                                          <p:stCondLst>
                                            <p:cond delay="676"/>
                                          </p:stCondLst>
                                        </p:cTn>
                                        <p:tgtEl>
                                          <p:spTgt spid="3">
                                            <p:txEl>
                                              <p:pRg st="5" end="5"/>
                                            </p:txEl>
                                          </p:spTgt>
                                        </p:tgtEl>
                                      </p:cBhvr>
                                      <p:to x="100000" y="100000"/>
                                    </p:animScale>
                                    <p:animScale>
                                      <p:cBhvr>
                                        <p:cTn id="121" dur="26">
                                          <p:stCondLst>
                                            <p:cond delay="1312"/>
                                          </p:stCondLst>
                                        </p:cTn>
                                        <p:tgtEl>
                                          <p:spTgt spid="3">
                                            <p:txEl>
                                              <p:pRg st="5" end="5"/>
                                            </p:txEl>
                                          </p:spTgt>
                                        </p:tgtEl>
                                      </p:cBhvr>
                                      <p:to x="100000" y="80000"/>
                                    </p:animScale>
                                    <p:animScale>
                                      <p:cBhvr>
                                        <p:cTn id="122" dur="166" decel="50000">
                                          <p:stCondLst>
                                            <p:cond delay="1338"/>
                                          </p:stCondLst>
                                        </p:cTn>
                                        <p:tgtEl>
                                          <p:spTgt spid="3">
                                            <p:txEl>
                                              <p:pRg st="5" end="5"/>
                                            </p:txEl>
                                          </p:spTgt>
                                        </p:tgtEl>
                                      </p:cBhvr>
                                      <p:to x="100000" y="100000"/>
                                    </p:animScale>
                                    <p:animScale>
                                      <p:cBhvr>
                                        <p:cTn id="123" dur="26">
                                          <p:stCondLst>
                                            <p:cond delay="1642"/>
                                          </p:stCondLst>
                                        </p:cTn>
                                        <p:tgtEl>
                                          <p:spTgt spid="3">
                                            <p:txEl>
                                              <p:pRg st="5" end="5"/>
                                            </p:txEl>
                                          </p:spTgt>
                                        </p:tgtEl>
                                      </p:cBhvr>
                                      <p:to x="100000" y="90000"/>
                                    </p:animScale>
                                    <p:animScale>
                                      <p:cBhvr>
                                        <p:cTn id="124" dur="166" decel="50000">
                                          <p:stCondLst>
                                            <p:cond delay="1668"/>
                                          </p:stCondLst>
                                        </p:cTn>
                                        <p:tgtEl>
                                          <p:spTgt spid="3">
                                            <p:txEl>
                                              <p:pRg st="5" end="5"/>
                                            </p:txEl>
                                          </p:spTgt>
                                        </p:tgtEl>
                                      </p:cBhvr>
                                      <p:to x="100000" y="100000"/>
                                    </p:animScale>
                                    <p:animScale>
                                      <p:cBhvr>
                                        <p:cTn id="125" dur="26">
                                          <p:stCondLst>
                                            <p:cond delay="1808"/>
                                          </p:stCondLst>
                                        </p:cTn>
                                        <p:tgtEl>
                                          <p:spTgt spid="3">
                                            <p:txEl>
                                              <p:pRg st="5" end="5"/>
                                            </p:txEl>
                                          </p:spTgt>
                                        </p:tgtEl>
                                      </p:cBhvr>
                                      <p:to x="100000" y="95000"/>
                                    </p:animScale>
                                    <p:animScale>
                                      <p:cBhvr>
                                        <p:cTn id="126"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534" y="204716"/>
            <a:ext cx="11996382" cy="5693866"/>
          </a:xfrm>
          <a:prstGeom prst="rect">
            <a:avLst/>
          </a:prstGeom>
        </p:spPr>
        <p:txBody>
          <a:bodyPr wrap="square">
            <a:spAutoFit/>
          </a:bodyPr>
          <a:lstStyle/>
          <a:p>
            <a:pPr indent="331470" algn="justLow"/>
            <a:r>
              <a:rPr lang="ar-IQ" sz="2800" b="1" dirty="0">
                <a:latin typeface="Times New Roman" panose="02020603050405020304" pitchFamily="18" charset="0"/>
                <a:ea typeface="Times New Roman" panose="02020603050405020304" pitchFamily="18" charset="0"/>
              </a:rPr>
              <a:t> </a:t>
            </a:r>
            <a:r>
              <a:rPr lang="ar-IQ" sz="2800" b="1" dirty="0" smtClean="0">
                <a:latin typeface="Times New Roman" panose="02020603050405020304" pitchFamily="18" charset="0"/>
                <a:ea typeface="Times New Roman" panose="02020603050405020304" pitchFamily="18" charset="0"/>
              </a:rPr>
              <a:t>ويتبين لنا إن </a:t>
            </a:r>
            <a:r>
              <a:rPr lang="ar-IQ" sz="2800" b="1" dirty="0">
                <a:latin typeface="Times New Roman" panose="02020603050405020304" pitchFamily="18" charset="0"/>
                <a:ea typeface="Times New Roman" panose="02020603050405020304" pitchFamily="18" charset="0"/>
              </a:rPr>
              <a:t>مقاييس الأداء (المالية وغير المالية) لتكاليف الجودة الشاملة يجب أن تكون ملائمة وموثوق بها وواضحة وسهلة الفهم كما يجب ان يكون هناك ارتباطاً وثيقاً مابين المؤشرات المستخدمة وستراتيجية الوحدة وثقافتها بحيث تكون منسجمة مع أهداف وستراتيجية الوحدة الاقتصادية(المؤسسة الجامعية ) وذلك لاعطاء صورة شاملة وواضحة عن الاداء .وسيتم عرض ماهية المقاييس المالية وغير المالية لتكاليف الجودة</a:t>
            </a:r>
            <a:endParaRPr lang="en-US" sz="2800" dirty="0">
              <a:latin typeface="Times New Roman" panose="02020603050405020304" pitchFamily="18" charset="0"/>
              <a:ea typeface="Times New Roman" panose="02020603050405020304" pitchFamily="18" charset="0"/>
            </a:endParaRPr>
          </a:p>
          <a:p>
            <a:pPr algn="justLow">
              <a:tabLst>
                <a:tab pos="448945" algn="l"/>
              </a:tabLst>
            </a:pPr>
            <a:r>
              <a:rPr lang="ar-IQ" sz="2800" b="1" dirty="0">
                <a:latin typeface="Times New Roman" panose="02020603050405020304" pitchFamily="18" charset="0"/>
                <a:ea typeface="Times New Roman" panose="02020603050405020304" pitchFamily="18" charset="0"/>
              </a:rPr>
              <a:t>أ:- المقاييس المالية لتكاليـف الجـودة الشاملة </a:t>
            </a:r>
            <a:endParaRPr lang="en-US" sz="2800" dirty="0">
              <a:latin typeface="Times New Roman" panose="02020603050405020304" pitchFamily="18" charset="0"/>
              <a:ea typeface="Times New Roman" panose="02020603050405020304" pitchFamily="18" charset="0"/>
            </a:endParaRPr>
          </a:p>
          <a:p>
            <a:pPr algn="justLow">
              <a:tabLst>
                <a:tab pos="448945" algn="l"/>
              </a:tabLst>
            </a:pPr>
            <a:r>
              <a:rPr lang="ar-IQ" sz="2800" b="1" dirty="0">
                <a:latin typeface="Times New Roman" panose="02020603050405020304" pitchFamily="18" charset="0"/>
                <a:ea typeface="Times New Roman" panose="02020603050405020304" pitchFamily="18" charset="0"/>
              </a:rPr>
              <a:t>لغرض تقويم أداء الوحدة الاقتصادية(المؤسسة الجامعية) من خلال المقاييس المالية لتكاليف الجودة الشاملة لابد من الاهتمام بمقاييس الاداء المالي . وبما إن تكاليف الجودة الشاملة تعتبر إحدى مقاييس الأداء والتي من خلالها يمكن بيان جودة عمليات ومنتجات الوحدة الاقتصادية فإنه ينظر إلى تكاليف المنع والتقييم والفشل الداخلي والفشل الخارجي على إنها أمثلة لمقاييس مالية لأداء الوحدة الاقتصادية </a:t>
            </a:r>
            <a:r>
              <a:rPr lang="ar-IQ" sz="2800" b="1" dirty="0" smtClean="0">
                <a:latin typeface="Times New Roman" panose="02020603050405020304" pitchFamily="18" charset="0"/>
                <a:ea typeface="Times New Roman" panose="02020603050405020304" pitchFamily="18" charset="0"/>
              </a:rPr>
              <a:t>. </a:t>
            </a:r>
            <a:r>
              <a:rPr lang="ar-IQ" sz="2800" b="1" dirty="0">
                <a:latin typeface="Times New Roman" panose="02020603050405020304" pitchFamily="18" charset="0"/>
                <a:ea typeface="Times New Roman" panose="02020603050405020304" pitchFamily="18" charset="0"/>
              </a:rPr>
              <a:t>وقد أشار الى ذلك </a:t>
            </a:r>
            <a:r>
              <a:rPr lang="en-US" sz="2800" b="1" dirty="0">
                <a:latin typeface="Times New Roman" panose="02020603050405020304" pitchFamily="18" charset="0"/>
                <a:ea typeface="Times New Roman" panose="02020603050405020304" pitchFamily="18" charset="0"/>
              </a:rPr>
              <a:t>Needles  ,</a:t>
            </a:r>
            <a:r>
              <a:rPr lang="ar-IQ" sz="2800" b="1" dirty="0">
                <a:latin typeface="Times New Roman" panose="02020603050405020304" pitchFamily="18" charset="0"/>
                <a:ea typeface="Times New Roman" panose="02020603050405020304" pitchFamily="18" charset="0"/>
              </a:rPr>
              <a:t>واخرون على ان تكاليف الجودة الكلية بعناصرها الاربعة تعتبر مقاييس مالية </a:t>
            </a:r>
            <a:r>
              <a:rPr lang="ar-IQ" sz="2800" b="1" dirty="0" smtClean="0">
                <a:latin typeface="Times New Roman" panose="02020603050405020304" pitchFamily="18" charset="0"/>
                <a:ea typeface="Times New Roman" panose="02020603050405020304" pitchFamily="18" charset="0"/>
              </a:rPr>
              <a:t>للاداء.),  </a:t>
            </a:r>
            <a:r>
              <a:rPr lang="ar-IQ" sz="2800" b="1" dirty="0">
                <a:latin typeface="Times New Roman" panose="02020603050405020304" pitchFamily="18" charset="0"/>
                <a:ea typeface="Times New Roman" panose="02020603050405020304" pitchFamily="18" charset="0"/>
              </a:rPr>
              <a:t>حيث يضم كل عنصر من كلف الجودة الشامله على مجموعة من التكاليف والاتي توضيح لهذه العناصر في مؤسسات التعليم العالي والبحث العلمي الخاص بالدراسات العليا </a:t>
            </a:r>
            <a:r>
              <a:rPr lang="ar-IQ" sz="2800" b="1" dirty="0" smtClean="0">
                <a:latin typeface="Times New Roman" panose="02020603050405020304" pitchFamily="18" charset="0"/>
                <a:ea typeface="Times New Roman" panose="02020603050405020304" pitchFamily="18" charset="0"/>
              </a:rPr>
              <a:t>.</a:t>
            </a:r>
            <a:endParaRPr lang="en-US" sz="2800" dirty="0"/>
          </a:p>
        </p:txBody>
      </p:sp>
    </p:spTree>
    <p:extLst>
      <p:ext uri="{BB962C8B-B14F-4D97-AF65-F5344CB8AC3E}">
        <p14:creationId xmlns:p14="http://schemas.microsoft.com/office/powerpoint/2010/main" val="1628267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7546" y="112645"/>
            <a:ext cx="11532358" cy="553357"/>
          </a:xfrm>
          <a:prstGeom prst="rect">
            <a:avLst/>
          </a:prstGeom>
        </p:spPr>
        <p:txBody>
          <a:bodyPr wrap="square">
            <a:spAutoFit/>
          </a:bodyPr>
          <a:lstStyle/>
          <a:p>
            <a:pPr marL="228600" algn="just">
              <a:lnSpc>
                <a:spcPct val="107000"/>
              </a:lnSpc>
              <a:spcAft>
                <a:spcPts val="800"/>
              </a:spcAft>
            </a:pPr>
            <a:r>
              <a:rPr lang="ar-IQ" sz="2800" dirty="0" smtClean="0">
                <a:effectLst/>
                <a:latin typeface="Simplified Arabic" panose="02010000000000000000" pitchFamily="2" charset="-78"/>
                <a:ea typeface="Calibri" panose="020F0502020204030204" pitchFamily="34" charset="0"/>
              </a:rPr>
              <a:t>:</a:t>
            </a:r>
            <a:endParaRPr lang="en-US" sz="2800" dirty="0">
              <a:effectLst/>
              <a:latin typeface="Simplified Arabic" panose="02010000000000000000" pitchFamily="2" charset="-78"/>
              <a:ea typeface="Calibri" panose="020F0502020204030204" pitchFamily="34" charset="0"/>
            </a:endParaRPr>
          </a:p>
        </p:txBody>
      </p:sp>
      <p:sp>
        <p:nvSpPr>
          <p:cNvPr id="4" name="Rectangle 3"/>
          <p:cNvSpPr/>
          <p:nvPr/>
        </p:nvSpPr>
        <p:spPr>
          <a:xfrm>
            <a:off x="0" y="0"/>
            <a:ext cx="12192000" cy="6740307"/>
          </a:xfrm>
          <a:prstGeom prst="rect">
            <a:avLst/>
          </a:prstGeom>
        </p:spPr>
        <p:txBody>
          <a:bodyPr wrap="square">
            <a:spAutoFit/>
          </a:bodyPr>
          <a:lstStyle/>
          <a:p>
            <a:pPr algn="justLow">
              <a:tabLst>
                <a:tab pos="448945" algn="l"/>
              </a:tabLst>
            </a:pPr>
            <a:r>
              <a:rPr lang="ar-IQ" sz="2400" b="1" dirty="0">
                <a:latin typeface="Times New Roman" panose="02020603050405020304" pitchFamily="18" charset="0"/>
                <a:ea typeface="Times New Roman" panose="02020603050405020304" pitchFamily="18" charset="0"/>
              </a:rPr>
              <a:t>اولاً:- تكاليف المنع : وتشمل كلف المنع التكاليف الاتية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أ) كلف المتعلقة بقبول المتقدمين للدراسات العليا , وترى الباحثة بأن هذه التكاليف تتشابه مع كلف تقييم المجهزين في الشركات الصناعية , كونها تهدف الى انتقاء الطلبة المؤهلين علمياً لاكمال الدراسات العليا وتشمل الاتي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1- التكاليف المتعلقة بالقرطاسية (الدفاتر والاسئلة الامتحانية) المتعلقة بأجراء الامتحان التنافسي للطلبة المتقدمين للدراسات العليا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2- تكاليف المراقبة الممنوحة للاساتذة المراقبين على اداء الامتحان التنافسي (بمعنى الوقت المخصص لموظفي الدراسات العليا للمراقبة على اداء الامتحان).</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3- تكاليف الوقت المخصص من قبل الاساتذة لتصحيح الدفاتر الامتحانية فعلاً واجراء المقابلة المباشرة مع الطلبة المتقدمين لاختبارهم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ب) تكاليف اجور المحاضرات المصروفة للاساتذة المحاضرين على طلبة الماجستير والدكتوراه حيث تختلف اجور المحاضرات المصروفة بحسب اللقب العلمي والذي قد يكون استاذ مساعد ,استاذ مساعد دكتور, استاذ , استاذ دكتور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جـ) تكاليف القرطاسية المصروفة من قبل الدراسات العليا على طلبة الدراسات في مرحلة دراسة الكورسات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د) تكاليف اجور الترقيات العلمية , وتتضمن اجور الترقية العلمية لتعديل اللقب مثلاً  (أستاذ مساعد الى لقب أستاذ) كونها ستسهم في رفع كفاءة الاساتذة وتشمل هذة التكاليف الاتي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1- تكاليف الوقت المخصص من قبل الترقيات العلمية لمتابعة ترقية الاساتذة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2- تكاليف الاجور المدفوعة للاساتذة الذين يقومون بتقييم البحوث المقدمة لاغراض الترقية العلمية </a:t>
            </a:r>
            <a:r>
              <a:rPr lang="ar-IQ" sz="2400" b="1" dirty="0" smtClean="0">
                <a:latin typeface="Times New Roman" panose="02020603050405020304" pitchFamily="18" charset="0"/>
                <a:ea typeface="Times New Roman" panose="02020603050405020304" pitchFamily="18" charset="0"/>
              </a:rPr>
              <a:t>.</a:t>
            </a:r>
            <a:r>
              <a:rPr lang="ar-IQ" sz="2400" b="1" dirty="0"/>
              <a:t> وترى الباحثة ان هذه التكاليف تتشابه مع كلف التدريب الموجودة في الشركات الصناعية فالتدريب والترقية العلمية يهدفان الى تحسين الاداء .</a:t>
            </a:r>
            <a:endParaRPr lang="en-US" sz="2400" dirty="0"/>
          </a:p>
          <a:p>
            <a:pPr indent="-114300" algn="justLow">
              <a:tabLst>
                <a:tab pos="448945" algn="l"/>
              </a:tabLst>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8826740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8490" y="525886"/>
            <a:ext cx="11491414" cy="619272"/>
          </a:xfrm>
          <a:prstGeom prst="rect">
            <a:avLst/>
          </a:prstGeom>
        </p:spPr>
        <p:txBody>
          <a:bodyPr wrap="square">
            <a:spAutoFit/>
          </a:bodyPr>
          <a:lstStyle/>
          <a:p>
            <a:pPr lvl="0" algn="just">
              <a:lnSpc>
                <a:spcPct val="107000"/>
              </a:lnSpc>
              <a:spcAft>
                <a:spcPts val="800"/>
              </a:spcAft>
              <a:buSzPts val="1200"/>
            </a:pPr>
            <a:endParaRPr lang="en-US" sz="3200" dirty="0">
              <a:effectLst/>
              <a:latin typeface="Simplified Arabic" panose="02010000000000000000" pitchFamily="2" charset="-78"/>
              <a:ea typeface="Calibri" panose="020F0502020204030204" pitchFamily="34" charset="0"/>
            </a:endParaRPr>
          </a:p>
        </p:txBody>
      </p:sp>
      <p:sp>
        <p:nvSpPr>
          <p:cNvPr id="3" name="Rectangle 2"/>
          <p:cNvSpPr/>
          <p:nvPr/>
        </p:nvSpPr>
        <p:spPr>
          <a:xfrm>
            <a:off x="0" y="0"/>
            <a:ext cx="12192000" cy="369332"/>
          </a:xfrm>
          <a:prstGeom prst="rect">
            <a:avLst/>
          </a:prstGeom>
        </p:spPr>
        <p:txBody>
          <a:bodyPr wrap="square">
            <a:spAutoFit/>
          </a:bodyPr>
          <a:lstStyle/>
          <a:p>
            <a:r>
              <a:rPr lang="ar-IQ" b="1" dirty="0"/>
              <a:t> </a:t>
            </a:r>
            <a:endParaRPr lang="en-US" sz="4000" b="1" dirty="0"/>
          </a:p>
        </p:txBody>
      </p:sp>
      <p:sp>
        <p:nvSpPr>
          <p:cNvPr id="4" name="Rectangle 3"/>
          <p:cNvSpPr/>
          <p:nvPr/>
        </p:nvSpPr>
        <p:spPr>
          <a:xfrm>
            <a:off x="0" y="0"/>
            <a:ext cx="12192000" cy="6370975"/>
          </a:xfrm>
          <a:prstGeom prst="rect">
            <a:avLst/>
          </a:prstGeom>
        </p:spPr>
        <p:txBody>
          <a:bodyPr wrap="square">
            <a:spAutoFit/>
          </a:bodyPr>
          <a:lstStyle/>
          <a:p>
            <a:pPr indent="-114300" algn="justLow">
              <a:tabLst>
                <a:tab pos="448945" algn="l"/>
              </a:tabLst>
            </a:pPr>
            <a:r>
              <a:rPr lang="ar-IQ" sz="2400" b="1" dirty="0">
                <a:latin typeface="Times New Roman" panose="02020603050405020304" pitchFamily="18" charset="0"/>
                <a:ea typeface="Times New Roman" panose="02020603050405020304" pitchFamily="18" charset="0"/>
              </a:rPr>
              <a:t>ثانياً:-  تكاليف التقييم</a:t>
            </a:r>
            <a:endParaRPr lang="en-US" sz="2400" dirty="0">
              <a:latin typeface="Times New Roman" panose="02020603050405020304" pitchFamily="18" charset="0"/>
              <a:ea typeface="Times New Roman" panose="02020603050405020304" pitchFamily="18" charset="0"/>
            </a:endParaRPr>
          </a:p>
          <a:p>
            <a:pPr algn="justLow">
              <a:tabLst>
                <a:tab pos="448945" algn="l"/>
              </a:tabLst>
            </a:pPr>
            <a:r>
              <a:rPr lang="ar-IQ" sz="2400" b="1" dirty="0">
                <a:latin typeface="Times New Roman" panose="02020603050405020304" pitchFamily="18" charset="0"/>
                <a:ea typeface="Times New Roman" panose="02020603050405020304" pitchFamily="18" charset="0"/>
              </a:rPr>
              <a:t>وتشمل كلف الفحص والتقييم خلال الامتحان (الدور الاول ) بالنسبة لطلبة الدبلوم العالي ,الماجستير , الدكتوراه والفحص والاختبار( للامتحان الشامل ) بالنسبة لطلبة الدكتوراه وتكاليف المناقشة الاولى للطالب وتتضمن الاتي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أ) تكاليف اداء الامتحان للدور الاول وتشمل</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1-  تكاليف اجور المراقبيين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2-  الوقت المخصص من قبل الدراسات العليا في اللجنة الامتحانية واعداد النتائج والاعتراضات.</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3-  الوقت المخصص من قبل الاساتذة لتصحيح الدفاتر الامتحانية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4-  تكاليف القرطاسية المتعلقة بالامتحان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ب) تكاليف الامتحان الشامل الاول , وهذه تتعلق بطلبة الدكتوراه حصراً وتشمل الاتي :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1- تكاليف الوقت المخصص من قبل الدراسات العليا في اللجنة الامتحانية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2- تكاليف الوقت المخصص من قبل اساتذة القسم لتصحيح الدفاتر والامتحان الشفهي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3- تكاليف القرطاسية .</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جـ) تكاليف المناقشة وتشمل الاتي : </a:t>
            </a:r>
            <a:r>
              <a:rPr lang="ar-IQ" sz="2400" b="1" dirty="0" smtClean="0">
                <a:latin typeface="Times New Roman" panose="02020603050405020304" pitchFamily="18" charset="0"/>
                <a:ea typeface="Times New Roman" panose="02020603050405020304" pitchFamily="18" charset="0"/>
              </a:rPr>
              <a:t>1-</a:t>
            </a:r>
            <a:r>
              <a:rPr lang="ar-IQ" sz="2400" b="1" dirty="0">
                <a:latin typeface="Times New Roman" panose="02020603050405020304" pitchFamily="18" charset="0"/>
                <a:ea typeface="Times New Roman" panose="02020603050405020304" pitchFamily="18" charset="0"/>
              </a:rPr>
              <a:t> تكاليف المقوم اللغوي للرسالة , الاطروحة </a:t>
            </a:r>
            <a:r>
              <a:rPr lang="ar-IQ" sz="2400" b="1" dirty="0" smtClean="0">
                <a:latin typeface="Times New Roman" panose="02020603050405020304" pitchFamily="18" charset="0"/>
                <a:ea typeface="Times New Roman" panose="02020603050405020304" pitchFamily="18" charset="0"/>
              </a:rPr>
              <a:t>.2-</a:t>
            </a:r>
            <a:r>
              <a:rPr lang="ar-IQ" sz="2400" b="1" dirty="0">
                <a:latin typeface="Times New Roman" panose="02020603050405020304" pitchFamily="18" charset="0"/>
                <a:ea typeface="Times New Roman" panose="02020603050405020304" pitchFamily="18" charset="0"/>
              </a:rPr>
              <a:t> تكاليف المقوم العلمي (الاول ) للرسالة , </a:t>
            </a:r>
            <a:r>
              <a:rPr lang="ar-IQ" sz="2400" b="1" dirty="0" smtClean="0">
                <a:latin typeface="Times New Roman" panose="02020603050405020304" pitchFamily="18" charset="0"/>
                <a:ea typeface="Times New Roman" panose="02020603050405020304" pitchFamily="18" charset="0"/>
              </a:rPr>
              <a:t>الاطروحة.3-</a:t>
            </a:r>
            <a:r>
              <a:rPr lang="ar-IQ" sz="2400" b="1" dirty="0">
                <a:latin typeface="Times New Roman" panose="02020603050405020304" pitchFamily="18" charset="0"/>
                <a:ea typeface="Times New Roman" panose="02020603050405020304" pitchFamily="18" charset="0"/>
              </a:rPr>
              <a:t> تكاليف اجور رئيس ولجنة المناقشة </a:t>
            </a:r>
            <a:r>
              <a:rPr lang="ar-IQ" sz="2400" b="1" dirty="0" smtClean="0">
                <a:latin typeface="Times New Roman" panose="02020603050405020304" pitchFamily="18" charset="0"/>
                <a:ea typeface="Times New Roman" panose="02020603050405020304" pitchFamily="18" charset="0"/>
              </a:rPr>
              <a:t>.4-</a:t>
            </a:r>
            <a:r>
              <a:rPr lang="ar-IQ" sz="2400" b="1" dirty="0">
                <a:latin typeface="Times New Roman" panose="02020603050405020304" pitchFamily="18" charset="0"/>
                <a:ea typeface="Times New Roman" panose="02020603050405020304" pitchFamily="18" charset="0"/>
              </a:rPr>
              <a:t>تكاليف اندثار المباني (لقاعات المناقشة ) </a:t>
            </a:r>
            <a:r>
              <a:rPr lang="ar-IQ" sz="2400" b="1" dirty="0" smtClean="0">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smtClean="0">
                <a:latin typeface="Times New Roman" panose="02020603050405020304" pitchFamily="18" charset="0"/>
                <a:ea typeface="Times New Roman" panose="02020603050405020304" pitchFamily="18" charset="0"/>
              </a:rPr>
              <a:t>وترى </a:t>
            </a:r>
            <a:r>
              <a:rPr lang="ar-IQ" sz="2400" b="1" dirty="0">
                <a:latin typeface="Times New Roman" panose="02020603050405020304" pitchFamily="18" charset="0"/>
                <a:ea typeface="Times New Roman" panose="02020603050405020304" pitchFamily="18" charset="0"/>
              </a:rPr>
              <a:t>الباحثة ان الكلف اعلاه تتشابه مع كلف الفحص والاختبار التي تتم على الشركات الصناعية وتشمل فحص المواد الاولية والانتاج تحت التشغيل والانتاج التام , حيث ان كلف اداء الامتحان للدور الاول والامتحان الشامل تمثل بكلف فحص الانتاج تحت التشغيل وتكاليف المناقشة تتمثل بكلف فحص الانتاج التام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82262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787" y="578659"/>
            <a:ext cx="11450470" cy="592726"/>
          </a:xfrm>
          <a:prstGeom prst="rect">
            <a:avLst/>
          </a:prstGeom>
        </p:spPr>
        <p:txBody>
          <a:bodyPr wrap="square">
            <a:spAutoFit/>
          </a:bodyPr>
          <a:lstStyle/>
          <a:p>
            <a:pPr indent="57150" algn="just">
              <a:lnSpc>
                <a:spcPct val="107000"/>
              </a:lnSpc>
              <a:spcAft>
                <a:spcPts val="800"/>
              </a:spcAft>
            </a:pPr>
            <a:r>
              <a:rPr lang="ar-SA" sz="3200" b="1" dirty="0">
                <a:solidFill>
                  <a:srgbClr val="000000"/>
                </a:solidFill>
                <a:latin typeface="Calibri" panose="020F0502020204030204" pitchFamily="34" charset="0"/>
                <a:ea typeface="Times New Roman" panose="02020603050405020304" pitchFamily="18" charset="0"/>
              </a:rPr>
              <a:t> </a:t>
            </a:r>
            <a:endParaRPr lang="en-US" sz="3200" dirty="0">
              <a:effectLst/>
              <a:latin typeface="Calibri" panose="020F0502020204030204" pitchFamily="34" charset="0"/>
              <a:ea typeface="Calibri" panose="020F0502020204030204" pitchFamily="34" charset="0"/>
            </a:endParaRPr>
          </a:p>
        </p:txBody>
      </p:sp>
      <p:sp>
        <p:nvSpPr>
          <p:cNvPr id="4" name="Rectangle 3"/>
          <p:cNvSpPr/>
          <p:nvPr/>
        </p:nvSpPr>
        <p:spPr>
          <a:xfrm>
            <a:off x="109183" y="163773"/>
            <a:ext cx="11859904" cy="6555641"/>
          </a:xfrm>
          <a:prstGeom prst="rect">
            <a:avLst/>
          </a:prstGeom>
        </p:spPr>
        <p:txBody>
          <a:bodyPr wrap="square">
            <a:spAutoFit/>
          </a:bodyPr>
          <a:lstStyle/>
          <a:p>
            <a:pPr indent="-114300" algn="justLow">
              <a:tabLst>
                <a:tab pos="448945" algn="l"/>
              </a:tabLst>
            </a:pPr>
            <a:r>
              <a:rPr lang="ar-IQ" sz="2800" b="1" dirty="0">
                <a:latin typeface="Times New Roman" panose="02020603050405020304" pitchFamily="18" charset="0"/>
                <a:ea typeface="Times New Roman" panose="02020603050405020304" pitchFamily="18" charset="0"/>
              </a:rPr>
              <a:t>ثالثاً: تكاليف الفشل الداخلي وتشمل الاتي :</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أ) تكاليف اداء الامتحان للدور الثاني وتشمل :</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1- تكاليف اجور المراقبيين .</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2- الوقت المخصص من قبل الدراسات العليا في اللجنة الامتحانية واعداد النتائج والاعتراضات .</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3- الوقت المخصص من قبل الاساتذة لتصحيح الدفاتر الامتحانية .</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4- تكاليف القرطاسية المتعلقة بالامتحان .</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ب) تكاليف الامتحان الشامل الثاني ويشمل الاتي :</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1- تكاليف الوقت المخصص من قبل الدراسات العليا في اللجنة الامتحانية .</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2- تكاليف الوقت المخصص من قبل اساتذة القسم لتصحيح الدفاتر والامتحان الشفهي</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3- تكاليف القرطاسية .</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جـ) تكاليف المقوم العلمي الثاني (للرسالة , الاطروحة ).</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د) تكاليف اجور رئيس ولجنة المناقشة في حالة اعادة المناقشة.</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ه) تكاليف اعادة الطلبة المرقنة قيودهم للدراسة وتتمثل بمجموعتين :</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1- تكاليف الطلبة التي تم ترقين قيدهم خلال فترة الكورسات .</a:t>
            </a:r>
            <a:endParaRPr lang="en-US" sz="2800"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2- تكاليف الطلبة التي تم ترقين قيدهم خلال فترة الامتحان الشامل</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1764236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773" y="136478"/>
            <a:ext cx="11887199" cy="6494085"/>
          </a:xfrm>
          <a:prstGeom prst="rect">
            <a:avLst/>
          </a:prstGeom>
        </p:spPr>
        <p:txBody>
          <a:bodyPr wrap="square">
            <a:spAutoFit/>
          </a:bodyPr>
          <a:lstStyle/>
          <a:p>
            <a:pPr indent="-114300" algn="justLow">
              <a:tabLst>
                <a:tab pos="448945" algn="l"/>
              </a:tabLst>
            </a:pPr>
            <a:r>
              <a:rPr lang="ar-IQ" sz="3200" b="1" dirty="0">
                <a:latin typeface="Times New Roman" panose="02020603050405020304" pitchFamily="18" charset="0"/>
                <a:ea typeface="Times New Roman" panose="02020603050405020304" pitchFamily="18" charset="0"/>
              </a:rPr>
              <a:t>رابعاً: تكاليف الفشل الخارجي وتشمل كلف اعادة الطلبة المرقنة قيودهم للدراسة وتتمثل بمحموعتين :</a:t>
            </a:r>
            <a:endParaRPr lang="en-US" sz="3200" dirty="0">
              <a:latin typeface="Times New Roman" panose="02020603050405020304" pitchFamily="18" charset="0"/>
              <a:ea typeface="Times New Roman" panose="02020603050405020304" pitchFamily="18" charset="0"/>
            </a:endParaRPr>
          </a:p>
          <a:p>
            <a:pPr indent="-114300" algn="justLow">
              <a:tabLst>
                <a:tab pos="448945" algn="l"/>
              </a:tabLst>
            </a:pPr>
            <a:r>
              <a:rPr lang="ar-IQ" sz="3200" b="1" dirty="0">
                <a:latin typeface="Times New Roman" panose="02020603050405020304" pitchFamily="18" charset="0"/>
                <a:ea typeface="Times New Roman" panose="02020603050405020304" pitchFamily="18" charset="0"/>
              </a:rPr>
              <a:t>أ) تكاليف الطلبة التي تم ترقين قيدهم خلال فترة الكورسات .</a:t>
            </a:r>
            <a:endParaRPr lang="en-US" sz="3200" dirty="0">
              <a:latin typeface="Times New Roman" panose="02020603050405020304" pitchFamily="18" charset="0"/>
              <a:ea typeface="Times New Roman" panose="02020603050405020304" pitchFamily="18" charset="0"/>
            </a:endParaRPr>
          </a:p>
          <a:p>
            <a:pPr indent="-114300" algn="justLow">
              <a:tabLst>
                <a:tab pos="448945" algn="l"/>
              </a:tabLst>
            </a:pPr>
            <a:r>
              <a:rPr lang="ar-IQ" sz="3200" b="1" dirty="0">
                <a:latin typeface="Times New Roman" panose="02020603050405020304" pitchFamily="18" charset="0"/>
                <a:ea typeface="Times New Roman" panose="02020603050405020304" pitchFamily="18" charset="0"/>
              </a:rPr>
              <a:t>ب) تكاليف الطلبة التي تم ترقين قيدهم خلال فترة الامتحان الشامل </a:t>
            </a:r>
            <a:endParaRPr lang="en-US" sz="3200" dirty="0">
              <a:latin typeface="Times New Roman" panose="02020603050405020304" pitchFamily="18" charset="0"/>
              <a:ea typeface="Times New Roman" panose="02020603050405020304" pitchFamily="18" charset="0"/>
            </a:endParaRPr>
          </a:p>
          <a:p>
            <a:pPr indent="342900" algn="justLow">
              <a:tabLst>
                <a:tab pos="448945" algn="l"/>
              </a:tabLst>
            </a:pPr>
            <a:r>
              <a:rPr lang="ar-IQ" sz="3200" b="1" dirty="0">
                <a:latin typeface="Times New Roman" panose="02020603050405020304" pitchFamily="18" charset="0"/>
                <a:ea typeface="Times New Roman" panose="02020603050405020304" pitchFamily="18" charset="0"/>
              </a:rPr>
              <a:t>وترى الباحثة ان الكلف المتعلقة بالمجموعة الاولى تشمل التكاليف المنفقة في الانواع التالية السابقة الذكر ( المنع , التقييم) اما المجموعة الثانية فانه تتمثل ب الاتي : </a:t>
            </a:r>
            <a:endParaRPr lang="en-US" sz="3200" dirty="0">
              <a:latin typeface="Times New Roman" panose="02020603050405020304" pitchFamily="18" charset="0"/>
              <a:ea typeface="Times New Roman" panose="02020603050405020304" pitchFamily="18" charset="0"/>
            </a:endParaRPr>
          </a:p>
          <a:p>
            <a:pPr indent="-114300" algn="justLow">
              <a:tabLst>
                <a:tab pos="448945" algn="l"/>
              </a:tabLst>
            </a:pPr>
            <a:r>
              <a:rPr lang="ar-IQ" sz="3200" b="1" dirty="0">
                <a:latin typeface="Times New Roman" panose="02020603050405020304" pitchFamily="18" charset="0"/>
                <a:ea typeface="Times New Roman" panose="02020603050405020304" pitchFamily="18" charset="0"/>
              </a:rPr>
              <a:t>1-  تكاليف أعادة الامتحان الشامل .</a:t>
            </a:r>
            <a:endParaRPr lang="en-US" sz="3200" dirty="0">
              <a:latin typeface="Times New Roman" panose="02020603050405020304" pitchFamily="18" charset="0"/>
              <a:ea typeface="Times New Roman" panose="02020603050405020304" pitchFamily="18" charset="0"/>
            </a:endParaRPr>
          </a:p>
          <a:p>
            <a:pPr indent="-114300" algn="justLow">
              <a:tabLst>
                <a:tab pos="448945" algn="l"/>
              </a:tabLst>
            </a:pPr>
            <a:r>
              <a:rPr lang="ar-IQ" sz="3200" b="1" dirty="0">
                <a:latin typeface="Times New Roman" panose="02020603050405020304" pitchFamily="18" charset="0"/>
                <a:ea typeface="Times New Roman" panose="02020603050405020304" pitchFamily="18" charset="0"/>
              </a:rPr>
              <a:t>2- تكاليف الاشراف على اطروحة .</a:t>
            </a:r>
            <a:endParaRPr lang="en-US" sz="3200" dirty="0">
              <a:latin typeface="Times New Roman" panose="02020603050405020304" pitchFamily="18" charset="0"/>
              <a:ea typeface="Times New Roman" panose="02020603050405020304" pitchFamily="18" charset="0"/>
            </a:endParaRPr>
          </a:p>
          <a:p>
            <a:pPr indent="-114300" algn="justLow">
              <a:tabLst>
                <a:tab pos="448945" algn="l"/>
              </a:tabLst>
            </a:pPr>
            <a:r>
              <a:rPr lang="ar-IQ" sz="3200" b="1" dirty="0">
                <a:latin typeface="Times New Roman" panose="02020603050405020304" pitchFamily="18" charset="0"/>
                <a:ea typeface="Times New Roman" panose="02020603050405020304" pitchFamily="18" charset="0"/>
              </a:rPr>
              <a:t>3- تكاليف المناقشة وتشمل </a:t>
            </a:r>
            <a:endParaRPr lang="en-US" sz="3200" dirty="0">
              <a:latin typeface="Times New Roman" panose="02020603050405020304" pitchFamily="18" charset="0"/>
              <a:ea typeface="Times New Roman" panose="02020603050405020304" pitchFamily="18" charset="0"/>
            </a:endParaRPr>
          </a:p>
          <a:p>
            <a:pPr algn="justLow">
              <a:tabLst>
                <a:tab pos="448945" algn="l"/>
              </a:tabLst>
            </a:pPr>
            <a:r>
              <a:rPr lang="ar-IQ" sz="3200" b="1" dirty="0">
                <a:latin typeface="Times New Roman" panose="02020603050405020304" pitchFamily="18" charset="0"/>
                <a:ea typeface="Times New Roman" panose="02020603050405020304" pitchFamily="18" charset="0"/>
              </a:rPr>
              <a:t>أ ) تكاليف المقوم العلمي .</a:t>
            </a:r>
            <a:endParaRPr lang="en-US" sz="3200" dirty="0">
              <a:latin typeface="Times New Roman" panose="02020603050405020304" pitchFamily="18" charset="0"/>
              <a:ea typeface="Times New Roman" panose="02020603050405020304" pitchFamily="18" charset="0"/>
            </a:endParaRPr>
          </a:p>
          <a:p>
            <a:pPr algn="justLow">
              <a:tabLst>
                <a:tab pos="448945" algn="l"/>
              </a:tabLst>
            </a:pPr>
            <a:r>
              <a:rPr lang="ar-IQ" sz="3200" b="1" dirty="0">
                <a:latin typeface="Times New Roman" panose="02020603050405020304" pitchFamily="18" charset="0"/>
                <a:ea typeface="Times New Roman" panose="02020603050405020304" pitchFamily="18" charset="0"/>
              </a:rPr>
              <a:t>ب) تكاليف المقوم اللغوي .</a:t>
            </a:r>
            <a:endParaRPr lang="en-US" sz="3200" dirty="0">
              <a:latin typeface="Times New Roman" panose="02020603050405020304" pitchFamily="18" charset="0"/>
              <a:ea typeface="Times New Roman" panose="02020603050405020304" pitchFamily="18" charset="0"/>
            </a:endParaRPr>
          </a:p>
          <a:p>
            <a:pPr algn="justLow">
              <a:tabLst>
                <a:tab pos="448945" algn="l"/>
              </a:tabLst>
            </a:pPr>
            <a:r>
              <a:rPr lang="ar-IQ" sz="3200" b="1" dirty="0">
                <a:latin typeface="Times New Roman" panose="02020603050405020304" pitchFamily="18" charset="0"/>
                <a:ea typeface="Times New Roman" panose="02020603050405020304" pitchFamily="18" charset="0"/>
              </a:rPr>
              <a:t>جـ) تكاليف اجور رئيس ولجنة المناقشة .</a:t>
            </a:r>
            <a:endParaRPr lang="en-US" sz="3200" dirty="0">
              <a:latin typeface="Times New Roman" panose="02020603050405020304" pitchFamily="18" charset="0"/>
              <a:ea typeface="Times New Roman" panose="02020603050405020304" pitchFamily="18" charset="0"/>
            </a:endParaRPr>
          </a:p>
          <a:p>
            <a:pPr algn="justLow">
              <a:tabLst>
                <a:tab pos="448945" algn="l"/>
              </a:tabLst>
            </a:pPr>
            <a:r>
              <a:rPr lang="ar-IQ" sz="3200" b="1" dirty="0">
                <a:latin typeface="Times New Roman" panose="02020603050405020304" pitchFamily="18" charset="0"/>
                <a:ea typeface="Times New Roman" panose="02020603050405020304" pitchFamily="18" charset="0"/>
              </a:rPr>
              <a:t>د ) تكاليف الاندثار .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1193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125" y="1"/>
            <a:ext cx="12041875" cy="6986528"/>
          </a:xfrm>
          <a:prstGeom prst="rect">
            <a:avLst/>
          </a:prstGeom>
        </p:spPr>
        <p:txBody>
          <a:bodyPr wrap="square">
            <a:spAutoFit/>
          </a:bodyPr>
          <a:lstStyle/>
          <a:p>
            <a:pPr indent="342900" algn="justLow">
              <a:tabLst>
                <a:tab pos="448945" algn="l"/>
              </a:tabLst>
            </a:pPr>
            <a:r>
              <a:rPr lang="ar-IQ" sz="2800" b="1" dirty="0">
                <a:latin typeface="Times New Roman" panose="02020603050405020304" pitchFamily="18" charset="0"/>
                <a:ea typeface="Times New Roman" panose="02020603050405020304" pitchFamily="18" charset="0"/>
              </a:rPr>
              <a:t>أما مؤشرات فئات كلف الجودة الشاملة فتحسب كالاتي :</a:t>
            </a:r>
            <a:r>
              <a:rPr lang="en-US" sz="2800" b="1" dirty="0">
                <a:latin typeface="Times New Roman" panose="02020603050405020304" pitchFamily="18" charset="0"/>
                <a:ea typeface="Times New Roman" panose="02020603050405020304" pitchFamily="18" charset="0"/>
              </a:rPr>
              <a:t> (Russell &amp; Taylor,2000:98)</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1 ـ مؤشر كلف المنع : وتمثل إجمالي كلف المنع التي يجري تحديدها في الوحدة على إجمالي كلف الجودة الشاملة  وكما موضح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a:t>
            </a:r>
            <a:r>
              <a:rPr lang="ar-IQ" sz="2800" b="1" dirty="0" smtClean="0">
                <a:latin typeface="Times New Roman" panose="02020603050405020304" pitchFamily="18" charset="0"/>
                <a:ea typeface="Times New Roman" panose="02020603050405020304" pitchFamily="18" charset="0"/>
              </a:rPr>
              <a:t>                                </a:t>
            </a:r>
            <a:r>
              <a:rPr lang="ar-IQ" sz="2800" b="1" dirty="0">
                <a:latin typeface="Times New Roman" panose="02020603050405020304" pitchFamily="18" charset="0"/>
                <a:ea typeface="Times New Roman" panose="02020603050405020304" pitchFamily="18" charset="0"/>
              </a:rPr>
              <a:t>كلف المنع الكلية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مؤشر كلف المنع =   ــــــــــــــــــــــــــــــــــــــــــــــــ* 100%</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كلف الجودة الشاملة</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2- مؤشر كلف التقييم: وتمثل إجمالي كلف التقييم الى إجمالي كلف الجودة الشاملة  , وكما موضح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كلف التقييم الكلية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مؤشر كلف التقييم =  ــــــــــــــــــــــــــــــــــــــــــــــــــــ  * 100%</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كلف الجودة الشاملة</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a:t>
            </a:r>
            <a:r>
              <a:rPr lang="ar-IQ" sz="2800" b="1" dirty="0" smtClean="0">
                <a:latin typeface="Times New Roman" panose="02020603050405020304" pitchFamily="18" charset="0"/>
                <a:ea typeface="Times New Roman" panose="02020603050405020304" pitchFamily="18" charset="0"/>
              </a:rPr>
              <a:t>3- </a:t>
            </a:r>
            <a:r>
              <a:rPr lang="ar-IQ" sz="2800" b="1" dirty="0">
                <a:latin typeface="Times New Roman" panose="02020603050405020304" pitchFamily="18" charset="0"/>
                <a:ea typeface="Times New Roman" panose="02020603050405020304" pitchFamily="18" charset="0"/>
              </a:rPr>
              <a:t>مؤشر كلف الفشل الداخلي: وتمثل إجمالي كلف الفشل الداخلي في الوحدة على إجمالي كلف الجودة الشاملة  وكما موضح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كلف الفشل الداخلي الكلية</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مؤشر كلف الفشل الداخلي =  ــــــــــــــــــــــــــــــــــــــــــــــ  * 100%</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كلف الجودة الشاملة</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0664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109639"/>
          </a:xfrm>
          <a:prstGeom prst="rect">
            <a:avLst/>
          </a:prstGeom>
        </p:spPr>
        <p:txBody>
          <a:bodyPr wrap="square">
            <a:spAutoFit/>
          </a:bodyPr>
          <a:lstStyle/>
          <a:p>
            <a:pPr indent="125095" algn="justLow"/>
            <a:r>
              <a:rPr lang="ar-IQ" sz="2400" b="1" dirty="0">
                <a:latin typeface="Times New Roman" panose="02020603050405020304" pitchFamily="18" charset="0"/>
                <a:ea typeface="Times New Roman" panose="02020603050405020304" pitchFamily="18" charset="0"/>
              </a:rPr>
              <a:t>ومن الممكن إضافة المؤشرات التالية للمؤشرات المالية الخاصة بقياس جودة الاداء : </a:t>
            </a:r>
            <a:endParaRPr lang="en-US" sz="2400" dirty="0">
              <a:latin typeface="Times New Roman" panose="02020603050405020304" pitchFamily="18" charset="0"/>
              <a:ea typeface="Times New Roman" panose="02020603050405020304" pitchFamily="18" charset="0"/>
            </a:endParaRPr>
          </a:p>
          <a:p>
            <a:pPr indent="-217805" algn="justLow"/>
            <a:r>
              <a:rPr lang="ar-IQ" sz="2400" b="1" dirty="0">
                <a:latin typeface="Times New Roman" panose="02020603050405020304" pitchFamily="18" charset="0"/>
                <a:ea typeface="Times New Roman" panose="02020603050405020304" pitchFamily="18" charset="0"/>
              </a:rPr>
              <a:t>1- مؤشر التنفيذ المالي لتخصيصات الدورات التدريبية : ويمثل هذا المؤشر النسبة المئوية مابين التكاليف الفعلية المصروفة على المشاركة بالدورات التدريبية الى إجمالي المبالغ المخصصة للدورات وكما موضح :</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المبالغ الفعلية المصروفة لحساب الدورات التدريبية</a:t>
            </a:r>
            <a:endParaRPr lang="en-US" sz="2400" dirty="0">
              <a:latin typeface="Times New Roman" panose="02020603050405020304" pitchFamily="18" charset="0"/>
              <a:ea typeface="Times New Roman" panose="02020603050405020304" pitchFamily="18" charset="0"/>
            </a:endParaRPr>
          </a:p>
          <a:p>
            <a:pPr indent="-217805" algn="justLow"/>
            <a:r>
              <a:rPr lang="ar-IQ" sz="2400" b="1" dirty="0">
                <a:latin typeface="Times New Roman" panose="02020603050405020304" pitchFamily="18" charset="0"/>
                <a:ea typeface="Times New Roman" panose="02020603050405020304" pitchFamily="18" charset="0"/>
              </a:rPr>
              <a:t>مؤشرالتنفيذ المالي للدورات التدريبية =ــــــــــــــــــــــــــــــــــــــــــــــــــــــــــــــــــــــــــــــــــ*100%</a:t>
            </a:r>
            <a:endParaRPr lang="en-US" sz="2400" dirty="0">
              <a:latin typeface="Times New Roman" panose="02020603050405020304" pitchFamily="18" charset="0"/>
              <a:ea typeface="Times New Roman" panose="02020603050405020304" pitchFamily="18" charset="0"/>
            </a:endParaRPr>
          </a:p>
          <a:p>
            <a:pPr indent="-114300" algn="justLow"/>
            <a:r>
              <a:rPr lang="ar-IQ" sz="2400" b="1" dirty="0" smtClean="0">
                <a:latin typeface="Times New Roman" panose="02020603050405020304" pitchFamily="18" charset="0"/>
                <a:ea typeface="Times New Roman" panose="02020603050405020304" pitchFamily="18" charset="0"/>
              </a:rPr>
              <a:t>                                             التخصيصات </a:t>
            </a:r>
            <a:r>
              <a:rPr lang="ar-IQ" sz="2400" b="1" dirty="0">
                <a:latin typeface="Times New Roman" panose="02020603050405020304" pitchFamily="18" charset="0"/>
                <a:ea typeface="Times New Roman" panose="02020603050405020304" pitchFamily="18" charset="0"/>
              </a:rPr>
              <a:t>المالية الخاصة بحساب كلف الدورات التدريبية </a:t>
            </a:r>
            <a:endParaRPr lang="en-US" sz="2400" dirty="0">
              <a:latin typeface="Times New Roman" panose="02020603050405020304" pitchFamily="18" charset="0"/>
              <a:ea typeface="Times New Roman" panose="02020603050405020304" pitchFamily="18" charset="0"/>
            </a:endParaRPr>
          </a:p>
          <a:p>
            <a:pPr indent="-114300" algn="justLow"/>
            <a:r>
              <a:rPr lang="ar-IQ" sz="2400" b="1"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indent="-114300" algn="justLow"/>
            <a:r>
              <a:rPr lang="ar-IQ" sz="2400" b="1" dirty="0">
                <a:latin typeface="Times New Roman" panose="02020603050405020304" pitchFamily="18" charset="0"/>
                <a:ea typeface="Times New Roman" panose="02020603050405020304" pitchFamily="18" charset="0"/>
              </a:rPr>
              <a:t>2- مؤشر التنفيذ المالي للايفاد والسفر : ويمثل هذا المؤشر النسبة المئوية مابين التكاليف الفعلية المصروفة على حساب الايفادات والسفر الى إجمالي المبالغ المخصصة للايفادات والسفر , وكما موضح </a:t>
            </a:r>
            <a:endParaRPr lang="en-US" sz="2400" dirty="0">
              <a:latin typeface="Times New Roman" panose="02020603050405020304" pitchFamily="18" charset="0"/>
              <a:ea typeface="Times New Roman" panose="02020603050405020304" pitchFamily="18" charset="0"/>
            </a:endParaRPr>
          </a:p>
          <a:p>
            <a:pPr algn="justLow"/>
            <a:r>
              <a:rPr lang="ar-IQ" sz="2400" b="1" dirty="0" smtClean="0">
                <a:latin typeface="Times New Roman" panose="02020603050405020304" pitchFamily="18" charset="0"/>
                <a:ea typeface="Times New Roman" panose="02020603050405020304" pitchFamily="18" charset="0"/>
              </a:rPr>
              <a:t>                                      المبالغ </a:t>
            </a:r>
            <a:r>
              <a:rPr lang="ar-IQ" sz="2400" b="1" dirty="0">
                <a:latin typeface="Times New Roman" panose="02020603050405020304" pitchFamily="18" charset="0"/>
                <a:ea typeface="Times New Roman" panose="02020603050405020304" pitchFamily="18" charset="0"/>
              </a:rPr>
              <a:t>الفعلية المصروفة على حساب الايفاد والسفر </a:t>
            </a:r>
            <a:endParaRPr lang="en-US" sz="2400" dirty="0">
              <a:latin typeface="Times New Roman" panose="02020603050405020304" pitchFamily="18" charset="0"/>
              <a:ea typeface="Times New Roman" panose="02020603050405020304" pitchFamily="18" charset="0"/>
            </a:endParaRPr>
          </a:p>
          <a:p>
            <a:pPr indent="-114300" algn="justLow"/>
            <a:r>
              <a:rPr lang="ar-IQ" sz="2400" b="1" dirty="0">
                <a:latin typeface="Times New Roman" panose="02020603050405020304" pitchFamily="18" charset="0"/>
                <a:ea typeface="Times New Roman" panose="02020603050405020304" pitchFamily="18" charset="0"/>
              </a:rPr>
              <a:t>مؤشر التنفيذ المالي للايفاد والسفر=ــــــــــــــــــــــــــــــــــــــــــــــــــــــــــــــــــــــــــــــــ *100%</a:t>
            </a:r>
            <a:endParaRPr lang="en-US" sz="2400" dirty="0">
              <a:latin typeface="Times New Roman" panose="02020603050405020304" pitchFamily="18" charset="0"/>
              <a:ea typeface="Times New Roman" panose="02020603050405020304" pitchFamily="18" charset="0"/>
            </a:endParaRPr>
          </a:p>
          <a:p>
            <a:pPr algn="justLow">
              <a:tabLst>
                <a:tab pos="448945" algn="l"/>
              </a:tabLst>
            </a:pPr>
            <a:r>
              <a:rPr lang="ar-IQ" sz="2400" b="1" dirty="0">
                <a:latin typeface="Times New Roman" panose="02020603050405020304" pitchFamily="18" charset="0"/>
                <a:ea typeface="Times New Roman" panose="02020603050405020304" pitchFamily="18" charset="0"/>
              </a:rPr>
              <a:t>                                                  التخصيصات المالية الخاصة بحساب كلف الايفاد والسفر</a:t>
            </a:r>
            <a:endParaRPr lang="en-US" sz="2400" dirty="0">
              <a:latin typeface="Times New Roman" panose="02020603050405020304" pitchFamily="18" charset="0"/>
              <a:ea typeface="Times New Roman" panose="02020603050405020304" pitchFamily="18" charset="0"/>
            </a:endParaRPr>
          </a:p>
          <a:p>
            <a:pPr indent="-114300" algn="justLow">
              <a:tabLst>
                <a:tab pos="448945" algn="l"/>
              </a:tabLst>
            </a:pPr>
            <a:r>
              <a:rPr lang="ar-IQ" sz="2400" b="1" dirty="0">
                <a:latin typeface="Times New Roman" panose="02020603050405020304" pitchFamily="18" charset="0"/>
                <a:ea typeface="Times New Roman" panose="02020603050405020304" pitchFamily="18" charset="0"/>
              </a:rPr>
              <a:t>3- مؤشر التنفيذ المالي لحساب مخصصات طلبة الدراسات العليا: ويمثل هذا المؤشر النسبة المئوية مابين التكاليف المصروفة فعلاً لحساب مخصصات طلبة الدراسات العليا إلى إجمالي المبالغ المخصصة لطلبة الدراسات العلياوكما موضح :</a:t>
            </a:r>
            <a:endParaRPr lang="en-US" sz="2400" dirty="0">
              <a:latin typeface="Times New Roman" panose="02020603050405020304" pitchFamily="18" charset="0"/>
              <a:ea typeface="Times New Roman" panose="02020603050405020304" pitchFamily="18" charset="0"/>
            </a:endParaRPr>
          </a:p>
          <a:p>
            <a:pPr algn="justLow">
              <a:tabLst>
                <a:tab pos="448945" algn="l"/>
              </a:tabLst>
            </a:pPr>
            <a:r>
              <a:rPr lang="ar-IQ" sz="2400" b="1"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algn="justLow">
              <a:tabLst>
                <a:tab pos="448945" algn="l"/>
              </a:tabLst>
            </a:pPr>
            <a:r>
              <a:rPr lang="ar-IQ" sz="2400" b="1" dirty="0">
                <a:latin typeface="Times New Roman" panose="02020603050405020304" pitchFamily="18" charset="0"/>
                <a:ea typeface="Times New Roman" panose="02020603050405020304" pitchFamily="18" charset="0"/>
              </a:rPr>
              <a:t>مؤشر التنفيذ المالي لحساب           المصروف فعلاً لحساب مخصصات طلبة الدراسات العليا </a:t>
            </a:r>
            <a:endParaRPr lang="en-US" sz="2400" dirty="0">
              <a:latin typeface="Times New Roman" panose="02020603050405020304" pitchFamily="18" charset="0"/>
              <a:ea typeface="Times New Roman" panose="02020603050405020304" pitchFamily="18" charset="0"/>
            </a:endParaRPr>
          </a:p>
          <a:p>
            <a:pPr algn="justLow">
              <a:tabLst>
                <a:tab pos="448945" algn="l"/>
              </a:tabLst>
            </a:pPr>
            <a:r>
              <a:rPr lang="ar-IQ" sz="2400" b="1" dirty="0">
                <a:latin typeface="Times New Roman" panose="02020603050405020304" pitchFamily="18" charset="0"/>
                <a:ea typeface="Times New Roman" panose="02020603050405020304" pitchFamily="18" charset="0"/>
              </a:rPr>
              <a:t>مخصصات طلبة الدراسات العليا =ــــــــــــــــــــــــــــــــــــــــــــــــــــــــــــــــــــــــــــــــــــــــــــــــــ *100%</a:t>
            </a:r>
            <a:endParaRPr lang="en-US" sz="2400" dirty="0">
              <a:latin typeface="Times New Roman" panose="02020603050405020304" pitchFamily="18" charset="0"/>
              <a:ea typeface="Times New Roman" panose="02020603050405020304" pitchFamily="18" charset="0"/>
            </a:endParaRPr>
          </a:p>
          <a:p>
            <a:pPr algn="justLow">
              <a:tabLst>
                <a:tab pos="448945" algn="l"/>
              </a:tabLst>
            </a:pPr>
            <a:r>
              <a:rPr lang="ar-IQ" sz="2400" b="1" dirty="0">
                <a:latin typeface="Times New Roman" panose="02020603050405020304" pitchFamily="18" charset="0"/>
                <a:ea typeface="Times New Roman" panose="02020603050405020304" pitchFamily="18" charset="0"/>
              </a:rPr>
              <a:t>                                           المبالغ المخصصة لطلبة الدراسات العليا </a:t>
            </a:r>
            <a:endParaRPr lang="en-US" sz="2400" dirty="0">
              <a:latin typeface="Times New Roman" panose="02020603050405020304" pitchFamily="18" charset="0"/>
              <a:ea typeface="Times New Roman" panose="02020603050405020304" pitchFamily="18" charset="0"/>
            </a:endParaRPr>
          </a:p>
          <a:p>
            <a:pPr algn="justLow">
              <a:tabLst>
                <a:tab pos="448945" algn="l"/>
              </a:tabLst>
            </a:pPr>
            <a:r>
              <a:rPr lang="ar-IQ" sz="2400" b="1" dirty="0">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07060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124754"/>
          </a:xfrm>
          <a:prstGeom prst="rect">
            <a:avLst/>
          </a:prstGeom>
        </p:spPr>
        <p:txBody>
          <a:bodyPr wrap="square">
            <a:spAutoFit/>
          </a:bodyPr>
          <a:lstStyle/>
          <a:p>
            <a:pPr indent="114300" algn="justLow">
              <a:tabLst>
                <a:tab pos="448945" algn="l"/>
              </a:tabLst>
            </a:pPr>
            <a:r>
              <a:rPr lang="ar-IQ" sz="2800" b="1" dirty="0">
                <a:latin typeface="Times New Roman" panose="02020603050405020304" pitchFamily="18" charset="0"/>
                <a:ea typeface="Times New Roman" panose="02020603050405020304" pitchFamily="18" charset="0"/>
              </a:rPr>
              <a:t>ب ـ المقاييس غير المالية لتكاليـف الجـودة الشاملــة : تعد مقاييس الاداء الداخلية غير كافية لقياس الاداء في الوحدات الاقتصادية (المؤسسة الجامعية) لذا تم الاستعانة بمقاييس اداء جديدة (غير مالية) تواكب الاحتياجات المتجددة للإدارة والتركيز على ارضاء الزبون وبما يتماشى مع اهداف الوحدة الاقتصادية   (المؤسسة الجامعية </a:t>
            </a:r>
            <a:r>
              <a:rPr lang="ar-IQ" sz="2800" b="1" dirty="0" smtClean="0">
                <a:latin typeface="Times New Roman" panose="02020603050405020304" pitchFamily="18" charset="0"/>
                <a:ea typeface="Times New Roman" panose="02020603050405020304" pitchFamily="18" charset="0"/>
              </a:rPr>
              <a:t>).) </a:t>
            </a:r>
            <a:r>
              <a:rPr lang="ar-IQ" sz="2800" b="1" dirty="0">
                <a:latin typeface="Times New Roman" panose="02020603050405020304" pitchFamily="18" charset="0"/>
                <a:ea typeface="Times New Roman" panose="02020603050405020304" pitchFamily="18" charset="0"/>
              </a:rPr>
              <a:t>.</a:t>
            </a:r>
            <a:endParaRPr lang="en-US" sz="2800" b="1" dirty="0">
              <a:latin typeface="Times New Roman" panose="02020603050405020304" pitchFamily="18" charset="0"/>
              <a:ea typeface="Times New Roman" panose="02020603050405020304" pitchFamily="18" charset="0"/>
            </a:endParaRPr>
          </a:p>
          <a:p>
            <a:pPr indent="-11430" algn="justLow">
              <a:tabLst>
                <a:tab pos="448945" algn="l"/>
              </a:tabLst>
            </a:pPr>
            <a:r>
              <a:rPr lang="ar-IQ" sz="2800" b="1" dirty="0">
                <a:latin typeface="Times New Roman" panose="02020603050405020304" pitchFamily="18" charset="0"/>
                <a:ea typeface="Times New Roman" panose="02020603050405020304" pitchFamily="18" charset="0"/>
              </a:rPr>
              <a:t> حيث تلجأ الوحدات الاقتصادية(المؤسسة الجامعية)إلى إكمال المقاييس المالية بمقاييس غير مالية لتقويم أدائها الجامعي ، إذ لا توجد مقاييس مثالية شائعة الاستعمال كما إنها تختلف من وحدة اقتصادية لأخرى حسب طبيعة عملهـا أو حجمها أو الأهمية النسبية لهذه </a:t>
            </a:r>
            <a:r>
              <a:rPr lang="ar-IQ" sz="2800" b="1" dirty="0" smtClean="0">
                <a:latin typeface="Times New Roman" panose="02020603050405020304" pitchFamily="18" charset="0"/>
                <a:ea typeface="Times New Roman" panose="02020603050405020304" pitchFamily="18" charset="0"/>
              </a:rPr>
              <a:t>المقاييس.,</a:t>
            </a:r>
            <a:r>
              <a:rPr lang="ar-IQ" sz="2800" b="1" dirty="0">
                <a:latin typeface="Times New Roman" panose="02020603050405020304" pitchFamily="18" charset="0"/>
                <a:ea typeface="Times New Roman" panose="02020603050405020304" pitchFamily="18" charset="0"/>
              </a:rPr>
              <a:t>ومن هنا تنشأ الحاجة إلى استعمال كل من المقاييس المالية وغير الماليـة لغرض تقويم الأداء الشامل للوحدات الاقتصادية , حيث إن الهدف الرئيسي في بيئة الاعمال الحديثة هو زيادة الجودة وتخفيض التكاليف ، لذلك فمن الضروري وجود مقاييس تشغيلية غير ماليـة تدعم هذا التوجه ومن هذه المقاييس الجودة والمرونة ومواعيد التسليم، </a:t>
            </a:r>
            <a:r>
              <a:rPr lang="ar-IQ" sz="2800" b="1" dirty="0" smtClean="0">
                <a:latin typeface="Times New Roman" panose="02020603050405020304" pitchFamily="18" charset="0"/>
                <a:ea typeface="Times New Roman" panose="02020603050405020304" pitchFamily="18" charset="0"/>
              </a:rPr>
              <a:t>.</a:t>
            </a:r>
            <a:endParaRPr lang="en-US" sz="2800" b="1" dirty="0">
              <a:latin typeface="Times New Roman" panose="02020603050405020304" pitchFamily="18" charset="0"/>
              <a:ea typeface="Times New Roman" panose="02020603050405020304" pitchFamily="18" charset="0"/>
            </a:endParaRPr>
          </a:p>
          <a:p>
            <a:pPr indent="114300" algn="justLow">
              <a:tabLst>
                <a:tab pos="448945" algn="l"/>
              </a:tabLst>
            </a:pPr>
            <a:r>
              <a:rPr lang="ar-IQ" sz="2800" b="1" dirty="0">
                <a:latin typeface="Times New Roman" panose="02020603050405020304" pitchFamily="18" charset="0"/>
                <a:ea typeface="Times New Roman" panose="02020603050405020304" pitchFamily="18" charset="0"/>
              </a:rPr>
              <a:t>  وتتميز مقاييس الأداء غير المالية بسهولة تتبعها وربطها بأستراتيجية الوحدة الاقتصادية لأنها مقاييس عملية تساعد على أتخاذ الإجراءات التصحيحية في الوقت المناسب ,وإنه يمكن تطبيقها على مستوى الوحدة الاقتصادية .فمثلاً يمكن تحديد انخفاض الجودة بسرعة في ظل هذه المقاييس واتخاذ الخطوات العلاجية لحل المشكلة </a:t>
            </a:r>
            <a:r>
              <a:rPr lang="ar-IQ" sz="2800" b="1" dirty="0" smtClean="0">
                <a:latin typeface="Times New Roman" panose="02020603050405020304" pitchFamily="18" charset="0"/>
                <a:ea typeface="Times New Roman" panose="02020603050405020304" pitchFamily="18" charset="0"/>
              </a:rPr>
              <a:t>.).</a:t>
            </a:r>
            <a:endParaRPr lang="en-US" sz="2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48182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extLst>
              <p:ext uri="{D42A27DB-BD31-4B8C-83A1-F6EECF244321}">
                <p14:modId xmlns:p14="http://schemas.microsoft.com/office/powerpoint/2010/main" val="1778653378"/>
              </p:ext>
            </p:extLst>
          </p:nvPr>
        </p:nvGraphicFramePr>
        <p:xfrm>
          <a:off x="95534" y="0"/>
          <a:ext cx="12096466" cy="7539601"/>
        </p:xfrm>
        <a:graphic>
          <a:graphicData uri="http://schemas.openxmlformats.org/drawingml/2006/table">
            <a:tbl>
              <a:tblPr rtl="1" firstRow="1" firstCol="1" bandRow="1">
                <a:tableStyleId>{5940675A-B579-460E-94D1-54222C63F5DA}</a:tableStyleId>
              </a:tblPr>
              <a:tblGrid>
                <a:gridCol w="11920111"/>
                <a:gridCol w="176355"/>
              </a:tblGrid>
              <a:tr h="6450719">
                <a:tc>
                  <a:txBody>
                    <a:bodyPr/>
                    <a:lstStyle/>
                    <a:p>
                      <a:pPr rtl="1"/>
                      <a:r>
                        <a:rPr lang="ar-IQ" sz="2400" b="1" kern="1200" dirty="0" smtClean="0">
                          <a:solidFill>
                            <a:schemeClr val="tx1"/>
                          </a:solidFill>
                          <a:effectLst/>
                          <a:latin typeface="+mn-lt"/>
                          <a:ea typeface="+mn-ea"/>
                          <a:cs typeface="+mn-cs"/>
                        </a:rPr>
                        <a:t>أ- مقاييس الجودة بدلالة المدخلات للنظام التعليمي  </a:t>
                      </a:r>
                      <a:endParaRPr lang="en-US" sz="2400" kern="1200" dirty="0" smtClean="0">
                        <a:solidFill>
                          <a:schemeClr val="tx1"/>
                        </a:solidFill>
                        <a:effectLst/>
                        <a:latin typeface="+mn-lt"/>
                        <a:ea typeface="+mn-ea"/>
                        <a:cs typeface="+mn-cs"/>
                      </a:endParaRPr>
                    </a:p>
                    <a:p>
                      <a:pPr rtl="1"/>
                      <a:r>
                        <a:rPr lang="ar-IQ" sz="2400" b="1" kern="1200" dirty="0" smtClean="0">
                          <a:solidFill>
                            <a:schemeClr val="tx1"/>
                          </a:solidFill>
                          <a:effectLst/>
                          <a:latin typeface="+mn-lt"/>
                          <a:ea typeface="+mn-ea"/>
                          <a:cs typeface="+mn-cs"/>
                        </a:rPr>
                        <a:t>تركز هذه المقاييس على قياس جودة المدخلات والتي تشمل (القدرة الاستيعابية لقبول الطلبة ,الصفوف والقاعات الدراسية, المكتبات,معدل طلبة دراسات عليا/تدريسي, , الالقاب العلمية للتدريسيين) ,حيث تعتبر المدخلات أو الموارد هي جوهر الخدمة التعليمية وجودتها , وهذه المقاييس هي كالاتي:</a:t>
                      </a:r>
                      <a:endParaRPr lang="en-US" sz="2400" kern="1200" dirty="0" smtClean="0">
                        <a:solidFill>
                          <a:schemeClr val="tx1"/>
                        </a:solidFill>
                        <a:effectLst/>
                        <a:latin typeface="+mn-lt"/>
                        <a:ea typeface="+mn-ea"/>
                        <a:cs typeface="+mn-cs"/>
                      </a:endParaRPr>
                    </a:p>
                    <a:p>
                      <a:pPr rtl="1"/>
                      <a:r>
                        <a:rPr lang="ar-IQ" sz="2400" b="1" kern="1200" dirty="0" smtClean="0">
                          <a:solidFill>
                            <a:schemeClr val="tx1"/>
                          </a:solidFill>
                          <a:effectLst/>
                          <a:latin typeface="+mn-lt"/>
                          <a:ea typeface="+mn-ea"/>
                          <a:cs typeface="+mn-cs"/>
                        </a:rPr>
                        <a:t>1) القدرة الاستيعابية لقبول الطلبة </a:t>
                      </a:r>
                      <a:endParaRPr lang="en-US" sz="2400" kern="1200" dirty="0" smtClean="0">
                        <a:solidFill>
                          <a:schemeClr val="tx1"/>
                        </a:solidFill>
                        <a:effectLst/>
                        <a:latin typeface="+mn-lt"/>
                        <a:ea typeface="+mn-ea"/>
                        <a:cs typeface="+mn-cs"/>
                      </a:endParaRPr>
                    </a:p>
                    <a:p>
                      <a:pPr rtl="1"/>
                      <a:r>
                        <a:rPr lang="ar-IQ" sz="2400" b="1" kern="1200" dirty="0" smtClean="0">
                          <a:solidFill>
                            <a:schemeClr val="tx1"/>
                          </a:solidFill>
                          <a:effectLst/>
                          <a:latin typeface="+mn-lt"/>
                          <a:ea typeface="+mn-ea"/>
                          <a:cs typeface="+mn-cs"/>
                        </a:rPr>
                        <a:t>مؤشر قبول طلبة الدراسات العليا : ويمثل هذا المؤشر عدد المقبولين من طلبة الدراسات العليا إلى عدد المخطط قبولهم من طلبة الدراسات العليا,ويمكن حساب المؤشر كما موضح بالاتي :</a:t>
                      </a:r>
                      <a:endParaRPr lang="en-US" sz="2400" kern="1200" dirty="0" smtClean="0">
                        <a:solidFill>
                          <a:schemeClr val="tx1"/>
                        </a:solidFill>
                        <a:effectLst/>
                        <a:latin typeface="+mn-lt"/>
                        <a:ea typeface="+mn-ea"/>
                        <a:cs typeface="+mn-cs"/>
                      </a:endParaRPr>
                    </a:p>
                    <a:p>
                      <a:pPr rtl="1"/>
                      <a:r>
                        <a:rPr lang="ar-IQ" sz="2400" b="1" kern="1200" dirty="0" smtClean="0">
                          <a:solidFill>
                            <a:schemeClr val="tx1"/>
                          </a:solidFill>
                          <a:effectLst/>
                          <a:latin typeface="+mn-lt"/>
                          <a:ea typeface="+mn-ea"/>
                          <a:cs typeface="+mn-cs"/>
                        </a:rPr>
                        <a:t>                                                                عدد المقبولين من طلبة الدراسات العليا</a:t>
                      </a:r>
                      <a:endParaRPr lang="en-US" sz="2400" kern="1200" dirty="0" smtClean="0">
                        <a:solidFill>
                          <a:schemeClr val="tx1"/>
                        </a:solidFill>
                        <a:effectLst/>
                        <a:latin typeface="+mn-lt"/>
                        <a:ea typeface="+mn-ea"/>
                        <a:cs typeface="+mn-cs"/>
                      </a:endParaRPr>
                    </a:p>
                    <a:p>
                      <a:pPr rtl="1"/>
                      <a:r>
                        <a:rPr lang="ar-IQ" sz="2400" b="1" kern="1200" dirty="0" smtClean="0">
                          <a:solidFill>
                            <a:schemeClr val="tx1"/>
                          </a:solidFill>
                          <a:effectLst/>
                          <a:latin typeface="+mn-lt"/>
                          <a:ea typeface="+mn-ea"/>
                          <a:cs typeface="+mn-cs"/>
                        </a:rPr>
                        <a:t>مؤشر قبول طلبة الدراسات العليا/المخطط قبولهم =ــــــــــــــــــــــــــــــــــــــــــــــــــــــــــــــــ*100</a:t>
                      </a:r>
                      <a:endParaRPr lang="en-US" sz="2400" kern="1200" dirty="0" smtClean="0">
                        <a:solidFill>
                          <a:schemeClr val="tx1"/>
                        </a:solidFill>
                        <a:effectLst/>
                        <a:latin typeface="+mn-lt"/>
                        <a:ea typeface="+mn-ea"/>
                        <a:cs typeface="+mn-cs"/>
                      </a:endParaRPr>
                    </a:p>
                    <a:p>
                      <a:pPr rtl="1"/>
                      <a:r>
                        <a:rPr lang="ar-IQ" sz="2400" b="1" kern="1200" dirty="0" smtClean="0">
                          <a:solidFill>
                            <a:schemeClr val="tx1"/>
                          </a:solidFill>
                          <a:effectLst/>
                          <a:latin typeface="+mn-lt"/>
                          <a:ea typeface="+mn-ea"/>
                          <a:cs typeface="+mn-cs"/>
                        </a:rPr>
                        <a:t>                                                             عدد المخطط قبولهم من طلبة الدراسات العليا</a:t>
                      </a:r>
                      <a:endParaRPr lang="en-US" sz="2400" kern="1200" dirty="0" smtClean="0">
                        <a:solidFill>
                          <a:schemeClr val="tx1"/>
                        </a:solidFill>
                        <a:effectLst/>
                        <a:latin typeface="+mn-lt"/>
                        <a:ea typeface="+mn-ea"/>
                        <a:cs typeface="+mn-cs"/>
                      </a:endParaRPr>
                    </a:p>
                    <a:p>
                      <a:pPr rtl="1"/>
                      <a:r>
                        <a:rPr lang="ar-IQ" sz="2400" b="1" kern="1200" dirty="0" smtClean="0">
                          <a:solidFill>
                            <a:schemeClr val="tx1"/>
                          </a:solidFill>
                          <a:effectLst/>
                          <a:latin typeface="+mn-lt"/>
                          <a:ea typeface="+mn-ea"/>
                          <a:cs typeface="+mn-cs"/>
                        </a:rPr>
                        <a:t>وترى الباحثة ان المؤشر أعلاه يرتبط بكلف المنع , فكلما كان اختيار الطلبة المقبولين في الدراسات العليا بعناية ودقة وموضوعية كلما ادى ذلك الى تقليل كلف الفشل والمتمثل برسوب الطالب في الكورسات او في المناقشة .</a:t>
                      </a:r>
                      <a:endParaRPr lang="en-US" sz="2400" kern="1200" dirty="0" smtClean="0">
                        <a:solidFill>
                          <a:schemeClr val="tx1"/>
                        </a:solidFill>
                        <a:effectLst/>
                        <a:latin typeface="+mn-lt"/>
                        <a:ea typeface="+mn-ea"/>
                        <a:cs typeface="+mn-cs"/>
                      </a:endParaRPr>
                    </a:p>
                    <a:p>
                      <a:pPr rtl="1"/>
                      <a:r>
                        <a:rPr lang="ar-IQ" sz="2400" b="1" kern="1200" dirty="0" smtClean="0">
                          <a:solidFill>
                            <a:schemeClr val="tx1"/>
                          </a:solidFill>
                          <a:effectLst/>
                          <a:latin typeface="+mn-lt"/>
                          <a:ea typeface="+mn-ea"/>
                          <a:cs typeface="+mn-cs"/>
                        </a:rPr>
                        <a:t>2) الصفوف والقاعات الدراسية </a:t>
                      </a:r>
                      <a:endParaRPr lang="en-US" sz="2400" kern="1200" dirty="0" smtClean="0">
                        <a:solidFill>
                          <a:schemeClr val="tx1"/>
                        </a:solidFill>
                        <a:effectLst/>
                        <a:latin typeface="+mn-lt"/>
                        <a:ea typeface="+mn-ea"/>
                        <a:cs typeface="+mn-cs"/>
                      </a:endParaRPr>
                    </a:p>
                    <a:p>
                      <a:pPr rtl="1"/>
                      <a:r>
                        <a:rPr lang="ar-IQ" sz="2400" b="1" kern="1200" dirty="0" smtClean="0">
                          <a:solidFill>
                            <a:schemeClr val="tx1"/>
                          </a:solidFill>
                          <a:effectLst/>
                          <a:latin typeface="+mn-lt"/>
                          <a:ea typeface="+mn-ea"/>
                          <a:cs typeface="+mn-cs"/>
                        </a:rPr>
                        <a:t>أ- الطالب/مساحة القاعة الدراسية :ويمثل هذا المؤشر مساحة الصفوف والقاعات الدراسية للطلبة إلى العدد الاجمالي للطلبة, ويمكن توضيح المؤشر بالاتي :</a:t>
                      </a:r>
                      <a:endParaRPr lang="en-US" sz="2400" kern="1200" dirty="0" smtClean="0">
                        <a:solidFill>
                          <a:schemeClr val="tx1"/>
                        </a:solidFill>
                        <a:effectLst/>
                        <a:latin typeface="+mn-lt"/>
                        <a:ea typeface="+mn-ea"/>
                        <a:cs typeface="+mn-cs"/>
                      </a:endParaRPr>
                    </a:p>
                    <a:p>
                      <a:pPr rtl="1"/>
                      <a:r>
                        <a:rPr lang="ar-IQ" sz="2400" b="1" kern="1200" dirty="0" smtClean="0">
                          <a:solidFill>
                            <a:schemeClr val="tx1"/>
                          </a:solidFill>
                          <a:effectLst/>
                          <a:latin typeface="+mn-lt"/>
                          <a:ea typeface="+mn-ea"/>
                          <a:cs typeface="+mn-cs"/>
                        </a:rPr>
                        <a:t>                                                             العدد الاجمالي للطلبة </a:t>
                      </a:r>
                      <a:endParaRPr lang="en-US" sz="2400" kern="1200" dirty="0" smtClean="0">
                        <a:solidFill>
                          <a:schemeClr val="tx1"/>
                        </a:solidFill>
                        <a:effectLst/>
                        <a:latin typeface="+mn-lt"/>
                        <a:ea typeface="+mn-ea"/>
                        <a:cs typeface="+mn-cs"/>
                      </a:endParaRPr>
                    </a:p>
                    <a:p>
                      <a:pPr rtl="1"/>
                      <a:r>
                        <a:rPr lang="ar-IQ" sz="2400" b="1" kern="1200" dirty="0" smtClean="0">
                          <a:solidFill>
                            <a:schemeClr val="tx1"/>
                          </a:solidFill>
                          <a:effectLst/>
                          <a:latin typeface="+mn-lt"/>
                          <a:ea typeface="+mn-ea"/>
                          <a:cs typeface="+mn-cs"/>
                        </a:rPr>
                        <a:t> الطالب  / مساحة القاعة الدراسية  = ـــــــــــــــــــــــــــــــــــــــــــــــــــــــــــــــــــــــــ</a:t>
                      </a:r>
                      <a:endParaRPr lang="en-US" sz="2400" kern="1200" dirty="0" smtClean="0">
                        <a:solidFill>
                          <a:schemeClr val="tx1"/>
                        </a:solidFill>
                        <a:effectLst/>
                        <a:latin typeface="+mn-lt"/>
                        <a:ea typeface="+mn-ea"/>
                        <a:cs typeface="+mn-cs"/>
                      </a:endParaRPr>
                    </a:p>
                    <a:p>
                      <a:pPr rtl="1"/>
                      <a:r>
                        <a:rPr lang="ar-IQ" sz="2400" b="1" kern="1200" dirty="0" smtClean="0">
                          <a:solidFill>
                            <a:schemeClr val="tx1"/>
                          </a:solidFill>
                          <a:effectLst/>
                          <a:latin typeface="+mn-lt"/>
                          <a:ea typeface="+mn-ea"/>
                          <a:cs typeface="+mn-cs"/>
                        </a:rPr>
                        <a:t>                                         مساحة الصفوف والقاعات الدراسية للطلبة</a:t>
                      </a:r>
                      <a:endParaRPr lang="en-US" sz="2400" kern="1200" dirty="0" smtClean="0">
                        <a:solidFill>
                          <a:schemeClr val="tx1"/>
                        </a:solidFill>
                        <a:effectLst/>
                        <a:latin typeface="+mn-lt"/>
                        <a:ea typeface="+mn-ea"/>
                        <a:cs typeface="+mn-cs"/>
                      </a:endParaRPr>
                    </a:p>
                    <a:p>
                      <a:pPr algn="r" rtl="1"/>
                      <a:endParaRPr lang="en-US" sz="3600" dirty="0"/>
                    </a:p>
                  </a:txBody>
                  <a:tcPr marL="68580" marR="68580" marT="0" marB="0" anchor="ctr"/>
                </a:tc>
                <a:tc>
                  <a:txBody>
                    <a:bodyPr/>
                    <a:lstStyle/>
                    <a:p>
                      <a:endParaRPr lang="en-US"/>
                    </a:p>
                  </a:txBody>
                  <a:tcPr marL="68580" marR="68580" marT="0" marB="0" anchor="ctr"/>
                </a:tc>
              </a:tr>
              <a:tr h="407281">
                <a:tc>
                  <a:txBody>
                    <a:bodyPr/>
                    <a:lstStyle/>
                    <a:p>
                      <a:endParaRPr lang="en-US"/>
                    </a:p>
                  </a:txBody>
                  <a:tcPr marL="68580" marR="68580" marT="0" marB="0"/>
                </a:tc>
                <a:tc>
                  <a:txBody>
                    <a:bodyPr/>
                    <a:lstStyle/>
                    <a:p>
                      <a:endParaRPr lang="en-US" dirty="0"/>
                    </a:p>
                  </a:txBody>
                  <a:tcPr marL="68580" marR="68580" marT="0" marB="0"/>
                </a:tc>
              </a:tr>
            </a:tbl>
          </a:graphicData>
        </a:graphic>
      </p:graphicFrame>
    </p:spTree>
    <p:extLst>
      <p:ext uri="{BB962C8B-B14F-4D97-AF65-F5344CB8AC3E}">
        <p14:creationId xmlns:p14="http://schemas.microsoft.com/office/powerpoint/2010/main" val="59831064"/>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45911"/>
            <a:ext cx="12192000" cy="6124754"/>
          </a:xfrm>
          <a:prstGeom prst="rect">
            <a:avLst/>
          </a:prstGeom>
        </p:spPr>
        <p:txBody>
          <a:bodyPr wrap="square">
            <a:spAutoFit/>
          </a:bodyPr>
          <a:lstStyle/>
          <a:p>
            <a:pPr indent="-114300" algn="justLow"/>
            <a:r>
              <a:rPr lang="ar-IQ" sz="2800" b="1" dirty="0">
                <a:latin typeface="Times New Roman" panose="02020603050405020304" pitchFamily="18" charset="0"/>
                <a:ea typeface="Times New Roman" panose="02020603050405020304" pitchFamily="18" charset="0"/>
              </a:rPr>
              <a:t>ب- متوسط عدد أستغلال القاعات الدراسية: ويمثل هذا المؤشر عدد الساعات الدراسية الاسبوعية إلى عدد القاعات المشغوله كصفوف ,ويمكن توضيح المؤشر كالاتي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متوسط عدد أستغلال         عدد الساعات الدراسية الاسبوعية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القاعات الدراسية      =ـــــــــــــــــــــــــــــــــــــــــــــــــــــــــــــــــــــ</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عدد القاعات المشغولة كصفوف دراسية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جـ-  عدد الطلبة للقاعة الدراسية الواحدة : ويمثل هذا المؤشر العدد الاجمالي للطلبة إلى عدد القاعات الدراسية وكلما كان عدد الطلبة قليل في القاعة الدراسية دل على اداء أفضل,ويمكن توضيح المؤشر كالاتي  </a:t>
            </a:r>
            <a:endParaRPr lang="en-US" sz="2800" dirty="0">
              <a:latin typeface="Times New Roman" panose="02020603050405020304" pitchFamily="18" charset="0"/>
              <a:ea typeface="Times New Roman" panose="02020603050405020304" pitchFamily="18" charset="0"/>
            </a:endParaRPr>
          </a:p>
          <a:p>
            <a:pPr algn="justLow"/>
            <a:r>
              <a:rPr lang="ar-IQ" sz="2800" b="1" dirty="0">
                <a:latin typeface="Times New Roman" panose="02020603050405020304" pitchFamily="18" charset="0"/>
                <a:ea typeface="Times New Roman" panose="02020603050405020304" pitchFamily="18" charset="0"/>
              </a:rPr>
              <a:t> </a:t>
            </a:r>
            <a:r>
              <a:rPr lang="ar-IQ" sz="2800" b="1" dirty="0" smtClean="0">
                <a:latin typeface="Times New Roman" panose="02020603050405020304" pitchFamily="18" charset="0"/>
                <a:ea typeface="Times New Roman" panose="02020603050405020304" pitchFamily="18" charset="0"/>
              </a:rPr>
              <a:t>                                                     </a:t>
            </a:r>
            <a:r>
              <a:rPr lang="ar-IQ" sz="2800" b="1" dirty="0">
                <a:latin typeface="Times New Roman" panose="02020603050405020304" pitchFamily="18" charset="0"/>
                <a:ea typeface="Times New Roman" panose="02020603050405020304" pitchFamily="18" charset="0"/>
              </a:rPr>
              <a:t>العدد الاجمالي للطلبة</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عدد الطلبة للقاعة الدراسية الواحدة= ـــــــــــــــــــــــــــــــــــــــــــــــــــــ</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                                                      عدد القاعات الدراسية </a:t>
            </a:r>
            <a:endParaRPr lang="en-US" sz="2800" dirty="0">
              <a:latin typeface="Times New Roman" panose="02020603050405020304" pitchFamily="18" charset="0"/>
              <a:ea typeface="Times New Roman" panose="02020603050405020304" pitchFamily="18" charset="0"/>
            </a:endParaRPr>
          </a:p>
          <a:p>
            <a:pPr indent="11430" algn="justLow"/>
            <a:r>
              <a:rPr lang="ar-IQ" sz="2800" b="1" dirty="0">
                <a:latin typeface="Times New Roman" panose="02020603050405020304" pitchFamily="18" charset="0"/>
                <a:ea typeface="Times New Roman" panose="02020603050405020304" pitchFamily="18" charset="0"/>
              </a:rPr>
              <a:t>وبضوء المؤشرات أعلاه فان توفير الظروف الملائمة من حيث المساحة المناسبة للقاعات الدراسية فضلاً عن وجود العدد في كل قاعة سيؤدي الى زيادة جودة مخرجات العملية التعليمية ويرتبط ذلك بكلف المنع </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45459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183" y="0"/>
            <a:ext cx="12082817" cy="6555641"/>
          </a:xfrm>
          <a:prstGeom prst="rect">
            <a:avLst/>
          </a:prstGeom>
        </p:spPr>
        <p:txBody>
          <a:bodyPr wrap="square">
            <a:spAutoFit/>
          </a:bodyPr>
          <a:lstStyle/>
          <a:p>
            <a:pPr algn="just"/>
            <a:r>
              <a:rPr lang="ar-IQ" sz="2800" b="1" u="sng" dirty="0" smtClean="0">
                <a:latin typeface="Times New Roman" panose="02020603050405020304" pitchFamily="18" charset="0"/>
                <a:ea typeface="Times New Roman" panose="02020603050405020304" pitchFamily="18" charset="0"/>
              </a:rPr>
              <a:t>المستخلص :</a:t>
            </a:r>
          </a:p>
          <a:p>
            <a:pPr algn="just"/>
            <a:r>
              <a:rPr lang="ar-IQ" sz="2800" b="1" dirty="0"/>
              <a:t>تعرف الجودة بانها مطابقة المنتج للمواصفات المطلوبة ،وملائمة المنتج لاستعمالات الزبون،والجودة من منظور الزبون تتمثل بمجموعة خصائص </a:t>
            </a:r>
            <a:r>
              <a:rPr lang="ar-IQ" sz="2800" b="1" dirty="0" smtClean="0"/>
              <a:t>المنتج .اما الجودة بالتعليم تعني تخريج طلبةبافضل كفاءة علمية وفنية للمجتمع .و</a:t>
            </a:r>
            <a:r>
              <a:rPr lang="ar-IQ" sz="2800" b="1" dirty="0">
                <a:latin typeface="Times New Roman" panose="02020603050405020304" pitchFamily="18" charset="0"/>
                <a:ea typeface="Times New Roman" panose="02020603050405020304" pitchFamily="18" charset="0"/>
              </a:rPr>
              <a:t>ان تكاليف الجودة الشامله في التعليم العالي أهمية كبيرة في تقويم الاداء الجامعي من خلال توفيرها لمجموعة من المقاييس المالية وغير المالية الخاصة بهذة التكاليف .</a:t>
            </a:r>
            <a:endParaRPr lang="en-US" sz="2800" dirty="0">
              <a:latin typeface="Times New Roman" panose="02020603050405020304" pitchFamily="18" charset="0"/>
              <a:ea typeface="Times New Roman" panose="02020603050405020304" pitchFamily="18" charset="0"/>
            </a:endParaRPr>
          </a:p>
          <a:p>
            <a:pPr algn="just"/>
            <a:r>
              <a:rPr lang="ar-IQ" sz="2800" b="1" dirty="0" smtClean="0">
                <a:latin typeface="Times New Roman" panose="02020603050405020304" pitchFamily="18" charset="0"/>
                <a:ea typeface="Times New Roman" panose="02020603050405020304" pitchFamily="18" charset="0"/>
              </a:rPr>
              <a:t>ان </a:t>
            </a:r>
            <a:r>
              <a:rPr lang="ar-IQ" sz="2800" b="1" dirty="0">
                <a:latin typeface="Times New Roman" panose="02020603050405020304" pitchFamily="18" charset="0"/>
                <a:ea typeface="Times New Roman" panose="02020603050405020304" pitchFamily="18" charset="0"/>
              </a:rPr>
              <a:t>تكاليف المنع والتقييم والفشل الداخلي والفشل الخارجي تمثل مقاييس مالية للاداء وغالباً ماتكون هذة المقاييس مرتبطة بالاهداف قصيرة الاجل .واضافه لهذه المقاييس فان هناك مجموعة من المقاييس غير المالية لتكاليف الجودة الشاملة المتعلقة بمقاييس الجودة بدلالة المدخلات للنظام التعليمي والعمليات والمخرجات للنظام التعليمي والتي تكون متكاملة مع المقاييس المالية .</a:t>
            </a:r>
            <a:endParaRPr lang="en-US" sz="2800" dirty="0">
              <a:latin typeface="Times New Roman" panose="02020603050405020304" pitchFamily="18" charset="0"/>
              <a:ea typeface="Times New Roman" panose="02020603050405020304" pitchFamily="18" charset="0"/>
            </a:endParaRPr>
          </a:p>
          <a:p>
            <a:pPr algn="just">
              <a:tabLst>
                <a:tab pos="1045210" algn="l"/>
              </a:tabLst>
            </a:pPr>
            <a:r>
              <a:rPr lang="ar-IQ" sz="2800" b="1" dirty="0">
                <a:latin typeface="Times New Roman" panose="02020603050405020304" pitchFamily="18" charset="0"/>
                <a:ea typeface="Times New Roman" panose="02020603050405020304" pitchFamily="18" charset="0"/>
              </a:rPr>
              <a:t>يهدف البحث الحالي الى بيان اهمية كلف الجودة بتقويم الاداء  الجامعي والى ابراز المقاييس المالية وغير المالية لتكاليف الجودة الشاملة بالتعليم العالي </a:t>
            </a:r>
            <a:r>
              <a:rPr lang="ar-IQ" sz="2800" b="1" dirty="0" smtClean="0">
                <a:latin typeface="Times New Roman" panose="02020603050405020304" pitchFamily="18" charset="0"/>
                <a:ea typeface="Times New Roman" panose="02020603050405020304" pitchFamily="18" charset="0"/>
              </a:rPr>
              <a:t>.</a:t>
            </a:r>
          </a:p>
          <a:p>
            <a:pPr algn="just">
              <a:tabLst>
                <a:tab pos="1045210" algn="l"/>
              </a:tabLst>
            </a:pPr>
            <a:r>
              <a:rPr lang="ar-IQ" sz="2800" b="1" dirty="0" smtClean="0">
                <a:effectLst/>
                <a:latin typeface="Times New Roman" panose="02020603050405020304" pitchFamily="18" charset="0"/>
                <a:ea typeface="Times New Roman" panose="02020603050405020304" pitchFamily="18" charset="0"/>
              </a:rPr>
              <a:t>و</a:t>
            </a:r>
            <a:r>
              <a:rPr lang="ar-IQ" sz="2800" b="1" dirty="0"/>
              <a:t>اهم التوصيات التي خرج بها البحث ضرورة تقويم اداء المؤسسة الجامعية باستعمال المقاييس المالية وغير المالية لتكاليف الجودة الشاملة حيث تعتبر المقاييس المالية لتكاليف الجودة الشاملة من المقاييس الداخلية المهمة لاداء المؤسسة الجامعية, لذا يجب ربطها بالمقاييس الغير مالية لتكاليف الجودة وذلك لاعطاءها صورة واضحة عن الاداء الكلي للوحدة </a:t>
            </a:r>
            <a:r>
              <a:rPr lang="ar-IQ" sz="2800" b="1" dirty="0" smtClean="0"/>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56058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386638"/>
          </a:xfrm>
          <a:prstGeom prst="rect">
            <a:avLst/>
          </a:prstGeom>
        </p:spPr>
        <p:txBody>
          <a:bodyPr wrap="square">
            <a:spAutoFit/>
          </a:bodyPr>
          <a:lstStyle/>
          <a:p>
            <a:pPr indent="11430" algn="justLow"/>
            <a:r>
              <a:rPr lang="ar-IQ" b="1" dirty="0" smtClean="0">
                <a:latin typeface="Times New Roman" panose="02020603050405020304" pitchFamily="18" charset="0"/>
                <a:ea typeface="Times New Roman" panose="02020603050405020304" pitchFamily="18" charset="0"/>
              </a:rPr>
              <a:t>3</a:t>
            </a:r>
            <a:r>
              <a:rPr lang="ar-IQ" sz="2400" b="1" dirty="0" smtClean="0">
                <a:latin typeface="Times New Roman" panose="02020603050405020304" pitchFamily="18" charset="0"/>
                <a:ea typeface="Times New Roman" panose="02020603050405020304" pitchFamily="18" charset="0"/>
              </a:rPr>
              <a:t>) </a:t>
            </a:r>
            <a:r>
              <a:rPr lang="ar-IQ" sz="2400" b="1" dirty="0">
                <a:latin typeface="Times New Roman" panose="02020603050405020304" pitchFamily="18" charset="0"/>
                <a:ea typeface="Times New Roman" panose="02020603050405020304" pitchFamily="18" charset="0"/>
              </a:rPr>
              <a:t>المكتبات </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أ- معدل مساحة مكتبة/طالب : ويمثل هذا المؤشر المساحة الكلية للمكتبة إلى العدد الاجمالي للطلبة, </a:t>
            </a:r>
            <a:r>
              <a:rPr lang="ar-IQ" sz="2400" b="1" dirty="0" smtClean="0">
                <a:latin typeface="Times New Roman" panose="02020603050405020304" pitchFamily="18" charset="0"/>
                <a:ea typeface="Times New Roman" panose="02020603050405020304" pitchFamily="18" charset="0"/>
              </a:rPr>
              <a:t>ونوضح </a:t>
            </a:r>
            <a:r>
              <a:rPr lang="ar-IQ" sz="2400" b="1" dirty="0">
                <a:latin typeface="Times New Roman" panose="02020603050405020304" pitchFamily="18" charset="0"/>
                <a:ea typeface="Times New Roman" panose="02020603050405020304" pitchFamily="18" charset="0"/>
              </a:rPr>
              <a:t>المؤشر </a:t>
            </a:r>
            <a:r>
              <a:rPr lang="ar-IQ" sz="2400" b="1" dirty="0" smtClean="0">
                <a:latin typeface="Times New Roman" panose="02020603050405020304" pitchFamily="18" charset="0"/>
                <a:ea typeface="Times New Roman" panose="02020603050405020304" pitchFamily="18" charset="0"/>
              </a:rPr>
              <a:t>بالاتي</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المساحة الكلي للمكتبة </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معدل مساحة مكتبة /طالب =ـــــــــــــــــــــــــــــــــــــــــــــــــ </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العدد الاجمالي للطلبة </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4) معدل طلبة دراسات عليا/تدريسي: ويمثل هذا المؤشر عدد طلبة الدراسات العليا إجمالي عدد التدريسيين الدراسات العليا الحاملي لقب استاذ واستاذ مساعد, ويمكن توضيح المؤشر كالاتي :</a:t>
            </a:r>
            <a:endParaRPr lang="en-US" sz="2400" dirty="0">
              <a:latin typeface="Times New Roman" panose="02020603050405020304" pitchFamily="18" charset="0"/>
              <a:ea typeface="Times New Roman" panose="02020603050405020304" pitchFamily="18" charset="0"/>
            </a:endParaRPr>
          </a:p>
          <a:p>
            <a:pPr indent="-114300" algn="justLow"/>
            <a:r>
              <a:rPr lang="ar-IQ" sz="2400" b="1" dirty="0">
                <a:latin typeface="Times New Roman" panose="02020603050405020304" pitchFamily="18" charset="0"/>
                <a:ea typeface="Times New Roman" panose="02020603050405020304" pitchFamily="18" charset="0"/>
              </a:rPr>
              <a:t>                                                            عدد طلبة الدراسات العليا</a:t>
            </a:r>
            <a:endParaRPr lang="en-US" sz="2400" dirty="0">
              <a:latin typeface="Times New Roman" panose="02020603050405020304" pitchFamily="18" charset="0"/>
              <a:ea typeface="Times New Roman" panose="02020603050405020304" pitchFamily="18" charset="0"/>
            </a:endParaRPr>
          </a:p>
          <a:p>
            <a:pPr indent="-114300" algn="justLow"/>
            <a:r>
              <a:rPr lang="ar-IQ" sz="2400" b="1" dirty="0">
                <a:latin typeface="Times New Roman" panose="02020603050405020304" pitchFamily="18" charset="0"/>
                <a:ea typeface="Times New Roman" panose="02020603050405020304" pitchFamily="18" charset="0"/>
              </a:rPr>
              <a:t>معدل طلبة دراسات عليا / </a:t>
            </a:r>
            <a:r>
              <a:rPr lang="ar-IQ" sz="2400" b="1" dirty="0" smtClean="0">
                <a:latin typeface="Times New Roman" panose="02020603050405020304" pitchFamily="18" charset="0"/>
                <a:ea typeface="Times New Roman" panose="02020603050405020304" pitchFamily="18" charset="0"/>
              </a:rPr>
              <a:t>تدريسي=ـــــــــــــــــــــــــــــــــــــــــــــــــــــــــــــــــــــــــــــــــــــــــ</a:t>
            </a:r>
            <a:endParaRPr lang="en-US" sz="2400" dirty="0">
              <a:latin typeface="Times New Roman" panose="02020603050405020304" pitchFamily="18" charset="0"/>
              <a:ea typeface="Times New Roman" panose="02020603050405020304" pitchFamily="18" charset="0"/>
            </a:endParaRPr>
          </a:p>
          <a:p>
            <a:pPr indent="-114300" algn="justLow"/>
            <a:r>
              <a:rPr lang="ar-IQ" sz="2400" b="1" dirty="0">
                <a:latin typeface="Times New Roman" panose="02020603050405020304" pitchFamily="18" charset="0"/>
                <a:ea typeface="Times New Roman" panose="02020603050405020304" pitchFamily="18" charset="0"/>
              </a:rPr>
              <a:t>                                                 عدد تدريسي الدراسات العليا (أستاذ, استاذ مساعد )</a:t>
            </a:r>
            <a:endParaRPr lang="en-US" sz="2400" dirty="0">
              <a:latin typeface="Times New Roman" panose="02020603050405020304" pitchFamily="18" charset="0"/>
              <a:ea typeface="Times New Roman" panose="02020603050405020304" pitchFamily="18" charset="0"/>
            </a:endParaRPr>
          </a:p>
          <a:p>
            <a:r>
              <a:rPr lang="ar-IQ" sz="2400" b="1" dirty="0">
                <a:latin typeface="Times New Roman" panose="02020603050405020304" pitchFamily="18" charset="0"/>
                <a:ea typeface="Times New Roman" panose="02020603050405020304" pitchFamily="18" charset="0"/>
              </a:rPr>
              <a:t> </a:t>
            </a:r>
            <a:r>
              <a:rPr lang="ar-IQ" sz="2400" b="1" dirty="0" smtClean="0">
                <a:latin typeface="Times New Roman" panose="02020603050405020304" pitchFamily="18" charset="0"/>
                <a:ea typeface="Times New Roman" panose="02020603050405020304" pitchFamily="18" charset="0"/>
              </a:rPr>
              <a:t>5</a:t>
            </a:r>
            <a:r>
              <a:rPr lang="ar-IQ" sz="2400" b="1" dirty="0" smtClean="0"/>
              <a:t>) </a:t>
            </a:r>
            <a:r>
              <a:rPr lang="ar-IQ" sz="2400" b="1" dirty="0"/>
              <a:t>الملاك التدريسي الجامعي: ويمثل هذا المؤشر عدد التدريسين من حملة لقب أستاذ إلى عدد التدريسيين , حيث كلما تمتع الكادر التعليمي بالمؤهلات الجامعية كلما زاد مستوى كفاية الاداء حيث ان الخبرة في المجال التعليمي يجب أن تدعم بالمعرفة والثقافة العلمية حتى تتكامل الخدمة التعليمية المقدمة ويمكن توضيح المؤشرات بالاتي :</a:t>
            </a:r>
            <a:endParaRPr lang="en-US" sz="2400" dirty="0"/>
          </a:p>
          <a:p>
            <a:r>
              <a:rPr lang="ar-IQ" sz="2400" b="1" dirty="0"/>
              <a:t>                                عدد التدريسيين من حملة لقب أستاذ</a:t>
            </a:r>
            <a:endParaRPr lang="en-US" sz="2400" dirty="0"/>
          </a:p>
          <a:p>
            <a:r>
              <a:rPr lang="ar-IQ" sz="2400" b="1" dirty="0"/>
              <a:t>أ- نسبة أستاذ = ــــــــــــــــــــــــــــــــــــــــــــــــــــــــــــــــــــــــ*100</a:t>
            </a:r>
            <a:endParaRPr lang="en-US" sz="2400" dirty="0"/>
          </a:p>
          <a:p>
            <a:r>
              <a:rPr lang="ar-IQ" sz="2400" b="1" dirty="0"/>
              <a:t>                                      عدد التدريسيين </a:t>
            </a:r>
            <a:endParaRPr lang="en-US" sz="2400" dirty="0"/>
          </a:p>
          <a:p>
            <a:r>
              <a:rPr lang="ar-IQ" sz="2400" b="1" dirty="0"/>
              <a:t> </a:t>
            </a:r>
            <a:r>
              <a:rPr lang="ar-IQ" sz="2400" b="1" dirty="0" smtClean="0"/>
              <a:t>                                </a:t>
            </a:r>
            <a:r>
              <a:rPr lang="ar-IQ" sz="2400" b="1" dirty="0"/>
              <a:t>عدد التدريسيين من حملة لقب أستاذ مساعد</a:t>
            </a:r>
            <a:endParaRPr lang="en-US" sz="2400" dirty="0"/>
          </a:p>
          <a:p>
            <a:r>
              <a:rPr lang="ar-IQ" sz="2400" b="1" dirty="0"/>
              <a:t>ب- نسبة أستاذ مساعد =ــــــــــــــــــــــــــــــــــــــــــــــــــــــــــــــــــــــــــ*100</a:t>
            </a:r>
            <a:endParaRPr lang="en-US" sz="2400" dirty="0"/>
          </a:p>
          <a:p>
            <a:r>
              <a:rPr lang="ar-IQ" sz="2400" b="1" dirty="0"/>
              <a:t>                                            عدد التدريسيين</a:t>
            </a:r>
            <a:endParaRPr lang="en-US" sz="2400" dirty="0"/>
          </a:p>
          <a:p>
            <a:pPr algn="justLow"/>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58417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algn="justLow"/>
            <a:r>
              <a:rPr lang="ar-IQ" b="1" dirty="0" smtClean="0">
                <a:latin typeface="Times New Roman" panose="02020603050405020304" pitchFamily="18" charset="0"/>
                <a:ea typeface="Times New Roman" panose="02020603050405020304" pitchFamily="18" charset="0"/>
              </a:rPr>
              <a:t>6)</a:t>
            </a:r>
            <a:r>
              <a:rPr lang="ar-IQ" sz="2400" b="1" dirty="0" smtClean="0">
                <a:latin typeface="Times New Roman" panose="02020603050405020304" pitchFamily="18" charset="0"/>
                <a:ea typeface="Times New Roman" panose="02020603050405020304" pitchFamily="18" charset="0"/>
              </a:rPr>
              <a:t>الشهادات </a:t>
            </a:r>
            <a:r>
              <a:rPr lang="ar-IQ" sz="2400" b="1" dirty="0">
                <a:latin typeface="Times New Roman" panose="02020603050405020304" pitchFamily="18" charset="0"/>
                <a:ea typeface="Times New Roman" panose="02020603050405020304" pitchFamily="18" charset="0"/>
              </a:rPr>
              <a:t>العلمية للتدريسيين</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(عدد الاساتذة *4)+(عدد الاساتذة المساعدين *3)</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(عدد المدرسين *2)+(عدد المدرسين المساعدين*1)</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متوسط الالقاب العلمية =ــــــــــــــــــــــــــــــــــــــــــــــــــــــــــــــــــــــــــــــــــ</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عدد التدريسيين </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ب – مقاييس الجودة بدلالة العمليات (الاجراءات والممارسات )</a:t>
            </a:r>
            <a:endParaRPr lang="en-US" sz="2400" dirty="0">
              <a:latin typeface="Times New Roman" panose="02020603050405020304" pitchFamily="18" charset="0"/>
              <a:ea typeface="Times New Roman" panose="02020603050405020304" pitchFamily="18" charset="0"/>
            </a:endParaRPr>
          </a:p>
          <a:p>
            <a:pPr indent="114300" algn="justLow"/>
            <a:r>
              <a:rPr lang="ar-IQ" sz="2400" b="1" dirty="0">
                <a:latin typeface="Times New Roman" panose="02020603050405020304" pitchFamily="18" charset="0"/>
                <a:ea typeface="Times New Roman" panose="02020603050405020304" pitchFamily="18" charset="0"/>
              </a:rPr>
              <a:t>وتركز هذه المقاييس على جودة العمليات اللازمة للعملية التعليمية والتي تشمل (تدريب الملاكات التدريسية والوظيفية,العبء التدريسي على وفق الالقاب العلمية,الاستخدام المكتبي). وهذه المقاييس كالاتي</a:t>
            </a:r>
            <a:r>
              <a:rPr lang="ar-IQ" sz="2400" b="1" dirty="0" smtClean="0">
                <a:latin typeface="Times New Roman" panose="02020603050405020304" pitchFamily="18" charset="0"/>
                <a:ea typeface="Times New Roman" panose="02020603050405020304" pitchFamily="18" charset="0"/>
              </a:rPr>
              <a:t>:(1</a:t>
            </a:r>
            <a:r>
              <a:rPr lang="ar-IQ" sz="2400" b="1" dirty="0">
                <a:latin typeface="Times New Roman" panose="02020603050405020304" pitchFamily="18" charset="0"/>
                <a:ea typeface="Times New Roman" panose="02020603050405020304" pitchFamily="18" charset="0"/>
              </a:rPr>
              <a:t>) تدريب الملاكات التدريبية والتدريسية</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عدد المشاركين من التدريسيين بدورات تدريبية</a:t>
            </a:r>
            <a:endParaRPr lang="en-US" sz="2400" dirty="0">
              <a:latin typeface="Times New Roman" panose="02020603050405020304" pitchFamily="18" charset="0"/>
              <a:ea typeface="Times New Roman" panose="02020603050405020304" pitchFamily="18" charset="0"/>
            </a:endParaRPr>
          </a:p>
          <a:p>
            <a:pPr indent="-114300" algn="justLow"/>
            <a:r>
              <a:rPr lang="ar-IQ" sz="2400" b="1" dirty="0">
                <a:latin typeface="Times New Roman" panose="02020603050405020304" pitchFamily="18" charset="0"/>
                <a:ea typeface="Times New Roman" panose="02020603050405020304" pitchFamily="18" charset="0"/>
              </a:rPr>
              <a:t>أ- نسبة المشاركة إلى الدورات/تدريسي=ـــــــــــــــــــــــــــــــــــــــــــــــــــــــــــــــــــــــ*100</a:t>
            </a:r>
            <a:endParaRPr lang="en-US" sz="2400" dirty="0">
              <a:latin typeface="Times New Roman" panose="02020603050405020304" pitchFamily="18" charset="0"/>
              <a:ea typeface="Times New Roman" panose="02020603050405020304" pitchFamily="18" charset="0"/>
            </a:endParaRPr>
          </a:p>
          <a:p>
            <a:pPr indent="-114300" algn="justLow"/>
            <a:r>
              <a:rPr lang="ar-IQ" sz="2400" b="1" dirty="0">
                <a:latin typeface="Times New Roman" panose="02020603050405020304" pitchFamily="18" charset="0"/>
                <a:ea typeface="Times New Roman" panose="02020603050405020304" pitchFamily="18" charset="0"/>
              </a:rPr>
              <a:t>                                                             العدد الاجمالي للتدريسيين </a:t>
            </a:r>
            <a:endParaRPr lang="en-US" sz="2400" dirty="0">
              <a:latin typeface="Times New Roman" panose="02020603050405020304" pitchFamily="18" charset="0"/>
              <a:ea typeface="Times New Roman" panose="02020603050405020304" pitchFamily="18" charset="0"/>
            </a:endParaRPr>
          </a:p>
          <a:p>
            <a:pPr indent="-114300" algn="justLow"/>
            <a:r>
              <a:rPr lang="ar-IQ" sz="2400" b="1" dirty="0">
                <a:latin typeface="Times New Roman" panose="02020603050405020304" pitchFamily="18" charset="0"/>
                <a:ea typeface="Times New Roman" panose="02020603050405020304" pitchFamily="18" charset="0"/>
              </a:rPr>
              <a:t> </a:t>
            </a:r>
            <a:r>
              <a:rPr lang="ar-IQ" sz="2400" b="1" dirty="0" smtClean="0">
                <a:latin typeface="Times New Roman" panose="02020603050405020304" pitchFamily="18" charset="0"/>
                <a:ea typeface="Times New Roman" panose="02020603050405020304" pitchFamily="18" charset="0"/>
              </a:rPr>
              <a:t>                                                        </a:t>
            </a:r>
            <a:r>
              <a:rPr lang="ar-IQ" sz="2400" b="1" dirty="0">
                <a:latin typeface="Times New Roman" panose="02020603050405020304" pitchFamily="18" charset="0"/>
                <a:ea typeface="Times New Roman" panose="02020603050405020304" pitchFamily="18" charset="0"/>
              </a:rPr>
              <a:t>عدد المشاركين من الموظفيين بدورات تدريبية</a:t>
            </a:r>
            <a:endParaRPr lang="en-US" sz="2400" dirty="0">
              <a:latin typeface="Times New Roman" panose="02020603050405020304" pitchFamily="18" charset="0"/>
              <a:ea typeface="Times New Roman" panose="02020603050405020304" pitchFamily="18" charset="0"/>
            </a:endParaRPr>
          </a:p>
          <a:p>
            <a:pPr indent="-114300" algn="justLow"/>
            <a:r>
              <a:rPr lang="ar-IQ" sz="2400" b="1" dirty="0">
                <a:latin typeface="Times New Roman" panose="02020603050405020304" pitchFamily="18" charset="0"/>
                <a:ea typeface="Times New Roman" panose="02020603050405020304" pitchFamily="18" charset="0"/>
              </a:rPr>
              <a:t>ب- نسبة المشاركة إلى الدورات/الموظفيين =ــــــــــــــــــــــــــــــــــــــــــــــــــــــــــــــــــــــــ*100</a:t>
            </a:r>
            <a:endParaRPr lang="en-US" sz="2400" dirty="0">
              <a:latin typeface="Times New Roman" panose="02020603050405020304" pitchFamily="18" charset="0"/>
              <a:ea typeface="Times New Roman" panose="02020603050405020304" pitchFamily="18" charset="0"/>
            </a:endParaRPr>
          </a:p>
          <a:p>
            <a:pPr indent="-114300" algn="justLow"/>
            <a:r>
              <a:rPr lang="ar-IQ" sz="2400" b="1" dirty="0">
                <a:latin typeface="Times New Roman" panose="02020603050405020304" pitchFamily="18" charset="0"/>
                <a:ea typeface="Times New Roman" panose="02020603050405020304" pitchFamily="18" charset="0"/>
              </a:rPr>
              <a:t>                                                                    العدد الاجمالي للموظفيين </a:t>
            </a:r>
            <a:endParaRPr lang="en-US" sz="2400" dirty="0">
              <a:latin typeface="Times New Roman" panose="02020603050405020304" pitchFamily="18" charset="0"/>
              <a:ea typeface="Times New Roman" panose="02020603050405020304" pitchFamily="18" charset="0"/>
            </a:endParaRPr>
          </a:p>
          <a:p>
            <a:pPr indent="11430" algn="justLow"/>
            <a:r>
              <a:rPr lang="ar-IQ" sz="2400" b="1" dirty="0">
                <a:latin typeface="Times New Roman" panose="02020603050405020304" pitchFamily="18" charset="0"/>
                <a:ea typeface="Times New Roman" panose="02020603050405020304" pitchFamily="18" charset="0"/>
              </a:rPr>
              <a:t>وترى الباحثة ان زيادة الاشتراك في الدورات التدريبية سيسهم في زيادة كفاءة وخبرة التدريس الامر الذي ينعكس وبلا شك على المستوى العلمي والعملي لطلبة الدراسات العليا </a:t>
            </a:r>
            <a:r>
              <a:rPr lang="ar-IQ" sz="2400" b="1" dirty="0" smtClean="0">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74291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370975"/>
          </a:xfrm>
          <a:prstGeom prst="rect">
            <a:avLst/>
          </a:prstGeom>
        </p:spPr>
        <p:txBody>
          <a:bodyPr wrap="square">
            <a:spAutoFit/>
          </a:bodyPr>
          <a:lstStyle/>
          <a:p>
            <a:pPr algn="justLow"/>
            <a:r>
              <a:rPr lang="ar-IQ" sz="2400" b="1" dirty="0">
                <a:latin typeface="Times New Roman" panose="02020603050405020304" pitchFamily="18" charset="0"/>
                <a:ea typeface="Times New Roman" panose="02020603050405020304" pitchFamily="18" charset="0"/>
              </a:rPr>
              <a:t>جـ- قياس الجودة بدلالة المخرجات </a:t>
            </a:r>
            <a:endParaRPr lang="en-US" sz="2400" dirty="0">
              <a:latin typeface="Times New Roman" panose="02020603050405020304" pitchFamily="18" charset="0"/>
              <a:ea typeface="Times New Roman" panose="02020603050405020304" pitchFamily="18" charset="0"/>
            </a:endParaRPr>
          </a:p>
          <a:p>
            <a:pPr indent="342900" algn="justLow"/>
            <a:r>
              <a:rPr lang="ar-IQ" sz="2400" b="1" dirty="0">
                <a:latin typeface="Times New Roman" panose="02020603050405020304" pitchFamily="18" charset="0"/>
                <a:ea typeface="Times New Roman" panose="02020603050405020304" pitchFamily="18" charset="0"/>
              </a:rPr>
              <a:t>وهو من المقاييس التي يتعلق بالنتائج النهائية أي تشمل (نسب الهدر"رسبوب,غياب ,تأجيل",مستوى تقويم الكادر التدريسي ,التقديرات النهائية للخريجين,نسب النجاح العامة في الامتحانات المركزية, المؤتمرات والندوات العلمية), حيث ينظر للنتائج على أنها الانجاز أو عدم الانجاز للنتائج النهائية من الخدمة التي يسعى اليها الزبون , وهذه المقاييس كالاتي : (العنزي والعبادي :2007، 106 -107).</a:t>
            </a:r>
            <a:endParaRPr lang="en-US" sz="2400" dirty="0">
              <a:latin typeface="Times New Roman" panose="02020603050405020304" pitchFamily="18" charset="0"/>
              <a:ea typeface="Times New Roman" panose="02020603050405020304" pitchFamily="18" charset="0"/>
            </a:endParaRPr>
          </a:p>
          <a:p>
            <a:pPr marL="27940" indent="-342900" algn="justLow"/>
            <a:r>
              <a:rPr lang="ar-IQ" sz="2400" b="1" dirty="0">
                <a:latin typeface="Times New Roman" panose="02020603050405020304" pitchFamily="18" charset="0"/>
                <a:ea typeface="Times New Roman" panose="02020603050405020304" pitchFamily="18" charset="0"/>
              </a:rPr>
              <a:t>1) نسبة الهدر "غياب,رسوب,تأجيل"</a:t>
            </a:r>
            <a:endParaRPr lang="en-US" sz="2400" dirty="0">
              <a:latin typeface="Times New Roman" panose="02020603050405020304" pitchFamily="18" charset="0"/>
              <a:ea typeface="Times New Roman" panose="02020603050405020304" pitchFamily="18" charset="0"/>
            </a:endParaRPr>
          </a:p>
          <a:p>
            <a:pPr marL="27940" indent="-228600" algn="justLow"/>
            <a:r>
              <a:rPr lang="ar-IQ" sz="2400" b="1" dirty="0">
                <a:latin typeface="Times New Roman" panose="02020603050405020304" pitchFamily="18" charset="0"/>
                <a:ea typeface="Times New Roman" panose="02020603050405020304" pitchFamily="18" charset="0"/>
              </a:rPr>
              <a:t>                                                               عدد الطلبة الراسبين بالغياب </a:t>
            </a:r>
            <a:endParaRPr lang="en-US" sz="2400" dirty="0">
              <a:latin typeface="Times New Roman" panose="02020603050405020304" pitchFamily="18" charset="0"/>
              <a:ea typeface="Times New Roman" panose="02020603050405020304" pitchFamily="18" charset="0"/>
            </a:endParaRPr>
          </a:p>
          <a:p>
            <a:pPr marL="27940" indent="-228600" algn="justLow"/>
            <a:r>
              <a:rPr lang="ar-IQ" sz="2400" b="1" dirty="0">
                <a:latin typeface="Times New Roman" panose="02020603050405020304" pitchFamily="18" charset="0"/>
                <a:ea typeface="Times New Roman" panose="02020603050405020304" pitchFamily="18" charset="0"/>
              </a:rPr>
              <a:t>أ- نسبة طلبة الدراسات العليا الراسبين بالغياب =ـــــــــــــــــــــــــــــــــــــــــــــــــــــ*100</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عدد الطلبة </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a:t>
            </a:r>
            <a:r>
              <a:rPr lang="ar-IQ" sz="2400" b="1" dirty="0" smtClean="0">
                <a:latin typeface="Times New Roman" panose="02020603050405020304" pitchFamily="18" charset="0"/>
                <a:ea typeface="Times New Roman" panose="02020603050405020304" pitchFamily="18" charset="0"/>
              </a:rPr>
              <a:t>                                            </a:t>
            </a:r>
            <a:r>
              <a:rPr lang="ar-IQ" sz="2400" b="1" dirty="0">
                <a:latin typeface="Times New Roman" panose="02020603050405020304" pitchFamily="18" charset="0"/>
                <a:ea typeface="Times New Roman" panose="02020603050405020304" pitchFamily="18" charset="0"/>
              </a:rPr>
              <a:t>عدد الطلبة الراسبين بالمواد</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ب- نسبة الطلبة الراسبين بالمواد =ـــــــــــــــــــــــــــــــــــــــــــــــــــــــ*100</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مجموع الراسبين</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a:t>
            </a:r>
            <a:r>
              <a:rPr lang="ar-IQ" sz="2400" b="1" dirty="0" smtClean="0">
                <a:latin typeface="Times New Roman" panose="02020603050405020304" pitchFamily="18" charset="0"/>
                <a:ea typeface="Times New Roman" panose="02020603050405020304" pitchFamily="18" charset="0"/>
              </a:rPr>
              <a:t>                                                                  </a:t>
            </a:r>
            <a:r>
              <a:rPr lang="ar-IQ" sz="2400" b="1" dirty="0">
                <a:latin typeface="Times New Roman" panose="02020603050405020304" pitchFamily="18" charset="0"/>
                <a:ea typeface="Times New Roman" panose="02020603050405020304" pitchFamily="18" charset="0"/>
              </a:rPr>
              <a:t>عدد الطلبة المرقنة قيودهم</a:t>
            </a:r>
            <a:endParaRPr lang="en-US" sz="2400" dirty="0">
              <a:latin typeface="Times New Roman" panose="02020603050405020304" pitchFamily="18" charset="0"/>
              <a:ea typeface="Times New Roman" panose="02020603050405020304" pitchFamily="18" charset="0"/>
            </a:endParaRPr>
          </a:p>
          <a:p>
            <a:pPr indent="-200660" algn="justLow"/>
            <a:r>
              <a:rPr lang="ar-IQ" sz="2400" b="1" dirty="0">
                <a:latin typeface="Times New Roman" panose="02020603050405020304" pitchFamily="18" charset="0"/>
                <a:ea typeface="Times New Roman" panose="02020603050405020304" pitchFamily="18" charset="0"/>
              </a:rPr>
              <a:t>جـ - نسبة الطلبة المرقنة قيودهم في الدراسات العليا =ـــــــــــــــــــــــــــــــــــــــــــــــــ*100</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العدد الاجمالي للطلبة</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وترى الباحثة ان المؤشرات اعلاه ترتبط بكلف الفشل , حيث ان زيادة طلبة الدراسات العليا الراسبيين بالغياب وبالمواد يؤدي الى زيادة كلف الفشل والذي من الممكن تجنبها من خلال زيادة نسبة كلف المنع والذي تم الاشارة اليها سابقاً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0947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indent="-314960" algn="justLow"/>
            <a:r>
              <a:rPr lang="ar-IQ" b="1" dirty="0" smtClean="0">
                <a:latin typeface="Times New Roman" panose="02020603050405020304" pitchFamily="18" charset="0"/>
                <a:ea typeface="Times New Roman" panose="02020603050405020304" pitchFamily="18" charset="0"/>
              </a:rPr>
              <a:t>2</a:t>
            </a:r>
            <a:r>
              <a:rPr lang="ar-IQ" sz="2400" b="1" dirty="0" smtClean="0">
                <a:latin typeface="Times New Roman" panose="02020603050405020304" pitchFamily="18" charset="0"/>
                <a:ea typeface="Times New Roman" panose="02020603050405020304" pitchFamily="18" charset="0"/>
              </a:rPr>
              <a:t>) </a:t>
            </a:r>
            <a:r>
              <a:rPr lang="ar-IQ" sz="2400" b="1" dirty="0">
                <a:latin typeface="Times New Roman" panose="02020603050405020304" pitchFamily="18" charset="0"/>
                <a:ea typeface="Times New Roman" panose="02020603050405020304" pitchFamily="18" charset="0"/>
              </a:rPr>
              <a:t>مستوى تقويم الكادر التدريسي </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a:t>
            </a:r>
            <a:r>
              <a:rPr lang="ar-IQ" sz="2400" b="1" dirty="0" smtClean="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عدد التدريسيين المقيمين بتقدير </a:t>
            </a:r>
            <a:endParaRPr lang="en-US" sz="2400" dirty="0">
              <a:latin typeface="Times New Roman" panose="02020603050405020304" pitchFamily="18" charset="0"/>
              <a:ea typeface="Times New Roman" panose="02020603050405020304" pitchFamily="18" charset="0"/>
            </a:endParaRPr>
          </a:p>
          <a:p>
            <a:pPr indent="-200660" algn="justLow"/>
            <a:r>
              <a:rPr lang="ar-IQ" sz="2400" b="1" dirty="0">
                <a:latin typeface="Times New Roman" panose="02020603050405020304" pitchFamily="18" charset="0"/>
                <a:ea typeface="Times New Roman" panose="02020603050405020304" pitchFamily="18" charset="0"/>
              </a:rPr>
              <a:t>   نسبة تقويم التدريسيين بتقدير                  (امتياز,جيدجداً,جيد,متوسط )</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(امتياز,جيد جداً,جيد,متوسط )=ــــــــــــــــــــــــــــــــــــــــــــــــــــــــــــــــــــــــــــ*100</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عدد التدريسيين</a:t>
            </a:r>
            <a:endParaRPr lang="en-US" sz="2400" dirty="0">
              <a:latin typeface="Times New Roman" panose="02020603050405020304" pitchFamily="18" charset="0"/>
              <a:ea typeface="Times New Roman" panose="02020603050405020304" pitchFamily="18" charset="0"/>
            </a:endParaRPr>
          </a:p>
          <a:p>
            <a:pPr indent="-314960" algn="justLow"/>
            <a:r>
              <a:rPr lang="ar-IQ" sz="2400" b="1" dirty="0">
                <a:latin typeface="Times New Roman" panose="02020603050405020304" pitchFamily="18" charset="0"/>
                <a:ea typeface="Times New Roman" panose="02020603050405020304" pitchFamily="18" charset="0"/>
              </a:rPr>
              <a:t>3) التقديرات النهائية للخريجيين</a:t>
            </a:r>
            <a:endParaRPr lang="en-US" sz="2400" dirty="0">
              <a:latin typeface="Times New Roman" panose="02020603050405020304" pitchFamily="18" charset="0"/>
              <a:ea typeface="Times New Roman" panose="02020603050405020304" pitchFamily="18" charset="0"/>
            </a:endParaRPr>
          </a:p>
          <a:p>
            <a:pPr indent="-200660" algn="justLow"/>
            <a:r>
              <a:rPr lang="ar-IQ" sz="2400" b="1" dirty="0" smtClean="0">
                <a:latin typeface="Times New Roman" panose="02020603050405020304" pitchFamily="18" charset="0"/>
                <a:ea typeface="Times New Roman" panose="02020603050405020304" pitchFamily="18" charset="0"/>
              </a:rPr>
              <a:t>- </a:t>
            </a:r>
            <a:r>
              <a:rPr lang="ar-IQ" sz="2400" b="1" dirty="0">
                <a:latin typeface="Times New Roman" panose="02020603050405020304" pitchFamily="18" charset="0"/>
                <a:ea typeface="Times New Roman" panose="02020603050405020304" pitchFamily="18" charset="0"/>
              </a:rPr>
              <a:t>نسبة الطلبة الحاصلين على     عدد الطلبة الحاصلين على تقدير(امتياز, جيدجداً, جيد )</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تقدير(امتياز,جيدجداً,جيد)   =ــــــــــــــــــــــــــــــــــــــــــــــــــــــــــــــــــــــــــــــــــــ*100</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عدد الخريجيين</a:t>
            </a:r>
            <a:endParaRPr lang="en-US" sz="2400" dirty="0">
              <a:latin typeface="Times New Roman" panose="02020603050405020304" pitchFamily="18" charset="0"/>
              <a:ea typeface="Times New Roman" panose="02020603050405020304" pitchFamily="18" charset="0"/>
            </a:endParaRPr>
          </a:p>
          <a:p>
            <a:pPr indent="-314960" algn="justLow"/>
            <a:r>
              <a:rPr lang="ar-IQ" sz="2400" b="1" dirty="0">
                <a:latin typeface="Times New Roman" panose="02020603050405020304" pitchFamily="18" charset="0"/>
                <a:ea typeface="Times New Roman" panose="02020603050405020304" pitchFamily="18" charset="0"/>
              </a:rPr>
              <a:t> </a:t>
            </a:r>
            <a:r>
              <a:rPr lang="ar-IQ" sz="2400" b="1" dirty="0" smtClean="0">
                <a:latin typeface="Times New Roman" panose="02020603050405020304" pitchFamily="18" charset="0"/>
                <a:ea typeface="Times New Roman" panose="02020603050405020304" pitchFamily="18" charset="0"/>
              </a:rPr>
              <a:t>4</a:t>
            </a:r>
            <a:r>
              <a:rPr lang="ar-IQ" sz="2400" b="1" dirty="0">
                <a:latin typeface="Times New Roman" panose="02020603050405020304" pitchFamily="18" charset="0"/>
                <a:ea typeface="Times New Roman" panose="02020603050405020304" pitchFamily="18" charset="0"/>
              </a:rPr>
              <a:t>) نسب النجاح العامة في          عدد الطلبة الناجحين في الامتحان النهائي</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الامتحانات المركزية      =  ـــــــــــــــــــــــــــــــــــــــــــــــــــــــــــــــــــــــ*100</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عدد الطلبة الذين اشتركوا في الامتحان النهائي</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وترى الباحثة ان المؤشرات اعلاه ترتبط بكلف التقييم كونها تهدف الى فحص وتقويم التدريسيين والطلبة وبالتالي التقدير العالي سيؤدي الى تخفيض كلف الفشل .</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a:t>
            </a:r>
            <a:r>
              <a:rPr lang="ar-IQ" sz="2400" b="1" dirty="0" smtClean="0">
                <a:latin typeface="Times New Roman" panose="02020603050405020304" pitchFamily="18" charset="0"/>
                <a:ea typeface="Times New Roman" panose="02020603050405020304" pitchFamily="18" charset="0"/>
              </a:rPr>
              <a:t>         </a:t>
            </a:r>
            <a:r>
              <a:rPr lang="ar-IQ" sz="2400" b="1" dirty="0">
                <a:latin typeface="Times New Roman" panose="02020603050405020304" pitchFamily="18" charset="0"/>
                <a:ea typeface="Times New Roman" panose="02020603050405020304" pitchFamily="18" charset="0"/>
              </a:rPr>
              <a:t>عدد البحوث المنجزة </a:t>
            </a:r>
            <a:endParaRPr lang="en-US" sz="2400" dirty="0">
              <a:latin typeface="Times New Roman" panose="02020603050405020304" pitchFamily="18" charset="0"/>
              <a:ea typeface="Times New Roman" panose="02020603050405020304" pitchFamily="18" charset="0"/>
            </a:endParaRPr>
          </a:p>
          <a:p>
            <a:pPr indent="-314960" algn="justLow"/>
            <a:r>
              <a:rPr lang="ar-IQ" sz="2400" b="1" dirty="0">
                <a:latin typeface="Times New Roman" panose="02020603050405020304" pitchFamily="18" charset="0"/>
                <a:ea typeface="Times New Roman" panose="02020603050405020304" pitchFamily="18" charset="0"/>
              </a:rPr>
              <a:t>5) نسبة البحوث المنجزة =ـــــــــــــــــــــــــــــــــــــــــــــــــــــــــــــــــــ*100</a:t>
            </a:r>
            <a:endParaRPr lang="en-US" sz="2400" dirty="0">
              <a:latin typeface="Times New Roman" panose="02020603050405020304" pitchFamily="18" charset="0"/>
              <a:ea typeface="Times New Roman" panose="02020603050405020304" pitchFamily="18" charset="0"/>
            </a:endParaRPr>
          </a:p>
          <a:p>
            <a:pPr algn="justLow"/>
            <a:r>
              <a:rPr lang="ar-IQ" sz="2400" b="1" dirty="0">
                <a:latin typeface="Times New Roman" panose="02020603050405020304" pitchFamily="18" charset="0"/>
                <a:ea typeface="Times New Roman" panose="02020603050405020304" pitchFamily="18" charset="0"/>
              </a:rPr>
              <a:t>                                     عدد البحوث المخطط </a:t>
            </a:r>
            <a:r>
              <a:rPr lang="ar-IQ" sz="2400" b="1" dirty="0" smtClean="0">
                <a:latin typeface="Times New Roman" panose="02020603050405020304" pitchFamily="18" charset="0"/>
                <a:ea typeface="Times New Roman" panose="02020603050405020304" pitchFamily="18" charset="0"/>
              </a:rPr>
              <a:t>انجازها</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543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986528"/>
          </a:xfrm>
          <a:prstGeom prst="rect">
            <a:avLst/>
          </a:prstGeom>
        </p:spPr>
        <p:txBody>
          <a:bodyPr wrap="square">
            <a:spAutoFit/>
          </a:bodyPr>
          <a:lstStyle/>
          <a:p>
            <a:pPr algn="justLow"/>
            <a:r>
              <a:rPr lang="ar-IQ" b="1" dirty="0">
                <a:latin typeface="Times New Roman" panose="02020603050405020304" pitchFamily="18" charset="0"/>
                <a:ea typeface="Times New Roman" panose="02020603050405020304" pitchFamily="18" charset="0"/>
              </a:rPr>
              <a:t> </a:t>
            </a:r>
            <a:r>
              <a:rPr lang="ar-IQ" sz="2800" b="1" dirty="0">
                <a:latin typeface="Times New Roman" panose="02020603050405020304" pitchFamily="18" charset="0"/>
                <a:ea typeface="Times New Roman" panose="02020603050405020304" pitchFamily="18" charset="0"/>
              </a:rPr>
              <a:t>وهناك مقاييس غير مالية متعلقة برضا الزبون لقياس جودة الاداء كما يأتي </a:t>
            </a:r>
            <a:r>
              <a:rPr lang="ar-IQ" sz="2800" b="1" dirty="0" smtClean="0">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algn="justLow"/>
            <a:r>
              <a:rPr lang="ar-IQ" sz="2800" b="1" dirty="0">
                <a:latin typeface="Times New Roman" panose="02020603050405020304" pitchFamily="18" charset="0"/>
                <a:ea typeface="Times New Roman" panose="02020603050405020304" pitchFamily="18" charset="0"/>
              </a:rPr>
              <a:t>أ ـ مقياس عدد الشكاوى  :</a:t>
            </a:r>
            <a:endParaRPr lang="en-US" sz="2800" dirty="0">
              <a:latin typeface="Times New Roman" panose="02020603050405020304" pitchFamily="18" charset="0"/>
              <a:ea typeface="Times New Roman" panose="02020603050405020304" pitchFamily="18" charset="0"/>
            </a:endParaRPr>
          </a:p>
          <a:p>
            <a:pPr indent="-11430" algn="justLow"/>
            <a:r>
              <a:rPr lang="ar-IQ" sz="2800" b="1" dirty="0">
                <a:latin typeface="Times New Roman" panose="02020603050405020304" pitchFamily="18" charset="0"/>
                <a:ea typeface="Times New Roman" panose="02020603050405020304" pitchFamily="18" charset="0"/>
              </a:rPr>
              <a:t> تمثل عدد الشكاوي التي يتقدم بها الزبائن (سوق العمل )خلال مدة زمنية معينة مقياسا مهماً يعبر على ان الخدمات  التعليمية المقدمة دون المستوى أو ما يقدم لهم من خدمات تعليمية لايتناسب مع إدراكهم لها , والمستوى الذي يبغون الحصول عليها , وهذا المقياس يمكن الوحدات الخدمية من إتخاذ الإجراءات المناسبة  لتجنب حدوث المشاكل وتحسين  مستوى جودة ماتقدمه من خدمات لزبائنها (سوق العمل ) .</a:t>
            </a:r>
            <a:endParaRPr lang="en-US" sz="2800" dirty="0">
              <a:latin typeface="Times New Roman" panose="02020603050405020304" pitchFamily="18" charset="0"/>
              <a:ea typeface="Times New Roman" panose="02020603050405020304" pitchFamily="18" charset="0"/>
            </a:endParaRPr>
          </a:p>
          <a:p>
            <a:pPr indent="-11430" algn="justLow"/>
            <a:r>
              <a:rPr lang="ar-IQ" sz="2800" b="1" dirty="0">
                <a:latin typeface="Times New Roman" panose="02020603050405020304" pitchFamily="18" charset="0"/>
                <a:ea typeface="Times New Roman" panose="02020603050405020304" pitchFamily="18" charset="0"/>
              </a:rPr>
              <a:t>ب ـ مقياس الرضا:</a:t>
            </a:r>
            <a:endParaRPr lang="en-US" sz="2800" dirty="0">
              <a:latin typeface="Times New Roman" panose="02020603050405020304" pitchFamily="18" charset="0"/>
              <a:ea typeface="Times New Roman" panose="02020603050405020304" pitchFamily="18" charset="0"/>
            </a:endParaRPr>
          </a:p>
          <a:p>
            <a:pPr indent="-11430" algn="justLow"/>
            <a:r>
              <a:rPr lang="ar-IQ" sz="2800" b="1" dirty="0">
                <a:latin typeface="Times New Roman" panose="02020603050405020304" pitchFamily="18" charset="0"/>
                <a:ea typeface="Times New Roman" panose="02020603050405020304" pitchFamily="18" charset="0"/>
              </a:rPr>
              <a:t> وهو أكثر المقاييس إستعمالاً لقياس اتجاهات الزبائن (سوق العمل ) نحو جودة الخدمات التعليمية المقدمة ولا سيما بعد حصولهم على هذه الخدمات عن طريق توجيه الأسئلة التي تكشف لوحدة الخدمة طبيعة شعور الزبائن (سوق العمل ) والمجتمع نحو الخدمة المقدمة لهم وجوانب القوة والضعف فيها , وبشكل يمكن هذة الوحدات من تبني استراتيجية للجودة تتلائم مع احتياجات الزبائن( سوق العمل ), وتحقق لهم الرضا نحو مايقدم لهم من خدمات .</a:t>
            </a:r>
            <a:endParaRPr lang="en-US" sz="2800" dirty="0">
              <a:latin typeface="Times New Roman" panose="02020603050405020304" pitchFamily="18" charset="0"/>
              <a:ea typeface="Times New Roman" panose="02020603050405020304" pitchFamily="18" charset="0"/>
            </a:endParaRPr>
          </a:p>
          <a:p>
            <a:pPr indent="-11430" algn="justLow"/>
            <a:r>
              <a:rPr lang="ar-IQ" sz="2800" b="1" dirty="0">
                <a:latin typeface="Times New Roman" panose="02020603050405020304" pitchFamily="18" charset="0"/>
                <a:ea typeface="Times New Roman" panose="02020603050405020304" pitchFamily="18" charset="0"/>
              </a:rPr>
              <a:t>جـ ـ مقياس الفجوة :</a:t>
            </a:r>
            <a:endParaRPr lang="en-US" sz="2800" dirty="0">
              <a:latin typeface="Times New Roman" panose="02020603050405020304" pitchFamily="18" charset="0"/>
              <a:ea typeface="Times New Roman" panose="02020603050405020304" pitchFamily="18" charset="0"/>
            </a:endParaRPr>
          </a:p>
          <a:p>
            <a:pPr indent="-11430" algn="justLow"/>
            <a:r>
              <a:rPr lang="ar-IQ" sz="2800" b="1" dirty="0">
                <a:latin typeface="Times New Roman" panose="02020603050405020304" pitchFamily="18" charset="0"/>
                <a:ea typeface="Times New Roman" panose="02020603050405020304" pitchFamily="18" charset="0"/>
              </a:rPr>
              <a:t> وهو الذي يستند الى توقعات الزبائن(سوق العمل ) لمستوى الخدمة وإدراكاتهم لمستوى أداء الخدمة المقدمة بالفعل , ومن ثم تحديد الفجوة بين هذه التوقعات والإدراكات وذلك بإستعمال أبعاد جودة الخدمة. </a:t>
            </a:r>
            <a:endParaRPr lang="en-US" sz="2800" dirty="0">
              <a:latin typeface="Times New Roman" panose="02020603050405020304" pitchFamily="18" charset="0"/>
              <a:ea typeface="Times New Roman" panose="02020603050405020304" pitchFamily="18" charset="0"/>
            </a:endParaRPr>
          </a:p>
          <a:p>
            <a:r>
              <a:rPr lang="ar-IQ" sz="2800" b="1" dirty="0">
                <a:ea typeface="Times New Roman" panose="02020603050405020304" pitchFamily="18" charset="0"/>
                <a:cs typeface="Times New Roman" panose="02020603050405020304" pitchFamily="18" charset="0"/>
              </a:rPr>
              <a:t>د ـ التسليم في المواعيد المقررة بالتعاقد </a:t>
            </a:r>
            <a:endParaRPr lang="en-US" sz="2800" dirty="0"/>
          </a:p>
        </p:txBody>
      </p:sp>
    </p:spTree>
    <p:extLst>
      <p:ext uri="{BB962C8B-B14F-4D97-AF65-F5344CB8AC3E}">
        <p14:creationId xmlns:p14="http://schemas.microsoft.com/office/powerpoint/2010/main" val="358360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7263527"/>
          </a:xfrm>
          <a:prstGeom prst="rect">
            <a:avLst/>
          </a:prstGeom>
        </p:spPr>
        <p:txBody>
          <a:bodyPr wrap="square">
            <a:spAutoFit/>
          </a:bodyPr>
          <a:lstStyle/>
          <a:p>
            <a:r>
              <a:rPr lang="ar-IQ" b="1" dirty="0">
                <a:latin typeface="Times New Roman" panose="02020603050405020304" pitchFamily="18" charset="0"/>
                <a:ea typeface="Times New Roman" panose="02020603050405020304" pitchFamily="18" charset="0"/>
              </a:rPr>
              <a:t> </a:t>
            </a:r>
            <a:r>
              <a:rPr lang="ar-IQ" sz="2800" b="1" dirty="0">
                <a:latin typeface="Times New Roman" panose="02020603050405020304" pitchFamily="18" charset="0"/>
                <a:ea typeface="Times New Roman" panose="02020603050405020304" pitchFamily="18" charset="0"/>
              </a:rPr>
              <a:t>ومما سبق في أعلاه تبين ان المقاييس غير المالية لتكاليف الجودة الشاملة مهمة في تقويم الاداء الجامعي كونة يسهم في التركيز على بعض الجوانب التي لم تغطيها المقاييس المالية لتكاليف الجودة ,وإن إكمال المقاييس المالية بجانب المقاييس غير مالية يوفر معلومات مفيدة وضرورية  تساعد في عملية تقويم الاداء للوحدة الاقتصادية (المؤسسة الجامعية )وذلك لاعطاءها صورة واضحة عن الاداء الكلي للوحدة</a:t>
            </a:r>
            <a:r>
              <a:rPr lang="ar-IQ" sz="2800" b="1" dirty="0" smtClean="0">
                <a:latin typeface="Times New Roman" panose="02020603050405020304" pitchFamily="18" charset="0"/>
                <a:ea typeface="Times New Roman" panose="02020603050405020304" pitchFamily="18" charset="0"/>
              </a:rPr>
              <a:t>.</a:t>
            </a:r>
          </a:p>
          <a:p>
            <a:r>
              <a:rPr lang="ar-IQ" sz="2800" b="1" dirty="0"/>
              <a:t>خامسا :ـ تقويـم الأداء الستـراتيجـي</a:t>
            </a:r>
            <a:r>
              <a:rPr lang="en-US" sz="2800" b="1" dirty="0"/>
              <a:t>(Strategic Performance Evaluation) </a:t>
            </a:r>
            <a:r>
              <a:rPr lang="ar-SA" sz="2800" b="1" dirty="0"/>
              <a:t> :ـ  </a:t>
            </a:r>
            <a:r>
              <a:rPr lang="ar-IQ" sz="2800" b="1" dirty="0"/>
              <a:t>  </a:t>
            </a:r>
            <a:endParaRPr lang="en-US" sz="2800" dirty="0"/>
          </a:p>
          <a:p>
            <a:r>
              <a:rPr lang="ar-SA" sz="2800" b="1" dirty="0"/>
              <a:t>  يعد تقويم الأداء عنصرا</a:t>
            </a:r>
            <a:r>
              <a:rPr lang="ar-IQ" sz="2800" b="1" dirty="0"/>
              <a:t>ً</a:t>
            </a:r>
            <a:r>
              <a:rPr lang="ar-SA" sz="2800" b="1" dirty="0"/>
              <a:t> أساسيا</a:t>
            </a:r>
            <a:r>
              <a:rPr lang="ar-IQ" sz="2800" b="1" dirty="0"/>
              <a:t>ً</a:t>
            </a:r>
            <a:r>
              <a:rPr lang="ar-SA" sz="2800" b="1" dirty="0"/>
              <a:t> للعملية الإدارية إذ يساهم في تقديم معلومات تستعمل في قياس مدى تحقيق الوحدة الاقتصادية لأهدافها وكذلك التعرف على اتجاهات الأداء السابقة واللاحقة لفعالياتها وبما يمكنها من اتخاذ القرارات الضرورية لتحديد أهدافها وبرامجها الستراتيجية، وقد تطور مفهوم تقويم الأداء الستراتيجي واتسعت مجالاته حتى أصبح أحد أهم العمليات الإدارية والستراتيجية، إذ عُرّف بأنه مرحلة من مراحل الإدارة الستراتيجية لتنفيذ الخيار الستراتيجي بشكل مرضي ويتطابق مع أهداف الوحدة الاقتصادية</a:t>
            </a:r>
            <a:r>
              <a:rPr lang="ar-IQ" sz="2800" b="1" dirty="0"/>
              <a:t>،</a:t>
            </a:r>
            <a:r>
              <a:rPr lang="ar-SA" sz="2800" b="1" dirty="0"/>
              <a:t> وبذلك </a:t>
            </a:r>
            <a:r>
              <a:rPr lang="ar-IQ" sz="2800" b="1" dirty="0"/>
              <a:t>فإن </a:t>
            </a:r>
            <a:r>
              <a:rPr lang="ar-SA" sz="2800" b="1" dirty="0"/>
              <a:t>تقويم الأداء الستراتيجي يتطلب مراجعة الستراتيجية العامة للوحدة الاقتصادية وبيان مدى النجاح الذي حققته هذه الستراتيجية في تحسين الأداء وتحقيق الأهداف المرجوة، و</a:t>
            </a:r>
            <a:r>
              <a:rPr lang="ar-IQ" sz="2800" b="1" dirty="0"/>
              <a:t>إن</a:t>
            </a:r>
            <a:r>
              <a:rPr lang="ar-SA" sz="2800" b="1" dirty="0"/>
              <a:t> تحقيق هذه الأهداف يتطلب التوافق بين الخطط والسياسات مع متغيّرات البيئة الداخلية والخارجية، وهناك من ينظر إلى تقويم الأداء الستراتيجي من جانب فحص وتقويم العمليات، إذ عرّفه </a:t>
            </a:r>
            <a:r>
              <a:rPr lang="en-US" sz="2800" b="1" dirty="0"/>
              <a:t>(Samuel &amp; Perter)</a:t>
            </a:r>
            <a:r>
              <a:rPr lang="ar-IQ" sz="2800" b="1" dirty="0"/>
              <a:t> بأنه فحص وتقويم عمليات الإدارة الستراتيجية من خلال صياغة الستراتيجية وتنفيذها</a:t>
            </a:r>
            <a:r>
              <a:rPr lang="ar-SA" sz="2800" b="1" dirty="0"/>
              <a:t> .</a:t>
            </a:r>
            <a:r>
              <a:rPr lang="ar-IQ" sz="2800" b="1" dirty="0"/>
              <a:t>  </a:t>
            </a:r>
            <a:r>
              <a:rPr lang="ar-SA" sz="2800" b="1" dirty="0"/>
              <a:t> </a:t>
            </a:r>
            <a:endParaRPr lang="en-US" sz="2800" dirty="0"/>
          </a:p>
          <a:p>
            <a:endParaRPr lang="en-US" dirty="0"/>
          </a:p>
        </p:txBody>
      </p:sp>
    </p:spTree>
    <p:extLst>
      <p:ext uri="{BB962C8B-B14F-4D97-AF65-F5344CB8AC3E}">
        <p14:creationId xmlns:p14="http://schemas.microsoft.com/office/powerpoint/2010/main" val="296111708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297108"/>
          </a:xfrm>
          <a:prstGeom prst="rect">
            <a:avLst/>
          </a:prstGeom>
        </p:spPr>
        <p:txBody>
          <a:bodyPr wrap="square">
            <a:spAutoFit/>
          </a:bodyPr>
          <a:lstStyle/>
          <a:p>
            <a:pPr indent="-57150">
              <a:lnSpc>
                <a:spcPct val="90000"/>
              </a:lnSpc>
            </a:pPr>
            <a:r>
              <a:rPr lang="ar-IQ" sz="2800" b="1" dirty="0" smtClean="0">
                <a:latin typeface="Times New Roman" panose="02020603050405020304" pitchFamily="18" charset="0"/>
                <a:ea typeface="Times New Roman" panose="02020603050405020304" pitchFamily="18" charset="0"/>
              </a:rPr>
              <a:t>و</a:t>
            </a:r>
            <a:r>
              <a:rPr lang="ar-SA" sz="2800" b="1" dirty="0" smtClean="0">
                <a:latin typeface="Times New Roman" panose="02020603050405020304" pitchFamily="18" charset="0"/>
                <a:ea typeface="Times New Roman" panose="02020603050405020304" pitchFamily="18" charset="0"/>
              </a:rPr>
              <a:t>ينظر </a:t>
            </a:r>
            <a:r>
              <a:rPr lang="ar-SA" sz="2800" b="1" dirty="0">
                <a:latin typeface="Times New Roman" panose="02020603050405020304" pitchFamily="18" charset="0"/>
                <a:ea typeface="Times New Roman" panose="02020603050405020304" pitchFamily="18" charset="0"/>
              </a:rPr>
              <a:t>إلى تقويم الأداء الستراتيجي بأنه مقارنة الستراتيجية الحالية مع أفضل بديل متوافر ومن ثم تحديد مدى تغيّر الستراتيجية وفقاً لذلك، وذلك من أجل التأكد من مدى تحقيق الوحدة الاقتصادية لأهدافها المخططة بفاعلية وكفاءة، ويمكن صياغة مفهوم تقويم الأداء الستراتيجي ضمن إطار بعدي الفاعلية والكفاءة </a:t>
            </a:r>
            <a:r>
              <a:rPr lang="en-US" sz="2800" b="1" dirty="0">
                <a:latin typeface="Times New Roman" panose="02020603050405020304" pitchFamily="18" charset="0"/>
                <a:ea typeface="Times New Roman" panose="02020603050405020304" pitchFamily="18" charset="0"/>
              </a:rPr>
              <a:t>(Effectiveness &amp; Efficiency)</a:t>
            </a:r>
            <a:r>
              <a:rPr lang="ar-IQ" sz="2800" b="1" dirty="0">
                <a:latin typeface="Times New Roman" panose="02020603050405020304" pitchFamily="18" charset="0"/>
                <a:ea typeface="Times New Roman" panose="02020603050405020304" pitchFamily="18" charset="0"/>
              </a:rPr>
              <a:t> إذ تم تعريف تقويم الأداء الستراتيجي بأنه عملية قياس فاعلية وكفاءة الوحدات الاقتصادية في تحقيق أهدافها باستعمال مجموعة من المؤشرات والمقاييس المالية وغير المالية وبالشكل الذي يتناسب مع متغيّرات البيئة الداخلية والخارجية لهذه الوحدات . </a:t>
            </a:r>
            <a:endParaRPr lang="en-US" sz="2800" dirty="0">
              <a:latin typeface="Times New Roman" panose="02020603050405020304" pitchFamily="18" charset="0"/>
              <a:ea typeface="Times New Roman" panose="02020603050405020304" pitchFamily="18" charset="0"/>
            </a:endParaRPr>
          </a:p>
          <a:p>
            <a:pPr indent="-57150">
              <a:lnSpc>
                <a:spcPct val="90000"/>
              </a:lnSpc>
            </a:pPr>
            <a:r>
              <a:rPr lang="ar-IQ" sz="2800" b="1" dirty="0">
                <a:latin typeface="Times New Roman" panose="02020603050405020304" pitchFamily="18" charset="0"/>
                <a:ea typeface="Times New Roman" panose="02020603050405020304" pitchFamily="18" charset="0"/>
              </a:rPr>
              <a:t>  وبذلك فإن تقويم الأداء الستراتيجي هو مرحلة من مراحل الإدارة الستراتيجية ويهدف إلى قياس فاعلية وكفاءة الوحدات الاقتصادية في تحقيق أهدافها وذلك من خلال التحسين المستمر والانسجام والتفاعل مع التغيّرات الحاصلة في البيئة الداخلية والخارجية، ويتم ذلك من خلال الاعتماد على مجموعة من المقاييس المالية وغير المالية لبيان مدى تحقيق الأهداف الموضوعة .  </a:t>
            </a:r>
            <a:endParaRPr lang="en-US" sz="2800" dirty="0">
              <a:latin typeface="Times New Roman" panose="02020603050405020304" pitchFamily="18" charset="0"/>
              <a:ea typeface="Times New Roman" panose="02020603050405020304" pitchFamily="18" charset="0"/>
            </a:endParaRPr>
          </a:p>
          <a:p>
            <a:pPr indent="-57150">
              <a:lnSpc>
                <a:spcPct val="90000"/>
              </a:lnSpc>
            </a:pPr>
            <a:r>
              <a:rPr lang="ar-IQ" sz="2800" b="1" dirty="0">
                <a:latin typeface="Times New Roman" panose="02020603050405020304" pitchFamily="18" charset="0"/>
                <a:ea typeface="Times New Roman" panose="02020603050405020304" pitchFamily="18" charset="0"/>
              </a:rPr>
              <a:t>هناك ثلاثة مستويات للأداء الستراتيجي تمكن الوحدة الاقتصادية من البقاء في بيئة الأعمال بفاعلية وهي كالآتي :ـ  </a:t>
            </a:r>
            <a:endParaRPr lang="en-US" sz="2800" dirty="0">
              <a:latin typeface="Times New Roman" panose="02020603050405020304" pitchFamily="18" charset="0"/>
              <a:ea typeface="Times New Roman" panose="02020603050405020304" pitchFamily="18" charset="0"/>
            </a:endParaRPr>
          </a:p>
          <a:p>
            <a:pPr>
              <a:lnSpc>
                <a:spcPct val="90000"/>
              </a:lnSpc>
            </a:pPr>
            <a:r>
              <a:rPr lang="ar-IQ" sz="2800" b="1" dirty="0">
                <a:latin typeface="Times New Roman" panose="02020603050405020304" pitchFamily="18" charset="0"/>
                <a:ea typeface="Times New Roman" panose="02020603050405020304" pitchFamily="18" charset="0"/>
              </a:rPr>
              <a:t>1)الأداء المالي </a:t>
            </a:r>
            <a:r>
              <a:rPr lang="en-US" sz="2800" b="1" dirty="0">
                <a:latin typeface="Times New Roman" panose="02020603050405020304" pitchFamily="18" charset="0"/>
                <a:ea typeface="Times New Roman" panose="02020603050405020304" pitchFamily="18" charset="0"/>
              </a:rPr>
              <a:t>(Financial Performance)</a:t>
            </a:r>
            <a:r>
              <a:rPr lang="ar-IQ" sz="2800" b="1" dirty="0">
                <a:latin typeface="Times New Roman" panose="02020603050405020304" pitchFamily="18" charset="0"/>
                <a:ea typeface="Times New Roman" panose="02020603050405020304" pitchFamily="18" charset="0"/>
              </a:rPr>
              <a:t> :ـ يهدف إلى تعظيم العائد وتخفيض المخاطر .</a:t>
            </a:r>
            <a:endParaRPr lang="en-US" sz="2800" dirty="0">
              <a:latin typeface="Times New Roman" panose="02020603050405020304" pitchFamily="18" charset="0"/>
              <a:ea typeface="Times New Roman" panose="02020603050405020304" pitchFamily="18" charset="0"/>
            </a:endParaRPr>
          </a:p>
          <a:p>
            <a:pPr>
              <a:lnSpc>
                <a:spcPct val="90000"/>
              </a:lnSpc>
            </a:pPr>
            <a:r>
              <a:rPr lang="ar-IQ" sz="2800" b="1" dirty="0">
                <a:latin typeface="Times New Roman" panose="02020603050405020304" pitchFamily="18" charset="0"/>
                <a:ea typeface="Times New Roman" panose="02020603050405020304" pitchFamily="18" charset="0"/>
              </a:rPr>
              <a:t>2)الأداء التشغيلي </a:t>
            </a:r>
            <a:r>
              <a:rPr lang="en-US" sz="2800" b="1" dirty="0">
                <a:latin typeface="Times New Roman" panose="02020603050405020304" pitchFamily="18" charset="0"/>
                <a:ea typeface="Times New Roman" panose="02020603050405020304" pitchFamily="18" charset="0"/>
              </a:rPr>
              <a:t>(Operational Performance)</a:t>
            </a:r>
            <a:r>
              <a:rPr lang="ar-IQ" sz="2800" b="1" dirty="0">
                <a:latin typeface="Times New Roman" panose="02020603050405020304" pitchFamily="18" charset="0"/>
                <a:ea typeface="Times New Roman" panose="02020603050405020304" pitchFamily="18" charset="0"/>
              </a:rPr>
              <a:t> :ـ يهدف إلى تعظيم الكفاءة الإنتاجية .</a:t>
            </a:r>
            <a:endParaRPr lang="en-US" sz="2800" dirty="0">
              <a:latin typeface="Times New Roman" panose="02020603050405020304" pitchFamily="18" charset="0"/>
              <a:ea typeface="Times New Roman" panose="02020603050405020304" pitchFamily="18" charset="0"/>
            </a:endParaRPr>
          </a:p>
          <a:p>
            <a:pPr>
              <a:lnSpc>
                <a:spcPct val="90000"/>
              </a:lnSpc>
            </a:pPr>
            <a:r>
              <a:rPr lang="ar-IQ" sz="2800" b="1" dirty="0">
                <a:latin typeface="Times New Roman" panose="02020603050405020304" pitchFamily="18" charset="0"/>
                <a:ea typeface="Times New Roman" panose="02020603050405020304" pitchFamily="18" charset="0"/>
              </a:rPr>
              <a:t>3)الأداء التنافسي </a:t>
            </a:r>
            <a:r>
              <a:rPr lang="en-US" sz="2800" b="1" dirty="0">
                <a:latin typeface="Times New Roman" panose="02020603050405020304" pitchFamily="18" charset="0"/>
                <a:ea typeface="Times New Roman" panose="02020603050405020304" pitchFamily="18" charset="0"/>
              </a:rPr>
              <a:t>(Competitive Performance)</a:t>
            </a:r>
            <a:r>
              <a:rPr lang="ar-IQ" sz="2800" b="1" dirty="0">
                <a:latin typeface="Times New Roman" panose="02020603050405020304" pitchFamily="18" charset="0"/>
                <a:ea typeface="Times New Roman" panose="02020603050405020304" pitchFamily="18" charset="0"/>
              </a:rPr>
              <a:t> :ـ يهدف إلى النمو وبناء المركز التنافسي .</a:t>
            </a:r>
            <a:endParaRPr lang="en-US" sz="2800" dirty="0">
              <a:latin typeface="Times New Roman" panose="02020603050405020304" pitchFamily="18" charset="0"/>
              <a:ea typeface="Times New Roman" panose="02020603050405020304" pitchFamily="18" charset="0"/>
            </a:endParaRPr>
          </a:p>
          <a:p>
            <a:pPr indent="-57150">
              <a:lnSpc>
                <a:spcPct val="90000"/>
              </a:lnSpc>
            </a:pPr>
            <a:r>
              <a:rPr lang="ar-IQ" sz="2800" b="1" dirty="0">
                <a:latin typeface="Times New Roman" panose="02020603050405020304" pitchFamily="18" charset="0"/>
                <a:ea typeface="Times New Roman" panose="02020603050405020304" pitchFamily="18" charset="0"/>
              </a:rPr>
              <a:t>   كما إن هناك تداخلاً بين مجالات الأداء الستراتيجي ويمكن توضيحها من خلال الشكل الآتي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8945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0" y="0"/>
            <a:ext cx="12064438" cy="6858000"/>
          </a:xfrm>
          <a:prstGeom prst="rect">
            <a:avLst/>
          </a:prstGeom>
        </p:spPr>
      </p:pic>
    </p:spTree>
    <p:extLst>
      <p:ext uri="{BB962C8B-B14F-4D97-AF65-F5344CB8AC3E}">
        <p14:creationId xmlns:p14="http://schemas.microsoft.com/office/powerpoint/2010/main" val="1291886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740307"/>
          </a:xfrm>
          <a:prstGeom prst="rect">
            <a:avLst/>
          </a:prstGeom>
        </p:spPr>
        <p:txBody>
          <a:bodyPr wrap="square">
            <a:spAutoFit/>
          </a:bodyPr>
          <a:lstStyle/>
          <a:p>
            <a:pPr indent="-57150" algn="just">
              <a:lnSpc>
                <a:spcPct val="90000"/>
              </a:lnSpc>
            </a:pPr>
            <a:r>
              <a:rPr lang="ar-IQ" b="1" dirty="0">
                <a:latin typeface="Times New Roman" panose="02020603050405020304" pitchFamily="18" charset="0"/>
                <a:ea typeface="Times New Roman" panose="02020603050405020304" pitchFamily="18" charset="0"/>
              </a:rPr>
              <a:t> </a:t>
            </a:r>
            <a:r>
              <a:rPr lang="ar-IQ" sz="2400" b="1" dirty="0">
                <a:latin typeface="Times New Roman" panose="02020603050405020304" pitchFamily="18" charset="0"/>
                <a:ea typeface="Times New Roman" panose="02020603050405020304" pitchFamily="18" charset="0"/>
              </a:rPr>
              <a:t>فالأداء المالي يعتمد على جودة ما تعمله الوحدة الاقتصادية في عدة مجالات وهي تطوير الستراتيجية العامة لها من خلال وضع ستراتيجيات أكثر كفاءة واتخاذ قرارات إدارية أفضل وكذلك تحسين الأداء في السوق من خلال زيادة القدرة على الاحتفاظ بالزبون وزيادة الحصة السوقية فضلاً عن تحسين الأداء الداخلي من خلال استغلال الموجودات أفضل استغلال من أجل تقليل تكاليف التشغيل والتكاليف الأخرى المرتبطة بها، وبذلك فإن الأداء المالي يعظم العائد ويخفض كل من التكاليف والمخاطر التي تحيط بالوحدة الاقتصادية الأمر الذي يؤدي إلى إتاحة الفرصة أمامها لتعظيم كفاءتها الإنتاجية مما يمنحها فرصة النمو في السوق وبناء مركز تنافسي قوي يؤدي إلى زيادة فاعلية الوحدة الاقتصادية وبقائها في بيئة الأعمال .</a:t>
            </a:r>
            <a:endParaRPr lang="en-US" sz="2400" dirty="0">
              <a:latin typeface="Times New Roman" panose="02020603050405020304" pitchFamily="18" charset="0"/>
              <a:ea typeface="Times New Roman" panose="02020603050405020304" pitchFamily="18" charset="0"/>
            </a:endParaRPr>
          </a:p>
          <a:p>
            <a:pPr indent="-57150" algn="just">
              <a:lnSpc>
                <a:spcPct val="90000"/>
              </a:lnSpc>
            </a:pPr>
            <a:r>
              <a:rPr lang="ar-IQ" sz="2400" b="1" dirty="0">
                <a:latin typeface="Times New Roman" panose="02020603050405020304" pitchFamily="18" charset="0"/>
                <a:ea typeface="Times New Roman" panose="02020603050405020304" pitchFamily="18" charset="0"/>
              </a:rPr>
              <a:t>  وهنا نطرح التساؤل الآتي : أين موقع تكاليف الجودة الشاملة من المجالات الثلاثة لتقويم الأداء الستراتيجي؟، ويمكن الإجابة على هذا التساؤل من خلال الآتي :ـ </a:t>
            </a:r>
            <a:endParaRPr lang="en-US" sz="2400" dirty="0">
              <a:latin typeface="Times New Roman" panose="02020603050405020304" pitchFamily="18" charset="0"/>
              <a:ea typeface="Times New Roman" panose="02020603050405020304" pitchFamily="18" charset="0"/>
            </a:endParaRPr>
          </a:p>
          <a:p>
            <a:pPr algn="just">
              <a:lnSpc>
                <a:spcPct val="90000"/>
              </a:lnSpc>
            </a:pPr>
            <a:r>
              <a:rPr lang="ar-IQ" sz="2400" b="1" dirty="0">
                <a:latin typeface="Times New Roman" panose="02020603050405020304" pitchFamily="18" charset="0"/>
                <a:ea typeface="Times New Roman" panose="02020603050405020304" pitchFamily="18" charset="0"/>
              </a:rPr>
              <a:t>1)من خلال البعد المالي لتكاليف الجودة الشاملة يلاحظ إن هناك علاقة بين هذه التكاليف والأداء المالي كما ويمكن من خلالها توفير مجموعة من المقاييس التي تساعد في قياس مدى فاعلية وكفاءة هذا الأداء وبيان مدى التحسن فيه .  </a:t>
            </a:r>
            <a:endParaRPr lang="en-US" sz="2400" dirty="0">
              <a:latin typeface="Times New Roman" panose="02020603050405020304" pitchFamily="18" charset="0"/>
              <a:ea typeface="Times New Roman" panose="02020603050405020304" pitchFamily="18" charset="0"/>
            </a:endParaRPr>
          </a:p>
          <a:p>
            <a:pPr algn="just">
              <a:lnSpc>
                <a:spcPct val="90000"/>
              </a:lnSpc>
            </a:pPr>
            <a:r>
              <a:rPr lang="ar-IQ" sz="2400" b="1" dirty="0">
                <a:latin typeface="Times New Roman" panose="02020603050405020304" pitchFamily="18" charset="0"/>
                <a:ea typeface="Times New Roman" panose="02020603050405020304" pitchFamily="18" charset="0"/>
              </a:rPr>
              <a:t>2)من خلال البعد التشغيلي لتكاليف الجودة الشاملة يلاحظ علاقة تكاليف الجودة الشاملة بالأداء التشغيلي إذ إن هذه التكاليف تساعد كثيراً في تحسين هذا الأداء وبالتالي توفير مجموعة من المقاييس التي يمكن من خلالها قياس مدى فاعليته </a:t>
            </a:r>
            <a:r>
              <a:rPr lang="ar-IQ" sz="2400" b="1" dirty="0" smtClean="0">
                <a:latin typeface="Times New Roman" panose="02020603050405020304" pitchFamily="18" charset="0"/>
                <a:ea typeface="Times New Roman" panose="02020603050405020304" pitchFamily="18" charset="0"/>
              </a:rPr>
              <a:t>وكفاءته</a:t>
            </a:r>
            <a:endParaRPr lang="en-US" sz="2400" dirty="0">
              <a:latin typeface="Times New Roman" panose="02020603050405020304" pitchFamily="18" charset="0"/>
              <a:ea typeface="Times New Roman" panose="02020603050405020304" pitchFamily="18" charset="0"/>
            </a:endParaRPr>
          </a:p>
          <a:p>
            <a:pPr algn="just">
              <a:lnSpc>
                <a:spcPct val="90000"/>
              </a:lnSpc>
            </a:pPr>
            <a:r>
              <a:rPr lang="ar-IQ" sz="2400" b="1" dirty="0">
                <a:latin typeface="Times New Roman" panose="02020603050405020304" pitchFamily="18" charset="0"/>
                <a:ea typeface="Times New Roman" panose="02020603050405020304" pitchFamily="18" charset="0"/>
              </a:rPr>
              <a:t>3)من خلال البعد التنافسي لتكاليف الجودة الشاملة يلاحظ العلاقة بين هذه التكاليف والأداء التنافسي وقدرتها على تحقيق الميزات التنافسية، وإن للجودة العالية تأثيراتها الايجابية في كل من رضا الزبائن والمبيعات وبالتالي الحصة السوقية، وعليه يمكن لتكاليف الجودة الشاملة أن توفر مجموعة من المقاييس التي من خلالها يمكن قياس مدى فاعلية وكفاءة هذا الأداء . </a:t>
            </a:r>
            <a:endParaRPr lang="en-US" sz="2400" dirty="0">
              <a:latin typeface="Times New Roman" panose="02020603050405020304" pitchFamily="18" charset="0"/>
              <a:ea typeface="Times New Roman" panose="02020603050405020304" pitchFamily="18" charset="0"/>
            </a:endParaRPr>
          </a:p>
          <a:p>
            <a:pPr indent="-57150" algn="just">
              <a:lnSpc>
                <a:spcPct val="90000"/>
              </a:lnSpc>
            </a:pPr>
            <a:r>
              <a:rPr lang="ar-IQ" sz="2400" b="1" dirty="0">
                <a:latin typeface="Times New Roman" panose="02020603050405020304" pitchFamily="18" charset="0"/>
                <a:ea typeface="Times New Roman" panose="02020603050405020304" pitchFamily="18" charset="0"/>
              </a:rPr>
              <a:t>  ومن خلال ما تقدم يتضح بأن الأداء الستراتيجي هو مفهوم يتماشى مع مسلمات الإدارة الستراتيجية ويتكون من ثلاثة جوانب رئيسية متداخلة فيما بينها وهي الأداء المالي والتشغيلي والتنافسي فضلاً عن ارتباطه بأهداف وستراتيجيات الوحدة الاقتصادية ويستلزم وجود ميزة تنافسية، كما ويلاحظ ارتباط تكاليف الجودة الشاملة بكل جانب من جوانب الأداء الستراتيجي الثلاثة . </a:t>
            </a:r>
            <a:endParaRPr lang="en-US" sz="2400" dirty="0"/>
          </a:p>
        </p:txBody>
      </p:sp>
    </p:spTree>
    <p:extLst>
      <p:ext uri="{BB962C8B-B14F-4D97-AF65-F5344CB8AC3E}">
        <p14:creationId xmlns:p14="http://schemas.microsoft.com/office/powerpoint/2010/main" val="1860540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186309"/>
          </a:xfrm>
          <a:prstGeom prst="rect">
            <a:avLst/>
          </a:prstGeom>
        </p:spPr>
        <p:txBody>
          <a:bodyPr wrap="square">
            <a:spAutoFit/>
          </a:bodyPr>
          <a:lstStyle/>
          <a:p>
            <a:pPr indent="342900" algn="justLow">
              <a:tabLst>
                <a:tab pos="448945" algn="l"/>
              </a:tabLst>
            </a:pPr>
            <a:r>
              <a:rPr lang="ar-IQ" sz="3200" b="1" dirty="0">
                <a:latin typeface="Times New Roman" panose="02020603050405020304" pitchFamily="18" charset="0"/>
                <a:ea typeface="Times New Roman" panose="02020603050405020304" pitchFamily="18" charset="0"/>
              </a:rPr>
              <a:t>محاور الجودة في التعليم العالي </a:t>
            </a:r>
            <a:endParaRPr lang="en-US" sz="1600" dirty="0">
              <a:latin typeface="Times New Roman" panose="02020603050405020304" pitchFamily="18" charset="0"/>
              <a:ea typeface="Times New Roman" panose="02020603050405020304" pitchFamily="18" charset="0"/>
            </a:endParaRPr>
          </a:p>
          <a:p>
            <a:pPr indent="-57150" algn="just">
              <a:tabLst>
                <a:tab pos="5731510" algn="r"/>
              </a:tabLst>
            </a:pPr>
            <a:r>
              <a:rPr lang="ar-IQ" sz="2800" b="1" dirty="0">
                <a:latin typeface="Times New Roman" panose="02020603050405020304" pitchFamily="18" charset="0"/>
                <a:ea typeface="Times New Roman" panose="02020603050405020304" pitchFamily="18" charset="0"/>
              </a:rPr>
              <a:t>ان اعتماد الجودة هو المستوى الذي تحصل عليه المؤسسة التعليمية ازاء استيفاء معايير الجودة المعتمدة عند مؤسسات التقويم التربوي ويشير هذا المصطلح الى الممارسات التي تقوم بها مؤسسة الاعتماد لمساعدة المؤسسات الشبيهة لها للحصول على الاعتماد في عملية التقويم وتحسين خططها ومعاييرها التعليمية.</a:t>
            </a:r>
            <a:endParaRPr lang="en-US" sz="2800" dirty="0">
              <a:latin typeface="Times New Roman" panose="02020603050405020304" pitchFamily="18" charset="0"/>
              <a:ea typeface="Times New Roman" panose="02020603050405020304" pitchFamily="18" charset="0"/>
            </a:endParaRPr>
          </a:p>
          <a:p>
            <a:pPr indent="-57150" algn="just">
              <a:tabLst>
                <a:tab pos="5731510" algn="r"/>
              </a:tabLst>
            </a:pPr>
            <a:r>
              <a:rPr lang="ar-IQ" sz="2800" b="1" u="sng" dirty="0">
                <a:latin typeface="Times New Roman" panose="02020603050405020304" pitchFamily="18" charset="0"/>
                <a:ea typeface="Times New Roman" panose="02020603050405020304" pitchFamily="18" charset="0"/>
              </a:rPr>
              <a:t>اولا: ا بعاد جودة الخدمة التعليمية</a:t>
            </a:r>
            <a:r>
              <a:rPr lang="ar-IQ" sz="2800" b="1" dirty="0">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indent="-57150" algn="just">
              <a:tabLst>
                <a:tab pos="5731510" algn="r"/>
              </a:tabLst>
            </a:pPr>
            <a:r>
              <a:rPr lang="ar-IQ" sz="2800" b="1" dirty="0">
                <a:latin typeface="Times New Roman" panose="02020603050405020304" pitchFamily="18" charset="0"/>
                <a:ea typeface="Times New Roman" panose="02020603050405020304" pitchFamily="18" charset="0"/>
              </a:rPr>
              <a:t>*الملائمة </a:t>
            </a:r>
            <a:r>
              <a:rPr lang="en-US" sz="2800" b="1" dirty="0">
                <a:latin typeface="Times New Roman" panose="02020603050405020304" pitchFamily="18" charset="0"/>
                <a:ea typeface="Times New Roman" panose="02020603050405020304" pitchFamily="18" charset="0"/>
              </a:rPr>
              <a:t>Convenience</a:t>
            </a:r>
            <a:r>
              <a:rPr lang="ar-IQ" sz="2800" b="1" dirty="0">
                <a:latin typeface="Times New Roman" panose="02020603050405020304" pitchFamily="18" charset="0"/>
                <a:ea typeface="Times New Roman" panose="02020603050405020304" pitchFamily="18" charset="0"/>
              </a:rPr>
              <a:t>، إمكانية الحصول والوصول إلى الخدمة بسهولة.</a:t>
            </a:r>
            <a:endParaRPr lang="en-US" sz="2800" dirty="0">
              <a:latin typeface="Times New Roman" panose="02020603050405020304" pitchFamily="18" charset="0"/>
              <a:ea typeface="Times New Roman" panose="02020603050405020304" pitchFamily="18" charset="0"/>
            </a:endParaRPr>
          </a:p>
          <a:p>
            <a:pPr indent="-57150" algn="just">
              <a:tabLst>
                <a:tab pos="5731510" algn="r"/>
              </a:tabLst>
            </a:pPr>
            <a:r>
              <a:rPr lang="ar-IQ" sz="2800" b="1" dirty="0">
                <a:latin typeface="Times New Roman" panose="02020603050405020304" pitchFamily="18" charset="0"/>
                <a:ea typeface="Times New Roman" panose="02020603050405020304" pitchFamily="18" charset="0"/>
              </a:rPr>
              <a:t>*المعولية </a:t>
            </a:r>
            <a:r>
              <a:rPr lang="en-US" sz="2800" b="1" dirty="0">
                <a:latin typeface="Times New Roman" panose="02020603050405020304" pitchFamily="18" charset="0"/>
                <a:ea typeface="Times New Roman" panose="02020603050405020304" pitchFamily="18" charset="0"/>
              </a:rPr>
              <a:t>Reliability</a:t>
            </a:r>
            <a:r>
              <a:rPr lang="ar-IQ" sz="2800" b="1" dirty="0">
                <a:latin typeface="Times New Roman" panose="02020603050405020304" pitchFamily="18" charset="0"/>
                <a:ea typeface="Times New Roman" panose="02020603050405020304" pitchFamily="18" charset="0"/>
              </a:rPr>
              <a:t> ، القدرة على أداء الخدمة باعتمادية، واستمرارية، ودقة.</a:t>
            </a:r>
            <a:endParaRPr lang="en-US" sz="2800" dirty="0">
              <a:latin typeface="Times New Roman" panose="02020603050405020304" pitchFamily="18" charset="0"/>
              <a:ea typeface="Times New Roman" panose="02020603050405020304" pitchFamily="18" charset="0"/>
            </a:endParaRPr>
          </a:p>
          <a:p>
            <a:pPr indent="-57150" algn="just">
              <a:tabLst>
                <a:tab pos="5731510" algn="r"/>
              </a:tabLst>
            </a:pPr>
            <a:r>
              <a:rPr lang="ar-IQ" sz="2800" b="1" dirty="0">
                <a:latin typeface="Times New Roman" panose="02020603050405020304" pitchFamily="18" charset="0"/>
                <a:ea typeface="Times New Roman" panose="02020603050405020304" pitchFamily="18" charset="0"/>
              </a:rPr>
              <a:t>*الاستجابة </a:t>
            </a:r>
            <a:r>
              <a:rPr lang="en-US" sz="2800" b="1" dirty="0">
                <a:latin typeface="Times New Roman" panose="02020603050405020304" pitchFamily="18" charset="0"/>
                <a:ea typeface="Times New Roman" panose="02020603050405020304" pitchFamily="18" charset="0"/>
              </a:rPr>
              <a:t>Responsiveness</a:t>
            </a:r>
            <a:r>
              <a:rPr lang="ar-IQ" sz="2800" b="1" dirty="0">
                <a:latin typeface="Times New Roman" panose="02020603050405020304" pitchFamily="18" charset="0"/>
                <a:ea typeface="Times New Roman" panose="02020603050405020304" pitchFamily="18" charset="0"/>
              </a:rPr>
              <a:t>، سرعة التفاعل مع الزبون ومعالجة المشاكل غير المتوقعة.</a:t>
            </a:r>
            <a:endParaRPr lang="en-US" sz="2800" dirty="0">
              <a:latin typeface="Times New Roman" panose="02020603050405020304" pitchFamily="18" charset="0"/>
              <a:ea typeface="Times New Roman" panose="02020603050405020304" pitchFamily="18" charset="0"/>
            </a:endParaRPr>
          </a:p>
          <a:p>
            <a:pPr indent="-57150" algn="just">
              <a:tabLst>
                <a:tab pos="5731510" algn="r"/>
              </a:tabLst>
            </a:pPr>
            <a:r>
              <a:rPr lang="ar-IQ" sz="2800" b="1" dirty="0">
                <a:latin typeface="Times New Roman" panose="02020603050405020304" pitchFamily="18" charset="0"/>
                <a:ea typeface="Times New Roman" panose="02020603050405020304" pitchFamily="18" charset="0"/>
              </a:rPr>
              <a:t>*التعامل </a:t>
            </a:r>
            <a:r>
              <a:rPr lang="en-US" sz="2800" b="1" dirty="0">
                <a:latin typeface="Times New Roman" panose="02020603050405020304" pitchFamily="18" charset="0"/>
                <a:ea typeface="Times New Roman" panose="02020603050405020304" pitchFamily="18" charset="0"/>
              </a:rPr>
              <a:t>Courtesy</a:t>
            </a:r>
            <a:r>
              <a:rPr lang="ar-IQ" sz="2800" b="1" dirty="0">
                <a:latin typeface="Times New Roman" panose="02020603050405020304" pitchFamily="18" charset="0"/>
                <a:ea typeface="Times New Roman" panose="02020603050405020304" pitchFamily="18" charset="0"/>
              </a:rPr>
              <a:t> ، الطريقة التي يتعامل فيها العاملين مع الزبائن.</a:t>
            </a:r>
            <a:endParaRPr lang="en-US" sz="2800" dirty="0">
              <a:latin typeface="Times New Roman" panose="02020603050405020304" pitchFamily="18" charset="0"/>
              <a:ea typeface="Times New Roman" panose="02020603050405020304" pitchFamily="18" charset="0"/>
            </a:endParaRPr>
          </a:p>
          <a:p>
            <a:pPr indent="-57150" algn="just">
              <a:tabLst>
                <a:tab pos="5731510" algn="r"/>
              </a:tabLst>
            </a:pPr>
            <a:r>
              <a:rPr lang="ar-IQ" sz="2800" b="1" dirty="0">
                <a:latin typeface="Times New Roman" panose="02020603050405020304" pitchFamily="18" charset="0"/>
                <a:ea typeface="Times New Roman" panose="02020603050405020304" pitchFamily="18" charset="0"/>
              </a:rPr>
              <a:t>*الدقة </a:t>
            </a:r>
            <a:r>
              <a:rPr lang="en-US" sz="2800" b="1" dirty="0">
                <a:latin typeface="Times New Roman" panose="02020603050405020304" pitchFamily="18" charset="0"/>
                <a:ea typeface="Times New Roman" panose="02020603050405020304" pitchFamily="18" charset="0"/>
              </a:rPr>
              <a:t>Accuracy</a:t>
            </a:r>
            <a:r>
              <a:rPr lang="ar-IQ" sz="2800" b="1" dirty="0">
                <a:latin typeface="Times New Roman" panose="02020603050405020304" pitchFamily="18" charset="0"/>
                <a:ea typeface="Times New Roman" panose="02020603050405020304" pitchFamily="18" charset="0"/>
              </a:rPr>
              <a:t>، إنجاز الخدمة بصورة صحيحة منذ أول مرة.</a:t>
            </a:r>
            <a:endParaRPr lang="en-US" sz="2800" dirty="0">
              <a:latin typeface="Times New Roman" panose="02020603050405020304" pitchFamily="18" charset="0"/>
              <a:ea typeface="Times New Roman" panose="02020603050405020304" pitchFamily="18" charset="0"/>
            </a:endParaRPr>
          </a:p>
          <a:p>
            <a:pPr indent="-57150" algn="just">
              <a:tabLst>
                <a:tab pos="5731510" algn="r"/>
              </a:tabLst>
            </a:pPr>
            <a:r>
              <a:rPr lang="ar-IQ" sz="2800" b="1" dirty="0">
                <a:latin typeface="Times New Roman" panose="02020603050405020304" pitchFamily="18" charset="0"/>
                <a:ea typeface="Times New Roman" panose="02020603050405020304" pitchFamily="18" charset="0"/>
              </a:rPr>
              <a:t>*الوقت </a:t>
            </a:r>
            <a:r>
              <a:rPr lang="en-US" sz="2800" b="1" dirty="0">
                <a:latin typeface="Times New Roman" panose="02020603050405020304" pitchFamily="18" charset="0"/>
                <a:ea typeface="Times New Roman" panose="02020603050405020304" pitchFamily="18" charset="0"/>
              </a:rPr>
              <a:t>Time</a:t>
            </a:r>
            <a:r>
              <a:rPr lang="ar-IQ" sz="2800" b="1" dirty="0">
                <a:latin typeface="Times New Roman" panose="02020603050405020304" pitchFamily="18" charset="0"/>
                <a:ea typeface="Times New Roman" panose="02020603050405020304" pitchFamily="18" charset="0"/>
              </a:rPr>
              <a:t>، كم ينتظر الزبون، ومدى التسليم بالموعد المحدد.ولابد الاشارة الى ان المنتج بالتعليم هو الطالب والزبون هو سوق العمل.</a:t>
            </a:r>
            <a:endParaRPr lang="en-US" sz="2800" dirty="0">
              <a:latin typeface="Times New Roman" panose="02020603050405020304" pitchFamily="18" charset="0"/>
              <a:ea typeface="Times New Roman" panose="02020603050405020304" pitchFamily="18" charset="0"/>
            </a:endParaRPr>
          </a:p>
          <a:p>
            <a:pPr indent="-57150" algn="just">
              <a:tabLst>
                <a:tab pos="5731510" algn="r"/>
              </a:tabLst>
            </a:pPr>
            <a:r>
              <a:rPr lang="ar-IQ" sz="2800" b="1" dirty="0">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1948568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94085"/>
          </a:xfrm>
          <a:prstGeom prst="rect">
            <a:avLst/>
          </a:prstGeom>
        </p:spPr>
        <p:txBody>
          <a:bodyPr wrap="square">
            <a:spAutoFit/>
          </a:bodyPr>
          <a:lstStyle/>
          <a:p>
            <a:pPr algn="justLow"/>
            <a:r>
              <a:rPr lang="ar-IQ" sz="3200" b="1" u="sng" dirty="0">
                <a:latin typeface="Times New Roman" panose="02020603050405020304" pitchFamily="18" charset="0"/>
                <a:ea typeface="Times New Roman" panose="02020603050405020304" pitchFamily="18" charset="0"/>
              </a:rPr>
              <a:t>اولا :مشكلة </a:t>
            </a:r>
            <a:r>
              <a:rPr lang="ar-IQ" sz="3200" b="1" u="sng" dirty="0" smtClean="0">
                <a:latin typeface="Times New Roman" panose="02020603050405020304" pitchFamily="18" charset="0"/>
                <a:ea typeface="Times New Roman" panose="02020603050405020304" pitchFamily="18" charset="0"/>
              </a:rPr>
              <a:t>القياس  </a:t>
            </a:r>
            <a:r>
              <a:rPr lang="ar-IQ" sz="3200" b="1" u="sng" dirty="0">
                <a:latin typeface="Times New Roman" panose="02020603050405020304" pitchFamily="18"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algn="justLow"/>
            <a:r>
              <a:rPr lang="ar-IQ" sz="3200" b="1" dirty="0">
                <a:latin typeface="Times New Roman" panose="02020603050405020304" pitchFamily="18" charset="0"/>
                <a:ea typeface="Times New Roman" panose="02020603050405020304" pitchFamily="18" charset="0"/>
              </a:rPr>
              <a:t>تتركز </a:t>
            </a:r>
            <a:r>
              <a:rPr lang="ar-IQ" sz="3200" b="1" dirty="0" smtClean="0">
                <a:latin typeface="Times New Roman" panose="02020603050405020304" pitchFamily="18" charset="0"/>
                <a:ea typeface="Times New Roman" panose="02020603050405020304" pitchFamily="18" charset="0"/>
              </a:rPr>
              <a:t>مشكلة القياس الرئيسة </a:t>
            </a:r>
            <a:r>
              <a:rPr lang="ar-IQ" sz="3200" b="1" dirty="0">
                <a:latin typeface="Times New Roman" panose="02020603050405020304" pitchFamily="18" charset="0"/>
                <a:ea typeface="Times New Roman" panose="02020603050405020304" pitchFamily="18" charset="0"/>
              </a:rPr>
              <a:t>في قلة الاهتمام بتحديد عناصرتكاليف الجودة الشاملة بالتعليم العالي لصعوبة تحديد  وقياس عناصر تكاليف الجودة (والمتمثلة بكلف المنع والتقييم والفشل الداخلي والخارجي )في الوحدات الخدمية  ومالها من دور في تقويم مستوى الاداء الجامعي ،وصعوبة تحديد المقاييس المالية وغير المالية لكلف الجودة في الوحدات الخدمية لاستعمالها في تقويم الاداء لتلك الوحدات،ويمثل قطاع التعليم احد الاتشطة الخدمية المهمة الذي نسعى لتقويم اداءه بتوفير مؤشرات تحقق افضل جودة بالاداء . وتتجسد المشكلة بالتساؤل التالي :</a:t>
            </a:r>
            <a:endParaRPr lang="en-US" sz="3200" dirty="0">
              <a:latin typeface="Times New Roman" panose="02020603050405020304" pitchFamily="18" charset="0"/>
              <a:ea typeface="Times New Roman" panose="02020603050405020304" pitchFamily="18" charset="0"/>
            </a:endParaRPr>
          </a:p>
          <a:p>
            <a:pPr algn="justLow"/>
            <a:r>
              <a:rPr lang="ar-IQ" sz="3200" b="1" dirty="0">
                <a:latin typeface="Times New Roman" panose="02020603050405020304" pitchFamily="18" charset="0"/>
                <a:ea typeface="Times New Roman" panose="02020603050405020304" pitchFamily="18" charset="0"/>
              </a:rPr>
              <a:t>هل ان تحديد مقاييس ومؤشرات مالية وغير مالية لكلف الجودة بالتعليم العالي يساعد المؤسسات العلمية على تقويم اداءها الجامعي بصورة افضل واكثر شمولية ؟</a:t>
            </a:r>
            <a:endParaRPr lang="en-US" sz="3200" dirty="0">
              <a:latin typeface="Times New Roman" panose="02020603050405020304" pitchFamily="18" charset="0"/>
              <a:ea typeface="Times New Roman" panose="02020603050405020304" pitchFamily="18" charset="0"/>
            </a:endParaRPr>
          </a:p>
          <a:p>
            <a:pPr algn="justLow"/>
            <a:r>
              <a:rPr lang="ar-IQ" sz="3200" b="1" u="sng" dirty="0">
                <a:latin typeface="Times New Roman" panose="02020603050405020304" pitchFamily="18" charset="0"/>
                <a:ea typeface="Times New Roman" panose="02020603050405020304" pitchFamily="18" charset="0"/>
              </a:rPr>
              <a:t>ثانيا: هدف </a:t>
            </a:r>
            <a:r>
              <a:rPr lang="ar-IQ" sz="3200" b="1" u="sng" dirty="0" smtClean="0">
                <a:latin typeface="Times New Roman" panose="02020603050405020304" pitchFamily="18" charset="0"/>
                <a:ea typeface="Times New Roman" panose="02020603050405020304" pitchFamily="18" charset="0"/>
              </a:rPr>
              <a:t>المحاضرة :</a:t>
            </a:r>
            <a:r>
              <a:rPr lang="ar-IQ" sz="3200" b="1" dirty="0" smtClean="0">
                <a:latin typeface="Times New Roman" panose="02020603050405020304" pitchFamily="18"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algn="justLow"/>
            <a:r>
              <a:rPr lang="ar-IQ" sz="3200" b="1" dirty="0" smtClean="0">
                <a:latin typeface="Times New Roman" panose="02020603050405020304" pitchFamily="18" charset="0"/>
                <a:ea typeface="Times New Roman" panose="02020603050405020304" pitchFamily="18" charset="0"/>
              </a:rPr>
              <a:t>1- </a:t>
            </a:r>
            <a:r>
              <a:rPr lang="ar-IQ" sz="3200" b="1" dirty="0">
                <a:latin typeface="Times New Roman" panose="02020603050405020304" pitchFamily="18" charset="0"/>
                <a:ea typeface="Times New Roman" panose="02020603050405020304" pitchFamily="18" charset="0"/>
              </a:rPr>
              <a:t>بيان أهمية كلف الجودة بتقويم الاداء  الجامعي.</a:t>
            </a:r>
            <a:endParaRPr lang="en-US" sz="3200" dirty="0">
              <a:latin typeface="Times New Roman" panose="02020603050405020304" pitchFamily="18" charset="0"/>
              <a:ea typeface="Times New Roman" panose="02020603050405020304" pitchFamily="18" charset="0"/>
            </a:endParaRPr>
          </a:p>
          <a:p>
            <a:pPr algn="justLow"/>
            <a:r>
              <a:rPr lang="ar-IQ" sz="3200" b="1" dirty="0">
                <a:latin typeface="Times New Roman" panose="02020603050405020304" pitchFamily="18" charset="0"/>
                <a:ea typeface="Times New Roman" panose="02020603050405020304" pitchFamily="18" charset="0"/>
              </a:rPr>
              <a:t>2- تحديد المقاييس المالية وغير المالية لتكاليف الجودة الشامله بالتعليم العالي .</a:t>
            </a:r>
            <a:endParaRPr lang="en-US" sz="3200" dirty="0">
              <a:latin typeface="Times New Roman" panose="02020603050405020304" pitchFamily="18" charset="0"/>
              <a:ea typeface="Times New Roman" panose="02020603050405020304" pitchFamily="18" charset="0"/>
            </a:endParaRPr>
          </a:p>
          <a:p>
            <a:pPr algn="justLow"/>
            <a:r>
              <a:rPr lang="ar-IQ" sz="3200" b="1" dirty="0">
                <a:latin typeface="Times New Roman" panose="02020603050405020304" pitchFamily="18" charset="0"/>
                <a:ea typeface="Times New Roman" panose="02020603050405020304" pitchFamily="18" charset="0"/>
              </a:rPr>
              <a:t>3- تحديد محاور الجودة بالتعليم العالي  لتقويم الاداء.</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05508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5693866"/>
          </a:xfrm>
          <a:prstGeom prst="rect">
            <a:avLst/>
          </a:prstGeom>
        </p:spPr>
        <p:txBody>
          <a:bodyPr wrap="square">
            <a:spAutoFit/>
          </a:bodyPr>
          <a:lstStyle/>
          <a:p>
            <a:pPr indent="-57150" algn="just">
              <a:tabLst>
                <a:tab pos="5731510" algn="r"/>
              </a:tabLst>
            </a:pPr>
            <a:r>
              <a:rPr lang="ar-IQ" sz="2000" b="1" u="sng" dirty="0">
                <a:latin typeface="Times New Roman" panose="02020603050405020304" pitchFamily="18" charset="0"/>
                <a:ea typeface="Times New Roman" panose="02020603050405020304" pitchFamily="18" charset="0"/>
              </a:rPr>
              <a:t> </a:t>
            </a:r>
            <a:r>
              <a:rPr lang="ar-IQ" sz="2800" b="1" u="sng" dirty="0">
                <a:latin typeface="Times New Roman" panose="02020603050405020304" pitchFamily="18" charset="0"/>
                <a:ea typeface="Times New Roman" panose="02020603050405020304" pitchFamily="18" charset="0"/>
              </a:rPr>
              <a:t>ثانيا:تحول مفهوم الجودة من الصناعة الى التعليم:</a:t>
            </a:r>
            <a:endParaRPr lang="en-US" sz="2800" dirty="0">
              <a:latin typeface="Times New Roman" panose="02020603050405020304" pitchFamily="18" charset="0"/>
              <a:ea typeface="Times New Roman" panose="02020603050405020304" pitchFamily="18" charset="0"/>
            </a:endParaRPr>
          </a:p>
          <a:p>
            <a:pPr indent="-57150" algn="just">
              <a:tabLst>
                <a:tab pos="5731510" algn="r"/>
              </a:tabLst>
            </a:pPr>
            <a:r>
              <a:rPr lang="ar-IQ" sz="2800" b="1" dirty="0">
                <a:latin typeface="Times New Roman" panose="02020603050405020304" pitchFamily="18" charset="0"/>
                <a:ea typeface="Times New Roman" panose="02020603050405020304" pitchFamily="18" charset="0"/>
              </a:rPr>
              <a:t>بعد نجاح فلسفة الجودة في الصناعة وتحقيقها لنتائج اوصلت اقتصاديات كثير من الدول الى ذروة المنافسة العالمية ،بدا التربويون يفكرون بالافادة منها لاخراج التعليم من ازمته التي يواجهها نتيجة تنامي وعي المجتمع باحتياجاته وتطلعاته التي تتزايد تحت ضغط التغير المستمر للمعرفة ومتطلبات سوق العمل والمهنة.</a:t>
            </a:r>
            <a:endParaRPr lang="en-US" sz="2800" dirty="0">
              <a:latin typeface="Times New Roman" panose="02020603050405020304" pitchFamily="18" charset="0"/>
              <a:ea typeface="Times New Roman" panose="02020603050405020304" pitchFamily="18" charset="0"/>
            </a:endParaRPr>
          </a:p>
          <a:p>
            <a:pPr indent="-57150" algn="just">
              <a:tabLst>
                <a:tab pos="5731510" algn="r"/>
              </a:tabLst>
            </a:pPr>
            <a:r>
              <a:rPr lang="ar-IQ" sz="2800" b="1" dirty="0">
                <a:latin typeface="Times New Roman" panose="02020603050405020304" pitchFamily="18" charset="0"/>
                <a:ea typeface="Times New Roman" panose="02020603050405020304" pitchFamily="18" charset="0"/>
              </a:rPr>
              <a:t>لكن نقل فلسفة الجودة من الصناعة الى التعليم احدث جدلا كبيرا حول ماهية اليات التطبيق لان المدرسة والكلية ليست مصنعا ولايمكننا في التعليم تنميط سلوك الطلبة كما هو بالمواد الاولية والمنتجات المصنعة.وهذا ما اشار اليه تقرير منظمة الامم المتحدة للتربية والثقافة والعلم (اليونسكو) حول "التعليم للجميع من اجل ضمان الجودة" الصادر عام 2005.</a:t>
            </a:r>
            <a:endParaRPr lang="en-US" sz="2800" dirty="0">
              <a:latin typeface="Times New Roman" panose="02020603050405020304" pitchFamily="18" charset="0"/>
              <a:ea typeface="Times New Roman" panose="02020603050405020304" pitchFamily="18" charset="0"/>
            </a:endParaRPr>
          </a:p>
          <a:p>
            <a:pPr indent="-57150" algn="just">
              <a:tabLst>
                <a:tab pos="5731510" algn="r"/>
              </a:tabLst>
            </a:pPr>
            <a:r>
              <a:rPr lang="ar-IQ" sz="2800" b="1" dirty="0">
                <a:latin typeface="Times New Roman" panose="02020603050405020304" pitchFamily="18" charset="0"/>
                <a:ea typeface="Times New Roman" panose="02020603050405020304" pitchFamily="18" charset="0"/>
              </a:rPr>
              <a:t>ان الجودة في التعليم ليست هبة تمنحها الحكومات بل فرصة تصنعها الامم وتستثمرها الشعوب وتضحي </a:t>
            </a:r>
            <a:endParaRPr lang="en-US" sz="2800" dirty="0">
              <a:latin typeface="Times New Roman" panose="02020603050405020304" pitchFamily="18" charset="0"/>
              <a:ea typeface="Times New Roman" panose="02020603050405020304" pitchFamily="18" charset="0"/>
            </a:endParaRPr>
          </a:p>
          <a:p>
            <a:pPr algn="just">
              <a:tabLst>
                <a:tab pos="5731510" algn="r"/>
              </a:tabLst>
            </a:pPr>
            <a:r>
              <a:rPr lang="ar-IQ" sz="2800" b="1" dirty="0">
                <a:latin typeface="Times New Roman" panose="02020603050405020304" pitchFamily="18" charset="0"/>
                <a:ea typeface="Times New Roman" panose="02020603050405020304" pitchFamily="18" charset="0"/>
              </a:rPr>
              <a:t>من اجلها بالوقت والجهد والمال والمثابرة وجودة التعليم لاتبدا من القاعات ولا المؤتمرات ولا من القوانين ،بل تبدا من المدرسة والكلية ومن الفصول ومن اهتمام الوالدين ومن مشاركة الادارة والتدريسين والطلبة في تحمل مسؤولية التعليم وضبط جودته.</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35470322"/>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5262979"/>
          </a:xfrm>
          <a:prstGeom prst="rect">
            <a:avLst/>
          </a:prstGeom>
        </p:spPr>
        <p:txBody>
          <a:bodyPr wrap="square">
            <a:spAutoFit/>
          </a:bodyPr>
          <a:lstStyle/>
          <a:p>
            <a:pPr indent="-57150" algn="just">
              <a:tabLst>
                <a:tab pos="5731510" algn="r"/>
              </a:tabLst>
            </a:pPr>
            <a:r>
              <a:rPr lang="ar-IQ" sz="2800" b="1" dirty="0">
                <a:latin typeface="Times New Roman" panose="02020603050405020304" pitchFamily="18" charset="0"/>
                <a:ea typeface="Times New Roman" panose="02020603050405020304" pitchFamily="18" charset="0"/>
              </a:rPr>
              <a:t>وان مفهوم الجودة الشاملة في التعليم له معنيان مترابطان : احدهما واقعي والاخر حسي والجودة بمعناها الواقعي تعني التزام المؤسسة التعليمية بانجاز مؤشرات ومعايير حقيقية متعارف عليها مثل : معدلات الترفيع ،معدلات الكفاية الداخلية،معدلات تكلفة التعليم، اما المعنى الحسي للجودة فيتركز على مشاعر متلقي الخدمة التعليمية واحاسيسه كالطلاب واولياء الامور  ويعبر عن مدى رضا المستفيد من التعليم بمستوى كفاية الخدمة التعليمية وفاعليتها ،فعندما يشعر المستفيد ان مايقدم له من خدمات يناسب توفعاته ويلبي احتياجاته الذاتية،يمكن القول ان المؤسسة التعليمية قد نجحت في تقديم الخدمة التعليمية بمستوى جودة يناسب التوقعات والمشاعر الحسية لذلك المستفيد  وان جودة خدماتها قد ارتفعت الى مستوى توقعاته وهذا يتطلب من الخبراء والمشرفين التثبت من توافق مواصفات الخدمة التعليمية مع توقعات المستفيد وفي حالة وجود فجوة بين المواصفات والتوقعات فيجب تحديد ابعادها واسبابها والعمل على تجاوزها باتخاذ كافة الاجراءات التصحيحية المناسبة.</a:t>
            </a:r>
            <a:endParaRPr lang="en-US" sz="2800" dirty="0">
              <a:latin typeface="Times New Roman" panose="02020603050405020304" pitchFamily="18" charset="0"/>
              <a:ea typeface="Times New Roman" panose="02020603050405020304" pitchFamily="18" charset="0"/>
            </a:endParaRPr>
          </a:p>
          <a:p>
            <a:pPr indent="-57150" algn="just">
              <a:tabLst>
                <a:tab pos="5731510" algn="r"/>
              </a:tabLst>
            </a:pPr>
            <a:r>
              <a:rPr lang="ar-IQ" sz="2800" b="1" dirty="0">
                <a:latin typeface="Times New Roman" panose="02020603050405020304" pitchFamily="18" charset="0"/>
                <a:ea typeface="Times New Roman" panose="02020603050405020304" pitchFamily="18" charset="0"/>
              </a:rPr>
              <a:t>فالجودة في الاقتصاد المعاصر لاتعني انتاج سلعة او خدمة افضل من نظيرتها المتاحة وانما تحقيق رضا المستفيد عن السلعة او الخدمة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570019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479" y="191069"/>
            <a:ext cx="11941790" cy="6555641"/>
          </a:xfrm>
          <a:prstGeom prst="rect">
            <a:avLst/>
          </a:prstGeom>
        </p:spPr>
        <p:txBody>
          <a:bodyPr wrap="square">
            <a:spAutoFit/>
          </a:bodyPr>
          <a:lstStyle/>
          <a:p>
            <a:pPr algn="just"/>
            <a:r>
              <a:rPr lang="ar-IQ" sz="2800" b="1" u="sng" dirty="0">
                <a:latin typeface="Times New Roman" panose="02020603050405020304" pitchFamily="18" charset="0"/>
                <a:ea typeface="Times New Roman" panose="02020603050405020304" pitchFamily="18" charset="0"/>
              </a:rPr>
              <a:t>ثالثا:اهمية الجودة بالتعليم العالي:</a:t>
            </a:r>
            <a:endParaRPr lang="en-US" sz="2800" dirty="0">
              <a:latin typeface="Times New Roman" panose="02020603050405020304" pitchFamily="18" charset="0"/>
              <a:ea typeface="Times New Roman" panose="02020603050405020304" pitchFamily="18" charset="0"/>
            </a:endParaRPr>
          </a:p>
          <a:p>
            <a:pPr algn="just"/>
            <a:r>
              <a:rPr lang="ar-IQ" sz="2800" b="1" u="sng" dirty="0">
                <a:latin typeface="Times New Roman" panose="02020603050405020304" pitchFamily="18" charset="0"/>
                <a:ea typeface="Times New Roman" panose="02020603050405020304" pitchFamily="18" charset="0"/>
              </a:rPr>
              <a:t>1-</a:t>
            </a:r>
            <a:r>
              <a:rPr lang="ar-IQ" sz="2800" b="1" dirty="0">
                <a:latin typeface="Times New Roman" panose="02020603050405020304" pitchFamily="18" charset="0"/>
                <a:ea typeface="Times New Roman" panose="02020603050405020304" pitchFamily="18" charset="0"/>
              </a:rPr>
              <a:t>ضبط وتطوير النظام الاداري في المؤسسة التعليمية.</a:t>
            </a:r>
            <a:endParaRPr lang="en-US" sz="2800" dirty="0">
              <a:latin typeface="Times New Roman" panose="02020603050405020304" pitchFamily="18" charset="0"/>
              <a:ea typeface="Times New Roman" panose="02020603050405020304" pitchFamily="18" charset="0"/>
            </a:endParaRPr>
          </a:p>
          <a:p>
            <a:pPr algn="just"/>
            <a:r>
              <a:rPr lang="ar-IQ" sz="2800" b="1" dirty="0">
                <a:latin typeface="Times New Roman" panose="02020603050405020304" pitchFamily="18" charset="0"/>
                <a:ea typeface="Times New Roman" panose="02020603050405020304" pitchFamily="18" charset="0"/>
              </a:rPr>
              <a:t>2- الارتقاء بمستوى الطلاب في جميع المجالات.</a:t>
            </a:r>
            <a:endParaRPr lang="en-US" sz="2800" dirty="0">
              <a:latin typeface="Times New Roman" panose="02020603050405020304" pitchFamily="18" charset="0"/>
              <a:ea typeface="Times New Roman" panose="02020603050405020304" pitchFamily="18" charset="0"/>
            </a:endParaRPr>
          </a:p>
          <a:p>
            <a:pPr algn="just"/>
            <a:r>
              <a:rPr lang="ar-IQ" sz="2800" b="1" dirty="0">
                <a:latin typeface="Times New Roman" panose="02020603050405020304" pitchFamily="18" charset="0"/>
                <a:ea typeface="Times New Roman" panose="02020603050405020304" pitchFamily="18" charset="0"/>
              </a:rPr>
              <a:t>3- ضبط شكاوي الطلاب واولياء امورهم والاقلال منها ووضع الحلول.</a:t>
            </a:r>
            <a:endParaRPr lang="en-US" sz="2800" dirty="0">
              <a:latin typeface="Times New Roman" panose="02020603050405020304" pitchFamily="18" charset="0"/>
              <a:ea typeface="Times New Roman" panose="02020603050405020304" pitchFamily="18" charset="0"/>
            </a:endParaRPr>
          </a:p>
          <a:p>
            <a:pPr algn="just"/>
            <a:r>
              <a:rPr lang="ar-IQ" sz="2800" b="1" dirty="0">
                <a:latin typeface="Times New Roman" panose="02020603050405020304" pitchFamily="18" charset="0"/>
                <a:ea typeface="Times New Roman" panose="02020603050405020304" pitchFamily="18" charset="0"/>
              </a:rPr>
              <a:t>4-زيادة الكفاءة التعليمية ورفع مستوى الاداء للعاملين بالمؤسسة.</a:t>
            </a:r>
            <a:endParaRPr lang="en-US" sz="2800" dirty="0">
              <a:latin typeface="Times New Roman" panose="02020603050405020304" pitchFamily="18" charset="0"/>
              <a:ea typeface="Times New Roman" panose="02020603050405020304" pitchFamily="18" charset="0"/>
            </a:endParaRPr>
          </a:p>
          <a:p>
            <a:pPr algn="just"/>
            <a:r>
              <a:rPr lang="ar-IQ" sz="2800" b="1" dirty="0">
                <a:latin typeface="Times New Roman" panose="02020603050405020304" pitchFamily="18" charset="0"/>
                <a:ea typeface="Times New Roman" panose="02020603050405020304" pitchFamily="18" charset="0"/>
              </a:rPr>
              <a:t>5-الوفاء بمتطلبات الطلاب واولياء امورهم والمجتمع والوصول الى رضاهم وفق النظام العام للمؤسسة التعليمي.</a:t>
            </a:r>
            <a:endParaRPr lang="en-US" sz="2800" dirty="0">
              <a:latin typeface="Times New Roman" panose="02020603050405020304" pitchFamily="18" charset="0"/>
              <a:ea typeface="Times New Roman" panose="02020603050405020304" pitchFamily="18" charset="0"/>
            </a:endParaRPr>
          </a:p>
          <a:p>
            <a:pPr algn="just"/>
            <a:r>
              <a:rPr lang="ar-IQ" sz="2800" b="1" dirty="0">
                <a:latin typeface="Times New Roman" panose="02020603050405020304" pitchFamily="18" charset="0"/>
                <a:ea typeface="Times New Roman" panose="02020603050405020304" pitchFamily="18" charset="0"/>
              </a:rPr>
              <a:t>6-تمكين المؤسسة التعليمية من تحليل المشكلات بالطرق العلمية.</a:t>
            </a:r>
            <a:endParaRPr lang="en-US" sz="2800" dirty="0">
              <a:latin typeface="Times New Roman" panose="02020603050405020304" pitchFamily="18" charset="0"/>
              <a:ea typeface="Times New Roman" panose="02020603050405020304" pitchFamily="18" charset="0"/>
            </a:endParaRPr>
          </a:p>
          <a:p>
            <a:pPr algn="just"/>
            <a:r>
              <a:rPr lang="ar-IQ" sz="2800" b="1" dirty="0">
                <a:latin typeface="Times New Roman" panose="02020603050405020304" pitchFamily="18" charset="0"/>
                <a:ea typeface="Times New Roman" panose="02020603050405020304" pitchFamily="18" charset="0"/>
              </a:rPr>
              <a:t>7- رفع مستوى الطلاب واولياء الامور تجاه المؤسسة التعليمية من خلال ابراز الالتزام بنظام الجودة.</a:t>
            </a:r>
            <a:endParaRPr lang="en-US" sz="2800" dirty="0">
              <a:latin typeface="Times New Roman" panose="02020603050405020304" pitchFamily="18" charset="0"/>
              <a:ea typeface="Times New Roman" panose="02020603050405020304" pitchFamily="18" charset="0"/>
            </a:endParaRPr>
          </a:p>
          <a:p>
            <a:pPr algn="just"/>
            <a:r>
              <a:rPr lang="ar-IQ" sz="2800" b="1" dirty="0">
                <a:latin typeface="Times New Roman" panose="02020603050405020304" pitchFamily="18" charset="0"/>
                <a:ea typeface="Times New Roman" panose="02020603050405020304" pitchFamily="18" charset="0"/>
              </a:rPr>
              <a:t>8-الترابط والتكامل بين جميع القائمين بالتدريس والاداريين قي المؤسسة ةالعمل عن طريق الفريق وبروح الفريق.</a:t>
            </a:r>
            <a:endParaRPr lang="en-US" sz="2800" dirty="0">
              <a:latin typeface="Times New Roman" panose="02020603050405020304" pitchFamily="18" charset="0"/>
              <a:ea typeface="Times New Roman" panose="02020603050405020304" pitchFamily="18" charset="0"/>
            </a:endParaRPr>
          </a:p>
          <a:p>
            <a:pPr algn="just"/>
            <a:r>
              <a:rPr lang="ar-IQ" sz="2800" b="1" dirty="0">
                <a:latin typeface="Times New Roman" panose="02020603050405020304" pitchFamily="18" charset="0"/>
                <a:ea typeface="Times New Roman" panose="02020603050405020304" pitchFamily="18" charset="0"/>
              </a:rPr>
              <a:t>9- تطبيق نظام الجودة يمنح المؤسسة التعليمية الاحترام والتقدير المحلى والاعتراف المحلي والدولي.</a:t>
            </a:r>
            <a:endParaRPr lang="en-US" sz="2800" dirty="0">
              <a:latin typeface="Times New Roman" panose="02020603050405020304" pitchFamily="18" charset="0"/>
              <a:ea typeface="Times New Roman" panose="02020603050405020304" pitchFamily="18" charset="0"/>
            </a:endParaRPr>
          </a:p>
          <a:p>
            <a:pPr algn="just"/>
            <a:r>
              <a:rPr lang="ar-IQ" sz="2800" b="1" dirty="0">
                <a:latin typeface="Times New Roman" panose="02020603050405020304" pitchFamily="18" charset="0"/>
                <a:ea typeface="Times New Roman" panose="02020603050405020304" pitchFamily="18" charset="0"/>
              </a:rPr>
              <a:t>ان مفهوم الجوده وفقا لما تم الاتفاق عليه في مؤتمر اليونسكو للتعليم الذي أقيم في باريس في أكتوبر (1998) ينص على : ان الجوده في التعليم العالي مفهوم متعدد الابعاد ينبغي ان يشمل وظائف التعليم وأنشطته جميعها مثل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1767232"/>
      </p:ext>
    </p:extLst>
  </p:cSld>
  <p:clrMapOvr>
    <a:masterClrMapping/>
  </p:clrMapOvr>
  <p:transition spd="slow">
    <p:comb/>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986528"/>
          </a:xfrm>
          <a:prstGeom prst="rect">
            <a:avLst/>
          </a:prstGeom>
        </p:spPr>
        <p:txBody>
          <a:bodyPr wrap="square">
            <a:spAutoFit/>
          </a:bodyPr>
          <a:lstStyle/>
          <a:p>
            <a:pPr marL="342900" lvl="0" indent="-342900" algn="just">
              <a:buFont typeface="Times New Roman" panose="02020603050405020304" pitchFamily="18" charset="0"/>
              <a:buChar char="-"/>
            </a:pPr>
            <a:r>
              <a:rPr lang="ar-IQ" sz="2800" b="1" dirty="0">
                <a:latin typeface="Times New Roman" panose="02020603050405020304" pitchFamily="18" charset="0"/>
                <a:ea typeface="Times New Roman" panose="02020603050405020304" pitchFamily="18" charset="0"/>
              </a:rPr>
              <a:t>المناهج الدراسيه .</a:t>
            </a:r>
            <a:endParaRPr lang="en-US" sz="2800" dirty="0">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pPr>
            <a:r>
              <a:rPr lang="ar-IQ" sz="2800" b="1" dirty="0">
                <a:latin typeface="Times New Roman" panose="02020603050405020304" pitchFamily="18" charset="0"/>
                <a:ea typeface="Times New Roman" panose="02020603050405020304" pitchFamily="18" charset="0"/>
              </a:rPr>
              <a:t>البرامج التعليميه .</a:t>
            </a:r>
            <a:endParaRPr lang="en-US" sz="2800" dirty="0">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pPr>
            <a:r>
              <a:rPr lang="ar-IQ" sz="2800" b="1" dirty="0">
                <a:latin typeface="Times New Roman" panose="02020603050405020304" pitchFamily="18" charset="0"/>
                <a:ea typeface="Times New Roman" panose="02020603050405020304" pitchFamily="18" charset="0"/>
              </a:rPr>
              <a:t>البحوث العلميه .</a:t>
            </a:r>
            <a:endParaRPr lang="en-US" sz="2800" dirty="0">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pPr>
            <a:r>
              <a:rPr lang="ar-IQ" sz="2800" b="1" dirty="0">
                <a:latin typeface="Times New Roman" panose="02020603050405020304" pitchFamily="18" charset="0"/>
                <a:ea typeface="Times New Roman" panose="02020603050405020304" pitchFamily="18" charset="0"/>
              </a:rPr>
              <a:t>الطلاب .</a:t>
            </a:r>
            <a:endParaRPr lang="en-US" sz="2800" dirty="0">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pPr>
            <a:r>
              <a:rPr lang="ar-IQ" sz="2800" b="1" dirty="0">
                <a:latin typeface="Times New Roman" panose="02020603050405020304" pitchFamily="18" charset="0"/>
                <a:ea typeface="Times New Roman" panose="02020603050405020304" pitchFamily="18" charset="0"/>
              </a:rPr>
              <a:t>المباني والمرافق والادوات .</a:t>
            </a:r>
            <a:endParaRPr lang="en-US" sz="2800" dirty="0">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pPr>
            <a:r>
              <a:rPr lang="ar-IQ" sz="2800" b="1" dirty="0">
                <a:latin typeface="Times New Roman" panose="02020603050405020304" pitchFamily="18" charset="0"/>
                <a:ea typeface="Times New Roman" panose="02020603050405020304" pitchFamily="18" charset="0"/>
              </a:rPr>
              <a:t>توفير الخدمات للمجتمع المحلي .</a:t>
            </a:r>
            <a:endParaRPr lang="en-US" sz="2800" dirty="0">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pPr>
            <a:r>
              <a:rPr lang="ar-IQ" sz="2800" b="1" dirty="0">
                <a:latin typeface="Times New Roman" panose="02020603050405020304" pitchFamily="18" charset="0"/>
                <a:ea typeface="Times New Roman" panose="02020603050405020304" pitchFamily="18" charset="0"/>
              </a:rPr>
              <a:t>التعليم الذاتي الداخلي .</a:t>
            </a:r>
            <a:endParaRPr lang="en-US" sz="2800" dirty="0">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pPr>
            <a:r>
              <a:rPr lang="ar-IQ" sz="2800" b="1" dirty="0">
                <a:latin typeface="Times New Roman" panose="02020603050405020304" pitchFamily="18" charset="0"/>
                <a:ea typeface="Times New Roman" panose="02020603050405020304" pitchFamily="18" charset="0"/>
              </a:rPr>
              <a:t>تحديد معايير مقارنه للجوده معترف بها دوليا </a:t>
            </a:r>
            <a:r>
              <a:rPr lang="ar-IQ" sz="2800" b="1" dirty="0" smtClean="0">
                <a:latin typeface="Times New Roman" panose="02020603050405020304" pitchFamily="18" charset="0"/>
                <a:ea typeface="Times New Roman" panose="02020603050405020304" pitchFamily="18" charset="0"/>
              </a:rPr>
              <a:t>.وفي </a:t>
            </a:r>
            <a:r>
              <a:rPr lang="ar-IQ" sz="2800" b="1" dirty="0">
                <a:latin typeface="Times New Roman" panose="02020603050405020304" pitchFamily="18" charset="0"/>
                <a:ea typeface="Times New Roman" panose="02020603050405020304" pitchFamily="18" charset="0"/>
              </a:rPr>
              <a:t>اطار المشروع البريطاني للجودة في التعليم العالي ظهرت عدة خصائص للجودة الشاملة في التعليم منها:</a:t>
            </a:r>
            <a:endParaRPr lang="en-US" sz="2800" dirty="0">
              <a:latin typeface="Times New Roman" panose="02020603050405020304" pitchFamily="18" charset="0"/>
              <a:ea typeface="Times New Roman" panose="02020603050405020304" pitchFamily="18" charset="0"/>
            </a:endParaRPr>
          </a:p>
          <a:p>
            <a:pPr marL="457200" algn="just"/>
            <a:r>
              <a:rPr lang="ar-IQ" sz="2800" b="1" dirty="0">
                <a:latin typeface="Times New Roman" panose="02020603050405020304" pitchFamily="18" charset="0"/>
                <a:ea typeface="Times New Roman" panose="02020603050405020304" pitchFamily="18" charset="0"/>
              </a:rPr>
              <a:t>أ – ان الجودة تركز على الاداء بصورة صحيحة عن طريق تنمية القدرات الفكرية ذات المستوى العالي وتنمية التفكير الابتكاري والتفكير الناقد عند الطلاب.</a:t>
            </a:r>
            <a:endParaRPr lang="en-US" sz="2800" dirty="0">
              <a:latin typeface="Times New Roman" panose="02020603050405020304" pitchFamily="18" charset="0"/>
              <a:ea typeface="Times New Roman" panose="02020603050405020304" pitchFamily="18" charset="0"/>
            </a:endParaRPr>
          </a:p>
          <a:p>
            <a:pPr marL="457200" algn="just"/>
            <a:r>
              <a:rPr lang="ar-IQ" sz="2800" b="1" dirty="0">
                <a:latin typeface="Times New Roman" panose="02020603050405020304" pitchFamily="18" charset="0"/>
                <a:ea typeface="Times New Roman" panose="02020603050405020304" pitchFamily="18" charset="0"/>
              </a:rPr>
              <a:t>ب – ان الجودة تساوي المقاييس المرتفعة مهما اختلفت الفروق بين الطلاب واعضاء هيئة التدريس والاداريين في التعليم.</a:t>
            </a:r>
            <a:endParaRPr lang="en-US" sz="2800" dirty="0">
              <a:latin typeface="Times New Roman" panose="02020603050405020304" pitchFamily="18" charset="0"/>
              <a:ea typeface="Times New Roman" panose="02020603050405020304" pitchFamily="18" charset="0"/>
            </a:endParaRPr>
          </a:p>
          <a:p>
            <a:pPr marL="457200" algn="just"/>
            <a:r>
              <a:rPr lang="ar-IQ" sz="2800" b="1" dirty="0">
                <a:latin typeface="Times New Roman" panose="02020603050405020304" pitchFamily="18" charset="0"/>
                <a:ea typeface="Times New Roman" panose="02020603050405020304" pitchFamily="18" charset="0"/>
              </a:rPr>
              <a:t>ج – ان الجودة تعني التوافق مع العرض الذي تسعى الى تحقيقه المؤسسة التعليمية.</a:t>
            </a:r>
            <a:endParaRPr lang="en-US" sz="2800" dirty="0">
              <a:latin typeface="Times New Roman" panose="02020603050405020304" pitchFamily="18" charset="0"/>
              <a:ea typeface="Times New Roman" panose="02020603050405020304" pitchFamily="18" charset="0"/>
            </a:endParaRPr>
          </a:p>
          <a:p>
            <a:pPr marL="457200" algn="just"/>
            <a:r>
              <a:rPr lang="ar-IQ" sz="2800" b="1" dirty="0">
                <a:latin typeface="Times New Roman" panose="02020603050405020304" pitchFamily="18" charset="0"/>
                <a:ea typeface="Times New Roman" panose="02020603050405020304" pitchFamily="18" charset="0"/>
              </a:rPr>
              <a:t>د – ان الجودة تشير الى عملية تحويلية ترتقي بقدرات الطالب الفكرية الى مرتبة اعلى وتنظر الى التدريسي على انه ميسر للعملية التعليمية والى الطالب على انه مشارك فاعل في التعليم.</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48958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1999" cy="369332"/>
          </a:xfrm>
          <a:prstGeom prst="rect">
            <a:avLst/>
          </a:prstGeom>
        </p:spPr>
        <p:txBody>
          <a:bodyPr wrap="square">
            <a:spAutoFit/>
          </a:bodyPr>
          <a:lstStyle/>
          <a:p>
            <a:r>
              <a:rPr lang="ar-IQ" b="1" u="sng" dirty="0" smtClean="0">
                <a:ea typeface="Times New Roman" panose="02020603050405020304" pitchFamily="18" charset="0"/>
                <a:cs typeface="Times New Roman" panose="02020603050405020304" pitchFamily="18" charset="0"/>
              </a:rPr>
              <a:t>: </a:t>
            </a:r>
            <a:endParaRPr lang="en-US" dirty="0"/>
          </a:p>
        </p:txBody>
      </p:sp>
      <p:sp>
        <p:nvSpPr>
          <p:cNvPr id="3" name="Rectangle 2"/>
          <p:cNvSpPr/>
          <p:nvPr/>
        </p:nvSpPr>
        <p:spPr>
          <a:xfrm>
            <a:off x="0" y="0"/>
            <a:ext cx="12191999" cy="7478970"/>
          </a:xfrm>
          <a:prstGeom prst="rect">
            <a:avLst/>
          </a:prstGeom>
        </p:spPr>
        <p:txBody>
          <a:bodyPr wrap="square">
            <a:spAutoFit/>
          </a:bodyPr>
          <a:lstStyle/>
          <a:p>
            <a:pPr indent="-114300" algn="justLow"/>
            <a:r>
              <a:rPr lang="ar-IQ" sz="2400" b="1" u="sng" dirty="0">
                <a:ea typeface="Times New Roman" panose="02020603050405020304" pitchFamily="18" charset="0"/>
                <a:cs typeface="Times New Roman" panose="02020603050405020304" pitchFamily="18" charset="0"/>
              </a:rPr>
              <a:t>المحور الاول: الطالب</a:t>
            </a:r>
            <a:endParaRPr lang="ar-IQ" sz="2400" b="1" dirty="0" smtClean="0">
              <a:latin typeface="Times New Roman" panose="02020603050405020304" pitchFamily="18" charset="0"/>
              <a:ea typeface="Times New Roman" panose="02020603050405020304" pitchFamily="18" charset="0"/>
            </a:endParaRPr>
          </a:p>
          <a:p>
            <a:pPr indent="-114300" algn="justLow"/>
            <a:r>
              <a:rPr lang="ar-IQ" sz="2400" b="1" dirty="0"/>
              <a:t>المؤشر الاول انتقاء الطلبة</a:t>
            </a:r>
            <a:endParaRPr lang="ar-IQ" sz="2400" b="1" dirty="0">
              <a:latin typeface="Times New Roman" panose="02020603050405020304" pitchFamily="18" charset="0"/>
              <a:ea typeface="Times New Roman" panose="02020603050405020304" pitchFamily="18" charset="0"/>
            </a:endParaRPr>
          </a:p>
          <a:p>
            <a:pPr indent="-114300" algn="justLow"/>
            <a:r>
              <a:rPr lang="ar-IQ" sz="2400" b="1" dirty="0" smtClean="0">
                <a:latin typeface="Times New Roman" panose="02020603050405020304" pitchFamily="18" charset="0"/>
                <a:ea typeface="Times New Roman" panose="02020603050405020304" pitchFamily="18" charset="0"/>
              </a:rPr>
              <a:t>ان </a:t>
            </a:r>
            <a:r>
              <a:rPr lang="ar-IQ" sz="2400" b="1" dirty="0">
                <a:latin typeface="Times New Roman" panose="02020603050405020304" pitchFamily="18" charset="0"/>
                <a:ea typeface="Times New Roman" panose="02020603050405020304" pitchFamily="18" charset="0"/>
              </a:rPr>
              <a:t>انتقاء الطلبه يمثل الخطوه الاولى في جودة التعليم الجامعي, يليها التفاعل الايجابي بين الطلبه وهيئة التدريس والقيادة الإاداريه في الجامعه والكليه كما تتوقف جودة الجامعة على وجود روابط وتفاعلات بين الطلبة وأعضاء هيئة التدريس في قاعات المحاضرات والمجتمع والانشطة المنهجية المرافقة . ويتم الانتقاء عن طريق اختبارات الاستعدادات الدراسيه لتحديد مدى استعدادهم علمياً وذهنياً للاستيعاب والافادة من العمليه التعليميه </a:t>
            </a:r>
            <a:r>
              <a:rPr lang="ar-IQ" sz="2400" b="1" dirty="0" smtClean="0">
                <a:latin typeface="Times New Roman" panose="02020603050405020304" pitchFamily="18" charset="0"/>
                <a:ea typeface="Times New Roman" panose="02020603050405020304" pitchFamily="18" charset="0"/>
              </a:rPr>
              <a:t>.</a:t>
            </a:r>
          </a:p>
          <a:p>
            <a:r>
              <a:rPr lang="ar-IQ" sz="2400" b="1" dirty="0"/>
              <a:t>المؤشر الثاني : نسبة عدد الطلبه لعضو هيئة التدريس ,يجب ان تكون هذه النسبة في حدود مقبوله تتحقق فيها الكفايه والفاعليه للعملية التعليمية حيث تتوقف جودة التعليم العالي على قدرة أعضاء هيئة التدريس على اداء مهامها على أعلى مستوى وهذا الهدف يتوقف على أجمالي عدد اعضاء هيئة التدريس ونسبتها الى مجموع عدد الطلاب .حيث يؤدي الاستاذ عمله بأعلى كفاية وأقل تكلفة </a:t>
            </a:r>
            <a:endParaRPr lang="en-US" sz="2400" dirty="0"/>
          </a:p>
          <a:p>
            <a:r>
              <a:rPr lang="ar-IQ" sz="2400" b="1" dirty="0"/>
              <a:t>المؤشر الثالث : متوسط تكلفة الطالب ,تقاس الجودة بواسطة معدل الانفاق على كل طالب ويعد هذا المؤشر مهم للجودة الا انه ليس المؤشر الوحيد لقياس الجودة ,لان نوعيه الادارة والتشغيل والتوجيه والتحكم والتنشيط والتحفيز والكفايه المجتمعية والمؤسسيه كل ذلك يدخل كعوامل مؤثره في نوع الانفاق. </a:t>
            </a:r>
            <a:endParaRPr lang="en-US" sz="2400" dirty="0"/>
          </a:p>
          <a:p>
            <a:r>
              <a:rPr lang="ar-IQ" sz="2400" b="1" dirty="0"/>
              <a:t>المؤشر الرابع: الخدمات التي تقدمها الجامعه والكليه لطلبتها ,تشمل الخدمات الصحية والاقسام الداخليه والمعونات الماليه والتوجيه والارشاد والمواصلات </a:t>
            </a:r>
            <a:endParaRPr lang="en-US" sz="2400" dirty="0"/>
          </a:p>
          <a:p>
            <a:r>
              <a:rPr lang="ar-IQ" sz="2400" b="1" dirty="0"/>
              <a:t>المؤشر الخامس :دافعية الطلبه واستعدادهم للتعليم يعد من العوامل التي تتوقف عليها جودة التعليم الجامعي لان ذلك يؤدي الى وجود دوافع قوية لبدء التعلم واستمراره وتحفزه واتقانه وتهيئة الظروف المناسبه للمتعلمين قبل بدء المرحله الدراسية </a:t>
            </a:r>
            <a:endParaRPr lang="en-US" sz="2400" dirty="0"/>
          </a:p>
          <a:p>
            <a:r>
              <a:rPr lang="ar-IQ" sz="2400" b="1" dirty="0"/>
              <a:t>المؤشر السادس :نسبة المتخرجين من الجامعه والكلية  ,تقاس نسبه المتخرجين الى مجموع المقبولين ضمن المده النظامية ونسبة الذين التحقوا منهم بالدراسات العليا </a:t>
            </a:r>
            <a:endParaRPr lang="en-US" sz="2400" dirty="0"/>
          </a:p>
          <a:p>
            <a:pPr indent="-114300" algn="justLow"/>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50949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078268" cy="6801862"/>
          </a:xfrm>
          <a:prstGeom prst="rect">
            <a:avLst/>
          </a:prstGeom>
        </p:spPr>
        <p:txBody>
          <a:bodyPr wrap="square">
            <a:spAutoFit/>
          </a:bodyPr>
          <a:lstStyle/>
          <a:p>
            <a:pPr indent="-114300" algn="justLow"/>
            <a:r>
              <a:rPr lang="ar-IQ" sz="2800" b="1" u="sng" dirty="0">
                <a:latin typeface="Times New Roman" panose="02020603050405020304" pitchFamily="18" charset="0"/>
                <a:ea typeface="Times New Roman" panose="02020603050405020304" pitchFamily="18" charset="0"/>
              </a:rPr>
              <a:t>المحور الثاني : اعضاء الهيئه التدريسية </a:t>
            </a:r>
            <a:endParaRPr lang="en-US" sz="2800" dirty="0">
              <a:latin typeface="Times New Roman" panose="02020603050405020304" pitchFamily="18" charset="0"/>
              <a:ea typeface="Times New Roman" panose="02020603050405020304" pitchFamily="18" charset="0"/>
            </a:endParaRPr>
          </a:p>
          <a:p>
            <a:r>
              <a:rPr lang="ar-IQ" sz="2800" b="1" dirty="0">
                <a:latin typeface="Times New Roman" panose="02020603050405020304" pitchFamily="18" charset="0"/>
                <a:ea typeface="Times New Roman" panose="02020603050405020304" pitchFamily="18" charset="0"/>
              </a:rPr>
              <a:t>ان عضو هيئة التدريس هو الاساس على اعتبار ان التربية صناعة تستثمر العامل البشري  بشكل </a:t>
            </a:r>
            <a:r>
              <a:rPr lang="ar-IQ" sz="2800" b="1" dirty="0" smtClean="0">
                <a:latin typeface="Times New Roman" panose="02020603050405020304" pitchFamily="18" charset="0"/>
                <a:ea typeface="Times New Roman" panose="02020603050405020304" pitchFamily="18" charset="0"/>
              </a:rPr>
              <a:t>مكثف .وله </a:t>
            </a:r>
            <a:r>
              <a:rPr lang="ar-IQ" sz="2800" b="1" dirty="0">
                <a:latin typeface="Times New Roman" panose="02020603050405020304" pitchFamily="18" charset="0"/>
                <a:ea typeface="Times New Roman" panose="02020603050405020304" pitchFamily="18" charset="0"/>
              </a:rPr>
              <a:t>دور اساس وبارز في انجاز العملية التعليمية والسعي لتحقيق الخطط والمعايير المستهدفة للجامعة والكلية ويقصد بجودة عضو هيئة التدريس امتلاكه لكفايات تتصل بالمواد الدراسية وخصائص الطلبة وتخطيط التعليم وادارة الصف وتقويم الطلبة والعلاقات الانسانية والابعاد الاجتماعية لمهنة التعليم  وكفايات مهنية </a:t>
            </a:r>
            <a:r>
              <a:rPr lang="ar-IQ" sz="2800" b="1" dirty="0" smtClean="0">
                <a:latin typeface="Times New Roman" panose="02020603050405020304" pitchFamily="18" charset="0"/>
                <a:ea typeface="Times New Roman" panose="02020603050405020304" pitchFamily="18" charset="0"/>
              </a:rPr>
              <a:t>عامة.</a:t>
            </a:r>
            <a:r>
              <a:rPr lang="ar-IQ" sz="2800" b="1" dirty="0" smtClean="0"/>
              <a:t> </a:t>
            </a:r>
            <a:r>
              <a:rPr lang="ar-IQ" sz="2800" b="1" dirty="0"/>
              <a:t>ويقوم هذا المحور على مؤشرات متعددة هي :-</a:t>
            </a:r>
            <a:endParaRPr lang="en-US" sz="2800" dirty="0"/>
          </a:p>
          <a:p>
            <a:r>
              <a:rPr lang="ar-IQ" sz="2800" b="1" dirty="0"/>
              <a:t>المؤشر الاول : حجم اعضاء هيئة التدريس وكفايتهم الى الحد الذي يسمح بتغطية جميع الجوانب المنهجية للمواد التعليمية وبحسب الاختصاص. </a:t>
            </a:r>
            <a:endParaRPr lang="en-US" sz="2800" dirty="0"/>
          </a:p>
          <a:p>
            <a:r>
              <a:rPr lang="ar-IQ" sz="2800" b="1" dirty="0"/>
              <a:t>المؤشر الثاني :امتلاك اعضاء هيئة التدريس للكفايات التدريسية حيث امتلاكهم اضافة الى نموهم المستمر في مجال تخصصهم عامل اساسي في الجودة .</a:t>
            </a:r>
            <a:endParaRPr lang="en-US" sz="2800" dirty="0"/>
          </a:p>
          <a:p>
            <a:r>
              <a:rPr lang="ar-IQ" sz="2800" b="1" dirty="0"/>
              <a:t>المؤشر الثالث : مساهمة اعضاء هيئة التدريس في خدمة المجتمع المحيط بهم </a:t>
            </a:r>
            <a:endParaRPr lang="en-US" sz="2800" dirty="0"/>
          </a:p>
          <a:p>
            <a:r>
              <a:rPr lang="ar-IQ" sz="2800" b="1" dirty="0"/>
              <a:t>المؤشر الرابع :مستوى التدريب والتأهيل الاكاديمي لاعضاء الهيئة التدريسيه </a:t>
            </a:r>
            <a:endParaRPr lang="en-US" sz="2800" dirty="0"/>
          </a:p>
          <a:p>
            <a:r>
              <a:rPr lang="ar-IQ" sz="2800" b="1" dirty="0"/>
              <a:t>المؤشر الخامس : الانتاج العلمي لاعضاء هيئة التدريس =عدد البحوث المنشورة لعضو هيئة التدريس </a:t>
            </a:r>
            <a:endParaRPr lang="en-US" sz="2800" dirty="0"/>
          </a:p>
          <a:p>
            <a:r>
              <a:rPr lang="ar-IQ" sz="2800" b="1" dirty="0"/>
              <a:t>المؤشر السادس :مستوى عضو هيئة التدريس العلمي ومدى تفرغه لمهامه التدريسية </a:t>
            </a:r>
            <a:endParaRPr lang="en-US" sz="2800" dirty="0"/>
          </a:p>
          <a:p>
            <a:r>
              <a:rPr lang="ar-IQ" sz="2800" b="1" dirty="0"/>
              <a:t>المؤشر السابع :المشاركة الفاعلة لعضو هيئة التدريس في الجمعيات المهنية وغيرها </a:t>
            </a:r>
            <a:endParaRPr lang="en-US" sz="2800" dirty="0"/>
          </a:p>
          <a:p>
            <a:pPr indent="-114300" algn="justLow"/>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60498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124754"/>
          </a:xfrm>
          <a:prstGeom prst="rect">
            <a:avLst/>
          </a:prstGeom>
        </p:spPr>
        <p:txBody>
          <a:bodyPr wrap="square">
            <a:spAutoFit/>
          </a:bodyPr>
          <a:lstStyle/>
          <a:p>
            <a:pPr indent="-114300" algn="justLow"/>
            <a:r>
              <a:rPr lang="ar-IQ" sz="2800" b="1" u="sng" dirty="0">
                <a:latin typeface="Times New Roman" panose="02020603050405020304" pitchFamily="18" charset="0"/>
                <a:ea typeface="Times New Roman" panose="02020603050405020304" pitchFamily="18" charset="0"/>
              </a:rPr>
              <a:t>المحور الثالث:- المناهج الدراسية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تعد الموازنة بين الاصالة في اعداد المناهج من حيث المستوى والمحتوى والطريقه والاسلوب من العوامل المرتبطة بجودة التعليم الجامعي ويرتبط هذا الجزء من المعايير بالمدى الذي يمكن فية للمناهج الدراسية ان تنمي قدرة الطالب على تحديد وحل مشكلاته , والفهم وحسن التقدير لخصائص المهنة وممارساتها,والمقدرة على الاحتفاظ بالمهارة المهنية اذ ان اولويه جودة التعليم تستدعي تحسين المناهج واساليب التعليم والتقويم وبيئه التعلم </a:t>
            </a:r>
            <a:r>
              <a:rPr lang="ar-IQ" sz="2800" b="1" dirty="0" smtClean="0">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ويقوم هذا المحور على مؤشرات متعدده منها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المؤشر الاول :الخطط الدراسية والتقويم السنوي الذي يحدد ساعات الدوام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المؤشر الثاني : الكتب والمراجع الاضافية والكتب الموصى باقتنائها في المكتبات الجامعية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المؤشر الثالث : اسلوب التقويم المستخدم وادواته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المؤشر الرابع : البناء والمرافق والتجهيزات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المؤشر الخامس : تقنيات التعليم والوسائل التعليميه والتجهيزات المختبريه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المؤشر السادس : جودة الانشطة المرافقة للمنهاج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المؤشر السابع :محتوى برامج الاعداد والتدريب اثناء الخدمه من حيث حداثته – تكامله – شموليتها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340645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417415"/>
          </a:xfrm>
          <a:prstGeom prst="rect">
            <a:avLst/>
          </a:prstGeom>
        </p:spPr>
        <p:txBody>
          <a:bodyPr wrap="square">
            <a:spAutoFit/>
          </a:bodyPr>
          <a:lstStyle/>
          <a:p>
            <a:pPr indent="-114300" algn="justLow"/>
            <a:r>
              <a:rPr lang="ar-IQ" sz="2800" b="1" u="sng" dirty="0">
                <a:latin typeface="Times New Roman" panose="02020603050405020304" pitchFamily="18" charset="0"/>
                <a:ea typeface="Times New Roman" panose="02020603050405020304" pitchFamily="18" charset="0"/>
              </a:rPr>
              <a:t>المحور الرابع:- الادارة الجامعية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تعد الادارة الجامعية  امرا حتما لجودتها وتتوقف الى حد كبير على القائد ويدخل في جودة القيادة جودة التخطيط الاستراتيجي ومتابعة الانشطة التي تقود الى ثقافة الجودة ومن أبرز مؤشراتها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المؤشر الاول :التزام القيادة الادارية العليا بالجودة وعليها تتوقف جودة اداء الجامعة والكلية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المؤشر الثاني : مناخ العلاقات الانسانية الطيبة بين الطلبةواعضاء الهيئة التدريسية وقيادة القسم وقيادة الكلية يؤدي الى اداء كفء وهذا يتطلب اتصالات جيدة بين منتسبي الكلية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المؤشر الثالث: اختيار القيادات الادارية وتدريبهم بموجب معايير قياسيه في ضوء الحاجة والتخصص </a:t>
            </a:r>
            <a:endParaRPr lang="en-US" sz="2800" dirty="0">
              <a:latin typeface="Times New Roman" panose="02020603050405020304" pitchFamily="18" charset="0"/>
              <a:ea typeface="Times New Roman" panose="02020603050405020304" pitchFamily="18" charset="0"/>
            </a:endParaRPr>
          </a:p>
          <a:p>
            <a:pPr indent="-114300" algn="justLow"/>
            <a:r>
              <a:rPr lang="ar-IQ" sz="2800" b="1" u="sng" dirty="0">
                <a:latin typeface="Times New Roman" panose="02020603050405020304" pitchFamily="18" charset="0"/>
                <a:ea typeface="Times New Roman" panose="02020603050405020304" pitchFamily="18" charset="0"/>
              </a:rPr>
              <a:t>المحور الخامس :- الامكانيات المادية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smtClean="0">
                <a:latin typeface="Times New Roman" panose="02020603050405020304" pitchFamily="18" charset="0"/>
                <a:ea typeface="Times New Roman" panose="02020603050405020304" pitchFamily="18" charset="0"/>
              </a:rPr>
              <a:t>تشمل </a:t>
            </a:r>
            <a:r>
              <a:rPr lang="ar-IQ" sz="2800" b="1" dirty="0">
                <a:latin typeface="Times New Roman" panose="02020603050405020304" pitchFamily="18" charset="0"/>
                <a:ea typeface="Times New Roman" panose="02020603050405020304" pitchFamily="18" charset="0"/>
              </a:rPr>
              <a:t>المباني والاضاءة واجهزة التكيف والتبريد  والمقاعد والصوت والمكتبات والمختبرات والورش والتمويل حيث أن لهذه الامكانيات دور بارز في دعم النشاطات التعليمية المختلفة وفي اثراء المناهج الدراسية فضلاً انها تلعب دوراً في تحقيق اهداف التعليم </a:t>
            </a:r>
            <a:r>
              <a:rPr lang="ar-IQ" sz="2800" b="1" dirty="0" smtClean="0">
                <a:latin typeface="Times New Roman" panose="02020603050405020304" pitchFamily="18" charset="0"/>
                <a:ea typeface="Times New Roman" panose="02020603050405020304" pitchFamily="18" charset="0"/>
              </a:rPr>
              <a:t>واهداف </a:t>
            </a:r>
            <a:r>
              <a:rPr lang="ar-IQ" sz="2800" b="1" dirty="0">
                <a:latin typeface="Times New Roman" panose="02020603050405020304" pitchFamily="18" charset="0"/>
                <a:ea typeface="Times New Roman" panose="02020603050405020304" pitchFamily="18" charset="0"/>
              </a:rPr>
              <a:t>الجامعة بشكل </a:t>
            </a:r>
            <a:r>
              <a:rPr lang="ar-IQ" sz="2800" b="1" dirty="0" smtClean="0">
                <a:latin typeface="Times New Roman" panose="02020603050405020304" pitchFamily="18" charset="0"/>
                <a:ea typeface="Times New Roman" panose="02020603050405020304" pitchFamily="18" charset="0"/>
              </a:rPr>
              <a:t>خاص </a:t>
            </a:r>
            <a:r>
              <a:rPr lang="ar-IQ" sz="2800" b="1" dirty="0">
                <a:latin typeface="Times New Roman" panose="02020603050405020304" pitchFamily="18" charset="0"/>
                <a:ea typeface="Times New Roman" panose="02020603050405020304" pitchFamily="18" charset="0"/>
              </a:rPr>
              <a:t>وتضم جودة الامكانيات المادية المؤشرات التالية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المؤشر الاول :مرونه المبنى والامكانيات المتوافره فيه لاداء مهمة الكليه بالاختصاص الذي تتبناه ,وكفايته لاستيعاب اعداد الطلبة بموجب وحدات قياسية لما يحتاجه الطالب الواحد من مساحات في قاعة المحاضره والمختبر والمكتبه ووحدات المرافق الخدمية الاخرى </a:t>
            </a:r>
            <a:endParaRPr lang="en-US" sz="2800" dirty="0">
              <a:latin typeface="Times New Roman" panose="02020603050405020304" pitchFamily="18" charset="0"/>
              <a:ea typeface="Times New Roman" panose="02020603050405020304" pitchFamily="18" charset="0"/>
            </a:endParaRPr>
          </a:p>
          <a:p>
            <a:r>
              <a:rPr lang="ar-IQ" sz="2800" b="1" dirty="0">
                <a:ea typeface="Times New Roman" panose="02020603050405020304" pitchFamily="18" charset="0"/>
                <a:cs typeface="Times New Roman" panose="02020603050405020304" pitchFamily="18" charset="0"/>
              </a:rPr>
              <a:t>المؤشر الثاني : مدى افادة اعضاء هيئة التدريس والطلبة من مكتبة الكلية </a:t>
            </a:r>
            <a:r>
              <a:rPr lang="ar-IQ" sz="2800" b="1" dirty="0" smtClean="0">
                <a:ea typeface="Times New Roman" panose="02020603050405020304" pitchFamily="18" charset="0"/>
                <a:cs typeface="Times New Roman" panose="02020603050405020304" pitchFamily="18" charset="0"/>
              </a:rPr>
              <a:t>و</a:t>
            </a:r>
            <a:r>
              <a:rPr lang="ar-IQ" sz="2800" b="1" dirty="0" smtClean="0"/>
              <a:t>من </a:t>
            </a:r>
            <a:r>
              <a:rPr lang="ar-IQ" sz="2800" b="1" dirty="0"/>
              <a:t>المختبرات والورش</a:t>
            </a:r>
            <a:endParaRPr lang="en-US" sz="2800" dirty="0"/>
          </a:p>
          <a:p>
            <a:endParaRPr lang="ar-IQ" sz="2800" b="1" dirty="0" smtClean="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631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555641"/>
          </a:xfrm>
          <a:prstGeom prst="rect">
            <a:avLst/>
          </a:prstGeom>
        </p:spPr>
        <p:txBody>
          <a:bodyPr wrap="square">
            <a:spAutoFit/>
          </a:bodyPr>
          <a:lstStyle/>
          <a:p>
            <a:pPr indent="-114300" algn="justLow"/>
            <a:r>
              <a:rPr lang="ar-IQ" b="1" u="sng" dirty="0">
                <a:latin typeface="Times New Roman" panose="02020603050405020304" pitchFamily="18" charset="0"/>
                <a:ea typeface="Times New Roman" panose="02020603050405020304" pitchFamily="18" charset="0"/>
              </a:rPr>
              <a:t>ا</a:t>
            </a:r>
            <a:r>
              <a:rPr lang="ar-IQ" sz="2800" b="1" u="sng" dirty="0">
                <a:latin typeface="Times New Roman" panose="02020603050405020304" pitchFamily="18" charset="0"/>
                <a:ea typeface="Times New Roman" panose="02020603050405020304" pitchFamily="18" charset="0"/>
              </a:rPr>
              <a:t>لمحور السادس : علاقة الكلية بالمجتمع المحلي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تعد خدمة المجتمع والنهوض به من الوظائف الرئيسة للكلية ويتطلب تحقيق هذه الوظيفة من الكلية أن تضع نفسها بإمكاناتها المادية والبشرية في خدمة المجتمع بما في ذلك البيئة المحيطة بها التي تتلقي منها السند والتأييد لتحقيق أقصى ما تستطيع من نتائج في حدود إمكاناتها ,ويتضمن </a:t>
            </a:r>
            <a:r>
              <a:rPr lang="ar-IQ" sz="2800" b="1" dirty="0" smtClean="0">
                <a:latin typeface="Times New Roman" panose="02020603050405020304" pitchFamily="18" charset="0"/>
                <a:ea typeface="Times New Roman" panose="02020603050405020304" pitchFamily="18" charset="0"/>
              </a:rPr>
              <a:t>المحور هذه المؤشرات:</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المحور الاول : ربط التخصص في الكلية باحتياجات المجتمع المحيط بها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المحور الثاني : ربط البحث العلمي بمشكلات المجتمع المحيط بها بغية أيجاد الحلول لها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المحور الثالث : التفاعل بين الكلية بمواردها البشرية والبحثية والفكرية وبين المجتمع بقطاعاته الإنتاجية والخدمية .</a:t>
            </a:r>
            <a:endParaRPr lang="en-US" sz="2800" dirty="0">
              <a:latin typeface="Times New Roman" panose="02020603050405020304" pitchFamily="18" charset="0"/>
              <a:ea typeface="Times New Roman" panose="02020603050405020304" pitchFamily="18" charset="0"/>
            </a:endParaRPr>
          </a:p>
          <a:p>
            <a:pPr indent="-114300" algn="justLow"/>
            <a:r>
              <a:rPr lang="ar-IQ" sz="2800" b="1" u="sng" dirty="0">
                <a:latin typeface="Times New Roman" panose="02020603050405020304" pitchFamily="18" charset="0"/>
                <a:ea typeface="Times New Roman" panose="02020603050405020304" pitchFamily="18" charset="0"/>
              </a:rPr>
              <a:t>المحور السابع :أستقلالية الكلية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من مؤشرات التعليم الجامعي الاستقلالية والتحرر من الضغوط اذ بقدر مايتاح للكلية من حرية في اتخاذ القرارات وحرية البحث والنشر وحرية الفكر والتعبير عن الرأي لكي ينطلق الابداع والابتكار وتتحرر الجهود العلمية من القيود , لان الضغط الخارجي يقلل من كفاءة الكلية وفعاليتهاالتربوية و ولاسيما الضبط في الجانب الاقتصادي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ولابد من التوازن بين مقتضيات استقلال الكلية الذي تتطلبه حرية البحث العلمي . وحرية التعبير عن الرأي , وبين مقتضيات الأشراف الحكومي الذي يرتبط بالتمويل وبمراعاة تقاليد المجتمع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8779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971413"/>
          </a:xfrm>
          <a:prstGeom prst="rect">
            <a:avLst/>
          </a:prstGeom>
        </p:spPr>
        <p:txBody>
          <a:bodyPr wrap="square">
            <a:spAutoFit/>
          </a:bodyPr>
          <a:lstStyle/>
          <a:p>
            <a:pPr indent="-114300" algn="justLow"/>
            <a:r>
              <a:rPr lang="ar-IQ" sz="3200" b="1" u="sng" dirty="0">
                <a:latin typeface="Times New Roman" panose="02020603050405020304" pitchFamily="18" charset="0"/>
                <a:ea typeface="Times New Roman" panose="02020603050405020304" pitchFamily="18" charset="0"/>
              </a:rPr>
              <a:t>المحور الثامن : التنوع والتباين بين الكليات </a:t>
            </a:r>
            <a:endParaRPr lang="en-US" sz="3200" dirty="0">
              <a:latin typeface="Times New Roman" panose="02020603050405020304" pitchFamily="18" charset="0"/>
              <a:ea typeface="Times New Roman" panose="02020603050405020304" pitchFamily="18" charset="0"/>
            </a:endParaRPr>
          </a:p>
          <a:p>
            <a:pPr indent="-114300" algn="justLow"/>
            <a:r>
              <a:rPr lang="ar-IQ" sz="3200" b="1" dirty="0">
                <a:latin typeface="Times New Roman" panose="02020603050405020304" pitchFamily="18" charset="0"/>
                <a:ea typeface="Times New Roman" panose="02020603050405020304" pitchFamily="18" charset="0"/>
              </a:rPr>
              <a:t>يجب أن يكون خريجو الكليات من ذوي التخصصات والمواصفات التي يحتاجها المجتمع بالفعل بحيث لايحدث نقص في هذه الكفاءات يتولد عنه عجز ولايحدث فائض ينتج عنه بطالة , وربط التخصصات بمتطلبات خطة التنمية المحلية , وهذا يستلزم تنوع وتباين الكليات في تخصصاتها. </a:t>
            </a:r>
            <a:endParaRPr lang="ar-IQ" sz="3200" b="1" dirty="0" smtClean="0">
              <a:latin typeface="Times New Roman" panose="02020603050405020304" pitchFamily="18" charset="0"/>
              <a:ea typeface="Times New Roman" panose="02020603050405020304" pitchFamily="18" charset="0"/>
            </a:endParaRPr>
          </a:p>
          <a:p>
            <a:r>
              <a:rPr lang="ar-IQ" sz="3200" b="1" u="sng" dirty="0"/>
              <a:t>اولا :الاستنتاجات :</a:t>
            </a:r>
            <a:endParaRPr lang="en-US" sz="3200" dirty="0"/>
          </a:p>
          <a:p>
            <a:r>
              <a:rPr lang="ar-IQ" sz="3200" b="1" dirty="0"/>
              <a:t>اهم الاستنتاجات التي توصلت اليها البحث والتي يمكن بيانها من خلال الاتي :-</a:t>
            </a:r>
            <a:endParaRPr lang="en-US" sz="3200" dirty="0"/>
          </a:p>
          <a:p>
            <a:r>
              <a:rPr lang="ar-IQ" sz="3200" b="1" dirty="0"/>
              <a:t>1- ان الجوده في التعليم العالي مفهوم متعدد الابعاد ينبغي ان يشمل وظائف التعليم وأنشطته جميعها مثل </a:t>
            </a:r>
            <a:r>
              <a:rPr lang="ar-IQ" sz="3200" b="1" dirty="0" smtClean="0"/>
              <a:t>:-</a:t>
            </a:r>
            <a:r>
              <a:rPr lang="ar-IQ" sz="3200" b="1" dirty="0"/>
              <a:t> المناهج الدراسيه </a:t>
            </a:r>
            <a:r>
              <a:rPr lang="ar-IQ" sz="3200" b="1" dirty="0" smtClean="0"/>
              <a:t>،</a:t>
            </a:r>
            <a:r>
              <a:rPr lang="ar-IQ" sz="3200" b="1" dirty="0"/>
              <a:t> البرامج التعليميه </a:t>
            </a:r>
            <a:r>
              <a:rPr lang="ar-IQ" sz="3200" b="1" dirty="0" smtClean="0"/>
              <a:t>.</a:t>
            </a:r>
            <a:r>
              <a:rPr lang="ar-IQ" sz="3200" b="1" dirty="0"/>
              <a:t> البحوث العلميه </a:t>
            </a:r>
            <a:r>
              <a:rPr lang="ar-IQ" sz="3200" b="1" dirty="0" smtClean="0"/>
              <a:t>.</a:t>
            </a:r>
            <a:r>
              <a:rPr lang="ar-IQ" sz="3200" b="1" dirty="0"/>
              <a:t> الطلاب .</a:t>
            </a:r>
            <a:endParaRPr lang="en-US" sz="3200" dirty="0"/>
          </a:p>
          <a:p>
            <a:r>
              <a:rPr lang="ar-IQ" sz="3200" b="1" dirty="0"/>
              <a:t>المباني والمرافق والادوات </a:t>
            </a:r>
            <a:r>
              <a:rPr lang="ar-IQ" sz="3200" b="1" dirty="0" smtClean="0"/>
              <a:t>.</a:t>
            </a:r>
            <a:r>
              <a:rPr lang="ar-IQ" sz="3200" b="1" dirty="0"/>
              <a:t> توفير الخدمات للمجتمع المحلي </a:t>
            </a:r>
            <a:r>
              <a:rPr lang="ar-IQ" sz="3200" b="1" dirty="0" smtClean="0"/>
              <a:t>.</a:t>
            </a:r>
            <a:endParaRPr lang="en-US" sz="3200" dirty="0"/>
          </a:p>
          <a:p>
            <a:r>
              <a:rPr lang="ar-IQ" sz="3200" b="1" dirty="0" smtClean="0"/>
              <a:t>2- </a:t>
            </a:r>
            <a:r>
              <a:rPr lang="ar-IQ" sz="3200" b="1" dirty="0"/>
              <a:t>ان كلف الجودة تعد اداة هامة في عملية تقويم الاداء وذلك لكون الجودة تعد سلاح تنافسي وترتبط بستراتيجية الوحدة الاقتصادية ,والوحدة التعليمية ، فضلاً عن تقديمها مؤشرات ومقاييس للاداء تساعد في تقويم اداء الوحدة الامر الذي يستلزم توفر مؤشرات و مقاييس مالية وغير مالية لكلف الجودة .</a:t>
            </a:r>
            <a:endParaRPr lang="en-US" sz="3200" dirty="0"/>
          </a:p>
          <a:p>
            <a:pPr indent="-114300" algn="justLow"/>
            <a:endParaRPr lang="en-US" sz="3200" dirty="0">
              <a:latin typeface="Times New Roman" panose="02020603050405020304" pitchFamily="18" charset="0"/>
              <a:ea typeface="Times New Roman" panose="02020603050405020304" pitchFamily="18" charset="0"/>
            </a:endParaRPr>
          </a:p>
          <a:p>
            <a:pPr indent="-114300" algn="justLow">
              <a:tabLst>
                <a:tab pos="448945" algn="l"/>
              </a:tabLst>
            </a:pPr>
            <a:r>
              <a:rPr lang="ar-IQ" sz="3200" b="1" dirty="0">
                <a:latin typeface="Times New Roman" panose="02020603050405020304" pitchFamily="18" charset="0"/>
                <a:ea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84683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8364"/>
            <a:ext cx="12192000" cy="6900351"/>
          </a:xfrm>
          <a:prstGeom prst="rect">
            <a:avLst/>
          </a:prstGeom>
        </p:spPr>
        <p:txBody>
          <a:bodyPr wrap="square">
            <a:spAutoFit/>
          </a:bodyPr>
          <a:lstStyle/>
          <a:p>
            <a:pPr algn="justLow"/>
            <a:r>
              <a:rPr lang="ar-IQ" sz="2800" b="1" u="sng" dirty="0">
                <a:latin typeface="Times New Roman" panose="02020603050405020304" pitchFamily="18" charset="0"/>
                <a:ea typeface="Times New Roman" panose="02020603050405020304" pitchFamily="18" charset="0"/>
              </a:rPr>
              <a:t>اولا:مفهوم الجودة </a:t>
            </a:r>
            <a:r>
              <a:rPr lang="en-US" sz="2800" b="1" u="sng" dirty="0">
                <a:latin typeface="Times New Roman" panose="02020603050405020304" pitchFamily="18" charset="0"/>
                <a:ea typeface="Times New Roman" panose="02020603050405020304" pitchFamily="18" charset="0"/>
              </a:rPr>
              <a:t>Concept of Quality</a:t>
            </a:r>
            <a:r>
              <a:rPr lang="ar-IQ" sz="2800" b="1" u="sng" dirty="0">
                <a:latin typeface="Times New Roman" panose="02020603050405020304" pitchFamily="18" charset="0"/>
                <a:ea typeface="Times New Roman" panose="02020603050405020304" pitchFamily="18" charset="0"/>
              </a:rPr>
              <a:t> :ـ</a:t>
            </a:r>
            <a:endParaRPr lang="en-US" sz="2800" dirty="0">
              <a:latin typeface="Times New Roman" panose="02020603050405020304" pitchFamily="18" charset="0"/>
              <a:ea typeface="Times New Roman" panose="02020603050405020304" pitchFamily="18" charset="0"/>
            </a:endParaRPr>
          </a:p>
          <a:p>
            <a:pPr indent="57150" algn="justLow">
              <a:lnSpc>
                <a:spcPct val="90000"/>
              </a:lnSpc>
            </a:pPr>
            <a:r>
              <a:rPr lang="ar-IQ" sz="2800" b="1" dirty="0">
                <a:latin typeface="Times New Roman" panose="02020603050405020304" pitchFamily="18" charset="0"/>
                <a:ea typeface="Times New Roman" panose="02020603050405020304" pitchFamily="18" charset="0"/>
              </a:rPr>
              <a:t>  قدم رائد الجودة </a:t>
            </a:r>
            <a:r>
              <a:rPr lang="en-US" sz="2800" b="1" dirty="0" err="1">
                <a:latin typeface="Times New Roman" panose="02020603050405020304" pitchFamily="18" charset="0"/>
                <a:ea typeface="Times New Roman" panose="02020603050405020304" pitchFamily="18" charset="0"/>
              </a:rPr>
              <a:t>Juran</a:t>
            </a:r>
            <a:r>
              <a:rPr lang="ar-IQ" sz="2800" b="1" dirty="0">
                <a:latin typeface="Times New Roman" panose="02020603050405020304" pitchFamily="18" charset="0"/>
                <a:ea typeface="Times New Roman" panose="02020603050405020304" pitchFamily="18" charset="0"/>
              </a:rPr>
              <a:t> تعريفه المختصر والشهير للجودة الذي أشار فيه إن الجودة هي الملائمة للاستعمال </a:t>
            </a:r>
            <a:r>
              <a:rPr lang="en-US" sz="2800" b="1" dirty="0">
                <a:latin typeface="Times New Roman" panose="02020603050405020304" pitchFamily="18" charset="0"/>
                <a:ea typeface="Times New Roman" panose="02020603050405020304" pitchFamily="18" charset="0"/>
              </a:rPr>
              <a:t>Fitness for use (Juran,et.al,1974:2-2)</a:t>
            </a:r>
            <a:r>
              <a:rPr lang="ar-IQ" sz="2800" b="1" dirty="0">
                <a:latin typeface="Times New Roman" panose="02020603050405020304" pitchFamily="18" charset="0"/>
                <a:ea typeface="Times New Roman" panose="02020603050405020304" pitchFamily="18" charset="0"/>
              </a:rPr>
              <a:t> أي إنها ملائمة لاستعمال الزبون ، كما أن  </a:t>
            </a:r>
            <a:r>
              <a:rPr lang="en-US" sz="2800" b="1" dirty="0">
                <a:latin typeface="Times New Roman" panose="02020603050405020304" pitchFamily="18" charset="0"/>
                <a:ea typeface="Times New Roman" panose="02020603050405020304" pitchFamily="18" charset="0"/>
              </a:rPr>
              <a:t>Evans</a:t>
            </a:r>
            <a:r>
              <a:rPr lang="ar-IQ" sz="2800" b="1" dirty="0">
                <a:latin typeface="Times New Roman" panose="02020603050405020304" pitchFamily="18" charset="0"/>
                <a:ea typeface="Times New Roman" panose="02020603050405020304" pitchFamily="18" charset="0"/>
              </a:rPr>
              <a:t> قد أشار بأن جودة المنتوج أو الخدمة يجب أن تقابل أو تتجاوز حاجات الزبون وتوقعاته </a:t>
            </a:r>
            <a:r>
              <a:rPr lang="en-US" sz="2800" b="1" dirty="0">
                <a:latin typeface="Times New Roman" panose="02020603050405020304" pitchFamily="18" charset="0"/>
                <a:ea typeface="Times New Roman" panose="02020603050405020304" pitchFamily="18" charset="0"/>
              </a:rPr>
              <a:t>(Evans,1997:47)</a:t>
            </a:r>
            <a:r>
              <a:rPr lang="ar-IQ" sz="2800" b="1" dirty="0">
                <a:latin typeface="Times New Roman" panose="02020603050405020304" pitchFamily="18" charset="0"/>
                <a:ea typeface="Times New Roman" panose="02020603050405020304" pitchFamily="18" charset="0"/>
              </a:rPr>
              <a:t> ويرى </a:t>
            </a:r>
            <a:r>
              <a:rPr lang="en-US" sz="2800" b="1" dirty="0">
                <a:latin typeface="Times New Roman" panose="02020603050405020304" pitchFamily="18" charset="0"/>
                <a:ea typeface="Times New Roman" panose="02020603050405020304" pitchFamily="18" charset="0"/>
              </a:rPr>
              <a:t>Hilton</a:t>
            </a:r>
            <a:r>
              <a:rPr lang="ar-IQ" sz="2800" b="1" dirty="0">
                <a:latin typeface="Times New Roman" panose="02020603050405020304" pitchFamily="18" charset="0"/>
                <a:ea typeface="Times New Roman" panose="02020603050405020304" pitchFamily="18" charset="0"/>
              </a:rPr>
              <a:t> بأن الجودة ما هي إلا درجة امتياز المنتوج وانسجامه مع الاستعمال المراد أو المرتقب منه </a:t>
            </a:r>
            <a:r>
              <a:rPr lang="en-US" sz="2800" b="1" dirty="0">
                <a:latin typeface="Times New Roman" panose="02020603050405020304" pitchFamily="18" charset="0"/>
                <a:ea typeface="Times New Roman" panose="02020603050405020304" pitchFamily="18" charset="0"/>
              </a:rPr>
              <a:t>(Hilton,1999:496)</a:t>
            </a:r>
            <a:r>
              <a:rPr lang="ar-IQ" sz="2800" b="1" dirty="0">
                <a:latin typeface="Times New Roman" panose="02020603050405020304" pitchFamily="18" charset="0"/>
                <a:ea typeface="Times New Roman" panose="02020603050405020304" pitchFamily="18" charset="0"/>
              </a:rPr>
              <a:t>، إذن فهي قدرة المنتوج أو الخدمة على مقابلة احتياجات الزبون وبذلك فأن العنصر الرئيسي في تعريف الجودة يكمن في خدمة الزبون ، وترى الجمعية الأمريكية للسيطرة النوعية </a:t>
            </a:r>
            <a:r>
              <a:rPr lang="en-US" sz="2800" b="1" dirty="0">
                <a:latin typeface="Times New Roman" panose="02020603050405020304" pitchFamily="18" charset="0"/>
                <a:ea typeface="Times New Roman" panose="02020603050405020304" pitchFamily="18" charset="0"/>
              </a:rPr>
              <a:t>American Society for Quality Control (ASQC)</a:t>
            </a:r>
            <a:r>
              <a:rPr lang="ar-IQ" sz="2800" b="1" dirty="0">
                <a:latin typeface="Times New Roman" panose="02020603050405020304" pitchFamily="18" charset="0"/>
                <a:ea typeface="Times New Roman" panose="02020603050405020304" pitchFamily="18" charset="0"/>
              </a:rPr>
              <a:t> بأن الجودة هي مجموعة من الصفات للمنتوج المصنع أو الخدمة المقدمة التي تلبي احتياجات الزبائن وقت الشـراء و الاستعمال </a:t>
            </a:r>
            <a:r>
              <a:rPr lang="en-US" sz="2800" b="1" dirty="0">
                <a:latin typeface="Times New Roman" panose="02020603050405020304" pitchFamily="18" charset="0"/>
                <a:ea typeface="Times New Roman" panose="02020603050405020304" pitchFamily="18" charset="0"/>
              </a:rPr>
              <a:t>(</a:t>
            </a:r>
            <a:r>
              <a:rPr lang="en-US" sz="2800" b="1" dirty="0" err="1">
                <a:latin typeface="Times New Roman" panose="02020603050405020304" pitchFamily="18" charset="0"/>
                <a:ea typeface="Times New Roman" panose="02020603050405020304" pitchFamily="18" charset="0"/>
              </a:rPr>
              <a:t>Horngren</a:t>
            </a:r>
            <a:r>
              <a:rPr lang="en-US" sz="2800" b="1" dirty="0">
                <a:latin typeface="Times New Roman" panose="02020603050405020304" pitchFamily="18" charset="0"/>
                <a:ea typeface="Times New Roman" panose="02020603050405020304" pitchFamily="18" charset="0"/>
              </a:rPr>
              <a:t> ,et. al, 2006 : 660)</a:t>
            </a:r>
            <a:r>
              <a:rPr lang="ar-IQ" sz="2800" b="1" dirty="0">
                <a:latin typeface="Times New Roman" panose="02020603050405020304" pitchFamily="18" charset="0"/>
                <a:ea typeface="Times New Roman" panose="02020603050405020304" pitchFamily="18" charset="0"/>
              </a:rPr>
              <a:t> . </a:t>
            </a:r>
            <a:endParaRPr lang="en-US" sz="2800" dirty="0">
              <a:latin typeface="Times New Roman" panose="02020603050405020304" pitchFamily="18" charset="0"/>
              <a:ea typeface="Times New Roman" panose="02020603050405020304" pitchFamily="18" charset="0"/>
            </a:endParaRPr>
          </a:p>
          <a:p>
            <a:pPr indent="57150" algn="justLow">
              <a:lnSpc>
                <a:spcPct val="90000"/>
              </a:lnSpc>
            </a:pPr>
            <a:r>
              <a:rPr lang="ar-IQ" sz="2800" b="1" dirty="0">
                <a:latin typeface="Times New Roman" panose="02020603050405020304" pitchFamily="18" charset="0"/>
                <a:ea typeface="Times New Roman" panose="02020603050405020304" pitchFamily="18" charset="0"/>
              </a:rPr>
              <a:t>  وهناك عدة أبعاد لجودة المنتوج من خلالها يمكن تحقيق متطلبات الزبون وتوقعاته هي كالآتي :ـ </a:t>
            </a:r>
            <a:r>
              <a:rPr lang="en-US" sz="2800" b="1" dirty="0">
                <a:latin typeface="Times New Roman" panose="02020603050405020304" pitchFamily="18" charset="0"/>
                <a:ea typeface="Times New Roman" panose="02020603050405020304" pitchFamily="18" charset="0"/>
              </a:rPr>
              <a:t>(Khanna,2008:4</a:t>
            </a:r>
            <a:r>
              <a:rPr lang="en-US" sz="2800" b="1" dirty="0" smtClean="0">
                <a:latin typeface="Times New Roman" panose="02020603050405020304" pitchFamily="18" charset="0"/>
                <a:ea typeface="Times New Roman" panose="02020603050405020304" pitchFamily="18" charset="0"/>
              </a:rPr>
              <a:t>)</a:t>
            </a:r>
            <a:endParaRPr lang="ar-IQ" sz="2800" b="1" dirty="0">
              <a:latin typeface="Times New Roman" panose="02020603050405020304" pitchFamily="18" charset="0"/>
              <a:ea typeface="Times New Roman" panose="02020603050405020304" pitchFamily="18" charset="0"/>
            </a:endParaRPr>
          </a:p>
          <a:p>
            <a:r>
              <a:rPr lang="ar-IQ" sz="2800" b="1" dirty="0" smtClean="0"/>
              <a:t>1)الأداء </a:t>
            </a:r>
            <a:r>
              <a:rPr lang="en-US" sz="2800" b="1" dirty="0"/>
              <a:t>Performance</a:t>
            </a:r>
            <a:r>
              <a:rPr lang="ar-IQ" sz="2800" b="1" dirty="0"/>
              <a:t> :ـ مجموعة من الخصائص التشغيلية الأساسية للمنتوج التي تلبي احتياجات الزبائن </a:t>
            </a:r>
            <a:endParaRPr lang="en-US" sz="2800" dirty="0"/>
          </a:p>
          <a:p>
            <a:r>
              <a:rPr lang="ar-IQ" sz="2800" b="1" dirty="0"/>
              <a:t>2)السمات </a:t>
            </a:r>
            <a:r>
              <a:rPr lang="en-US" sz="2800" b="1" dirty="0"/>
              <a:t>Features</a:t>
            </a:r>
            <a:r>
              <a:rPr lang="ar-IQ" sz="2800" b="1" dirty="0"/>
              <a:t> :ـ وهي الخصائص الإضافية للمنتوج التي تساعد في أداء وضائفه الأساسية.</a:t>
            </a:r>
            <a:endParaRPr lang="en-US" sz="2800" dirty="0"/>
          </a:p>
          <a:p>
            <a:r>
              <a:rPr lang="ar-IQ" sz="2800" b="1" dirty="0"/>
              <a:t>3)المعولية (الاعتمادية) </a:t>
            </a:r>
            <a:r>
              <a:rPr lang="en-US" sz="2800" b="1" dirty="0"/>
              <a:t>Reliability</a:t>
            </a:r>
            <a:r>
              <a:rPr lang="ar-IQ" sz="2800" b="1" dirty="0"/>
              <a:t> :ـ وتعني احتمال عمل المنتوج بشكل جيد خلال مدة معينة. </a:t>
            </a:r>
            <a:endParaRPr lang="en-US" sz="2800" dirty="0"/>
          </a:p>
          <a:p>
            <a:pPr indent="57150" algn="justLow">
              <a:lnSpc>
                <a:spcPct val="90000"/>
              </a:lnSpc>
            </a:pP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67902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078269" cy="8463855"/>
          </a:xfrm>
          <a:prstGeom prst="rect">
            <a:avLst/>
          </a:prstGeom>
        </p:spPr>
        <p:txBody>
          <a:bodyPr wrap="square">
            <a:spAutoFit/>
          </a:bodyPr>
          <a:lstStyle/>
          <a:p>
            <a:r>
              <a:rPr lang="ar-IQ" sz="3200" dirty="0"/>
              <a:t> </a:t>
            </a:r>
            <a:r>
              <a:rPr lang="ar-IQ" sz="3200" dirty="0" smtClean="0"/>
              <a:t>الاستنتاجات: </a:t>
            </a:r>
          </a:p>
          <a:p>
            <a:r>
              <a:rPr lang="ar-IQ" sz="3200" b="1" dirty="0"/>
              <a:t>وان تحديد وتشخيص وقياس تكاليف الجودة الشاملة توفر معلومات مفيدة لتقويم الاداء تساعد في التعرف على تحديد مواطن القوة والضعف في المؤسسة التعليمية , كما تساعد على تحسين ادائها من خلال تخفيض تكاليفها . </a:t>
            </a:r>
            <a:endParaRPr lang="en-US" sz="3200" dirty="0"/>
          </a:p>
          <a:p>
            <a:r>
              <a:rPr lang="ar-IQ" sz="3200" b="1" dirty="0" smtClean="0"/>
              <a:t>3- </a:t>
            </a:r>
            <a:r>
              <a:rPr lang="ar-IQ" sz="3200" b="1" dirty="0"/>
              <a:t>ان تقويم الاداء الجامعي يهدف إلى معرفة مواطن القوة والضعف في كل عنصر من عناصر الاداء للعمل على معالجة نقاط الضعف وتعزيز نقاط القوة في اداء المؤسسة التعليمية الامر الذي يترتب عليه اعطاء حكم على كفاءة واهلية مدى جودة المؤسسة التعليمية بمسؤوليتها المناطة بها </a:t>
            </a:r>
            <a:endParaRPr lang="en-US" sz="3200" dirty="0"/>
          </a:p>
          <a:p>
            <a:r>
              <a:rPr lang="ar-IQ" sz="3200" b="1" dirty="0"/>
              <a:t>4- ان تقويم الاداء الجامعي يساعد في تحديد اتجاهات الاداء السابقة واللاحقة مما يدعم هذه الوحدات واستمرارها بالعمل .</a:t>
            </a:r>
            <a:endParaRPr lang="en-US" sz="3200" dirty="0"/>
          </a:p>
          <a:p>
            <a:r>
              <a:rPr lang="ar-IQ" sz="3200" b="1" dirty="0"/>
              <a:t>5- ان توفر المقاييس المالية وغير المالية لتكاليف الجودة الشاملة يساعد وبشكل كبير في تقويم كفاءة اداء المؤسسة التعليمية  مما يمكن المؤسسة التعليمية من تحسين الاداء الكلي للوحدة ،كما ان تحديد مؤشرات ومقاييس للاداء لجامعات رائدة علميا باعتبارها معايير يستند لها في تقويم الاداء الجامعي يساهم في تحسين كفاءة الاداء لبقية للجامعات.</a:t>
            </a:r>
            <a:endParaRPr lang="en-US" sz="3200" dirty="0"/>
          </a:p>
          <a:p>
            <a:endParaRPr lang="ar-IQ" sz="3200" dirty="0"/>
          </a:p>
          <a:p>
            <a:endParaRPr lang="ar-IQ" sz="3200" dirty="0" smtClean="0"/>
          </a:p>
          <a:p>
            <a:endParaRPr lang="en-US" sz="3200" dirty="0"/>
          </a:p>
        </p:txBody>
      </p:sp>
      <p:pic>
        <p:nvPicPr>
          <p:cNvPr id="3" name="صورة 2"/>
          <p:cNvPicPr>
            <a:picLocks noChangeAspect="1"/>
          </p:cNvPicPr>
          <p:nvPr/>
        </p:nvPicPr>
        <p:blipFill rotWithShape="1">
          <a:blip r:embed="rId2">
            <a:extLst>
              <a:ext uri="{28A0092B-C50C-407E-A947-70E740481C1C}">
                <a14:useLocalDpi xmlns:a14="http://schemas.microsoft.com/office/drawing/2010/main" val="0"/>
              </a:ext>
            </a:extLst>
          </a:blip>
          <a:srcRect l="8335" r="20131"/>
          <a:stretch/>
        </p:blipFill>
        <p:spPr>
          <a:xfrm>
            <a:off x="0" y="4449170"/>
            <a:ext cx="1783479" cy="2408830"/>
          </a:xfrm>
          <a:prstGeom prst="rect">
            <a:avLst/>
          </a:prstGeom>
        </p:spPr>
      </p:pic>
    </p:spTree>
    <p:extLst>
      <p:ext uri="{BB962C8B-B14F-4D97-AF65-F5344CB8AC3E}">
        <p14:creationId xmlns:p14="http://schemas.microsoft.com/office/powerpoint/2010/main" val="286387522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4843" y="413495"/>
            <a:ext cx="11477766" cy="507831"/>
          </a:xfrm>
          <a:prstGeom prst="rect">
            <a:avLst/>
          </a:prstGeom>
        </p:spPr>
        <p:txBody>
          <a:bodyPr wrap="square">
            <a:spAutoFit/>
          </a:bodyPr>
          <a:lstStyle/>
          <a:p>
            <a:pPr algn="just">
              <a:spcAft>
                <a:spcPts val="800"/>
              </a:spcAft>
            </a:pPr>
            <a:r>
              <a:rPr lang="ar-EG" sz="2700" dirty="0" smtClean="0">
                <a:solidFill>
                  <a:srgbClr val="000000"/>
                </a:solidFill>
                <a:latin typeface="Calibri" panose="020F0502020204030204" pitchFamily="34" charset="0"/>
                <a:ea typeface="Times New Roman" panose="02020603050405020304" pitchFamily="18" charset="0"/>
              </a:rPr>
              <a:t>.</a:t>
            </a:r>
            <a:endParaRPr lang="en-US" sz="2700" dirty="0">
              <a:effectLst/>
              <a:latin typeface="Calibri" panose="020F0502020204030204" pitchFamily="34" charset="0"/>
              <a:ea typeface="Calibri" panose="020F0502020204030204" pitchFamily="34" charset="0"/>
            </a:endParaRPr>
          </a:p>
        </p:txBody>
      </p:sp>
      <p:sp>
        <p:nvSpPr>
          <p:cNvPr id="4" name="Rectangle 3"/>
          <p:cNvSpPr/>
          <p:nvPr/>
        </p:nvSpPr>
        <p:spPr>
          <a:xfrm>
            <a:off x="0" y="0"/>
            <a:ext cx="12192000" cy="6124754"/>
          </a:xfrm>
          <a:prstGeom prst="rect">
            <a:avLst/>
          </a:prstGeom>
        </p:spPr>
        <p:txBody>
          <a:bodyPr wrap="square">
            <a:spAutoFit/>
          </a:bodyPr>
          <a:lstStyle/>
          <a:p>
            <a:pPr indent="-114300" algn="justLow">
              <a:tabLst>
                <a:tab pos="448945" algn="l"/>
              </a:tabLst>
            </a:pPr>
            <a:r>
              <a:rPr lang="ar-IQ" sz="2800" b="1" u="sng" dirty="0">
                <a:latin typeface="Times New Roman" panose="02020603050405020304" pitchFamily="18" charset="0"/>
                <a:ea typeface="Times New Roman" panose="02020603050405020304" pitchFamily="18" charset="0"/>
              </a:rPr>
              <a:t>ثانيا : التوصيات :</a:t>
            </a:r>
            <a:endParaRPr lang="en-US" sz="2800" dirty="0">
              <a:latin typeface="Times New Roman" panose="02020603050405020304" pitchFamily="18" charset="0"/>
              <a:ea typeface="Times New Roman" panose="02020603050405020304" pitchFamily="18" charset="0"/>
            </a:endParaRPr>
          </a:p>
          <a:p>
            <a:pPr marL="457200" algn="just"/>
            <a:r>
              <a:rPr lang="ar-IQ" sz="2800" b="1" u="sng" dirty="0">
                <a:latin typeface="Times New Roman" panose="02020603050405020304" pitchFamily="18" charset="0"/>
                <a:ea typeface="Times New Roman" panose="02020603050405020304" pitchFamily="18" charset="0"/>
              </a:rPr>
              <a:t>1</a:t>
            </a:r>
            <a:r>
              <a:rPr lang="ar-IQ" sz="2800" b="1" dirty="0">
                <a:latin typeface="Times New Roman" panose="02020603050405020304" pitchFamily="18" charset="0"/>
                <a:ea typeface="Times New Roman" panose="02020603050405020304" pitchFamily="18" charset="0"/>
              </a:rPr>
              <a:t>-ضرورة تبني واعتماد خصائص للجودة الشاملة في التعليم منها:</a:t>
            </a:r>
            <a:endParaRPr lang="en-US" sz="2800" dirty="0">
              <a:latin typeface="Times New Roman" panose="02020603050405020304" pitchFamily="18" charset="0"/>
              <a:ea typeface="Times New Roman" panose="02020603050405020304" pitchFamily="18" charset="0"/>
            </a:endParaRPr>
          </a:p>
          <a:p>
            <a:pPr marL="457200" algn="just"/>
            <a:r>
              <a:rPr lang="ar-IQ" sz="2800" b="1" dirty="0">
                <a:latin typeface="Times New Roman" panose="02020603050405020304" pitchFamily="18" charset="0"/>
                <a:ea typeface="Times New Roman" panose="02020603050405020304" pitchFamily="18" charset="0"/>
              </a:rPr>
              <a:t>أ – ان الجودة تركز على الاداء بصورة صحيحة عن طريق تنمية القدرات الفكرية ذات المستوى العالي وتنمية التفكير الابتكاري والتفكير الناقد عند الطلاب.</a:t>
            </a:r>
            <a:endParaRPr lang="en-US" sz="2800" dirty="0">
              <a:latin typeface="Times New Roman" panose="02020603050405020304" pitchFamily="18" charset="0"/>
              <a:ea typeface="Times New Roman" panose="02020603050405020304" pitchFamily="18" charset="0"/>
            </a:endParaRPr>
          </a:p>
          <a:p>
            <a:pPr marL="457200" algn="just"/>
            <a:r>
              <a:rPr lang="ar-IQ" sz="2800" b="1" dirty="0">
                <a:latin typeface="Times New Roman" panose="02020603050405020304" pitchFamily="18" charset="0"/>
                <a:ea typeface="Times New Roman" panose="02020603050405020304" pitchFamily="18" charset="0"/>
              </a:rPr>
              <a:t>ب – ان الجودة تساوي المقاييس المرتفعة مهما اختلفت الفروق بين الطلاب واعضاء هيئة التدريس والاداريين في التعليم.</a:t>
            </a:r>
            <a:endParaRPr lang="en-US" sz="2800" dirty="0">
              <a:latin typeface="Times New Roman" panose="02020603050405020304" pitchFamily="18" charset="0"/>
              <a:ea typeface="Times New Roman" panose="02020603050405020304" pitchFamily="18" charset="0"/>
            </a:endParaRPr>
          </a:p>
          <a:p>
            <a:pPr marL="457200" algn="just"/>
            <a:r>
              <a:rPr lang="ar-IQ" sz="2800" b="1" dirty="0">
                <a:latin typeface="Times New Roman" panose="02020603050405020304" pitchFamily="18" charset="0"/>
                <a:ea typeface="Times New Roman" panose="02020603050405020304" pitchFamily="18" charset="0"/>
              </a:rPr>
              <a:t>ج – ان الجودة تعني التوافق مع العرض الذي تسعى الى تحقيقه المؤسسة التعليمية.</a:t>
            </a:r>
            <a:endParaRPr lang="en-US" sz="2800" dirty="0">
              <a:latin typeface="Times New Roman" panose="02020603050405020304" pitchFamily="18" charset="0"/>
              <a:ea typeface="Times New Roman" panose="02020603050405020304" pitchFamily="18" charset="0"/>
            </a:endParaRPr>
          </a:p>
          <a:p>
            <a:pPr marL="457200" algn="just"/>
            <a:r>
              <a:rPr lang="ar-IQ" sz="2800" b="1" dirty="0">
                <a:latin typeface="Times New Roman" panose="02020603050405020304" pitchFamily="18" charset="0"/>
                <a:ea typeface="Times New Roman" panose="02020603050405020304" pitchFamily="18" charset="0"/>
              </a:rPr>
              <a:t>د – ان الجودة تشير الى عملية تحويلية ترتقي بقدرات الطالب الفكرية الى مرتبة اعلى وتنظر الى التدريسي على انه ميسر للعملية التعليمية والى الطالب على انه مشارك فاعل في التعليم.</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2-- ضرورة قيام مؤسسات التعليمية بتقويم ادائها بصورة مستمرة لمعرفة تحديد مواطن الضعف والخلل والعمل على معالجتها لرفع مستوى الخدمة التعليمية والعمل على تعزيز مناطق القوة .</a:t>
            </a:r>
            <a:endParaRPr lang="en-US" sz="2800" dirty="0">
              <a:latin typeface="Times New Roman" panose="02020603050405020304" pitchFamily="18" charset="0"/>
              <a:ea typeface="Times New Roman" panose="02020603050405020304" pitchFamily="18" charset="0"/>
            </a:endParaRPr>
          </a:p>
          <a:p>
            <a:pPr indent="-114300" algn="justLow"/>
            <a:r>
              <a:rPr lang="ar-IQ" sz="2800" b="1" dirty="0">
                <a:latin typeface="Times New Roman" panose="02020603050405020304" pitchFamily="18" charset="0"/>
                <a:ea typeface="Times New Roman" panose="02020603050405020304" pitchFamily="18" charset="0"/>
              </a:rPr>
              <a:t>3- ضرورة تحديد وتكامل المقاييس المالية وغير المالية لتكاليف الجودة الشامله في تقويم الاداء الجامعي وذلك كونها تسهم في توفير معلومات هامة تساعد في اكتشاف مناطق الخلل في المؤسسة التعليمية  حال وقوعها والعمل على تلافيها .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9029779"/>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1194" y="520733"/>
            <a:ext cx="11532358" cy="492443"/>
          </a:xfrm>
          <a:prstGeom prst="rect">
            <a:avLst/>
          </a:prstGeom>
        </p:spPr>
        <p:txBody>
          <a:bodyPr wrap="square">
            <a:spAutoFit/>
          </a:bodyPr>
          <a:lstStyle/>
          <a:p>
            <a:pPr algn="just">
              <a:spcAft>
                <a:spcPts val="800"/>
              </a:spcAft>
            </a:pPr>
            <a:r>
              <a:rPr lang="ar-SA" sz="2600" dirty="0">
                <a:solidFill>
                  <a:srgbClr val="000000"/>
                </a:solidFill>
                <a:latin typeface="Calibri" panose="020F0502020204030204" pitchFamily="34" charset="0"/>
                <a:ea typeface="Times New Roman" panose="02020603050405020304" pitchFamily="18" charset="0"/>
              </a:rPr>
              <a:t> </a:t>
            </a:r>
            <a:endParaRPr lang="en-US" sz="2600" dirty="0">
              <a:effectLst/>
              <a:latin typeface="Calibri" panose="020F0502020204030204" pitchFamily="34" charset="0"/>
              <a:ea typeface="Calibri" panose="020F0502020204030204" pitchFamily="34" charset="0"/>
            </a:endParaRPr>
          </a:p>
        </p:txBody>
      </p:sp>
      <p:sp>
        <p:nvSpPr>
          <p:cNvPr id="3" name="Rectangle 2"/>
          <p:cNvSpPr/>
          <p:nvPr/>
        </p:nvSpPr>
        <p:spPr>
          <a:xfrm>
            <a:off x="0" y="300250"/>
            <a:ext cx="11969086" cy="369332"/>
          </a:xfrm>
          <a:prstGeom prst="rect">
            <a:avLst/>
          </a:prstGeom>
        </p:spPr>
        <p:txBody>
          <a:bodyPr wrap="square">
            <a:spAutoFit/>
          </a:bodyPr>
          <a:lstStyle/>
          <a:p>
            <a:r>
              <a:rPr lang="ar-IQ" dirty="0"/>
              <a:t> </a:t>
            </a:r>
            <a:endParaRPr lang="en-US" sz="4000" b="1" dirty="0"/>
          </a:p>
        </p:txBody>
      </p:sp>
      <p:sp>
        <p:nvSpPr>
          <p:cNvPr id="4" name="Rectangle 3"/>
          <p:cNvSpPr/>
          <p:nvPr/>
        </p:nvSpPr>
        <p:spPr>
          <a:xfrm>
            <a:off x="0" y="0"/>
            <a:ext cx="12192000" cy="4524315"/>
          </a:xfrm>
          <a:prstGeom prst="rect">
            <a:avLst/>
          </a:prstGeom>
        </p:spPr>
        <p:txBody>
          <a:bodyPr wrap="square">
            <a:spAutoFit/>
          </a:bodyPr>
          <a:lstStyle/>
          <a:p>
            <a:pPr indent="-114300" algn="justLow">
              <a:tabLst>
                <a:tab pos="359410" algn="l"/>
              </a:tabLst>
            </a:pPr>
            <a:r>
              <a:rPr lang="ar-IQ" sz="2800" b="1" dirty="0" smtClean="0">
                <a:latin typeface="Times New Roman" panose="02020603050405020304" pitchFamily="18" charset="0"/>
                <a:ea typeface="Times New Roman" panose="02020603050405020304" pitchFamily="18" charset="0"/>
              </a:rPr>
              <a:t>4</a:t>
            </a:r>
            <a:r>
              <a:rPr lang="ar-IQ" sz="3200" b="1" dirty="0" smtClean="0">
                <a:latin typeface="Times New Roman" panose="02020603050405020304" pitchFamily="18" charset="0"/>
                <a:ea typeface="Times New Roman" panose="02020603050405020304" pitchFamily="18" charset="0"/>
              </a:rPr>
              <a:t>- </a:t>
            </a:r>
            <a:r>
              <a:rPr lang="ar-IQ" sz="3200" b="1" dirty="0">
                <a:latin typeface="Times New Roman" panose="02020603050405020304" pitchFamily="18" charset="0"/>
                <a:ea typeface="Times New Roman" panose="02020603050405020304" pitchFamily="18" charset="0"/>
              </a:rPr>
              <a:t>ضرورة تقويم اداء المؤسسة التعليمية باستعمال المقاييس المالية وغير المالية لتكاليف الجودة الشاملة حيث تعتبر المقاييس المالية لتكاليف الجودة الشاملة من المقاييس الداخلية المهمة لاداء المؤسسة التعليمية, لذا يجب ربطها بالمقاييس الغير مالية لتكاليف الجودة وذلك لاعطاءها صورة واضحة عن الاداء الكلي للوحدة .</a:t>
            </a:r>
            <a:endParaRPr lang="en-US" sz="3200" dirty="0">
              <a:latin typeface="Times New Roman" panose="02020603050405020304" pitchFamily="18" charset="0"/>
              <a:ea typeface="Times New Roman" panose="02020603050405020304" pitchFamily="18" charset="0"/>
            </a:endParaRPr>
          </a:p>
          <a:p>
            <a:r>
              <a:rPr lang="ar-IQ" sz="3200" b="1" dirty="0">
                <a:ea typeface="Times New Roman" panose="02020603050405020304" pitchFamily="18" charset="0"/>
                <a:cs typeface="Times New Roman" panose="02020603050405020304" pitchFamily="18" charset="0"/>
              </a:rPr>
              <a:t>5-البحث العلمي ودراسة المناهج الدراسية في مرحلة البكلوريوس والدراسات العليا ومستوى تكنلوجيا التعليم لها ،للسعي لمواكبتها ولاقتداء بها للتحقيق كفاءة الاداء العلمي وتحقيق مستوى الجودة المطلوب في التعليم العالي والبحث العلمي وتلبية متطلبات سوق العمل لرفدهم بالكفاءات العلمية المطلوبة وللنهوض بالمستوى العلمي والتكنلوجي على مستوى الجامعة والدولة لتحقيق التنمية </a:t>
            </a:r>
            <a:endParaRPr lang="en-US" sz="3200" dirty="0"/>
          </a:p>
        </p:txBody>
      </p:sp>
    </p:spTree>
    <p:extLst>
      <p:ext uri="{BB962C8B-B14F-4D97-AF65-F5344CB8AC3E}">
        <p14:creationId xmlns:p14="http://schemas.microsoft.com/office/powerpoint/2010/main" val="207426961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8000" b="1" dirty="0" smtClean="0">
                <a:effectLst>
                  <a:glow rad="228600">
                    <a:schemeClr val="accent5">
                      <a:satMod val="175000"/>
                      <a:alpha val="40000"/>
                    </a:schemeClr>
                  </a:glow>
                  <a:outerShdw blurRad="38100" dist="38100" dir="2700000" algn="tl">
                    <a:srgbClr val="000000">
                      <a:alpha val="43137"/>
                    </a:srgbClr>
                  </a:outerShdw>
                </a:effectLst>
                <a:cs typeface="+mn-cs"/>
              </a:rPr>
              <a:t>شكراً لحســــن الإصغـــــــاء</a:t>
            </a:r>
            <a:endParaRPr lang="ar-IQ" sz="8000" b="1" dirty="0">
              <a:effectLst>
                <a:glow rad="228600">
                  <a:schemeClr val="accent5">
                    <a:satMod val="175000"/>
                    <a:alpha val="40000"/>
                  </a:schemeClr>
                </a:glow>
                <a:outerShdw blurRad="38100" dist="38100" dir="2700000" algn="tl">
                  <a:srgbClr val="000000">
                    <a:alpha val="43137"/>
                  </a:srgbClr>
                </a:outerShdw>
              </a:effectLst>
              <a:cs typeface="+mn-cs"/>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3286" y="1660708"/>
            <a:ext cx="6448229" cy="5167312"/>
          </a:xfrm>
        </p:spPr>
      </p:pic>
    </p:spTree>
    <p:extLst>
      <p:ext uri="{BB962C8B-B14F-4D97-AF65-F5344CB8AC3E}">
        <p14:creationId xmlns:p14="http://schemas.microsoft.com/office/powerpoint/2010/main" val="218936855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56560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778788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853910"/>
          </a:xfrm>
          <a:prstGeom prst="rect">
            <a:avLst/>
          </a:prstGeom>
        </p:spPr>
        <p:txBody>
          <a:bodyPr wrap="square">
            <a:spAutoFit/>
          </a:bodyPr>
          <a:lstStyle/>
          <a:p>
            <a:pPr algn="justLow">
              <a:lnSpc>
                <a:spcPct val="90000"/>
              </a:lnSpc>
            </a:pPr>
            <a:r>
              <a:rPr lang="ar-IQ" sz="2800" b="1" dirty="0" smtClean="0">
                <a:latin typeface="Times New Roman" panose="02020603050405020304" pitchFamily="18" charset="0"/>
                <a:ea typeface="Times New Roman" panose="02020603050405020304" pitchFamily="18" charset="0"/>
              </a:rPr>
              <a:t>4</a:t>
            </a:r>
            <a:r>
              <a:rPr lang="ar-IQ" sz="3200" b="1" dirty="0" smtClean="0">
                <a:latin typeface="Times New Roman" panose="02020603050405020304" pitchFamily="18" charset="0"/>
                <a:ea typeface="Times New Roman" panose="02020603050405020304" pitchFamily="18" charset="0"/>
              </a:rPr>
              <a:t>)المطابقة </a:t>
            </a:r>
            <a:r>
              <a:rPr lang="en-US" sz="3200" b="1" dirty="0">
                <a:latin typeface="Times New Roman" panose="02020603050405020304" pitchFamily="18" charset="0"/>
                <a:ea typeface="Times New Roman" panose="02020603050405020304" pitchFamily="18" charset="0"/>
              </a:rPr>
              <a:t>Conformance</a:t>
            </a:r>
            <a:r>
              <a:rPr lang="ar-IQ" sz="3200" b="1" dirty="0">
                <a:latin typeface="Times New Roman" panose="02020603050405020304" pitchFamily="18" charset="0"/>
                <a:ea typeface="Times New Roman" panose="02020603050405020304" pitchFamily="18" charset="0"/>
              </a:rPr>
              <a:t> :ـ وهي درجة مطابقة المنتوج للمواصفات من خلال المقارنة مع المعايير أو المواصفات المحددة .</a:t>
            </a:r>
            <a:endParaRPr lang="en-US" sz="3200" dirty="0">
              <a:latin typeface="Times New Roman" panose="02020603050405020304" pitchFamily="18" charset="0"/>
              <a:ea typeface="Times New Roman" panose="02020603050405020304" pitchFamily="18" charset="0"/>
            </a:endParaRPr>
          </a:p>
          <a:p>
            <a:pPr algn="justLow">
              <a:lnSpc>
                <a:spcPct val="90000"/>
              </a:lnSpc>
            </a:pPr>
            <a:r>
              <a:rPr lang="ar-IQ" sz="3200" b="1" dirty="0">
                <a:latin typeface="Times New Roman" panose="02020603050405020304" pitchFamily="18" charset="0"/>
                <a:ea typeface="Times New Roman" panose="02020603050405020304" pitchFamily="18" charset="0"/>
              </a:rPr>
              <a:t>5)المتانة (التحمل) </a:t>
            </a:r>
            <a:r>
              <a:rPr lang="en-US" sz="3200" b="1" dirty="0">
                <a:latin typeface="Times New Roman" panose="02020603050405020304" pitchFamily="18" charset="0"/>
                <a:ea typeface="Times New Roman" panose="02020603050405020304" pitchFamily="18" charset="0"/>
              </a:rPr>
              <a:t>Durability</a:t>
            </a:r>
            <a:r>
              <a:rPr lang="ar-IQ" sz="3200" b="1" dirty="0">
                <a:latin typeface="Times New Roman" panose="02020603050405020304" pitchFamily="18" charset="0"/>
                <a:ea typeface="Times New Roman" panose="02020603050405020304" pitchFamily="18" charset="0"/>
              </a:rPr>
              <a:t> :ـ وتعني مقدار الاستعمال الذي يحصل عليه الزبون من المنتوج خلال عمره الإنتاجي أي قبل التخلص منه أو استبداله .</a:t>
            </a:r>
            <a:endParaRPr lang="en-US" sz="3200" dirty="0">
              <a:latin typeface="Times New Roman" panose="02020603050405020304" pitchFamily="18" charset="0"/>
              <a:ea typeface="Times New Roman" panose="02020603050405020304" pitchFamily="18" charset="0"/>
            </a:endParaRPr>
          </a:p>
          <a:p>
            <a:pPr algn="justLow">
              <a:lnSpc>
                <a:spcPct val="90000"/>
              </a:lnSpc>
            </a:pPr>
            <a:r>
              <a:rPr lang="ar-IQ" sz="3200" b="1" dirty="0">
                <a:latin typeface="Times New Roman" panose="02020603050405020304" pitchFamily="18" charset="0"/>
                <a:ea typeface="Times New Roman" panose="02020603050405020304" pitchFamily="18" charset="0"/>
              </a:rPr>
              <a:t>6)القابلية على الخدمة </a:t>
            </a:r>
            <a:r>
              <a:rPr lang="en-US" sz="3200" b="1" dirty="0">
                <a:latin typeface="Times New Roman" panose="02020603050405020304" pitchFamily="18" charset="0"/>
                <a:ea typeface="Times New Roman" panose="02020603050405020304" pitchFamily="18" charset="0"/>
              </a:rPr>
              <a:t>Serviceability</a:t>
            </a:r>
            <a:r>
              <a:rPr lang="ar-IQ" sz="3200" b="1" dirty="0">
                <a:latin typeface="Times New Roman" panose="02020603050405020304" pitchFamily="18" charset="0"/>
                <a:ea typeface="Times New Roman" panose="02020603050405020304" pitchFamily="18" charset="0"/>
              </a:rPr>
              <a:t> :ـ هي تصليح المنتوج بالسرعة والكفاءة و توفر أدواته الاحتياطية .</a:t>
            </a:r>
            <a:endParaRPr lang="en-US" sz="3200" dirty="0">
              <a:latin typeface="Times New Roman" panose="02020603050405020304" pitchFamily="18" charset="0"/>
              <a:ea typeface="Times New Roman" panose="02020603050405020304" pitchFamily="18" charset="0"/>
            </a:endParaRPr>
          </a:p>
          <a:p>
            <a:pPr algn="justLow">
              <a:lnSpc>
                <a:spcPct val="90000"/>
              </a:lnSpc>
            </a:pPr>
            <a:r>
              <a:rPr lang="ar-IQ" sz="3200" b="1" dirty="0">
                <a:latin typeface="Times New Roman" panose="02020603050405020304" pitchFamily="18" charset="0"/>
                <a:ea typeface="Times New Roman" panose="02020603050405020304" pitchFamily="18" charset="0"/>
              </a:rPr>
              <a:t>7)الجمالية </a:t>
            </a:r>
            <a:r>
              <a:rPr lang="en-US" sz="3200" b="1" dirty="0">
                <a:latin typeface="Times New Roman" panose="02020603050405020304" pitchFamily="18" charset="0"/>
                <a:ea typeface="Times New Roman" panose="02020603050405020304" pitchFamily="18" charset="0"/>
              </a:rPr>
              <a:t>Aesthetics</a:t>
            </a:r>
            <a:r>
              <a:rPr lang="ar-IQ" sz="3200" b="1" dirty="0">
                <a:latin typeface="Times New Roman" panose="02020603050405020304" pitchFamily="18" charset="0"/>
                <a:ea typeface="Times New Roman" panose="02020603050405020304" pitchFamily="18" charset="0"/>
              </a:rPr>
              <a:t> :ـ وهي مجموعة من الخصائص التي يفضلها الزبون بناءا" على تفضيلاته الخاصة كالشكل والصوت واللون وغيرها .</a:t>
            </a:r>
            <a:endParaRPr lang="en-US" sz="3200" dirty="0">
              <a:latin typeface="Times New Roman" panose="02020603050405020304" pitchFamily="18" charset="0"/>
              <a:ea typeface="Times New Roman" panose="02020603050405020304" pitchFamily="18" charset="0"/>
            </a:endParaRPr>
          </a:p>
          <a:p>
            <a:pPr algn="justLow">
              <a:lnSpc>
                <a:spcPct val="90000"/>
              </a:lnSpc>
            </a:pPr>
            <a:r>
              <a:rPr lang="ar-IQ" sz="3200" b="1" dirty="0">
                <a:latin typeface="Times New Roman" panose="02020603050405020304" pitchFamily="18" charset="0"/>
                <a:ea typeface="Times New Roman" panose="02020603050405020304" pitchFamily="18" charset="0"/>
              </a:rPr>
              <a:t>8)الجودة المدركة </a:t>
            </a:r>
            <a:r>
              <a:rPr lang="en-US" sz="3200" b="1" dirty="0">
                <a:latin typeface="Times New Roman" panose="02020603050405020304" pitchFamily="18" charset="0"/>
                <a:ea typeface="Times New Roman" panose="02020603050405020304" pitchFamily="18" charset="0"/>
              </a:rPr>
              <a:t>Perceived Quality</a:t>
            </a:r>
            <a:r>
              <a:rPr lang="ar-IQ" sz="3200" b="1" dirty="0">
                <a:latin typeface="Times New Roman" panose="02020603050405020304" pitchFamily="18" charset="0"/>
                <a:ea typeface="Times New Roman" panose="02020603050405020304" pitchFamily="18" charset="0"/>
              </a:rPr>
              <a:t> :ـ ويقصد بها صورة أو انطباع الزبون تجاه المنتوج والمتولدة من خلال سمعته، إذ ينظر إلى الجودة على إنها درجة الانسجام مابين توقعات الزبائن لمنتجات الوحدة الاقتصادية وإدراكهم لهذه التوقعات </a:t>
            </a:r>
            <a:r>
              <a:rPr lang="en-US" sz="3200" b="1" dirty="0">
                <a:latin typeface="Times New Roman" panose="02020603050405020304" pitchFamily="18" charset="0"/>
                <a:ea typeface="Times New Roman" panose="02020603050405020304" pitchFamily="18" charset="0"/>
              </a:rPr>
              <a:t>(Slack,et.al,2004:596)</a:t>
            </a:r>
            <a:r>
              <a:rPr lang="ar-IQ" sz="3200" b="1" dirty="0" smtClean="0">
                <a:latin typeface="Times New Roman" panose="02020603050405020304" pitchFamily="18" charset="0"/>
                <a:ea typeface="Times New Roman" panose="02020603050405020304" pitchFamily="18" charset="0"/>
              </a:rPr>
              <a:t>.</a:t>
            </a:r>
          </a:p>
          <a:p>
            <a:pPr algn="justLow">
              <a:lnSpc>
                <a:spcPct val="90000"/>
              </a:lnSpc>
            </a:pP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32064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68491" y="161879"/>
            <a:ext cx="11477766" cy="584775"/>
          </a:xfrm>
          <a:prstGeom prst="rect">
            <a:avLst/>
          </a:prstGeom>
        </p:spPr>
        <p:txBody>
          <a:bodyPr wrap="square">
            <a:spAutoFit/>
          </a:bodyPr>
          <a:lstStyle/>
          <a:p>
            <a:pPr algn="just">
              <a:spcAft>
                <a:spcPts val="800"/>
              </a:spcAft>
            </a:pPr>
            <a:r>
              <a:rPr lang="ar-IQ" sz="3200" dirty="0" smtClean="0">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 y="161879"/>
            <a:ext cx="12078268" cy="707886"/>
          </a:xfrm>
          <a:prstGeom prst="rect">
            <a:avLst/>
          </a:prstGeom>
        </p:spPr>
        <p:txBody>
          <a:bodyPr wrap="square">
            <a:spAutoFit/>
          </a:bodyPr>
          <a:lstStyle/>
          <a:p>
            <a:r>
              <a:rPr lang="ar-IQ" sz="4000" b="1" dirty="0" smtClean="0">
                <a:effectLst>
                  <a:outerShdw blurRad="50800" dist="38100" algn="tr" rotWithShape="0">
                    <a:prstClr val="black">
                      <a:alpha val="40000"/>
                    </a:prstClr>
                  </a:outerShdw>
                </a:effectLst>
              </a:rPr>
              <a:t> </a:t>
            </a:r>
            <a:endParaRPr lang="en-US" sz="4000" b="1" dirty="0"/>
          </a:p>
        </p:txBody>
      </p:sp>
      <p:pic>
        <p:nvPicPr>
          <p:cNvPr id="58" name="Picture 57"/>
          <p:cNvPicPr>
            <a:picLocks noChangeAspect="1"/>
          </p:cNvPicPr>
          <p:nvPr/>
        </p:nvPicPr>
        <p:blipFill>
          <a:blip r:embed="rId2"/>
          <a:stretch>
            <a:fillRect/>
          </a:stretch>
        </p:blipFill>
        <p:spPr>
          <a:xfrm>
            <a:off x="2" y="161879"/>
            <a:ext cx="12099042" cy="6696121"/>
          </a:xfrm>
          <a:prstGeom prst="rect">
            <a:avLst/>
          </a:prstGeom>
        </p:spPr>
      </p:pic>
    </p:spTree>
    <p:extLst>
      <p:ext uri="{BB962C8B-B14F-4D97-AF65-F5344CB8AC3E}">
        <p14:creationId xmlns:p14="http://schemas.microsoft.com/office/powerpoint/2010/main" val="3483247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rotWithShape="1">
          <a:blip r:embed="rId2" cstate="print">
            <a:extLst>
              <a:ext uri="{28A0092B-C50C-407E-A947-70E740481C1C}">
                <a14:useLocalDpi xmlns:a14="http://schemas.microsoft.com/office/drawing/2010/main" val="0"/>
              </a:ext>
            </a:extLst>
          </a:blip>
          <a:srcRect l="9854" t="6994" r="15829" b="10383"/>
          <a:stretch/>
        </p:blipFill>
        <p:spPr>
          <a:xfrm>
            <a:off x="494723" y="4554000"/>
            <a:ext cx="2072375" cy="2304000"/>
          </a:xfrm>
          <a:prstGeom prst="rect">
            <a:avLst/>
          </a:prstGeom>
        </p:spPr>
      </p:pic>
      <p:sp>
        <p:nvSpPr>
          <p:cNvPr id="2" name="Rectangle 1"/>
          <p:cNvSpPr/>
          <p:nvPr/>
        </p:nvSpPr>
        <p:spPr>
          <a:xfrm>
            <a:off x="122830" y="136478"/>
            <a:ext cx="12069170" cy="6709529"/>
          </a:xfrm>
          <a:prstGeom prst="rect">
            <a:avLst/>
          </a:prstGeom>
        </p:spPr>
        <p:txBody>
          <a:bodyPr wrap="square">
            <a:spAutoFit/>
          </a:bodyPr>
          <a:lstStyle/>
          <a:p>
            <a:pPr indent="11430" algn="justLow"/>
            <a:r>
              <a:rPr lang="ar-IQ" sz="2800" b="1" dirty="0">
                <a:latin typeface="Times New Roman" panose="02020603050405020304" pitchFamily="18" charset="0"/>
                <a:ea typeface="Times New Roman" panose="02020603050405020304" pitchFamily="18" charset="0"/>
              </a:rPr>
              <a:t>ثانيا:- أهمية تكاليف الجودة الشاملة في تقويم الاداء </a:t>
            </a:r>
            <a:endParaRPr lang="en-US" sz="2800" dirty="0">
              <a:latin typeface="Times New Roman" panose="02020603050405020304" pitchFamily="18" charset="0"/>
              <a:ea typeface="Times New Roman" panose="02020603050405020304" pitchFamily="18" charset="0"/>
            </a:endParaRPr>
          </a:p>
          <a:p>
            <a:pPr indent="11430" algn="justLow">
              <a:spcAft>
                <a:spcPts val="1200"/>
              </a:spcAft>
            </a:pPr>
            <a:r>
              <a:rPr lang="ar-IQ" sz="2800" b="1" dirty="0">
                <a:latin typeface="Times New Roman" panose="02020603050405020304" pitchFamily="18" charset="0"/>
                <a:ea typeface="Times New Roman" panose="02020603050405020304" pitchFamily="18" charset="0"/>
              </a:rPr>
              <a:t>  يمكن تعريف تكاليف الجودة الكلية على إنها تلك التكاليف التي تنفقها الوحدة الاقتصادية (المنع والتقييم) من أجل منع إنتاج منتجات رديئة وغير مطابقة للمواصفات واكتشافها ومعالجتها وتقييمها والتعرف على أسبابها لتلافيها وذلك لضمان تقديم المنتجات إلى الزبائن حسب متطلباتهم وتوقعاتهم بالإضافة إلى التكاليف التي تتحملها نتيجة الفشل الداخلي والخارجي ومعالجته .</a:t>
            </a:r>
            <a:endParaRPr lang="en-US" sz="2800" dirty="0">
              <a:latin typeface="Times New Roman" panose="02020603050405020304" pitchFamily="18" charset="0"/>
              <a:ea typeface="Times New Roman" panose="02020603050405020304" pitchFamily="18" charset="0"/>
            </a:endParaRPr>
          </a:p>
          <a:p>
            <a:r>
              <a:rPr lang="ar-IQ" sz="2800" b="1" dirty="0">
                <a:ea typeface="Times New Roman" panose="02020603050405020304" pitchFamily="18" charset="0"/>
                <a:cs typeface="Times New Roman" panose="02020603050405020304" pitchFamily="18" charset="0"/>
              </a:rPr>
              <a:t>تعد تكاليف الجودة الشاملة اداة هامة في عملية تقويم الاداءالجامعي وذلك لارتباطها بالنظرة المستقبلية وستراتيجة الوحدة الاقتصادية (المؤسسة الجامعية ), اذ يمكن من خلالها تقويم مدى فاعلية وكفاءة برامج الجودة المنفذة في الوحدة الاقتصادية او التعليمية, وهذه البرامج يمكن من خلالها تشخيص ما تحتاجه الوحدة امن اجل تحقيق أهدافها الستراتيجية وحل جميع مشاكل الجودة وتحسين جودة العمليات والمنتجات والخدمات المقدمة </a:t>
            </a:r>
            <a:r>
              <a:rPr lang="ar-IQ" sz="2800" b="1" dirty="0" smtClean="0">
                <a:ea typeface="Times New Roman" panose="02020603050405020304" pitchFamily="18" charset="0"/>
                <a:cs typeface="Times New Roman" panose="02020603050405020304" pitchFamily="18" charset="0"/>
              </a:rPr>
              <a:t>وتتجسدالاهمية ب:</a:t>
            </a:r>
          </a:p>
          <a:p>
            <a:r>
              <a:rPr lang="ar-IQ" sz="2800" b="1" dirty="0" smtClean="0">
                <a:ea typeface="Times New Roman" panose="02020603050405020304" pitchFamily="18" charset="0"/>
                <a:cs typeface="Times New Roman" panose="02020603050405020304" pitchFamily="18" charset="0"/>
              </a:rPr>
              <a:t> 1</a:t>
            </a:r>
            <a:r>
              <a:rPr lang="ar-IQ" sz="2800" b="1" dirty="0" smtClean="0"/>
              <a:t>) </a:t>
            </a:r>
            <a:r>
              <a:rPr lang="ar-IQ" sz="2800" b="1" dirty="0"/>
              <a:t>انها تساعد في بيان إن كانت أنشطة الجودة وبرامجها والنتائج المتعلقة بها قد تم تطبيقها بفاعلية وكفاءة وبشكل مناسب لتحقيق الاهداف , كما انها توفر مؤشرات ومقاييس فعالة مرتبطة بالجودة .</a:t>
            </a:r>
            <a:endParaRPr lang="en-US" sz="2800" dirty="0"/>
          </a:p>
          <a:p>
            <a:r>
              <a:rPr lang="ar-IQ" sz="2800" b="1" dirty="0"/>
              <a:t>2) ان الجودة مرتبطة بالاداء المالي ويمكن توضيح ذلك من خلال علاقة الجودة بتكاليف المنتوج او الخدمة , اذ ان الجودة العالية تؤدي الى تخفيض التكاليف المنتوج او الخدمة وبالتالي تحسين الاداء المالي </a:t>
            </a:r>
            <a:r>
              <a:rPr lang="ar-IQ" sz="2800" b="1" dirty="0" smtClean="0"/>
              <a:t>بالاعتماد </a:t>
            </a:r>
            <a:r>
              <a:rPr lang="ar-IQ" sz="2800" b="1" dirty="0"/>
              <a:t>على مقاييس كلف الجودة الشاملة من خلال تخفيض كلف الفشل وتحسين الانتاجية</a:t>
            </a:r>
            <a:r>
              <a:rPr lang="ar-IQ" sz="2800" b="1" dirty="0" smtClean="0"/>
              <a:t>.</a:t>
            </a:r>
            <a:endParaRPr lang="en-US" sz="2800" dirty="0"/>
          </a:p>
        </p:txBody>
      </p:sp>
    </p:spTree>
    <p:extLst>
      <p:ext uri="{BB962C8B-B14F-4D97-AF65-F5344CB8AC3E}">
        <p14:creationId xmlns:p14="http://schemas.microsoft.com/office/powerpoint/2010/main" val="1686240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stretch>
            <a:fillRect/>
          </a:stretch>
        </p:blipFill>
        <p:spPr>
          <a:xfrm>
            <a:off x="95535" y="20692"/>
            <a:ext cx="11982734" cy="6837308"/>
          </a:xfrm>
          <a:prstGeom prst="rect">
            <a:avLst/>
          </a:prstGeom>
        </p:spPr>
      </p:pic>
    </p:spTree>
    <p:extLst>
      <p:ext uri="{BB962C8B-B14F-4D97-AF65-F5344CB8AC3E}">
        <p14:creationId xmlns:p14="http://schemas.microsoft.com/office/powerpoint/2010/main" val="2267299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val="0"/>
              </a:ext>
            </a:extLst>
          </a:blip>
          <a:srcRect l="12361" t="17607" r="12098" b="17312"/>
          <a:stretch/>
        </p:blipFill>
        <p:spPr>
          <a:xfrm>
            <a:off x="509665" y="388502"/>
            <a:ext cx="2878112" cy="1648918"/>
          </a:xfrm>
          <a:prstGeom prst="rect">
            <a:avLst/>
          </a:prstGeom>
          <a:effectLst>
            <a:outerShdw sx="1000" sy="1000" algn="ctr" rotWithShape="0">
              <a:srgbClr val="000000"/>
            </a:outerShdw>
          </a:effectLst>
        </p:spPr>
      </p:pic>
      <p:sp>
        <p:nvSpPr>
          <p:cNvPr id="3" name="Rectangle 2"/>
          <p:cNvSpPr/>
          <p:nvPr/>
        </p:nvSpPr>
        <p:spPr>
          <a:xfrm>
            <a:off x="0" y="0"/>
            <a:ext cx="12192000" cy="584775"/>
          </a:xfrm>
          <a:prstGeom prst="rect">
            <a:avLst/>
          </a:prstGeom>
        </p:spPr>
        <p:txBody>
          <a:bodyPr wrap="square">
            <a:spAutoFit/>
          </a:bodyPr>
          <a:lstStyle/>
          <a:p>
            <a:r>
              <a:rPr lang="ar-IQ" sz="3200" b="1" dirty="0" smtClean="0">
                <a:effectLst>
                  <a:outerShdw blurRad="50800" dist="38100" algn="tr" rotWithShape="0">
                    <a:prstClr val="black">
                      <a:alpha val="40000"/>
                    </a:prstClr>
                  </a:outerShdw>
                </a:effectLst>
              </a:rPr>
              <a:t>1</a:t>
            </a:r>
            <a:endParaRPr lang="en-US" sz="2400" b="1" dirty="0"/>
          </a:p>
        </p:txBody>
      </p:sp>
      <p:sp>
        <p:nvSpPr>
          <p:cNvPr id="2" name="Rectangle 1"/>
          <p:cNvSpPr/>
          <p:nvPr/>
        </p:nvSpPr>
        <p:spPr>
          <a:xfrm>
            <a:off x="0" y="0"/>
            <a:ext cx="12192000" cy="6740307"/>
          </a:xfrm>
          <a:prstGeom prst="rect">
            <a:avLst/>
          </a:prstGeom>
        </p:spPr>
        <p:txBody>
          <a:bodyPr wrap="square">
            <a:spAutoFit/>
          </a:bodyPr>
          <a:lstStyle/>
          <a:p>
            <a:pPr algn="justLow">
              <a:tabLst>
                <a:tab pos="539115" algn="l"/>
              </a:tabLst>
            </a:pPr>
            <a:r>
              <a:rPr lang="ar-IQ" sz="2400" b="1" dirty="0">
                <a:latin typeface="Times New Roman" panose="02020603050405020304" pitchFamily="18" charset="0"/>
                <a:ea typeface="Times New Roman" panose="02020603050405020304" pitchFamily="18" charset="0"/>
              </a:rPr>
              <a:t>ثالثاً:- مقاييس الأداء </a:t>
            </a:r>
            <a:endParaRPr lang="en-US" sz="2400" dirty="0">
              <a:latin typeface="Times New Roman" panose="02020603050405020304" pitchFamily="18" charset="0"/>
              <a:ea typeface="Times New Roman" panose="02020603050405020304" pitchFamily="18" charset="0"/>
            </a:endParaRPr>
          </a:p>
          <a:p>
            <a:pPr indent="342900" algn="justLow"/>
            <a:r>
              <a:rPr lang="ar-IQ" sz="2400" b="1" dirty="0" smtClean="0">
                <a:latin typeface="Times New Roman" panose="02020603050405020304" pitchFamily="18" charset="0"/>
                <a:ea typeface="Times New Roman" panose="02020603050405020304" pitchFamily="18" charset="0"/>
              </a:rPr>
              <a:t>عرفت بأنها </a:t>
            </a:r>
            <a:r>
              <a:rPr lang="ar-IQ" sz="2400" b="1" dirty="0">
                <a:latin typeface="Times New Roman" panose="02020603050405020304" pitchFamily="18" charset="0"/>
                <a:ea typeface="Times New Roman" panose="02020603050405020304" pitchFamily="18" charset="0"/>
              </a:rPr>
              <a:t>مجموعة من الدلالات(المؤشرات) التي تؤشر النشاط الذي يتم قياس وتقويم أدائه، حيث إن مقاييس الأداء يقاس بواسطتها الانجاز على شكل نسبة أو معدل والتي هي في الواقع أقل تحديداً من الـذي تـوفره معايير الأداء والتي تعرّف بأنها أسس توضع لغرض القياس أو المقارنة بوصفها أساساً لما يجب أن يكـون عليه سلوك أو إجراء معين </a:t>
            </a:r>
            <a:r>
              <a:rPr lang="ar-IQ" sz="2400" b="1" dirty="0" smtClean="0">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a:p>
            <a:pPr algn="justLow">
              <a:tabLst>
                <a:tab pos="539115" algn="l"/>
              </a:tabLst>
            </a:pPr>
            <a:r>
              <a:rPr lang="ar-IQ" sz="2400" b="1" dirty="0">
                <a:latin typeface="Times New Roman" panose="02020603050405020304" pitchFamily="18" charset="0"/>
                <a:ea typeface="Times New Roman" panose="02020603050405020304" pitchFamily="18" charset="0"/>
              </a:rPr>
              <a:t>إن النظام الجيد لقياس وتقويم الاداء يجب أن يشمل نوعين من المقاييس هما المقاييس المالية والمقاييس التشغيلية (غير المالية ),حيث تكون المقاييس المالية بمثابة ترجمة مالية لنتائج القياس التشغيلي على مستوى اكبر لتقويم مدى تحقق الوحدة الاقتصادية (المؤسسة الجامعية ) من اهداف, وعليه فهي ملائمة لتقويم الاداء في مستويات اعلى من المستويات التشغيلية للوحدة الاقتصادية (المؤسسة الجامعية ),اما المقاييس التشغيلية (غير المالية ) فهي ترتبط بادارة الوحدة الاقتصادية (المؤسسة الجامعية ) وتيسير الانشطة التشغيلية للاقسام ومراكز العمل في الوحدة الاقتصادية (المؤسسة الجامعية ), وعليه فهي ملائمة لقياس وتقويم الاداء في المستويات التشغيلية الدنيا للوحدة الاقتصادية (المؤسسة الجامعية </a:t>
            </a:r>
            <a:r>
              <a:rPr lang="ar-IQ" sz="2400" b="1" dirty="0" smtClean="0">
                <a:ea typeface="Times New Roman" panose="02020603050405020304" pitchFamily="18" charset="0"/>
                <a:cs typeface="Times New Roman" panose="02020603050405020304" pitchFamily="18" charset="0"/>
              </a:rPr>
              <a:t>حيث </a:t>
            </a:r>
            <a:r>
              <a:rPr lang="ar-IQ" sz="2400" b="1" dirty="0">
                <a:ea typeface="Times New Roman" panose="02020603050405020304" pitchFamily="18" charset="0"/>
                <a:cs typeface="Times New Roman" panose="02020603050405020304" pitchFamily="18" charset="0"/>
              </a:rPr>
              <a:t>يستلزم تقويم الاداء الجامعي بأستعمال تكاليف الجودة الشاملة توافر مجموعة من المقاييس المالية وغير المالية الخاصة بالجودة </a:t>
            </a:r>
            <a:r>
              <a:rPr lang="ar-IQ" sz="2400" b="1" dirty="0" smtClean="0">
                <a:ea typeface="Times New Roman" panose="02020603050405020304" pitchFamily="18" charset="0"/>
                <a:cs typeface="Times New Roman" panose="02020603050405020304" pitchFamily="18" charset="0"/>
              </a:rPr>
              <a:t>وهذه </a:t>
            </a:r>
            <a:r>
              <a:rPr lang="ar-IQ" sz="2400" b="1" dirty="0">
                <a:ea typeface="Times New Roman" panose="02020603050405020304" pitchFamily="18" charset="0"/>
                <a:cs typeface="Times New Roman" panose="02020603050405020304" pitchFamily="18" charset="0"/>
              </a:rPr>
              <a:t>المقاييس تساعد في بيان مدى التقدم والنجاح  في أداء </a:t>
            </a:r>
            <a:r>
              <a:rPr lang="ar-IQ" sz="2400" b="1" dirty="0" smtClean="0">
                <a:ea typeface="Times New Roman" panose="02020603050405020304" pitchFamily="18" charset="0"/>
                <a:cs typeface="Times New Roman" panose="02020603050405020304" pitchFamily="18" charset="0"/>
              </a:rPr>
              <a:t>(</a:t>
            </a:r>
            <a:r>
              <a:rPr lang="ar-IQ" sz="2400" b="1" dirty="0">
                <a:ea typeface="Times New Roman" panose="02020603050405020304" pitchFamily="18" charset="0"/>
                <a:cs typeface="Times New Roman" panose="02020603050405020304" pitchFamily="18" charset="0"/>
              </a:rPr>
              <a:t>المؤسسة الجامعية) </a:t>
            </a:r>
            <a:r>
              <a:rPr lang="ar-IQ" sz="2400" b="1" dirty="0" smtClean="0">
                <a:ea typeface="Times New Roman" panose="02020603050405020304" pitchFamily="18" charset="0"/>
                <a:cs typeface="Times New Roman" panose="02020603050405020304" pitchFamily="18" charset="0"/>
              </a:rPr>
              <a:t>. </a:t>
            </a:r>
            <a:r>
              <a:rPr lang="ar-IQ" sz="2400" b="1" dirty="0">
                <a:ea typeface="Times New Roman" panose="02020603050405020304" pitchFamily="18" charset="0"/>
                <a:cs typeface="Times New Roman" panose="02020603050405020304" pitchFamily="18" charset="0"/>
              </a:rPr>
              <a:t>وإن عدم الاعتماد على هذه المقاييس يؤدى إلى اعطاء صورة غير واضحة عن نتائج عملية التقويم </a:t>
            </a:r>
            <a:r>
              <a:rPr lang="ar-IQ" sz="2400" b="1" dirty="0" smtClean="0">
                <a:latin typeface="Times New Roman" panose="02020603050405020304" pitchFamily="18" charset="0"/>
                <a:ea typeface="Times New Roman" panose="02020603050405020304" pitchFamily="18" charset="0"/>
              </a:rPr>
              <a:t>. </a:t>
            </a:r>
            <a:r>
              <a:rPr lang="ar-IQ" sz="2400" b="1" dirty="0">
                <a:latin typeface="Times New Roman" panose="02020603050405020304" pitchFamily="18" charset="0"/>
                <a:ea typeface="Times New Roman" panose="02020603050405020304" pitchFamily="18" charset="0"/>
              </a:rPr>
              <a:t>فمقاييس الأداء تعد أداة تستخدم لتشخيص الوضع الحالي في الوحدة للمساعدة في إتخاذ القرارات الرشيدة , ولكي تعطي المؤشرات صورة واضحة وصادقـــة عــــن الأداء فمـــن الضروري أن تتصف بالموثوقية وأن تكون منسجمة ومتلائمة مع طبيعة النشاط الذي تقوم بة الوحدة الاقتصادية (المؤسسة الجامعية</a:t>
            </a:r>
            <a:r>
              <a:rPr lang="ar-IQ" sz="2400" b="1" dirty="0" smtClean="0">
                <a:latin typeface="Times New Roman" panose="02020603050405020304" pitchFamily="18" charset="0"/>
                <a:ea typeface="Times New Roman" panose="02020603050405020304" pitchFamily="18" charset="0"/>
              </a:rPr>
              <a:t>) </a:t>
            </a:r>
            <a:r>
              <a:rPr lang="ar-IQ" sz="2400" b="1" dirty="0">
                <a:latin typeface="Times New Roman" panose="02020603050405020304" pitchFamily="18" charset="0"/>
                <a:ea typeface="Times New Roman" panose="02020603050405020304" pitchFamily="18" charset="0"/>
              </a:rPr>
              <a:t>, وعليه يجب الاهتمام بالمقاييس المالية وغير المالية لتقويم الاداء الجامعي للمؤسسة التعليمية .إذ إن تكامل المقاييس المالية بالمقاييس غير المالية لتكاليف الجودة الشاملة يساعد في تقويم الاداء وتوفير المعلومات الملائمة لأتخاذ القرارات الرشيدة </a:t>
            </a:r>
            <a:endParaRPr lang="en-US" sz="2400" dirty="0"/>
          </a:p>
        </p:txBody>
      </p:sp>
    </p:spTree>
    <p:extLst>
      <p:ext uri="{BB962C8B-B14F-4D97-AF65-F5344CB8AC3E}">
        <p14:creationId xmlns:p14="http://schemas.microsoft.com/office/powerpoint/2010/main" val="856358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6154</Words>
  <Application>Microsoft Office PowerPoint</Application>
  <PresentationFormat>Widescreen</PresentationFormat>
  <Paragraphs>351</Paragraphs>
  <Slides>45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Calibri Light</vt:lpstr>
      <vt:lpstr>Simplified Arabic</vt:lpstr>
      <vt:lpstr>Times New Roman</vt:lpstr>
      <vt:lpstr>نسق Office</vt:lpstr>
      <vt:lpstr>بحث تحت عنوان                استعمال مقاييس كلف الجودة في تقويم الاداء الجامعي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لحســــن الإصغـــــــاء</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اسلوب المحاسبة عن استهلاك الموارد في تحقيق الاصلاح الاقتصادي في الشركات الصناعية العراقية</dc:title>
  <dc:creator>HP</dc:creator>
  <cp:lastModifiedBy>Faisal</cp:lastModifiedBy>
  <cp:revision>75</cp:revision>
  <dcterms:created xsi:type="dcterms:W3CDTF">2016-03-30T18:43:19Z</dcterms:created>
  <dcterms:modified xsi:type="dcterms:W3CDTF">2019-03-15T18:54:56Z</dcterms:modified>
</cp:coreProperties>
</file>