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307" r:id="rId13"/>
    <p:sldId id="308" r:id="rId14"/>
    <p:sldId id="270" r:id="rId15"/>
    <p:sldId id="271" r:id="rId16"/>
    <p:sldId id="272" r:id="rId17"/>
    <p:sldId id="273" r:id="rId18"/>
    <p:sldId id="274" r:id="rId19"/>
    <p:sldId id="275" r:id="rId20"/>
    <p:sldId id="309" r:id="rId21"/>
    <p:sldId id="310"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C4796B36-8D52-4CA4-A3EE-39564A6C6B37}" type="datetimeFigureOut">
              <a:rPr lang="ar-IQ" smtClean="0"/>
              <a:t>10/07/1440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94237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796B36-8D52-4CA4-A3EE-39564A6C6B37}" type="datetimeFigureOut">
              <a:rPr lang="ar-IQ" smtClean="0"/>
              <a:t>10/07/1440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337473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796B36-8D52-4CA4-A3EE-39564A6C6B37}" type="datetimeFigureOut">
              <a:rPr lang="ar-IQ" smtClean="0"/>
              <a:t>10/07/1440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138463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796B36-8D52-4CA4-A3EE-39564A6C6B37}" type="datetimeFigureOut">
              <a:rPr lang="ar-IQ" smtClean="0"/>
              <a:t>10/07/1440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218417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4796B36-8D52-4CA4-A3EE-39564A6C6B37}" type="datetimeFigureOut">
              <a:rPr lang="ar-IQ" smtClean="0"/>
              <a:t>10/07/1440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2789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C4796B36-8D52-4CA4-A3EE-39564A6C6B37}" type="datetimeFigureOut">
              <a:rPr lang="ar-IQ" smtClean="0"/>
              <a:t>10/07/1440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278703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C4796B36-8D52-4CA4-A3EE-39564A6C6B37}" type="datetimeFigureOut">
              <a:rPr lang="ar-IQ" smtClean="0"/>
              <a:t>10/07/1440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82632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C4796B36-8D52-4CA4-A3EE-39564A6C6B37}" type="datetimeFigureOut">
              <a:rPr lang="ar-IQ" smtClean="0"/>
              <a:t>10/07/1440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376154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4796B36-8D52-4CA4-A3EE-39564A6C6B37}" type="datetimeFigureOut">
              <a:rPr lang="ar-IQ" smtClean="0"/>
              <a:t>10/07/1440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2180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4796B36-8D52-4CA4-A3EE-39564A6C6B37}" type="datetimeFigureOut">
              <a:rPr lang="ar-IQ" smtClean="0"/>
              <a:t>10/07/1440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328764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4796B36-8D52-4CA4-A3EE-39564A6C6B37}" type="datetimeFigureOut">
              <a:rPr lang="ar-IQ" smtClean="0"/>
              <a:t>10/07/1440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619013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796B36-8D52-4CA4-A3EE-39564A6C6B37}" type="datetimeFigureOut">
              <a:rPr lang="ar-IQ" smtClean="0"/>
              <a:t>10/07/1440</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E45505-4ED3-48A1-B0C8-25AEA53331BD}" type="slidenum">
              <a:rPr lang="ar-IQ" smtClean="0"/>
              <a:t>‹#›</a:t>
            </a:fld>
            <a:endParaRPr lang="ar-IQ"/>
          </a:p>
        </p:txBody>
      </p:sp>
    </p:spTree>
    <p:extLst>
      <p:ext uri="{BB962C8B-B14F-4D97-AF65-F5344CB8AC3E}">
        <p14:creationId xmlns:p14="http://schemas.microsoft.com/office/powerpoint/2010/main" val="57562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549162"/>
            <a:ext cx="9144000" cy="2387600"/>
          </a:xfrm>
        </p:spPr>
        <p:txBody>
          <a:bodyPr>
            <a:normAutofit/>
          </a:bodyPr>
          <a:lstStyle/>
          <a:p>
            <a:r>
              <a:rPr lang="ar-IQ" b="1" dirty="0" smtClean="0">
                <a:effectLst>
                  <a:glow rad="101600">
                    <a:srgbClr val="00B0F0">
                      <a:alpha val="60000"/>
                    </a:srgbClr>
                  </a:glow>
                  <a:outerShdw blurRad="38100" dist="38100" dir="2700000" algn="tl">
                    <a:srgbClr val="000000">
                      <a:alpha val="43137"/>
                    </a:srgbClr>
                  </a:outerShdw>
                </a:effectLst>
                <a:cs typeface="+mn-cs"/>
              </a:rPr>
              <a:t>مقاييس الجودة </a:t>
            </a:r>
            <a:r>
              <a:rPr lang="ar-IQ" b="1" dirty="0" smtClean="0">
                <a:effectLst>
                  <a:glow rad="101600">
                    <a:srgbClr val="00B0F0">
                      <a:alpha val="60000"/>
                    </a:srgbClr>
                  </a:glow>
                  <a:outerShdw blurRad="38100" dist="38100" dir="2700000" algn="tl">
                    <a:srgbClr val="000000">
                      <a:alpha val="43137"/>
                    </a:srgbClr>
                  </a:outerShdw>
                </a:effectLst>
                <a:cs typeface="+mn-cs"/>
              </a:rPr>
              <a:t>في الشركات الصناعية</a:t>
            </a:r>
            <a:endParaRPr lang="ar-IQ" b="1" dirty="0">
              <a:effectLst>
                <a:glow rad="101600">
                  <a:srgbClr val="00B0F0">
                    <a:alpha val="60000"/>
                  </a:srgbClr>
                </a:glow>
                <a:outerShdw blurRad="38100" dist="38100" dir="2700000" algn="tl">
                  <a:srgbClr val="000000">
                    <a:alpha val="43137"/>
                  </a:srgbClr>
                </a:outerShdw>
              </a:effectLst>
              <a:cs typeface="+mn-cs"/>
            </a:endParaRPr>
          </a:p>
        </p:txBody>
      </p:sp>
      <p:sp>
        <p:nvSpPr>
          <p:cNvPr id="3" name="عنوان فرعي 2"/>
          <p:cNvSpPr>
            <a:spLocks noGrp="1"/>
          </p:cNvSpPr>
          <p:nvPr>
            <p:ph type="subTitle" idx="1"/>
          </p:nvPr>
        </p:nvSpPr>
        <p:spPr>
          <a:xfrm>
            <a:off x="1524000" y="3602038"/>
            <a:ext cx="9144000" cy="2675932"/>
          </a:xfrm>
        </p:spPr>
        <p:txBody>
          <a:bodyPr>
            <a:noAutofit/>
          </a:bodyPr>
          <a:lstStyle/>
          <a:p>
            <a:r>
              <a:rPr lang="ar-IQ" sz="3200" b="1" dirty="0">
                <a:effectLst>
                  <a:outerShdw blurRad="38100" dist="38100" dir="2700000" algn="tl">
                    <a:srgbClr val="000000">
                      <a:alpha val="43137"/>
                    </a:srgbClr>
                  </a:outerShdw>
                </a:effectLst>
              </a:rPr>
              <a:t> </a:t>
            </a:r>
            <a:r>
              <a:rPr lang="ar-IQ" sz="3200" b="1" dirty="0" smtClean="0">
                <a:effectLst>
                  <a:glow rad="101600">
                    <a:srgbClr val="FFFF00">
                      <a:alpha val="60000"/>
                    </a:srgbClr>
                  </a:glow>
                  <a:outerShdw blurRad="38100" dist="38100" dir="2700000" algn="tl">
                    <a:srgbClr val="000000">
                      <a:alpha val="43137"/>
                    </a:srgbClr>
                  </a:outerShdw>
                </a:effectLst>
              </a:rPr>
              <a:t>محاضرة من اعداد</a:t>
            </a:r>
            <a:endParaRPr lang="ar-SA" sz="3200" b="1" dirty="0" smtClean="0">
              <a:effectLst>
                <a:glow rad="101600">
                  <a:srgbClr val="FFFF00">
                    <a:alpha val="60000"/>
                  </a:srgbClr>
                </a:glow>
                <a:outerShdw blurRad="38100" dist="38100" dir="2700000" algn="tl">
                  <a:srgbClr val="000000">
                    <a:alpha val="43137"/>
                  </a:srgbClr>
                </a:outerShdw>
              </a:effectLst>
            </a:endParaRPr>
          </a:p>
          <a:p>
            <a:r>
              <a:rPr lang="ar-IQ" sz="3200" b="1" dirty="0" smtClean="0">
                <a:effectLst>
                  <a:glow rad="101600">
                    <a:srgbClr val="FFFF00">
                      <a:alpha val="60000"/>
                    </a:srgbClr>
                  </a:glow>
                  <a:outerShdw blurRad="38100" dist="38100" dir="2700000" algn="tl">
                    <a:srgbClr val="000000">
                      <a:alpha val="43137"/>
                    </a:srgbClr>
                  </a:outerShdw>
                </a:effectLst>
              </a:rPr>
              <a:t>الاستاذ الد</a:t>
            </a:r>
            <a:r>
              <a:rPr lang="ar-SA" sz="3200" b="1" dirty="0" smtClean="0">
                <a:effectLst>
                  <a:glow rad="101600">
                    <a:srgbClr val="FFFF00">
                      <a:alpha val="60000"/>
                    </a:srgbClr>
                  </a:glow>
                  <a:outerShdw blurRad="38100" dist="38100" dir="2700000" algn="tl">
                    <a:srgbClr val="000000">
                      <a:alpha val="43137"/>
                    </a:srgbClr>
                  </a:outerShdw>
                </a:effectLst>
              </a:rPr>
              <a:t>كتورة</a:t>
            </a:r>
            <a:endParaRPr lang="ar-SA" sz="3200" b="1" dirty="0">
              <a:effectLst>
                <a:glow rad="101600">
                  <a:srgbClr val="FFFF00">
                    <a:alpha val="60000"/>
                  </a:srgbClr>
                </a:glow>
                <a:outerShdw blurRad="38100" dist="38100" dir="2700000" algn="tl">
                  <a:srgbClr val="000000">
                    <a:alpha val="43137"/>
                  </a:srgbClr>
                </a:outerShdw>
              </a:effectLst>
            </a:endParaRPr>
          </a:p>
          <a:p>
            <a:r>
              <a:rPr lang="ar-IQ" sz="3200" b="1" dirty="0" smtClean="0">
                <a:effectLst>
                  <a:glow rad="101600">
                    <a:srgbClr val="FFFF00">
                      <a:alpha val="60000"/>
                    </a:srgbClr>
                  </a:glow>
                  <a:outerShdw blurRad="38100" dist="38100" dir="2700000" algn="tl">
                    <a:srgbClr val="000000">
                      <a:alpha val="43137"/>
                    </a:srgbClr>
                  </a:outerShdw>
                </a:effectLst>
              </a:rPr>
              <a:t>من</a:t>
            </a:r>
            <a:r>
              <a:rPr lang="ar-SA" sz="3200" b="1" dirty="0" smtClean="0">
                <a:effectLst>
                  <a:glow rad="101600">
                    <a:srgbClr val="FFFF00">
                      <a:alpha val="60000"/>
                    </a:srgbClr>
                  </a:glow>
                  <a:outerShdw blurRad="38100" dist="38100" dir="2700000" algn="tl">
                    <a:srgbClr val="000000">
                      <a:alpha val="43137"/>
                    </a:srgbClr>
                  </a:outerShdw>
                </a:effectLst>
              </a:rPr>
              <a:t>ــــ</a:t>
            </a:r>
            <a:r>
              <a:rPr lang="ar-IQ" sz="3200" b="1" dirty="0" smtClean="0">
                <a:effectLst>
                  <a:glow rad="101600">
                    <a:srgbClr val="FFFF00">
                      <a:alpha val="60000"/>
                    </a:srgbClr>
                  </a:glow>
                  <a:outerShdw blurRad="38100" dist="38100" dir="2700000" algn="tl">
                    <a:srgbClr val="000000">
                      <a:alpha val="43137"/>
                    </a:srgbClr>
                  </a:outerShdw>
                </a:effectLst>
              </a:rPr>
              <a:t>ال </a:t>
            </a:r>
            <a:r>
              <a:rPr lang="ar-IQ" sz="3200" b="1" dirty="0">
                <a:effectLst>
                  <a:glow rad="101600">
                    <a:srgbClr val="FFFF00">
                      <a:alpha val="60000"/>
                    </a:srgbClr>
                  </a:glow>
                  <a:outerShdw blurRad="38100" dist="38100" dir="2700000" algn="tl">
                    <a:srgbClr val="000000">
                      <a:alpha val="43137"/>
                    </a:srgbClr>
                  </a:outerShdw>
                </a:effectLst>
              </a:rPr>
              <a:t>جبار </a:t>
            </a:r>
            <a:r>
              <a:rPr lang="ar-IQ" sz="3200" b="1" dirty="0" smtClean="0">
                <a:effectLst>
                  <a:glow rad="101600">
                    <a:srgbClr val="FFFF00">
                      <a:alpha val="60000"/>
                    </a:srgbClr>
                  </a:glow>
                  <a:outerShdw blurRad="38100" dist="38100" dir="2700000" algn="tl">
                    <a:srgbClr val="000000">
                      <a:alpha val="43137"/>
                    </a:srgbClr>
                  </a:outerShdw>
                </a:effectLst>
              </a:rPr>
              <a:t>س</a:t>
            </a:r>
            <a:r>
              <a:rPr lang="ar-SA" sz="3200" b="1" dirty="0" smtClean="0">
                <a:effectLst>
                  <a:glow rad="101600">
                    <a:srgbClr val="FFFF00">
                      <a:alpha val="60000"/>
                    </a:srgbClr>
                  </a:glow>
                  <a:outerShdw blurRad="38100" dist="38100" dir="2700000" algn="tl">
                    <a:srgbClr val="000000">
                      <a:alpha val="43137"/>
                    </a:srgbClr>
                  </a:outerShdw>
                </a:effectLst>
              </a:rPr>
              <a:t>ــــ</a:t>
            </a:r>
            <a:r>
              <a:rPr lang="ar-IQ" sz="3200" b="1" dirty="0" smtClean="0">
                <a:effectLst>
                  <a:glow rad="101600">
                    <a:srgbClr val="FFFF00">
                      <a:alpha val="60000"/>
                    </a:srgbClr>
                  </a:glow>
                  <a:outerShdw blurRad="38100" dist="38100" dir="2700000" algn="tl">
                    <a:srgbClr val="000000">
                      <a:alpha val="43137"/>
                    </a:srgbClr>
                  </a:outerShdw>
                </a:effectLst>
              </a:rPr>
              <a:t>رور</a:t>
            </a:r>
            <a:endParaRPr lang="en-US" sz="3200" b="1" dirty="0">
              <a:effectLst>
                <a:glow rad="101600">
                  <a:srgbClr val="FFFF00">
                    <a:alpha val="60000"/>
                  </a:srgbClr>
                </a:glow>
                <a:outerShdw blurRad="38100" dist="38100" dir="2700000" algn="tl">
                  <a:srgbClr val="000000">
                    <a:alpha val="43137"/>
                  </a:srgbClr>
                </a:outerShdw>
              </a:effectLst>
            </a:endParaRPr>
          </a:p>
          <a:p>
            <a:r>
              <a:rPr lang="ar-IQ" sz="3200" b="1" dirty="0">
                <a:effectLst>
                  <a:glow rad="101600">
                    <a:srgbClr val="FFFF00">
                      <a:alpha val="60000"/>
                    </a:srgbClr>
                  </a:glow>
                  <a:outerShdw blurRad="38100" dist="38100" dir="2700000" algn="tl">
                    <a:srgbClr val="000000">
                      <a:alpha val="43137"/>
                    </a:srgbClr>
                  </a:outerShdw>
                </a:effectLst>
              </a:rPr>
              <a:t>كلية الادارة والاقتصاد /جامعة بغداد</a:t>
            </a:r>
            <a:endParaRPr lang="en-US" sz="3200" b="1" dirty="0">
              <a:effectLst>
                <a:glow rad="101600">
                  <a:srgbClr val="FFFF00">
                    <a:alpha val="60000"/>
                  </a:srgbClr>
                </a:glow>
                <a:outerShdw blurRad="38100" dist="38100" dir="2700000" algn="tl">
                  <a:srgbClr val="000000">
                    <a:alpha val="43137"/>
                  </a:srgbClr>
                </a:outerShdw>
              </a:effectLst>
            </a:endParaRPr>
          </a:p>
          <a:p>
            <a:r>
              <a:rPr lang="ar-IQ" sz="3200" b="1" dirty="0" smtClean="0">
                <a:effectLst>
                  <a:glow rad="101600">
                    <a:srgbClr val="FFFF00">
                      <a:alpha val="60000"/>
                    </a:srgbClr>
                  </a:glow>
                  <a:outerShdw blurRad="38100" dist="38100" dir="2700000" algn="tl">
                    <a:srgbClr val="000000">
                      <a:alpha val="43137"/>
                    </a:srgbClr>
                  </a:outerShdw>
                </a:effectLst>
              </a:rPr>
              <a:t>قسم المحاسبة/2018</a:t>
            </a:r>
            <a:endParaRPr lang="ar-IQ" sz="3200" b="1" dirty="0">
              <a:effectLst>
                <a:glow rad="101600">
                  <a:srgbClr val="FFFF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1780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7546" y="112645"/>
            <a:ext cx="11532358" cy="553357"/>
          </a:xfrm>
          <a:prstGeom prst="rect">
            <a:avLst/>
          </a:prstGeom>
        </p:spPr>
        <p:txBody>
          <a:bodyPr wrap="square">
            <a:spAutoFit/>
          </a:bodyPr>
          <a:lstStyle/>
          <a:p>
            <a:pPr marL="228600" algn="just">
              <a:lnSpc>
                <a:spcPct val="107000"/>
              </a:lnSpc>
              <a:spcAft>
                <a:spcPts val="800"/>
              </a:spcAft>
            </a:pPr>
            <a:r>
              <a:rPr lang="ar-IQ" sz="2800" dirty="0" smtClean="0">
                <a:effectLst/>
                <a:latin typeface="Simplified Arabic" panose="02010000000000000000" pitchFamily="2" charset="-78"/>
                <a:ea typeface="Calibri" panose="020F0502020204030204" pitchFamily="34" charset="0"/>
              </a:rPr>
              <a:t>:</a:t>
            </a:r>
            <a:endParaRPr lang="en-US" sz="2800" dirty="0">
              <a:effectLst/>
              <a:latin typeface="Simplified Arabic" panose="02010000000000000000" pitchFamily="2" charset="-78"/>
              <a:ea typeface="Calibri" panose="020F0502020204030204" pitchFamily="34" charset="0"/>
            </a:endParaRPr>
          </a:p>
        </p:txBody>
      </p:sp>
      <p:sp>
        <p:nvSpPr>
          <p:cNvPr id="2" name="Rectangle 1"/>
          <p:cNvSpPr/>
          <p:nvPr/>
        </p:nvSpPr>
        <p:spPr>
          <a:xfrm>
            <a:off x="0" y="218364"/>
            <a:ext cx="12192000" cy="4401205"/>
          </a:xfrm>
          <a:prstGeom prst="rect">
            <a:avLst/>
          </a:prstGeom>
        </p:spPr>
        <p:txBody>
          <a:bodyPr wrap="square">
            <a:spAutoFit/>
          </a:bodyPr>
          <a:lstStyle/>
          <a:p>
            <a:r>
              <a:rPr lang="ar-IQ" sz="4000" b="1" dirty="0">
                <a:latin typeface="Simplified Arabic" panose="02010000000000000000" pitchFamily="2" charset="-78"/>
                <a:ea typeface="Calibri" panose="020F0502020204030204" pitchFamily="34" charset="0"/>
              </a:rPr>
              <a:t>مفهوم تكاليف الجودة المخفية </a:t>
            </a:r>
            <a:r>
              <a:rPr lang="ar-IQ" sz="4000" b="1" dirty="0" smtClean="0">
                <a:latin typeface="Simplified Arabic" panose="02010000000000000000" pitchFamily="2" charset="-78"/>
                <a:ea typeface="Calibri" panose="020F0502020204030204" pitchFamily="34" charset="0"/>
              </a:rPr>
              <a:t>:</a:t>
            </a:r>
            <a:r>
              <a:rPr lang="ar-IQ" sz="4000" b="1" dirty="0" smtClean="0">
                <a:solidFill>
                  <a:srgbClr val="FF0000"/>
                </a:solidFill>
              </a:rPr>
              <a:t>وتشكل</a:t>
            </a:r>
            <a:r>
              <a:rPr lang="ar-IQ" sz="4000" b="1" dirty="0" smtClean="0"/>
              <a:t> </a:t>
            </a:r>
            <a:r>
              <a:rPr lang="ar-IQ" sz="4000" b="1" dirty="0"/>
              <a:t>تكاليف الجودة المخفية نسبة كبيرة ضمن تكاليف الجودة الكلية،حيث أوضح </a:t>
            </a:r>
            <a:r>
              <a:rPr lang="en-US" sz="4000" b="1" dirty="0"/>
              <a:t>Ross</a:t>
            </a:r>
            <a:r>
              <a:rPr lang="ar-IQ" sz="4000" b="1" dirty="0"/>
              <a:t> من خلال نقله لفكرة نموذج جبل الجليد</a:t>
            </a:r>
            <a:r>
              <a:rPr lang="en-US" sz="4000" b="1" dirty="0"/>
              <a:t>Idea of an Ice Berg Model</a:t>
            </a:r>
            <a:r>
              <a:rPr lang="ar-IQ" sz="4000" b="1" dirty="0"/>
              <a:t> والذي يبين ان تكاليف الجودة المخفية تشكل نسبة </a:t>
            </a:r>
            <a:r>
              <a:rPr lang="en-US" sz="4000" b="1" dirty="0"/>
              <a:t>90%</a:t>
            </a:r>
            <a:r>
              <a:rPr lang="ar-IQ" sz="4000" b="1" dirty="0"/>
              <a:t> من تكاليف الفشل الخارجي ،أما المتبقي وهي نسبة</a:t>
            </a:r>
            <a:r>
              <a:rPr lang="en-US" sz="4000" b="1" dirty="0"/>
              <a:t> 10%</a:t>
            </a:r>
            <a:r>
              <a:rPr lang="ar-IQ" sz="4000" b="1" dirty="0"/>
              <a:t> تمثل تكاليف ظاهرة مثل تكاليف الضمان ومردودات المبيعات وغيرها من التكاليف الظاهرة للفشل الخارجي التي يمكن تحديدها وقياسها.(</a:t>
            </a:r>
            <a:r>
              <a:rPr lang="en-US" sz="4000" b="1" dirty="0"/>
              <a:t>367</a:t>
            </a:r>
            <a:r>
              <a:rPr lang="ar-IQ" sz="4000" b="1" dirty="0"/>
              <a:t>:</a:t>
            </a:r>
            <a:r>
              <a:rPr lang="en-US" sz="4000" b="1" dirty="0"/>
              <a:t> Ross,1999</a:t>
            </a:r>
            <a:r>
              <a:rPr lang="ar-IQ" sz="4000" b="1" dirty="0"/>
              <a:t>) .</a:t>
            </a:r>
            <a:endParaRPr lang="en-US" sz="4000" b="1" dirty="0"/>
          </a:p>
        </p:txBody>
      </p:sp>
    </p:spTree>
    <p:extLst>
      <p:ext uri="{BB962C8B-B14F-4D97-AF65-F5344CB8AC3E}">
        <p14:creationId xmlns:p14="http://schemas.microsoft.com/office/powerpoint/2010/main" val="34882674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8490" y="525886"/>
            <a:ext cx="11491414" cy="610680"/>
          </a:xfrm>
          <a:prstGeom prst="rect">
            <a:avLst/>
          </a:prstGeom>
        </p:spPr>
        <p:txBody>
          <a:bodyPr wrap="square">
            <a:spAutoFit/>
          </a:bodyPr>
          <a:lstStyle/>
          <a:p>
            <a:pPr lvl="0" algn="just">
              <a:lnSpc>
                <a:spcPct val="107000"/>
              </a:lnSpc>
              <a:spcAft>
                <a:spcPts val="800"/>
              </a:spcAft>
              <a:buSzPts val="1200"/>
            </a:pPr>
            <a:r>
              <a:rPr lang="ar-SA" sz="3200" dirty="0" smtClean="0">
                <a:solidFill>
                  <a:srgbClr val="000000"/>
                </a:solidFill>
                <a:latin typeface="Simplified Arabic" panose="02010000000000000000" pitchFamily="2" charset="-78"/>
                <a:ea typeface="Times New Roman" panose="02020603050405020304" pitchFamily="18" charset="0"/>
              </a:rPr>
              <a:t>4</a:t>
            </a:r>
            <a:endParaRPr lang="en-US" sz="3200" dirty="0">
              <a:effectLst/>
              <a:latin typeface="Simplified Arabic" panose="02010000000000000000" pitchFamily="2" charset="-78"/>
              <a:ea typeface="Calibri" panose="020F0502020204030204" pitchFamily="34" charset="0"/>
            </a:endParaRPr>
          </a:p>
        </p:txBody>
      </p:sp>
      <p:sp>
        <p:nvSpPr>
          <p:cNvPr id="3" name="Rectangle 2"/>
          <p:cNvSpPr/>
          <p:nvPr/>
        </p:nvSpPr>
        <p:spPr>
          <a:xfrm>
            <a:off x="0" y="0"/>
            <a:ext cx="12192000" cy="3785652"/>
          </a:xfrm>
          <a:prstGeom prst="rect">
            <a:avLst/>
          </a:prstGeom>
        </p:spPr>
        <p:txBody>
          <a:bodyPr wrap="square">
            <a:spAutoFit/>
          </a:bodyPr>
          <a:lstStyle/>
          <a:p>
            <a:r>
              <a:rPr lang="ar-IQ" b="1" dirty="0"/>
              <a:t> </a:t>
            </a:r>
            <a:r>
              <a:rPr lang="ar-IQ" sz="4000" b="1" dirty="0"/>
              <a:t>يوضح نموذج جبل الجليد ان التكاليف الكلية للفشل الخارجي تتكون من تكاليف ظاهرة تشكل نسبة</a:t>
            </a:r>
            <a:r>
              <a:rPr lang="en-US" sz="4000" b="1" dirty="0"/>
              <a:t>10%</a:t>
            </a:r>
            <a:r>
              <a:rPr lang="ar-IQ" sz="4000" b="1" dirty="0"/>
              <a:t> وتكاليف مخفية تشكل نسبة </a:t>
            </a:r>
            <a:r>
              <a:rPr lang="en-US" sz="4000" b="1" dirty="0"/>
              <a:t>90%</a:t>
            </a:r>
            <a:r>
              <a:rPr lang="ar-IQ" sz="4000" b="1" dirty="0"/>
              <a:t> منها أي بمعنى أن تكاليف الجودة المخفية هي جزء من تكاليف الفشل الخارجي وإذا ما أريد تخفيض هذه التكاليف (تذويب جبل الجليد) فلا بد من البدء من القمة اي البدء بتخفيض تكاليف الفشل الخارجي الظاهرية وان التكاليف  المخفية سوف تنخفض تدريجيا بذوبان جبل الجليد.</a:t>
            </a:r>
            <a:endParaRPr lang="en-US" sz="4000" b="1" dirty="0"/>
          </a:p>
        </p:txBody>
      </p:sp>
    </p:spTree>
    <p:extLst>
      <p:ext uri="{BB962C8B-B14F-4D97-AF65-F5344CB8AC3E}">
        <p14:creationId xmlns:p14="http://schemas.microsoft.com/office/powerpoint/2010/main" val="4282262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ar-IQ" dirty="0" smtClean="0"/>
              <a:t>شكل رقم (1)</a:t>
            </a:r>
            <a:endParaRPr lang="ar-IQ" dirty="0"/>
          </a:p>
        </p:txBody>
      </p:sp>
      <p:pic>
        <p:nvPicPr>
          <p:cNvPr id="1026" name="Picture 2" descr="D:\111.JPG"/>
          <p:cNvPicPr>
            <a:picLocks noGrp="1" noChangeAspect="1" noChangeArrowheads="1"/>
          </p:cNvPicPr>
          <p:nvPr>
            <p:ph idx="1"/>
          </p:nvPr>
        </p:nvPicPr>
        <p:blipFill>
          <a:blip r:embed="rId2" cstate="print"/>
          <a:srcRect/>
          <a:stretch>
            <a:fillRect/>
          </a:stretch>
        </p:blipFill>
        <p:spPr bwMode="auto">
          <a:xfrm>
            <a:off x="782472" y="259719"/>
            <a:ext cx="11067197" cy="6741275"/>
          </a:xfrm>
          <a:prstGeom prst="rect">
            <a:avLst/>
          </a:prstGeom>
          <a:noFill/>
        </p:spPr>
      </p:pic>
    </p:spTree>
    <p:extLst>
      <p:ext uri="{BB962C8B-B14F-4D97-AF65-F5344CB8AC3E}">
        <p14:creationId xmlns:p14="http://schemas.microsoft.com/office/powerpoint/2010/main" val="32108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58762"/>
          </a:xfrm>
        </p:spPr>
        <p:txBody>
          <a:bodyPr>
            <a:normAutofit fontScale="90000"/>
          </a:bodyPr>
          <a:lstStyle/>
          <a:p>
            <a:endParaRPr lang="ar-IQ" dirty="0"/>
          </a:p>
        </p:txBody>
      </p:sp>
      <p:pic>
        <p:nvPicPr>
          <p:cNvPr id="1026" name="Picture 2" descr="D:\222.JPG"/>
          <p:cNvPicPr>
            <a:picLocks noGrp="1" noChangeAspect="1" noChangeArrowheads="1"/>
          </p:cNvPicPr>
          <p:nvPr>
            <p:ph idx="1"/>
          </p:nvPr>
        </p:nvPicPr>
        <p:blipFill>
          <a:blip r:embed="rId2" cstate="print"/>
          <a:srcRect/>
          <a:stretch>
            <a:fillRect/>
          </a:stretch>
        </p:blipFill>
        <p:spPr bwMode="auto">
          <a:xfrm>
            <a:off x="245659" y="228600"/>
            <a:ext cx="11818961" cy="6448150"/>
          </a:xfrm>
          <a:prstGeom prst="rect">
            <a:avLst/>
          </a:prstGeom>
          <a:noFill/>
        </p:spPr>
      </p:pic>
    </p:spTree>
    <p:extLst>
      <p:ext uri="{BB962C8B-B14F-4D97-AF65-F5344CB8AC3E}">
        <p14:creationId xmlns:p14="http://schemas.microsoft.com/office/powerpoint/2010/main" val="343918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95787" y="578659"/>
            <a:ext cx="11450470" cy="592726"/>
          </a:xfrm>
          <a:prstGeom prst="rect">
            <a:avLst/>
          </a:prstGeom>
        </p:spPr>
        <p:txBody>
          <a:bodyPr wrap="square">
            <a:spAutoFit/>
          </a:bodyPr>
          <a:lstStyle/>
          <a:p>
            <a:pPr indent="57150" algn="just">
              <a:lnSpc>
                <a:spcPct val="107000"/>
              </a:lnSpc>
              <a:spcAft>
                <a:spcPts val="800"/>
              </a:spcAft>
            </a:pPr>
            <a:r>
              <a:rPr lang="ar-SA" sz="3200" b="1" dirty="0">
                <a:solidFill>
                  <a:srgbClr val="000000"/>
                </a:solidFill>
                <a:latin typeface="Calibri" panose="020F050202020403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endParaRPr>
          </a:p>
        </p:txBody>
      </p:sp>
      <p:sp>
        <p:nvSpPr>
          <p:cNvPr id="2" name="Rectangle 1"/>
          <p:cNvSpPr/>
          <p:nvPr/>
        </p:nvSpPr>
        <p:spPr>
          <a:xfrm>
            <a:off x="0" y="151348"/>
            <a:ext cx="12064621" cy="6001643"/>
          </a:xfrm>
          <a:prstGeom prst="rect">
            <a:avLst/>
          </a:prstGeom>
        </p:spPr>
        <p:txBody>
          <a:bodyPr wrap="square">
            <a:spAutoFit/>
          </a:bodyPr>
          <a:lstStyle/>
          <a:p>
            <a:r>
              <a:rPr lang="ar-IQ" sz="3200" b="1" u="sng" dirty="0" smtClean="0"/>
              <a:t>طريقة تاكوشي لتخفيض تكاليف الفشل :</a:t>
            </a:r>
          </a:p>
          <a:p>
            <a:r>
              <a:rPr lang="ar-IQ" sz="3200" b="1" u="sng" dirty="0" smtClean="0"/>
              <a:t>إن</a:t>
            </a:r>
            <a:r>
              <a:rPr lang="ar-IQ" sz="3200" b="1" dirty="0" smtClean="0"/>
              <a:t> </a:t>
            </a:r>
            <a:r>
              <a:rPr lang="ar-IQ" sz="3200" b="1" dirty="0"/>
              <a:t>المهندس الياباني تاكوشي</a:t>
            </a:r>
            <a:r>
              <a:rPr lang="en-US" sz="3200" b="1" dirty="0"/>
              <a:t> </a:t>
            </a:r>
            <a:r>
              <a:rPr lang="ar-IQ" sz="3200" b="1" dirty="0"/>
              <a:t>هو من الرواد</a:t>
            </a:r>
            <a:r>
              <a:rPr lang="en-US" sz="3200" b="1" dirty="0"/>
              <a:t> </a:t>
            </a:r>
            <a:r>
              <a:rPr lang="ar-IQ" sz="3200" b="1" dirty="0"/>
              <a:t>الذين أسهموا بتطوير الجودة بأسلوب يستهدف تقليل التكاليف والارتقاء بمستوى الجودة معتمدا فلسفة هندسة الجودة لتحقيق الجودة العالية في تصميم المنتج والعملية وتوقع المشكلات المحتمل حدوثها قبل شحن المنتوج إلى السوق باستخدام الأساليب الإحصائية.(</a:t>
            </a:r>
            <a:r>
              <a:rPr lang="en-US" sz="3200" b="1" dirty="0"/>
              <a:t>Evans,1993:43</a:t>
            </a:r>
            <a:r>
              <a:rPr lang="ar-IQ" sz="3200" b="1" dirty="0"/>
              <a:t>). ويشير تاكوشي بفلسفته إلى انه كلما ابتعدت الخصائص المتحققة عن القيمة المستهدفة ازدادت التكاليف غير المرغوب بها نتيجة انحراف خصائص جودته عن القيمة المستهدفة وتحقق الخسارة.</a:t>
            </a:r>
            <a:endParaRPr lang="en-US" sz="3200" b="1" dirty="0"/>
          </a:p>
          <a:p>
            <a:r>
              <a:rPr lang="ar-IQ" sz="3200" b="1" dirty="0"/>
              <a:t>كما أشار تاكوشي أن هذه الخسارة لاتتضمن فقط التكاليف اتجاه المجتمع وإنما تكاليف الفحص الداخلي وتكاليف مخالفة مواصفات الإنتاج والضمان التي تنشا بسبب ضعف الأداء داخل عملية الإنتاج. وستكون دالة خسارة الجودة مساوية للصفر عندما تتطابق خصائص الجودة المتحققة فعلا للمنتج وتماما مع القيمة المستهدفة وليس أن تكون ضمن المواصفة المحددة</a:t>
            </a:r>
            <a:endParaRPr lang="en-US" sz="3200" b="1" dirty="0"/>
          </a:p>
        </p:txBody>
      </p:sp>
    </p:spTree>
    <p:extLst>
      <p:ext uri="{BB962C8B-B14F-4D97-AF65-F5344CB8AC3E}">
        <p14:creationId xmlns:p14="http://schemas.microsoft.com/office/powerpoint/2010/main" val="20176423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494085"/>
          </a:xfrm>
          <a:prstGeom prst="rect">
            <a:avLst/>
          </a:prstGeom>
        </p:spPr>
        <p:txBody>
          <a:bodyPr wrap="square">
            <a:spAutoFit/>
          </a:bodyPr>
          <a:lstStyle/>
          <a:p>
            <a:r>
              <a:rPr lang="ar-IQ" sz="3200" b="1" dirty="0"/>
              <a:t>وتعد فلسفة تاكوشي استثمارا قيما لمبادئ ديمنك( المبدأ الثالث)الذي أكد على إستراتيجية بناء الجودة في المراحل الأولى من التصميم بتحسين جودة التصميم المتين أو ما يعرف بمتانة الجودة(</a:t>
            </a:r>
            <a:r>
              <a:rPr lang="en-US" sz="3200" b="1" dirty="0"/>
              <a:t>Quality Robust</a:t>
            </a:r>
            <a:r>
              <a:rPr lang="ar-IQ" sz="3200" b="1" dirty="0"/>
              <a:t>)،فدالة خسارة الجودة(</a:t>
            </a:r>
            <a:r>
              <a:rPr lang="en-US" sz="3200" b="1" dirty="0"/>
              <a:t>Quality loss function</a:t>
            </a:r>
            <a:r>
              <a:rPr lang="ar-IQ" sz="3200" b="1" dirty="0"/>
              <a:t>) أظهرت المنظور الإستراتيجي- المجتمعي للجودة، اذ أن تقديم منتجات ذات تصاميم متينة يعني تخفيض التباين في العملية،حيث تمثل دالة خسارة الجودة(</a:t>
            </a:r>
            <a:r>
              <a:rPr lang="en-US" sz="3200" b="1" dirty="0"/>
              <a:t>QLF</a:t>
            </a:r>
            <a:r>
              <a:rPr lang="ar-IQ" sz="3200" b="1" dirty="0"/>
              <a:t>)حجم الخسائر(الكلف)المترتبة عن إطلاق منتجات معيبة للسوق بسبب انحرافها عن القيمة المستهدفة(</a:t>
            </a:r>
            <a:r>
              <a:rPr lang="en-US" sz="3200" b="1" dirty="0"/>
              <a:t>Target Value</a:t>
            </a:r>
            <a:r>
              <a:rPr lang="ar-IQ" sz="3200" b="1" dirty="0"/>
              <a:t>) وتزداد تلك الخسائر كلما كان الأداء الفعلي بعيدا عن القيمة المستهدفة وأي انحراف عنها يعد خسارة.</a:t>
            </a:r>
            <a:endParaRPr lang="en-US" sz="3200" dirty="0"/>
          </a:p>
          <a:p>
            <a:r>
              <a:rPr lang="ar-IQ" sz="3200" b="1" dirty="0"/>
              <a:t>فيعبر تاكوشي عن معنى الجودة بأنها مقدار الخسارة التي يمكن تفاديها والتي قد يسببها المنتوج للمجتمع بعد تسليمه ويتضمن ذلك الفشل في تلبية توقعات الزبون والفشل في خصائص الأداء</a:t>
            </a:r>
            <a:r>
              <a:rPr lang="ar-IQ" sz="3200" dirty="0"/>
              <a:t>.</a:t>
            </a:r>
            <a:endParaRPr lang="en-US" sz="3200" dirty="0"/>
          </a:p>
          <a:p>
            <a:r>
              <a:rPr lang="ar-IQ" sz="3200" b="1" dirty="0"/>
              <a:t>وتاكوشي يعتبر المقصود بالخسارة هي تكلفة الجودة الرديئة اي تكلفة الفشل الداخلي والخارجي حيث يركز الاهتمام على تكاليف الجودة الجيدة من اجل تخفيض الجودة الرديئة.</a:t>
            </a:r>
            <a:endParaRPr lang="en-US" sz="3200" dirty="0"/>
          </a:p>
        </p:txBody>
      </p:sp>
    </p:spTree>
    <p:extLst>
      <p:ext uri="{BB962C8B-B14F-4D97-AF65-F5344CB8AC3E}">
        <p14:creationId xmlns:p14="http://schemas.microsoft.com/office/powerpoint/2010/main" val="2671193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23678" cy="6863417"/>
          </a:xfrm>
          <a:prstGeom prst="rect">
            <a:avLst/>
          </a:prstGeom>
        </p:spPr>
        <p:txBody>
          <a:bodyPr wrap="square">
            <a:spAutoFit/>
          </a:bodyPr>
          <a:lstStyle/>
          <a:p>
            <a:r>
              <a:rPr lang="ar-IQ" sz="4000" b="1" dirty="0" smtClean="0"/>
              <a:t>خصائص طريقة تاكوشي :</a:t>
            </a:r>
          </a:p>
          <a:p>
            <a:r>
              <a:rPr lang="ar-IQ" sz="4000" b="1" dirty="0" smtClean="0"/>
              <a:t>أنها </a:t>
            </a:r>
            <a:r>
              <a:rPr lang="ar-IQ" sz="4000" b="1" dirty="0"/>
              <a:t>تمثل نظام جودة هندسي مرتبط بالتكلفة ويركز على التطبيق الفعلي لاستراتيجيات هندسية فضلا عن استعمال أساليب إحصائية متقدمة وتطبق بالمراحل الأولى من تصميم المنتج وكذلك أثناء مراحل الإنتاج المختلفة وإجراء تجارب إحصائية على نطاق ضيق لتقييم احتمالات التغيير وان التباينات عن القيمة المستهدفة ستحقق الخسارة وقد حدد تاكوشي ثلاثة مفاهيم هادفة لتحسين جودة الإنتاج وجودة العملية:(</a:t>
            </a:r>
            <a:r>
              <a:rPr lang="en-US" sz="4000" b="1" dirty="0"/>
              <a:t>Heizer&amp;Render:2001:178</a:t>
            </a:r>
            <a:r>
              <a:rPr lang="ar-IQ" sz="4000" b="1" dirty="0"/>
              <a:t>)</a:t>
            </a:r>
            <a:endParaRPr lang="en-US" sz="4000" b="1" dirty="0"/>
          </a:p>
          <a:p>
            <a:r>
              <a:rPr lang="ar-IQ" sz="4000" b="1" dirty="0"/>
              <a:t>ا – متانة جودة المنتجات.</a:t>
            </a:r>
            <a:endParaRPr lang="en-US" sz="4000" b="1" dirty="0"/>
          </a:p>
          <a:p>
            <a:r>
              <a:rPr lang="ar-IQ" sz="4000" b="1" dirty="0"/>
              <a:t>ب – دالة خسارة الجودة.</a:t>
            </a:r>
          </a:p>
          <a:p>
            <a:r>
              <a:rPr lang="ar-IQ" sz="4000" b="1" dirty="0"/>
              <a:t>ج – الجودة المستهدفة.</a:t>
            </a:r>
          </a:p>
        </p:txBody>
      </p:sp>
    </p:spTree>
    <p:extLst>
      <p:ext uri="{BB962C8B-B14F-4D97-AF65-F5344CB8AC3E}">
        <p14:creationId xmlns:p14="http://schemas.microsoft.com/office/powerpoint/2010/main" val="710664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0125"/>
            <a:ext cx="12192000" cy="5632311"/>
          </a:xfrm>
          <a:prstGeom prst="rect">
            <a:avLst/>
          </a:prstGeom>
        </p:spPr>
        <p:txBody>
          <a:bodyPr wrap="square">
            <a:spAutoFit/>
          </a:bodyPr>
          <a:lstStyle/>
          <a:p>
            <a:r>
              <a:rPr lang="ar-IQ" sz="3600" b="1" dirty="0" smtClean="0"/>
              <a:t>متانة جودة المنتجات :</a:t>
            </a:r>
          </a:p>
          <a:p>
            <a:r>
              <a:rPr lang="ar-IQ" sz="3600" b="1" dirty="0" smtClean="0"/>
              <a:t>إن </a:t>
            </a:r>
            <a:r>
              <a:rPr lang="ar-IQ" sz="3600" b="1" dirty="0"/>
              <a:t>التصميم القوي للمنتج ليس فقط المتين،المرن ،الخالي من العيوب والبسيط والفعال، ولكنه أيضا المنتج الذي يحقق مستوى أداء عالي وثابت بالرغم من تعرضه لظروف ومؤثرات مختلفة إثناء الاستعمال والتشغيل،لذا ففكرة تاكوشي تعمل على إزالة المسببات حيث أنها تكون ارخص من إزالة الأسباب وتؤدي لإنتاج منتجات متينة الجودة.</a:t>
            </a:r>
            <a:endParaRPr lang="en-US" sz="3600" b="1" dirty="0"/>
          </a:p>
          <a:p>
            <a:r>
              <a:rPr lang="ar-IQ" sz="3600" b="1" dirty="0"/>
              <a:t>لذا فان تاكوشي ركز على تكاليف الجودة الجيدة أو تكاليف المطابقة(المنع والتقييم)لتخفيض تكاليف عدم المطابقة(الفشل الداخلي والخارجي) وبالتالي التقليل من تكاليف الجودة  تكاليف المنع من خلال مبدأ(عمل الشيء الصحيح منذ المرة الأولى)</a:t>
            </a:r>
            <a:endParaRPr lang="en-US" sz="3600" b="1" dirty="0"/>
          </a:p>
        </p:txBody>
      </p:sp>
    </p:spTree>
    <p:extLst>
      <p:ext uri="{BB962C8B-B14F-4D97-AF65-F5344CB8AC3E}">
        <p14:creationId xmlns:p14="http://schemas.microsoft.com/office/powerpoint/2010/main" val="4107060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0"/>
            <a:ext cx="12055522" cy="6986528"/>
          </a:xfrm>
          <a:prstGeom prst="rect">
            <a:avLst/>
          </a:prstGeom>
        </p:spPr>
        <p:txBody>
          <a:bodyPr wrap="square">
            <a:spAutoFit/>
          </a:bodyPr>
          <a:lstStyle/>
          <a:p>
            <a:r>
              <a:rPr lang="ar-IQ" sz="3200" b="1" dirty="0" smtClean="0"/>
              <a:t>دالة خسارة الجودة :</a:t>
            </a:r>
          </a:p>
          <a:p>
            <a:r>
              <a:rPr lang="ar-IQ" sz="3200" b="1" dirty="0" smtClean="0"/>
              <a:t>إن </a:t>
            </a:r>
            <a:r>
              <a:rPr lang="ar-IQ" sz="3200" b="1" dirty="0"/>
              <a:t>هذه الدالة لتاكوشي تبني الأسس القيمة لتطوير جودة المنتجات المستندة إلى تعريفه للجودة المغاير عن التعاريف التقليدية لها إذ عرفها بأنها الحد الأدنى لخسارة المجتمع من وقت استلام الزبون للمنتج.</a:t>
            </a:r>
            <a:endParaRPr lang="en-US" sz="3200" b="1" dirty="0"/>
          </a:p>
          <a:p>
            <a:r>
              <a:rPr lang="ar-IQ" sz="3200" b="1" dirty="0"/>
              <a:t>     والمنتوج لايسبب الخسارة فقط عندما يكون خارج المواصفات بل متى ما انحرف عن القيمة المستهدفة، فبرنامج تحسين الجودة يجب أن يتضمن تقليل انحراف أداء المنتجات عن القيمة المستهدفة وكلما قل الانحراف كلما كانت الجودة أفضل وكلما ازداد الانحراف عن الأهداف كلما زادت خسارة المجتمع(المنتوج والزبون).</a:t>
            </a:r>
            <a:endParaRPr lang="en-US" sz="3200" b="1" dirty="0"/>
          </a:p>
          <a:p>
            <a:r>
              <a:rPr lang="ar-IQ" sz="3200" b="1" dirty="0"/>
              <a:t>      فدالة خسارة الجودة هنا هي احتساب كلفة التباين أو الانحراف عن القيمة المستهدفة والتكلفة المراد قياسها هنا هي التكلفة الاجتماعية(</a:t>
            </a:r>
            <a:r>
              <a:rPr lang="en-US" sz="3200" b="1" dirty="0"/>
              <a:t>Social cost</a:t>
            </a:r>
            <a:r>
              <a:rPr lang="ar-IQ" sz="3200" b="1" dirty="0"/>
              <a:t>)، وبموجب هذا المعيار فان كان المنتوج المُصنع ينسجم مع القيمة المستهدفة(تحقق تصميم المنتج)تماما. فهذا يعني أن تكلفة الخسارة منخفضة جدا، أما إذا تباينت القيمة الحقيقية المقاسة عن تلك المستهدفة سترتفع الانحرافات وترتفع التكلفة الاجتماعية(خسارة الجودة) ويزداد عدد الأفراد غير السعداء بالمنتج .</a:t>
            </a:r>
            <a:endParaRPr lang="en-US" sz="3200" b="1" dirty="0"/>
          </a:p>
        </p:txBody>
      </p:sp>
    </p:spTree>
    <p:extLst>
      <p:ext uri="{BB962C8B-B14F-4D97-AF65-F5344CB8AC3E}">
        <p14:creationId xmlns:p14="http://schemas.microsoft.com/office/powerpoint/2010/main" val="2824818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896560636"/>
              </p:ext>
            </p:extLst>
          </p:nvPr>
        </p:nvGraphicFramePr>
        <p:xfrm>
          <a:off x="914398" y="232012"/>
          <a:ext cx="11150222" cy="5832796"/>
        </p:xfrm>
        <a:graphic>
          <a:graphicData uri="http://schemas.openxmlformats.org/drawingml/2006/table">
            <a:tbl>
              <a:tblPr rtl="1" firstRow="1" firstCol="1" bandRow="1">
                <a:tableStyleId>{5940675A-B579-460E-94D1-54222C63F5DA}</a:tableStyleId>
              </a:tblPr>
              <a:tblGrid>
                <a:gridCol w="10987662"/>
                <a:gridCol w="162560"/>
              </a:tblGrid>
              <a:tr h="3463964">
                <a:tc>
                  <a:txBody>
                    <a:bodyPr/>
                    <a:lstStyle/>
                    <a:p>
                      <a:pPr algn="r" rtl="1"/>
                      <a:r>
                        <a:rPr lang="ar-IQ" b="1" dirty="0" smtClean="0"/>
                        <a:t>ال</a:t>
                      </a:r>
                      <a:r>
                        <a:rPr lang="ar-IQ" sz="3600" b="1" dirty="0" smtClean="0"/>
                        <a:t>جودة المستهدفة : </a:t>
                      </a:r>
                    </a:p>
                    <a:p>
                      <a:pPr algn="r" rtl="1"/>
                      <a:r>
                        <a:rPr lang="ar-IQ" sz="3600" b="1" dirty="0" smtClean="0"/>
                        <a:t>إن الجودة المستهدفة هي فلسفة للتحسين المستمر من اجل ان يكون المنتج ضمن هدف الجودة بالضبط </a:t>
                      </a:r>
                      <a:r>
                        <a:rPr lang="ar-IQ" sz="3600" dirty="0" smtClean="0"/>
                        <a:t>,</a:t>
                      </a:r>
                      <a:r>
                        <a:rPr lang="ar-IQ" sz="3600" b="1" dirty="0" smtClean="0"/>
                        <a:t> وبناءً على طريقة تاكوشي فان تكاليف المنع تحتل الأهمية الكبرى في تحسين الجودة إذ إن تكاليف الوقاية من الخطأ اقل من تكاليف العلاج،وترتبط بهذه العلاقة مابين فئات كلف الجودة بالطريقة التي أساسها قاعدة (</a:t>
                      </a:r>
                      <a:r>
                        <a:rPr lang="en-US" sz="3600" b="1" dirty="0" smtClean="0"/>
                        <a:t>1:10:100</a:t>
                      </a:r>
                      <a:r>
                        <a:rPr lang="ar-IQ" sz="3600" b="1" dirty="0" smtClean="0"/>
                        <a:t>) والتي تنص على أن إنفاق دينار على تكاليف المنع(الوقاية) سيوفر(</a:t>
                      </a:r>
                      <a:r>
                        <a:rPr lang="en-US" sz="3600" b="1" dirty="0" smtClean="0"/>
                        <a:t>10</a:t>
                      </a:r>
                      <a:r>
                        <a:rPr lang="ar-IQ" sz="3600" b="1" dirty="0" smtClean="0"/>
                        <a:t>) دنانير من تكاليف التقييم ويوفر(</a:t>
                      </a:r>
                      <a:r>
                        <a:rPr lang="en-US" sz="3600" b="1" dirty="0" smtClean="0"/>
                        <a:t>100</a:t>
                      </a:r>
                      <a:r>
                        <a:rPr lang="ar-IQ" sz="3600" b="1" dirty="0" smtClean="0"/>
                        <a:t>)دينار من تكاليف الفشل الداخلي والخارجي .وهذا مايتفق مع الحكمة التي تقول (غرام وقاية يساوي رطل علاج ),(شكل رقم (3) و (4) ).</a:t>
                      </a:r>
                      <a:endParaRPr lang="en-US" sz="3600" dirty="0"/>
                    </a:p>
                  </a:txBody>
                  <a:tcPr marL="68580" marR="68580" marT="0" marB="0" anchor="ctr"/>
                </a:tc>
                <a:tc>
                  <a:txBody>
                    <a:bodyPr/>
                    <a:lstStyle/>
                    <a:p>
                      <a:endParaRPr lang="en-US"/>
                    </a:p>
                  </a:txBody>
                  <a:tcPr marL="68580" marR="68580" marT="0" marB="0" anchor="ctr"/>
                </a:tc>
              </a:tr>
              <a:tr h="346396">
                <a:tc>
                  <a:txBody>
                    <a:bodyPr/>
                    <a:lstStyle/>
                    <a:p>
                      <a:endParaRPr lang="en-US"/>
                    </a:p>
                  </a:txBody>
                  <a:tcPr marL="68580" marR="68580" marT="0" marB="0"/>
                </a:tc>
                <a:tc>
                  <a:txBody>
                    <a:bodyPr/>
                    <a:lstStyle/>
                    <a:p>
                      <a:endParaRPr lang="en-US" dirty="0"/>
                    </a:p>
                  </a:txBody>
                  <a:tcPr marL="68580" marR="68580" marT="0" marB="0"/>
                </a:tc>
              </a:tr>
            </a:tbl>
          </a:graphicData>
        </a:graphic>
      </p:graphicFrame>
    </p:spTree>
    <p:extLst>
      <p:ext uri="{BB962C8B-B14F-4D97-AF65-F5344CB8AC3E}">
        <p14:creationId xmlns:p14="http://schemas.microsoft.com/office/powerpoint/2010/main" val="5983106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87318"/>
            <a:ext cx="11955439" cy="5632311"/>
          </a:xfrm>
          <a:prstGeom prst="rect">
            <a:avLst/>
          </a:prstGeom>
        </p:spPr>
        <p:txBody>
          <a:bodyPr wrap="square">
            <a:spAutoFit/>
          </a:bodyPr>
          <a:lstStyle/>
          <a:p>
            <a:r>
              <a:rPr lang="ar-IQ" sz="3600" b="1" dirty="0" smtClean="0"/>
              <a:t>المستخلص :تهدف المحاضرة إلى </a:t>
            </a:r>
            <a:r>
              <a:rPr lang="ar-IQ" sz="3600" b="1" dirty="0"/>
              <a:t>تقديم مساهمة علمية للإطار النظري الفكري للجودة ولكلفها وخصائصها وتأثير تحسين الجودة على تخفيض التكاليف وزيادة الربحية.مع بيان الأبعاد النظرية العلمية لطريقة تاكوشي وتأثيرها في رفع مستوى الأداء التشغيلي وتحقيق رغبات الزبون بتقديم منتجات عالية الجودة وبكلف معقولة للأسواق من خلال بناء دالة الجودة لتاكوشي المعتمدة على فلسفة هندسة الجودة لتحقيق الجودة العالية بالتصميم للمنتج والعملية لتحقيق القيم المستهدفة وتقليل الانحراف لتحقيق أفضل خصائص الجودة للمنتج وحسب فكرة إذابة جبل الجليد لتخفيض تكاليف الجودة </a:t>
            </a:r>
            <a:r>
              <a:rPr lang="ar-IQ" sz="3600" b="1" dirty="0" smtClean="0"/>
              <a:t>المخفية.وتتضمن المحاضرة  ثلاثة محاور لاول لخلفية نظرية للجودة وكلفها والثاني لطريقة تاكوشي والثالث  لتخفيض تكاليف الفشل والرابع للاستنتاجات والتوصيات</a:t>
            </a:r>
            <a:endParaRPr lang="en-US" sz="3600" b="1" dirty="0"/>
          </a:p>
        </p:txBody>
      </p:sp>
    </p:spTree>
    <p:extLst>
      <p:ext uri="{BB962C8B-B14F-4D97-AF65-F5344CB8AC3E}">
        <p14:creationId xmlns:p14="http://schemas.microsoft.com/office/powerpoint/2010/main" val="656058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8899"/>
            <a:ext cx="10515600" cy="1325563"/>
          </a:xfrm>
        </p:spPr>
        <p:txBody>
          <a:bodyPr/>
          <a:lstStyle/>
          <a:p>
            <a:r>
              <a:rPr lang="ar-IQ" dirty="0" smtClean="0"/>
              <a:t>شكل رقم (3)</a:t>
            </a:r>
            <a:endParaRPr lang="ar-IQ" dirty="0"/>
          </a:p>
        </p:txBody>
      </p:sp>
      <p:pic>
        <p:nvPicPr>
          <p:cNvPr id="2050" name="Picture 2" descr="D:\22.JPG"/>
          <p:cNvPicPr>
            <a:picLocks noGrp="1" noChangeAspect="1" noChangeArrowheads="1"/>
          </p:cNvPicPr>
          <p:nvPr>
            <p:ph idx="1"/>
          </p:nvPr>
        </p:nvPicPr>
        <p:blipFill>
          <a:blip r:embed="rId2" cstate="print"/>
          <a:srcRect/>
          <a:stretch>
            <a:fillRect/>
          </a:stretch>
        </p:blipFill>
        <p:spPr bwMode="auto">
          <a:xfrm>
            <a:off x="1" y="563882"/>
            <a:ext cx="12064620" cy="6191760"/>
          </a:xfrm>
          <a:prstGeom prst="rect">
            <a:avLst/>
          </a:prstGeom>
          <a:noFill/>
        </p:spPr>
      </p:pic>
    </p:spTree>
    <p:extLst>
      <p:ext uri="{BB962C8B-B14F-4D97-AF65-F5344CB8AC3E}">
        <p14:creationId xmlns:p14="http://schemas.microsoft.com/office/powerpoint/2010/main" val="127999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شكل رقم (4)</a:t>
            </a:r>
            <a:endParaRPr lang="ar-IQ" dirty="0"/>
          </a:p>
        </p:txBody>
      </p:sp>
      <p:pic>
        <p:nvPicPr>
          <p:cNvPr id="3075" name="Picture 3" descr="D:\33.JPG"/>
          <p:cNvPicPr>
            <a:picLocks noGrp="1" noChangeAspect="1" noChangeArrowheads="1"/>
          </p:cNvPicPr>
          <p:nvPr>
            <p:ph idx="1"/>
          </p:nvPr>
        </p:nvPicPr>
        <p:blipFill>
          <a:blip r:embed="rId2" cstate="print"/>
          <a:srcRect/>
          <a:stretch>
            <a:fillRect/>
          </a:stretch>
        </p:blipFill>
        <p:spPr bwMode="auto">
          <a:xfrm>
            <a:off x="972971" y="0"/>
            <a:ext cx="10246057" cy="6773246"/>
          </a:xfrm>
          <a:prstGeom prst="rect">
            <a:avLst/>
          </a:prstGeom>
          <a:noFill/>
        </p:spPr>
      </p:pic>
    </p:spTree>
    <p:extLst>
      <p:ext uri="{BB962C8B-B14F-4D97-AF65-F5344CB8AC3E}">
        <p14:creationId xmlns:p14="http://schemas.microsoft.com/office/powerpoint/2010/main" val="2755077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632311"/>
          </a:xfrm>
          <a:prstGeom prst="rect">
            <a:avLst/>
          </a:prstGeom>
        </p:spPr>
        <p:txBody>
          <a:bodyPr wrap="square">
            <a:spAutoFit/>
          </a:bodyPr>
          <a:lstStyle/>
          <a:p>
            <a:r>
              <a:rPr lang="ar-IQ" sz="3600" b="1" u="sng" dirty="0"/>
              <a:t>علاقة تكاليف الجودة المخفية بانشطة الفشل الخارجي بدالة الجودة </a:t>
            </a:r>
            <a:r>
              <a:rPr lang="ar-IQ" sz="3600" b="1" u="sng" dirty="0" smtClean="0"/>
              <a:t>لتاكوشي:</a:t>
            </a:r>
          </a:p>
          <a:p>
            <a:r>
              <a:rPr lang="ar-SA" sz="3600" b="1" dirty="0" smtClean="0">
                <a:effectLst>
                  <a:outerShdw blurRad="50800" dist="38100" algn="tr" rotWithShape="0">
                    <a:prstClr val="black">
                      <a:alpha val="40000"/>
                    </a:prstClr>
                  </a:outerShdw>
                </a:effectLst>
              </a:rPr>
              <a:t>ان </a:t>
            </a:r>
            <a:r>
              <a:rPr lang="ar-SA" sz="3600" b="1" dirty="0">
                <a:effectLst>
                  <a:outerShdw blurRad="50800" dist="38100" algn="tr" rotWithShape="0">
                    <a:prstClr val="black">
                      <a:alpha val="40000"/>
                    </a:prstClr>
                  </a:outerShdw>
                </a:effectLst>
              </a:rPr>
              <a:t>تكاليف الجودة ال</a:t>
            </a:r>
            <a:r>
              <a:rPr lang="ar-IQ" sz="3600" b="1" dirty="0">
                <a:effectLst>
                  <a:outerShdw blurRad="50800" dist="38100" algn="tr" rotWithShape="0">
                    <a:prstClr val="black">
                      <a:alpha val="40000"/>
                    </a:prstClr>
                  </a:outerShdw>
                </a:effectLst>
              </a:rPr>
              <a:t>م</a:t>
            </a:r>
            <a:r>
              <a:rPr lang="ar-SA" sz="3600" b="1" dirty="0">
                <a:effectLst>
                  <a:outerShdw blurRad="50800" dist="38100" algn="tr" rotWithShape="0">
                    <a:prstClr val="black">
                      <a:alpha val="40000"/>
                    </a:prstClr>
                  </a:outerShdw>
                </a:effectLst>
              </a:rPr>
              <a:t>خفية يمكن قياسها أو تقديرها من خلال معادلة دالة الخسارة </a:t>
            </a:r>
            <a:r>
              <a:rPr lang="en-US" sz="3600" b="1" dirty="0">
                <a:effectLst>
                  <a:outerShdw blurRad="50800" dist="38100" algn="tr" rotWithShape="0">
                    <a:prstClr val="black">
                      <a:alpha val="40000"/>
                    </a:prstClr>
                  </a:outerShdw>
                </a:effectLst>
              </a:rPr>
              <a:t>(Loss Function)</a:t>
            </a:r>
            <a:r>
              <a:rPr lang="ar-IQ" sz="3600" b="1" dirty="0">
                <a:effectLst>
                  <a:outerShdw blurRad="50800" dist="38100" algn="tr" rotWithShape="0">
                    <a:prstClr val="black">
                      <a:alpha val="40000"/>
                    </a:prstClr>
                  </a:outerShdw>
                </a:effectLst>
              </a:rPr>
              <a:t> التي تفترض أن أي انحراف عن القيمة المستهدفة لخصائص الجودة يتسبب بتكاليف الجودة المخفية، وتكاليف الجودة المخفية تزداد تربيعياً كلما انحرفت القيمة الفعلية عن القيمة المستهدفة، والمعادلة الآتية توضح كيفية قياس التكاليف المخفية لخصائص الجودة (الأداء، الجمالية، قابلية المنفعة، ميزة المظهر، الموثوقية (الاعتمادية)، المتانة، مطابقة الجودة، والملائمة للاستخدام، الأمان). </a:t>
            </a:r>
            <a:endParaRPr lang="en-US" sz="3600" dirty="0"/>
          </a:p>
          <a:p>
            <a:r>
              <a:rPr lang="ar-IQ" sz="3600" b="1" dirty="0">
                <a:effectLst>
                  <a:outerShdw blurRad="50800" dist="38100" algn="tr" rotWithShape="0">
                    <a:prstClr val="black">
                      <a:alpha val="40000"/>
                    </a:prstClr>
                  </a:outerShdw>
                </a:effectLst>
              </a:rPr>
              <a:t>وفيما يلي معادلة قياس خصائص الجودة (أو كما تعرف بدالة خسارة الجودة لتاكوشي) لقياس تكاليف الجودة المخفية:-</a:t>
            </a:r>
            <a:endParaRPr lang="en-US" sz="3600" dirty="0"/>
          </a:p>
        </p:txBody>
      </p:sp>
    </p:spTree>
    <p:extLst>
      <p:ext uri="{BB962C8B-B14F-4D97-AF65-F5344CB8AC3E}">
        <p14:creationId xmlns:p14="http://schemas.microsoft.com/office/powerpoint/2010/main" val="3704545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125" y="0"/>
            <a:ext cx="11928143" cy="4462760"/>
          </a:xfrm>
          <a:prstGeom prst="rect">
            <a:avLst/>
          </a:prstGeom>
        </p:spPr>
        <p:txBody>
          <a:bodyPr wrap="square">
            <a:spAutoFit/>
          </a:bodyPr>
          <a:lstStyle/>
          <a:p>
            <a:r>
              <a:rPr lang="en-US" sz="3200" b="1" dirty="0">
                <a:effectLst>
                  <a:outerShdw blurRad="50800" dist="38100" algn="tr" rotWithShape="0">
                    <a:prstClr val="black">
                      <a:alpha val="40000"/>
                    </a:prstClr>
                  </a:outerShdw>
                </a:effectLst>
              </a:rPr>
              <a:t>L (y) = K (y – T)</a:t>
            </a:r>
            <a:r>
              <a:rPr lang="en-US" sz="3200" b="1" baseline="30000" dirty="0">
                <a:effectLst>
                  <a:outerShdw blurRad="50800" dist="38100" algn="tr" rotWithShape="0">
                    <a:prstClr val="black">
                      <a:alpha val="40000"/>
                    </a:prstClr>
                  </a:outerShdw>
                </a:effectLst>
              </a:rPr>
              <a:t>2</a:t>
            </a:r>
            <a:endParaRPr lang="ar-IQ" sz="3200" b="1" baseline="30000" dirty="0">
              <a:effectLst>
                <a:outerShdw blurRad="50800" dist="38100" algn="tr" rotWithShape="0">
                  <a:prstClr val="black">
                    <a:alpha val="40000"/>
                  </a:prstClr>
                </a:outerShdw>
              </a:effectLst>
            </a:endParaRPr>
          </a:p>
          <a:p>
            <a:r>
              <a:rPr lang="ar-IQ" sz="3600" dirty="0">
                <a:effectLst>
                  <a:outerShdw blurRad="50800" dist="38100" algn="tr" rotWithShape="0">
                    <a:prstClr val="black">
                      <a:alpha val="40000"/>
                    </a:prstClr>
                  </a:outerShdw>
                </a:effectLst>
              </a:rPr>
              <a:t>حيث أن : </a:t>
            </a:r>
            <a:endParaRPr lang="en-US" sz="3600" dirty="0"/>
          </a:p>
          <a:p>
            <a:r>
              <a:rPr lang="en-US" sz="3600" dirty="0">
                <a:effectLst>
                  <a:outerShdw blurRad="50800" dist="38100" algn="tr" rotWithShape="0">
                    <a:prstClr val="black">
                      <a:alpha val="40000"/>
                    </a:prstClr>
                  </a:outerShdw>
                </a:effectLst>
              </a:rPr>
              <a:t>(y-t)</a:t>
            </a:r>
            <a:r>
              <a:rPr lang="en-US" sz="3600" baseline="30000" dirty="0">
                <a:effectLst>
                  <a:outerShdw blurRad="50800" dist="38100" algn="tr" rotWithShape="0">
                    <a:prstClr val="black">
                      <a:alpha val="40000"/>
                    </a:prstClr>
                  </a:outerShdw>
                </a:effectLst>
              </a:rPr>
              <a:t>2</a:t>
            </a:r>
            <a:r>
              <a:rPr lang="ar-IQ" sz="3600" dirty="0">
                <a:effectLst>
                  <a:outerShdw blurRad="50800" dist="38100" algn="tr" rotWithShape="0">
                    <a:prstClr val="black">
                      <a:alpha val="40000"/>
                    </a:prstClr>
                  </a:outerShdw>
                </a:effectLst>
              </a:rPr>
              <a:t>: تربيع معدل الانحراف.</a:t>
            </a:r>
          </a:p>
          <a:p>
            <a:r>
              <a:rPr lang="en-US" sz="3600" dirty="0">
                <a:effectLst>
                  <a:outerShdw blurRad="50800" dist="38100" algn="tr" rotWithShape="0">
                    <a:prstClr val="black">
                      <a:alpha val="40000"/>
                    </a:prstClr>
                  </a:outerShdw>
                </a:effectLst>
              </a:rPr>
              <a:t>K</a:t>
            </a:r>
            <a:r>
              <a:rPr lang="ar-IQ" sz="3600" dirty="0">
                <a:effectLst>
                  <a:outerShdw blurRad="50800" dist="38100" algn="tr" rotWithShape="0">
                    <a:prstClr val="black">
                      <a:alpha val="40000"/>
                    </a:prstClr>
                  </a:outerShdw>
                </a:effectLst>
              </a:rPr>
              <a:t>: النسبة الثابتة المعتمدة على هيكل تكاليف الفشل الخارجي للشركة.</a:t>
            </a:r>
            <a:endParaRPr lang="en-US" sz="3600" dirty="0"/>
          </a:p>
          <a:p>
            <a:r>
              <a:rPr lang="en-US" sz="3600" dirty="0">
                <a:effectLst>
                  <a:outerShdw blurRad="50800" dist="38100" algn="tr" rotWithShape="0">
                    <a:prstClr val="black">
                      <a:alpha val="40000"/>
                    </a:prstClr>
                  </a:outerShdw>
                </a:effectLst>
              </a:rPr>
              <a:t>y</a:t>
            </a:r>
            <a:r>
              <a:rPr lang="ar-IQ" sz="3600" dirty="0">
                <a:effectLst>
                  <a:outerShdw blurRad="50800" dist="38100" algn="tr" rotWithShape="0">
                    <a:prstClr val="black">
                      <a:alpha val="40000"/>
                    </a:prstClr>
                  </a:outerShdw>
                </a:effectLst>
              </a:rPr>
              <a:t>: القيمة الفعلية لخاصية الجودة (المراد قياسها).</a:t>
            </a:r>
            <a:endParaRPr lang="en-US" sz="3600" dirty="0"/>
          </a:p>
          <a:p>
            <a:r>
              <a:rPr lang="en-US" sz="3600" dirty="0">
                <a:effectLst>
                  <a:outerShdw blurRad="50800" dist="38100" algn="tr" rotWithShape="0">
                    <a:prstClr val="black">
                      <a:alpha val="40000"/>
                    </a:prstClr>
                  </a:outerShdw>
                </a:effectLst>
              </a:rPr>
              <a:t>T</a:t>
            </a:r>
            <a:r>
              <a:rPr lang="ar-IQ" sz="3600" dirty="0">
                <a:effectLst>
                  <a:outerShdw blurRad="50800" dist="38100" algn="tr" rotWithShape="0">
                    <a:prstClr val="black">
                      <a:alpha val="40000"/>
                    </a:prstClr>
                  </a:outerShdw>
                </a:effectLst>
              </a:rPr>
              <a:t>: القيمة المستهدفة لخاصية الجودة (المراد قياسها).</a:t>
            </a:r>
            <a:endParaRPr lang="en-US" sz="3600" dirty="0"/>
          </a:p>
          <a:p>
            <a:r>
              <a:rPr lang="en-US" sz="3600" dirty="0">
                <a:effectLst>
                  <a:outerShdw blurRad="50800" dist="38100" algn="tr" rotWithShape="0">
                    <a:prstClr val="black">
                      <a:alpha val="40000"/>
                    </a:prstClr>
                  </a:outerShdw>
                </a:effectLst>
              </a:rPr>
              <a:t>L</a:t>
            </a:r>
            <a:r>
              <a:rPr lang="ar-IQ" sz="3600" dirty="0">
                <a:effectLst>
                  <a:outerShdw blurRad="50800" dist="38100" algn="tr" rotWithShape="0">
                    <a:prstClr val="black">
                      <a:alpha val="40000"/>
                    </a:prstClr>
                  </a:outerShdw>
                </a:effectLst>
              </a:rPr>
              <a:t>: معدل فقد (خسارة) الجودة بالمبالغ. </a:t>
            </a:r>
            <a:endParaRPr lang="en-US" sz="3600" dirty="0"/>
          </a:p>
          <a:p>
            <a:endParaRPr lang="en-US" sz="3600" dirty="0"/>
          </a:p>
        </p:txBody>
      </p:sp>
    </p:spTree>
    <p:extLst>
      <p:ext uri="{BB962C8B-B14F-4D97-AF65-F5344CB8AC3E}">
        <p14:creationId xmlns:p14="http://schemas.microsoft.com/office/powerpoint/2010/main" val="3558417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5788"/>
            <a:ext cx="11996382" cy="4524315"/>
          </a:xfrm>
          <a:prstGeom prst="rect">
            <a:avLst/>
          </a:prstGeom>
        </p:spPr>
        <p:txBody>
          <a:bodyPr wrap="square">
            <a:spAutoFit/>
          </a:bodyPr>
          <a:lstStyle/>
          <a:p>
            <a:r>
              <a:rPr lang="ar-IQ" sz="3600" dirty="0">
                <a:effectLst>
                  <a:outerShdw blurRad="50800" dist="38100" algn="tr" rotWithShape="0">
                    <a:prstClr val="black">
                      <a:alpha val="40000"/>
                    </a:prstClr>
                  </a:outerShdw>
                </a:effectLst>
              </a:rPr>
              <a:t>فتكون معادلة دالة خسارة الجودة كالآتي:</a:t>
            </a:r>
            <a:endParaRPr lang="en-US" sz="3600" dirty="0"/>
          </a:p>
          <a:p>
            <a:r>
              <a:rPr lang="ar-IQ" sz="3600" b="1" dirty="0"/>
              <a:t>معدل فقد الجودة بالمبالغ (القيمة الفعلية لخاصية الجودة) = النسبة الثابتة (القيمة الفعلية لخاصية الجودة – القيمة المستهدفة لخاصية الجودة)</a:t>
            </a:r>
            <a:r>
              <a:rPr lang="ar-IQ" sz="3600" b="1" baseline="30000" dirty="0"/>
              <a:t>2</a:t>
            </a:r>
            <a:r>
              <a:rPr lang="ar-IQ" sz="3600" b="1" dirty="0"/>
              <a:t> </a:t>
            </a:r>
            <a:endParaRPr lang="en-US" sz="3600" dirty="0"/>
          </a:p>
          <a:p>
            <a:r>
              <a:rPr lang="ar-IQ" sz="3600" b="1" dirty="0"/>
              <a:t>أي أن : خسارة الجودة = (الانحراف عن القيمة المستهدفة)</a:t>
            </a:r>
            <a:r>
              <a:rPr lang="ar-IQ" sz="3600" b="1" baseline="30000" dirty="0"/>
              <a:t>2</a:t>
            </a:r>
            <a:r>
              <a:rPr lang="ar-IQ" sz="3600" b="1" dirty="0"/>
              <a:t> × تكاليف تجنب الانحراف. </a:t>
            </a:r>
            <a:endParaRPr lang="en-US" sz="3600" dirty="0"/>
          </a:p>
          <a:p>
            <a:r>
              <a:rPr lang="ar-IQ" sz="3600" dirty="0">
                <a:effectLst>
                  <a:outerShdw blurRad="50800" dist="38100" algn="tr" rotWithShape="0">
                    <a:prstClr val="black">
                      <a:alpha val="40000"/>
                    </a:prstClr>
                  </a:outerShdw>
                </a:effectLst>
              </a:rPr>
              <a:t>وتحتسب قيمة </a:t>
            </a:r>
            <a:r>
              <a:rPr lang="en-US" sz="3600" dirty="0">
                <a:effectLst>
                  <a:outerShdw blurRad="50800" dist="38100" algn="tr" rotWithShape="0">
                    <a:prstClr val="black">
                      <a:alpha val="40000"/>
                    </a:prstClr>
                  </a:outerShdw>
                </a:effectLst>
              </a:rPr>
              <a:t>(K)</a:t>
            </a:r>
            <a:r>
              <a:rPr lang="ar-IQ" sz="3600" dirty="0">
                <a:effectLst>
                  <a:outerShdw blurRad="50800" dist="38100" algn="tr" rotWithShape="0">
                    <a:prstClr val="black">
                      <a:alpha val="40000"/>
                    </a:prstClr>
                  </a:outerShdw>
                </a:effectLst>
              </a:rPr>
              <a:t> من قبل خبراء الجودة بواسطة تقسيم التكلفة المقدرة لكل خاصية محددة بواسطة مربع التباين </a:t>
            </a:r>
            <a:r>
              <a:rPr lang="en-US" sz="3600" dirty="0">
                <a:effectLst>
                  <a:outerShdw blurRad="50800" dist="38100" algn="tr" rotWithShape="0">
                    <a:prstClr val="black">
                      <a:alpha val="40000"/>
                    </a:prstClr>
                  </a:outerShdw>
                </a:effectLst>
              </a:rPr>
              <a:t>(d</a:t>
            </a:r>
            <a:r>
              <a:rPr lang="en-US" sz="3600" baseline="30000" dirty="0">
                <a:effectLst>
                  <a:outerShdw blurRad="50800" dist="38100" algn="tr" rotWithShape="0">
                    <a:prstClr val="black">
                      <a:alpha val="40000"/>
                    </a:prstClr>
                  </a:outerShdw>
                </a:effectLst>
              </a:rPr>
              <a:t>2</a:t>
            </a:r>
            <a:r>
              <a:rPr lang="en-US" sz="3600" dirty="0">
                <a:effectLst>
                  <a:outerShdw blurRad="50800" dist="38100" algn="tr" rotWithShape="0">
                    <a:prstClr val="black">
                      <a:alpha val="40000"/>
                    </a:prstClr>
                  </a:outerShdw>
                </a:effectLst>
              </a:rPr>
              <a:t>) (Squared deviation)</a:t>
            </a:r>
            <a:r>
              <a:rPr lang="ar-IQ" sz="3600" dirty="0">
                <a:effectLst>
                  <a:outerShdw blurRad="50800" dist="38100" algn="tr" rotWithShape="0">
                    <a:prstClr val="black">
                      <a:alpha val="40000"/>
                    </a:prstClr>
                  </a:outerShdw>
                </a:effectLst>
              </a:rPr>
              <a:t> المحدد عن القيمة المستهدفة وفق المعادلة الآتية:- </a:t>
            </a:r>
            <a:endParaRPr lang="en-US" sz="3600" dirty="0"/>
          </a:p>
        </p:txBody>
      </p:sp>
    </p:spTree>
    <p:extLst>
      <p:ext uri="{BB962C8B-B14F-4D97-AF65-F5344CB8AC3E}">
        <p14:creationId xmlns:p14="http://schemas.microsoft.com/office/powerpoint/2010/main" val="3174291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1457"/>
            <a:ext cx="12050973" cy="3970318"/>
          </a:xfrm>
          <a:prstGeom prst="rect">
            <a:avLst/>
          </a:prstGeom>
        </p:spPr>
        <p:txBody>
          <a:bodyPr wrap="square">
            <a:spAutoFit/>
          </a:bodyPr>
          <a:lstStyle/>
          <a:p>
            <a:r>
              <a:rPr lang="en-US" sz="3600" dirty="0"/>
              <a:t>K=C/d^2 </a:t>
            </a:r>
          </a:p>
          <a:p>
            <a:r>
              <a:rPr lang="ar-IQ" sz="3600" dirty="0"/>
              <a:t>فمثلا" إذا تم تحديد القيمة المستهدفة (المثالية) في سمك لوح معدني وهي</a:t>
            </a:r>
            <a:r>
              <a:rPr lang="en-US" sz="3600" dirty="0"/>
              <a:t>0. 5 </a:t>
            </a:r>
            <a:r>
              <a:rPr lang="ar-IQ" sz="3600" dirty="0"/>
              <a:t>انج (قيمة </a:t>
            </a:r>
            <a:r>
              <a:rPr lang="en-US" sz="3600" dirty="0"/>
              <a:t>T</a:t>
            </a:r>
            <a:r>
              <a:rPr lang="ar-IQ" sz="3600" dirty="0"/>
              <a:t>) وان الوحدة الاقتصادية تتحمل مبلغ </a:t>
            </a:r>
            <a:r>
              <a:rPr lang="en-US" sz="3600" dirty="0"/>
              <a:t> 5000</a:t>
            </a:r>
            <a:r>
              <a:rPr lang="ar-IQ" sz="3600" dirty="0"/>
              <a:t> دينار كتكاليف فشل خارجي ظاهرة (وهي تكلفة التصليح أو الاستبدال أو المعالجة أو الخدمات أو الكلف الأخرى للفشل الخارجي والتي تمثل قيمة </a:t>
            </a:r>
            <a:r>
              <a:rPr lang="en-US" sz="3600" dirty="0"/>
              <a:t>C</a:t>
            </a:r>
            <a:r>
              <a:rPr lang="ar-IQ" sz="3600" dirty="0"/>
              <a:t>) وعلى فرض ان السماح المخصص والذي يمكن ان يقبله الزبون هو + او -  </a:t>
            </a:r>
            <a:r>
              <a:rPr lang="en-US" sz="3600" dirty="0"/>
              <a:t>0.05 </a:t>
            </a:r>
            <a:r>
              <a:rPr lang="ar-IQ" sz="3600" dirty="0"/>
              <a:t> وهي قيمة </a:t>
            </a:r>
            <a:r>
              <a:rPr lang="en-US" sz="3600" dirty="0"/>
              <a:t>d </a:t>
            </a:r>
            <a:r>
              <a:rPr lang="ar-IQ" sz="3600" dirty="0"/>
              <a:t> ,وعليه فأن :ـ</a:t>
            </a:r>
            <a:endParaRPr lang="en-US" sz="3600" dirty="0"/>
          </a:p>
          <a:p>
            <a:r>
              <a:rPr lang="en-US" sz="3600" dirty="0"/>
              <a:t>K</a:t>
            </a:r>
            <a:r>
              <a:rPr lang="ar-IQ" sz="3600" dirty="0"/>
              <a:t> = (  </a:t>
            </a:r>
            <a:r>
              <a:rPr lang="en-US" sz="3600" dirty="0"/>
              <a:t> 5000</a:t>
            </a:r>
            <a:r>
              <a:rPr lang="ar-IQ" sz="3600" dirty="0"/>
              <a:t> ÷ </a:t>
            </a:r>
            <a:r>
              <a:rPr lang="en-US" sz="3600" b="1" baseline="30000" dirty="0"/>
              <a:t>2</a:t>
            </a:r>
            <a:r>
              <a:rPr lang="en-US" sz="3600" dirty="0"/>
              <a:t> 0. 5</a:t>
            </a:r>
            <a:r>
              <a:rPr lang="ar-IQ" sz="3600" dirty="0"/>
              <a:t> ) =     </a:t>
            </a:r>
            <a:r>
              <a:rPr lang="en-US" sz="3600" dirty="0"/>
              <a:t>2000000</a:t>
            </a:r>
            <a:r>
              <a:rPr lang="ar-IQ" sz="3600" dirty="0"/>
              <a:t> دينار</a:t>
            </a:r>
            <a:endParaRPr lang="en-US" sz="3600" dirty="0"/>
          </a:p>
        </p:txBody>
      </p:sp>
    </p:spTree>
    <p:extLst>
      <p:ext uri="{BB962C8B-B14F-4D97-AF65-F5344CB8AC3E}">
        <p14:creationId xmlns:p14="http://schemas.microsoft.com/office/powerpoint/2010/main" val="365094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4716"/>
            <a:ext cx="12192000" cy="3785652"/>
          </a:xfrm>
          <a:prstGeom prst="rect">
            <a:avLst/>
          </a:prstGeom>
        </p:spPr>
        <p:txBody>
          <a:bodyPr wrap="square">
            <a:spAutoFit/>
          </a:bodyPr>
          <a:lstStyle/>
          <a:p>
            <a:r>
              <a:rPr lang="ar-IQ" sz="4000" b="1" dirty="0"/>
              <a:t>فإذا كان سمك اللوح المعدني الفعلي هو </a:t>
            </a:r>
            <a:r>
              <a:rPr lang="en-US" sz="4000" b="1" dirty="0"/>
              <a:t>0.47 </a:t>
            </a:r>
            <a:r>
              <a:rPr lang="ar-IQ" sz="4000" b="1" dirty="0"/>
              <a:t>انج (قيمة </a:t>
            </a:r>
            <a:r>
              <a:rPr lang="en-US" sz="4000" b="1" dirty="0"/>
              <a:t>y</a:t>
            </a:r>
            <a:r>
              <a:rPr lang="ar-IQ" sz="4000" b="1" dirty="0"/>
              <a:t>) فأن الخسارة الكلية هي :ـ</a:t>
            </a:r>
            <a:endParaRPr lang="en-US" sz="4000" b="1" dirty="0"/>
          </a:p>
          <a:p>
            <a:r>
              <a:rPr lang="en-US" sz="4000" b="1" dirty="0"/>
              <a:t>L(0.47)</a:t>
            </a:r>
            <a:r>
              <a:rPr lang="ar-IQ" sz="4000" b="1" dirty="0"/>
              <a:t> = </a:t>
            </a:r>
            <a:r>
              <a:rPr lang="en-US" sz="4000" b="1" dirty="0"/>
              <a:t>  2000000</a:t>
            </a:r>
            <a:r>
              <a:rPr lang="ar-IQ" sz="4000" b="1" dirty="0"/>
              <a:t>( </a:t>
            </a:r>
            <a:r>
              <a:rPr lang="en-US" sz="4000" b="1" dirty="0"/>
              <a:t>0.47</a:t>
            </a:r>
            <a:r>
              <a:rPr lang="ar-IQ" sz="4000" b="1" dirty="0"/>
              <a:t> – </a:t>
            </a:r>
            <a:r>
              <a:rPr lang="en-US" sz="4000" b="1" dirty="0"/>
              <a:t>0. 5</a:t>
            </a:r>
            <a:r>
              <a:rPr lang="ar-IQ" sz="4000" b="1" dirty="0"/>
              <a:t> )</a:t>
            </a:r>
            <a:r>
              <a:rPr lang="en-US" sz="4000" b="1" baseline="30000" dirty="0"/>
              <a:t> 2</a:t>
            </a:r>
            <a:r>
              <a:rPr lang="en-US" sz="4000" b="1" dirty="0"/>
              <a:t> </a:t>
            </a:r>
            <a:r>
              <a:rPr lang="ar-IQ" sz="4000" b="1" dirty="0"/>
              <a:t> = </a:t>
            </a:r>
            <a:r>
              <a:rPr lang="en-US" sz="4000" b="1" dirty="0"/>
              <a:t>1800</a:t>
            </a:r>
            <a:r>
              <a:rPr lang="ar-IQ" sz="4000" b="1" dirty="0"/>
              <a:t>دينار                                       </a:t>
            </a:r>
            <a:endParaRPr lang="en-US" sz="4000" b="1" dirty="0"/>
          </a:p>
          <a:p>
            <a:r>
              <a:rPr lang="ar-IQ" sz="4000" b="1" dirty="0"/>
              <a:t>أما إذا كان سمك اللوح المعدني الفعلي هو </a:t>
            </a:r>
            <a:r>
              <a:rPr lang="en-US" sz="4000" b="1" dirty="0"/>
              <a:t>0.46</a:t>
            </a:r>
            <a:r>
              <a:rPr lang="ar-IQ" sz="4000" b="1" dirty="0"/>
              <a:t> انج (قيمة </a:t>
            </a:r>
            <a:r>
              <a:rPr lang="en-US" sz="4000" b="1" dirty="0"/>
              <a:t>y</a:t>
            </a:r>
            <a:r>
              <a:rPr lang="ar-IQ" sz="4000" b="1" dirty="0"/>
              <a:t>) فأن الخسارة الكلية هي :ـ</a:t>
            </a:r>
            <a:endParaRPr lang="en-US" sz="4000" b="1" dirty="0"/>
          </a:p>
          <a:p>
            <a:r>
              <a:rPr lang="en-US" sz="4000" b="1" dirty="0"/>
              <a:t>L(0.46)</a:t>
            </a:r>
            <a:r>
              <a:rPr lang="ar-IQ" sz="4000" b="1" dirty="0"/>
              <a:t> =  </a:t>
            </a:r>
            <a:r>
              <a:rPr lang="en-US" sz="4000" b="1" dirty="0"/>
              <a:t>2000000</a:t>
            </a:r>
            <a:r>
              <a:rPr lang="ar-IQ" sz="4000" b="1" dirty="0"/>
              <a:t>( </a:t>
            </a:r>
            <a:r>
              <a:rPr lang="en-US" sz="4000" b="1" dirty="0"/>
              <a:t>0.46</a:t>
            </a:r>
            <a:r>
              <a:rPr lang="ar-IQ" sz="4000" b="1" dirty="0"/>
              <a:t>- </a:t>
            </a:r>
            <a:r>
              <a:rPr lang="en-US" sz="4000" b="1" dirty="0"/>
              <a:t>0. 5</a:t>
            </a:r>
            <a:r>
              <a:rPr lang="ar-IQ" sz="4000" b="1" dirty="0"/>
              <a:t> )</a:t>
            </a:r>
            <a:r>
              <a:rPr lang="en-US" sz="4000" b="1" baseline="30000" dirty="0"/>
              <a:t> 2</a:t>
            </a:r>
            <a:r>
              <a:rPr lang="en-US" sz="4000" b="1" dirty="0"/>
              <a:t> </a:t>
            </a:r>
            <a:r>
              <a:rPr lang="ar-IQ" sz="4000" b="1" dirty="0"/>
              <a:t> = </a:t>
            </a:r>
            <a:r>
              <a:rPr lang="en-US" sz="4000" b="1" dirty="0"/>
              <a:t> 3200</a:t>
            </a:r>
            <a:r>
              <a:rPr lang="ar-IQ" sz="4000" b="1" dirty="0"/>
              <a:t> دينار</a:t>
            </a:r>
            <a:endParaRPr lang="en-US" sz="4000" b="1" dirty="0"/>
          </a:p>
        </p:txBody>
      </p:sp>
    </p:spTree>
    <p:extLst>
      <p:ext uri="{BB962C8B-B14F-4D97-AF65-F5344CB8AC3E}">
        <p14:creationId xmlns:p14="http://schemas.microsoft.com/office/powerpoint/2010/main" val="2615437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542" y="182880"/>
            <a:ext cx="12079458" cy="5909310"/>
          </a:xfrm>
          <a:prstGeom prst="rect">
            <a:avLst/>
          </a:prstGeom>
        </p:spPr>
        <p:txBody>
          <a:bodyPr wrap="square">
            <a:spAutoFit/>
          </a:bodyPr>
          <a:lstStyle/>
          <a:p>
            <a:r>
              <a:rPr lang="ar-IQ" sz="3600" b="1" u="sng" dirty="0">
                <a:effectLst>
                  <a:outerShdw blurRad="50800" dist="38100" algn="tr" rotWithShape="0">
                    <a:prstClr val="black">
                      <a:alpha val="40000"/>
                    </a:prstClr>
                  </a:outerShdw>
                </a:effectLst>
              </a:rPr>
              <a:t>رابعا:علاقة بناء دالة الجودة ورضا الزبون وتخفيض </a:t>
            </a:r>
            <a:r>
              <a:rPr lang="ar-IQ" sz="3600" b="1" u="sng" dirty="0" smtClean="0">
                <a:effectLst>
                  <a:outerShdw blurRad="50800" dist="38100" algn="tr" rotWithShape="0">
                    <a:prstClr val="black">
                      <a:alpha val="40000"/>
                    </a:prstClr>
                  </a:outerShdw>
                </a:effectLst>
              </a:rPr>
              <a:t>التكاليف: </a:t>
            </a:r>
          </a:p>
          <a:p>
            <a:r>
              <a:rPr lang="ar-IQ" sz="3600" b="1" dirty="0" smtClean="0">
                <a:effectLst>
                  <a:outerShdw blurRad="50800" dist="38100" algn="tr" rotWithShape="0">
                    <a:prstClr val="black">
                      <a:alpha val="40000"/>
                    </a:prstClr>
                  </a:outerShdw>
                </a:effectLst>
              </a:rPr>
              <a:t>وتعرف </a:t>
            </a:r>
            <a:r>
              <a:rPr lang="ar-IQ" sz="3600" b="1" dirty="0">
                <a:effectLst>
                  <a:outerShdw blurRad="50800" dist="38100" algn="tr" rotWithShape="0">
                    <a:prstClr val="black">
                      <a:alpha val="40000"/>
                    </a:prstClr>
                  </a:outerShdw>
                </a:effectLst>
              </a:rPr>
              <a:t>دالة الجودة </a:t>
            </a:r>
            <a:r>
              <a:rPr lang="en-US" sz="3600" b="1" dirty="0">
                <a:effectLst>
                  <a:outerShdw blurRad="50800" dist="38100" algn="tr" rotWithShape="0">
                    <a:prstClr val="black">
                      <a:alpha val="40000"/>
                    </a:prstClr>
                  </a:outerShdw>
                </a:effectLst>
              </a:rPr>
              <a:t>QF)</a:t>
            </a:r>
            <a:r>
              <a:rPr lang="ar-IQ" sz="3600" b="1" dirty="0">
                <a:effectLst>
                  <a:outerShdw blurRad="50800" dist="38100" algn="tr" rotWithShape="0">
                    <a:prstClr val="black">
                      <a:alpha val="40000"/>
                    </a:prstClr>
                  </a:outerShdw>
                </a:effectLst>
              </a:rPr>
              <a:t>) بأنها " عملية تحديد رغبات الزبون وترجمتها إلى خصائص مستهدفة في المنتجات ". </a:t>
            </a:r>
            <a:r>
              <a:rPr lang="en-US" sz="3600" b="1" dirty="0">
                <a:effectLst>
                  <a:outerShdw blurRad="50800" dist="38100" algn="tr" rotWithShape="0">
                    <a:prstClr val="black">
                      <a:alpha val="40000"/>
                    </a:prstClr>
                  </a:outerShdw>
                </a:effectLst>
              </a:rPr>
              <a:t>(</a:t>
            </a:r>
            <a:r>
              <a:rPr lang="en-US" sz="3600" b="1" dirty="0" err="1">
                <a:effectLst>
                  <a:outerShdw blurRad="50800" dist="38100" algn="tr" rotWithShape="0">
                    <a:prstClr val="black">
                      <a:alpha val="40000"/>
                    </a:prstClr>
                  </a:outerShdw>
                </a:effectLst>
              </a:rPr>
              <a:t>Heizer</a:t>
            </a:r>
            <a:r>
              <a:rPr lang="en-US" sz="3600" b="1" dirty="0">
                <a:effectLst>
                  <a:outerShdw blurRad="50800" dist="38100" algn="tr" rotWithShape="0">
                    <a:prstClr val="black">
                      <a:alpha val="40000"/>
                    </a:prstClr>
                  </a:outerShdw>
                </a:effectLst>
              </a:rPr>
              <a:t> &amp; Render, 2001; 139) </a:t>
            </a:r>
            <a:endParaRPr lang="en-US" sz="3600" b="1" dirty="0"/>
          </a:p>
          <a:p>
            <a:r>
              <a:rPr lang="ar-IQ" sz="3600" b="1" dirty="0">
                <a:effectLst>
                  <a:outerShdw blurRad="50800" dist="38100" algn="tr" rotWithShape="0">
                    <a:prstClr val="black">
                      <a:alpha val="40000"/>
                    </a:prstClr>
                  </a:outerShdw>
                </a:effectLst>
              </a:rPr>
              <a:t>بمعنى أن دالة الجودة هي أفضل تعبير عن خصائص المنتج التي يرغبها الزبون ويتم تجسيدها في تصميم وتصنيع وتسويق وتسليم المنتج إلى هذا الزبون بالوقت الذي يرغبه وبالجودة والتكلفة التي تطابق رغباته واحتياجاته الحالية والمتوقعة.</a:t>
            </a:r>
            <a:endParaRPr lang="en-US" sz="3600" b="1" dirty="0"/>
          </a:p>
          <a:p>
            <a:r>
              <a:rPr lang="ar-IQ" sz="3600" b="1" dirty="0">
                <a:effectLst>
                  <a:outerShdw blurRad="50800" dist="38100" algn="tr" rotWithShape="0">
                    <a:prstClr val="black">
                      <a:alpha val="40000"/>
                    </a:prstClr>
                  </a:outerShdw>
                </a:effectLst>
              </a:rPr>
              <a:t> </a:t>
            </a:r>
            <a:endParaRPr lang="en-US" sz="3600" b="1" dirty="0"/>
          </a:p>
          <a:p>
            <a:r>
              <a:rPr lang="ar-IQ" sz="3600" b="1" dirty="0">
                <a:effectLst>
                  <a:outerShdw blurRad="50800" dist="38100" algn="tr" rotWithShape="0">
                    <a:prstClr val="black">
                      <a:alpha val="40000"/>
                    </a:prstClr>
                  </a:outerShdw>
                </a:effectLst>
              </a:rPr>
              <a:t>وتسعى الشركة إلى تحقيق عدة أهداف من خلال بناء وتطبيق مفهوم دالة الجودة الموجهة نحو الزبون ومن هذه الأهداف:-( </a:t>
            </a:r>
            <a:r>
              <a:rPr lang="en-US" sz="3600" b="1" dirty="0">
                <a:effectLst>
                  <a:outerShdw blurRad="50800" dist="38100" algn="tr" rotWithShape="0">
                    <a:prstClr val="black">
                      <a:alpha val="40000"/>
                    </a:prstClr>
                  </a:outerShdw>
                </a:effectLst>
              </a:rPr>
              <a:t>(Slack, &amp; Others, et. al., 2004; 146</a:t>
            </a:r>
            <a:endParaRPr lang="en-US" sz="3600" b="1" dirty="0"/>
          </a:p>
          <a:p>
            <a:endParaRPr lang="en-US" dirty="0"/>
          </a:p>
        </p:txBody>
      </p:sp>
    </p:spTree>
    <p:extLst>
      <p:ext uri="{BB962C8B-B14F-4D97-AF65-F5344CB8AC3E}">
        <p14:creationId xmlns:p14="http://schemas.microsoft.com/office/powerpoint/2010/main" val="358360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4745"/>
            <a:ext cx="12192000" cy="4524315"/>
          </a:xfrm>
          <a:prstGeom prst="rect">
            <a:avLst/>
          </a:prstGeom>
        </p:spPr>
        <p:txBody>
          <a:bodyPr wrap="square">
            <a:spAutoFit/>
          </a:bodyPr>
          <a:lstStyle/>
          <a:p>
            <a:r>
              <a:rPr lang="ar-IQ" dirty="0">
                <a:effectLst>
                  <a:outerShdw blurRad="50800" dist="38100" algn="tr" rotWithShape="0">
                    <a:prstClr val="black">
                      <a:alpha val="40000"/>
                    </a:prstClr>
                  </a:outerShdw>
                </a:effectLst>
              </a:rPr>
              <a:t>أ </a:t>
            </a:r>
            <a:r>
              <a:rPr lang="ar-IQ" sz="3600" dirty="0">
                <a:effectLst>
                  <a:outerShdw blurRad="50800" dist="38100" algn="tr" rotWithShape="0">
                    <a:prstClr val="black">
                      <a:alpha val="40000"/>
                    </a:prstClr>
                  </a:outerShdw>
                </a:effectLst>
              </a:rPr>
              <a:t>-  تحقيق رضا الزبون وترجمة رغباته بشكل خصائص ملموسة أو غير ملموسة في تصميم المنتج المستهدف كدالة لبناء الجودة المرتفعة والتكلفة المستهدفة.</a:t>
            </a:r>
            <a:endParaRPr lang="en-US" sz="3600" dirty="0"/>
          </a:p>
          <a:p>
            <a:r>
              <a:rPr lang="ar-IQ" sz="3600" dirty="0">
                <a:effectLst>
                  <a:outerShdw blurRad="50800" dist="38100" algn="tr" rotWithShape="0">
                    <a:prstClr val="black">
                      <a:alpha val="40000"/>
                    </a:prstClr>
                  </a:outerShdw>
                </a:effectLst>
              </a:rPr>
              <a:t>ب - ضمان تلبية رغبات الزبون من خلال توجيه كافة موارد وقدرات الشركة نحو هدف تحقيق رضا الزبون.</a:t>
            </a:r>
            <a:endParaRPr lang="en-US" sz="3600" dirty="0"/>
          </a:p>
          <a:p>
            <a:r>
              <a:rPr lang="ar-IQ" sz="3600" dirty="0">
                <a:effectLst>
                  <a:outerShdw blurRad="50800" dist="38100" algn="tr" rotWithShape="0">
                    <a:prstClr val="black">
                      <a:alpha val="40000"/>
                    </a:prstClr>
                  </a:outerShdw>
                </a:effectLst>
              </a:rPr>
              <a:t>ج - تقليص وقت دورة تصميم أو تطوير وتقديم المنتج من خلال تنفيذ برامج التحسين المستمر ، سوف يحقق خفضاً ضرورياً في التكاليف وسرعة في الاستجابة للتغيرات الحاصلة في سلوكيات ورغبات الزبائن في ظل بيئة تنافسية متحركة.</a:t>
            </a:r>
            <a:endParaRPr lang="en-US" sz="3600" dirty="0"/>
          </a:p>
          <a:p>
            <a:endParaRPr lang="en-US" sz="3600" dirty="0"/>
          </a:p>
        </p:txBody>
      </p:sp>
    </p:spTree>
    <p:extLst>
      <p:ext uri="{BB962C8B-B14F-4D97-AF65-F5344CB8AC3E}">
        <p14:creationId xmlns:p14="http://schemas.microsoft.com/office/powerpoint/2010/main" val="29611170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8812"/>
            <a:ext cx="12192000" cy="5016758"/>
          </a:xfrm>
          <a:prstGeom prst="rect">
            <a:avLst/>
          </a:prstGeom>
        </p:spPr>
        <p:txBody>
          <a:bodyPr wrap="square">
            <a:spAutoFit/>
          </a:bodyPr>
          <a:lstStyle/>
          <a:p>
            <a:r>
              <a:rPr lang="ar-IQ" sz="4000" b="1" dirty="0">
                <a:effectLst>
                  <a:outerShdw blurRad="50800" dist="38100" algn="tr" rotWithShape="0">
                    <a:prstClr val="black">
                      <a:alpha val="40000"/>
                    </a:prstClr>
                  </a:outerShdw>
                </a:effectLst>
              </a:rPr>
              <a:t>- التركيز على تحقيق جودة التصميم وتوثيقه من أجل تعميم الفائدة منه في عمليات التطوير المستقبلية، وأن يدعم ذلك بقاعدة بيانات محدثة لتأريخه. </a:t>
            </a:r>
            <a:endParaRPr lang="en-US" sz="4000" b="1" dirty="0"/>
          </a:p>
          <a:p>
            <a:r>
              <a:rPr lang="ar-IQ" sz="4000" b="1" dirty="0">
                <a:effectLst>
                  <a:outerShdw blurRad="50800" dist="38100" algn="tr" rotWithShape="0">
                    <a:prstClr val="black">
                      <a:alpha val="40000"/>
                    </a:prstClr>
                  </a:outerShdw>
                </a:effectLst>
              </a:rPr>
              <a:t>ه - تساعد على تقليل تكاليف التصميم (بالتكامل مع تقنية التكلفة المستهدفة) وتكاليف الإنتاج (بالتكامل مع تقنية التحسين المستمر – كلفة كايزن) من خلال تبسيط التطويرات الهندسية في المنتجات والعمليات. </a:t>
            </a:r>
            <a:endParaRPr lang="en-US" sz="4000" b="1" dirty="0"/>
          </a:p>
          <a:p>
            <a:r>
              <a:rPr lang="ar-IQ" sz="4000" b="1" dirty="0">
                <a:effectLst>
                  <a:outerShdw blurRad="50800" dist="38100" algn="tr" rotWithShape="0">
                    <a:prstClr val="black">
                      <a:alpha val="40000"/>
                    </a:prstClr>
                  </a:outerShdw>
                </a:effectLst>
              </a:rPr>
              <a:t>و - ضمان تقديم منتجات جديدة تحقق ميزات تنافسية إضافية أكثر تأثير في الأسواق الجديدة.</a:t>
            </a:r>
            <a:endParaRPr lang="en-US" sz="4000" b="1" dirty="0"/>
          </a:p>
        </p:txBody>
      </p:sp>
    </p:spTree>
    <p:extLst>
      <p:ext uri="{BB962C8B-B14F-4D97-AF65-F5344CB8AC3E}">
        <p14:creationId xmlns:p14="http://schemas.microsoft.com/office/powerpoint/2010/main" val="3188945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64" y="95534"/>
            <a:ext cx="11873552" cy="6524863"/>
          </a:xfrm>
          <a:prstGeom prst="rect">
            <a:avLst/>
          </a:prstGeom>
        </p:spPr>
        <p:txBody>
          <a:bodyPr wrap="square">
            <a:spAutoFit/>
          </a:bodyPr>
          <a:lstStyle/>
          <a:p>
            <a:r>
              <a:rPr lang="ar-IQ" sz="4000" dirty="0" smtClean="0"/>
              <a:t>مشاكل الشركات الصناعية :تفاقم </a:t>
            </a:r>
            <a:r>
              <a:rPr lang="ar-IQ" sz="4000" dirty="0"/>
              <a:t>تكاليف الفشل (احد أهم عناصر كلف الجودة) بالمنتجات وظهور العيوب داخليا أو خارجيا لدى الزبون أدى إلى تحمل الشركة لتكاليف عالية. وانخفاض بأرباحها وحصتها السوقية وعزوف الزبون عن منتجاتها لذا كان لطريقة تاكوشي ونظرته للجودة على أنها تعبير عن مقدار الخسارة التي يمكن تفاديها والتي قد يسببها المنتج للمجتمع بعد تسليمه بما تتضمنه تلك الخسارة في الفشل في تلبية توقعات الزبون والفشل في تلبية خصائص الأداء.فالخسارة من وجهة نظر تاكوشي بأنها تكلفة الجودة الرديئة أي تكلفة الفشل الداخلي والخارجي حيث تركز طريقة تاكوشي على معالجة هذا التفاقم بهذه الكلف من خلال تخفيض تكاليف الجودة الرديئة.</a:t>
            </a:r>
            <a:endParaRPr lang="en-US" sz="4000" dirty="0"/>
          </a:p>
          <a:p>
            <a:endParaRPr lang="en-US" dirty="0"/>
          </a:p>
        </p:txBody>
      </p:sp>
    </p:spTree>
    <p:extLst>
      <p:ext uri="{BB962C8B-B14F-4D97-AF65-F5344CB8AC3E}">
        <p14:creationId xmlns:p14="http://schemas.microsoft.com/office/powerpoint/2010/main" val="2700550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2139" y="560364"/>
            <a:ext cx="11450470" cy="6001643"/>
          </a:xfrm>
          <a:prstGeom prst="rect">
            <a:avLst/>
          </a:prstGeom>
        </p:spPr>
        <p:txBody>
          <a:bodyPr wrap="square">
            <a:spAutoFit/>
          </a:bodyPr>
          <a:lstStyle/>
          <a:p>
            <a:r>
              <a:rPr lang="ar-IQ" sz="3200" dirty="0"/>
              <a:t> </a:t>
            </a:r>
            <a:r>
              <a:rPr lang="ar-IQ" sz="3200" dirty="0" smtClean="0"/>
              <a:t>الاستنتاجات: </a:t>
            </a:r>
          </a:p>
          <a:p>
            <a:r>
              <a:rPr lang="ar-IQ" sz="3200" dirty="0"/>
              <a:t>1</a:t>
            </a:r>
            <a:r>
              <a:rPr lang="ar-IQ" sz="3200" dirty="0" smtClean="0"/>
              <a:t>- </a:t>
            </a:r>
            <a:r>
              <a:rPr lang="ar-IQ" sz="3200" dirty="0"/>
              <a:t>ركز تاكوشي على القيمة المستهدفة،لان الجودة تكون هي الأفضل عندما تكون المنتجات مطابقة لمواصفاتها المطلوبة من قبل الزبائن،ففلسفة تاكوشي قدمت فكرة إن أي انحراف عن القيمة المستهدفة يشكل خسارة،وان المنتوج يجب أن يحقق القيمة المستهدفة وليس البقاء داخل حدود المواصفات فقط،وكلما كانت المنتجات قريبة من القيمة المستهدفة كانت الخسارة منخفضة جدا.</a:t>
            </a:r>
          </a:p>
          <a:p>
            <a:r>
              <a:rPr lang="ar-IQ" sz="3200" dirty="0"/>
              <a:t>2 – اهتمت طريقة تاكوشي برضا الزبون فكلما كان المنتوج مطابق  تماما لرغبات الزبائن قلت التكلفة والخسارة التي يسببها المنتوج للمجتمع ،والعكس صحيح،حيث إن الانحراف عن الهدف يسبب عدم رضا الزبون عن منتجات الشركة،مما يسبب زيادة تكاليف الجودة الرديئة آو عدم المطابقة.</a:t>
            </a:r>
            <a:endParaRPr lang="en-US" sz="3200" dirty="0"/>
          </a:p>
          <a:p>
            <a:endParaRPr lang="en-US" sz="3200" dirty="0"/>
          </a:p>
          <a:p>
            <a:endParaRPr lang="en-US" sz="3200" dirty="0"/>
          </a:p>
        </p:txBody>
      </p:sp>
    </p:spTree>
    <p:extLst>
      <p:ext uri="{BB962C8B-B14F-4D97-AF65-F5344CB8AC3E}">
        <p14:creationId xmlns:p14="http://schemas.microsoft.com/office/powerpoint/2010/main" val="17160790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843" y="413495"/>
            <a:ext cx="11477766" cy="507831"/>
          </a:xfrm>
          <a:prstGeom prst="rect">
            <a:avLst/>
          </a:prstGeom>
        </p:spPr>
        <p:txBody>
          <a:bodyPr wrap="square">
            <a:spAutoFit/>
          </a:bodyPr>
          <a:lstStyle/>
          <a:p>
            <a:pPr algn="just">
              <a:spcAft>
                <a:spcPts val="800"/>
              </a:spcAft>
            </a:pPr>
            <a:r>
              <a:rPr lang="ar-EG" sz="2700" dirty="0" smtClean="0">
                <a:solidFill>
                  <a:srgbClr val="000000"/>
                </a:solidFill>
                <a:latin typeface="Calibri" panose="020F0502020204030204" pitchFamily="34" charset="0"/>
                <a:ea typeface="Times New Roman" panose="02020603050405020304" pitchFamily="18" charset="0"/>
              </a:rPr>
              <a:t>.</a:t>
            </a:r>
            <a:endParaRPr lang="en-US" sz="2700" dirty="0">
              <a:effectLst/>
              <a:latin typeface="Calibri" panose="020F0502020204030204" pitchFamily="34" charset="0"/>
              <a:ea typeface="Calibri" panose="020F0502020204030204" pitchFamily="34" charset="0"/>
            </a:endParaRPr>
          </a:p>
        </p:txBody>
      </p:sp>
      <p:sp>
        <p:nvSpPr>
          <p:cNvPr id="3" name="Rectangle 2"/>
          <p:cNvSpPr/>
          <p:nvPr/>
        </p:nvSpPr>
        <p:spPr>
          <a:xfrm>
            <a:off x="354843" y="413495"/>
            <a:ext cx="11464119" cy="5632311"/>
          </a:xfrm>
          <a:prstGeom prst="rect">
            <a:avLst/>
          </a:prstGeom>
        </p:spPr>
        <p:txBody>
          <a:bodyPr wrap="square">
            <a:spAutoFit/>
          </a:bodyPr>
          <a:lstStyle/>
          <a:p>
            <a:r>
              <a:rPr lang="ar-IQ" sz="3200" dirty="0" smtClean="0"/>
              <a:t>3</a:t>
            </a:r>
            <a:r>
              <a:rPr lang="ar-IQ" dirty="0" smtClean="0"/>
              <a:t>– </a:t>
            </a:r>
            <a:r>
              <a:rPr lang="ar-IQ" sz="3600" b="1" dirty="0"/>
              <a:t>تتضمن دالة خسارة الجودة جميع تكاليف الفشل وبالأخص الفشل الخارجي التي تعتبر من اخطر أنواع تكاليف الجودة نظرا لتأثيرها على سمعة الشركة ومن بينها تكاليف التحقق من شكاوي الزبائن ،خسارة سمعة الشركة،كلف الضمان........الخ فكلما ارتفعت هذه التكاليف ازدادت الخسارة الاجتماعية والعكس صحيح .</a:t>
            </a:r>
          </a:p>
          <a:p>
            <a:r>
              <a:rPr lang="ar-IQ" sz="3600" b="1" dirty="0"/>
              <a:t>4- وجود علاقة عكسية بين دالة خسارة الجودة وتكاليف الجودة الجيدة(الوقاية والتقييم) فزيادة تكاليف الجودة الجيدة تؤدي إلى انخفاض دالة خسارة الجودة.وانخفاض تكاليف الجودة الجيدة تؤدي إلى زيادة دالة خسارة الجودة.</a:t>
            </a:r>
            <a:endParaRPr lang="en-US" sz="3600" b="1" dirty="0"/>
          </a:p>
          <a:p>
            <a:endParaRPr lang="en-US" sz="3600" b="1" dirty="0"/>
          </a:p>
        </p:txBody>
      </p:sp>
    </p:spTree>
    <p:extLst>
      <p:ext uri="{BB962C8B-B14F-4D97-AF65-F5344CB8AC3E}">
        <p14:creationId xmlns:p14="http://schemas.microsoft.com/office/powerpoint/2010/main" val="322364144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1194" y="520733"/>
            <a:ext cx="11532358" cy="492443"/>
          </a:xfrm>
          <a:prstGeom prst="rect">
            <a:avLst/>
          </a:prstGeom>
        </p:spPr>
        <p:txBody>
          <a:bodyPr wrap="square">
            <a:spAutoFit/>
          </a:bodyPr>
          <a:lstStyle/>
          <a:p>
            <a:pPr algn="just">
              <a:spcAft>
                <a:spcPts val="800"/>
              </a:spcAft>
            </a:pPr>
            <a:r>
              <a:rPr lang="ar-SA" sz="2600" dirty="0">
                <a:solidFill>
                  <a:srgbClr val="000000"/>
                </a:solidFill>
                <a:latin typeface="Calibri" panose="020F0502020204030204" pitchFamily="34" charset="0"/>
                <a:ea typeface="Times New Roman" panose="02020603050405020304" pitchFamily="18" charset="0"/>
              </a:rPr>
              <a:t> </a:t>
            </a:r>
            <a:endParaRPr lang="en-US" sz="2600" dirty="0">
              <a:effectLst/>
              <a:latin typeface="Calibri" panose="020F0502020204030204" pitchFamily="34" charset="0"/>
              <a:ea typeface="Calibri" panose="020F0502020204030204" pitchFamily="34" charset="0"/>
            </a:endParaRPr>
          </a:p>
        </p:txBody>
      </p:sp>
      <p:sp>
        <p:nvSpPr>
          <p:cNvPr id="3" name="Rectangle 2"/>
          <p:cNvSpPr/>
          <p:nvPr/>
        </p:nvSpPr>
        <p:spPr>
          <a:xfrm>
            <a:off x="0" y="300250"/>
            <a:ext cx="11969086" cy="2554545"/>
          </a:xfrm>
          <a:prstGeom prst="rect">
            <a:avLst/>
          </a:prstGeom>
        </p:spPr>
        <p:txBody>
          <a:bodyPr wrap="square">
            <a:spAutoFit/>
          </a:bodyPr>
          <a:lstStyle/>
          <a:p>
            <a:r>
              <a:rPr lang="ar-IQ" dirty="0"/>
              <a:t> </a:t>
            </a:r>
            <a:r>
              <a:rPr lang="ar-IQ" sz="4000" dirty="0" smtClean="0"/>
              <a:t>5</a:t>
            </a:r>
            <a:r>
              <a:rPr lang="ar-IQ" dirty="0" smtClean="0"/>
              <a:t>–</a:t>
            </a:r>
            <a:r>
              <a:rPr lang="ar-IQ" sz="4000" b="1" dirty="0" smtClean="0"/>
              <a:t>وجود </a:t>
            </a:r>
            <a:r>
              <a:rPr lang="ar-IQ" sz="4000" b="1" dirty="0"/>
              <a:t>علاقة طردية بين دالة خسارة الجودة وتكاليف الجودة الرديئة(الفشل الداخلي والخارجي).فزيادة تكاليف الجودة الرديئة تؤدي إلى زيادة دالة خسارة الجودة،وانخفاض تكاليف الجودة الرديئة تؤدي إلى انخفاض دالة خسارة الجودة.</a:t>
            </a:r>
            <a:endParaRPr lang="en-US" sz="4000" b="1" dirty="0"/>
          </a:p>
        </p:txBody>
      </p:sp>
    </p:spTree>
    <p:extLst>
      <p:ext uri="{BB962C8B-B14F-4D97-AF65-F5344CB8AC3E}">
        <p14:creationId xmlns:p14="http://schemas.microsoft.com/office/powerpoint/2010/main" val="36712042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023678" cy="6863417"/>
          </a:xfrm>
          <a:prstGeom prst="rect">
            <a:avLst/>
          </a:prstGeom>
        </p:spPr>
        <p:txBody>
          <a:bodyPr wrap="square">
            <a:spAutoFit/>
          </a:bodyPr>
          <a:lstStyle/>
          <a:p>
            <a:r>
              <a:rPr lang="ar-IQ" sz="4000" b="1" dirty="0" smtClean="0"/>
              <a:t>التوصيات:</a:t>
            </a:r>
          </a:p>
          <a:p>
            <a:r>
              <a:rPr lang="ar-IQ" sz="4000" b="1" dirty="0"/>
              <a:t>1</a:t>
            </a:r>
            <a:r>
              <a:rPr lang="ar-IQ" sz="4000" b="1" dirty="0" smtClean="0"/>
              <a:t>–ضرورة </a:t>
            </a:r>
            <a:r>
              <a:rPr lang="ar-IQ" sz="4000" b="1" dirty="0"/>
              <a:t>تطبيق طريقة تاكوشي للوصول بمستوى المنتجات </a:t>
            </a:r>
            <a:r>
              <a:rPr lang="en-US" sz="4000" b="1" dirty="0"/>
              <a:t>100%</a:t>
            </a:r>
            <a:r>
              <a:rPr lang="ar-IQ" sz="4000" b="1" dirty="0"/>
              <a:t> تكون مطابقة وخالية من العيوب وتحقق القيمة المستهدفة.</a:t>
            </a:r>
            <a:endParaRPr lang="en-US" sz="4000" b="1" dirty="0"/>
          </a:p>
          <a:p>
            <a:r>
              <a:rPr lang="ar-IQ" sz="4000" b="1" dirty="0"/>
              <a:t>2 –عند تطبيق طريقة تاكوشي ستحصل الشركة على التصاميم الجيدة للمنتجات مما يؤدي إلى إنتاج منتجات عالية الجودة وبأقل مستوى من العيوب وتقلل كلف الفشل.</a:t>
            </a:r>
            <a:endParaRPr lang="en-US" sz="4000" b="1" dirty="0"/>
          </a:p>
          <a:p>
            <a:r>
              <a:rPr lang="ar-IQ" sz="4000" b="1" dirty="0"/>
              <a:t>3 -ضرورة تطبيق فلسفة تاكوشي لإيجاد السبل الكفيلة لزيادة جودة المنتجات وتقليل تكاليفها في الوقت نفسه من خلال تقليل الانحراف عن القيمة المستهدفة فعند اقتراب المنتوج من القيمة المستهدفة يعني انه مطابق للمواصفات ولا يوجد تكاليف للفشل.</a:t>
            </a:r>
            <a:endParaRPr lang="en-US" sz="4000" b="1" dirty="0"/>
          </a:p>
          <a:p>
            <a:endParaRPr lang="en-US" sz="4000" b="1" dirty="0"/>
          </a:p>
        </p:txBody>
      </p:sp>
    </p:spTree>
    <p:extLst>
      <p:ext uri="{BB962C8B-B14F-4D97-AF65-F5344CB8AC3E}">
        <p14:creationId xmlns:p14="http://schemas.microsoft.com/office/powerpoint/2010/main" val="2661640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1070"/>
            <a:ext cx="12091916" cy="4401205"/>
          </a:xfrm>
          <a:prstGeom prst="rect">
            <a:avLst/>
          </a:prstGeom>
        </p:spPr>
        <p:txBody>
          <a:bodyPr wrap="square">
            <a:spAutoFit/>
          </a:bodyPr>
          <a:lstStyle/>
          <a:p>
            <a:r>
              <a:rPr lang="ar-IQ" sz="3600" dirty="0"/>
              <a:t>4</a:t>
            </a:r>
            <a:r>
              <a:rPr lang="ar-IQ" dirty="0"/>
              <a:t> </a:t>
            </a:r>
            <a:r>
              <a:rPr lang="ar-IQ" sz="4000" b="1" dirty="0"/>
              <a:t>–ضرورة تطبيق طريقة تاكوشي لتقليل كلف الفشل التي تمثل أعلى فئة بتكاليف الجودة ولصهر جبل الجليد والقضاء تدريجيا على  تكاليف الجودة المخفية وتقليل الخسارة التي يسببها المنتوج للمجتمع .</a:t>
            </a:r>
            <a:endParaRPr lang="en-US" sz="4000" b="1" dirty="0"/>
          </a:p>
          <a:p>
            <a:r>
              <a:rPr lang="ar-IQ" sz="4000" b="1" dirty="0"/>
              <a:t>5 –ضرورة التركيز على تكاليف الجودة الجيدة من اجل تخفيض دالة خسارة الجودة وبذلك تكون المنتجات مطابقة تماما للقيمة المستهدفة وتؤدي إلى رضا الزبون .</a:t>
            </a:r>
            <a:endParaRPr lang="en-US" sz="4000" b="1" dirty="0"/>
          </a:p>
          <a:p>
            <a:endParaRPr lang="en-US" sz="4000" b="1" dirty="0"/>
          </a:p>
        </p:txBody>
      </p:sp>
    </p:spTree>
    <p:extLst>
      <p:ext uri="{BB962C8B-B14F-4D97-AF65-F5344CB8AC3E}">
        <p14:creationId xmlns:p14="http://schemas.microsoft.com/office/powerpoint/2010/main" val="2070343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51759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4907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32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3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360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5535"/>
            <a:ext cx="12192000" cy="5016758"/>
          </a:xfrm>
          <a:prstGeom prst="rect">
            <a:avLst/>
          </a:prstGeom>
        </p:spPr>
        <p:txBody>
          <a:bodyPr wrap="square">
            <a:spAutoFit/>
          </a:bodyPr>
          <a:lstStyle/>
          <a:p>
            <a:r>
              <a:rPr lang="ar-IQ" sz="4000" b="1" dirty="0" smtClean="0"/>
              <a:t>هدف المحاضرة :ان الهدف هو تقديم </a:t>
            </a:r>
            <a:r>
              <a:rPr lang="ar-IQ" sz="4000" b="1" dirty="0"/>
              <a:t>مساهمة علمية للإطار النظري الفكري للجودة ولكلفها وخصائصها وتأثير تحسين الجودة على تخفيض التكاليف وزيادة الربحية.مع بيان الأبعاد النظرية العلمية لطريقة تاكوشي وتأثيرها في رفع مستوى الأداء التشغيلي وتحقيق رغبات الزبون بتقديم منتجات عالية الجودة وبكلف معقولة للأسواق من خلال بناء دالة الجودة لتاكوشي المعتمدة على فلسفة هندسة الجودة لتحقيق الجودة العالية بالتصميم للمنتج والعملية لتحقيق القيم المستهدفة وتقليل الانحراف لتحقيق أفضل خصائص الجودة للمنتج.</a:t>
            </a:r>
            <a:endParaRPr lang="en-US" sz="4000" b="1" dirty="0"/>
          </a:p>
        </p:txBody>
      </p:sp>
    </p:spTree>
    <p:extLst>
      <p:ext uri="{BB962C8B-B14F-4D97-AF65-F5344CB8AC3E}">
        <p14:creationId xmlns:p14="http://schemas.microsoft.com/office/powerpoint/2010/main" val="3867902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57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6728" y="353278"/>
            <a:ext cx="11559653" cy="5899051"/>
          </a:xfrm>
          <a:prstGeom prst="rect">
            <a:avLst/>
          </a:prstGeom>
        </p:spPr>
        <p:txBody>
          <a:bodyPr wrap="square">
            <a:spAutoFit/>
          </a:bodyPr>
          <a:lstStyle/>
          <a:p>
            <a:pPr algn="just">
              <a:spcAft>
                <a:spcPts val="800"/>
              </a:spcAft>
            </a:pPr>
            <a:r>
              <a:rPr lang="ar-SA" sz="2800" b="1" u="sng" dirty="0">
                <a:solidFill>
                  <a:srgbClr val="000000"/>
                </a:solidFill>
                <a:latin typeface="Calibri" panose="020F0502020204030204" pitchFamily="34" charset="0"/>
                <a:ea typeface="Times New Roman" panose="02020603050405020304" pitchFamily="18" charset="0"/>
              </a:rPr>
              <a:t>سادساً: واقع الصناعة العراقية وكيفية الاصلاح الاقتصادي لدعم </a:t>
            </a:r>
            <a:r>
              <a:rPr lang="ar-IQ" sz="2800" b="1" u="sng" dirty="0" smtClean="0">
                <a:solidFill>
                  <a:srgbClr val="000000"/>
                </a:solidFill>
                <a:latin typeface="Calibri" panose="020F0502020204030204" pitchFamily="34" charset="0"/>
                <a:ea typeface="Times New Roman" panose="02020603050405020304" pitchFamily="18" charset="0"/>
              </a:rPr>
              <a:t>الجودة :</a:t>
            </a:r>
            <a:endParaRPr lang="en-US" sz="2800" b="1" dirty="0">
              <a:latin typeface="Calibri" panose="020F0502020204030204" pitchFamily="34" charset="0"/>
              <a:ea typeface="Calibri" panose="020F0502020204030204" pitchFamily="34" charset="0"/>
            </a:endParaRPr>
          </a:p>
          <a:p>
            <a:pPr algn="just">
              <a:spcAft>
                <a:spcPts val="800"/>
              </a:spcAft>
            </a:pPr>
            <a:r>
              <a:rPr lang="ar-SA" sz="2800" dirty="0">
                <a:solidFill>
                  <a:srgbClr val="000000"/>
                </a:solidFill>
                <a:latin typeface="Calibri" panose="020F0502020204030204" pitchFamily="34" charset="0"/>
                <a:ea typeface="Times New Roman" panose="02020603050405020304" pitchFamily="18" charset="0"/>
              </a:rPr>
              <a:t>بعد عام 2003 كان هيكل الاقتصاد العراقي على موعد من التدمير والخراب، بعد ان نهبت المعدات والآلات، والبعض منها هربت الى الدول المجاورة، بل منها ما وصل الى دول شرق اسيا (بيعت خردة). ان المحتل الامريكي كان لا ينظر الى قادم الايام فيما الاقتصاد العراقي ولا يملك فكرة عن الطريق الصحيح الى الاصلاح الاقتصادي، وتعامل وفق فلسفة خاطئة لا تدرك الاثار الاجتماعية للتدمير </a:t>
            </a:r>
            <a:r>
              <a:rPr lang="ar-SA" sz="2800" dirty="0" err="1">
                <a:solidFill>
                  <a:srgbClr val="000000"/>
                </a:solidFill>
                <a:latin typeface="Calibri" panose="020F0502020204030204" pitchFamily="34" charset="0"/>
                <a:ea typeface="Times New Roman" panose="02020603050405020304" pitchFamily="18" charset="0"/>
              </a:rPr>
              <a:t>الممنهج</a:t>
            </a:r>
            <a:r>
              <a:rPr lang="ar-SA" sz="2800" dirty="0">
                <a:solidFill>
                  <a:srgbClr val="000000"/>
                </a:solidFill>
                <a:latin typeface="Calibri" panose="020F0502020204030204" pitchFamily="34" charset="0"/>
                <a:ea typeface="Times New Roman" panose="02020603050405020304" pitchFamily="18" charset="0"/>
              </a:rPr>
              <a:t> للصناعات التحويلية العراقية. والدليل واضح على ذلك إذ ان القوات المحتلة تركت كل الوزارات والصناعات تحترق وتتعرض الى النهب والتدمير، باستثناء مرافق الصناعة النفطية ووزارة النفط التي حظيت بحمايتها</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Calibri" panose="020F0502020204030204" pitchFamily="34" charset="0"/>
              <a:ea typeface="Calibri" panose="020F0502020204030204" pitchFamily="34" charset="0"/>
            </a:endParaRPr>
          </a:p>
          <a:p>
            <a:r>
              <a:rPr lang="ar-SA" sz="2800" dirty="0">
                <a:solidFill>
                  <a:srgbClr val="000000"/>
                </a:solidFill>
                <a:ea typeface="Times New Roman" panose="02020603050405020304" pitchFamily="18" charset="0"/>
              </a:rPr>
              <a:t>وفي ظل الحاكم المدني للعراق (بول بريمر) اتخذت سلطات الاحتلال مجموعة من العمليات </a:t>
            </a:r>
            <a:r>
              <a:rPr lang="ar-SA" sz="2800" dirty="0" err="1">
                <a:solidFill>
                  <a:srgbClr val="000000"/>
                </a:solidFill>
                <a:ea typeface="Times New Roman" panose="02020603050405020304" pitchFamily="18" charset="0"/>
              </a:rPr>
              <a:t>الانعاشية</a:t>
            </a:r>
            <a:r>
              <a:rPr lang="ar-SA" sz="2800" dirty="0">
                <a:solidFill>
                  <a:srgbClr val="000000"/>
                </a:solidFill>
                <a:ea typeface="Times New Roman" panose="02020603050405020304" pitchFamily="18" charset="0"/>
              </a:rPr>
              <a:t>، والبدء في صفحة التغيير في النظام الاقتصادي القائم على المركزية في التخطيط الى فلسفة اقتصاد السوق. وتبعا لذلك شكلت هيئة لدراسة خصخصة المنشآت الصناعية في العراق منتصف عام 2004 إلا انها تراجعت عن ذلك بعد تحذيرات البنك الدولي من الاثار الاجتماعية لخصخصة نحو (159) منشأة صناعية حكومية.</a:t>
            </a:r>
            <a:endParaRPr lang="ar-IQ" sz="2800" dirty="0"/>
          </a:p>
        </p:txBody>
      </p:sp>
    </p:spTree>
    <p:extLst>
      <p:ext uri="{BB962C8B-B14F-4D97-AF65-F5344CB8AC3E}">
        <p14:creationId xmlns:p14="http://schemas.microsoft.com/office/powerpoint/2010/main" val="129188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0251" y="451506"/>
            <a:ext cx="11546005" cy="5831276"/>
          </a:xfrm>
          <a:prstGeom prst="rect">
            <a:avLst/>
          </a:prstGeom>
        </p:spPr>
        <p:txBody>
          <a:bodyPr wrap="square">
            <a:spAutoFit/>
          </a:bodyPr>
          <a:lstStyle/>
          <a:p>
            <a:pPr algn="just">
              <a:lnSpc>
                <a:spcPct val="107000"/>
              </a:lnSpc>
              <a:spcAft>
                <a:spcPts val="800"/>
              </a:spcAft>
            </a:pPr>
            <a:r>
              <a:rPr lang="ar-SA" sz="2900" dirty="0">
                <a:solidFill>
                  <a:srgbClr val="000000"/>
                </a:solidFill>
                <a:latin typeface="Calibri" panose="020F0502020204030204" pitchFamily="34" charset="0"/>
                <a:ea typeface="Times New Roman" panose="02020603050405020304" pitchFamily="18" charset="0"/>
              </a:rPr>
              <a:t>وفي اعتقادنا فإنه لو تم ذلك لكان أفضل بكثير للعراق من عدمها، اذ شهدت هذه المرحلة عودة الالاف من الموظفين والعمال الذين تركوا ميدان العمل في هذه المنشآت بعد تدني الاجور والرواتب خلال المدة (1991- 2002). ومن المعروف ان عنصر الانتاج عندما يترك دون تشغيل لمدة من الزمن يخسر الكثير من كفاءته الانتاجية، ويحتاج الى التدريب وإعادة التأهيل وهذا لم يحصل، اذ كان ينظر الى العودة للوظيفة فرصة للحصول على اجور مالية دون تقديم أي جهد. ويأتي ذلك أيضا ضمن سياق خلق الولاءات الى السلطة السياسية الجديد. وبالطبع كانت الحكومات العراقية المتعاقبة لم تدرك المخاطر المستقبلية على مستوى الكفاءة الانتاجية، وبفضل توفر العوائد المالية النفطية كانت قادرة على تغطية الرواتب والأجور، على اثر تحسن اسعار النفط الخام عالميا، وفي الوقت نفسه لم تضع الخطط لتطوير المنشآت الصناعية او انشاء صناعات جديدة</a:t>
            </a:r>
            <a:r>
              <a:rPr lang="en-US" sz="2900" dirty="0">
                <a:solidFill>
                  <a:srgbClr val="000000"/>
                </a:solidFill>
                <a:latin typeface="Times New Roman" panose="02020603050405020304" pitchFamily="18" charset="0"/>
                <a:ea typeface="Times New Roman" panose="02020603050405020304" pitchFamily="18" charset="0"/>
              </a:rPr>
              <a:t>.</a:t>
            </a:r>
            <a:endParaRPr lang="en-US" sz="2900" dirty="0">
              <a:latin typeface="Calibri" panose="020F0502020204030204" pitchFamily="34" charset="0"/>
              <a:ea typeface="Calibri" panose="020F0502020204030204" pitchFamily="34" charset="0"/>
            </a:endParaRPr>
          </a:p>
          <a:p>
            <a:pPr algn="just"/>
            <a:r>
              <a:rPr lang="ar-SA" sz="2900" dirty="0">
                <a:solidFill>
                  <a:srgbClr val="000000"/>
                </a:solidFill>
                <a:ea typeface="Times New Roman" panose="02020603050405020304" pitchFamily="18" charset="0"/>
              </a:rPr>
              <a:t>وساهمت عوامل اخرى في تدهور الصناعة العراقية بعد اعتماد نهج سياسة الباب المفتوح على صعيد التجارة الخارجية، وما ترتب على ذلك من اغراق السوق العراقية بالسلع من مختلف دول العالم وأحيانا من </a:t>
            </a:r>
            <a:r>
              <a:rPr lang="ar-SA" sz="2900" dirty="0" err="1">
                <a:solidFill>
                  <a:srgbClr val="000000"/>
                </a:solidFill>
                <a:ea typeface="Times New Roman" panose="02020603050405020304" pitchFamily="18" charset="0"/>
              </a:rPr>
              <a:t>مناشئ</a:t>
            </a:r>
            <a:r>
              <a:rPr lang="ar-SA" sz="2900" dirty="0">
                <a:solidFill>
                  <a:srgbClr val="000000"/>
                </a:solidFill>
                <a:ea typeface="Times New Roman" panose="02020603050405020304" pitchFamily="18" charset="0"/>
              </a:rPr>
              <a:t> غير معروفة دون مراعاة حماية الانتاج المحلي او المستهلك العراقي. </a:t>
            </a:r>
            <a:endParaRPr lang="ar-IQ" sz="2900" dirty="0"/>
          </a:p>
        </p:txBody>
      </p:sp>
    </p:spTree>
    <p:extLst>
      <p:ext uri="{BB962C8B-B14F-4D97-AF65-F5344CB8AC3E}">
        <p14:creationId xmlns:p14="http://schemas.microsoft.com/office/powerpoint/2010/main" val="1860540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2137" y="557070"/>
            <a:ext cx="11464119" cy="5110373"/>
          </a:xfrm>
          <a:prstGeom prst="rect">
            <a:avLst/>
          </a:prstGeom>
        </p:spPr>
        <p:txBody>
          <a:bodyPr wrap="square">
            <a:spAutoFit/>
          </a:bodyPr>
          <a:lstStyle/>
          <a:p>
            <a:pPr algn="just">
              <a:lnSpc>
                <a:spcPct val="107000"/>
              </a:lnSpc>
              <a:spcAft>
                <a:spcPts val="800"/>
              </a:spcAft>
            </a:pPr>
            <a:r>
              <a:rPr lang="ar-SA" sz="3000" dirty="0">
                <a:solidFill>
                  <a:srgbClr val="000000"/>
                </a:solidFill>
                <a:latin typeface="Calibri" panose="020F0502020204030204" pitchFamily="34" charset="0"/>
                <a:ea typeface="Times New Roman" panose="02020603050405020304" pitchFamily="18" charset="0"/>
              </a:rPr>
              <a:t>وقد ادت هذه العشوائية الى بلوغ الصناعات التحويلية رمقها الاخير، ومن ثم جاءت القشة التي قصمت ظهر البعير بعد الانخفاض الكبير في سعر النفط الخام في الربع الاخير من العام 2014، ناهيك عن استفحال الفساد الاداري والمالي في الوزارات العراقية كافة، وفقدان موازنة عام 2014 للصناعات، والتي لم يتجرأ أحد على الحديث عنها لحد الان، وبلغ الأمر خطورة في اللغز المحير: هل تم تخصيص أجور ورواتب الى العاملين والموظفين أم لا في مختلف الصناعات في موازنة عام 2014؟</a:t>
            </a:r>
            <a:endParaRPr lang="en-US" sz="3000" dirty="0">
              <a:latin typeface="Calibri" panose="020F0502020204030204" pitchFamily="34" charset="0"/>
              <a:ea typeface="Calibri" panose="020F0502020204030204" pitchFamily="34" charset="0"/>
            </a:endParaRPr>
          </a:p>
          <a:p>
            <a:pPr algn="just">
              <a:lnSpc>
                <a:spcPct val="107000"/>
              </a:lnSpc>
              <a:spcAft>
                <a:spcPts val="800"/>
              </a:spcAft>
            </a:pPr>
            <a:r>
              <a:rPr lang="ar-SA" sz="3000" dirty="0">
                <a:solidFill>
                  <a:srgbClr val="000000"/>
                </a:solidFill>
                <a:latin typeface="Calibri" panose="020F0502020204030204" pitchFamily="34" charset="0"/>
                <a:ea typeface="Times New Roman" panose="02020603050405020304" pitchFamily="18" charset="0"/>
              </a:rPr>
              <a:t>ودون شك معنى ذلك من الناحية الاقتصادية دخول الصناعة العراقية مرحلة </a:t>
            </a:r>
            <a:r>
              <a:rPr lang="ar-SA" sz="3000" dirty="0" err="1">
                <a:solidFill>
                  <a:srgbClr val="000000"/>
                </a:solidFill>
                <a:latin typeface="Calibri" panose="020F0502020204030204" pitchFamily="34" charset="0"/>
                <a:ea typeface="Times New Roman" panose="02020603050405020304" pitchFamily="18" charset="0"/>
              </a:rPr>
              <a:t>اللاوفورات</a:t>
            </a:r>
            <a:r>
              <a:rPr lang="ar-SA" sz="3000" dirty="0">
                <a:solidFill>
                  <a:srgbClr val="000000"/>
                </a:solidFill>
                <a:latin typeface="Calibri" panose="020F0502020204030204" pitchFamily="34" charset="0"/>
                <a:ea typeface="Times New Roman" panose="02020603050405020304" pitchFamily="18" charset="0"/>
              </a:rPr>
              <a:t> في الحجم</a:t>
            </a:r>
            <a:r>
              <a:rPr lang="en-US" sz="3000" dirty="0">
                <a:solidFill>
                  <a:srgbClr val="000000"/>
                </a:solidFill>
                <a:latin typeface="Times New Roman" panose="02020603050405020304" pitchFamily="18" charset="0"/>
                <a:ea typeface="Times New Roman" panose="02020603050405020304" pitchFamily="18" charset="0"/>
              </a:rPr>
              <a:t> (Diseconomies Of Scale)</a:t>
            </a:r>
            <a:r>
              <a:rPr lang="ar-SA" sz="3000" dirty="0">
                <a:solidFill>
                  <a:srgbClr val="000000"/>
                </a:solidFill>
                <a:latin typeface="Calibri" panose="020F0502020204030204" pitchFamily="34" charset="0"/>
                <a:ea typeface="Times New Roman" panose="02020603050405020304" pitchFamily="18" charset="0"/>
              </a:rPr>
              <a:t>، والتي تعني الزيادة في التكاليف الكلية على العوائد الكلية، بعد ان بدأ العراق يخسر كوادره الماهرة بسبب الحروب او الهجرة او مضايقة للكفاءات في مختلف الاختصاصات ولأصحاب رؤوس الاموال في القطاع الخاص او قلة الدعم المادي</a:t>
            </a:r>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194856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1195" y="451536"/>
            <a:ext cx="11505062" cy="5845446"/>
          </a:xfrm>
          <a:prstGeom prst="rect">
            <a:avLst/>
          </a:prstGeom>
        </p:spPr>
        <p:txBody>
          <a:bodyPr wrap="square">
            <a:spAutoFit/>
          </a:bodyPr>
          <a:lstStyle/>
          <a:p>
            <a:pPr algn="just">
              <a:lnSpc>
                <a:spcPct val="107000"/>
              </a:lnSpc>
              <a:spcAft>
                <a:spcPts val="800"/>
              </a:spcAft>
            </a:pPr>
            <a:r>
              <a:rPr lang="ar-SA" sz="2600" dirty="0">
                <a:solidFill>
                  <a:srgbClr val="000000"/>
                </a:solidFill>
                <a:latin typeface="Calibri" panose="020F0502020204030204" pitchFamily="34" charset="0"/>
                <a:ea typeface="Times New Roman" panose="02020603050405020304" pitchFamily="18" charset="0"/>
              </a:rPr>
              <a:t>هذا هو المشهد المأساوي للصناعات التحويلية في العراق. يمكن تلخيص أسبابه بما يلي</a:t>
            </a:r>
            <a:r>
              <a:rPr lang="en-US" sz="2600" dirty="0" smtClean="0">
                <a:solidFill>
                  <a:srgbClr val="000000"/>
                </a:solidFill>
                <a:latin typeface="Times New Roman" panose="02020603050405020304" pitchFamily="18" charset="0"/>
                <a:ea typeface="Times New Roman" panose="02020603050405020304" pitchFamily="18" charset="0"/>
              </a:rPr>
              <a:t>:</a:t>
            </a:r>
            <a:endParaRPr lang="en-US" sz="2600" dirty="0">
              <a:latin typeface="Calibri" panose="020F0502020204030204" pitchFamily="34" charset="0"/>
              <a:ea typeface="Times New Roman" panose="02020603050405020304" pitchFamily="18" charset="0"/>
            </a:endParaRPr>
          </a:p>
          <a:p>
            <a:pPr marL="514350" indent="-514350" algn="just">
              <a:lnSpc>
                <a:spcPct val="107000"/>
              </a:lnSpc>
              <a:spcAft>
                <a:spcPts val="800"/>
              </a:spcAft>
              <a:buFont typeface="+mj-lt"/>
              <a:buAutoNum type="arabicPeriod"/>
            </a:pPr>
            <a:r>
              <a:rPr lang="ar-SA" sz="2600" dirty="0" smtClean="0">
                <a:solidFill>
                  <a:srgbClr val="000000"/>
                </a:solidFill>
                <a:latin typeface="Calibri" panose="020F0502020204030204" pitchFamily="34" charset="0"/>
                <a:ea typeface="Times New Roman" panose="02020603050405020304" pitchFamily="18" charset="0"/>
              </a:rPr>
              <a:t>تزايد </a:t>
            </a:r>
            <a:r>
              <a:rPr lang="ar-SA" sz="2600" dirty="0">
                <a:solidFill>
                  <a:srgbClr val="000000"/>
                </a:solidFill>
                <a:latin typeface="Calibri" panose="020F0502020204030204" pitchFamily="34" charset="0"/>
                <a:ea typeface="Times New Roman" panose="02020603050405020304" pitchFamily="18" charset="0"/>
              </a:rPr>
              <a:t>أعداد القوى العاملة ما بعد عام 2003 بالشكل الذي أصبح من المستحيل ان تتفوق الايرادات الكلية</a:t>
            </a:r>
            <a:r>
              <a:rPr lang="en-US" sz="2600" dirty="0">
                <a:solidFill>
                  <a:srgbClr val="000000"/>
                </a:solidFill>
                <a:latin typeface="Times New Roman" panose="02020603050405020304" pitchFamily="18" charset="0"/>
                <a:ea typeface="Times New Roman" panose="02020603050405020304" pitchFamily="18" charset="0"/>
              </a:rPr>
              <a:t> (Total Revenue) </a:t>
            </a:r>
            <a:r>
              <a:rPr lang="ar-SA" sz="2600" dirty="0">
                <a:solidFill>
                  <a:srgbClr val="000000"/>
                </a:solidFill>
                <a:latin typeface="Calibri" panose="020F0502020204030204" pitchFamily="34" charset="0"/>
                <a:ea typeface="Times New Roman" panose="02020603050405020304" pitchFamily="18" charset="0"/>
              </a:rPr>
              <a:t>على التكاليف الكلية</a:t>
            </a:r>
            <a:r>
              <a:rPr lang="en-US" sz="2600" dirty="0">
                <a:solidFill>
                  <a:srgbClr val="000000"/>
                </a:solidFill>
                <a:latin typeface="Times New Roman" panose="02020603050405020304" pitchFamily="18" charset="0"/>
                <a:ea typeface="Times New Roman" panose="02020603050405020304" pitchFamily="18" charset="0"/>
              </a:rPr>
              <a:t> (Total Cost) </a:t>
            </a:r>
            <a:r>
              <a:rPr lang="ar-SA" sz="2600" dirty="0">
                <a:solidFill>
                  <a:srgbClr val="000000"/>
                </a:solidFill>
                <a:latin typeface="Calibri" panose="020F0502020204030204" pitchFamily="34" charset="0"/>
                <a:ea typeface="Times New Roman" panose="02020603050405020304" pitchFamily="18" charset="0"/>
              </a:rPr>
              <a:t>او حتى ان يتساوى</a:t>
            </a:r>
            <a:r>
              <a:rPr lang="en-US" sz="2600" dirty="0">
                <a:solidFill>
                  <a:srgbClr val="000000"/>
                </a:solidFill>
                <a:latin typeface="Times New Roman" panose="02020603050405020304" pitchFamily="18" charset="0"/>
                <a:ea typeface="Times New Roman" panose="02020603050405020304" pitchFamily="18" charset="0"/>
              </a:rPr>
              <a:t> (TC=TR</a:t>
            </a:r>
            <a:r>
              <a:rPr lang="en-US" sz="2600" dirty="0" smtClean="0">
                <a:solidFill>
                  <a:srgbClr val="000000"/>
                </a:solidFill>
                <a:latin typeface="Times New Roman" panose="02020603050405020304" pitchFamily="18" charset="0"/>
                <a:ea typeface="Times New Roman" panose="02020603050405020304" pitchFamily="18" charset="0"/>
              </a:rPr>
              <a:t>).</a:t>
            </a:r>
            <a:endParaRPr lang="en-US" sz="2600" dirty="0">
              <a:latin typeface="Calibri" panose="020F0502020204030204" pitchFamily="34" charset="0"/>
              <a:ea typeface="Times New Roman" panose="02020603050405020304" pitchFamily="18" charset="0"/>
            </a:endParaRPr>
          </a:p>
          <a:p>
            <a:pPr marL="514350" indent="-514350" algn="just">
              <a:lnSpc>
                <a:spcPct val="107000"/>
              </a:lnSpc>
              <a:spcAft>
                <a:spcPts val="800"/>
              </a:spcAft>
              <a:buFont typeface="+mj-lt"/>
              <a:buAutoNum type="arabicPeriod"/>
            </a:pPr>
            <a:r>
              <a:rPr lang="ar-SA" sz="2600" dirty="0" smtClean="0">
                <a:solidFill>
                  <a:srgbClr val="000000"/>
                </a:solidFill>
                <a:latin typeface="Calibri" panose="020F0502020204030204" pitchFamily="34" charset="0"/>
                <a:ea typeface="Times New Roman" panose="02020603050405020304" pitchFamily="18" charset="0"/>
              </a:rPr>
              <a:t>صعوبة </a:t>
            </a:r>
            <a:r>
              <a:rPr lang="ar-SA" sz="2600" dirty="0">
                <a:solidFill>
                  <a:srgbClr val="000000"/>
                </a:solidFill>
                <a:latin typeface="Calibri" panose="020F0502020204030204" pitchFamily="34" charset="0"/>
                <a:ea typeface="Times New Roman" panose="02020603050405020304" pitchFamily="18" charset="0"/>
              </a:rPr>
              <a:t>معالجة المشاكل الادارية والتخصصية او عدم قدرة المنشأة الصناعية القيام بالتنسيق بين العمليات الانتاجية في المنشأة</a:t>
            </a:r>
            <a:r>
              <a:rPr lang="en-US" sz="2600" dirty="0" smtClean="0">
                <a:solidFill>
                  <a:srgbClr val="000000"/>
                </a:solidFill>
                <a:latin typeface="Times New Roman" panose="02020603050405020304" pitchFamily="18" charset="0"/>
                <a:ea typeface="Times New Roman" panose="02020603050405020304" pitchFamily="18" charset="0"/>
              </a:rPr>
              <a:t>.</a:t>
            </a:r>
            <a:endParaRPr lang="en-US" sz="2600" dirty="0">
              <a:latin typeface="Calibri" panose="020F0502020204030204" pitchFamily="34" charset="0"/>
              <a:ea typeface="Times New Roman" panose="02020603050405020304" pitchFamily="18" charset="0"/>
            </a:endParaRPr>
          </a:p>
          <a:p>
            <a:pPr marL="514350" indent="-514350" algn="just">
              <a:lnSpc>
                <a:spcPct val="107000"/>
              </a:lnSpc>
              <a:spcAft>
                <a:spcPts val="800"/>
              </a:spcAft>
              <a:buFont typeface="+mj-lt"/>
              <a:buAutoNum type="arabicPeriod"/>
            </a:pPr>
            <a:r>
              <a:rPr lang="ar-SA" sz="2600" dirty="0" smtClean="0">
                <a:solidFill>
                  <a:srgbClr val="000000"/>
                </a:solidFill>
                <a:latin typeface="Calibri" panose="020F0502020204030204" pitchFamily="34" charset="0"/>
                <a:ea typeface="Times New Roman" panose="02020603050405020304" pitchFamily="18" charset="0"/>
              </a:rPr>
              <a:t>ضعف </a:t>
            </a:r>
            <a:r>
              <a:rPr lang="ar-SA" sz="2600" dirty="0">
                <a:solidFill>
                  <a:srgbClr val="000000"/>
                </a:solidFill>
                <a:latin typeface="Calibri" panose="020F0502020204030204" pitchFamily="34" charset="0"/>
                <a:ea typeface="Times New Roman" panose="02020603050405020304" pitchFamily="18" charset="0"/>
              </a:rPr>
              <a:t>الاوامر الادارية والإنتاجية والرقابية نتيجة الترهل الوظيفي</a:t>
            </a:r>
            <a:r>
              <a:rPr lang="en-US" sz="2600" dirty="0" smtClean="0">
                <a:solidFill>
                  <a:srgbClr val="000000"/>
                </a:solidFill>
                <a:latin typeface="Times New Roman" panose="02020603050405020304" pitchFamily="18" charset="0"/>
                <a:ea typeface="Times New Roman" panose="02020603050405020304" pitchFamily="18" charset="0"/>
              </a:rPr>
              <a:t>.</a:t>
            </a:r>
            <a:endParaRPr lang="en-US" sz="2600" dirty="0" smtClean="0">
              <a:latin typeface="Calibri" panose="020F0502020204030204" pitchFamily="34" charset="0"/>
              <a:ea typeface="Times New Roman" panose="02020603050405020304" pitchFamily="18" charset="0"/>
            </a:endParaRPr>
          </a:p>
          <a:p>
            <a:pPr marL="514350" indent="-514350" algn="just">
              <a:lnSpc>
                <a:spcPct val="107000"/>
              </a:lnSpc>
              <a:spcAft>
                <a:spcPts val="800"/>
              </a:spcAft>
              <a:buFont typeface="+mj-lt"/>
              <a:buAutoNum type="arabicPeriod"/>
            </a:pPr>
            <a:r>
              <a:rPr lang="ar-SA" sz="2600" dirty="0" smtClean="0">
                <a:solidFill>
                  <a:srgbClr val="000000"/>
                </a:solidFill>
                <a:latin typeface="Calibri" panose="020F0502020204030204" pitchFamily="34" charset="0"/>
                <a:ea typeface="Times New Roman" panose="02020603050405020304" pitchFamily="18" charset="0"/>
              </a:rPr>
              <a:t>في </a:t>
            </a:r>
            <a:r>
              <a:rPr lang="ar-SA" sz="2600" dirty="0">
                <a:solidFill>
                  <a:srgbClr val="000000"/>
                </a:solidFill>
                <a:latin typeface="Calibri" panose="020F0502020204030204" pitchFamily="34" charset="0"/>
                <a:ea typeface="Times New Roman" panose="02020603050405020304" pitchFamily="18" charset="0"/>
              </a:rPr>
              <a:t>ظل الوفرة في اعداد العاملين اصبحت الاشاعات في العراق هي المصدر الاولي للمعلومات، مما جعل العاملين والمدراء لا يعطون اهمية الى التعليمات، الأمر الذي انعكس على كفاءة المنشأة</a:t>
            </a:r>
            <a:r>
              <a:rPr lang="en-US" sz="2600" dirty="0" smtClean="0">
                <a:solidFill>
                  <a:srgbClr val="000000"/>
                </a:solidFill>
                <a:latin typeface="Times New Roman" panose="02020603050405020304" pitchFamily="18" charset="0"/>
                <a:ea typeface="Times New Roman" panose="02020603050405020304" pitchFamily="18" charset="0"/>
              </a:rPr>
              <a:t>.</a:t>
            </a:r>
            <a:endParaRPr lang="en-US" sz="2600" dirty="0" smtClean="0">
              <a:latin typeface="Calibri" panose="020F0502020204030204" pitchFamily="34" charset="0"/>
              <a:ea typeface="Times New Roman" panose="02020603050405020304" pitchFamily="18" charset="0"/>
            </a:endParaRPr>
          </a:p>
          <a:p>
            <a:pPr marL="514350" indent="-514350" algn="just">
              <a:lnSpc>
                <a:spcPct val="107000"/>
              </a:lnSpc>
              <a:spcAft>
                <a:spcPts val="800"/>
              </a:spcAft>
              <a:buFont typeface="+mj-lt"/>
              <a:buAutoNum type="arabicPeriod"/>
            </a:pPr>
            <a:r>
              <a:rPr lang="ar-SA" sz="2600" dirty="0" smtClean="0">
                <a:solidFill>
                  <a:srgbClr val="000000"/>
                </a:solidFill>
                <a:latin typeface="Calibri" panose="020F0502020204030204" pitchFamily="34" charset="0"/>
                <a:ea typeface="Times New Roman" panose="02020603050405020304" pitchFamily="18" charset="0"/>
              </a:rPr>
              <a:t>انتشار </a:t>
            </a:r>
            <a:r>
              <a:rPr lang="ar-SA" sz="2600" dirty="0">
                <a:solidFill>
                  <a:srgbClr val="000000"/>
                </a:solidFill>
                <a:latin typeface="Calibri" panose="020F0502020204030204" pitchFamily="34" charset="0"/>
                <a:ea typeface="Times New Roman" panose="02020603050405020304" pitchFamily="18" charset="0"/>
              </a:rPr>
              <a:t>البيروقراطية في ادارة المنشآت بسبب المحاصصة السياسية، وتنوع الولاءات السياسية داخل المنشأة الواحدة</a:t>
            </a:r>
            <a:r>
              <a:rPr lang="en-US" sz="2600" dirty="0" smtClean="0">
                <a:solidFill>
                  <a:srgbClr val="000000"/>
                </a:solidFill>
                <a:latin typeface="Times New Roman" panose="02020603050405020304" pitchFamily="18" charset="0"/>
                <a:ea typeface="Times New Roman" panose="02020603050405020304" pitchFamily="18" charset="0"/>
              </a:rPr>
              <a:t>.</a:t>
            </a:r>
            <a:endParaRPr lang="en-US" sz="2600" dirty="0" smtClean="0">
              <a:latin typeface="Calibri" panose="020F0502020204030204" pitchFamily="34" charset="0"/>
              <a:ea typeface="Times New Roman" panose="02020603050405020304" pitchFamily="18" charset="0"/>
            </a:endParaRPr>
          </a:p>
          <a:p>
            <a:pPr marL="514350" indent="-514350" algn="just">
              <a:lnSpc>
                <a:spcPct val="107000"/>
              </a:lnSpc>
              <a:spcAft>
                <a:spcPts val="800"/>
              </a:spcAft>
              <a:buFont typeface="+mj-lt"/>
              <a:buAutoNum type="arabicPeriod"/>
            </a:pPr>
            <a:r>
              <a:rPr lang="ar-SA" sz="2600" dirty="0" smtClean="0">
                <a:solidFill>
                  <a:srgbClr val="000000"/>
                </a:solidFill>
                <a:latin typeface="Calibri" panose="020F0502020204030204" pitchFamily="34" charset="0"/>
                <a:ea typeface="Times New Roman" panose="02020603050405020304" pitchFamily="18" charset="0"/>
              </a:rPr>
              <a:t>تقادم </a:t>
            </a:r>
            <a:r>
              <a:rPr lang="ar-SA" sz="2600" dirty="0">
                <a:solidFill>
                  <a:srgbClr val="000000"/>
                </a:solidFill>
                <a:latin typeface="Calibri" panose="020F0502020204030204" pitchFamily="34" charset="0"/>
                <a:ea typeface="Times New Roman" panose="02020603050405020304" pitchFamily="18" charset="0"/>
              </a:rPr>
              <a:t>رأس المال المادي الصناعي، نتيجة الحروب والعقوبات الدولية وما تلا ذلك من التدمير والسرقات المنظمة </a:t>
            </a:r>
            <a:r>
              <a:rPr lang="ar-SA" sz="2600" dirty="0" err="1">
                <a:solidFill>
                  <a:srgbClr val="000000"/>
                </a:solidFill>
                <a:latin typeface="Calibri" panose="020F0502020204030204" pitchFamily="34" charset="0"/>
                <a:ea typeface="Times New Roman" panose="02020603050405020304" pitchFamily="18" charset="0"/>
              </a:rPr>
              <a:t>للمنشاءات</a:t>
            </a:r>
            <a:r>
              <a:rPr lang="ar-SA" sz="2600" dirty="0">
                <a:solidFill>
                  <a:srgbClr val="000000"/>
                </a:solidFill>
                <a:latin typeface="Calibri" panose="020F0502020204030204" pitchFamily="34" charset="0"/>
                <a:ea typeface="Times New Roman" panose="02020603050405020304" pitchFamily="18" charset="0"/>
              </a:rPr>
              <a:t> وخصوصا العسكرية منها</a:t>
            </a:r>
            <a:r>
              <a:rPr lang="en-US" sz="2600" dirty="0">
                <a:solidFill>
                  <a:srgbClr val="000000"/>
                </a:solidFill>
                <a:latin typeface="Times New Roman" panose="02020603050405020304" pitchFamily="18" charset="0"/>
                <a:ea typeface="Times New Roman" panose="02020603050405020304" pitchFamily="18" charset="0"/>
              </a:rPr>
              <a:t>.</a:t>
            </a:r>
            <a:endParaRPr lang="en-US" sz="2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3547032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786" y="539025"/>
            <a:ext cx="11491414" cy="6149376"/>
          </a:xfrm>
          <a:prstGeom prst="rect">
            <a:avLst/>
          </a:prstGeom>
        </p:spPr>
        <p:txBody>
          <a:bodyPr wrap="square">
            <a:spAutoFit/>
          </a:bodyPr>
          <a:lstStyle/>
          <a:p>
            <a:pPr algn="just">
              <a:lnSpc>
                <a:spcPct val="107000"/>
              </a:lnSpc>
              <a:spcAft>
                <a:spcPts val="800"/>
              </a:spcAft>
            </a:pPr>
            <a:r>
              <a:rPr lang="ar-SA" sz="2600" u="sng" dirty="0">
                <a:solidFill>
                  <a:srgbClr val="000000"/>
                </a:solidFill>
                <a:latin typeface="Calibri" panose="020F0502020204030204" pitchFamily="34" charset="0"/>
                <a:ea typeface="Times New Roman" panose="02020603050405020304" pitchFamily="18" charset="0"/>
              </a:rPr>
              <a:t>ماهي المعالجة ؟</a:t>
            </a:r>
            <a:endParaRPr lang="en-US" sz="2600" dirty="0">
              <a:latin typeface="Calibri" panose="020F0502020204030204" pitchFamily="34" charset="0"/>
              <a:ea typeface="Calibri" panose="020F0502020204030204" pitchFamily="34" charset="0"/>
            </a:endParaRPr>
          </a:p>
          <a:p>
            <a:pPr algn="just">
              <a:lnSpc>
                <a:spcPct val="107000"/>
              </a:lnSpc>
              <a:spcAft>
                <a:spcPts val="800"/>
              </a:spcAft>
            </a:pPr>
            <a:r>
              <a:rPr lang="ar-SA" sz="2600" dirty="0">
                <a:solidFill>
                  <a:srgbClr val="000000"/>
                </a:solidFill>
                <a:latin typeface="Calibri" panose="020F0502020204030204" pitchFamily="34" charset="0"/>
                <a:ea typeface="Times New Roman" panose="02020603050405020304" pitchFamily="18" charset="0"/>
              </a:rPr>
              <a:t>ان أمام القائمين على الصناعة العراقية مهام ثقيلة لإنقاذ ما يمكن انقاذه من الصناعة، بعد تزايد الاحتجاجات العمالية المطالبة برواتبها وأجورها الشهرية المتأخرة. ولكي تستطيع الدولة إعادة الامور الى مسارها الصحيح، بعد بلوغ مرحلة الغلة المتناقصة للدوال الإنتاجية للصناعات العراقية، يمكن ادراج بعض التوصيات في هذا الاتجاه</a:t>
            </a:r>
            <a:r>
              <a:rPr lang="en-US" sz="2600" dirty="0">
                <a:solidFill>
                  <a:srgbClr val="000000"/>
                </a:solidFill>
                <a:latin typeface="Times New Roman" panose="02020603050405020304" pitchFamily="18" charset="0"/>
                <a:ea typeface="Times New Roman" panose="02020603050405020304" pitchFamily="18" charset="0"/>
              </a:rPr>
              <a:t>:</a:t>
            </a:r>
            <a:endParaRPr lang="en-US" sz="2600" dirty="0">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mj-lt"/>
              <a:buAutoNum type="arabicPeriod"/>
              <a:tabLst>
                <a:tab pos="285750" algn="l"/>
              </a:tabLst>
            </a:pPr>
            <a:r>
              <a:rPr lang="ar-SA" sz="2600" dirty="0">
                <a:solidFill>
                  <a:srgbClr val="000000"/>
                </a:solidFill>
                <a:latin typeface="Calibri" panose="020F0502020204030204" pitchFamily="34" charset="0"/>
                <a:ea typeface="Times New Roman" panose="02020603050405020304" pitchFamily="18" charset="0"/>
              </a:rPr>
              <a:t>إحالة نسبة من العمالة الى التقاعد المبكر وخصوصا العمالة غير الماهرة والتي لا تستطيع ان تضيف إيرادا حديا</a:t>
            </a:r>
            <a:r>
              <a:rPr lang="en-US" sz="2600" dirty="0">
                <a:solidFill>
                  <a:srgbClr val="000000"/>
                </a:solidFill>
                <a:latin typeface="Times New Roman" panose="02020603050405020304" pitchFamily="18" charset="0"/>
                <a:ea typeface="Times New Roman" panose="02020603050405020304" pitchFamily="18" charset="0"/>
              </a:rPr>
              <a:t> (Marginal Revenue (MR)) </a:t>
            </a:r>
            <a:r>
              <a:rPr lang="ar-SA" sz="2600" dirty="0">
                <a:solidFill>
                  <a:srgbClr val="000000"/>
                </a:solidFill>
                <a:latin typeface="Calibri" panose="020F0502020204030204" pitchFamily="34" charset="0"/>
                <a:ea typeface="Times New Roman" panose="02020603050405020304" pitchFamily="18" charset="0"/>
              </a:rPr>
              <a:t>مساويا الى التكلفة الحدية</a:t>
            </a:r>
            <a:r>
              <a:rPr lang="en-US" sz="2600" dirty="0">
                <a:solidFill>
                  <a:srgbClr val="000000"/>
                </a:solidFill>
                <a:latin typeface="Times New Roman" panose="02020603050405020304" pitchFamily="18" charset="0"/>
                <a:ea typeface="Times New Roman" panose="02020603050405020304" pitchFamily="18" charset="0"/>
              </a:rPr>
              <a:t> (Marginal Cost (MC) </a:t>
            </a:r>
            <a:r>
              <a:rPr lang="ar-SA" sz="2600" dirty="0">
                <a:solidFill>
                  <a:srgbClr val="000000"/>
                </a:solidFill>
                <a:latin typeface="Calibri" panose="020F0502020204030204" pitchFamily="34" charset="0"/>
                <a:ea typeface="Times New Roman" panose="02020603050405020304" pitchFamily="18" charset="0"/>
              </a:rPr>
              <a:t>ويمثل هؤلاء اعداد كبيرة من حجم العمالة في الصناعة العراقية</a:t>
            </a:r>
            <a:r>
              <a:rPr lang="en-US" sz="2600" dirty="0">
                <a:solidFill>
                  <a:srgbClr val="000000"/>
                </a:solidFill>
                <a:latin typeface="Times New Roman" panose="02020603050405020304" pitchFamily="18" charset="0"/>
                <a:ea typeface="Times New Roman" panose="02020603050405020304" pitchFamily="18" charset="0"/>
              </a:rPr>
              <a:t>.</a:t>
            </a:r>
            <a:endParaRPr lang="en-US" sz="2600" dirty="0">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mj-lt"/>
              <a:buAutoNum type="arabicPeriod"/>
              <a:tabLst>
                <a:tab pos="285750" algn="l"/>
              </a:tabLst>
            </a:pPr>
            <a:r>
              <a:rPr lang="ar-SA" sz="2600" dirty="0">
                <a:solidFill>
                  <a:srgbClr val="000000"/>
                </a:solidFill>
                <a:latin typeface="Calibri" panose="020F0502020204030204" pitchFamily="34" charset="0"/>
                <a:ea typeface="Times New Roman" panose="02020603050405020304" pitchFamily="18" charset="0"/>
              </a:rPr>
              <a:t>البدء في خصخصة الصناعات الناجحة لمنع انتقال العدوى الى هذه الصناعات</a:t>
            </a:r>
            <a:r>
              <a:rPr lang="en-US" sz="2600" dirty="0">
                <a:solidFill>
                  <a:srgbClr val="000000"/>
                </a:solidFill>
                <a:latin typeface="Times New Roman" panose="02020603050405020304" pitchFamily="18" charset="0"/>
                <a:ea typeface="Times New Roman" panose="02020603050405020304" pitchFamily="18" charset="0"/>
              </a:rPr>
              <a:t>.</a:t>
            </a:r>
            <a:endParaRPr lang="en-US" sz="2600" dirty="0">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mj-lt"/>
              <a:buAutoNum type="arabicPeriod"/>
              <a:tabLst>
                <a:tab pos="285750" algn="l"/>
              </a:tabLst>
            </a:pPr>
            <a:r>
              <a:rPr lang="ar-SA" sz="2600" dirty="0">
                <a:solidFill>
                  <a:srgbClr val="000000"/>
                </a:solidFill>
                <a:latin typeface="Calibri" panose="020F0502020204030204" pitchFamily="34" charset="0"/>
                <a:ea typeface="Times New Roman" panose="02020603050405020304" pitchFamily="18" charset="0"/>
              </a:rPr>
              <a:t>للتخلص من الضغوطات الهائلة التي تتعرض لها الصناعة العراقية، البدء في تجزئة الوحدات الانتاجية القائمة الى وحدات ذات سرعات انتاجية كبيرة تقوم بالعمليات نفسها قبل ظهور حالة </a:t>
            </a:r>
            <a:r>
              <a:rPr lang="ar-SA" sz="2600" dirty="0" err="1">
                <a:solidFill>
                  <a:srgbClr val="000000"/>
                </a:solidFill>
                <a:latin typeface="Calibri" panose="020F0502020204030204" pitchFamily="34" charset="0"/>
                <a:ea typeface="Times New Roman" panose="02020603050405020304" pitchFamily="18" charset="0"/>
              </a:rPr>
              <a:t>اللاوفورات</a:t>
            </a:r>
            <a:r>
              <a:rPr lang="en-US" sz="2600" dirty="0">
                <a:solidFill>
                  <a:srgbClr val="000000"/>
                </a:solidFill>
                <a:latin typeface="Times New Roman" panose="02020603050405020304" pitchFamily="18" charset="0"/>
                <a:ea typeface="Times New Roman" panose="02020603050405020304" pitchFamily="18" charset="0"/>
              </a:rPr>
              <a:t>.</a:t>
            </a:r>
            <a:endParaRPr lang="en-US" sz="2600" dirty="0">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mj-lt"/>
              <a:buAutoNum type="arabicPeriod"/>
              <a:tabLst>
                <a:tab pos="285750" algn="l"/>
              </a:tabLst>
            </a:pPr>
            <a:r>
              <a:rPr lang="ar-SA" sz="2600" dirty="0">
                <a:solidFill>
                  <a:srgbClr val="000000"/>
                </a:solidFill>
                <a:latin typeface="Calibri" panose="020F0502020204030204" pitchFamily="34" charset="0"/>
                <a:ea typeface="Times New Roman" panose="02020603050405020304" pitchFamily="18" charset="0"/>
              </a:rPr>
              <a:t>تطوير وتدريب الكوادر الماهرة في داخل وخارج العراق لمجاراة التطور في التكنولوجيا الحديثة في العالم</a:t>
            </a:r>
            <a:r>
              <a:rPr lang="en-US" sz="2600" dirty="0">
                <a:solidFill>
                  <a:srgbClr val="000000"/>
                </a:solidFill>
                <a:latin typeface="Times New Roman" panose="02020603050405020304" pitchFamily="18" charset="0"/>
                <a:ea typeface="Times New Roman" panose="02020603050405020304" pitchFamily="18" charset="0"/>
              </a:rPr>
              <a:t>.</a:t>
            </a:r>
            <a:endParaRPr lang="en-US" sz="2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457001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68491" y="484453"/>
            <a:ext cx="11477766" cy="5693866"/>
          </a:xfrm>
          <a:prstGeom prst="rect">
            <a:avLst/>
          </a:prstGeom>
        </p:spPr>
        <p:txBody>
          <a:bodyPr wrap="square">
            <a:spAutoFit/>
          </a:bodyPr>
          <a:lstStyle/>
          <a:p>
            <a:r>
              <a:rPr lang="ar-IQ" sz="2800" dirty="0" smtClean="0"/>
              <a:t>5.</a:t>
            </a:r>
            <a:r>
              <a:rPr lang="ar-SA" sz="2800" dirty="0" smtClean="0"/>
              <a:t> </a:t>
            </a:r>
            <a:r>
              <a:rPr lang="ar-IQ" sz="2800" dirty="0" smtClean="0"/>
              <a:t>دراسة </a:t>
            </a:r>
            <a:r>
              <a:rPr lang="ar-IQ" sz="2800" dirty="0"/>
              <a:t>امكانية دمج بعض الصناعات العراقية مع مثيلاتها في الدول الاخرى لنقل التكنولوجيا الى هذه الصناعات التي يفتقر لها العراق من جهة، وهناك أمكانية في السوق المحلية للاستيعاب السلع المنتجة من جهة اخرى.</a:t>
            </a:r>
          </a:p>
          <a:p>
            <a:r>
              <a:rPr lang="ar-IQ" sz="2800" dirty="0" smtClean="0"/>
              <a:t>6.</a:t>
            </a:r>
            <a:r>
              <a:rPr lang="ar-SA" sz="2800" dirty="0" smtClean="0"/>
              <a:t> </a:t>
            </a:r>
            <a:r>
              <a:rPr lang="ar-IQ" sz="2800" dirty="0" smtClean="0"/>
              <a:t>حماية </a:t>
            </a:r>
            <a:r>
              <a:rPr lang="ar-IQ" sz="2800" dirty="0"/>
              <a:t>الصناعة العراقية من المنافسة الأجنبية من خلال تفعيل قوانين حماية المنتج والمنتوج كذلك مكافحة الاغراق المتعمد في السوق العراقية من قبل جميع الدول المجاورة بلا استثناء.</a:t>
            </a:r>
          </a:p>
          <a:p>
            <a:r>
              <a:rPr lang="ar-IQ" sz="2800" dirty="0" smtClean="0"/>
              <a:t>7.</a:t>
            </a:r>
            <a:r>
              <a:rPr lang="ar-SA" sz="2800" dirty="0" smtClean="0"/>
              <a:t> </a:t>
            </a:r>
            <a:r>
              <a:rPr lang="ar-IQ" sz="2800" dirty="0" smtClean="0"/>
              <a:t>إلزام </a:t>
            </a:r>
            <a:r>
              <a:rPr lang="ar-IQ" sz="2800" dirty="0"/>
              <a:t>الوزارات والمؤسسات الحكومية بشراء المنتوج المحلي فهناك بعض المنتجات المحلية تضاهي ما يستورد من الخارج، والتخلص من الفساد الذي يشوب هذه العملية.</a:t>
            </a:r>
          </a:p>
          <a:p>
            <a:r>
              <a:rPr lang="ar-IQ" sz="2800" dirty="0" smtClean="0"/>
              <a:t>8.</a:t>
            </a:r>
            <a:r>
              <a:rPr lang="ar-SA" sz="2800" dirty="0" smtClean="0"/>
              <a:t> </a:t>
            </a:r>
            <a:r>
              <a:rPr lang="ar-IQ" sz="2800" dirty="0" smtClean="0"/>
              <a:t>اشراك </a:t>
            </a:r>
            <a:r>
              <a:rPr lang="ar-IQ" sz="2800" dirty="0"/>
              <a:t>المواطن العراقي في دعم المنتج المحلي (صنع في العراق) على اعتبار ان الحس الوطني يمثل واحداً من حجج الحماية التجارية، على ان يبدأ تطبيقه من قبل العاملين أنفسهم في الصناعة العراقية، وحبذا لو يتم تعريف الطلبة بأهمية ذلك للتنمية الاقتصادية للبلد وفي مختلف المراحل الدراسية.</a:t>
            </a:r>
          </a:p>
          <a:p>
            <a:r>
              <a:rPr lang="ar-IQ" sz="2800" dirty="0" smtClean="0"/>
              <a:t>9.</a:t>
            </a:r>
            <a:r>
              <a:rPr lang="ar-SA" sz="2800" dirty="0" smtClean="0"/>
              <a:t> </a:t>
            </a:r>
            <a:r>
              <a:rPr lang="ar-IQ" sz="2800" dirty="0" smtClean="0"/>
              <a:t>تطبيق </a:t>
            </a:r>
            <a:r>
              <a:rPr lang="ar-IQ" sz="2800" dirty="0"/>
              <a:t>تقنيات كلفوية معاصرة تساعد الشركات بتخفيض التكاليف وتحسين جودة المنتجات والاستغلال الامثل للطاقة والموارد المتاحة كالمحاسبة عن استهلاك الموارد</a:t>
            </a:r>
          </a:p>
        </p:txBody>
      </p:sp>
    </p:spTree>
    <p:extLst>
      <p:ext uri="{BB962C8B-B14F-4D97-AF65-F5344CB8AC3E}">
        <p14:creationId xmlns:p14="http://schemas.microsoft.com/office/powerpoint/2010/main" val="34217672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8491" y="402501"/>
            <a:ext cx="11477766" cy="5573962"/>
          </a:xfrm>
          <a:prstGeom prst="rect">
            <a:avLst/>
          </a:prstGeom>
        </p:spPr>
        <p:txBody>
          <a:bodyPr wrap="square">
            <a:spAutoFit/>
          </a:bodyPr>
          <a:lstStyle/>
          <a:p>
            <a:pPr algn="ctr">
              <a:lnSpc>
                <a:spcPct val="107000"/>
              </a:lnSpc>
              <a:spcAft>
                <a:spcPts val="800"/>
              </a:spcAft>
            </a:pPr>
            <a:r>
              <a:rPr lang="ar-SA" sz="2800" b="1" dirty="0" smtClean="0">
                <a:solidFill>
                  <a:srgbClr val="000000"/>
                </a:solidFill>
                <a:latin typeface="Calibri" panose="020F0502020204030204" pitchFamily="34" charset="0"/>
                <a:ea typeface="Times New Roman" panose="02020603050405020304" pitchFamily="18" charset="0"/>
              </a:rPr>
              <a:t>المبحث الرابع</a:t>
            </a:r>
            <a:endParaRPr lang="ar-SA" sz="2800" dirty="0" smtClean="0">
              <a:latin typeface="Calibri" panose="020F0502020204030204" pitchFamily="34" charset="0"/>
              <a:ea typeface="Times New Roman" panose="02020603050405020304" pitchFamily="18" charset="0"/>
            </a:endParaRPr>
          </a:p>
          <a:p>
            <a:pPr algn="ctr">
              <a:lnSpc>
                <a:spcPct val="107000"/>
              </a:lnSpc>
              <a:spcAft>
                <a:spcPts val="800"/>
              </a:spcAft>
            </a:pPr>
            <a:r>
              <a:rPr lang="ar-SA" sz="2800" b="1" dirty="0" smtClean="0">
                <a:solidFill>
                  <a:srgbClr val="000000"/>
                </a:solidFill>
                <a:latin typeface="Calibri" panose="020F0502020204030204" pitchFamily="34" charset="0"/>
                <a:ea typeface="Times New Roman" panose="02020603050405020304" pitchFamily="18" charset="0"/>
              </a:rPr>
              <a:t>الاستنتاجات والتوصيات</a:t>
            </a:r>
            <a:endParaRPr lang="en-US" sz="2800" dirty="0" smtClean="0">
              <a:latin typeface="Calibri" panose="020F0502020204030204" pitchFamily="34" charset="0"/>
              <a:ea typeface="Calibri" panose="020F0502020204030204" pitchFamily="34" charset="0"/>
            </a:endParaRPr>
          </a:p>
          <a:p>
            <a:pPr algn="just">
              <a:lnSpc>
                <a:spcPct val="107000"/>
              </a:lnSpc>
              <a:spcAft>
                <a:spcPts val="800"/>
              </a:spcAft>
            </a:pPr>
            <a:r>
              <a:rPr lang="ar-SA" sz="2800" b="1" u="sng" dirty="0" smtClean="0">
                <a:solidFill>
                  <a:srgbClr val="000000"/>
                </a:solidFill>
                <a:latin typeface="Calibri" panose="020F0502020204030204" pitchFamily="34" charset="0"/>
                <a:ea typeface="Times New Roman" panose="02020603050405020304" pitchFamily="18" charset="0"/>
              </a:rPr>
              <a:t>اولاً: الاستنتاجات</a:t>
            </a:r>
            <a:endParaRPr lang="en-US" sz="2800" dirty="0" smtClean="0">
              <a:latin typeface="Calibri" panose="020F0502020204030204" pitchFamily="34" charset="0"/>
              <a:ea typeface="Calibri" panose="020F0502020204030204" pitchFamily="34" charset="0"/>
            </a:endParaRPr>
          </a:p>
          <a:p>
            <a:pPr marL="228600" indent="-228600" algn="just">
              <a:lnSpc>
                <a:spcPct val="107000"/>
              </a:lnSpc>
              <a:spcAft>
                <a:spcPts val="800"/>
              </a:spcAft>
              <a:buFont typeface="+mj-lt"/>
              <a:buAutoNum type="arabicPeriod"/>
            </a:pPr>
            <a:r>
              <a:rPr lang="ar-IQ" sz="2800" dirty="0" smtClean="0">
                <a:solidFill>
                  <a:srgbClr val="000000"/>
                </a:solidFill>
                <a:uFill>
                  <a:solidFill>
                    <a:srgbClr val="000000"/>
                  </a:solidFill>
                </a:uFill>
                <a:latin typeface="Calibri" panose="020F0502020204030204" pitchFamily="34" charset="0"/>
                <a:ea typeface="Times New Roman" panose="02020603050405020304" pitchFamily="18" charset="0"/>
              </a:rPr>
              <a:t>ان اسلوب محاسبة استهلاك الموارد هو اداة محاسبية لإدارة التكلفة توفر المعلومات الملائمة عن كيفية الاستغلال الامثل للموارد المتاحة وتوظيف الطاقات العاطلة بما يساهم في زيادة الانتاجية وخفض تكلفة المنتج وزيادة ارباح الشركات ودعم مركزها التنافسي.</a:t>
            </a:r>
            <a:endParaRPr lang="ar-SA" sz="2800" dirty="0" smtClean="0">
              <a:uFill>
                <a:solidFill>
                  <a:srgbClr val="000000"/>
                </a:solidFill>
              </a:uFill>
              <a:latin typeface="Calibri" panose="020F0502020204030204" pitchFamily="34" charset="0"/>
              <a:ea typeface="Times New Roman" panose="02020603050405020304" pitchFamily="18" charset="0"/>
            </a:endParaRPr>
          </a:p>
          <a:p>
            <a:pPr marL="228600" indent="-228600" algn="just">
              <a:lnSpc>
                <a:spcPct val="107000"/>
              </a:lnSpc>
              <a:spcAft>
                <a:spcPts val="800"/>
              </a:spcAft>
              <a:buFont typeface="+mj-lt"/>
              <a:buAutoNum type="arabicPeriod"/>
            </a:pPr>
            <a:r>
              <a:rPr lang="ar-SA" sz="2800" dirty="0" smtClean="0">
                <a:solidFill>
                  <a:srgbClr val="000000"/>
                </a:solidFill>
                <a:latin typeface="Calibri" panose="020F0502020204030204" pitchFamily="34" charset="0"/>
                <a:ea typeface="Times New Roman" panose="02020603050405020304" pitchFamily="18" charset="0"/>
              </a:rPr>
              <a:t>وفي مجال الطاقة والتنبؤ بالموارد يحقق العديد من المزايا من اهمها امكانية استغلال الكفاءات والقدرات والطاقة وتسهيل التنبؤ ومساعدة الشركة في وضع موازناتها على اساس كمية الموارد المتوقع الطلب عليها. ومن حيث دعم عملية اتخاذ القرارات يوفر المعلومات اللازمة في جميع المعلومات اللازمة في جميع المستويات الإدارية ويساعد على اتخاذ القرارات دخول/ خروج من السوق ويساعد في قرارات الشراء والانتاج وفهم الطبيعة الأولية للتكلفة ويساعد في أدارة الطاقة</a:t>
            </a:r>
            <a:endParaRPr lang="en-US" sz="2800" dirty="0">
              <a:effectLst/>
              <a:latin typeface="Calibri" panose="020F0502020204030204" pitchFamily="34" charset="0"/>
              <a:ea typeface="Calibri" panose="020F0502020204030204" pitchFamily="34" charset="0"/>
            </a:endParaRPr>
          </a:p>
        </p:txBody>
      </p:sp>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l="8335" r="20131"/>
          <a:stretch/>
        </p:blipFill>
        <p:spPr>
          <a:xfrm>
            <a:off x="0" y="0"/>
            <a:ext cx="1783479" cy="2016000"/>
          </a:xfrm>
          <a:prstGeom prst="rect">
            <a:avLst/>
          </a:prstGeom>
        </p:spPr>
      </p:pic>
    </p:spTree>
    <p:extLst>
      <p:ext uri="{BB962C8B-B14F-4D97-AF65-F5344CB8AC3E}">
        <p14:creationId xmlns:p14="http://schemas.microsoft.com/office/powerpoint/2010/main" val="85423522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4026" y="125667"/>
            <a:ext cx="11546006" cy="6514604"/>
          </a:xfrm>
          <a:prstGeom prst="rect">
            <a:avLst/>
          </a:prstGeom>
        </p:spPr>
        <p:txBody>
          <a:bodyPr wrap="square">
            <a:spAutoFit/>
          </a:bodyPr>
          <a:lstStyle/>
          <a:p>
            <a:pPr algn="just">
              <a:spcAft>
                <a:spcPts val="800"/>
              </a:spcAft>
            </a:pPr>
            <a:r>
              <a:rPr lang="ar-S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a:t>
            </a: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ان الهدف الرئيسي لمحاسبة استهلاك الموارد والمتمثل في الاستغلال الامثل للموارد المتاحة للشركة ،من اجل تخفيض التكاليف الانتاج وتحقيق رغبات الزبائن ودعم الموقف التنافسي فهناك اهداف فرعية اخرى:</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أ -توفر اطار متكامل عن الموارد داخل الشركة وكيفية الاستغلال الامثل لها اي انه ادارة متكاملة لتلك الموارد. ويتم تحديد وقياس اتجاهات تخفيض التكاليف في الموارد المستخدمة ومدى وجود فائض بهدف ترشيد تكاليف الطاقة المستخدمة. والتركيز على التكاليف التي تحقق قيمة مضافة للزبون. وهي التكلفة المولدة للإيراد لارتباطها المباشر بالمنافع المقدمة للزبون.</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ب-تحقيق مفاهيم الرقابة المختلفة فمن خلال الرقابة على مصادر حدوث التكلفة تتحقق الرقابة المانعة ،ومن خلال تتبع كميات الموارد المستخدمة وغير المستخدمة بهدف تحقيق </a:t>
            </a:r>
            <a:r>
              <a:rPr lang="ar-IQ" sz="2400"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المو</a:t>
            </a:r>
            <a:r>
              <a:rPr lang="ar-SA"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ا</a:t>
            </a:r>
            <a:r>
              <a:rPr lang="ar-IQ" sz="2400"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ءمة</a:t>
            </a:r>
            <a:r>
              <a:rPr lang="ar-IQ"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بين عرض الموارد والطلب عليها تتحقق الرقابة اللاحقة والمتزامنة.</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ج-توفير مقاييس دقيقة وعادلة  </a:t>
            </a:r>
            <a:r>
              <a:rPr lang="ar-IQ"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للأداء </a:t>
            </a: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من خلال تحليل الانحرافات وفصل الكمية المستهلكة من الموارد عن القيمة المناظرة لها</a:t>
            </a:r>
            <a:r>
              <a:rPr lang="ar-IQ"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ar-SA"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IQ"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وبالتالي </a:t>
            </a: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توفير معلومات اكثر مصداقية وموضوعية في تحليل الانحرافات مما يساهم في تطبيق محاسبة المسؤولية</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mj-cs"/>
              <a:buAutoNum type="arabic1Minus" startAt="8"/>
            </a:pP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توفير معلومات مالية وغير مالية من خلال نموذج تشغيلي ذو نظرة مستقبلية يساعد على التنبؤ باحتياجات كل مورد من الموارد الاخرى وتحديد الطاقة </a:t>
            </a:r>
            <a:r>
              <a:rPr lang="ar-IQ"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العاطلة</a:t>
            </a:r>
            <a:r>
              <a:rPr lang="ar-SA"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ar-IQ"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وعدم  </a:t>
            </a: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تحميلها على منتجات لم تتسبب في حدوثها.</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ar-IQ"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a:t>
            </a:r>
            <a:r>
              <a:rPr lang="ar-S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تطبيق تقنيات كلفوية معاصرة تساعد الشركات بتخفيض التكاليف وتحسين جودة المنتجات والاستغلال الامثل للطاقة والموارد المتاحة كالمحاسبة عن استهلاك الموارد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1603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7547" y="506360"/>
            <a:ext cx="11491414" cy="5423985"/>
          </a:xfrm>
          <a:prstGeom prst="rect">
            <a:avLst/>
          </a:prstGeom>
        </p:spPr>
        <p:txBody>
          <a:bodyPr wrap="square">
            <a:spAutoFit/>
          </a:bodyPr>
          <a:lstStyle/>
          <a:p>
            <a:pPr algn="just">
              <a:lnSpc>
                <a:spcPct val="107000"/>
              </a:lnSpc>
              <a:spcAft>
                <a:spcPts val="800"/>
              </a:spcAft>
            </a:pPr>
            <a:r>
              <a:rPr lang="ar-SA" sz="2900" b="1" u="sng" dirty="0">
                <a:solidFill>
                  <a:srgbClr val="000000"/>
                </a:solidFill>
                <a:latin typeface="Calibri" panose="020F0502020204030204" pitchFamily="34" charset="0"/>
                <a:ea typeface="Times New Roman" panose="02020603050405020304" pitchFamily="18" charset="0"/>
              </a:rPr>
              <a:t>ثانياً: التوصيات</a:t>
            </a:r>
            <a:endParaRPr lang="en-US" sz="2900" b="1"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a:pPr>
            <a:r>
              <a:rPr lang="ar-SA" sz="2900" dirty="0">
                <a:solidFill>
                  <a:srgbClr val="000000"/>
                </a:solidFill>
                <a:latin typeface="Calibri" panose="020F0502020204030204" pitchFamily="34" charset="0"/>
                <a:ea typeface="Times New Roman" panose="02020603050405020304" pitchFamily="18" charset="0"/>
              </a:rPr>
              <a:t>تنمية الوعي الكلفوي لدى العاملين من خلال الدورات التدريبية والتثقيفية لتبني ضرورة اسهامهم في رفع مستوى جودة منتجات الشركات بما يخدم تخفيض التكاليف ورفع مستوى الاداء لتلبية رغبات الزبائن وتحقيق المزايا التنافسية للمنتج.</a:t>
            </a:r>
            <a:endParaRPr lang="en-US" sz="2900" dirty="0">
              <a:latin typeface="Calibri" panose="020F0502020204030204" pitchFamily="34" charset="0"/>
              <a:ea typeface="Calibri" panose="020F0502020204030204" pitchFamily="34" charset="0"/>
            </a:endParaRPr>
          </a:p>
          <a:p>
            <a:pPr marL="342900" lvl="0" indent="-342900" algn="just">
              <a:lnSpc>
                <a:spcPct val="107000"/>
              </a:lnSpc>
              <a:buFont typeface="+mj-lt"/>
              <a:buAutoNum type="arabicPeriod"/>
            </a:pPr>
            <a:r>
              <a:rPr lang="ar-SA" sz="2900" dirty="0">
                <a:solidFill>
                  <a:srgbClr val="000000"/>
                </a:solidFill>
                <a:latin typeface="Calibri" panose="020F0502020204030204" pitchFamily="34" charset="0"/>
                <a:ea typeface="Times New Roman" panose="02020603050405020304" pitchFamily="18" charset="0"/>
              </a:rPr>
              <a:t>ان تسعى الشركات الصناعية العراقية الى ضرورة تبني ستراتيجيات بناءة لتعزيز قدرة الشركة بتطبيق تقنيات كلفوية معاصرة تساهم في تحقيق اهدافها الستراتيجية وتساهم في انتشال الشركات من الواقع المرير الذي تعيشه تلك الشركات لغرض تحقيق اصلاحات اقتصادية بناءة.</a:t>
            </a:r>
            <a:endParaRPr lang="en-US" sz="2900" dirty="0">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mj-lt"/>
              <a:buAutoNum type="arabicPeriod"/>
            </a:pPr>
            <a:r>
              <a:rPr lang="ar-SA" sz="2900" dirty="0">
                <a:solidFill>
                  <a:srgbClr val="000000"/>
                </a:solidFill>
                <a:latin typeface="Calibri" panose="020F0502020204030204" pitchFamily="34" charset="0"/>
                <a:ea typeface="Times New Roman" panose="02020603050405020304" pitchFamily="18" charset="0"/>
              </a:rPr>
              <a:t>تبني تطبيق نظام المحاسبة عن استهلاك الموارد في كل الشركات الصناعية العراقية وذلك لما تعانيه تلك الشركات من ندرة بكل الموارد المتاحة وما تعانيه من عدم استغلال الطاقة المتاحة وبما انه هذا النظام يساهم بحل العديد من المشاكل التي تعاني منها شركاتنا: كارتفاع التكاليف، انخفاض مستوى الطاقة المستغلة، رداءة جودة المنتجات العراقية، انخفاض المبيعات والارباح.</a:t>
            </a:r>
            <a:endParaRPr lang="en-US" sz="29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400032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8491" y="161879"/>
            <a:ext cx="11477766" cy="584775"/>
          </a:xfrm>
          <a:prstGeom prst="rect">
            <a:avLst/>
          </a:prstGeom>
        </p:spPr>
        <p:txBody>
          <a:bodyPr wrap="square">
            <a:spAutoFit/>
          </a:bodyPr>
          <a:lstStyle/>
          <a:p>
            <a:pPr algn="just">
              <a:spcAft>
                <a:spcPts val="800"/>
              </a:spcAft>
            </a:pPr>
            <a:r>
              <a:rPr lang="ar-IQ" sz="3200" dirty="0" smtClean="0">
                <a:effectLst/>
                <a:latin typeface="Calibri" panose="020F0502020204030204" pitchFamily="34" charset="0"/>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 y="161879"/>
            <a:ext cx="12078268" cy="6247864"/>
          </a:xfrm>
          <a:prstGeom prst="rect">
            <a:avLst/>
          </a:prstGeom>
        </p:spPr>
        <p:txBody>
          <a:bodyPr wrap="square">
            <a:spAutoFit/>
          </a:bodyPr>
          <a:lstStyle/>
          <a:p>
            <a:r>
              <a:rPr lang="ar-IQ" sz="4000" b="1" dirty="0">
                <a:latin typeface="Calibri" panose="020F0502020204030204" pitchFamily="34" charset="0"/>
                <a:ea typeface="Calibri" panose="020F0502020204030204" pitchFamily="34" charset="0"/>
              </a:rPr>
              <a:t>مفهوم الجودة وخصائصها </a:t>
            </a:r>
            <a:r>
              <a:rPr lang="ar-IQ" sz="4000" b="1" dirty="0" smtClean="0"/>
              <a:t>عرفت </a:t>
            </a:r>
            <a:r>
              <a:rPr lang="ar-IQ" sz="4000" b="1" dirty="0"/>
              <a:t>الجودة من قبل العديد من روادها والباحثين فيها بأنها:</a:t>
            </a:r>
            <a:endParaRPr lang="en-US" sz="4000" b="1" dirty="0"/>
          </a:p>
          <a:p>
            <a:r>
              <a:rPr lang="ar-IQ" sz="4000" b="1" dirty="0">
                <a:effectLst>
                  <a:outerShdw blurRad="50800" dist="38100" algn="tr" rotWithShape="0">
                    <a:prstClr val="black">
                      <a:alpha val="40000"/>
                    </a:prstClr>
                  </a:outerShdw>
                </a:effectLst>
              </a:rPr>
              <a:t>تعني مطابقة توقعات الزبائن ممثلة في خصائص أداء المنتج / أو الخدمة وتتحقق الجودة عندما يشتمل المنتج أو الخدمة على جميع الخصائص التي يتوقعها الزبون وعندما يتم أداء المنتج أو الخدمة بطريقة تحقق رضا الزبون، وتختلف درجات الجودة طبقاً لاختلاف الاحتياجات والقوة الشرائية لدى الزبائن، فكلما زادت حاجات الزبائن ورغباتهم مع توافر القدرة المالية كلما ازداد إقبالهم على شراء المنتجات ذات الجودة الأعلى بسبب مميزات هذه المنتجات، طالما إنها تفي بحاجات أكثر ومتعددة وتقدم إشباع </a:t>
            </a:r>
            <a:r>
              <a:rPr lang="en-US" sz="4000" b="1" dirty="0">
                <a:effectLst>
                  <a:outerShdw blurRad="50800" dist="38100" algn="tr" rotWithShape="0">
                    <a:prstClr val="black">
                      <a:alpha val="40000"/>
                    </a:prstClr>
                  </a:outerShdw>
                </a:effectLst>
              </a:rPr>
              <a:t>.(Garrison&amp;Noreen,2008;993</a:t>
            </a:r>
            <a:r>
              <a:rPr lang="ar-IQ" sz="4000" b="1" dirty="0">
                <a:effectLst>
                  <a:outerShdw blurRad="50800" dist="38100" algn="tr" rotWithShape="0">
                    <a:prstClr val="black">
                      <a:alpha val="40000"/>
                    </a:prstClr>
                  </a:outerShdw>
                </a:effectLst>
              </a:rPr>
              <a:t>(.</a:t>
            </a:r>
            <a:r>
              <a:rPr lang="en-US" sz="4000" b="1" dirty="0">
                <a:effectLst>
                  <a:outerShdw blurRad="50800" dist="38100" algn="tr" rotWithShape="0">
                    <a:prstClr val="black">
                      <a:alpha val="40000"/>
                    </a:prstClr>
                  </a:outerShdw>
                </a:effectLst>
              </a:rPr>
              <a:t> </a:t>
            </a:r>
            <a:r>
              <a:rPr lang="ar-IQ" sz="4000" b="1" dirty="0">
                <a:effectLst>
                  <a:outerShdw blurRad="50800" dist="38100" algn="tr" rotWithShape="0">
                    <a:prstClr val="black">
                      <a:alpha val="40000"/>
                    </a:prstClr>
                  </a:outerShdw>
                </a:effectLst>
              </a:rPr>
              <a:t>أكثر لرغبات الزبائن</a:t>
            </a:r>
            <a:r>
              <a:rPr lang="en-US" sz="4000" b="1" dirty="0">
                <a:effectLst>
                  <a:outerShdw blurRad="50800" dist="38100" algn="tr" rotWithShape="0">
                    <a:prstClr val="black">
                      <a:alpha val="40000"/>
                    </a:prstClr>
                  </a:outerShdw>
                </a:effectLst>
              </a:rPr>
              <a:t> </a:t>
            </a:r>
            <a:endParaRPr lang="en-US" sz="4000" b="1" dirty="0"/>
          </a:p>
        </p:txBody>
      </p:sp>
    </p:spTree>
    <p:extLst>
      <p:ext uri="{BB962C8B-B14F-4D97-AF65-F5344CB8AC3E}">
        <p14:creationId xmlns:p14="http://schemas.microsoft.com/office/powerpoint/2010/main" val="348324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8000" b="1" dirty="0" smtClean="0">
                <a:effectLst>
                  <a:glow rad="228600">
                    <a:schemeClr val="accent5">
                      <a:satMod val="175000"/>
                      <a:alpha val="40000"/>
                    </a:schemeClr>
                  </a:glow>
                  <a:outerShdw blurRad="38100" dist="38100" dir="2700000" algn="tl">
                    <a:srgbClr val="000000">
                      <a:alpha val="43137"/>
                    </a:srgbClr>
                  </a:outerShdw>
                </a:effectLst>
                <a:cs typeface="+mn-cs"/>
              </a:rPr>
              <a:t>شكراً لحســــن الإصغـــــــاء</a:t>
            </a:r>
            <a:endParaRPr lang="ar-IQ" sz="8000" b="1" dirty="0">
              <a:effectLst>
                <a:glow rad="228600">
                  <a:schemeClr val="accent5">
                    <a:satMod val="175000"/>
                    <a:alpha val="40000"/>
                  </a:schemeClr>
                </a:glow>
                <a:outerShdw blurRad="38100" dist="38100" dir="2700000" algn="tl">
                  <a:srgbClr val="000000">
                    <a:alpha val="43137"/>
                  </a:srgbClr>
                </a:outerShdw>
              </a:effectLst>
              <a:cs typeface="+mn-cs"/>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3286" y="1660708"/>
            <a:ext cx="6448229" cy="5167312"/>
          </a:xfrm>
        </p:spPr>
      </p:pic>
    </p:spTree>
    <p:extLst>
      <p:ext uri="{BB962C8B-B14F-4D97-AF65-F5344CB8AC3E}">
        <p14:creationId xmlns:p14="http://schemas.microsoft.com/office/powerpoint/2010/main" val="18604531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l="9854" t="6994" r="15829" b="10383"/>
          <a:stretch/>
        </p:blipFill>
        <p:spPr>
          <a:xfrm>
            <a:off x="494723" y="4554000"/>
            <a:ext cx="2072375" cy="2304000"/>
          </a:xfrm>
          <a:prstGeom prst="rect">
            <a:avLst/>
          </a:prstGeom>
        </p:spPr>
      </p:pic>
      <p:sp>
        <p:nvSpPr>
          <p:cNvPr id="4" name="Rectangle 3"/>
          <p:cNvSpPr/>
          <p:nvPr/>
        </p:nvSpPr>
        <p:spPr>
          <a:xfrm>
            <a:off x="0" y="0"/>
            <a:ext cx="12192000" cy="6740307"/>
          </a:xfrm>
          <a:prstGeom prst="rect">
            <a:avLst/>
          </a:prstGeom>
        </p:spPr>
        <p:txBody>
          <a:bodyPr wrap="square">
            <a:spAutoFit/>
          </a:bodyPr>
          <a:lstStyle/>
          <a:p>
            <a:r>
              <a:rPr lang="ar-IQ" sz="3600" b="1" dirty="0">
                <a:effectLst>
                  <a:outerShdw blurRad="50800" dist="38100" algn="tr" rotWithShape="0">
                    <a:prstClr val="black">
                      <a:alpha val="40000"/>
                    </a:prstClr>
                  </a:outerShdw>
                </a:effectLst>
              </a:rPr>
              <a:t>كما عرفت بأنها درجة الانسجام ما بين توقعات الزبون من المنتجات أو الخدمات وإدراكهم لتلك التوقعات، ويفسر هذا الانسجام بأنه يحقق حالة التوازن بين الإدراك والتوقعات. </a:t>
            </a:r>
            <a:endParaRPr lang="en-US" sz="3600" b="1" dirty="0"/>
          </a:p>
          <a:p>
            <a:r>
              <a:rPr lang="ar-IQ" sz="3600" b="1" dirty="0">
                <a:effectLst>
                  <a:outerShdw blurRad="50800" dist="38100" algn="tr" rotWithShape="0">
                    <a:prstClr val="black">
                      <a:alpha val="40000"/>
                    </a:prstClr>
                  </a:outerShdw>
                </a:effectLst>
              </a:rPr>
              <a:t>فإذا كان الإدراك &gt; من التوقع تحصل جودة عالية وتكون الفجوة موجبة حيث تنخفض تكاليف الجودة الكلية بسبب انخفاض تكاليف الفشل الداخلي والخارجي بنسبة أكبر من الزيادة الحاصلة في تكاليف تحسين المنع والتقييم. </a:t>
            </a:r>
            <a:endParaRPr lang="en-US" sz="3600" b="1" dirty="0"/>
          </a:p>
          <a:p>
            <a:r>
              <a:rPr lang="ar-IQ" sz="3600" b="1" dirty="0">
                <a:effectLst>
                  <a:outerShdw blurRad="50800" dist="38100" algn="tr" rotWithShape="0">
                    <a:prstClr val="black">
                      <a:alpha val="40000"/>
                    </a:prstClr>
                  </a:outerShdw>
                </a:effectLst>
              </a:rPr>
              <a:t>أما إذا كان الإدراك &lt; من التوقعات، تحصل جودة منخفضة (رديئة) وتكون الفجوة سالبة حيث ترتفع تكاليف الجودة الكلية بسبب زيادة تكاليف الفشل الداخلي والخارجي نتيجة عيوب الجودة في المصنع ولدى الزبون. وعندما يكون مستوى الإدراك مساوياً للتوقعات يحصل رضا الزبون وتكون الفجوة مغلقة ويتحقق المستوى الأمثل لتكاليف الجودة عندما تكون العيوب ضمن المدى المسموح به .(</a:t>
            </a:r>
            <a:r>
              <a:rPr lang="en-US" sz="3600" b="1" dirty="0">
                <a:effectLst>
                  <a:outerShdw blurRad="50800" dist="38100" algn="tr" rotWithShape="0">
                    <a:prstClr val="black">
                      <a:alpha val="40000"/>
                    </a:prstClr>
                  </a:outerShdw>
                </a:effectLst>
              </a:rPr>
              <a:t>Slack&amp;others,2004:596</a:t>
            </a:r>
            <a:r>
              <a:rPr lang="ar-IQ" sz="3600" b="1" dirty="0">
                <a:effectLst>
                  <a:outerShdw blurRad="50800" dist="38100" algn="tr" rotWithShape="0">
                    <a:prstClr val="black">
                      <a:alpha val="40000"/>
                    </a:prstClr>
                  </a:outerShdw>
                </a:effectLst>
              </a:rPr>
              <a:t>).</a:t>
            </a:r>
            <a:endParaRPr lang="en-US" sz="3600" b="1" dirty="0"/>
          </a:p>
        </p:txBody>
      </p:sp>
    </p:spTree>
    <p:extLst>
      <p:ext uri="{BB962C8B-B14F-4D97-AF65-F5344CB8AC3E}">
        <p14:creationId xmlns:p14="http://schemas.microsoft.com/office/powerpoint/2010/main" val="1686240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64620" cy="5632311"/>
          </a:xfrm>
          <a:prstGeom prst="rect">
            <a:avLst/>
          </a:prstGeom>
        </p:spPr>
        <p:txBody>
          <a:bodyPr wrap="square">
            <a:spAutoFit/>
          </a:bodyPr>
          <a:lstStyle/>
          <a:p>
            <a:r>
              <a:rPr lang="ar-IQ" sz="4000" b="1" dirty="0">
                <a:effectLst>
                  <a:outerShdw blurRad="50800" dist="38100" algn="tr" rotWithShape="0">
                    <a:prstClr val="black">
                      <a:alpha val="40000"/>
                    </a:prstClr>
                  </a:outerShdw>
                </a:effectLst>
              </a:rPr>
              <a:t>توقعات الزبون يمكن وصفها بواسطة خصائص (سمات) الجودة التي تمثل كل منها بعداً من أبعاد الجودة في المنتج أو الخدمة، وقد يكون واحد من الأبعاد (الخصائص) الثمانية الآتية يمكن أن يقابل أو يزيد على توقعات الزبون وبالتالي يحقق خفضاً في تكاليف عدم المطابقة (الفشل) والعكس صحيح في حالة كون أحد هذه الأبعاد لا يطابق (لا يقابل) توقعات الزبون وبالتالي حصول زيادة في تكاليف عدم المطابقة (الفشل) بمعنى أن لكل منتج خصائص (أو سمات) متعددة تشير إلى مستوى جودته في إشباع رغبات واحتياجات الزبون وهي كالآتي:- </a:t>
            </a:r>
            <a:r>
              <a:rPr lang="en-US" sz="4000" b="1" dirty="0">
                <a:effectLst>
                  <a:outerShdw blurRad="50800" dist="38100" algn="tr" rotWithShape="0">
                    <a:prstClr val="black">
                      <a:alpha val="40000"/>
                    </a:prstClr>
                  </a:outerShdw>
                </a:effectLst>
              </a:rPr>
              <a:t>(Hansen &amp; </a:t>
            </a:r>
            <a:r>
              <a:rPr lang="en-US" sz="4000" b="1" dirty="0" err="1">
                <a:effectLst>
                  <a:outerShdw blurRad="50800" dist="38100" algn="tr" rotWithShape="0">
                    <a:prstClr val="black">
                      <a:alpha val="40000"/>
                    </a:prstClr>
                  </a:outerShdw>
                </a:effectLst>
              </a:rPr>
              <a:t>Mowen</a:t>
            </a:r>
            <a:r>
              <a:rPr lang="en-US" sz="4000" b="1" dirty="0">
                <a:effectLst>
                  <a:outerShdw blurRad="50800" dist="38100" algn="tr" rotWithShape="0">
                    <a:prstClr val="black">
                      <a:alpha val="40000"/>
                    </a:prstClr>
                  </a:outerShdw>
                </a:effectLst>
              </a:rPr>
              <a:t>, et. al., 2003; 441)</a:t>
            </a:r>
            <a:endParaRPr lang="en-US" sz="4000" b="1" dirty="0"/>
          </a:p>
        </p:txBody>
      </p:sp>
    </p:spTree>
    <p:extLst>
      <p:ext uri="{BB962C8B-B14F-4D97-AF65-F5344CB8AC3E}">
        <p14:creationId xmlns:p14="http://schemas.microsoft.com/office/powerpoint/2010/main" val="2267299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12361" t="17607" r="12098" b="17312"/>
          <a:stretch/>
        </p:blipFill>
        <p:spPr>
          <a:xfrm>
            <a:off x="509665" y="388502"/>
            <a:ext cx="2878112" cy="1648918"/>
          </a:xfrm>
          <a:prstGeom prst="rect">
            <a:avLst/>
          </a:prstGeom>
          <a:effectLst>
            <a:outerShdw sx="1000" sy="1000" algn="ctr" rotWithShape="0">
              <a:srgbClr val="000000"/>
            </a:outerShdw>
          </a:effectLst>
        </p:spPr>
      </p:pic>
      <p:sp>
        <p:nvSpPr>
          <p:cNvPr id="3" name="Rectangle 2"/>
          <p:cNvSpPr/>
          <p:nvPr/>
        </p:nvSpPr>
        <p:spPr>
          <a:xfrm>
            <a:off x="0" y="0"/>
            <a:ext cx="12192000" cy="6863417"/>
          </a:xfrm>
          <a:prstGeom prst="rect">
            <a:avLst/>
          </a:prstGeom>
        </p:spPr>
        <p:txBody>
          <a:bodyPr wrap="square">
            <a:spAutoFit/>
          </a:bodyPr>
          <a:lstStyle/>
          <a:p>
            <a:r>
              <a:rPr lang="ar-IQ" sz="3200" b="1" dirty="0">
                <a:effectLst>
                  <a:outerShdw blurRad="50800" dist="38100" algn="tr" rotWithShape="0">
                    <a:prstClr val="black">
                      <a:alpha val="40000"/>
                    </a:prstClr>
                  </a:outerShdw>
                </a:effectLst>
              </a:rPr>
              <a:t>1</a:t>
            </a:r>
            <a:r>
              <a:rPr lang="ar-IQ" sz="2400" b="1" dirty="0">
                <a:effectLst>
                  <a:outerShdw blurRad="50800" dist="38100" algn="tr" rotWithShape="0">
                    <a:prstClr val="black">
                      <a:alpha val="40000"/>
                    </a:prstClr>
                  </a:outerShdw>
                </a:effectLst>
              </a:rPr>
              <a:t>- الأداء : </a:t>
            </a:r>
            <a:r>
              <a:rPr lang="en-US" sz="2400" b="1" dirty="0">
                <a:effectLst>
                  <a:outerShdw blurRad="50800" dist="38100" algn="tr" rotWithShape="0">
                    <a:prstClr val="black">
                      <a:alpha val="40000"/>
                    </a:prstClr>
                  </a:outerShdw>
                </a:effectLst>
              </a:rPr>
              <a:t>Performance</a:t>
            </a:r>
            <a:r>
              <a:rPr lang="ar-IQ" sz="2400" b="1" dirty="0">
                <a:effectLst>
                  <a:outerShdw blurRad="50800" dist="38100" algn="tr" rotWithShape="0">
                    <a:prstClr val="black">
                      <a:alpha val="40000"/>
                    </a:prstClr>
                  </a:outerShdw>
                </a:effectLst>
              </a:rPr>
              <a:t>  الطريقة التي تؤدي بها الوظائف أو الخصائص التشغيلية الأساسية للمنتج.</a:t>
            </a:r>
            <a:endParaRPr lang="en-US" sz="2400" b="1" dirty="0"/>
          </a:p>
          <a:p>
            <a:r>
              <a:rPr lang="ar-IQ" sz="2400" b="1" dirty="0">
                <a:effectLst>
                  <a:outerShdw blurRad="50800" dist="38100" algn="tr" rotWithShape="0">
                    <a:prstClr val="black">
                      <a:alpha val="40000"/>
                    </a:prstClr>
                  </a:outerShdw>
                </a:effectLst>
              </a:rPr>
              <a:t>  </a:t>
            </a:r>
            <a:endParaRPr lang="en-US" sz="2400" b="1" dirty="0"/>
          </a:p>
          <a:p>
            <a:r>
              <a:rPr lang="ar-IQ" sz="2400" b="1" dirty="0">
                <a:effectLst>
                  <a:outerShdw blurRad="50800" dist="38100" algn="tr" rotWithShape="0">
                    <a:prstClr val="black">
                      <a:alpha val="40000"/>
                    </a:prstClr>
                  </a:outerShdw>
                </a:effectLst>
              </a:rPr>
              <a:t>2- الجمالية </a:t>
            </a:r>
            <a:r>
              <a:rPr lang="en-US" sz="2400" b="1" dirty="0">
                <a:effectLst>
                  <a:outerShdw blurRad="50800" dist="38100" algn="tr" rotWithShape="0">
                    <a:prstClr val="black">
                      <a:alpha val="40000"/>
                    </a:prstClr>
                  </a:outerShdw>
                </a:effectLst>
              </a:rPr>
              <a:t>Aesthetics</a:t>
            </a:r>
            <a:r>
              <a:rPr lang="ar-IQ" sz="2400" b="1" dirty="0">
                <a:effectLst>
                  <a:outerShdw blurRad="50800" dist="38100" algn="tr" rotWithShape="0">
                    <a:prstClr val="black">
                      <a:alpha val="40000"/>
                    </a:prstClr>
                  </a:outerShdw>
                </a:effectLst>
              </a:rPr>
              <a:t>: (الجاذبية) من حيث الشكل واللون، والرائحة، الذوق، أي كيف يبدو المنتج </a:t>
            </a:r>
            <a:endParaRPr lang="en-US" sz="2400" b="1" dirty="0"/>
          </a:p>
          <a:p>
            <a:r>
              <a:rPr lang="ar-IQ" sz="2400" b="1" dirty="0">
                <a:effectLst>
                  <a:outerShdw blurRad="50800" dist="38100" algn="tr" rotWithShape="0">
                    <a:prstClr val="black">
                      <a:alpha val="40000"/>
                    </a:prstClr>
                  </a:outerShdw>
                </a:effectLst>
              </a:rPr>
              <a:t>                               من وجهة نظر الزبون.</a:t>
            </a:r>
            <a:endParaRPr lang="en-US" sz="2400" b="1" dirty="0"/>
          </a:p>
          <a:p>
            <a:r>
              <a:rPr lang="ar-IQ" sz="2400" b="1" dirty="0">
                <a:effectLst>
                  <a:outerShdw blurRad="50800" dist="38100" algn="tr" rotWithShape="0">
                    <a:prstClr val="black">
                      <a:alpha val="40000"/>
                    </a:prstClr>
                  </a:outerShdw>
                </a:effectLst>
              </a:rPr>
              <a:t>3- الهيئة (أو المظهر) </a:t>
            </a:r>
            <a:r>
              <a:rPr lang="en-US" sz="2400" b="1" dirty="0">
                <a:effectLst>
                  <a:outerShdw blurRad="50800" dist="38100" algn="tr" rotWithShape="0">
                    <a:prstClr val="black">
                      <a:alpha val="40000"/>
                    </a:prstClr>
                  </a:outerShdw>
                </a:effectLst>
              </a:rPr>
              <a:t>Appearance Features</a:t>
            </a:r>
            <a:r>
              <a:rPr lang="ar-IQ" sz="2400" b="1" dirty="0">
                <a:effectLst>
                  <a:outerShdw blurRad="50800" dist="38100" algn="tr" rotWithShape="0">
                    <a:prstClr val="black">
                      <a:alpha val="40000"/>
                    </a:prstClr>
                  </a:outerShdw>
                </a:effectLst>
              </a:rPr>
              <a:t> : الخصائص أو السمات الملموسة أو المحسوسة أو المرئية للمنتج والتي يدركها الزبون (جودة التصميم) .</a:t>
            </a:r>
            <a:endParaRPr lang="en-US" sz="2400" b="1" dirty="0"/>
          </a:p>
          <a:p>
            <a:r>
              <a:rPr lang="ar-IQ" sz="2400" b="1" dirty="0">
                <a:effectLst>
                  <a:outerShdw blurRad="50800" dist="38100" algn="tr" rotWithShape="0">
                    <a:prstClr val="black">
                      <a:alpha val="40000"/>
                    </a:prstClr>
                  </a:outerShdw>
                </a:effectLst>
              </a:rPr>
              <a:t>4- القدرة على المنفعة (الخدمة) </a:t>
            </a:r>
            <a:r>
              <a:rPr lang="en-US" sz="2400" b="1" dirty="0">
                <a:effectLst>
                  <a:outerShdw blurRad="50800" dist="38100" algn="tr" rotWithShape="0">
                    <a:prstClr val="black">
                      <a:alpha val="40000"/>
                    </a:prstClr>
                  </a:outerShdw>
                </a:effectLst>
              </a:rPr>
              <a:t>Serviceability </a:t>
            </a:r>
            <a:r>
              <a:rPr lang="ar-IQ" sz="2400" b="1" dirty="0">
                <a:effectLst>
                  <a:outerShdw blurRad="50800" dist="38100" algn="tr" rotWithShape="0">
                    <a:prstClr val="black">
                      <a:alpha val="40000"/>
                    </a:prstClr>
                  </a:outerShdw>
                </a:effectLst>
              </a:rPr>
              <a:t>: (توافر خدمات الصيانة والتصليح للمنتج عند تعرضه لمشكلة عند استخدامه نتيجة خطأ في التصنيع.</a:t>
            </a:r>
            <a:endParaRPr lang="en-US" sz="2400" b="1" dirty="0"/>
          </a:p>
          <a:p>
            <a:r>
              <a:rPr lang="ar-IQ" sz="2400" b="1" dirty="0">
                <a:effectLst>
                  <a:outerShdw blurRad="50800" dist="38100" algn="tr" rotWithShape="0">
                    <a:prstClr val="black">
                      <a:alpha val="40000"/>
                    </a:prstClr>
                  </a:outerShdw>
                </a:effectLst>
              </a:rPr>
              <a:t>5-الموثوقية (الاعتمادية، أو المعولية) </a:t>
            </a:r>
            <a:r>
              <a:rPr lang="en-US" sz="2400" b="1" dirty="0">
                <a:effectLst>
                  <a:outerShdw blurRad="50800" dist="38100" algn="tr" rotWithShape="0">
                    <a:prstClr val="black">
                      <a:alpha val="40000"/>
                    </a:prstClr>
                  </a:outerShdw>
                </a:effectLst>
              </a:rPr>
              <a:t>Reliability</a:t>
            </a:r>
            <a:r>
              <a:rPr lang="ar-IQ" sz="2400" b="1" dirty="0">
                <a:effectLst>
                  <a:outerShdw blurRad="50800" dist="38100" algn="tr" rotWithShape="0">
                    <a:prstClr val="black">
                      <a:alpha val="40000"/>
                    </a:prstClr>
                  </a:outerShdw>
                </a:effectLst>
              </a:rPr>
              <a:t> (ألأمان في المنتج مثلاً)، احتمالية عمل المنتج بشكل جيد خلال مدة زمنية محددة وفي ظل ثبات ظروف تشغيلية محددة. </a:t>
            </a:r>
            <a:endParaRPr lang="en-US" sz="2400" b="1" dirty="0"/>
          </a:p>
          <a:p>
            <a:r>
              <a:rPr lang="ar-IQ" sz="2400" b="1" dirty="0">
                <a:effectLst>
                  <a:outerShdw blurRad="50800" dist="38100" algn="tr" rotWithShape="0">
                    <a:prstClr val="black">
                      <a:alpha val="40000"/>
                    </a:prstClr>
                  </a:outerShdw>
                </a:effectLst>
              </a:rPr>
              <a:t>6- المتانة </a:t>
            </a:r>
            <a:r>
              <a:rPr lang="en-US" sz="2400" b="1" dirty="0">
                <a:effectLst>
                  <a:outerShdw blurRad="50800" dist="38100" algn="tr" rotWithShape="0">
                    <a:prstClr val="black">
                      <a:alpha val="40000"/>
                    </a:prstClr>
                  </a:outerShdw>
                </a:effectLst>
              </a:rPr>
              <a:t>Durability</a:t>
            </a:r>
            <a:r>
              <a:rPr lang="ar-IQ" sz="2400" b="1" dirty="0">
                <a:effectLst>
                  <a:outerShdw blurRad="50800" dist="38100" algn="tr" rotWithShape="0">
                    <a:prstClr val="black">
                      <a:alpha val="40000"/>
                    </a:prstClr>
                  </a:outerShdw>
                </a:effectLst>
              </a:rPr>
              <a:t> (طول وقت وظائف المنتج) أي مقدار الاستخدام الذي يحصل عليه الزبون من المنتج في الغرض المحدد قبل التخلص منه أو استبداله. </a:t>
            </a:r>
            <a:endParaRPr lang="en-US" sz="2400" b="1" dirty="0"/>
          </a:p>
          <a:p>
            <a:r>
              <a:rPr lang="ar-IQ" sz="2400" b="1" dirty="0">
                <a:effectLst>
                  <a:outerShdw blurRad="50800" dist="38100" algn="tr" rotWithShape="0">
                    <a:prstClr val="black">
                      <a:alpha val="40000"/>
                    </a:prstClr>
                  </a:outerShdw>
                </a:effectLst>
              </a:rPr>
              <a:t>7- جودة المطابقة </a:t>
            </a:r>
            <a:r>
              <a:rPr lang="en-US" sz="2400" b="1" dirty="0">
                <a:effectLst>
                  <a:outerShdw blurRad="50800" dist="38100" algn="tr" rotWithShape="0">
                    <a:prstClr val="black">
                      <a:alpha val="40000"/>
                    </a:prstClr>
                  </a:outerShdw>
                </a:effectLst>
              </a:rPr>
              <a:t>Quality Of Conformance</a:t>
            </a:r>
            <a:r>
              <a:rPr lang="ar-IQ" sz="2400" b="1" dirty="0">
                <a:effectLst>
                  <a:outerShdw blurRad="50800" dist="38100" algn="tr" rotWithShape="0">
                    <a:prstClr val="black">
                      <a:alpha val="40000"/>
                    </a:prstClr>
                  </a:outerShdw>
                </a:effectLst>
              </a:rPr>
              <a:t> (كيف يقابل أداء المنتج مواصفاته)، وتعني درجة مطابقة المنتج للمواصفات ونسب فشله في مطابقة المعايير المحددة بالعقد أو من قبل الزبون. </a:t>
            </a:r>
          </a:p>
          <a:p>
            <a:r>
              <a:rPr lang="ar-IQ" sz="2400" b="1" dirty="0">
                <a:effectLst>
                  <a:outerShdw blurRad="50800" dist="38100" algn="tr" rotWithShape="0">
                    <a:prstClr val="black">
                      <a:alpha val="40000"/>
                    </a:prstClr>
                  </a:outerShdw>
                </a:effectLst>
              </a:rPr>
              <a:t>8- الملائمة للاستخدام (الجودة المدركة ) تعني أن الجودة تحقق إشباع مرضي لتوقعات الزبون أو تزيد عليها، وأن لا يفشل المنتج بوقت مبكر حتى يحقق مقدار المنفعة التي يتوقع الزبون أن يستلمها من أداء خصائص المنتج للإيفاء بالغرض الذي دفع ما يقابلها من ثمن.</a:t>
            </a:r>
            <a:endParaRPr lang="en-US" sz="2400" b="1" dirty="0"/>
          </a:p>
          <a:p>
            <a:endParaRPr lang="en-US" sz="2400" b="1" dirty="0"/>
          </a:p>
        </p:txBody>
      </p:sp>
    </p:spTree>
    <p:extLst>
      <p:ext uri="{BB962C8B-B14F-4D97-AF65-F5344CB8AC3E}">
        <p14:creationId xmlns:p14="http://schemas.microsoft.com/office/powerpoint/2010/main" val="856358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41194" y="357887"/>
            <a:ext cx="11532358" cy="4415055"/>
          </a:xfrm>
          <a:prstGeom prst="rect">
            <a:avLst/>
          </a:prstGeom>
        </p:spPr>
        <p:txBody>
          <a:bodyPr wrap="square">
            <a:spAutoFit/>
          </a:bodyPr>
          <a:lstStyle/>
          <a:p>
            <a:r>
              <a:rPr lang="en-US" sz="2500" dirty="0" smtClean="0">
                <a:solidFill>
                  <a:srgbClr val="000000"/>
                </a:solidFill>
                <a:latin typeface="Times New Roman" panose="02020603050405020304" pitchFamily="18" charset="0"/>
                <a:ea typeface="Times New Roman" panose="02020603050405020304" pitchFamily="18" charset="0"/>
              </a:rPr>
              <a:t>.</a:t>
            </a:r>
            <a:r>
              <a:rPr lang="ar-IQ" sz="2800" dirty="0">
                <a:effectLst>
                  <a:outerShdw blurRad="50800" dist="38100" algn="tr" rotWithShape="0">
                    <a:prstClr val="black">
                      <a:alpha val="40000"/>
                    </a:prstClr>
                  </a:outerShdw>
                </a:effectLst>
              </a:rPr>
              <a:t> </a:t>
            </a:r>
            <a:r>
              <a:rPr lang="ar-IQ" sz="4000" b="1" dirty="0">
                <a:effectLst>
                  <a:outerShdw blurRad="50800" dist="38100" algn="tr" rotWithShape="0">
                    <a:prstClr val="black">
                      <a:alpha val="40000"/>
                    </a:prstClr>
                  </a:outerShdw>
                </a:effectLst>
              </a:rPr>
              <a:t>وقد جاء تعريف </a:t>
            </a:r>
            <a:r>
              <a:rPr lang="en-US" sz="4000" b="1" dirty="0">
                <a:effectLst>
                  <a:outerShdw blurRad="50800" dist="38100" algn="tr" rotWithShape="0">
                    <a:prstClr val="black">
                      <a:alpha val="40000"/>
                    </a:prstClr>
                  </a:outerShdw>
                </a:effectLst>
              </a:rPr>
              <a:t>(Hansen)</a:t>
            </a:r>
            <a:r>
              <a:rPr lang="ar-IQ" sz="4000" b="1" dirty="0">
                <a:effectLst>
                  <a:outerShdw blurRad="50800" dist="38100" algn="tr" rotWithShape="0">
                    <a:prstClr val="black">
                      <a:alpha val="40000"/>
                    </a:prstClr>
                  </a:outerShdw>
                </a:effectLst>
              </a:rPr>
              <a:t> ملخصاً لما سبقه بأنها " التكاليف التي تحصل بسبب حذف الجودة الرديئة</a:t>
            </a:r>
            <a:endParaRPr lang="en-US" sz="4000" b="1" dirty="0"/>
          </a:p>
          <a:p>
            <a:r>
              <a:rPr lang="en-US" sz="4000" b="1" dirty="0">
                <a:effectLst>
                  <a:outerShdw blurRad="50800" dist="38100" algn="tr" rotWithShape="0">
                    <a:prstClr val="black">
                      <a:alpha val="40000"/>
                    </a:prstClr>
                  </a:outerShdw>
                </a:effectLst>
              </a:rPr>
              <a:t>Poor quality</a:t>
            </a:r>
            <a:r>
              <a:rPr lang="ar-IQ" sz="4000" b="1" dirty="0">
                <a:effectLst>
                  <a:outerShdw blurRad="50800" dist="38100" algn="tr" rotWithShape="0">
                    <a:prstClr val="black">
                      <a:alpha val="40000"/>
                    </a:prstClr>
                  </a:outerShdw>
                </a:effectLst>
              </a:rPr>
              <a:t> أو بدونها، أي بمعنى التكاليف التي تستحق لمنع حدوث الجودة الرديئة  (تكاليف المنع </a:t>
            </a:r>
            <a:endParaRPr lang="en-US" sz="4000" b="1" dirty="0"/>
          </a:p>
          <a:p>
            <a:r>
              <a:rPr lang="ar-IQ" sz="4000" b="1" dirty="0">
                <a:effectLst>
                  <a:outerShdw blurRad="50800" dist="38100" algn="tr" rotWithShape="0">
                    <a:prstClr val="black">
                      <a:alpha val="40000"/>
                    </a:prstClr>
                  </a:outerShdw>
                </a:effectLst>
              </a:rPr>
              <a:t>والتقييم) أو هي التكاليف التي تستحق لأن الجودة الرديئة قد حدثت فعلاً (تكاليف الفشل الداخلي والخارجي). </a:t>
            </a:r>
            <a:endParaRPr lang="en-US" sz="4000" b="1" dirty="0"/>
          </a:p>
          <a:p>
            <a:pPr marL="228600" algn="ctr">
              <a:lnSpc>
                <a:spcPct val="107000"/>
              </a:lnSpc>
              <a:spcAft>
                <a:spcPts val="800"/>
              </a:spcAft>
            </a:pPr>
            <a:endParaRPr lang="en-US" sz="40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28267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4207</Words>
  <Application>Microsoft Office PowerPoint</Application>
  <PresentationFormat>Widescreen</PresentationFormat>
  <Paragraphs>144</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Simplified Arabic</vt:lpstr>
      <vt:lpstr>Times New Roman</vt:lpstr>
      <vt:lpstr>نسق Office</vt:lpstr>
      <vt:lpstr>مقاييس الجودة في الشركات الصناعية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شكل رقم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شكل رقم (3)</vt:lpstr>
      <vt:lpstr>شكل رقم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لحســــن الإصغـــــــاء</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 اسلوب المحاسبة عن استهلاك الموارد في تحقيق الاصلاح الاقتصادي في الشركات الصناعية العراقية</dc:title>
  <dc:creator>HP</dc:creator>
  <cp:lastModifiedBy>Faisal</cp:lastModifiedBy>
  <cp:revision>43</cp:revision>
  <dcterms:created xsi:type="dcterms:W3CDTF">2016-03-30T18:43:19Z</dcterms:created>
  <dcterms:modified xsi:type="dcterms:W3CDTF">2019-03-16T11:45:25Z</dcterms:modified>
</cp:coreProperties>
</file>