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32" r:id="rId1"/>
  </p:sldMasterIdLst>
  <p:notesMasterIdLst>
    <p:notesMasterId r:id="rId33"/>
  </p:notesMasterIdLst>
  <p:sldIdLst>
    <p:sldId id="257" r:id="rId2"/>
    <p:sldId id="301" r:id="rId3"/>
    <p:sldId id="302" r:id="rId4"/>
    <p:sldId id="303" r:id="rId5"/>
    <p:sldId id="304" r:id="rId6"/>
    <p:sldId id="305" r:id="rId7"/>
    <p:sldId id="306" r:id="rId8"/>
    <p:sldId id="307" r:id="rId9"/>
    <p:sldId id="308" r:id="rId10"/>
    <p:sldId id="309" r:id="rId11"/>
    <p:sldId id="310" r:id="rId12"/>
    <p:sldId id="311" r:id="rId13"/>
    <p:sldId id="312" r:id="rId14"/>
    <p:sldId id="313" r:id="rId15"/>
    <p:sldId id="314" r:id="rId16"/>
    <p:sldId id="315" r:id="rId17"/>
    <p:sldId id="316" r:id="rId18"/>
    <p:sldId id="317" r:id="rId19"/>
    <p:sldId id="318" r:id="rId20"/>
    <p:sldId id="319" r:id="rId21"/>
    <p:sldId id="320" r:id="rId22"/>
    <p:sldId id="321" r:id="rId23"/>
    <p:sldId id="322" r:id="rId24"/>
    <p:sldId id="323" r:id="rId25"/>
    <p:sldId id="332" r:id="rId26"/>
    <p:sldId id="328" r:id="rId27"/>
    <p:sldId id="333" r:id="rId28"/>
    <p:sldId id="325" r:id="rId29"/>
    <p:sldId id="326" r:id="rId30"/>
    <p:sldId id="327" r:id="rId31"/>
    <p:sldId id="300" r:id="rId32"/>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75DCB02-9BB8-47FD-8907-85C794F793BA}" styleName="نمط ذو نسُق 1 - تمييز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نمط ذو نسُق 1 - تمييز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نمط ذو نسُق 1 - تمييز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FD0F851-EC5A-4D38-B0AD-8093EC10F338}" styleName="نمط فاتح 1 - تمييز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D27102A9-8310-4765-A935-A1911B00CA55}" styleName="نمط فاتح 1 - تمييز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B301B821-A1FF-4177-AEE7-76D212191A09}" styleName="نمط متوسط 1 - تمييز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0A1B5D5-9B99-4C35-A422-299274C87663}" styleName="نمط متوسط 1 - تمييز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FABFCF23-3B69-468F-B69F-88F6DE6A72F2}" styleName="نمط متوسط 1 - تمييز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940675A-B579-460E-94D1-54222C63F5DA}" styleName="بلا نمط، شبكة جدول">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38B1855-1B75-4FBE-930C-398BA8C253C6}" styleName="نمط ذو نسُق 2 - تمييز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8D230F3-CF80-4859-8CE7-A43EE81993B5}" styleName="نمط فاتح 1 - تمييز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C083E6E3-FA7D-4D7B-A595-EF9225AFEA82}" styleName="نمط فاتح 1 - تمييز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0E3FDE45-AF77-4B5C-9715-49D594BDF05E}" styleName="نمط فاتح 1 - تمييز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3B4B98B0-60AC-42C2-AFA5-B58CD77FA1E5}" styleName="نمط فاتح 1 - تمييز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النمط الفاتح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912C8C85-51F0-491E-9774-3900AFEF0FD7}" styleName="نمط فاتح 2 - تمييز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5A111915-BE36-4E01-A7E5-04B1672EAD32}" styleName="نمط فاتح 2 - تمييز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17292A2E-F333-43FB-9621-5CBBE7FDCDCB}" styleName="نمط فاتح 2 - تمييز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F2DE63D5-997A-4646-A377-4702673A728D}" styleName="نمط فاتح 2 - تمييز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نمط فاتح 2 - تمييز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نمط فاتح 2 - تمييز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نمط فاتح 3 - تمييز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BDBED569-4797-4DF1-A0F4-6AAB3CD982D8}" styleName="نمط فاتح 3 - تمييز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ED083AE6-46FA-4A59-8FB0-9F97EB10719F}" styleName="نمط فاتح 3 - تمييز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8799B23B-EC83-4686-B30A-512413B5E67A}" styleName="نمط فاتح 3 - تمييز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5DA37D80-6434-44D0-A028-1B22A696006F}" styleName="نمط فاتح 3 - تمييز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C89EF96-8CEA-46FF-86C4-4CE0E7609802}" styleName="نمط فاتح 3 - تمييز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16DA210-FB5B-4158-B5E0-FEB733F419BA}" styleName="النمط الفاتح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84E427A-3D55-4303-BF80-6455036E1DE7}" styleName="نمط ذو نسُق 1 - تمييز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70" d="100"/>
          <a:sy n="70" d="100"/>
        </p:scale>
        <p:origin x="1386" y="5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7283752A-BED6-4E9E-B028-BDF8EAFD6B77}" type="datetimeFigureOut">
              <a:rPr lang="ar-SA" smtClean="0"/>
              <a:t>09/07/1440</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664A9516-0754-476F-A6B2-CE4363EFA1BE}" type="slidenum">
              <a:rPr lang="ar-SA" smtClean="0"/>
              <a:t>‹#›</a:t>
            </a:fld>
            <a:endParaRPr lang="ar-SA"/>
          </a:p>
        </p:txBody>
      </p:sp>
    </p:spTree>
    <p:extLst>
      <p:ext uri="{BB962C8B-B14F-4D97-AF65-F5344CB8AC3E}">
        <p14:creationId xmlns:p14="http://schemas.microsoft.com/office/powerpoint/2010/main" val="421745715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664A9516-0754-476F-A6B2-CE4363EFA1BE}" type="slidenum">
              <a:rPr lang="ar-SA" smtClean="0"/>
              <a:t>26</a:t>
            </a:fld>
            <a:endParaRPr lang="ar-SA"/>
          </a:p>
        </p:txBody>
      </p:sp>
    </p:spTree>
    <p:extLst>
      <p:ext uri="{BB962C8B-B14F-4D97-AF65-F5344CB8AC3E}">
        <p14:creationId xmlns:p14="http://schemas.microsoft.com/office/powerpoint/2010/main" val="19893574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lumMod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7A56C78-E8D5-43DC-A336-DB152F4011DA}" type="datetimeFigureOut">
              <a:rPr lang="ar-IQ" smtClean="0"/>
              <a:t>09/07/1440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4B6B6088-F94C-4A77-ADF2-76550E127EE1}" type="slidenum">
              <a:rPr lang="ar-IQ" smtClean="0"/>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A56C78-E8D5-43DC-A336-DB152F4011DA}" type="datetimeFigureOut">
              <a:rPr lang="ar-IQ" smtClean="0"/>
              <a:t>09/07/1440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4B6B6088-F94C-4A77-ADF2-76550E127EE1}"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A56C78-E8D5-43DC-A336-DB152F4011DA}" type="datetimeFigureOut">
              <a:rPr lang="ar-IQ" smtClean="0"/>
              <a:t>09/07/1440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4B6B6088-F94C-4A77-ADF2-76550E127EE1}"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A56C78-E8D5-43DC-A336-DB152F4011DA}" type="datetimeFigureOut">
              <a:rPr lang="ar-IQ" smtClean="0"/>
              <a:t>09/07/1440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4B6B6088-F94C-4A77-ADF2-76550E127EE1}"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lumMod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7A56C78-E8D5-43DC-A336-DB152F4011DA}" type="datetimeFigureOut">
              <a:rPr lang="ar-IQ" smtClean="0"/>
              <a:t>09/07/1440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4B6B6088-F94C-4A77-ADF2-76550E127EE1}" type="slidenum">
              <a:rPr lang="ar-IQ" smtClean="0"/>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7A56C78-E8D5-43DC-A336-DB152F4011DA}" type="datetimeFigureOut">
              <a:rPr lang="ar-IQ" smtClean="0"/>
              <a:t>09/07/1440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4B6B6088-F94C-4A77-ADF2-76550E127EE1}"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48224" y="1812927"/>
            <a:ext cx="3132494"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01474" y="1812927"/>
            <a:ext cx="3133080"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7A56C78-E8D5-43DC-A336-DB152F4011DA}" type="datetimeFigureOut">
              <a:rPr lang="ar-IQ" smtClean="0"/>
              <a:t>09/07/1440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4B6B6088-F94C-4A77-ADF2-76550E127EE1}"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7A56C78-E8D5-43DC-A336-DB152F4011DA}" type="datetimeFigureOut">
              <a:rPr lang="ar-IQ" smtClean="0"/>
              <a:t>09/07/1440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4B6B6088-F94C-4A77-ADF2-76550E127EE1}"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A56C78-E8D5-43DC-A336-DB152F4011DA}" type="datetimeFigureOut">
              <a:rPr lang="ar-IQ" smtClean="0"/>
              <a:t>09/07/1440</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4B6B6088-F94C-4A77-ADF2-76550E127EE1}"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A56C78-E8D5-43DC-A336-DB152F4011DA}" type="datetimeFigureOut">
              <a:rPr lang="ar-IQ" smtClean="0"/>
              <a:t>09/07/1440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4B6B6088-F94C-4A77-ADF2-76550E127EE1}"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A56C78-E8D5-43DC-A336-DB152F4011DA}" type="datetimeFigureOut">
              <a:rPr lang="ar-IQ" smtClean="0"/>
              <a:t>09/07/1440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4B6B6088-F94C-4A77-ADF2-76550E127EE1}" type="slidenum">
              <a:rPr lang="ar-IQ" smtClean="0"/>
              <a:t>‹#›</a:t>
            </a:fld>
            <a:endParaRPr lang="ar-IQ"/>
          </a:p>
        </p:txBody>
      </p:sp>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Picture Placeholder 17"/>
          <p:cNvSpPr>
            <a:spLocks noGrp="1"/>
          </p:cNvSpPr>
          <p:nvPr>
            <p:ph type="pic" sz="quarter" idx="14"/>
          </p:nvPr>
        </p:nvSpPr>
        <p:spPr>
          <a:xfrm>
            <a:off x="4876800" y="1600200"/>
            <a:ext cx="3429000" cy="3429000"/>
          </a:xfrm>
          <a:prstGeom prst="ellipse">
            <a:avLst/>
          </a:prstGeom>
          <a:ln w="76200">
            <a:solidFill>
              <a:schemeClr val="bg2">
                <a:lumMod val="75000"/>
              </a:schemeClr>
            </a:solidFill>
          </a:ln>
        </p:spPr>
        <p:txBody>
          <a:bodyPr/>
          <a:lstStyle/>
          <a:p>
            <a:r>
              <a:rPr lang="en-US" smtClean="0"/>
              <a:t>Click icon to add picture</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19" name="Group 218"/>
          <p:cNvGrpSpPr/>
          <p:nvPr/>
        </p:nvGrpSpPr>
        <p:grpSpPr>
          <a:xfrm>
            <a:off x="6558164" y="66319"/>
            <a:ext cx="2575511" cy="6797067"/>
            <a:chOff x="6558164" y="66319"/>
            <a:chExt cx="2575511" cy="6797067"/>
          </a:xfrm>
        </p:grpSpPr>
        <p:grpSp>
          <p:nvGrpSpPr>
            <p:cNvPr id="220" name="Group 62"/>
            <p:cNvGrpSpPr/>
            <p:nvPr/>
          </p:nvGrpSpPr>
          <p:grpSpPr>
            <a:xfrm>
              <a:off x="6924386" y="66319"/>
              <a:ext cx="2173634" cy="6673398"/>
              <a:chOff x="6924386" y="66319"/>
              <a:chExt cx="2173634" cy="6673398"/>
            </a:xfrm>
          </p:grpSpPr>
          <p:grpSp>
            <p:nvGrpSpPr>
              <p:cNvPr id="224" name="Group 44"/>
              <p:cNvGrpSpPr/>
              <p:nvPr/>
            </p:nvGrpSpPr>
            <p:grpSpPr>
              <a:xfrm>
                <a:off x="6924386" y="66319"/>
                <a:ext cx="2066032" cy="6673398"/>
                <a:chOff x="6924386" y="66319"/>
                <a:chExt cx="2066032" cy="6673398"/>
              </a:xfrm>
            </p:grpSpPr>
            <p:sp>
              <p:nvSpPr>
                <p:cNvPr id="234" name="Freeform 233"/>
                <p:cNvSpPr>
                  <a:spLocks noChangeAspect="1" noEditPoints="1"/>
                </p:cNvSpPr>
                <p:nvPr/>
              </p:nvSpPr>
              <p:spPr bwMode="auto">
                <a:xfrm rot="879737">
                  <a:off x="7130233" y="66319"/>
                  <a:ext cx="609204" cy="662248"/>
                </a:xfrm>
                <a:custGeom>
                  <a:avLst/>
                  <a:gdLst>
                    <a:gd name="T0" fmla="*/ 748 w 758"/>
                    <a:gd name="T1" fmla="*/ 508 h 824"/>
                    <a:gd name="T2" fmla="*/ 550 w 758"/>
                    <a:gd name="T3" fmla="*/ 490 h 824"/>
                    <a:gd name="T4" fmla="*/ 512 w 758"/>
                    <a:gd name="T5" fmla="*/ 448 h 824"/>
                    <a:gd name="T6" fmla="*/ 500 w 758"/>
                    <a:gd name="T7" fmla="*/ 408 h 824"/>
                    <a:gd name="T8" fmla="*/ 550 w 758"/>
                    <a:gd name="T9" fmla="*/ 334 h 824"/>
                    <a:gd name="T10" fmla="*/ 744 w 758"/>
                    <a:gd name="T11" fmla="*/ 324 h 824"/>
                    <a:gd name="T12" fmla="*/ 700 w 758"/>
                    <a:gd name="T13" fmla="*/ 246 h 824"/>
                    <a:gd name="T14" fmla="*/ 728 w 758"/>
                    <a:gd name="T15" fmla="*/ 196 h 824"/>
                    <a:gd name="T16" fmla="*/ 620 w 758"/>
                    <a:gd name="T17" fmla="*/ 248 h 824"/>
                    <a:gd name="T18" fmla="*/ 534 w 758"/>
                    <a:gd name="T19" fmla="*/ 306 h 824"/>
                    <a:gd name="T20" fmla="*/ 482 w 758"/>
                    <a:gd name="T21" fmla="*/ 314 h 824"/>
                    <a:gd name="T22" fmla="*/ 456 w 758"/>
                    <a:gd name="T23" fmla="*/ 310 h 824"/>
                    <a:gd name="T24" fmla="*/ 410 w 758"/>
                    <a:gd name="T25" fmla="*/ 268 h 824"/>
                    <a:gd name="T26" fmla="*/ 396 w 758"/>
                    <a:gd name="T27" fmla="*/ 202 h 824"/>
                    <a:gd name="T28" fmla="*/ 396 w 758"/>
                    <a:gd name="T29" fmla="*/ 66 h 824"/>
                    <a:gd name="T30" fmla="*/ 388 w 758"/>
                    <a:gd name="T31" fmla="*/ 0 h 824"/>
                    <a:gd name="T32" fmla="*/ 310 w 758"/>
                    <a:gd name="T33" fmla="*/ 16 h 824"/>
                    <a:gd name="T34" fmla="*/ 360 w 758"/>
                    <a:gd name="T35" fmla="*/ 144 h 824"/>
                    <a:gd name="T36" fmla="*/ 358 w 758"/>
                    <a:gd name="T37" fmla="*/ 230 h 824"/>
                    <a:gd name="T38" fmla="*/ 320 w 758"/>
                    <a:gd name="T39" fmla="*/ 306 h 824"/>
                    <a:gd name="T40" fmla="*/ 280 w 758"/>
                    <a:gd name="T41" fmla="*/ 314 h 824"/>
                    <a:gd name="T42" fmla="*/ 224 w 758"/>
                    <a:gd name="T43" fmla="*/ 304 h 824"/>
                    <a:gd name="T44" fmla="*/ 136 w 758"/>
                    <a:gd name="T45" fmla="*/ 250 h 824"/>
                    <a:gd name="T46" fmla="*/ 30 w 758"/>
                    <a:gd name="T47" fmla="*/ 198 h 824"/>
                    <a:gd name="T48" fmla="*/ 0 w 758"/>
                    <a:gd name="T49" fmla="*/ 264 h 824"/>
                    <a:gd name="T50" fmla="*/ 138 w 758"/>
                    <a:gd name="T51" fmla="*/ 296 h 824"/>
                    <a:gd name="T52" fmla="*/ 208 w 758"/>
                    <a:gd name="T53" fmla="*/ 334 h 824"/>
                    <a:gd name="T54" fmla="*/ 258 w 758"/>
                    <a:gd name="T55" fmla="*/ 408 h 824"/>
                    <a:gd name="T56" fmla="*/ 246 w 758"/>
                    <a:gd name="T57" fmla="*/ 448 h 824"/>
                    <a:gd name="T58" fmla="*/ 210 w 758"/>
                    <a:gd name="T59" fmla="*/ 492 h 824"/>
                    <a:gd name="T60" fmla="*/ 118 w 758"/>
                    <a:gd name="T61" fmla="*/ 540 h 824"/>
                    <a:gd name="T62" fmla="*/ 38 w 758"/>
                    <a:gd name="T63" fmla="*/ 592 h 824"/>
                    <a:gd name="T64" fmla="*/ 76 w 758"/>
                    <a:gd name="T65" fmla="*/ 608 h 824"/>
                    <a:gd name="T66" fmla="*/ 122 w 758"/>
                    <a:gd name="T67" fmla="*/ 686 h 824"/>
                    <a:gd name="T68" fmla="*/ 228 w 758"/>
                    <a:gd name="T69" fmla="*/ 520 h 824"/>
                    <a:gd name="T70" fmla="*/ 282 w 758"/>
                    <a:gd name="T71" fmla="*/ 508 h 824"/>
                    <a:gd name="T72" fmla="*/ 334 w 758"/>
                    <a:gd name="T73" fmla="*/ 528 h 824"/>
                    <a:gd name="T74" fmla="*/ 362 w 758"/>
                    <a:gd name="T75" fmla="*/ 598 h 824"/>
                    <a:gd name="T76" fmla="*/ 280 w 758"/>
                    <a:gd name="T77" fmla="*/ 778 h 824"/>
                    <a:gd name="T78" fmla="*/ 362 w 758"/>
                    <a:gd name="T79" fmla="*/ 772 h 824"/>
                    <a:gd name="T80" fmla="*/ 396 w 758"/>
                    <a:gd name="T81" fmla="*/ 796 h 824"/>
                    <a:gd name="T82" fmla="*/ 480 w 758"/>
                    <a:gd name="T83" fmla="*/ 778 h 824"/>
                    <a:gd name="T84" fmla="*/ 396 w 758"/>
                    <a:gd name="T85" fmla="*/ 600 h 824"/>
                    <a:gd name="T86" fmla="*/ 414 w 758"/>
                    <a:gd name="T87" fmla="*/ 546 h 824"/>
                    <a:gd name="T88" fmla="*/ 466 w 758"/>
                    <a:gd name="T89" fmla="*/ 508 h 824"/>
                    <a:gd name="T90" fmla="*/ 522 w 758"/>
                    <a:gd name="T91" fmla="*/ 520 h 824"/>
                    <a:gd name="T92" fmla="*/ 602 w 758"/>
                    <a:gd name="T93" fmla="*/ 562 h 824"/>
                    <a:gd name="T94" fmla="*/ 698 w 758"/>
                    <a:gd name="T95" fmla="*/ 664 h 824"/>
                    <a:gd name="T96" fmla="*/ 740 w 758"/>
                    <a:gd name="T97" fmla="*/ 606 h 824"/>
                    <a:gd name="T98" fmla="*/ 324 w 758"/>
                    <a:gd name="T99" fmla="*/ 398 h 824"/>
                    <a:gd name="T100" fmla="*/ 340 w 758"/>
                    <a:gd name="T101" fmla="*/ 452 h 824"/>
                    <a:gd name="T102" fmla="*/ 360 w 758"/>
                    <a:gd name="T103" fmla="*/ 380 h 824"/>
                    <a:gd name="T104" fmla="*/ 414 w 758"/>
                    <a:gd name="T105" fmla="*/ 352 h 824"/>
                    <a:gd name="T106" fmla="*/ 414 w 758"/>
                    <a:gd name="T107" fmla="*/ 472 h 824"/>
                    <a:gd name="T108" fmla="*/ 434 w 758"/>
                    <a:gd name="T109" fmla="*/ 424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58" h="824">
                      <a:moveTo>
                        <a:pt x="700" y="576"/>
                      </a:moveTo>
                      <a:lnTo>
                        <a:pt x="758" y="558"/>
                      </a:lnTo>
                      <a:lnTo>
                        <a:pt x="756" y="548"/>
                      </a:lnTo>
                      <a:lnTo>
                        <a:pt x="686" y="566"/>
                      </a:lnTo>
                      <a:lnTo>
                        <a:pt x="686" y="566"/>
                      </a:lnTo>
                      <a:lnTo>
                        <a:pt x="640" y="538"/>
                      </a:lnTo>
                      <a:lnTo>
                        <a:pt x="748" y="508"/>
                      </a:lnTo>
                      <a:lnTo>
                        <a:pt x="746" y="496"/>
                      </a:lnTo>
                      <a:lnTo>
                        <a:pt x="620" y="528"/>
                      </a:lnTo>
                      <a:lnTo>
                        <a:pt x="620" y="528"/>
                      </a:lnTo>
                      <a:lnTo>
                        <a:pt x="568" y="502"/>
                      </a:lnTo>
                      <a:lnTo>
                        <a:pt x="568" y="502"/>
                      </a:lnTo>
                      <a:lnTo>
                        <a:pt x="550" y="492"/>
                      </a:lnTo>
                      <a:lnTo>
                        <a:pt x="550" y="490"/>
                      </a:lnTo>
                      <a:lnTo>
                        <a:pt x="550" y="490"/>
                      </a:lnTo>
                      <a:lnTo>
                        <a:pt x="550" y="488"/>
                      </a:lnTo>
                      <a:lnTo>
                        <a:pt x="546" y="484"/>
                      </a:lnTo>
                      <a:lnTo>
                        <a:pt x="518" y="456"/>
                      </a:lnTo>
                      <a:lnTo>
                        <a:pt x="518" y="456"/>
                      </a:lnTo>
                      <a:lnTo>
                        <a:pt x="512" y="448"/>
                      </a:lnTo>
                      <a:lnTo>
                        <a:pt x="512" y="448"/>
                      </a:lnTo>
                      <a:lnTo>
                        <a:pt x="504" y="432"/>
                      </a:lnTo>
                      <a:lnTo>
                        <a:pt x="500" y="414"/>
                      </a:lnTo>
                      <a:lnTo>
                        <a:pt x="500" y="414"/>
                      </a:lnTo>
                      <a:lnTo>
                        <a:pt x="500" y="412"/>
                      </a:lnTo>
                      <a:lnTo>
                        <a:pt x="500" y="412"/>
                      </a:lnTo>
                      <a:lnTo>
                        <a:pt x="500" y="408"/>
                      </a:lnTo>
                      <a:lnTo>
                        <a:pt x="500" y="408"/>
                      </a:lnTo>
                      <a:lnTo>
                        <a:pt x="504" y="392"/>
                      </a:lnTo>
                      <a:lnTo>
                        <a:pt x="512" y="374"/>
                      </a:lnTo>
                      <a:lnTo>
                        <a:pt x="512" y="374"/>
                      </a:lnTo>
                      <a:lnTo>
                        <a:pt x="518" y="366"/>
                      </a:lnTo>
                      <a:lnTo>
                        <a:pt x="518" y="366"/>
                      </a:lnTo>
                      <a:lnTo>
                        <a:pt x="546" y="340"/>
                      </a:lnTo>
                      <a:lnTo>
                        <a:pt x="550" y="334"/>
                      </a:lnTo>
                      <a:lnTo>
                        <a:pt x="550" y="332"/>
                      </a:lnTo>
                      <a:lnTo>
                        <a:pt x="548" y="330"/>
                      </a:lnTo>
                      <a:lnTo>
                        <a:pt x="548" y="330"/>
                      </a:lnTo>
                      <a:lnTo>
                        <a:pt x="568" y="320"/>
                      </a:lnTo>
                      <a:lnTo>
                        <a:pt x="568" y="320"/>
                      </a:lnTo>
                      <a:lnTo>
                        <a:pt x="620" y="294"/>
                      </a:lnTo>
                      <a:lnTo>
                        <a:pt x="744" y="324"/>
                      </a:lnTo>
                      <a:lnTo>
                        <a:pt x="746" y="312"/>
                      </a:lnTo>
                      <a:lnTo>
                        <a:pt x="640" y="282"/>
                      </a:lnTo>
                      <a:lnTo>
                        <a:pt x="640" y="282"/>
                      </a:lnTo>
                      <a:lnTo>
                        <a:pt x="686" y="254"/>
                      </a:lnTo>
                      <a:lnTo>
                        <a:pt x="754" y="272"/>
                      </a:lnTo>
                      <a:lnTo>
                        <a:pt x="758" y="262"/>
                      </a:lnTo>
                      <a:lnTo>
                        <a:pt x="700" y="246"/>
                      </a:lnTo>
                      <a:lnTo>
                        <a:pt x="700" y="246"/>
                      </a:lnTo>
                      <a:lnTo>
                        <a:pt x="720" y="230"/>
                      </a:lnTo>
                      <a:lnTo>
                        <a:pt x="740" y="216"/>
                      </a:lnTo>
                      <a:lnTo>
                        <a:pt x="742" y="214"/>
                      </a:lnTo>
                      <a:lnTo>
                        <a:pt x="732" y="196"/>
                      </a:lnTo>
                      <a:lnTo>
                        <a:pt x="728" y="196"/>
                      </a:lnTo>
                      <a:lnTo>
                        <a:pt x="728" y="196"/>
                      </a:lnTo>
                      <a:lnTo>
                        <a:pt x="704" y="206"/>
                      </a:lnTo>
                      <a:lnTo>
                        <a:pt x="682" y="216"/>
                      </a:lnTo>
                      <a:lnTo>
                        <a:pt x="696" y="156"/>
                      </a:lnTo>
                      <a:lnTo>
                        <a:pt x="686" y="154"/>
                      </a:lnTo>
                      <a:lnTo>
                        <a:pt x="666" y="222"/>
                      </a:lnTo>
                      <a:lnTo>
                        <a:pt x="666" y="222"/>
                      </a:lnTo>
                      <a:lnTo>
                        <a:pt x="620" y="248"/>
                      </a:lnTo>
                      <a:lnTo>
                        <a:pt x="646" y="140"/>
                      </a:lnTo>
                      <a:lnTo>
                        <a:pt x="636" y="136"/>
                      </a:lnTo>
                      <a:lnTo>
                        <a:pt x="600" y="260"/>
                      </a:lnTo>
                      <a:lnTo>
                        <a:pt x="600" y="260"/>
                      </a:lnTo>
                      <a:lnTo>
                        <a:pt x="552" y="292"/>
                      </a:lnTo>
                      <a:lnTo>
                        <a:pt x="552" y="292"/>
                      </a:lnTo>
                      <a:lnTo>
                        <a:pt x="534" y="306"/>
                      </a:lnTo>
                      <a:lnTo>
                        <a:pt x="532" y="304"/>
                      </a:lnTo>
                      <a:lnTo>
                        <a:pt x="530" y="304"/>
                      </a:lnTo>
                      <a:lnTo>
                        <a:pt x="530" y="304"/>
                      </a:lnTo>
                      <a:lnTo>
                        <a:pt x="522" y="304"/>
                      </a:lnTo>
                      <a:lnTo>
                        <a:pt x="488" y="314"/>
                      </a:lnTo>
                      <a:lnTo>
                        <a:pt x="488" y="314"/>
                      </a:lnTo>
                      <a:lnTo>
                        <a:pt x="482" y="314"/>
                      </a:lnTo>
                      <a:lnTo>
                        <a:pt x="478" y="314"/>
                      </a:lnTo>
                      <a:lnTo>
                        <a:pt x="478" y="314"/>
                      </a:lnTo>
                      <a:lnTo>
                        <a:pt x="476" y="312"/>
                      </a:lnTo>
                      <a:lnTo>
                        <a:pt x="476" y="312"/>
                      </a:lnTo>
                      <a:lnTo>
                        <a:pt x="476" y="312"/>
                      </a:lnTo>
                      <a:lnTo>
                        <a:pt x="476" y="312"/>
                      </a:lnTo>
                      <a:lnTo>
                        <a:pt x="456" y="310"/>
                      </a:lnTo>
                      <a:lnTo>
                        <a:pt x="446" y="308"/>
                      </a:lnTo>
                      <a:lnTo>
                        <a:pt x="438" y="304"/>
                      </a:lnTo>
                      <a:lnTo>
                        <a:pt x="438" y="304"/>
                      </a:lnTo>
                      <a:lnTo>
                        <a:pt x="424" y="292"/>
                      </a:lnTo>
                      <a:lnTo>
                        <a:pt x="414" y="278"/>
                      </a:lnTo>
                      <a:lnTo>
                        <a:pt x="414" y="278"/>
                      </a:lnTo>
                      <a:lnTo>
                        <a:pt x="410" y="268"/>
                      </a:lnTo>
                      <a:lnTo>
                        <a:pt x="410" y="268"/>
                      </a:lnTo>
                      <a:lnTo>
                        <a:pt x="400" y="230"/>
                      </a:lnTo>
                      <a:lnTo>
                        <a:pt x="398" y="224"/>
                      </a:lnTo>
                      <a:lnTo>
                        <a:pt x="396" y="224"/>
                      </a:lnTo>
                      <a:lnTo>
                        <a:pt x="394" y="224"/>
                      </a:lnTo>
                      <a:lnTo>
                        <a:pt x="394" y="224"/>
                      </a:lnTo>
                      <a:lnTo>
                        <a:pt x="396" y="202"/>
                      </a:lnTo>
                      <a:lnTo>
                        <a:pt x="396" y="202"/>
                      </a:lnTo>
                      <a:lnTo>
                        <a:pt x="398" y="142"/>
                      </a:lnTo>
                      <a:lnTo>
                        <a:pt x="486" y="52"/>
                      </a:lnTo>
                      <a:lnTo>
                        <a:pt x="478" y="44"/>
                      </a:lnTo>
                      <a:lnTo>
                        <a:pt x="398" y="120"/>
                      </a:lnTo>
                      <a:lnTo>
                        <a:pt x="398" y="120"/>
                      </a:lnTo>
                      <a:lnTo>
                        <a:pt x="396" y="66"/>
                      </a:lnTo>
                      <a:lnTo>
                        <a:pt x="446" y="16"/>
                      </a:lnTo>
                      <a:lnTo>
                        <a:pt x="438" y="8"/>
                      </a:lnTo>
                      <a:lnTo>
                        <a:pt x="396" y="50"/>
                      </a:lnTo>
                      <a:lnTo>
                        <a:pt x="396" y="50"/>
                      </a:lnTo>
                      <a:lnTo>
                        <a:pt x="394" y="26"/>
                      </a:lnTo>
                      <a:lnTo>
                        <a:pt x="390" y="2"/>
                      </a:lnTo>
                      <a:lnTo>
                        <a:pt x="388" y="0"/>
                      </a:lnTo>
                      <a:lnTo>
                        <a:pt x="368" y="0"/>
                      </a:lnTo>
                      <a:lnTo>
                        <a:pt x="368" y="2"/>
                      </a:lnTo>
                      <a:lnTo>
                        <a:pt x="368" y="2"/>
                      </a:lnTo>
                      <a:lnTo>
                        <a:pt x="364" y="28"/>
                      </a:lnTo>
                      <a:lnTo>
                        <a:pt x="360" y="52"/>
                      </a:lnTo>
                      <a:lnTo>
                        <a:pt x="316" y="10"/>
                      </a:lnTo>
                      <a:lnTo>
                        <a:pt x="310" y="16"/>
                      </a:lnTo>
                      <a:lnTo>
                        <a:pt x="360" y="68"/>
                      </a:lnTo>
                      <a:lnTo>
                        <a:pt x="360" y="68"/>
                      </a:lnTo>
                      <a:lnTo>
                        <a:pt x="358" y="122"/>
                      </a:lnTo>
                      <a:lnTo>
                        <a:pt x="278" y="44"/>
                      </a:lnTo>
                      <a:lnTo>
                        <a:pt x="270" y="52"/>
                      </a:lnTo>
                      <a:lnTo>
                        <a:pt x="360" y="144"/>
                      </a:lnTo>
                      <a:lnTo>
                        <a:pt x="360" y="144"/>
                      </a:lnTo>
                      <a:lnTo>
                        <a:pt x="362" y="202"/>
                      </a:lnTo>
                      <a:lnTo>
                        <a:pt x="362" y="202"/>
                      </a:lnTo>
                      <a:lnTo>
                        <a:pt x="364" y="224"/>
                      </a:lnTo>
                      <a:lnTo>
                        <a:pt x="362" y="224"/>
                      </a:lnTo>
                      <a:lnTo>
                        <a:pt x="362" y="224"/>
                      </a:lnTo>
                      <a:lnTo>
                        <a:pt x="360" y="224"/>
                      </a:lnTo>
                      <a:lnTo>
                        <a:pt x="358" y="230"/>
                      </a:lnTo>
                      <a:lnTo>
                        <a:pt x="348" y="268"/>
                      </a:lnTo>
                      <a:lnTo>
                        <a:pt x="348" y="268"/>
                      </a:lnTo>
                      <a:lnTo>
                        <a:pt x="344" y="278"/>
                      </a:lnTo>
                      <a:lnTo>
                        <a:pt x="344" y="278"/>
                      </a:lnTo>
                      <a:lnTo>
                        <a:pt x="334" y="294"/>
                      </a:lnTo>
                      <a:lnTo>
                        <a:pt x="320" y="306"/>
                      </a:lnTo>
                      <a:lnTo>
                        <a:pt x="320" y="306"/>
                      </a:lnTo>
                      <a:lnTo>
                        <a:pt x="312" y="310"/>
                      </a:lnTo>
                      <a:lnTo>
                        <a:pt x="302" y="312"/>
                      </a:lnTo>
                      <a:lnTo>
                        <a:pt x="292" y="314"/>
                      </a:lnTo>
                      <a:lnTo>
                        <a:pt x="282" y="314"/>
                      </a:lnTo>
                      <a:lnTo>
                        <a:pt x="282" y="314"/>
                      </a:lnTo>
                      <a:lnTo>
                        <a:pt x="280" y="314"/>
                      </a:lnTo>
                      <a:lnTo>
                        <a:pt x="280" y="314"/>
                      </a:lnTo>
                      <a:lnTo>
                        <a:pt x="270" y="312"/>
                      </a:lnTo>
                      <a:lnTo>
                        <a:pt x="270" y="312"/>
                      </a:lnTo>
                      <a:lnTo>
                        <a:pt x="236" y="302"/>
                      </a:lnTo>
                      <a:lnTo>
                        <a:pt x="228" y="302"/>
                      </a:lnTo>
                      <a:lnTo>
                        <a:pt x="224" y="302"/>
                      </a:lnTo>
                      <a:lnTo>
                        <a:pt x="224" y="304"/>
                      </a:lnTo>
                      <a:lnTo>
                        <a:pt x="224" y="304"/>
                      </a:lnTo>
                      <a:lnTo>
                        <a:pt x="206" y="292"/>
                      </a:lnTo>
                      <a:lnTo>
                        <a:pt x="206" y="292"/>
                      </a:lnTo>
                      <a:lnTo>
                        <a:pt x="156" y="260"/>
                      </a:lnTo>
                      <a:lnTo>
                        <a:pt x="120" y="140"/>
                      </a:lnTo>
                      <a:lnTo>
                        <a:pt x="110" y="142"/>
                      </a:lnTo>
                      <a:lnTo>
                        <a:pt x="136" y="250"/>
                      </a:lnTo>
                      <a:lnTo>
                        <a:pt x="136" y="250"/>
                      </a:lnTo>
                      <a:lnTo>
                        <a:pt x="90" y="224"/>
                      </a:lnTo>
                      <a:lnTo>
                        <a:pt x="70" y="156"/>
                      </a:lnTo>
                      <a:lnTo>
                        <a:pt x="60" y="158"/>
                      </a:lnTo>
                      <a:lnTo>
                        <a:pt x="74" y="216"/>
                      </a:lnTo>
                      <a:lnTo>
                        <a:pt x="74" y="216"/>
                      </a:lnTo>
                      <a:lnTo>
                        <a:pt x="52" y="206"/>
                      </a:lnTo>
                      <a:lnTo>
                        <a:pt x="30" y="198"/>
                      </a:lnTo>
                      <a:lnTo>
                        <a:pt x="26" y="196"/>
                      </a:lnTo>
                      <a:lnTo>
                        <a:pt x="16" y="214"/>
                      </a:lnTo>
                      <a:lnTo>
                        <a:pt x="18" y="216"/>
                      </a:lnTo>
                      <a:lnTo>
                        <a:pt x="18" y="216"/>
                      </a:lnTo>
                      <a:lnTo>
                        <a:pt x="38" y="232"/>
                      </a:lnTo>
                      <a:lnTo>
                        <a:pt x="58" y="248"/>
                      </a:lnTo>
                      <a:lnTo>
                        <a:pt x="0" y="264"/>
                      </a:lnTo>
                      <a:lnTo>
                        <a:pt x="2" y="274"/>
                      </a:lnTo>
                      <a:lnTo>
                        <a:pt x="72" y="256"/>
                      </a:lnTo>
                      <a:lnTo>
                        <a:pt x="72" y="256"/>
                      </a:lnTo>
                      <a:lnTo>
                        <a:pt x="118" y="284"/>
                      </a:lnTo>
                      <a:lnTo>
                        <a:pt x="10" y="316"/>
                      </a:lnTo>
                      <a:lnTo>
                        <a:pt x="12" y="326"/>
                      </a:lnTo>
                      <a:lnTo>
                        <a:pt x="138" y="296"/>
                      </a:lnTo>
                      <a:lnTo>
                        <a:pt x="138" y="296"/>
                      </a:lnTo>
                      <a:lnTo>
                        <a:pt x="190" y="322"/>
                      </a:lnTo>
                      <a:lnTo>
                        <a:pt x="190" y="322"/>
                      </a:lnTo>
                      <a:lnTo>
                        <a:pt x="208" y="332"/>
                      </a:lnTo>
                      <a:lnTo>
                        <a:pt x="208" y="332"/>
                      </a:lnTo>
                      <a:lnTo>
                        <a:pt x="208" y="332"/>
                      </a:lnTo>
                      <a:lnTo>
                        <a:pt x="208" y="334"/>
                      </a:lnTo>
                      <a:lnTo>
                        <a:pt x="212" y="340"/>
                      </a:lnTo>
                      <a:lnTo>
                        <a:pt x="240" y="366"/>
                      </a:lnTo>
                      <a:lnTo>
                        <a:pt x="240" y="366"/>
                      </a:lnTo>
                      <a:lnTo>
                        <a:pt x="246" y="374"/>
                      </a:lnTo>
                      <a:lnTo>
                        <a:pt x="246" y="374"/>
                      </a:lnTo>
                      <a:lnTo>
                        <a:pt x="254" y="392"/>
                      </a:lnTo>
                      <a:lnTo>
                        <a:pt x="258" y="408"/>
                      </a:lnTo>
                      <a:lnTo>
                        <a:pt x="258" y="408"/>
                      </a:lnTo>
                      <a:lnTo>
                        <a:pt x="258" y="412"/>
                      </a:lnTo>
                      <a:lnTo>
                        <a:pt x="258" y="412"/>
                      </a:lnTo>
                      <a:lnTo>
                        <a:pt x="258" y="414"/>
                      </a:lnTo>
                      <a:lnTo>
                        <a:pt x="258" y="414"/>
                      </a:lnTo>
                      <a:lnTo>
                        <a:pt x="254" y="432"/>
                      </a:lnTo>
                      <a:lnTo>
                        <a:pt x="246" y="448"/>
                      </a:lnTo>
                      <a:lnTo>
                        <a:pt x="246" y="448"/>
                      </a:lnTo>
                      <a:lnTo>
                        <a:pt x="240" y="456"/>
                      </a:lnTo>
                      <a:lnTo>
                        <a:pt x="240" y="456"/>
                      </a:lnTo>
                      <a:lnTo>
                        <a:pt x="212" y="484"/>
                      </a:lnTo>
                      <a:lnTo>
                        <a:pt x="208" y="488"/>
                      </a:lnTo>
                      <a:lnTo>
                        <a:pt x="208" y="490"/>
                      </a:lnTo>
                      <a:lnTo>
                        <a:pt x="210" y="492"/>
                      </a:lnTo>
                      <a:lnTo>
                        <a:pt x="210" y="492"/>
                      </a:lnTo>
                      <a:lnTo>
                        <a:pt x="190" y="502"/>
                      </a:lnTo>
                      <a:lnTo>
                        <a:pt x="190" y="502"/>
                      </a:lnTo>
                      <a:lnTo>
                        <a:pt x="138" y="530"/>
                      </a:lnTo>
                      <a:lnTo>
                        <a:pt x="14" y="500"/>
                      </a:lnTo>
                      <a:lnTo>
                        <a:pt x="12" y="510"/>
                      </a:lnTo>
                      <a:lnTo>
                        <a:pt x="118" y="540"/>
                      </a:lnTo>
                      <a:lnTo>
                        <a:pt x="118" y="540"/>
                      </a:lnTo>
                      <a:lnTo>
                        <a:pt x="72" y="568"/>
                      </a:lnTo>
                      <a:lnTo>
                        <a:pt x="4" y="552"/>
                      </a:lnTo>
                      <a:lnTo>
                        <a:pt x="0" y="560"/>
                      </a:lnTo>
                      <a:lnTo>
                        <a:pt x="58" y="578"/>
                      </a:lnTo>
                      <a:lnTo>
                        <a:pt x="58" y="578"/>
                      </a:lnTo>
                      <a:lnTo>
                        <a:pt x="38" y="592"/>
                      </a:lnTo>
                      <a:lnTo>
                        <a:pt x="18" y="608"/>
                      </a:lnTo>
                      <a:lnTo>
                        <a:pt x="16" y="610"/>
                      </a:lnTo>
                      <a:lnTo>
                        <a:pt x="26" y="628"/>
                      </a:lnTo>
                      <a:lnTo>
                        <a:pt x="30" y="626"/>
                      </a:lnTo>
                      <a:lnTo>
                        <a:pt x="30" y="626"/>
                      </a:lnTo>
                      <a:lnTo>
                        <a:pt x="54" y="618"/>
                      </a:lnTo>
                      <a:lnTo>
                        <a:pt x="76" y="608"/>
                      </a:lnTo>
                      <a:lnTo>
                        <a:pt x="62" y="666"/>
                      </a:lnTo>
                      <a:lnTo>
                        <a:pt x="72" y="670"/>
                      </a:lnTo>
                      <a:lnTo>
                        <a:pt x="92" y="600"/>
                      </a:lnTo>
                      <a:lnTo>
                        <a:pt x="92" y="600"/>
                      </a:lnTo>
                      <a:lnTo>
                        <a:pt x="138" y="574"/>
                      </a:lnTo>
                      <a:lnTo>
                        <a:pt x="112" y="682"/>
                      </a:lnTo>
                      <a:lnTo>
                        <a:pt x="122" y="686"/>
                      </a:lnTo>
                      <a:lnTo>
                        <a:pt x="158" y="562"/>
                      </a:lnTo>
                      <a:lnTo>
                        <a:pt x="158" y="562"/>
                      </a:lnTo>
                      <a:lnTo>
                        <a:pt x="206" y="530"/>
                      </a:lnTo>
                      <a:lnTo>
                        <a:pt x="206" y="530"/>
                      </a:lnTo>
                      <a:lnTo>
                        <a:pt x="224" y="518"/>
                      </a:lnTo>
                      <a:lnTo>
                        <a:pt x="226" y="520"/>
                      </a:lnTo>
                      <a:lnTo>
                        <a:pt x="228" y="520"/>
                      </a:lnTo>
                      <a:lnTo>
                        <a:pt x="228" y="520"/>
                      </a:lnTo>
                      <a:lnTo>
                        <a:pt x="236" y="518"/>
                      </a:lnTo>
                      <a:lnTo>
                        <a:pt x="270" y="510"/>
                      </a:lnTo>
                      <a:lnTo>
                        <a:pt x="270" y="510"/>
                      </a:lnTo>
                      <a:lnTo>
                        <a:pt x="280" y="508"/>
                      </a:lnTo>
                      <a:lnTo>
                        <a:pt x="280" y="508"/>
                      </a:lnTo>
                      <a:lnTo>
                        <a:pt x="282" y="508"/>
                      </a:lnTo>
                      <a:lnTo>
                        <a:pt x="282" y="508"/>
                      </a:lnTo>
                      <a:lnTo>
                        <a:pt x="292" y="508"/>
                      </a:lnTo>
                      <a:lnTo>
                        <a:pt x="302" y="510"/>
                      </a:lnTo>
                      <a:lnTo>
                        <a:pt x="312" y="512"/>
                      </a:lnTo>
                      <a:lnTo>
                        <a:pt x="320" y="516"/>
                      </a:lnTo>
                      <a:lnTo>
                        <a:pt x="320" y="516"/>
                      </a:lnTo>
                      <a:lnTo>
                        <a:pt x="334" y="528"/>
                      </a:lnTo>
                      <a:lnTo>
                        <a:pt x="344" y="544"/>
                      </a:lnTo>
                      <a:lnTo>
                        <a:pt x="344" y="544"/>
                      </a:lnTo>
                      <a:lnTo>
                        <a:pt x="348" y="554"/>
                      </a:lnTo>
                      <a:lnTo>
                        <a:pt x="348" y="554"/>
                      </a:lnTo>
                      <a:lnTo>
                        <a:pt x="358" y="594"/>
                      </a:lnTo>
                      <a:lnTo>
                        <a:pt x="360" y="598"/>
                      </a:lnTo>
                      <a:lnTo>
                        <a:pt x="362" y="598"/>
                      </a:lnTo>
                      <a:lnTo>
                        <a:pt x="364" y="598"/>
                      </a:lnTo>
                      <a:lnTo>
                        <a:pt x="364" y="598"/>
                      </a:lnTo>
                      <a:lnTo>
                        <a:pt x="362" y="622"/>
                      </a:lnTo>
                      <a:lnTo>
                        <a:pt x="362" y="622"/>
                      </a:lnTo>
                      <a:lnTo>
                        <a:pt x="360" y="680"/>
                      </a:lnTo>
                      <a:lnTo>
                        <a:pt x="272" y="772"/>
                      </a:lnTo>
                      <a:lnTo>
                        <a:pt x="280" y="778"/>
                      </a:lnTo>
                      <a:lnTo>
                        <a:pt x="360" y="702"/>
                      </a:lnTo>
                      <a:lnTo>
                        <a:pt x="360" y="702"/>
                      </a:lnTo>
                      <a:lnTo>
                        <a:pt x="362" y="756"/>
                      </a:lnTo>
                      <a:lnTo>
                        <a:pt x="312" y="806"/>
                      </a:lnTo>
                      <a:lnTo>
                        <a:pt x="320" y="814"/>
                      </a:lnTo>
                      <a:lnTo>
                        <a:pt x="362" y="772"/>
                      </a:lnTo>
                      <a:lnTo>
                        <a:pt x="362" y="772"/>
                      </a:lnTo>
                      <a:lnTo>
                        <a:pt x="364" y="796"/>
                      </a:lnTo>
                      <a:lnTo>
                        <a:pt x="368" y="822"/>
                      </a:lnTo>
                      <a:lnTo>
                        <a:pt x="370" y="824"/>
                      </a:lnTo>
                      <a:lnTo>
                        <a:pt x="390" y="824"/>
                      </a:lnTo>
                      <a:lnTo>
                        <a:pt x="390" y="822"/>
                      </a:lnTo>
                      <a:lnTo>
                        <a:pt x="390" y="822"/>
                      </a:lnTo>
                      <a:lnTo>
                        <a:pt x="396" y="796"/>
                      </a:lnTo>
                      <a:lnTo>
                        <a:pt x="398" y="772"/>
                      </a:lnTo>
                      <a:lnTo>
                        <a:pt x="442" y="814"/>
                      </a:lnTo>
                      <a:lnTo>
                        <a:pt x="448" y="806"/>
                      </a:lnTo>
                      <a:lnTo>
                        <a:pt x="398" y="754"/>
                      </a:lnTo>
                      <a:lnTo>
                        <a:pt x="398" y="754"/>
                      </a:lnTo>
                      <a:lnTo>
                        <a:pt x="400" y="702"/>
                      </a:lnTo>
                      <a:lnTo>
                        <a:pt x="480" y="778"/>
                      </a:lnTo>
                      <a:lnTo>
                        <a:pt x="488" y="770"/>
                      </a:lnTo>
                      <a:lnTo>
                        <a:pt x="400" y="678"/>
                      </a:lnTo>
                      <a:lnTo>
                        <a:pt x="400" y="678"/>
                      </a:lnTo>
                      <a:lnTo>
                        <a:pt x="396" y="620"/>
                      </a:lnTo>
                      <a:lnTo>
                        <a:pt x="396" y="620"/>
                      </a:lnTo>
                      <a:lnTo>
                        <a:pt x="394" y="600"/>
                      </a:lnTo>
                      <a:lnTo>
                        <a:pt x="396" y="600"/>
                      </a:lnTo>
                      <a:lnTo>
                        <a:pt x="396" y="600"/>
                      </a:lnTo>
                      <a:lnTo>
                        <a:pt x="398" y="600"/>
                      </a:lnTo>
                      <a:lnTo>
                        <a:pt x="400" y="594"/>
                      </a:lnTo>
                      <a:lnTo>
                        <a:pt x="410" y="556"/>
                      </a:lnTo>
                      <a:lnTo>
                        <a:pt x="410" y="556"/>
                      </a:lnTo>
                      <a:lnTo>
                        <a:pt x="414" y="546"/>
                      </a:lnTo>
                      <a:lnTo>
                        <a:pt x="414" y="546"/>
                      </a:lnTo>
                      <a:lnTo>
                        <a:pt x="424" y="530"/>
                      </a:lnTo>
                      <a:lnTo>
                        <a:pt x="430" y="522"/>
                      </a:lnTo>
                      <a:lnTo>
                        <a:pt x="438" y="518"/>
                      </a:lnTo>
                      <a:lnTo>
                        <a:pt x="438" y="518"/>
                      </a:lnTo>
                      <a:lnTo>
                        <a:pt x="446" y="514"/>
                      </a:lnTo>
                      <a:lnTo>
                        <a:pt x="456" y="510"/>
                      </a:lnTo>
                      <a:lnTo>
                        <a:pt x="466" y="508"/>
                      </a:lnTo>
                      <a:lnTo>
                        <a:pt x="476" y="508"/>
                      </a:lnTo>
                      <a:lnTo>
                        <a:pt x="476" y="508"/>
                      </a:lnTo>
                      <a:lnTo>
                        <a:pt x="478" y="508"/>
                      </a:lnTo>
                      <a:lnTo>
                        <a:pt x="478" y="508"/>
                      </a:lnTo>
                      <a:lnTo>
                        <a:pt x="488" y="510"/>
                      </a:lnTo>
                      <a:lnTo>
                        <a:pt x="488" y="510"/>
                      </a:lnTo>
                      <a:lnTo>
                        <a:pt x="522" y="520"/>
                      </a:lnTo>
                      <a:lnTo>
                        <a:pt x="530" y="522"/>
                      </a:lnTo>
                      <a:lnTo>
                        <a:pt x="534" y="520"/>
                      </a:lnTo>
                      <a:lnTo>
                        <a:pt x="534" y="518"/>
                      </a:lnTo>
                      <a:lnTo>
                        <a:pt x="534" y="518"/>
                      </a:lnTo>
                      <a:lnTo>
                        <a:pt x="552" y="530"/>
                      </a:lnTo>
                      <a:lnTo>
                        <a:pt x="552" y="530"/>
                      </a:lnTo>
                      <a:lnTo>
                        <a:pt x="602" y="562"/>
                      </a:lnTo>
                      <a:lnTo>
                        <a:pt x="638" y="684"/>
                      </a:lnTo>
                      <a:lnTo>
                        <a:pt x="648" y="680"/>
                      </a:lnTo>
                      <a:lnTo>
                        <a:pt x="622" y="574"/>
                      </a:lnTo>
                      <a:lnTo>
                        <a:pt x="622" y="574"/>
                      </a:lnTo>
                      <a:lnTo>
                        <a:pt x="668" y="600"/>
                      </a:lnTo>
                      <a:lnTo>
                        <a:pt x="688" y="666"/>
                      </a:lnTo>
                      <a:lnTo>
                        <a:pt x="698" y="664"/>
                      </a:lnTo>
                      <a:lnTo>
                        <a:pt x="684" y="606"/>
                      </a:lnTo>
                      <a:lnTo>
                        <a:pt x="684" y="606"/>
                      </a:lnTo>
                      <a:lnTo>
                        <a:pt x="706" y="616"/>
                      </a:lnTo>
                      <a:lnTo>
                        <a:pt x="728" y="626"/>
                      </a:lnTo>
                      <a:lnTo>
                        <a:pt x="732" y="626"/>
                      </a:lnTo>
                      <a:lnTo>
                        <a:pt x="742" y="608"/>
                      </a:lnTo>
                      <a:lnTo>
                        <a:pt x="740" y="606"/>
                      </a:lnTo>
                      <a:lnTo>
                        <a:pt x="740" y="606"/>
                      </a:lnTo>
                      <a:lnTo>
                        <a:pt x="720" y="590"/>
                      </a:lnTo>
                      <a:lnTo>
                        <a:pt x="700" y="576"/>
                      </a:lnTo>
                      <a:lnTo>
                        <a:pt x="700" y="576"/>
                      </a:lnTo>
                      <a:close/>
                      <a:moveTo>
                        <a:pt x="324" y="424"/>
                      </a:moveTo>
                      <a:lnTo>
                        <a:pt x="310" y="412"/>
                      </a:lnTo>
                      <a:lnTo>
                        <a:pt x="324" y="398"/>
                      </a:lnTo>
                      <a:lnTo>
                        <a:pt x="324" y="398"/>
                      </a:lnTo>
                      <a:lnTo>
                        <a:pt x="342" y="412"/>
                      </a:lnTo>
                      <a:lnTo>
                        <a:pt x="342" y="412"/>
                      </a:lnTo>
                      <a:lnTo>
                        <a:pt x="324" y="424"/>
                      </a:lnTo>
                      <a:lnTo>
                        <a:pt x="324" y="424"/>
                      </a:lnTo>
                      <a:close/>
                      <a:moveTo>
                        <a:pt x="344" y="472"/>
                      </a:moveTo>
                      <a:lnTo>
                        <a:pt x="340" y="452"/>
                      </a:lnTo>
                      <a:lnTo>
                        <a:pt x="340" y="452"/>
                      </a:lnTo>
                      <a:lnTo>
                        <a:pt x="360" y="444"/>
                      </a:lnTo>
                      <a:lnTo>
                        <a:pt x="360" y="444"/>
                      </a:lnTo>
                      <a:lnTo>
                        <a:pt x="362" y="466"/>
                      </a:lnTo>
                      <a:lnTo>
                        <a:pt x="344" y="472"/>
                      </a:lnTo>
                      <a:close/>
                      <a:moveTo>
                        <a:pt x="360" y="380"/>
                      </a:moveTo>
                      <a:lnTo>
                        <a:pt x="360" y="380"/>
                      </a:lnTo>
                      <a:lnTo>
                        <a:pt x="340" y="370"/>
                      </a:lnTo>
                      <a:lnTo>
                        <a:pt x="344" y="352"/>
                      </a:lnTo>
                      <a:lnTo>
                        <a:pt x="364" y="358"/>
                      </a:lnTo>
                      <a:lnTo>
                        <a:pt x="364" y="358"/>
                      </a:lnTo>
                      <a:lnTo>
                        <a:pt x="360" y="380"/>
                      </a:lnTo>
                      <a:lnTo>
                        <a:pt x="360" y="380"/>
                      </a:lnTo>
                      <a:close/>
                      <a:moveTo>
                        <a:pt x="414" y="352"/>
                      </a:moveTo>
                      <a:lnTo>
                        <a:pt x="418" y="370"/>
                      </a:lnTo>
                      <a:lnTo>
                        <a:pt x="418" y="370"/>
                      </a:lnTo>
                      <a:lnTo>
                        <a:pt x="398" y="380"/>
                      </a:lnTo>
                      <a:lnTo>
                        <a:pt x="398" y="380"/>
                      </a:lnTo>
                      <a:lnTo>
                        <a:pt x="396" y="358"/>
                      </a:lnTo>
                      <a:lnTo>
                        <a:pt x="414" y="352"/>
                      </a:lnTo>
                      <a:close/>
                      <a:moveTo>
                        <a:pt x="414" y="472"/>
                      </a:moveTo>
                      <a:lnTo>
                        <a:pt x="394" y="466"/>
                      </a:lnTo>
                      <a:lnTo>
                        <a:pt x="394" y="466"/>
                      </a:lnTo>
                      <a:lnTo>
                        <a:pt x="398" y="444"/>
                      </a:lnTo>
                      <a:lnTo>
                        <a:pt x="398" y="444"/>
                      </a:lnTo>
                      <a:lnTo>
                        <a:pt x="418" y="452"/>
                      </a:lnTo>
                      <a:lnTo>
                        <a:pt x="414" y="472"/>
                      </a:lnTo>
                      <a:close/>
                      <a:moveTo>
                        <a:pt x="434" y="424"/>
                      </a:moveTo>
                      <a:lnTo>
                        <a:pt x="434" y="424"/>
                      </a:lnTo>
                      <a:lnTo>
                        <a:pt x="416" y="412"/>
                      </a:lnTo>
                      <a:lnTo>
                        <a:pt x="416" y="412"/>
                      </a:lnTo>
                      <a:lnTo>
                        <a:pt x="434" y="398"/>
                      </a:lnTo>
                      <a:lnTo>
                        <a:pt x="448" y="412"/>
                      </a:lnTo>
                      <a:lnTo>
                        <a:pt x="434" y="424"/>
                      </a:lnTo>
                      <a:close/>
                    </a:path>
                  </a:pathLst>
                </a:custGeom>
                <a:solidFill>
                  <a:srgbClr val="FEFFFF">
                    <a:alpha val="3000"/>
                  </a:srgbClr>
                </a:solidFill>
                <a:ln>
                  <a:solidFill>
                    <a:srgbClr val="FEFFFF">
                      <a:alpha val="4000"/>
                    </a:srgbClr>
                  </a:solidFill>
                </a:ln>
                <a:effectLst>
                  <a:glow rad="76200">
                    <a:srgbClr val="FEFFFF">
                      <a:alpha val="6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235" name="Freeform 25"/>
                <p:cNvSpPr>
                  <a:spLocks noChangeAspect="1" noEditPoints="1"/>
                </p:cNvSpPr>
                <p:nvPr/>
              </p:nvSpPr>
              <p:spPr bwMode="auto">
                <a:xfrm rot="20016556">
                  <a:off x="7678235" y="2380703"/>
                  <a:ext cx="824672" cy="946846"/>
                </a:xfrm>
                <a:custGeom>
                  <a:avLst/>
                  <a:gdLst>
                    <a:gd name="T0" fmla="*/ 702 w 756"/>
                    <a:gd name="T1" fmla="*/ 598 h 868"/>
                    <a:gd name="T2" fmla="*/ 720 w 756"/>
                    <a:gd name="T3" fmla="*/ 502 h 868"/>
                    <a:gd name="T4" fmla="*/ 606 w 756"/>
                    <a:gd name="T5" fmla="*/ 484 h 868"/>
                    <a:gd name="T6" fmla="*/ 586 w 756"/>
                    <a:gd name="T7" fmla="*/ 454 h 868"/>
                    <a:gd name="T8" fmla="*/ 626 w 756"/>
                    <a:gd name="T9" fmla="*/ 378 h 868"/>
                    <a:gd name="T10" fmla="*/ 578 w 756"/>
                    <a:gd name="T11" fmla="*/ 376 h 868"/>
                    <a:gd name="T12" fmla="*/ 656 w 756"/>
                    <a:gd name="T13" fmla="*/ 298 h 868"/>
                    <a:gd name="T14" fmla="*/ 734 w 756"/>
                    <a:gd name="T15" fmla="*/ 238 h 868"/>
                    <a:gd name="T16" fmla="*/ 752 w 756"/>
                    <a:gd name="T17" fmla="*/ 214 h 868"/>
                    <a:gd name="T18" fmla="*/ 724 w 756"/>
                    <a:gd name="T19" fmla="*/ 220 h 868"/>
                    <a:gd name="T20" fmla="*/ 608 w 756"/>
                    <a:gd name="T21" fmla="*/ 274 h 868"/>
                    <a:gd name="T22" fmla="*/ 528 w 756"/>
                    <a:gd name="T23" fmla="*/ 290 h 868"/>
                    <a:gd name="T24" fmla="*/ 548 w 756"/>
                    <a:gd name="T25" fmla="*/ 246 h 868"/>
                    <a:gd name="T26" fmla="*/ 474 w 756"/>
                    <a:gd name="T27" fmla="*/ 268 h 868"/>
                    <a:gd name="T28" fmla="*/ 450 w 756"/>
                    <a:gd name="T29" fmla="*/ 192 h 868"/>
                    <a:gd name="T30" fmla="*/ 496 w 756"/>
                    <a:gd name="T31" fmla="*/ 112 h 868"/>
                    <a:gd name="T32" fmla="*/ 398 w 756"/>
                    <a:gd name="T33" fmla="*/ 108 h 868"/>
                    <a:gd name="T34" fmla="*/ 382 w 756"/>
                    <a:gd name="T35" fmla="*/ 0 h 868"/>
                    <a:gd name="T36" fmla="*/ 374 w 756"/>
                    <a:gd name="T37" fmla="*/ 10 h 868"/>
                    <a:gd name="T38" fmla="*/ 310 w 756"/>
                    <a:gd name="T39" fmla="*/ 64 h 868"/>
                    <a:gd name="T40" fmla="*/ 342 w 756"/>
                    <a:gd name="T41" fmla="*/ 200 h 868"/>
                    <a:gd name="T42" fmla="*/ 308 w 756"/>
                    <a:gd name="T43" fmla="*/ 192 h 868"/>
                    <a:gd name="T44" fmla="*/ 282 w 756"/>
                    <a:gd name="T45" fmla="*/ 268 h 868"/>
                    <a:gd name="T46" fmla="*/ 206 w 756"/>
                    <a:gd name="T47" fmla="*/ 246 h 868"/>
                    <a:gd name="T48" fmla="*/ 228 w 756"/>
                    <a:gd name="T49" fmla="*/ 290 h 868"/>
                    <a:gd name="T50" fmla="*/ 140 w 756"/>
                    <a:gd name="T51" fmla="*/ 272 h 868"/>
                    <a:gd name="T52" fmla="*/ 30 w 756"/>
                    <a:gd name="T53" fmla="*/ 226 h 868"/>
                    <a:gd name="T54" fmla="*/ 0 w 756"/>
                    <a:gd name="T55" fmla="*/ 220 h 868"/>
                    <a:gd name="T56" fmla="*/ 24 w 756"/>
                    <a:gd name="T57" fmla="*/ 244 h 868"/>
                    <a:gd name="T58" fmla="*/ 126 w 756"/>
                    <a:gd name="T59" fmla="*/ 314 h 868"/>
                    <a:gd name="T60" fmla="*/ 190 w 756"/>
                    <a:gd name="T61" fmla="*/ 408 h 868"/>
                    <a:gd name="T62" fmla="*/ 134 w 756"/>
                    <a:gd name="T63" fmla="*/ 386 h 868"/>
                    <a:gd name="T64" fmla="*/ 134 w 756"/>
                    <a:gd name="T65" fmla="*/ 482 h 868"/>
                    <a:gd name="T66" fmla="*/ 152 w 756"/>
                    <a:gd name="T67" fmla="*/ 484 h 868"/>
                    <a:gd name="T68" fmla="*/ 144 w 756"/>
                    <a:gd name="T69" fmla="*/ 536 h 868"/>
                    <a:gd name="T70" fmla="*/ 54 w 756"/>
                    <a:gd name="T71" fmla="*/ 600 h 868"/>
                    <a:gd name="T72" fmla="*/ 0 w 756"/>
                    <a:gd name="T73" fmla="*/ 648 h 868"/>
                    <a:gd name="T74" fmla="*/ 32 w 756"/>
                    <a:gd name="T75" fmla="*/ 646 h 868"/>
                    <a:gd name="T76" fmla="*/ 148 w 756"/>
                    <a:gd name="T77" fmla="*/ 592 h 868"/>
                    <a:gd name="T78" fmla="*/ 228 w 756"/>
                    <a:gd name="T79" fmla="*/ 578 h 868"/>
                    <a:gd name="T80" fmla="*/ 210 w 756"/>
                    <a:gd name="T81" fmla="*/ 622 h 868"/>
                    <a:gd name="T82" fmla="*/ 282 w 756"/>
                    <a:gd name="T83" fmla="*/ 600 h 868"/>
                    <a:gd name="T84" fmla="*/ 308 w 756"/>
                    <a:gd name="T85" fmla="*/ 674 h 868"/>
                    <a:gd name="T86" fmla="*/ 262 w 756"/>
                    <a:gd name="T87" fmla="*/ 756 h 868"/>
                    <a:gd name="T88" fmla="*/ 358 w 756"/>
                    <a:gd name="T89" fmla="*/ 758 h 868"/>
                    <a:gd name="T90" fmla="*/ 374 w 756"/>
                    <a:gd name="T91" fmla="*/ 868 h 868"/>
                    <a:gd name="T92" fmla="*/ 384 w 756"/>
                    <a:gd name="T93" fmla="*/ 840 h 868"/>
                    <a:gd name="T94" fmla="*/ 402 w 756"/>
                    <a:gd name="T95" fmla="*/ 740 h 868"/>
                    <a:gd name="T96" fmla="*/ 422 w 756"/>
                    <a:gd name="T97" fmla="*/ 650 h 868"/>
                    <a:gd name="T98" fmla="*/ 452 w 756"/>
                    <a:gd name="T99" fmla="*/ 676 h 868"/>
                    <a:gd name="T100" fmla="*/ 478 w 756"/>
                    <a:gd name="T101" fmla="*/ 600 h 868"/>
                    <a:gd name="T102" fmla="*/ 552 w 756"/>
                    <a:gd name="T103" fmla="*/ 618 h 868"/>
                    <a:gd name="T104" fmla="*/ 546 w 756"/>
                    <a:gd name="T105" fmla="*/ 580 h 868"/>
                    <a:gd name="T106" fmla="*/ 656 w 756"/>
                    <a:gd name="T107" fmla="*/ 678 h 868"/>
                    <a:gd name="T108" fmla="*/ 728 w 756"/>
                    <a:gd name="T109" fmla="*/ 642 h 868"/>
                    <a:gd name="T110" fmla="*/ 756 w 756"/>
                    <a:gd name="T111" fmla="*/ 648 h 868"/>
                    <a:gd name="T112" fmla="*/ 474 w 756"/>
                    <a:gd name="T113" fmla="*/ 472 h 868"/>
                    <a:gd name="T114" fmla="*/ 454 w 756"/>
                    <a:gd name="T115" fmla="*/ 304 h 868"/>
                    <a:gd name="T116" fmla="*/ 298 w 756"/>
                    <a:gd name="T117" fmla="*/ 370 h 868"/>
                    <a:gd name="T118" fmla="*/ 312 w 756"/>
                    <a:gd name="T119" fmla="*/ 454 h 868"/>
                    <a:gd name="T120" fmla="*/ 358 w 756"/>
                    <a:gd name="T121" fmla="*/ 468 h 868"/>
                    <a:gd name="T122" fmla="*/ 398 w 756"/>
                    <a:gd name="T123" fmla="*/ 468 h 868"/>
                    <a:gd name="T124" fmla="*/ 398 w 756"/>
                    <a:gd name="T125" fmla="*/ 468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56" h="868">
                      <a:moveTo>
                        <a:pt x="748" y="642"/>
                      </a:moveTo>
                      <a:lnTo>
                        <a:pt x="748" y="642"/>
                      </a:lnTo>
                      <a:lnTo>
                        <a:pt x="732" y="632"/>
                      </a:lnTo>
                      <a:lnTo>
                        <a:pt x="734" y="630"/>
                      </a:lnTo>
                      <a:lnTo>
                        <a:pt x="734" y="630"/>
                      </a:lnTo>
                      <a:lnTo>
                        <a:pt x="736" y="626"/>
                      </a:lnTo>
                      <a:lnTo>
                        <a:pt x="734" y="624"/>
                      </a:lnTo>
                      <a:lnTo>
                        <a:pt x="734" y="624"/>
                      </a:lnTo>
                      <a:lnTo>
                        <a:pt x="702" y="598"/>
                      </a:lnTo>
                      <a:lnTo>
                        <a:pt x="670" y="576"/>
                      </a:lnTo>
                      <a:lnTo>
                        <a:pt x="732" y="558"/>
                      </a:lnTo>
                      <a:lnTo>
                        <a:pt x="730" y="548"/>
                      </a:lnTo>
                      <a:lnTo>
                        <a:pt x="654" y="566"/>
                      </a:lnTo>
                      <a:lnTo>
                        <a:pt x="654" y="566"/>
                      </a:lnTo>
                      <a:lnTo>
                        <a:pt x="632" y="554"/>
                      </a:lnTo>
                      <a:lnTo>
                        <a:pt x="632" y="554"/>
                      </a:lnTo>
                      <a:lnTo>
                        <a:pt x="610" y="534"/>
                      </a:lnTo>
                      <a:lnTo>
                        <a:pt x="720" y="502"/>
                      </a:lnTo>
                      <a:lnTo>
                        <a:pt x="718" y="490"/>
                      </a:lnTo>
                      <a:lnTo>
                        <a:pt x="598" y="520"/>
                      </a:lnTo>
                      <a:lnTo>
                        <a:pt x="598" y="520"/>
                      </a:lnTo>
                      <a:lnTo>
                        <a:pt x="588" y="504"/>
                      </a:lnTo>
                      <a:lnTo>
                        <a:pt x="578" y="490"/>
                      </a:lnTo>
                      <a:lnTo>
                        <a:pt x="570" y="474"/>
                      </a:lnTo>
                      <a:lnTo>
                        <a:pt x="566" y="460"/>
                      </a:lnTo>
                      <a:lnTo>
                        <a:pt x="566" y="460"/>
                      </a:lnTo>
                      <a:lnTo>
                        <a:pt x="606" y="484"/>
                      </a:lnTo>
                      <a:lnTo>
                        <a:pt x="616" y="490"/>
                      </a:lnTo>
                      <a:lnTo>
                        <a:pt x="622" y="492"/>
                      </a:lnTo>
                      <a:lnTo>
                        <a:pt x="624" y="492"/>
                      </a:lnTo>
                      <a:lnTo>
                        <a:pt x="626" y="490"/>
                      </a:lnTo>
                      <a:lnTo>
                        <a:pt x="626" y="490"/>
                      </a:lnTo>
                      <a:lnTo>
                        <a:pt x="626" y="488"/>
                      </a:lnTo>
                      <a:lnTo>
                        <a:pt x="622" y="482"/>
                      </a:lnTo>
                      <a:lnTo>
                        <a:pt x="586" y="454"/>
                      </a:lnTo>
                      <a:lnTo>
                        <a:pt x="586" y="454"/>
                      </a:lnTo>
                      <a:lnTo>
                        <a:pt x="576" y="444"/>
                      </a:lnTo>
                      <a:lnTo>
                        <a:pt x="570" y="434"/>
                      </a:lnTo>
                      <a:lnTo>
                        <a:pt x="570" y="434"/>
                      </a:lnTo>
                      <a:lnTo>
                        <a:pt x="576" y="424"/>
                      </a:lnTo>
                      <a:lnTo>
                        <a:pt x="586" y="414"/>
                      </a:lnTo>
                      <a:lnTo>
                        <a:pt x="586" y="414"/>
                      </a:lnTo>
                      <a:lnTo>
                        <a:pt x="622" y="386"/>
                      </a:lnTo>
                      <a:lnTo>
                        <a:pt x="626" y="380"/>
                      </a:lnTo>
                      <a:lnTo>
                        <a:pt x="626" y="378"/>
                      </a:lnTo>
                      <a:lnTo>
                        <a:pt x="624" y="374"/>
                      </a:lnTo>
                      <a:lnTo>
                        <a:pt x="622" y="374"/>
                      </a:lnTo>
                      <a:lnTo>
                        <a:pt x="622" y="374"/>
                      </a:lnTo>
                      <a:lnTo>
                        <a:pt x="616" y="376"/>
                      </a:lnTo>
                      <a:lnTo>
                        <a:pt x="606" y="382"/>
                      </a:lnTo>
                      <a:lnTo>
                        <a:pt x="566" y="408"/>
                      </a:lnTo>
                      <a:lnTo>
                        <a:pt x="566" y="408"/>
                      </a:lnTo>
                      <a:lnTo>
                        <a:pt x="570" y="392"/>
                      </a:lnTo>
                      <a:lnTo>
                        <a:pt x="578" y="376"/>
                      </a:lnTo>
                      <a:lnTo>
                        <a:pt x="588" y="362"/>
                      </a:lnTo>
                      <a:lnTo>
                        <a:pt x="600" y="346"/>
                      </a:lnTo>
                      <a:lnTo>
                        <a:pt x="716" y="374"/>
                      </a:lnTo>
                      <a:lnTo>
                        <a:pt x="718" y="362"/>
                      </a:lnTo>
                      <a:lnTo>
                        <a:pt x="612" y="332"/>
                      </a:lnTo>
                      <a:lnTo>
                        <a:pt x="612" y="332"/>
                      </a:lnTo>
                      <a:lnTo>
                        <a:pt x="636" y="308"/>
                      </a:lnTo>
                      <a:lnTo>
                        <a:pt x="636" y="308"/>
                      </a:lnTo>
                      <a:lnTo>
                        <a:pt x="656" y="298"/>
                      </a:lnTo>
                      <a:lnTo>
                        <a:pt x="728" y="316"/>
                      </a:lnTo>
                      <a:lnTo>
                        <a:pt x="730" y="306"/>
                      </a:lnTo>
                      <a:lnTo>
                        <a:pt x="670" y="288"/>
                      </a:lnTo>
                      <a:lnTo>
                        <a:pt x="670" y="288"/>
                      </a:lnTo>
                      <a:lnTo>
                        <a:pt x="702" y="266"/>
                      </a:lnTo>
                      <a:lnTo>
                        <a:pt x="732" y="242"/>
                      </a:lnTo>
                      <a:lnTo>
                        <a:pt x="734" y="240"/>
                      </a:lnTo>
                      <a:lnTo>
                        <a:pt x="734" y="238"/>
                      </a:lnTo>
                      <a:lnTo>
                        <a:pt x="734" y="238"/>
                      </a:lnTo>
                      <a:lnTo>
                        <a:pt x="732" y="236"/>
                      </a:lnTo>
                      <a:lnTo>
                        <a:pt x="732" y="236"/>
                      </a:lnTo>
                      <a:lnTo>
                        <a:pt x="748" y="226"/>
                      </a:lnTo>
                      <a:lnTo>
                        <a:pt x="756" y="220"/>
                      </a:lnTo>
                      <a:lnTo>
                        <a:pt x="756" y="220"/>
                      </a:lnTo>
                      <a:lnTo>
                        <a:pt x="756" y="220"/>
                      </a:lnTo>
                      <a:lnTo>
                        <a:pt x="756" y="220"/>
                      </a:lnTo>
                      <a:lnTo>
                        <a:pt x="754" y="216"/>
                      </a:lnTo>
                      <a:lnTo>
                        <a:pt x="752" y="214"/>
                      </a:lnTo>
                      <a:lnTo>
                        <a:pt x="752" y="214"/>
                      </a:lnTo>
                      <a:lnTo>
                        <a:pt x="752" y="214"/>
                      </a:lnTo>
                      <a:lnTo>
                        <a:pt x="752" y="212"/>
                      </a:lnTo>
                      <a:lnTo>
                        <a:pt x="744" y="218"/>
                      </a:lnTo>
                      <a:lnTo>
                        <a:pt x="744" y="218"/>
                      </a:lnTo>
                      <a:lnTo>
                        <a:pt x="728" y="226"/>
                      </a:lnTo>
                      <a:lnTo>
                        <a:pt x="726" y="224"/>
                      </a:lnTo>
                      <a:lnTo>
                        <a:pt x="726" y="224"/>
                      </a:lnTo>
                      <a:lnTo>
                        <a:pt x="724" y="220"/>
                      </a:lnTo>
                      <a:lnTo>
                        <a:pt x="720" y="222"/>
                      </a:lnTo>
                      <a:lnTo>
                        <a:pt x="720" y="222"/>
                      </a:lnTo>
                      <a:lnTo>
                        <a:pt x="684" y="236"/>
                      </a:lnTo>
                      <a:lnTo>
                        <a:pt x="648" y="252"/>
                      </a:lnTo>
                      <a:lnTo>
                        <a:pt x="664" y="190"/>
                      </a:lnTo>
                      <a:lnTo>
                        <a:pt x="654" y="186"/>
                      </a:lnTo>
                      <a:lnTo>
                        <a:pt x="632" y="260"/>
                      </a:lnTo>
                      <a:lnTo>
                        <a:pt x="632" y="260"/>
                      </a:lnTo>
                      <a:lnTo>
                        <a:pt x="608" y="274"/>
                      </a:lnTo>
                      <a:lnTo>
                        <a:pt x="608" y="274"/>
                      </a:lnTo>
                      <a:lnTo>
                        <a:pt x="580" y="282"/>
                      </a:lnTo>
                      <a:lnTo>
                        <a:pt x="608" y="172"/>
                      </a:lnTo>
                      <a:lnTo>
                        <a:pt x="598" y="168"/>
                      </a:lnTo>
                      <a:lnTo>
                        <a:pt x="564" y="286"/>
                      </a:lnTo>
                      <a:lnTo>
                        <a:pt x="564" y="286"/>
                      </a:lnTo>
                      <a:lnTo>
                        <a:pt x="546" y="288"/>
                      </a:lnTo>
                      <a:lnTo>
                        <a:pt x="528" y="290"/>
                      </a:lnTo>
                      <a:lnTo>
                        <a:pt x="528" y="290"/>
                      </a:lnTo>
                      <a:lnTo>
                        <a:pt x="510" y="288"/>
                      </a:lnTo>
                      <a:lnTo>
                        <a:pt x="496" y="284"/>
                      </a:lnTo>
                      <a:lnTo>
                        <a:pt x="496" y="284"/>
                      </a:lnTo>
                      <a:lnTo>
                        <a:pt x="528" y="266"/>
                      </a:lnTo>
                      <a:lnTo>
                        <a:pt x="546" y="258"/>
                      </a:lnTo>
                      <a:lnTo>
                        <a:pt x="552" y="252"/>
                      </a:lnTo>
                      <a:lnTo>
                        <a:pt x="552" y="250"/>
                      </a:lnTo>
                      <a:lnTo>
                        <a:pt x="550" y="246"/>
                      </a:lnTo>
                      <a:lnTo>
                        <a:pt x="548" y="246"/>
                      </a:lnTo>
                      <a:lnTo>
                        <a:pt x="548" y="246"/>
                      </a:lnTo>
                      <a:lnTo>
                        <a:pt x="538" y="248"/>
                      </a:lnTo>
                      <a:lnTo>
                        <a:pt x="500" y="264"/>
                      </a:lnTo>
                      <a:lnTo>
                        <a:pt x="500" y="264"/>
                      </a:lnTo>
                      <a:lnTo>
                        <a:pt x="488" y="266"/>
                      </a:lnTo>
                      <a:lnTo>
                        <a:pt x="478" y="268"/>
                      </a:lnTo>
                      <a:lnTo>
                        <a:pt x="478" y="268"/>
                      </a:lnTo>
                      <a:lnTo>
                        <a:pt x="474" y="268"/>
                      </a:lnTo>
                      <a:lnTo>
                        <a:pt x="474" y="268"/>
                      </a:lnTo>
                      <a:lnTo>
                        <a:pt x="468" y="256"/>
                      </a:lnTo>
                      <a:lnTo>
                        <a:pt x="466" y="244"/>
                      </a:lnTo>
                      <a:lnTo>
                        <a:pt x="466" y="244"/>
                      </a:lnTo>
                      <a:lnTo>
                        <a:pt x="458" y="198"/>
                      </a:lnTo>
                      <a:lnTo>
                        <a:pt x="456" y="192"/>
                      </a:lnTo>
                      <a:lnTo>
                        <a:pt x="452" y="192"/>
                      </a:lnTo>
                      <a:lnTo>
                        <a:pt x="450" y="192"/>
                      </a:lnTo>
                      <a:lnTo>
                        <a:pt x="450" y="192"/>
                      </a:lnTo>
                      <a:lnTo>
                        <a:pt x="450" y="192"/>
                      </a:lnTo>
                      <a:lnTo>
                        <a:pt x="448" y="194"/>
                      </a:lnTo>
                      <a:lnTo>
                        <a:pt x="448" y="202"/>
                      </a:lnTo>
                      <a:lnTo>
                        <a:pt x="450" y="258"/>
                      </a:lnTo>
                      <a:lnTo>
                        <a:pt x="450" y="258"/>
                      </a:lnTo>
                      <a:lnTo>
                        <a:pt x="438" y="246"/>
                      </a:lnTo>
                      <a:lnTo>
                        <a:pt x="428" y="232"/>
                      </a:lnTo>
                      <a:lnTo>
                        <a:pt x="420" y="216"/>
                      </a:lnTo>
                      <a:lnTo>
                        <a:pt x="412" y="198"/>
                      </a:lnTo>
                      <a:lnTo>
                        <a:pt x="496" y="112"/>
                      </a:lnTo>
                      <a:lnTo>
                        <a:pt x="486" y="104"/>
                      </a:lnTo>
                      <a:lnTo>
                        <a:pt x="408" y="180"/>
                      </a:lnTo>
                      <a:lnTo>
                        <a:pt x="408" y="180"/>
                      </a:lnTo>
                      <a:lnTo>
                        <a:pt x="400" y="148"/>
                      </a:lnTo>
                      <a:lnTo>
                        <a:pt x="400" y="148"/>
                      </a:lnTo>
                      <a:lnTo>
                        <a:pt x="400" y="126"/>
                      </a:lnTo>
                      <a:lnTo>
                        <a:pt x="452" y="72"/>
                      </a:lnTo>
                      <a:lnTo>
                        <a:pt x="444" y="64"/>
                      </a:lnTo>
                      <a:lnTo>
                        <a:pt x="398" y="108"/>
                      </a:lnTo>
                      <a:lnTo>
                        <a:pt x="398" y="108"/>
                      </a:lnTo>
                      <a:lnTo>
                        <a:pt x="396" y="70"/>
                      </a:lnTo>
                      <a:lnTo>
                        <a:pt x="390" y="30"/>
                      </a:lnTo>
                      <a:lnTo>
                        <a:pt x="388" y="28"/>
                      </a:lnTo>
                      <a:lnTo>
                        <a:pt x="386" y="28"/>
                      </a:lnTo>
                      <a:lnTo>
                        <a:pt x="384" y="28"/>
                      </a:lnTo>
                      <a:lnTo>
                        <a:pt x="384" y="28"/>
                      </a:lnTo>
                      <a:lnTo>
                        <a:pt x="382" y="10"/>
                      </a:lnTo>
                      <a:lnTo>
                        <a:pt x="382" y="0"/>
                      </a:lnTo>
                      <a:lnTo>
                        <a:pt x="382" y="0"/>
                      </a:lnTo>
                      <a:lnTo>
                        <a:pt x="382" y="0"/>
                      </a:lnTo>
                      <a:lnTo>
                        <a:pt x="382" y="0"/>
                      </a:lnTo>
                      <a:lnTo>
                        <a:pt x="378" y="0"/>
                      </a:lnTo>
                      <a:lnTo>
                        <a:pt x="374" y="0"/>
                      </a:lnTo>
                      <a:lnTo>
                        <a:pt x="374" y="0"/>
                      </a:lnTo>
                      <a:lnTo>
                        <a:pt x="374" y="0"/>
                      </a:lnTo>
                      <a:lnTo>
                        <a:pt x="374" y="0"/>
                      </a:lnTo>
                      <a:lnTo>
                        <a:pt x="374" y="10"/>
                      </a:lnTo>
                      <a:lnTo>
                        <a:pt x="374" y="10"/>
                      </a:lnTo>
                      <a:lnTo>
                        <a:pt x="374" y="28"/>
                      </a:lnTo>
                      <a:lnTo>
                        <a:pt x="370" y="28"/>
                      </a:lnTo>
                      <a:lnTo>
                        <a:pt x="366" y="28"/>
                      </a:lnTo>
                      <a:lnTo>
                        <a:pt x="366" y="30"/>
                      </a:lnTo>
                      <a:lnTo>
                        <a:pt x="366" y="30"/>
                      </a:lnTo>
                      <a:lnTo>
                        <a:pt x="358" y="70"/>
                      </a:lnTo>
                      <a:lnTo>
                        <a:pt x="356" y="110"/>
                      </a:lnTo>
                      <a:lnTo>
                        <a:pt x="310" y="64"/>
                      </a:lnTo>
                      <a:lnTo>
                        <a:pt x="302" y="72"/>
                      </a:lnTo>
                      <a:lnTo>
                        <a:pt x="356" y="128"/>
                      </a:lnTo>
                      <a:lnTo>
                        <a:pt x="356" y="128"/>
                      </a:lnTo>
                      <a:lnTo>
                        <a:pt x="356" y="154"/>
                      </a:lnTo>
                      <a:lnTo>
                        <a:pt x="356" y="154"/>
                      </a:lnTo>
                      <a:lnTo>
                        <a:pt x="348" y="182"/>
                      </a:lnTo>
                      <a:lnTo>
                        <a:pt x="266" y="104"/>
                      </a:lnTo>
                      <a:lnTo>
                        <a:pt x="258" y="112"/>
                      </a:lnTo>
                      <a:lnTo>
                        <a:pt x="342" y="200"/>
                      </a:lnTo>
                      <a:lnTo>
                        <a:pt x="342" y="200"/>
                      </a:lnTo>
                      <a:lnTo>
                        <a:pt x="336" y="218"/>
                      </a:lnTo>
                      <a:lnTo>
                        <a:pt x="328" y="234"/>
                      </a:lnTo>
                      <a:lnTo>
                        <a:pt x="318" y="246"/>
                      </a:lnTo>
                      <a:lnTo>
                        <a:pt x="308" y="258"/>
                      </a:lnTo>
                      <a:lnTo>
                        <a:pt x="308" y="258"/>
                      </a:lnTo>
                      <a:lnTo>
                        <a:pt x="308" y="202"/>
                      </a:lnTo>
                      <a:lnTo>
                        <a:pt x="308" y="194"/>
                      </a:lnTo>
                      <a:lnTo>
                        <a:pt x="308" y="192"/>
                      </a:lnTo>
                      <a:lnTo>
                        <a:pt x="306" y="192"/>
                      </a:lnTo>
                      <a:lnTo>
                        <a:pt x="304" y="192"/>
                      </a:lnTo>
                      <a:lnTo>
                        <a:pt x="304" y="192"/>
                      </a:lnTo>
                      <a:lnTo>
                        <a:pt x="302" y="192"/>
                      </a:lnTo>
                      <a:lnTo>
                        <a:pt x="298" y="198"/>
                      </a:lnTo>
                      <a:lnTo>
                        <a:pt x="292" y="244"/>
                      </a:lnTo>
                      <a:lnTo>
                        <a:pt x="292" y="244"/>
                      </a:lnTo>
                      <a:lnTo>
                        <a:pt x="288" y="256"/>
                      </a:lnTo>
                      <a:lnTo>
                        <a:pt x="282" y="268"/>
                      </a:lnTo>
                      <a:lnTo>
                        <a:pt x="282" y="268"/>
                      </a:lnTo>
                      <a:lnTo>
                        <a:pt x="278" y="268"/>
                      </a:lnTo>
                      <a:lnTo>
                        <a:pt x="278" y="268"/>
                      </a:lnTo>
                      <a:lnTo>
                        <a:pt x="268" y="266"/>
                      </a:lnTo>
                      <a:lnTo>
                        <a:pt x="256" y="264"/>
                      </a:lnTo>
                      <a:lnTo>
                        <a:pt x="256" y="264"/>
                      </a:lnTo>
                      <a:lnTo>
                        <a:pt x="218" y="248"/>
                      </a:lnTo>
                      <a:lnTo>
                        <a:pt x="210" y="246"/>
                      </a:lnTo>
                      <a:lnTo>
                        <a:pt x="206" y="246"/>
                      </a:lnTo>
                      <a:lnTo>
                        <a:pt x="206" y="250"/>
                      </a:lnTo>
                      <a:lnTo>
                        <a:pt x="206" y="250"/>
                      </a:lnTo>
                      <a:lnTo>
                        <a:pt x="206" y="252"/>
                      </a:lnTo>
                      <a:lnTo>
                        <a:pt x="212" y="258"/>
                      </a:lnTo>
                      <a:lnTo>
                        <a:pt x="228" y="266"/>
                      </a:lnTo>
                      <a:lnTo>
                        <a:pt x="262" y="284"/>
                      </a:lnTo>
                      <a:lnTo>
                        <a:pt x="262" y="284"/>
                      </a:lnTo>
                      <a:lnTo>
                        <a:pt x="246" y="288"/>
                      </a:lnTo>
                      <a:lnTo>
                        <a:pt x="228" y="290"/>
                      </a:lnTo>
                      <a:lnTo>
                        <a:pt x="228" y="290"/>
                      </a:lnTo>
                      <a:lnTo>
                        <a:pt x="210" y="288"/>
                      </a:lnTo>
                      <a:lnTo>
                        <a:pt x="190" y="286"/>
                      </a:lnTo>
                      <a:lnTo>
                        <a:pt x="158" y="172"/>
                      </a:lnTo>
                      <a:lnTo>
                        <a:pt x="146" y="174"/>
                      </a:lnTo>
                      <a:lnTo>
                        <a:pt x="174" y="282"/>
                      </a:lnTo>
                      <a:lnTo>
                        <a:pt x="174" y="282"/>
                      </a:lnTo>
                      <a:lnTo>
                        <a:pt x="140" y="272"/>
                      </a:lnTo>
                      <a:lnTo>
                        <a:pt x="140" y="272"/>
                      </a:lnTo>
                      <a:lnTo>
                        <a:pt x="122" y="262"/>
                      </a:lnTo>
                      <a:lnTo>
                        <a:pt x="102" y="190"/>
                      </a:lnTo>
                      <a:lnTo>
                        <a:pt x="92" y="192"/>
                      </a:lnTo>
                      <a:lnTo>
                        <a:pt x="106" y="254"/>
                      </a:lnTo>
                      <a:lnTo>
                        <a:pt x="106" y="254"/>
                      </a:lnTo>
                      <a:lnTo>
                        <a:pt x="72" y="236"/>
                      </a:lnTo>
                      <a:lnTo>
                        <a:pt x="36" y="222"/>
                      </a:lnTo>
                      <a:lnTo>
                        <a:pt x="32" y="222"/>
                      </a:lnTo>
                      <a:lnTo>
                        <a:pt x="30" y="226"/>
                      </a:lnTo>
                      <a:lnTo>
                        <a:pt x="30" y="226"/>
                      </a:lnTo>
                      <a:lnTo>
                        <a:pt x="14" y="218"/>
                      </a:lnTo>
                      <a:lnTo>
                        <a:pt x="4" y="212"/>
                      </a:lnTo>
                      <a:lnTo>
                        <a:pt x="4" y="214"/>
                      </a:lnTo>
                      <a:lnTo>
                        <a:pt x="4" y="214"/>
                      </a:lnTo>
                      <a:lnTo>
                        <a:pt x="4" y="214"/>
                      </a:lnTo>
                      <a:lnTo>
                        <a:pt x="2" y="216"/>
                      </a:lnTo>
                      <a:lnTo>
                        <a:pt x="0" y="220"/>
                      </a:lnTo>
                      <a:lnTo>
                        <a:pt x="0" y="220"/>
                      </a:lnTo>
                      <a:lnTo>
                        <a:pt x="0" y="220"/>
                      </a:lnTo>
                      <a:lnTo>
                        <a:pt x="0" y="220"/>
                      </a:lnTo>
                      <a:lnTo>
                        <a:pt x="10" y="226"/>
                      </a:lnTo>
                      <a:lnTo>
                        <a:pt x="10" y="226"/>
                      </a:lnTo>
                      <a:lnTo>
                        <a:pt x="24" y="236"/>
                      </a:lnTo>
                      <a:lnTo>
                        <a:pt x="22" y="238"/>
                      </a:lnTo>
                      <a:lnTo>
                        <a:pt x="22" y="238"/>
                      </a:lnTo>
                      <a:lnTo>
                        <a:pt x="20" y="242"/>
                      </a:lnTo>
                      <a:lnTo>
                        <a:pt x="24" y="244"/>
                      </a:lnTo>
                      <a:lnTo>
                        <a:pt x="24" y="244"/>
                      </a:lnTo>
                      <a:lnTo>
                        <a:pt x="54" y="268"/>
                      </a:lnTo>
                      <a:lnTo>
                        <a:pt x="86" y="292"/>
                      </a:lnTo>
                      <a:lnTo>
                        <a:pt x="24" y="310"/>
                      </a:lnTo>
                      <a:lnTo>
                        <a:pt x="26" y="318"/>
                      </a:lnTo>
                      <a:lnTo>
                        <a:pt x="102" y="300"/>
                      </a:lnTo>
                      <a:lnTo>
                        <a:pt x="102" y="300"/>
                      </a:lnTo>
                      <a:lnTo>
                        <a:pt x="126" y="314"/>
                      </a:lnTo>
                      <a:lnTo>
                        <a:pt x="126" y="314"/>
                      </a:lnTo>
                      <a:lnTo>
                        <a:pt x="146" y="334"/>
                      </a:lnTo>
                      <a:lnTo>
                        <a:pt x="36" y="366"/>
                      </a:lnTo>
                      <a:lnTo>
                        <a:pt x="40" y="376"/>
                      </a:lnTo>
                      <a:lnTo>
                        <a:pt x="158" y="348"/>
                      </a:lnTo>
                      <a:lnTo>
                        <a:pt x="158" y="348"/>
                      </a:lnTo>
                      <a:lnTo>
                        <a:pt x="170" y="362"/>
                      </a:lnTo>
                      <a:lnTo>
                        <a:pt x="180" y="378"/>
                      </a:lnTo>
                      <a:lnTo>
                        <a:pt x="186" y="392"/>
                      </a:lnTo>
                      <a:lnTo>
                        <a:pt x="190" y="408"/>
                      </a:lnTo>
                      <a:lnTo>
                        <a:pt x="190" y="408"/>
                      </a:lnTo>
                      <a:lnTo>
                        <a:pt x="152" y="382"/>
                      </a:lnTo>
                      <a:lnTo>
                        <a:pt x="140" y="376"/>
                      </a:lnTo>
                      <a:lnTo>
                        <a:pt x="136" y="374"/>
                      </a:lnTo>
                      <a:lnTo>
                        <a:pt x="132" y="374"/>
                      </a:lnTo>
                      <a:lnTo>
                        <a:pt x="132" y="378"/>
                      </a:lnTo>
                      <a:lnTo>
                        <a:pt x="132" y="378"/>
                      </a:lnTo>
                      <a:lnTo>
                        <a:pt x="130" y="380"/>
                      </a:lnTo>
                      <a:lnTo>
                        <a:pt x="134" y="386"/>
                      </a:lnTo>
                      <a:lnTo>
                        <a:pt x="170" y="414"/>
                      </a:lnTo>
                      <a:lnTo>
                        <a:pt x="170" y="414"/>
                      </a:lnTo>
                      <a:lnTo>
                        <a:pt x="180" y="424"/>
                      </a:lnTo>
                      <a:lnTo>
                        <a:pt x="186" y="434"/>
                      </a:lnTo>
                      <a:lnTo>
                        <a:pt x="186" y="434"/>
                      </a:lnTo>
                      <a:lnTo>
                        <a:pt x="180" y="444"/>
                      </a:lnTo>
                      <a:lnTo>
                        <a:pt x="170" y="454"/>
                      </a:lnTo>
                      <a:lnTo>
                        <a:pt x="170" y="454"/>
                      </a:lnTo>
                      <a:lnTo>
                        <a:pt x="134" y="482"/>
                      </a:lnTo>
                      <a:lnTo>
                        <a:pt x="130" y="488"/>
                      </a:lnTo>
                      <a:lnTo>
                        <a:pt x="132" y="490"/>
                      </a:lnTo>
                      <a:lnTo>
                        <a:pt x="132" y="492"/>
                      </a:lnTo>
                      <a:lnTo>
                        <a:pt x="136" y="492"/>
                      </a:lnTo>
                      <a:lnTo>
                        <a:pt x="136" y="492"/>
                      </a:lnTo>
                      <a:lnTo>
                        <a:pt x="136" y="492"/>
                      </a:lnTo>
                      <a:lnTo>
                        <a:pt x="136" y="492"/>
                      </a:lnTo>
                      <a:lnTo>
                        <a:pt x="140" y="490"/>
                      </a:lnTo>
                      <a:lnTo>
                        <a:pt x="152" y="484"/>
                      </a:lnTo>
                      <a:lnTo>
                        <a:pt x="190" y="460"/>
                      </a:lnTo>
                      <a:lnTo>
                        <a:pt x="190" y="460"/>
                      </a:lnTo>
                      <a:lnTo>
                        <a:pt x="186" y="476"/>
                      </a:lnTo>
                      <a:lnTo>
                        <a:pt x="178" y="490"/>
                      </a:lnTo>
                      <a:lnTo>
                        <a:pt x="168" y="506"/>
                      </a:lnTo>
                      <a:lnTo>
                        <a:pt x="156" y="522"/>
                      </a:lnTo>
                      <a:lnTo>
                        <a:pt x="40" y="494"/>
                      </a:lnTo>
                      <a:lnTo>
                        <a:pt x="38" y="504"/>
                      </a:lnTo>
                      <a:lnTo>
                        <a:pt x="144" y="536"/>
                      </a:lnTo>
                      <a:lnTo>
                        <a:pt x="144" y="536"/>
                      </a:lnTo>
                      <a:lnTo>
                        <a:pt x="120" y="558"/>
                      </a:lnTo>
                      <a:lnTo>
                        <a:pt x="120" y="558"/>
                      </a:lnTo>
                      <a:lnTo>
                        <a:pt x="102" y="570"/>
                      </a:lnTo>
                      <a:lnTo>
                        <a:pt x="28" y="552"/>
                      </a:lnTo>
                      <a:lnTo>
                        <a:pt x="26" y="562"/>
                      </a:lnTo>
                      <a:lnTo>
                        <a:pt x="86" y="578"/>
                      </a:lnTo>
                      <a:lnTo>
                        <a:pt x="86" y="578"/>
                      </a:lnTo>
                      <a:lnTo>
                        <a:pt x="54" y="600"/>
                      </a:lnTo>
                      <a:lnTo>
                        <a:pt x="24" y="626"/>
                      </a:lnTo>
                      <a:lnTo>
                        <a:pt x="22" y="628"/>
                      </a:lnTo>
                      <a:lnTo>
                        <a:pt x="24" y="632"/>
                      </a:lnTo>
                      <a:lnTo>
                        <a:pt x="24" y="632"/>
                      </a:lnTo>
                      <a:lnTo>
                        <a:pt x="10" y="642"/>
                      </a:lnTo>
                      <a:lnTo>
                        <a:pt x="0" y="648"/>
                      </a:lnTo>
                      <a:lnTo>
                        <a:pt x="0" y="648"/>
                      </a:lnTo>
                      <a:lnTo>
                        <a:pt x="0" y="648"/>
                      </a:lnTo>
                      <a:lnTo>
                        <a:pt x="0" y="648"/>
                      </a:lnTo>
                      <a:lnTo>
                        <a:pt x="2" y="650"/>
                      </a:lnTo>
                      <a:lnTo>
                        <a:pt x="4" y="654"/>
                      </a:lnTo>
                      <a:lnTo>
                        <a:pt x="4" y="654"/>
                      </a:lnTo>
                      <a:lnTo>
                        <a:pt x="4" y="654"/>
                      </a:lnTo>
                      <a:lnTo>
                        <a:pt x="4" y="654"/>
                      </a:lnTo>
                      <a:lnTo>
                        <a:pt x="14" y="650"/>
                      </a:lnTo>
                      <a:lnTo>
                        <a:pt x="14" y="650"/>
                      </a:lnTo>
                      <a:lnTo>
                        <a:pt x="30" y="642"/>
                      </a:lnTo>
                      <a:lnTo>
                        <a:pt x="32" y="646"/>
                      </a:lnTo>
                      <a:lnTo>
                        <a:pt x="36" y="646"/>
                      </a:lnTo>
                      <a:lnTo>
                        <a:pt x="36" y="646"/>
                      </a:lnTo>
                      <a:lnTo>
                        <a:pt x="74" y="632"/>
                      </a:lnTo>
                      <a:lnTo>
                        <a:pt x="110" y="616"/>
                      </a:lnTo>
                      <a:lnTo>
                        <a:pt x="94" y="678"/>
                      </a:lnTo>
                      <a:lnTo>
                        <a:pt x="104" y="680"/>
                      </a:lnTo>
                      <a:lnTo>
                        <a:pt x="124" y="606"/>
                      </a:lnTo>
                      <a:lnTo>
                        <a:pt x="124" y="606"/>
                      </a:lnTo>
                      <a:lnTo>
                        <a:pt x="148" y="592"/>
                      </a:lnTo>
                      <a:lnTo>
                        <a:pt x="148" y="592"/>
                      </a:lnTo>
                      <a:lnTo>
                        <a:pt x="176" y="586"/>
                      </a:lnTo>
                      <a:lnTo>
                        <a:pt x="148" y="696"/>
                      </a:lnTo>
                      <a:lnTo>
                        <a:pt x="160" y="698"/>
                      </a:lnTo>
                      <a:lnTo>
                        <a:pt x="194" y="582"/>
                      </a:lnTo>
                      <a:lnTo>
                        <a:pt x="194" y="582"/>
                      </a:lnTo>
                      <a:lnTo>
                        <a:pt x="212" y="580"/>
                      </a:lnTo>
                      <a:lnTo>
                        <a:pt x="228" y="578"/>
                      </a:lnTo>
                      <a:lnTo>
                        <a:pt x="228" y="578"/>
                      </a:lnTo>
                      <a:lnTo>
                        <a:pt x="246" y="580"/>
                      </a:lnTo>
                      <a:lnTo>
                        <a:pt x="262" y="584"/>
                      </a:lnTo>
                      <a:lnTo>
                        <a:pt x="262" y="584"/>
                      </a:lnTo>
                      <a:lnTo>
                        <a:pt x="228" y="600"/>
                      </a:lnTo>
                      <a:lnTo>
                        <a:pt x="212" y="610"/>
                      </a:lnTo>
                      <a:lnTo>
                        <a:pt x="206" y="616"/>
                      </a:lnTo>
                      <a:lnTo>
                        <a:pt x="206" y="618"/>
                      </a:lnTo>
                      <a:lnTo>
                        <a:pt x="206" y="622"/>
                      </a:lnTo>
                      <a:lnTo>
                        <a:pt x="210" y="622"/>
                      </a:lnTo>
                      <a:lnTo>
                        <a:pt x="210" y="622"/>
                      </a:lnTo>
                      <a:lnTo>
                        <a:pt x="218" y="620"/>
                      </a:lnTo>
                      <a:lnTo>
                        <a:pt x="256" y="604"/>
                      </a:lnTo>
                      <a:lnTo>
                        <a:pt x="256" y="604"/>
                      </a:lnTo>
                      <a:lnTo>
                        <a:pt x="268" y="600"/>
                      </a:lnTo>
                      <a:lnTo>
                        <a:pt x="278" y="600"/>
                      </a:lnTo>
                      <a:lnTo>
                        <a:pt x="278" y="600"/>
                      </a:lnTo>
                      <a:lnTo>
                        <a:pt x="282" y="600"/>
                      </a:lnTo>
                      <a:lnTo>
                        <a:pt x="282" y="600"/>
                      </a:lnTo>
                      <a:lnTo>
                        <a:pt x="288" y="610"/>
                      </a:lnTo>
                      <a:lnTo>
                        <a:pt x="292" y="624"/>
                      </a:lnTo>
                      <a:lnTo>
                        <a:pt x="292" y="624"/>
                      </a:lnTo>
                      <a:lnTo>
                        <a:pt x="298" y="670"/>
                      </a:lnTo>
                      <a:lnTo>
                        <a:pt x="302" y="676"/>
                      </a:lnTo>
                      <a:lnTo>
                        <a:pt x="304" y="676"/>
                      </a:lnTo>
                      <a:lnTo>
                        <a:pt x="306" y="676"/>
                      </a:lnTo>
                      <a:lnTo>
                        <a:pt x="308" y="674"/>
                      </a:lnTo>
                      <a:lnTo>
                        <a:pt x="308" y="674"/>
                      </a:lnTo>
                      <a:lnTo>
                        <a:pt x="308" y="672"/>
                      </a:lnTo>
                      <a:lnTo>
                        <a:pt x="308" y="664"/>
                      </a:lnTo>
                      <a:lnTo>
                        <a:pt x="308" y="610"/>
                      </a:lnTo>
                      <a:lnTo>
                        <a:pt x="308" y="610"/>
                      </a:lnTo>
                      <a:lnTo>
                        <a:pt x="318" y="620"/>
                      </a:lnTo>
                      <a:lnTo>
                        <a:pt x="328" y="634"/>
                      </a:lnTo>
                      <a:lnTo>
                        <a:pt x="336" y="652"/>
                      </a:lnTo>
                      <a:lnTo>
                        <a:pt x="344" y="670"/>
                      </a:lnTo>
                      <a:lnTo>
                        <a:pt x="262" y="756"/>
                      </a:lnTo>
                      <a:lnTo>
                        <a:pt x="270" y="764"/>
                      </a:lnTo>
                      <a:lnTo>
                        <a:pt x="350" y="688"/>
                      </a:lnTo>
                      <a:lnTo>
                        <a:pt x="350" y="688"/>
                      </a:lnTo>
                      <a:lnTo>
                        <a:pt x="358" y="720"/>
                      </a:lnTo>
                      <a:lnTo>
                        <a:pt x="358" y="720"/>
                      </a:lnTo>
                      <a:lnTo>
                        <a:pt x="358" y="742"/>
                      </a:lnTo>
                      <a:lnTo>
                        <a:pt x="306" y="796"/>
                      </a:lnTo>
                      <a:lnTo>
                        <a:pt x="312" y="802"/>
                      </a:lnTo>
                      <a:lnTo>
                        <a:pt x="358" y="758"/>
                      </a:lnTo>
                      <a:lnTo>
                        <a:pt x="358" y="758"/>
                      </a:lnTo>
                      <a:lnTo>
                        <a:pt x="362" y="798"/>
                      </a:lnTo>
                      <a:lnTo>
                        <a:pt x="368" y="836"/>
                      </a:lnTo>
                      <a:lnTo>
                        <a:pt x="368" y="840"/>
                      </a:lnTo>
                      <a:lnTo>
                        <a:pt x="372" y="840"/>
                      </a:lnTo>
                      <a:lnTo>
                        <a:pt x="374" y="840"/>
                      </a:lnTo>
                      <a:lnTo>
                        <a:pt x="374" y="840"/>
                      </a:lnTo>
                      <a:lnTo>
                        <a:pt x="374" y="858"/>
                      </a:lnTo>
                      <a:lnTo>
                        <a:pt x="374" y="868"/>
                      </a:lnTo>
                      <a:lnTo>
                        <a:pt x="374" y="868"/>
                      </a:lnTo>
                      <a:lnTo>
                        <a:pt x="374" y="868"/>
                      </a:lnTo>
                      <a:lnTo>
                        <a:pt x="378" y="868"/>
                      </a:lnTo>
                      <a:lnTo>
                        <a:pt x="382" y="868"/>
                      </a:lnTo>
                      <a:lnTo>
                        <a:pt x="382" y="868"/>
                      </a:lnTo>
                      <a:lnTo>
                        <a:pt x="382" y="868"/>
                      </a:lnTo>
                      <a:lnTo>
                        <a:pt x="382" y="858"/>
                      </a:lnTo>
                      <a:lnTo>
                        <a:pt x="382" y="858"/>
                      </a:lnTo>
                      <a:lnTo>
                        <a:pt x="384" y="840"/>
                      </a:lnTo>
                      <a:lnTo>
                        <a:pt x="386" y="840"/>
                      </a:lnTo>
                      <a:lnTo>
                        <a:pt x="390" y="840"/>
                      </a:lnTo>
                      <a:lnTo>
                        <a:pt x="392" y="836"/>
                      </a:lnTo>
                      <a:lnTo>
                        <a:pt x="392" y="836"/>
                      </a:lnTo>
                      <a:lnTo>
                        <a:pt x="398" y="798"/>
                      </a:lnTo>
                      <a:lnTo>
                        <a:pt x="400" y="758"/>
                      </a:lnTo>
                      <a:lnTo>
                        <a:pt x="448" y="802"/>
                      </a:lnTo>
                      <a:lnTo>
                        <a:pt x="454" y="796"/>
                      </a:lnTo>
                      <a:lnTo>
                        <a:pt x="402" y="740"/>
                      </a:lnTo>
                      <a:lnTo>
                        <a:pt x="402" y="740"/>
                      </a:lnTo>
                      <a:lnTo>
                        <a:pt x="402" y="712"/>
                      </a:lnTo>
                      <a:lnTo>
                        <a:pt x="402" y="712"/>
                      </a:lnTo>
                      <a:lnTo>
                        <a:pt x="408" y="684"/>
                      </a:lnTo>
                      <a:lnTo>
                        <a:pt x="490" y="764"/>
                      </a:lnTo>
                      <a:lnTo>
                        <a:pt x="498" y="756"/>
                      </a:lnTo>
                      <a:lnTo>
                        <a:pt x="414" y="668"/>
                      </a:lnTo>
                      <a:lnTo>
                        <a:pt x="414" y="668"/>
                      </a:lnTo>
                      <a:lnTo>
                        <a:pt x="422" y="650"/>
                      </a:lnTo>
                      <a:lnTo>
                        <a:pt x="430" y="634"/>
                      </a:lnTo>
                      <a:lnTo>
                        <a:pt x="438" y="620"/>
                      </a:lnTo>
                      <a:lnTo>
                        <a:pt x="450" y="610"/>
                      </a:lnTo>
                      <a:lnTo>
                        <a:pt x="450" y="610"/>
                      </a:lnTo>
                      <a:lnTo>
                        <a:pt x="448" y="664"/>
                      </a:lnTo>
                      <a:lnTo>
                        <a:pt x="448" y="672"/>
                      </a:lnTo>
                      <a:lnTo>
                        <a:pt x="450" y="674"/>
                      </a:lnTo>
                      <a:lnTo>
                        <a:pt x="450" y="676"/>
                      </a:lnTo>
                      <a:lnTo>
                        <a:pt x="452" y="676"/>
                      </a:lnTo>
                      <a:lnTo>
                        <a:pt x="452" y="676"/>
                      </a:lnTo>
                      <a:lnTo>
                        <a:pt x="456" y="676"/>
                      </a:lnTo>
                      <a:lnTo>
                        <a:pt x="458" y="670"/>
                      </a:lnTo>
                      <a:lnTo>
                        <a:pt x="466" y="624"/>
                      </a:lnTo>
                      <a:lnTo>
                        <a:pt x="466" y="624"/>
                      </a:lnTo>
                      <a:lnTo>
                        <a:pt x="468" y="610"/>
                      </a:lnTo>
                      <a:lnTo>
                        <a:pt x="474" y="600"/>
                      </a:lnTo>
                      <a:lnTo>
                        <a:pt x="474" y="600"/>
                      </a:lnTo>
                      <a:lnTo>
                        <a:pt x="478" y="600"/>
                      </a:lnTo>
                      <a:lnTo>
                        <a:pt x="478" y="600"/>
                      </a:lnTo>
                      <a:lnTo>
                        <a:pt x="488" y="600"/>
                      </a:lnTo>
                      <a:lnTo>
                        <a:pt x="500" y="604"/>
                      </a:lnTo>
                      <a:lnTo>
                        <a:pt x="500" y="604"/>
                      </a:lnTo>
                      <a:lnTo>
                        <a:pt x="538" y="620"/>
                      </a:lnTo>
                      <a:lnTo>
                        <a:pt x="548" y="622"/>
                      </a:lnTo>
                      <a:lnTo>
                        <a:pt x="550" y="622"/>
                      </a:lnTo>
                      <a:lnTo>
                        <a:pt x="552" y="618"/>
                      </a:lnTo>
                      <a:lnTo>
                        <a:pt x="552" y="618"/>
                      </a:lnTo>
                      <a:lnTo>
                        <a:pt x="552" y="616"/>
                      </a:lnTo>
                      <a:lnTo>
                        <a:pt x="546" y="610"/>
                      </a:lnTo>
                      <a:lnTo>
                        <a:pt x="528" y="600"/>
                      </a:lnTo>
                      <a:lnTo>
                        <a:pt x="496" y="584"/>
                      </a:lnTo>
                      <a:lnTo>
                        <a:pt x="496" y="584"/>
                      </a:lnTo>
                      <a:lnTo>
                        <a:pt x="510" y="580"/>
                      </a:lnTo>
                      <a:lnTo>
                        <a:pt x="528" y="578"/>
                      </a:lnTo>
                      <a:lnTo>
                        <a:pt x="528" y="578"/>
                      </a:lnTo>
                      <a:lnTo>
                        <a:pt x="546" y="580"/>
                      </a:lnTo>
                      <a:lnTo>
                        <a:pt x="566" y="582"/>
                      </a:lnTo>
                      <a:lnTo>
                        <a:pt x="600" y="696"/>
                      </a:lnTo>
                      <a:lnTo>
                        <a:pt x="610" y="692"/>
                      </a:lnTo>
                      <a:lnTo>
                        <a:pt x="584" y="586"/>
                      </a:lnTo>
                      <a:lnTo>
                        <a:pt x="584" y="586"/>
                      </a:lnTo>
                      <a:lnTo>
                        <a:pt x="616" y="594"/>
                      </a:lnTo>
                      <a:lnTo>
                        <a:pt x="616" y="594"/>
                      </a:lnTo>
                      <a:lnTo>
                        <a:pt x="634" y="606"/>
                      </a:lnTo>
                      <a:lnTo>
                        <a:pt x="656" y="678"/>
                      </a:lnTo>
                      <a:lnTo>
                        <a:pt x="666" y="676"/>
                      </a:lnTo>
                      <a:lnTo>
                        <a:pt x="650" y="614"/>
                      </a:lnTo>
                      <a:lnTo>
                        <a:pt x="650" y="614"/>
                      </a:lnTo>
                      <a:lnTo>
                        <a:pt x="684" y="630"/>
                      </a:lnTo>
                      <a:lnTo>
                        <a:pt x="722" y="644"/>
                      </a:lnTo>
                      <a:lnTo>
                        <a:pt x="724" y="646"/>
                      </a:lnTo>
                      <a:lnTo>
                        <a:pt x="726" y="642"/>
                      </a:lnTo>
                      <a:lnTo>
                        <a:pt x="726" y="642"/>
                      </a:lnTo>
                      <a:lnTo>
                        <a:pt x="728" y="642"/>
                      </a:lnTo>
                      <a:lnTo>
                        <a:pt x="728" y="642"/>
                      </a:lnTo>
                      <a:lnTo>
                        <a:pt x="744" y="650"/>
                      </a:lnTo>
                      <a:lnTo>
                        <a:pt x="752" y="654"/>
                      </a:lnTo>
                      <a:lnTo>
                        <a:pt x="752" y="654"/>
                      </a:lnTo>
                      <a:lnTo>
                        <a:pt x="752" y="654"/>
                      </a:lnTo>
                      <a:lnTo>
                        <a:pt x="752" y="654"/>
                      </a:lnTo>
                      <a:lnTo>
                        <a:pt x="754" y="650"/>
                      </a:lnTo>
                      <a:lnTo>
                        <a:pt x="756" y="648"/>
                      </a:lnTo>
                      <a:lnTo>
                        <a:pt x="756" y="648"/>
                      </a:lnTo>
                      <a:lnTo>
                        <a:pt x="756" y="648"/>
                      </a:lnTo>
                      <a:lnTo>
                        <a:pt x="756" y="648"/>
                      </a:lnTo>
                      <a:lnTo>
                        <a:pt x="748" y="642"/>
                      </a:lnTo>
                      <a:close/>
                      <a:moveTo>
                        <a:pt x="418" y="434"/>
                      </a:moveTo>
                      <a:lnTo>
                        <a:pt x="418" y="434"/>
                      </a:lnTo>
                      <a:lnTo>
                        <a:pt x="446" y="414"/>
                      </a:lnTo>
                      <a:lnTo>
                        <a:pt x="474" y="396"/>
                      </a:lnTo>
                      <a:lnTo>
                        <a:pt x="528" y="434"/>
                      </a:lnTo>
                      <a:lnTo>
                        <a:pt x="474" y="472"/>
                      </a:lnTo>
                      <a:lnTo>
                        <a:pt x="474" y="472"/>
                      </a:lnTo>
                      <a:lnTo>
                        <a:pt x="446" y="454"/>
                      </a:lnTo>
                      <a:lnTo>
                        <a:pt x="418" y="434"/>
                      </a:lnTo>
                      <a:lnTo>
                        <a:pt x="418" y="434"/>
                      </a:lnTo>
                      <a:close/>
                      <a:moveTo>
                        <a:pt x="398" y="400"/>
                      </a:moveTo>
                      <a:lnTo>
                        <a:pt x="398" y="400"/>
                      </a:lnTo>
                      <a:lnTo>
                        <a:pt x="394" y="366"/>
                      </a:lnTo>
                      <a:lnTo>
                        <a:pt x="392" y="332"/>
                      </a:lnTo>
                      <a:lnTo>
                        <a:pt x="454" y="304"/>
                      </a:lnTo>
                      <a:lnTo>
                        <a:pt x="460" y="370"/>
                      </a:lnTo>
                      <a:lnTo>
                        <a:pt x="460" y="370"/>
                      </a:lnTo>
                      <a:lnTo>
                        <a:pt x="430" y="386"/>
                      </a:lnTo>
                      <a:lnTo>
                        <a:pt x="398" y="400"/>
                      </a:lnTo>
                      <a:lnTo>
                        <a:pt x="398" y="400"/>
                      </a:lnTo>
                      <a:close/>
                      <a:moveTo>
                        <a:pt x="358" y="400"/>
                      </a:moveTo>
                      <a:lnTo>
                        <a:pt x="358" y="400"/>
                      </a:lnTo>
                      <a:lnTo>
                        <a:pt x="328" y="386"/>
                      </a:lnTo>
                      <a:lnTo>
                        <a:pt x="298" y="370"/>
                      </a:lnTo>
                      <a:lnTo>
                        <a:pt x="304" y="304"/>
                      </a:lnTo>
                      <a:lnTo>
                        <a:pt x="364" y="332"/>
                      </a:lnTo>
                      <a:lnTo>
                        <a:pt x="364" y="332"/>
                      </a:lnTo>
                      <a:lnTo>
                        <a:pt x="362" y="366"/>
                      </a:lnTo>
                      <a:lnTo>
                        <a:pt x="358" y="400"/>
                      </a:lnTo>
                      <a:lnTo>
                        <a:pt x="358" y="400"/>
                      </a:lnTo>
                      <a:close/>
                      <a:moveTo>
                        <a:pt x="338" y="434"/>
                      </a:moveTo>
                      <a:lnTo>
                        <a:pt x="338" y="434"/>
                      </a:lnTo>
                      <a:lnTo>
                        <a:pt x="312" y="454"/>
                      </a:lnTo>
                      <a:lnTo>
                        <a:pt x="284" y="472"/>
                      </a:lnTo>
                      <a:lnTo>
                        <a:pt x="228" y="434"/>
                      </a:lnTo>
                      <a:lnTo>
                        <a:pt x="284" y="396"/>
                      </a:lnTo>
                      <a:lnTo>
                        <a:pt x="284" y="396"/>
                      </a:lnTo>
                      <a:lnTo>
                        <a:pt x="312" y="414"/>
                      </a:lnTo>
                      <a:lnTo>
                        <a:pt x="338" y="434"/>
                      </a:lnTo>
                      <a:lnTo>
                        <a:pt x="338" y="434"/>
                      </a:lnTo>
                      <a:close/>
                      <a:moveTo>
                        <a:pt x="358" y="468"/>
                      </a:moveTo>
                      <a:lnTo>
                        <a:pt x="358" y="468"/>
                      </a:lnTo>
                      <a:lnTo>
                        <a:pt x="362" y="502"/>
                      </a:lnTo>
                      <a:lnTo>
                        <a:pt x="364" y="536"/>
                      </a:lnTo>
                      <a:lnTo>
                        <a:pt x="304" y="564"/>
                      </a:lnTo>
                      <a:lnTo>
                        <a:pt x="298" y="496"/>
                      </a:lnTo>
                      <a:lnTo>
                        <a:pt x="298" y="496"/>
                      </a:lnTo>
                      <a:lnTo>
                        <a:pt x="328" y="482"/>
                      </a:lnTo>
                      <a:lnTo>
                        <a:pt x="358" y="468"/>
                      </a:lnTo>
                      <a:lnTo>
                        <a:pt x="358" y="468"/>
                      </a:lnTo>
                      <a:close/>
                      <a:moveTo>
                        <a:pt x="398" y="468"/>
                      </a:moveTo>
                      <a:lnTo>
                        <a:pt x="398" y="468"/>
                      </a:lnTo>
                      <a:lnTo>
                        <a:pt x="430" y="482"/>
                      </a:lnTo>
                      <a:lnTo>
                        <a:pt x="460" y="498"/>
                      </a:lnTo>
                      <a:lnTo>
                        <a:pt x="454" y="564"/>
                      </a:lnTo>
                      <a:lnTo>
                        <a:pt x="392" y="536"/>
                      </a:lnTo>
                      <a:lnTo>
                        <a:pt x="392" y="536"/>
                      </a:lnTo>
                      <a:lnTo>
                        <a:pt x="394" y="502"/>
                      </a:lnTo>
                      <a:lnTo>
                        <a:pt x="398" y="468"/>
                      </a:lnTo>
                      <a:lnTo>
                        <a:pt x="398" y="468"/>
                      </a:lnTo>
                      <a:close/>
                    </a:path>
                  </a:pathLst>
                </a:custGeom>
                <a:solidFill>
                  <a:srgbClr val="FEFFFF">
                    <a:alpha val="3000"/>
                  </a:srgbClr>
                </a:solidFill>
                <a:ln>
                  <a:solidFill>
                    <a:srgbClr val="FEFFFF">
                      <a:alpha val="5000"/>
                    </a:srgbClr>
                  </a:solidFill>
                </a:ln>
                <a:effectLst>
                  <a:glow rad="101600">
                    <a:srgbClr val="FEFEFE">
                      <a:alpha val="6000"/>
                    </a:srgbClr>
                  </a:glow>
                </a:effectLst>
                <a:extLst/>
              </p:spPr>
              <p:txBody>
                <a:bodyPr vert="horz" wrap="square" lIns="91440" tIns="45720" rIns="91440" bIns="45720" numCol="1" anchor="t" anchorCtr="0" compatLnSpc="1">
                  <a:prstTxWarp prst="textNoShape">
                    <a:avLst/>
                  </a:prstTxWarp>
                </a:bodyPr>
                <a:lstStyle/>
                <a:p>
                  <a:endParaRPr lang="en-US"/>
                </a:p>
              </p:txBody>
            </p:sp>
            <p:sp>
              <p:nvSpPr>
                <p:cNvPr id="236" name="Freeform 29"/>
                <p:cNvSpPr>
                  <a:spLocks noChangeAspect="1"/>
                </p:cNvSpPr>
                <p:nvPr/>
              </p:nvSpPr>
              <p:spPr bwMode="auto">
                <a:xfrm rot="18879730">
                  <a:off x="8304829" y="977901"/>
                  <a:ext cx="642197" cy="728980"/>
                </a:xfrm>
                <a:custGeom>
                  <a:avLst/>
                  <a:gdLst>
                    <a:gd name="T0" fmla="*/ 738 w 740"/>
                    <a:gd name="T1" fmla="*/ 546 h 840"/>
                    <a:gd name="T2" fmla="*/ 598 w 740"/>
                    <a:gd name="T3" fmla="*/ 524 h 840"/>
                    <a:gd name="T4" fmla="*/ 564 w 740"/>
                    <a:gd name="T5" fmla="*/ 506 h 840"/>
                    <a:gd name="T6" fmla="*/ 510 w 740"/>
                    <a:gd name="T7" fmla="*/ 458 h 840"/>
                    <a:gd name="T8" fmla="*/ 486 w 740"/>
                    <a:gd name="T9" fmla="*/ 406 h 840"/>
                    <a:gd name="T10" fmla="*/ 558 w 740"/>
                    <a:gd name="T11" fmla="*/ 330 h 840"/>
                    <a:gd name="T12" fmla="*/ 724 w 740"/>
                    <a:gd name="T13" fmla="*/ 344 h 840"/>
                    <a:gd name="T14" fmla="*/ 736 w 740"/>
                    <a:gd name="T15" fmla="*/ 286 h 840"/>
                    <a:gd name="T16" fmla="*/ 740 w 740"/>
                    <a:gd name="T17" fmla="*/ 216 h 840"/>
                    <a:gd name="T18" fmla="*/ 650 w 740"/>
                    <a:gd name="T19" fmla="*/ 230 h 840"/>
                    <a:gd name="T20" fmla="*/ 606 w 740"/>
                    <a:gd name="T21" fmla="*/ 256 h 840"/>
                    <a:gd name="T22" fmla="*/ 556 w 740"/>
                    <a:gd name="T23" fmla="*/ 288 h 840"/>
                    <a:gd name="T24" fmla="*/ 512 w 740"/>
                    <a:gd name="T25" fmla="*/ 308 h 840"/>
                    <a:gd name="T26" fmla="*/ 442 w 740"/>
                    <a:gd name="T27" fmla="*/ 320 h 840"/>
                    <a:gd name="T28" fmla="*/ 414 w 740"/>
                    <a:gd name="T29" fmla="*/ 300 h 840"/>
                    <a:gd name="T30" fmla="*/ 390 w 740"/>
                    <a:gd name="T31" fmla="*/ 204 h 840"/>
                    <a:gd name="T32" fmla="*/ 392 w 740"/>
                    <a:gd name="T33" fmla="*/ 164 h 840"/>
                    <a:gd name="T34" fmla="*/ 392 w 740"/>
                    <a:gd name="T35" fmla="*/ 80 h 840"/>
                    <a:gd name="T36" fmla="*/ 378 w 740"/>
                    <a:gd name="T37" fmla="*/ 0 h 840"/>
                    <a:gd name="T38" fmla="*/ 350 w 740"/>
                    <a:gd name="T39" fmla="*/ 42 h 840"/>
                    <a:gd name="T40" fmla="*/ 348 w 740"/>
                    <a:gd name="T41" fmla="*/ 100 h 840"/>
                    <a:gd name="T42" fmla="*/ 350 w 740"/>
                    <a:gd name="T43" fmla="*/ 192 h 840"/>
                    <a:gd name="T44" fmla="*/ 352 w 740"/>
                    <a:gd name="T45" fmla="*/ 214 h 840"/>
                    <a:gd name="T46" fmla="*/ 316 w 740"/>
                    <a:gd name="T47" fmla="*/ 320 h 840"/>
                    <a:gd name="T48" fmla="*/ 254 w 740"/>
                    <a:gd name="T49" fmla="*/ 316 h 840"/>
                    <a:gd name="T50" fmla="*/ 196 w 740"/>
                    <a:gd name="T51" fmla="*/ 294 h 840"/>
                    <a:gd name="T52" fmla="*/ 162 w 740"/>
                    <a:gd name="T53" fmla="*/ 272 h 840"/>
                    <a:gd name="T54" fmla="*/ 90 w 740"/>
                    <a:gd name="T55" fmla="*/ 230 h 840"/>
                    <a:gd name="T56" fmla="*/ 2 w 740"/>
                    <a:gd name="T57" fmla="*/ 214 h 840"/>
                    <a:gd name="T58" fmla="*/ 36 w 740"/>
                    <a:gd name="T59" fmla="*/ 246 h 840"/>
                    <a:gd name="T60" fmla="*/ 84 w 740"/>
                    <a:gd name="T61" fmla="*/ 278 h 840"/>
                    <a:gd name="T62" fmla="*/ 166 w 740"/>
                    <a:gd name="T63" fmla="*/ 322 h 840"/>
                    <a:gd name="T64" fmla="*/ 186 w 740"/>
                    <a:gd name="T65" fmla="*/ 332 h 840"/>
                    <a:gd name="T66" fmla="*/ 260 w 740"/>
                    <a:gd name="T67" fmla="*/ 418 h 840"/>
                    <a:gd name="T68" fmla="*/ 208 w 740"/>
                    <a:gd name="T69" fmla="*/ 482 h 840"/>
                    <a:gd name="T70" fmla="*/ 164 w 740"/>
                    <a:gd name="T71" fmla="*/ 514 h 840"/>
                    <a:gd name="T72" fmla="*/ 84 w 740"/>
                    <a:gd name="T73" fmla="*/ 558 h 840"/>
                    <a:gd name="T74" fmla="*/ 36 w 740"/>
                    <a:gd name="T75" fmla="*/ 590 h 840"/>
                    <a:gd name="T76" fmla="*/ 16 w 740"/>
                    <a:gd name="T77" fmla="*/ 636 h 840"/>
                    <a:gd name="T78" fmla="*/ 108 w 740"/>
                    <a:gd name="T79" fmla="*/ 596 h 840"/>
                    <a:gd name="T80" fmla="*/ 144 w 740"/>
                    <a:gd name="T81" fmla="*/ 692 h 840"/>
                    <a:gd name="T82" fmla="*/ 204 w 740"/>
                    <a:gd name="T83" fmla="*/ 534 h 840"/>
                    <a:gd name="T84" fmla="*/ 300 w 740"/>
                    <a:gd name="T85" fmla="*/ 512 h 840"/>
                    <a:gd name="T86" fmla="*/ 328 w 740"/>
                    <a:gd name="T87" fmla="*/ 534 h 840"/>
                    <a:gd name="T88" fmla="*/ 352 w 740"/>
                    <a:gd name="T89" fmla="*/ 630 h 840"/>
                    <a:gd name="T90" fmla="*/ 350 w 740"/>
                    <a:gd name="T91" fmla="*/ 670 h 840"/>
                    <a:gd name="T92" fmla="*/ 350 w 740"/>
                    <a:gd name="T93" fmla="*/ 754 h 840"/>
                    <a:gd name="T94" fmla="*/ 364 w 740"/>
                    <a:gd name="T95" fmla="*/ 840 h 840"/>
                    <a:gd name="T96" fmla="*/ 384 w 740"/>
                    <a:gd name="T97" fmla="*/ 836 h 840"/>
                    <a:gd name="T98" fmla="*/ 394 w 740"/>
                    <a:gd name="T99" fmla="*/ 734 h 840"/>
                    <a:gd name="T100" fmla="*/ 496 w 740"/>
                    <a:gd name="T101" fmla="*/ 750 h 840"/>
                    <a:gd name="T102" fmla="*/ 390 w 740"/>
                    <a:gd name="T103" fmla="*/ 620 h 840"/>
                    <a:gd name="T104" fmla="*/ 420 w 740"/>
                    <a:gd name="T105" fmla="*/ 522 h 840"/>
                    <a:gd name="T106" fmla="*/ 464 w 740"/>
                    <a:gd name="T107" fmla="*/ 514 h 840"/>
                    <a:gd name="T108" fmla="*/ 546 w 740"/>
                    <a:gd name="T109" fmla="*/ 540 h 840"/>
                    <a:gd name="T110" fmla="*/ 580 w 740"/>
                    <a:gd name="T111" fmla="*/ 562 h 840"/>
                    <a:gd name="T112" fmla="*/ 652 w 740"/>
                    <a:gd name="T113" fmla="*/ 604 h 840"/>
                    <a:gd name="T114" fmla="*/ 740 w 740"/>
                    <a:gd name="T115" fmla="*/ 616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40" h="840">
                      <a:moveTo>
                        <a:pt x="738" y="614"/>
                      </a:moveTo>
                      <a:lnTo>
                        <a:pt x="738" y="614"/>
                      </a:lnTo>
                      <a:lnTo>
                        <a:pt x="706" y="588"/>
                      </a:lnTo>
                      <a:lnTo>
                        <a:pt x="672" y="564"/>
                      </a:lnTo>
                      <a:lnTo>
                        <a:pt x="738" y="546"/>
                      </a:lnTo>
                      <a:lnTo>
                        <a:pt x="734" y="536"/>
                      </a:lnTo>
                      <a:lnTo>
                        <a:pt x="658" y="556"/>
                      </a:lnTo>
                      <a:lnTo>
                        <a:pt x="658" y="556"/>
                      </a:lnTo>
                      <a:lnTo>
                        <a:pt x="628" y="538"/>
                      </a:lnTo>
                      <a:lnTo>
                        <a:pt x="598" y="524"/>
                      </a:lnTo>
                      <a:lnTo>
                        <a:pt x="726" y="488"/>
                      </a:lnTo>
                      <a:lnTo>
                        <a:pt x="722" y="476"/>
                      </a:lnTo>
                      <a:lnTo>
                        <a:pt x="576" y="512"/>
                      </a:lnTo>
                      <a:lnTo>
                        <a:pt x="576" y="512"/>
                      </a:lnTo>
                      <a:lnTo>
                        <a:pt x="564" y="506"/>
                      </a:lnTo>
                      <a:lnTo>
                        <a:pt x="564" y="506"/>
                      </a:lnTo>
                      <a:lnTo>
                        <a:pt x="556" y="502"/>
                      </a:lnTo>
                      <a:lnTo>
                        <a:pt x="556" y="502"/>
                      </a:lnTo>
                      <a:lnTo>
                        <a:pt x="532" y="480"/>
                      </a:lnTo>
                      <a:lnTo>
                        <a:pt x="510" y="458"/>
                      </a:lnTo>
                      <a:lnTo>
                        <a:pt x="492" y="438"/>
                      </a:lnTo>
                      <a:lnTo>
                        <a:pt x="486" y="426"/>
                      </a:lnTo>
                      <a:lnTo>
                        <a:pt x="482" y="418"/>
                      </a:lnTo>
                      <a:lnTo>
                        <a:pt x="482" y="418"/>
                      </a:lnTo>
                      <a:lnTo>
                        <a:pt x="486" y="406"/>
                      </a:lnTo>
                      <a:lnTo>
                        <a:pt x="492" y="396"/>
                      </a:lnTo>
                      <a:lnTo>
                        <a:pt x="510" y="374"/>
                      </a:lnTo>
                      <a:lnTo>
                        <a:pt x="532" y="352"/>
                      </a:lnTo>
                      <a:lnTo>
                        <a:pt x="558" y="330"/>
                      </a:lnTo>
                      <a:lnTo>
                        <a:pt x="558" y="330"/>
                      </a:lnTo>
                      <a:lnTo>
                        <a:pt x="564" y="326"/>
                      </a:lnTo>
                      <a:lnTo>
                        <a:pt x="564" y="326"/>
                      </a:lnTo>
                      <a:lnTo>
                        <a:pt x="578" y="320"/>
                      </a:lnTo>
                      <a:lnTo>
                        <a:pt x="720" y="354"/>
                      </a:lnTo>
                      <a:lnTo>
                        <a:pt x="724" y="344"/>
                      </a:lnTo>
                      <a:lnTo>
                        <a:pt x="600" y="308"/>
                      </a:lnTo>
                      <a:lnTo>
                        <a:pt x="600" y="308"/>
                      </a:lnTo>
                      <a:lnTo>
                        <a:pt x="658" y="276"/>
                      </a:lnTo>
                      <a:lnTo>
                        <a:pt x="734" y="294"/>
                      </a:lnTo>
                      <a:lnTo>
                        <a:pt x="736" y="286"/>
                      </a:lnTo>
                      <a:lnTo>
                        <a:pt x="672" y="266"/>
                      </a:lnTo>
                      <a:lnTo>
                        <a:pt x="672" y="266"/>
                      </a:lnTo>
                      <a:lnTo>
                        <a:pt x="706" y="244"/>
                      </a:lnTo>
                      <a:lnTo>
                        <a:pt x="738" y="218"/>
                      </a:lnTo>
                      <a:lnTo>
                        <a:pt x="740" y="216"/>
                      </a:lnTo>
                      <a:lnTo>
                        <a:pt x="728" y="196"/>
                      </a:lnTo>
                      <a:lnTo>
                        <a:pt x="726" y="198"/>
                      </a:lnTo>
                      <a:lnTo>
                        <a:pt x="726" y="198"/>
                      </a:lnTo>
                      <a:lnTo>
                        <a:pt x="686" y="212"/>
                      </a:lnTo>
                      <a:lnTo>
                        <a:pt x="650" y="230"/>
                      </a:lnTo>
                      <a:lnTo>
                        <a:pt x="666" y="164"/>
                      </a:lnTo>
                      <a:lnTo>
                        <a:pt x="656" y="162"/>
                      </a:lnTo>
                      <a:lnTo>
                        <a:pt x="634" y="238"/>
                      </a:lnTo>
                      <a:lnTo>
                        <a:pt x="634" y="238"/>
                      </a:lnTo>
                      <a:lnTo>
                        <a:pt x="606" y="256"/>
                      </a:lnTo>
                      <a:lnTo>
                        <a:pt x="578" y="272"/>
                      </a:lnTo>
                      <a:lnTo>
                        <a:pt x="608" y="146"/>
                      </a:lnTo>
                      <a:lnTo>
                        <a:pt x="598" y="142"/>
                      </a:lnTo>
                      <a:lnTo>
                        <a:pt x="556" y="288"/>
                      </a:lnTo>
                      <a:lnTo>
                        <a:pt x="556" y="288"/>
                      </a:lnTo>
                      <a:lnTo>
                        <a:pt x="546" y="294"/>
                      </a:lnTo>
                      <a:lnTo>
                        <a:pt x="546" y="294"/>
                      </a:lnTo>
                      <a:lnTo>
                        <a:pt x="538" y="298"/>
                      </a:lnTo>
                      <a:lnTo>
                        <a:pt x="538" y="298"/>
                      </a:lnTo>
                      <a:lnTo>
                        <a:pt x="512" y="308"/>
                      </a:lnTo>
                      <a:lnTo>
                        <a:pt x="486" y="314"/>
                      </a:lnTo>
                      <a:lnTo>
                        <a:pt x="462" y="318"/>
                      </a:lnTo>
                      <a:lnTo>
                        <a:pt x="442" y="320"/>
                      </a:lnTo>
                      <a:lnTo>
                        <a:pt x="442" y="320"/>
                      </a:lnTo>
                      <a:lnTo>
                        <a:pt x="442" y="320"/>
                      </a:lnTo>
                      <a:lnTo>
                        <a:pt x="442" y="320"/>
                      </a:lnTo>
                      <a:lnTo>
                        <a:pt x="426" y="320"/>
                      </a:lnTo>
                      <a:lnTo>
                        <a:pt x="426" y="320"/>
                      </a:lnTo>
                      <a:lnTo>
                        <a:pt x="420" y="310"/>
                      </a:lnTo>
                      <a:lnTo>
                        <a:pt x="414" y="300"/>
                      </a:lnTo>
                      <a:lnTo>
                        <a:pt x="404" y="274"/>
                      </a:lnTo>
                      <a:lnTo>
                        <a:pt x="396" y="244"/>
                      </a:lnTo>
                      <a:lnTo>
                        <a:pt x="388" y="210"/>
                      </a:lnTo>
                      <a:lnTo>
                        <a:pt x="388" y="210"/>
                      </a:lnTo>
                      <a:lnTo>
                        <a:pt x="390" y="204"/>
                      </a:lnTo>
                      <a:lnTo>
                        <a:pt x="390" y="204"/>
                      </a:lnTo>
                      <a:lnTo>
                        <a:pt x="390" y="190"/>
                      </a:lnTo>
                      <a:lnTo>
                        <a:pt x="492" y="84"/>
                      </a:lnTo>
                      <a:lnTo>
                        <a:pt x="484" y="76"/>
                      </a:lnTo>
                      <a:lnTo>
                        <a:pt x="392" y="164"/>
                      </a:lnTo>
                      <a:lnTo>
                        <a:pt x="392" y="164"/>
                      </a:lnTo>
                      <a:lnTo>
                        <a:pt x="392" y="98"/>
                      </a:lnTo>
                      <a:lnTo>
                        <a:pt x="446" y="42"/>
                      </a:lnTo>
                      <a:lnTo>
                        <a:pt x="440" y="36"/>
                      </a:lnTo>
                      <a:lnTo>
                        <a:pt x="392" y="80"/>
                      </a:lnTo>
                      <a:lnTo>
                        <a:pt x="392" y="80"/>
                      </a:lnTo>
                      <a:lnTo>
                        <a:pt x="388" y="40"/>
                      </a:lnTo>
                      <a:lnTo>
                        <a:pt x="382" y="2"/>
                      </a:lnTo>
                      <a:lnTo>
                        <a:pt x="382" y="0"/>
                      </a:lnTo>
                      <a:lnTo>
                        <a:pt x="378" y="0"/>
                      </a:lnTo>
                      <a:lnTo>
                        <a:pt x="362" y="0"/>
                      </a:lnTo>
                      <a:lnTo>
                        <a:pt x="358" y="0"/>
                      </a:lnTo>
                      <a:lnTo>
                        <a:pt x="358" y="2"/>
                      </a:lnTo>
                      <a:lnTo>
                        <a:pt x="358" y="2"/>
                      </a:lnTo>
                      <a:lnTo>
                        <a:pt x="350" y="42"/>
                      </a:lnTo>
                      <a:lnTo>
                        <a:pt x="348" y="82"/>
                      </a:lnTo>
                      <a:lnTo>
                        <a:pt x="300" y="36"/>
                      </a:lnTo>
                      <a:lnTo>
                        <a:pt x="292" y="42"/>
                      </a:lnTo>
                      <a:lnTo>
                        <a:pt x="348" y="100"/>
                      </a:lnTo>
                      <a:lnTo>
                        <a:pt x="348" y="100"/>
                      </a:lnTo>
                      <a:lnTo>
                        <a:pt x="348" y="134"/>
                      </a:lnTo>
                      <a:lnTo>
                        <a:pt x="350" y="166"/>
                      </a:lnTo>
                      <a:lnTo>
                        <a:pt x="254" y="76"/>
                      </a:lnTo>
                      <a:lnTo>
                        <a:pt x="246" y="84"/>
                      </a:lnTo>
                      <a:lnTo>
                        <a:pt x="350" y="192"/>
                      </a:lnTo>
                      <a:lnTo>
                        <a:pt x="350" y="192"/>
                      </a:lnTo>
                      <a:lnTo>
                        <a:pt x="352" y="204"/>
                      </a:lnTo>
                      <a:lnTo>
                        <a:pt x="352" y="204"/>
                      </a:lnTo>
                      <a:lnTo>
                        <a:pt x="352" y="214"/>
                      </a:lnTo>
                      <a:lnTo>
                        <a:pt x="352" y="214"/>
                      </a:lnTo>
                      <a:lnTo>
                        <a:pt x="346" y="246"/>
                      </a:lnTo>
                      <a:lnTo>
                        <a:pt x="338" y="276"/>
                      </a:lnTo>
                      <a:lnTo>
                        <a:pt x="328" y="302"/>
                      </a:lnTo>
                      <a:lnTo>
                        <a:pt x="322" y="312"/>
                      </a:lnTo>
                      <a:lnTo>
                        <a:pt x="316" y="320"/>
                      </a:lnTo>
                      <a:lnTo>
                        <a:pt x="316" y="320"/>
                      </a:lnTo>
                      <a:lnTo>
                        <a:pt x="300" y="322"/>
                      </a:lnTo>
                      <a:lnTo>
                        <a:pt x="300" y="322"/>
                      </a:lnTo>
                      <a:lnTo>
                        <a:pt x="278" y="320"/>
                      </a:lnTo>
                      <a:lnTo>
                        <a:pt x="254" y="316"/>
                      </a:lnTo>
                      <a:lnTo>
                        <a:pt x="228" y="308"/>
                      </a:lnTo>
                      <a:lnTo>
                        <a:pt x="200" y="298"/>
                      </a:lnTo>
                      <a:lnTo>
                        <a:pt x="200" y="298"/>
                      </a:lnTo>
                      <a:lnTo>
                        <a:pt x="196" y="294"/>
                      </a:lnTo>
                      <a:lnTo>
                        <a:pt x="196" y="294"/>
                      </a:lnTo>
                      <a:lnTo>
                        <a:pt x="184" y="286"/>
                      </a:lnTo>
                      <a:lnTo>
                        <a:pt x="142" y="146"/>
                      </a:lnTo>
                      <a:lnTo>
                        <a:pt x="130" y="148"/>
                      </a:lnTo>
                      <a:lnTo>
                        <a:pt x="162" y="272"/>
                      </a:lnTo>
                      <a:lnTo>
                        <a:pt x="162" y="272"/>
                      </a:lnTo>
                      <a:lnTo>
                        <a:pt x="106" y="240"/>
                      </a:lnTo>
                      <a:lnTo>
                        <a:pt x="84" y="164"/>
                      </a:lnTo>
                      <a:lnTo>
                        <a:pt x="74" y="166"/>
                      </a:lnTo>
                      <a:lnTo>
                        <a:pt x="90" y="230"/>
                      </a:lnTo>
                      <a:lnTo>
                        <a:pt x="90" y="230"/>
                      </a:lnTo>
                      <a:lnTo>
                        <a:pt x="54" y="214"/>
                      </a:lnTo>
                      <a:lnTo>
                        <a:pt x="16" y="198"/>
                      </a:lnTo>
                      <a:lnTo>
                        <a:pt x="12" y="198"/>
                      </a:lnTo>
                      <a:lnTo>
                        <a:pt x="10" y="200"/>
                      </a:lnTo>
                      <a:lnTo>
                        <a:pt x="2" y="214"/>
                      </a:lnTo>
                      <a:lnTo>
                        <a:pt x="2" y="214"/>
                      </a:lnTo>
                      <a:lnTo>
                        <a:pt x="0" y="218"/>
                      </a:lnTo>
                      <a:lnTo>
                        <a:pt x="4" y="220"/>
                      </a:lnTo>
                      <a:lnTo>
                        <a:pt x="4" y="220"/>
                      </a:lnTo>
                      <a:lnTo>
                        <a:pt x="36" y="246"/>
                      </a:lnTo>
                      <a:lnTo>
                        <a:pt x="70" y="270"/>
                      </a:lnTo>
                      <a:lnTo>
                        <a:pt x="4" y="288"/>
                      </a:lnTo>
                      <a:lnTo>
                        <a:pt x="6" y="298"/>
                      </a:lnTo>
                      <a:lnTo>
                        <a:pt x="84" y="278"/>
                      </a:lnTo>
                      <a:lnTo>
                        <a:pt x="84" y="278"/>
                      </a:lnTo>
                      <a:lnTo>
                        <a:pt x="114" y="296"/>
                      </a:lnTo>
                      <a:lnTo>
                        <a:pt x="142" y="310"/>
                      </a:lnTo>
                      <a:lnTo>
                        <a:pt x="16" y="346"/>
                      </a:lnTo>
                      <a:lnTo>
                        <a:pt x="20" y="358"/>
                      </a:lnTo>
                      <a:lnTo>
                        <a:pt x="166" y="322"/>
                      </a:lnTo>
                      <a:lnTo>
                        <a:pt x="166" y="322"/>
                      </a:lnTo>
                      <a:lnTo>
                        <a:pt x="178" y="328"/>
                      </a:lnTo>
                      <a:lnTo>
                        <a:pt x="178" y="328"/>
                      </a:lnTo>
                      <a:lnTo>
                        <a:pt x="186" y="332"/>
                      </a:lnTo>
                      <a:lnTo>
                        <a:pt x="186" y="332"/>
                      </a:lnTo>
                      <a:lnTo>
                        <a:pt x="210" y="354"/>
                      </a:lnTo>
                      <a:lnTo>
                        <a:pt x="232" y="376"/>
                      </a:lnTo>
                      <a:lnTo>
                        <a:pt x="250" y="396"/>
                      </a:lnTo>
                      <a:lnTo>
                        <a:pt x="256" y="408"/>
                      </a:lnTo>
                      <a:lnTo>
                        <a:pt x="260" y="418"/>
                      </a:lnTo>
                      <a:lnTo>
                        <a:pt x="260" y="418"/>
                      </a:lnTo>
                      <a:lnTo>
                        <a:pt x="256" y="428"/>
                      </a:lnTo>
                      <a:lnTo>
                        <a:pt x="248" y="438"/>
                      </a:lnTo>
                      <a:lnTo>
                        <a:pt x="232" y="460"/>
                      </a:lnTo>
                      <a:lnTo>
                        <a:pt x="208" y="482"/>
                      </a:lnTo>
                      <a:lnTo>
                        <a:pt x="184" y="504"/>
                      </a:lnTo>
                      <a:lnTo>
                        <a:pt x="184" y="504"/>
                      </a:lnTo>
                      <a:lnTo>
                        <a:pt x="178" y="508"/>
                      </a:lnTo>
                      <a:lnTo>
                        <a:pt x="178" y="508"/>
                      </a:lnTo>
                      <a:lnTo>
                        <a:pt x="164" y="514"/>
                      </a:lnTo>
                      <a:lnTo>
                        <a:pt x="22" y="480"/>
                      </a:lnTo>
                      <a:lnTo>
                        <a:pt x="18" y="490"/>
                      </a:lnTo>
                      <a:lnTo>
                        <a:pt x="142" y="526"/>
                      </a:lnTo>
                      <a:lnTo>
                        <a:pt x="142" y="526"/>
                      </a:lnTo>
                      <a:lnTo>
                        <a:pt x="84" y="558"/>
                      </a:lnTo>
                      <a:lnTo>
                        <a:pt x="8" y="540"/>
                      </a:lnTo>
                      <a:lnTo>
                        <a:pt x="6" y="548"/>
                      </a:lnTo>
                      <a:lnTo>
                        <a:pt x="68" y="568"/>
                      </a:lnTo>
                      <a:lnTo>
                        <a:pt x="68" y="568"/>
                      </a:lnTo>
                      <a:lnTo>
                        <a:pt x="36" y="590"/>
                      </a:lnTo>
                      <a:lnTo>
                        <a:pt x="4" y="616"/>
                      </a:lnTo>
                      <a:lnTo>
                        <a:pt x="2" y="618"/>
                      </a:lnTo>
                      <a:lnTo>
                        <a:pt x="14" y="638"/>
                      </a:lnTo>
                      <a:lnTo>
                        <a:pt x="16" y="636"/>
                      </a:lnTo>
                      <a:lnTo>
                        <a:pt x="16" y="636"/>
                      </a:lnTo>
                      <a:lnTo>
                        <a:pt x="56" y="622"/>
                      </a:lnTo>
                      <a:lnTo>
                        <a:pt x="92" y="604"/>
                      </a:lnTo>
                      <a:lnTo>
                        <a:pt x="76" y="670"/>
                      </a:lnTo>
                      <a:lnTo>
                        <a:pt x="86" y="672"/>
                      </a:lnTo>
                      <a:lnTo>
                        <a:pt x="108" y="596"/>
                      </a:lnTo>
                      <a:lnTo>
                        <a:pt x="108" y="596"/>
                      </a:lnTo>
                      <a:lnTo>
                        <a:pt x="136" y="578"/>
                      </a:lnTo>
                      <a:lnTo>
                        <a:pt x="164" y="562"/>
                      </a:lnTo>
                      <a:lnTo>
                        <a:pt x="132" y="688"/>
                      </a:lnTo>
                      <a:lnTo>
                        <a:pt x="144" y="692"/>
                      </a:lnTo>
                      <a:lnTo>
                        <a:pt x="186" y="546"/>
                      </a:lnTo>
                      <a:lnTo>
                        <a:pt x="186" y="546"/>
                      </a:lnTo>
                      <a:lnTo>
                        <a:pt x="196" y="540"/>
                      </a:lnTo>
                      <a:lnTo>
                        <a:pt x="196" y="540"/>
                      </a:lnTo>
                      <a:lnTo>
                        <a:pt x="204" y="534"/>
                      </a:lnTo>
                      <a:lnTo>
                        <a:pt x="204" y="534"/>
                      </a:lnTo>
                      <a:lnTo>
                        <a:pt x="230" y="526"/>
                      </a:lnTo>
                      <a:lnTo>
                        <a:pt x="256" y="518"/>
                      </a:lnTo>
                      <a:lnTo>
                        <a:pt x="280" y="514"/>
                      </a:lnTo>
                      <a:lnTo>
                        <a:pt x="300" y="512"/>
                      </a:lnTo>
                      <a:lnTo>
                        <a:pt x="300" y="512"/>
                      </a:lnTo>
                      <a:lnTo>
                        <a:pt x="316" y="514"/>
                      </a:lnTo>
                      <a:lnTo>
                        <a:pt x="316" y="514"/>
                      </a:lnTo>
                      <a:lnTo>
                        <a:pt x="322" y="522"/>
                      </a:lnTo>
                      <a:lnTo>
                        <a:pt x="328" y="534"/>
                      </a:lnTo>
                      <a:lnTo>
                        <a:pt x="338" y="560"/>
                      </a:lnTo>
                      <a:lnTo>
                        <a:pt x="346" y="590"/>
                      </a:lnTo>
                      <a:lnTo>
                        <a:pt x="352" y="624"/>
                      </a:lnTo>
                      <a:lnTo>
                        <a:pt x="352" y="624"/>
                      </a:lnTo>
                      <a:lnTo>
                        <a:pt x="352" y="630"/>
                      </a:lnTo>
                      <a:lnTo>
                        <a:pt x="352" y="630"/>
                      </a:lnTo>
                      <a:lnTo>
                        <a:pt x="352" y="644"/>
                      </a:lnTo>
                      <a:lnTo>
                        <a:pt x="250" y="750"/>
                      </a:lnTo>
                      <a:lnTo>
                        <a:pt x="258" y="760"/>
                      </a:lnTo>
                      <a:lnTo>
                        <a:pt x="350" y="670"/>
                      </a:lnTo>
                      <a:lnTo>
                        <a:pt x="350" y="670"/>
                      </a:lnTo>
                      <a:lnTo>
                        <a:pt x="350" y="736"/>
                      </a:lnTo>
                      <a:lnTo>
                        <a:pt x="296" y="792"/>
                      </a:lnTo>
                      <a:lnTo>
                        <a:pt x="302" y="800"/>
                      </a:lnTo>
                      <a:lnTo>
                        <a:pt x="350" y="754"/>
                      </a:lnTo>
                      <a:lnTo>
                        <a:pt x="350" y="754"/>
                      </a:lnTo>
                      <a:lnTo>
                        <a:pt x="352" y="794"/>
                      </a:lnTo>
                      <a:lnTo>
                        <a:pt x="360" y="836"/>
                      </a:lnTo>
                      <a:lnTo>
                        <a:pt x="360" y="840"/>
                      </a:lnTo>
                      <a:lnTo>
                        <a:pt x="364" y="840"/>
                      </a:lnTo>
                      <a:lnTo>
                        <a:pt x="364" y="840"/>
                      </a:lnTo>
                      <a:lnTo>
                        <a:pt x="368" y="840"/>
                      </a:lnTo>
                      <a:lnTo>
                        <a:pt x="384" y="840"/>
                      </a:lnTo>
                      <a:lnTo>
                        <a:pt x="384" y="836"/>
                      </a:lnTo>
                      <a:lnTo>
                        <a:pt x="384" y="836"/>
                      </a:lnTo>
                      <a:lnTo>
                        <a:pt x="390" y="794"/>
                      </a:lnTo>
                      <a:lnTo>
                        <a:pt x="394" y="752"/>
                      </a:lnTo>
                      <a:lnTo>
                        <a:pt x="442" y="800"/>
                      </a:lnTo>
                      <a:lnTo>
                        <a:pt x="450" y="792"/>
                      </a:lnTo>
                      <a:lnTo>
                        <a:pt x="394" y="734"/>
                      </a:lnTo>
                      <a:lnTo>
                        <a:pt x="394" y="734"/>
                      </a:lnTo>
                      <a:lnTo>
                        <a:pt x="394" y="700"/>
                      </a:lnTo>
                      <a:lnTo>
                        <a:pt x="392" y="668"/>
                      </a:lnTo>
                      <a:lnTo>
                        <a:pt x="486" y="760"/>
                      </a:lnTo>
                      <a:lnTo>
                        <a:pt x="496" y="750"/>
                      </a:lnTo>
                      <a:lnTo>
                        <a:pt x="390" y="642"/>
                      </a:lnTo>
                      <a:lnTo>
                        <a:pt x="390" y="642"/>
                      </a:lnTo>
                      <a:lnTo>
                        <a:pt x="390" y="630"/>
                      </a:lnTo>
                      <a:lnTo>
                        <a:pt x="390" y="630"/>
                      </a:lnTo>
                      <a:lnTo>
                        <a:pt x="390" y="620"/>
                      </a:lnTo>
                      <a:lnTo>
                        <a:pt x="390" y="620"/>
                      </a:lnTo>
                      <a:lnTo>
                        <a:pt x="396" y="588"/>
                      </a:lnTo>
                      <a:lnTo>
                        <a:pt x="404" y="558"/>
                      </a:lnTo>
                      <a:lnTo>
                        <a:pt x="414" y="532"/>
                      </a:lnTo>
                      <a:lnTo>
                        <a:pt x="420" y="522"/>
                      </a:lnTo>
                      <a:lnTo>
                        <a:pt x="426" y="514"/>
                      </a:lnTo>
                      <a:lnTo>
                        <a:pt x="426" y="514"/>
                      </a:lnTo>
                      <a:lnTo>
                        <a:pt x="442" y="512"/>
                      </a:lnTo>
                      <a:lnTo>
                        <a:pt x="442" y="512"/>
                      </a:lnTo>
                      <a:lnTo>
                        <a:pt x="464" y="514"/>
                      </a:lnTo>
                      <a:lnTo>
                        <a:pt x="488" y="518"/>
                      </a:lnTo>
                      <a:lnTo>
                        <a:pt x="514" y="526"/>
                      </a:lnTo>
                      <a:lnTo>
                        <a:pt x="540" y="536"/>
                      </a:lnTo>
                      <a:lnTo>
                        <a:pt x="540" y="536"/>
                      </a:lnTo>
                      <a:lnTo>
                        <a:pt x="546" y="540"/>
                      </a:lnTo>
                      <a:lnTo>
                        <a:pt x="546" y="540"/>
                      </a:lnTo>
                      <a:lnTo>
                        <a:pt x="558" y="548"/>
                      </a:lnTo>
                      <a:lnTo>
                        <a:pt x="600" y="688"/>
                      </a:lnTo>
                      <a:lnTo>
                        <a:pt x="610" y="686"/>
                      </a:lnTo>
                      <a:lnTo>
                        <a:pt x="580" y="562"/>
                      </a:lnTo>
                      <a:lnTo>
                        <a:pt x="580" y="562"/>
                      </a:lnTo>
                      <a:lnTo>
                        <a:pt x="636" y="596"/>
                      </a:lnTo>
                      <a:lnTo>
                        <a:pt x="658" y="670"/>
                      </a:lnTo>
                      <a:lnTo>
                        <a:pt x="668" y="668"/>
                      </a:lnTo>
                      <a:lnTo>
                        <a:pt x="652" y="604"/>
                      </a:lnTo>
                      <a:lnTo>
                        <a:pt x="652" y="604"/>
                      </a:lnTo>
                      <a:lnTo>
                        <a:pt x="688" y="620"/>
                      </a:lnTo>
                      <a:lnTo>
                        <a:pt x="726" y="636"/>
                      </a:lnTo>
                      <a:lnTo>
                        <a:pt x="730" y="636"/>
                      </a:lnTo>
                      <a:lnTo>
                        <a:pt x="740" y="616"/>
                      </a:lnTo>
                      <a:lnTo>
                        <a:pt x="738" y="614"/>
                      </a:lnTo>
                      <a:close/>
                    </a:path>
                  </a:pathLst>
                </a:custGeom>
                <a:solidFill>
                  <a:srgbClr val="FEFFFF">
                    <a:alpha val="2000"/>
                  </a:srgbClr>
                </a:solidFill>
                <a:ln>
                  <a:noFill/>
                </a:ln>
                <a:effectLst>
                  <a:glow rad="101600">
                    <a:srgbClr val="FEFEFE">
                      <a:alpha val="4000"/>
                    </a:srgbClr>
                  </a:glo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 name="Freeform 33"/>
                <p:cNvSpPr>
                  <a:spLocks noChangeAspect="1"/>
                </p:cNvSpPr>
                <p:nvPr/>
              </p:nvSpPr>
              <p:spPr bwMode="auto">
                <a:xfrm rot="21141884">
                  <a:off x="7350347" y="4152407"/>
                  <a:ext cx="911585" cy="1033130"/>
                </a:xfrm>
                <a:custGeom>
                  <a:avLst/>
                  <a:gdLst>
                    <a:gd name="T0" fmla="*/ 646 w 660"/>
                    <a:gd name="T1" fmla="*/ 570 h 748"/>
                    <a:gd name="T2" fmla="*/ 518 w 660"/>
                    <a:gd name="T3" fmla="*/ 506 h 748"/>
                    <a:gd name="T4" fmla="*/ 430 w 660"/>
                    <a:gd name="T5" fmla="*/ 450 h 748"/>
                    <a:gd name="T6" fmla="*/ 404 w 660"/>
                    <a:gd name="T7" fmla="*/ 468 h 748"/>
                    <a:gd name="T8" fmla="*/ 446 w 660"/>
                    <a:gd name="T9" fmla="*/ 582 h 748"/>
                    <a:gd name="T10" fmla="*/ 372 w 660"/>
                    <a:gd name="T11" fmla="*/ 462 h 748"/>
                    <a:gd name="T12" fmla="*/ 344 w 660"/>
                    <a:gd name="T13" fmla="*/ 526 h 748"/>
                    <a:gd name="T14" fmla="*/ 348 w 660"/>
                    <a:gd name="T15" fmla="*/ 598 h 748"/>
                    <a:gd name="T16" fmla="*/ 342 w 660"/>
                    <a:gd name="T17" fmla="*/ 746 h 748"/>
                    <a:gd name="T18" fmla="*/ 314 w 660"/>
                    <a:gd name="T19" fmla="*/ 710 h 748"/>
                    <a:gd name="T20" fmla="*/ 230 w 660"/>
                    <a:gd name="T21" fmla="*/ 680 h 748"/>
                    <a:gd name="T22" fmla="*/ 316 w 660"/>
                    <a:gd name="T23" fmla="*/ 460 h 748"/>
                    <a:gd name="T24" fmla="*/ 270 w 660"/>
                    <a:gd name="T25" fmla="*/ 510 h 748"/>
                    <a:gd name="T26" fmla="*/ 208 w 660"/>
                    <a:gd name="T27" fmla="*/ 576 h 748"/>
                    <a:gd name="T28" fmla="*/ 276 w 660"/>
                    <a:gd name="T29" fmla="*/ 450 h 748"/>
                    <a:gd name="T30" fmla="*/ 174 w 660"/>
                    <a:gd name="T31" fmla="*/ 482 h 748"/>
                    <a:gd name="T32" fmla="*/ 76 w 660"/>
                    <a:gd name="T33" fmla="*/ 602 h 748"/>
                    <a:gd name="T34" fmla="*/ 10 w 660"/>
                    <a:gd name="T35" fmla="*/ 566 h 748"/>
                    <a:gd name="T36" fmla="*/ 60 w 660"/>
                    <a:gd name="T37" fmla="*/ 506 h 748"/>
                    <a:gd name="T38" fmla="*/ 18 w 660"/>
                    <a:gd name="T39" fmla="*/ 428 h 748"/>
                    <a:gd name="T40" fmla="*/ 280 w 660"/>
                    <a:gd name="T41" fmla="*/ 382 h 748"/>
                    <a:gd name="T42" fmla="*/ 214 w 660"/>
                    <a:gd name="T43" fmla="*/ 386 h 748"/>
                    <a:gd name="T44" fmla="*/ 90 w 660"/>
                    <a:gd name="T45" fmla="*/ 366 h 748"/>
                    <a:gd name="T46" fmla="*/ 212 w 660"/>
                    <a:gd name="T47" fmla="*/ 360 h 748"/>
                    <a:gd name="T48" fmla="*/ 252 w 660"/>
                    <a:gd name="T49" fmla="*/ 342 h 748"/>
                    <a:gd name="T50" fmla="*/ 128 w 660"/>
                    <a:gd name="T51" fmla="*/ 278 h 748"/>
                    <a:gd name="T52" fmla="*/ 32 w 660"/>
                    <a:gd name="T53" fmla="*/ 220 h 748"/>
                    <a:gd name="T54" fmla="*/ 16 w 660"/>
                    <a:gd name="T55" fmla="*/ 178 h 748"/>
                    <a:gd name="T56" fmla="*/ 96 w 660"/>
                    <a:gd name="T57" fmla="*/ 214 h 748"/>
                    <a:gd name="T58" fmla="*/ 176 w 660"/>
                    <a:gd name="T59" fmla="*/ 264 h 748"/>
                    <a:gd name="T60" fmla="*/ 272 w 660"/>
                    <a:gd name="T61" fmla="*/ 292 h 748"/>
                    <a:gd name="T62" fmla="*/ 202 w 660"/>
                    <a:gd name="T63" fmla="*/ 168 h 748"/>
                    <a:gd name="T64" fmla="*/ 282 w 660"/>
                    <a:gd name="T65" fmla="*/ 262 h 748"/>
                    <a:gd name="T66" fmla="*/ 318 w 660"/>
                    <a:gd name="T67" fmla="*/ 290 h 748"/>
                    <a:gd name="T68" fmla="*/ 312 w 660"/>
                    <a:gd name="T69" fmla="*/ 150 h 748"/>
                    <a:gd name="T70" fmla="*/ 314 w 660"/>
                    <a:gd name="T71" fmla="*/ 38 h 748"/>
                    <a:gd name="T72" fmla="*/ 342 w 660"/>
                    <a:gd name="T73" fmla="*/ 2 h 748"/>
                    <a:gd name="T74" fmla="*/ 352 w 660"/>
                    <a:gd name="T75" fmla="*/ 148 h 748"/>
                    <a:gd name="T76" fmla="*/ 346 w 660"/>
                    <a:gd name="T77" fmla="*/ 254 h 748"/>
                    <a:gd name="T78" fmla="*/ 380 w 660"/>
                    <a:gd name="T79" fmla="*/ 262 h 748"/>
                    <a:gd name="T80" fmla="*/ 460 w 660"/>
                    <a:gd name="T81" fmla="*/ 164 h 748"/>
                    <a:gd name="T82" fmla="*/ 402 w 660"/>
                    <a:gd name="T83" fmla="*/ 274 h 748"/>
                    <a:gd name="T84" fmla="*/ 428 w 660"/>
                    <a:gd name="T85" fmla="*/ 304 h 748"/>
                    <a:gd name="T86" fmla="*/ 516 w 660"/>
                    <a:gd name="T87" fmla="*/ 246 h 748"/>
                    <a:gd name="T88" fmla="*/ 648 w 660"/>
                    <a:gd name="T89" fmla="*/ 180 h 748"/>
                    <a:gd name="T90" fmla="*/ 658 w 660"/>
                    <a:gd name="T91" fmla="*/ 198 h 748"/>
                    <a:gd name="T92" fmla="*/ 538 w 660"/>
                    <a:gd name="T93" fmla="*/ 278 h 748"/>
                    <a:gd name="T94" fmla="*/ 444 w 660"/>
                    <a:gd name="T95" fmla="*/ 326 h 748"/>
                    <a:gd name="T96" fmla="*/ 432 w 660"/>
                    <a:gd name="T97" fmla="*/ 360 h 748"/>
                    <a:gd name="T98" fmla="*/ 572 w 660"/>
                    <a:gd name="T99" fmla="*/ 362 h 748"/>
                    <a:gd name="T100" fmla="*/ 488 w 660"/>
                    <a:gd name="T101" fmla="*/ 384 h 748"/>
                    <a:gd name="T102" fmla="*/ 392 w 660"/>
                    <a:gd name="T103" fmla="*/ 382 h 748"/>
                    <a:gd name="T104" fmla="*/ 502 w 660"/>
                    <a:gd name="T105" fmla="*/ 456 h 748"/>
                    <a:gd name="T106" fmla="*/ 586 w 660"/>
                    <a:gd name="T107" fmla="*/ 498 h 748"/>
                    <a:gd name="T108" fmla="*/ 660 w 660"/>
                    <a:gd name="T109" fmla="*/ 554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60" h="748">
                      <a:moveTo>
                        <a:pt x="660" y="554"/>
                      </a:moveTo>
                      <a:lnTo>
                        <a:pt x="658" y="556"/>
                      </a:lnTo>
                      <a:lnTo>
                        <a:pt x="658" y="556"/>
                      </a:lnTo>
                      <a:lnTo>
                        <a:pt x="652" y="568"/>
                      </a:lnTo>
                      <a:lnTo>
                        <a:pt x="650" y="572"/>
                      </a:lnTo>
                      <a:lnTo>
                        <a:pt x="646" y="570"/>
                      </a:lnTo>
                      <a:lnTo>
                        <a:pt x="646" y="570"/>
                      </a:lnTo>
                      <a:lnTo>
                        <a:pt x="614" y="558"/>
                      </a:lnTo>
                      <a:lnTo>
                        <a:pt x="580" y="542"/>
                      </a:lnTo>
                      <a:lnTo>
                        <a:pt x="594" y="598"/>
                      </a:lnTo>
                      <a:lnTo>
                        <a:pt x="586" y="602"/>
                      </a:lnTo>
                      <a:lnTo>
                        <a:pt x="566" y="534"/>
                      </a:lnTo>
                      <a:lnTo>
                        <a:pt x="566" y="534"/>
                      </a:lnTo>
                      <a:lnTo>
                        <a:pt x="518" y="506"/>
                      </a:lnTo>
                      <a:lnTo>
                        <a:pt x="544" y="614"/>
                      </a:lnTo>
                      <a:lnTo>
                        <a:pt x="534" y="618"/>
                      </a:lnTo>
                      <a:lnTo>
                        <a:pt x="496" y="492"/>
                      </a:lnTo>
                      <a:lnTo>
                        <a:pt x="496" y="492"/>
                      </a:lnTo>
                      <a:lnTo>
                        <a:pt x="486" y="486"/>
                      </a:lnTo>
                      <a:lnTo>
                        <a:pt x="486" y="486"/>
                      </a:lnTo>
                      <a:lnTo>
                        <a:pt x="430" y="450"/>
                      </a:lnTo>
                      <a:lnTo>
                        <a:pt x="400" y="432"/>
                      </a:lnTo>
                      <a:lnTo>
                        <a:pt x="370" y="418"/>
                      </a:lnTo>
                      <a:lnTo>
                        <a:pt x="370" y="418"/>
                      </a:lnTo>
                      <a:lnTo>
                        <a:pt x="394" y="452"/>
                      </a:lnTo>
                      <a:lnTo>
                        <a:pt x="394" y="452"/>
                      </a:lnTo>
                      <a:lnTo>
                        <a:pt x="404" y="468"/>
                      </a:lnTo>
                      <a:lnTo>
                        <a:pt x="404" y="468"/>
                      </a:lnTo>
                      <a:lnTo>
                        <a:pt x="422" y="496"/>
                      </a:lnTo>
                      <a:lnTo>
                        <a:pt x="438" y="522"/>
                      </a:lnTo>
                      <a:lnTo>
                        <a:pt x="450" y="548"/>
                      </a:lnTo>
                      <a:lnTo>
                        <a:pt x="462" y="574"/>
                      </a:lnTo>
                      <a:lnTo>
                        <a:pt x="462" y="578"/>
                      </a:lnTo>
                      <a:lnTo>
                        <a:pt x="448" y="586"/>
                      </a:lnTo>
                      <a:lnTo>
                        <a:pt x="446" y="582"/>
                      </a:lnTo>
                      <a:lnTo>
                        <a:pt x="446" y="582"/>
                      </a:lnTo>
                      <a:lnTo>
                        <a:pt x="428" y="558"/>
                      </a:lnTo>
                      <a:lnTo>
                        <a:pt x="412" y="534"/>
                      </a:lnTo>
                      <a:lnTo>
                        <a:pt x="396" y="508"/>
                      </a:lnTo>
                      <a:lnTo>
                        <a:pt x="382" y="482"/>
                      </a:lnTo>
                      <a:lnTo>
                        <a:pt x="382" y="482"/>
                      </a:lnTo>
                      <a:lnTo>
                        <a:pt x="372" y="462"/>
                      </a:lnTo>
                      <a:lnTo>
                        <a:pt x="372" y="462"/>
                      </a:lnTo>
                      <a:lnTo>
                        <a:pt x="360" y="438"/>
                      </a:lnTo>
                      <a:lnTo>
                        <a:pt x="346" y="414"/>
                      </a:lnTo>
                      <a:lnTo>
                        <a:pt x="346" y="414"/>
                      </a:lnTo>
                      <a:lnTo>
                        <a:pt x="344" y="452"/>
                      </a:lnTo>
                      <a:lnTo>
                        <a:pt x="342" y="490"/>
                      </a:lnTo>
                      <a:lnTo>
                        <a:pt x="344" y="526"/>
                      </a:lnTo>
                      <a:lnTo>
                        <a:pt x="346" y="564"/>
                      </a:lnTo>
                      <a:lnTo>
                        <a:pt x="346" y="564"/>
                      </a:lnTo>
                      <a:lnTo>
                        <a:pt x="348" y="574"/>
                      </a:lnTo>
                      <a:lnTo>
                        <a:pt x="440" y="672"/>
                      </a:lnTo>
                      <a:lnTo>
                        <a:pt x="432" y="680"/>
                      </a:lnTo>
                      <a:lnTo>
                        <a:pt x="348" y="598"/>
                      </a:lnTo>
                      <a:lnTo>
                        <a:pt x="348" y="598"/>
                      </a:lnTo>
                      <a:lnTo>
                        <a:pt x="350" y="656"/>
                      </a:lnTo>
                      <a:lnTo>
                        <a:pt x="400" y="708"/>
                      </a:lnTo>
                      <a:lnTo>
                        <a:pt x="394" y="716"/>
                      </a:lnTo>
                      <a:lnTo>
                        <a:pt x="350" y="674"/>
                      </a:lnTo>
                      <a:lnTo>
                        <a:pt x="350" y="674"/>
                      </a:lnTo>
                      <a:lnTo>
                        <a:pt x="348" y="710"/>
                      </a:lnTo>
                      <a:lnTo>
                        <a:pt x="342" y="746"/>
                      </a:lnTo>
                      <a:lnTo>
                        <a:pt x="340" y="748"/>
                      </a:lnTo>
                      <a:lnTo>
                        <a:pt x="336" y="748"/>
                      </a:lnTo>
                      <a:lnTo>
                        <a:pt x="322" y="748"/>
                      </a:lnTo>
                      <a:lnTo>
                        <a:pt x="320" y="748"/>
                      </a:lnTo>
                      <a:lnTo>
                        <a:pt x="318" y="746"/>
                      </a:lnTo>
                      <a:lnTo>
                        <a:pt x="318" y="746"/>
                      </a:lnTo>
                      <a:lnTo>
                        <a:pt x="314" y="710"/>
                      </a:lnTo>
                      <a:lnTo>
                        <a:pt x="310" y="674"/>
                      </a:lnTo>
                      <a:lnTo>
                        <a:pt x="268" y="714"/>
                      </a:lnTo>
                      <a:lnTo>
                        <a:pt x="262" y="708"/>
                      </a:lnTo>
                      <a:lnTo>
                        <a:pt x="310" y="658"/>
                      </a:lnTo>
                      <a:lnTo>
                        <a:pt x="310" y="658"/>
                      </a:lnTo>
                      <a:lnTo>
                        <a:pt x="310" y="600"/>
                      </a:lnTo>
                      <a:lnTo>
                        <a:pt x="230" y="680"/>
                      </a:lnTo>
                      <a:lnTo>
                        <a:pt x="222" y="672"/>
                      </a:lnTo>
                      <a:lnTo>
                        <a:pt x="312" y="576"/>
                      </a:lnTo>
                      <a:lnTo>
                        <a:pt x="312" y="576"/>
                      </a:lnTo>
                      <a:lnTo>
                        <a:pt x="312" y="564"/>
                      </a:lnTo>
                      <a:lnTo>
                        <a:pt x="312" y="564"/>
                      </a:lnTo>
                      <a:lnTo>
                        <a:pt x="316" y="496"/>
                      </a:lnTo>
                      <a:lnTo>
                        <a:pt x="316" y="460"/>
                      </a:lnTo>
                      <a:lnTo>
                        <a:pt x="314" y="426"/>
                      </a:lnTo>
                      <a:lnTo>
                        <a:pt x="314" y="426"/>
                      </a:lnTo>
                      <a:lnTo>
                        <a:pt x="294" y="464"/>
                      </a:lnTo>
                      <a:lnTo>
                        <a:pt x="294" y="464"/>
                      </a:lnTo>
                      <a:lnTo>
                        <a:pt x="284" y="482"/>
                      </a:lnTo>
                      <a:lnTo>
                        <a:pt x="284" y="482"/>
                      </a:lnTo>
                      <a:lnTo>
                        <a:pt x="270" y="510"/>
                      </a:lnTo>
                      <a:lnTo>
                        <a:pt x="256" y="538"/>
                      </a:lnTo>
                      <a:lnTo>
                        <a:pt x="240" y="562"/>
                      </a:lnTo>
                      <a:lnTo>
                        <a:pt x="222" y="584"/>
                      </a:lnTo>
                      <a:lnTo>
                        <a:pt x="220" y="588"/>
                      </a:lnTo>
                      <a:lnTo>
                        <a:pt x="206" y="580"/>
                      </a:lnTo>
                      <a:lnTo>
                        <a:pt x="208" y="576"/>
                      </a:lnTo>
                      <a:lnTo>
                        <a:pt x="208" y="576"/>
                      </a:lnTo>
                      <a:lnTo>
                        <a:pt x="220" y="548"/>
                      </a:lnTo>
                      <a:lnTo>
                        <a:pt x="232" y="520"/>
                      </a:lnTo>
                      <a:lnTo>
                        <a:pt x="248" y="494"/>
                      </a:lnTo>
                      <a:lnTo>
                        <a:pt x="262" y="470"/>
                      </a:lnTo>
                      <a:lnTo>
                        <a:pt x="262" y="470"/>
                      </a:lnTo>
                      <a:lnTo>
                        <a:pt x="276" y="450"/>
                      </a:lnTo>
                      <a:lnTo>
                        <a:pt x="276" y="450"/>
                      </a:lnTo>
                      <a:lnTo>
                        <a:pt x="288" y="430"/>
                      </a:lnTo>
                      <a:lnTo>
                        <a:pt x="300" y="410"/>
                      </a:lnTo>
                      <a:lnTo>
                        <a:pt x="300" y="410"/>
                      </a:lnTo>
                      <a:lnTo>
                        <a:pt x="268" y="426"/>
                      </a:lnTo>
                      <a:lnTo>
                        <a:pt x="236" y="444"/>
                      </a:lnTo>
                      <a:lnTo>
                        <a:pt x="174" y="482"/>
                      </a:lnTo>
                      <a:lnTo>
                        <a:pt x="174" y="482"/>
                      </a:lnTo>
                      <a:lnTo>
                        <a:pt x="166" y="488"/>
                      </a:lnTo>
                      <a:lnTo>
                        <a:pt x="128" y="618"/>
                      </a:lnTo>
                      <a:lnTo>
                        <a:pt x="118" y="614"/>
                      </a:lnTo>
                      <a:lnTo>
                        <a:pt x="146" y="502"/>
                      </a:lnTo>
                      <a:lnTo>
                        <a:pt x="146" y="502"/>
                      </a:lnTo>
                      <a:lnTo>
                        <a:pt x="96" y="532"/>
                      </a:lnTo>
                      <a:lnTo>
                        <a:pt x="76" y="602"/>
                      </a:lnTo>
                      <a:lnTo>
                        <a:pt x="66" y="598"/>
                      </a:lnTo>
                      <a:lnTo>
                        <a:pt x="82" y="540"/>
                      </a:lnTo>
                      <a:lnTo>
                        <a:pt x="82" y="540"/>
                      </a:lnTo>
                      <a:lnTo>
                        <a:pt x="48" y="556"/>
                      </a:lnTo>
                      <a:lnTo>
                        <a:pt x="14" y="568"/>
                      </a:lnTo>
                      <a:lnTo>
                        <a:pt x="12" y="570"/>
                      </a:lnTo>
                      <a:lnTo>
                        <a:pt x="10" y="566"/>
                      </a:lnTo>
                      <a:lnTo>
                        <a:pt x="10" y="566"/>
                      </a:lnTo>
                      <a:lnTo>
                        <a:pt x="6" y="562"/>
                      </a:lnTo>
                      <a:lnTo>
                        <a:pt x="0" y="552"/>
                      </a:lnTo>
                      <a:lnTo>
                        <a:pt x="4" y="550"/>
                      </a:lnTo>
                      <a:lnTo>
                        <a:pt x="4" y="550"/>
                      </a:lnTo>
                      <a:lnTo>
                        <a:pt x="30" y="526"/>
                      </a:lnTo>
                      <a:lnTo>
                        <a:pt x="60" y="506"/>
                      </a:lnTo>
                      <a:lnTo>
                        <a:pt x="4" y="490"/>
                      </a:lnTo>
                      <a:lnTo>
                        <a:pt x="8" y="482"/>
                      </a:lnTo>
                      <a:lnTo>
                        <a:pt x="74" y="498"/>
                      </a:lnTo>
                      <a:lnTo>
                        <a:pt x="74" y="498"/>
                      </a:lnTo>
                      <a:lnTo>
                        <a:pt x="124" y="470"/>
                      </a:lnTo>
                      <a:lnTo>
                        <a:pt x="16" y="438"/>
                      </a:lnTo>
                      <a:lnTo>
                        <a:pt x="18" y="428"/>
                      </a:lnTo>
                      <a:lnTo>
                        <a:pt x="146" y="460"/>
                      </a:lnTo>
                      <a:lnTo>
                        <a:pt x="146" y="460"/>
                      </a:lnTo>
                      <a:lnTo>
                        <a:pt x="158" y="454"/>
                      </a:lnTo>
                      <a:lnTo>
                        <a:pt x="158" y="454"/>
                      </a:lnTo>
                      <a:lnTo>
                        <a:pt x="220" y="420"/>
                      </a:lnTo>
                      <a:lnTo>
                        <a:pt x="250" y="402"/>
                      </a:lnTo>
                      <a:lnTo>
                        <a:pt x="280" y="382"/>
                      </a:lnTo>
                      <a:lnTo>
                        <a:pt x="280" y="382"/>
                      </a:lnTo>
                      <a:lnTo>
                        <a:pt x="278" y="382"/>
                      </a:lnTo>
                      <a:lnTo>
                        <a:pt x="278" y="382"/>
                      </a:lnTo>
                      <a:lnTo>
                        <a:pt x="256" y="382"/>
                      </a:lnTo>
                      <a:lnTo>
                        <a:pt x="234" y="384"/>
                      </a:lnTo>
                      <a:lnTo>
                        <a:pt x="234" y="384"/>
                      </a:lnTo>
                      <a:lnTo>
                        <a:pt x="214" y="386"/>
                      </a:lnTo>
                      <a:lnTo>
                        <a:pt x="214" y="386"/>
                      </a:lnTo>
                      <a:lnTo>
                        <a:pt x="182" y="388"/>
                      </a:lnTo>
                      <a:lnTo>
                        <a:pt x="152" y="388"/>
                      </a:lnTo>
                      <a:lnTo>
                        <a:pt x="122" y="386"/>
                      </a:lnTo>
                      <a:lnTo>
                        <a:pt x="94" y="382"/>
                      </a:lnTo>
                      <a:lnTo>
                        <a:pt x="90" y="382"/>
                      </a:lnTo>
                      <a:lnTo>
                        <a:pt x="90" y="366"/>
                      </a:lnTo>
                      <a:lnTo>
                        <a:pt x="94" y="366"/>
                      </a:lnTo>
                      <a:lnTo>
                        <a:pt x="94" y="366"/>
                      </a:lnTo>
                      <a:lnTo>
                        <a:pt x="124" y="362"/>
                      </a:lnTo>
                      <a:lnTo>
                        <a:pt x="154" y="360"/>
                      </a:lnTo>
                      <a:lnTo>
                        <a:pt x="184" y="360"/>
                      </a:lnTo>
                      <a:lnTo>
                        <a:pt x="212" y="360"/>
                      </a:lnTo>
                      <a:lnTo>
                        <a:pt x="212" y="360"/>
                      </a:lnTo>
                      <a:lnTo>
                        <a:pt x="236" y="362"/>
                      </a:lnTo>
                      <a:lnTo>
                        <a:pt x="236" y="362"/>
                      </a:lnTo>
                      <a:lnTo>
                        <a:pt x="274" y="364"/>
                      </a:lnTo>
                      <a:lnTo>
                        <a:pt x="274" y="364"/>
                      </a:lnTo>
                      <a:lnTo>
                        <a:pt x="282" y="362"/>
                      </a:lnTo>
                      <a:lnTo>
                        <a:pt x="282" y="362"/>
                      </a:lnTo>
                      <a:lnTo>
                        <a:pt x="252" y="342"/>
                      </a:lnTo>
                      <a:lnTo>
                        <a:pt x="222" y="326"/>
                      </a:lnTo>
                      <a:lnTo>
                        <a:pt x="158" y="294"/>
                      </a:lnTo>
                      <a:lnTo>
                        <a:pt x="158" y="294"/>
                      </a:lnTo>
                      <a:lnTo>
                        <a:pt x="150" y="288"/>
                      </a:lnTo>
                      <a:lnTo>
                        <a:pt x="18" y="320"/>
                      </a:lnTo>
                      <a:lnTo>
                        <a:pt x="16" y="310"/>
                      </a:lnTo>
                      <a:lnTo>
                        <a:pt x="128" y="278"/>
                      </a:lnTo>
                      <a:lnTo>
                        <a:pt x="128" y="278"/>
                      </a:lnTo>
                      <a:lnTo>
                        <a:pt x="76" y="250"/>
                      </a:lnTo>
                      <a:lnTo>
                        <a:pt x="8" y="268"/>
                      </a:lnTo>
                      <a:lnTo>
                        <a:pt x="4" y="258"/>
                      </a:lnTo>
                      <a:lnTo>
                        <a:pt x="62" y="242"/>
                      </a:lnTo>
                      <a:lnTo>
                        <a:pt x="62" y="242"/>
                      </a:lnTo>
                      <a:lnTo>
                        <a:pt x="32" y="220"/>
                      </a:lnTo>
                      <a:lnTo>
                        <a:pt x="4" y="198"/>
                      </a:lnTo>
                      <a:lnTo>
                        <a:pt x="2" y="196"/>
                      </a:lnTo>
                      <a:lnTo>
                        <a:pt x="4" y="192"/>
                      </a:lnTo>
                      <a:lnTo>
                        <a:pt x="4" y="192"/>
                      </a:lnTo>
                      <a:lnTo>
                        <a:pt x="8" y="182"/>
                      </a:lnTo>
                      <a:lnTo>
                        <a:pt x="12" y="178"/>
                      </a:lnTo>
                      <a:lnTo>
                        <a:pt x="16" y="178"/>
                      </a:lnTo>
                      <a:lnTo>
                        <a:pt x="16" y="178"/>
                      </a:lnTo>
                      <a:lnTo>
                        <a:pt x="48" y="190"/>
                      </a:lnTo>
                      <a:lnTo>
                        <a:pt x="80" y="206"/>
                      </a:lnTo>
                      <a:lnTo>
                        <a:pt x="66" y="150"/>
                      </a:lnTo>
                      <a:lnTo>
                        <a:pt x="76" y="148"/>
                      </a:lnTo>
                      <a:lnTo>
                        <a:pt x="96" y="214"/>
                      </a:lnTo>
                      <a:lnTo>
                        <a:pt x="96" y="214"/>
                      </a:lnTo>
                      <a:lnTo>
                        <a:pt x="144" y="244"/>
                      </a:lnTo>
                      <a:lnTo>
                        <a:pt x="118" y="134"/>
                      </a:lnTo>
                      <a:lnTo>
                        <a:pt x="128" y="130"/>
                      </a:lnTo>
                      <a:lnTo>
                        <a:pt x="164" y="256"/>
                      </a:lnTo>
                      <a:lnTo>
                        <a:pt x="164" y="256"/>
                      </a:lnTo>
                      <a:lnTo>
                        <a:pt x="176" y="264"/>
                      </a:lnTo>
                      <a:lnTo>
                        <a:pt x="176" y="264"/>
                      </a:lnTo>
                      <a:lnTo>
                        <a:pt x="236" y="302"/>
                      </a:lnTo>
                      <a:lnTo>
                        <a:pt x="268" y="320"/>
                      </a:lnTo>
                      <a:lnTo>
                        <a:pt x="300" y="334"/>
                      </a:lnTo>
                      <a:lnTo>
                        <a:pt x="300" y="334"/>
                      </a:lnTo>
                      <a:lnTo>
                        <a:pt x="286" y="314"/>
                      </a:lnTo>
                      <a:lnTo>
                        <a:pt x="272" y="292"/>
                      </a:lnTo>
                      <a:lnTo>
                        <a:pt x="272" y="292"/>
                      </a:lnTo>
                      <a:lnTo>
                        <a:pt x="260" y="276"/>
                      </a:lnTo>
                      <a:lnTo>
                        <a:pt x="260" y="276"/>
                      </a:lnTo>
                      <a:lnTo>
                        <a:pt x="244" y="248"/>
                      </a:lnTo>
                      <a:lnTo>
                        <a:pt x="228" y="222"/>
                      </a:lnTo>
                      <a:lnTo>
                        <a:pt x="214" y="196"/>
                      </a:lnTo>
                      <a:lnTo>
                        <a:pt x="204" y="170"/>
                      </a:lnTo>
                      <a:lnTo>
                        <a:pt x="202" y="168"/>
                      </a:lnTo>
                      <a:lnTo>
                        <a:pt x="216" y="158"/>
                      </a:lnTo>
                      <a:lnTo>
                        <a:pt x="218" y="162"/>
                      </a:lnTo>
                      <a:lnTo>
                        <a:pt x="218" y="162"/>
                      </a:lnTo>
                      <a:lnTo>
                        <a:pt x="238" y="186"/>
                      </a:lnTo>
                      <a:lnTo>
                        <a:pt x="254" y="210"/>
                      </a:lnTo>
                      <a:lnTo>
                        <a:pt x="270" y="236"/>
                      </a:lnTo>
                      <a:lnTo>
                        <a:pt x="282" y="262"/>
                      </a:lnTo>
                      <a:lnTo>
                        <a:pt x="282" y="262"/>
                      </a:lnTo>
                      <a:lnTo>
                        <a:pt x="294" y="282"/>
                      </a:lnTo>
                      <a:lnTo>
                        <a:pt x="294" y="282"/>
                      </a:lnTo>
                      <a:lnTo>
                        <a:pt x="304" y="304"/>
                      </a:lnTo>
                      <a:lnTo>
                        <a:pt x="316" y="326"/>
                      </a:lnTo>
                      <a:lnTo>
                        <a:pt x="316" y="326"/>
                      </a:lnTo>
                      <a:lnTo>
                        <a:pt x="318" y="290"/>
                      </a:lnTo>
                      <a:lnTo>
                        <a:pt x="318" y="254"/>
                      </a:lnTo>
                      <a:lnTo>
                        <a:pt x="316" y="184"/>
                      </a:lnTo>
                      <a:lnTo>
                        <a:pt x="316" y="184"/>
                      </a:lnTo>
                      <a:lnTo>
                        <a:pt x="314" y="174"/>
                      </a:lnTo>
                      <a:lnTo>
                        <a:pt x="222" y="76"/>
                      </a:lnTo>
                      <a:lnTo>
                        <a:pt x="230" y="70"/>
                      </a:lnTo>
                      <a:lnTo>
                        <a:pt x="312" y="150"/>
                      </a:lnTo>
                      <a:lnTo>
                        <a:pt x="312" y="150"/>
                      </a:lnTo>
                      <a:lnTo>
                        <a:pt x="312" y="92"/>
                      </a:lnTo>
                      <a:lnTo>
                        <a:pt x="262" y="40"/>
                      </a:lnTo>
                      <a:lnTo>
                        <a:pt x="268" y="34"/>
                      </a:lnTo>
                      <a:lnTo>
                        <a:pt x="312" y="74"/>
                      </a:lnTo>
                      <a:lnTo>
                        <a:pt x="312" y="74"/>
                      </a:lnTo>
                      <a:lnTo>
                        <a:pt x="314" y="38"/>
                      </a:lnTo>
                      <a:lnTo>
                        <a:pt x="320" y="2"/>
                      </a:lnTo>
                      <a:lnTo>
                        <a:pt x="322" y="0"/>
                      </a:lnTo>
                      <a:lnTo>
                        <a:pt x="324" y="0"/>
                      </a:lnTo>
                      <a:lnTo>
                        <a:pt x="340" y="0"/>
                      </a:lnTo>
                      <a:lnTo>
                        <a:pt x="342" y="0"/>
                      </a:lnTo>
                      <a:lnTo>
                        <a:pt x="342" y="2"/>
                      </a:lnTo>
                      <a:lnTo>
                        <a:pt x="342" y="2"/>
                      </a:lnTo>
                      <a:lnTo>
                        <a:pt x="348" y="38"/>
                      </a:lnTo>
                      <a:lnTo>
                        <a:pt x="352" y="74"/>
                      </a:lnTo>
                      <a:lnTo>
                        <a:pt x="394" y="34"/>
                      </a:lnTo>
                      <a:lnTo>
                        <a:pt x="400" y="40"/>
                      </a:lnTo>
                      <a:lnTo>
                        <a:pt x="352" y="90"/>
                      </a:lnTo>
                      <a:lnTo>
                        <a:pt x="352" y="90"/>
                      </a:lnTo>
                      <a:lnTo>
                        <a:pt x="352" y="148"/>
                      </a:lnTo>
                      <a:lnTo>
                        <a:pt x="432" y="70"/>
                      </a:lnTo>
                      <a:lnTo>
                        <a:pt x="440" y="76"/>
                      </a:lnTo>
                      <a:lnTo>
                        <a:pt x="350" y="172"/>
                      </a:lnTo>
                      <a:lnTo>
                        <a:pt x="350" y="172"/>
                      </a:lnTo>
                      <a:lnTo>
                        <a:pt x="350" y="184"/>
                      </a:lnTo>
                      <a:lnTo>
                        <a:pt x="350" y="184"/>
                      </a:lnTo>
                      <a:lnTo>
                        <a:pt x="346" y="254"/>
                      </a:lnTo>
                      <a:lnTo>
                        <a:pt x="346" y="288"/>
                      </a:lnTo>
                      <a:lnTo>
                        <a:pt x="348" y="324"/>
                      </a:lnTo>
                      <a:lnTo>
                        <a:pt x="348" y="324"/>
                      </a:lnTo>
                      <a:lnTo>
                        <a:pt x="360" y="302"/>
                      </a:lnTo>
                      <a:lnTo>
                        <a:pt x="372" y="280"/>
                      </a:lnTo>
                      <a:lnTo>
                        <a:pt x="372" y="280"/>
                      </a:lnTo>
                      <a:lnTo>
                        <a:pt x="380" y="262"/>
                      </a:lnTo>
                      <a:lnTo>
                        <a:pt x="380" y="262"/>
                      </a:lnTo>
                      <a:lnTo>
                        <a:pt x="394" y="234"/>
                      </a:lnTo>
                      <a:lnTo>
                        <a:pt x="410" y="206"/>
                      </a:lnTo>
                      <a:lnTo>
                        <a:pt x="426" y="182"/>
                      </a:lnTo>
                      <a:lnTo>
                        <a:pt x="444" y="160"/>
                      </a:lnTo>
                      <a:lnTo>
                        <a:pt x="446" y="156"/>
                      </a:lnTo>
                      <a:lnTo>
                        <a:pt x="460" y="164"/>
                      </a:lnTo>
                      <a:lnTo>
                        <a:pt x="458" y="168"/>
                      </a:lnTo>
                      <a:lnTo>
                        <a:pt x="458" y="168"/>
                      </a:lnTo>
                      <a:lnTo>
                        <a:pt x="446" y="196"/>
                      </a:lnTo>
                      <a:lnTo>
                        <a:pt x="432" y="224"/>
                      </a:lnTo>
                      <a:lnTo>
                        <a:pt x="418" y="250"/>
                      </a:lnTo>
                      <a:lnTo>
                        <a:pt x="402" y="274"/>
                      </a:lnTo>
                      <a:lnTo>
                        <a:pt x="402" y="274"/>
                      </a:lnTo>
                      <a:lnTo>
                        <a:pt x="390" y="294"/>
                      </a:lnTo>
                      <a:lnTo>
                        <a:pt x="390" y="294"/>
                      </a:lnTo>
                      <a:lnTo>
                        <a:pt x="376" y="316"/>
                      </a:lnTo>
                      <a:lnTo>
                        <a:pt x="364" y="338"/>
                      </a:lnTo>
                      <a:lnTo>
                        <a:pt x="364" y="338"/>
                      </a:lnTo>
                      <a:lnTo>
                        <a:pt x="396" y="322"/>
                      </a:lnTo>
                      <a:lnTo>
                        <a:pt x="428" y="304"/>
                      </a:lnTo>
                      <a:lnTo>
                        <a:pt x="488" y="266"/>
                      </a:lnTo>
                      <a:lnTo>
                        <a:pt x="488" y="266"/>
                      </a:lnTo>
                      <a:lnTo>
                        <a:pt x="496" y="260"/>
                      </a:lnTo>
                      <a:lnTo>
                        <a:pt x="534" y="130"/>
                      </a:lnTo>
                      <a:lnTo>
                        <a:pt x="544" y="134"/>
                      </a:lnTo>
                      <a:lnTo>
                        <a:pt x="516" y="246"/>
                      </a:lnTo>
                      <a:lnTo>
                        <a:pt x="516" y="246"/>
                      </a:lnTo>
                      <a:lnTo>
                        <a:pt x="566" y="216"/>
                      </a:lnTo>
                      <a:lnTo>
                        <a:pt x="586" y="148"/>
                      </a:lnTo>
                      <a:lnTo>
                        <a:pt x="594" y="150"/>
                      </a:lnTo>
                      <a:lnTo>
                        <a:pt x="580" y="208"/>
                      </a:lnTo>
                      <a:lnTo>
                        <a:pt x="580" y="208"/>
                      </a:lnTo>
                      <a:lnTo>
                        <a:pt x="614" y="192"/>
                      </a:lnTo>
                      <a:lnTo>
                        <a:pt x="648" y="180"/>
                      </a:lnTo>
                      <a:lnTo>
                        <a:pt x="650" y="178"/>
                      </a:lnTo>
                      <a:lnTo>
                        <a:pt x="652" y="182"/>
                      </a:lnTo>
                      <a:lnTo>
                        <a:pt x="652" y="182"/>
                      </a:lnTo>
                      <a:lnTo>
                        <a:pt x="658" y="192"/>
                      </a:lnTo>
                      <a:lnTo>
                        <a:pt x="660" y="196"/>
                      </a:lnTo>
                      <a:lnTo>
                        <a:pt x="658" y="198"/>
                      </a:lnTo>
                      <a:lnTo>
                        <a:pt x="658" y="198"/>
                      </a:lnTo>
                      <a:lnTo>
                        <a:pt x="630" y="222"/>
                      </a:lnTo>
                      <a:lnTo>
                        <a:pt x="602" y="242"/>
                      </a:lnTo>
                      <a:lnTo>
                        <a:pt x="658" y="258"/>
                      </a:lnTo>
                      <a:lnTo>
                        <a:pt x="654" y="268"/>
                      </a:lnTo>
                      <a:lnTo>
                        <a:pt x="588" y="250"/>
                      </a:lnTo>
                      <a:lnTo>
                        <a:pt x="588" y="250"/>
                      </a:lnTo>
                      <a:lnTo>
                        <a:pt x="538" y="278"/>
                      </a:lnTo>
                      <a:lnTo>
                        <a:pt x="646" y="310"/>
                      </a:lnTo>
                      <a:lnTo>
                        <a:pt x="644" y="320"/>
                      </a:lnTo>
                      <a:lnTo>
                        <a:pt x="516" y="290"/>
                      </a:lnTo>
                      <a:lnTo>
                        <a:pt x="516" y="290"/>
                      </a:lnTo>
                      <a:lnTo>
                        <a:pt x="504" y="296"/>
                      </a:lnTo>
                      <a:lnTo>
                        <a:pt x="504" y="296"/>
                      </a:lnTo>
                      <a:lnTo>
                        <a:pt x="444" y="326"/>
                      </a:lnTo>
                      <a:lnTo>
                        <a:pt x="416" y="344"/>
                      </a:lnTo>
                      <a:lnTo>
                        <a:pt x="386" y="362"/>
                      </a:lnTo>
                      <a:lnTo>
                        <a:pt x="386" y="362"/>
                      </a:lnTo>
                      <a:lnTo>
                        <a:pt x="388" y="362"/>
                      </a:lnTo>
                      <a:lnTo>
                        <a:pt x="388" y="362"/>
                      </a:lnTo>
                      <a:lnTo>
                        <a:pt x="410" y="362"/>
                      </a:lnTo>
                      <a:lnTo>
                        <a:pt x="432" y="360"/>
                      </a:lnTo>
                      <a:lnTo>
                        <a:pt x="432" y="360"/>
                      </a:lnTo>
                      <a:lnTo>
                        <a:pt x="452" y="358"/>
                      </a:lnTo>
                      <a:lnTo>
                        <a:pt x="452" y="358"/>
                      </a:lnTo>
                      <a:lnTo>
                        <a:pt x="484" y="356"/>
                      </a:lnTo>
                      <a:lnTo>
                        <a:pt x="514" y="356"/>
                      </a:lnTo>
                      <a:lnTo>
                        <a:pt x="544" y="358"/>
                      </a:lnTo>
                      <a:lnTo>
                        <a:pt x="572" y="362"/>
                      </a:lnTo>
                      <a:lnTo>
                        <a:pt x="576" y="362"/>
                      </a:lnTo>
                      <a:lnTo>
                        <a:pt x="576" y="378"/>
                      </a:lnTo>
                      <a:lnTo>
                        <a:pt x="572" y="378"/>
                      </a:lnTo>
                      <a:lnTo>
                        <a:pt x="572" y="378"/>
                      </a:lnTo>
                      <a:lnTo>
                        <a:pt x="530" y="384"/>
                      </a:lnTo>
                      <a:lnTo>
                        <a:pt x="488" y="384"/>
                      </a:lnTo>
                      <a:lnTo>
                        <a:pt x="488" y="384"/>
                      </a:lnTo>
                      <a:lnTo>
                        <a:pt x="488" y="384"/>
                      </a:lnTo>
                      <a:lnTo>
                        <a:pt x="488" y="384"/>
                      </a:lnTo>
                      <a:lnTo>
                        <a:pt x="452" y="384"/>
                      </a:lnTo>
                      <a:lnTo>
                        <a:pt x="452" y="384"/>
                      </a:lnTo>
                      <a:lnTo>
                        <a:pt x="430" y="382"/>
                      </a:lnTo>
                      <a:lnTo>
                        <a:pt x="430" y="382"/>
                      </a:lnTo>
                      <a:lnTo>
                        <a:pt x="392" y="382"/>
                      </a:lnTo>
                      <a:lnTo>
                        <a:pt x="392" y="382"/>
                      </a:lnTo>
                      <a:lnTo>
                        <a:pt x="374" y="382"/>
                      </a:lnTo>
                      <a:lnTo>
                        <a:pt x="374" y="382"/>
                      </a:lnTo>
                      <a:lnTo>
                        <a:pt x="406" y="402"/>
                      </a:lnTo>
                      <a:lnTo>
                        <a:pt x="438" y="422"/>
                      </a:lnTo>
                      <a:lnTo>
                        <a:pt x="470" y="440"/>
                      </a:lnTo>
                      <a:lnTo>
                        <a:pt x="502" y="456"/>
                      </a:lnTo>
                      <a:lnTo>
                        <a:pt x="502" y="456"/>
                      </a:lnTo>
                      <a:lnTo>
                        <a:pt x="512" y="460"/>
                      </a:lnTo>
                      <a:lnTo>
                        <a:pt x="644" y="428"/>
                      </a:lnTo>
                      <a:lnTo>
                        <a:pt x="646" y="438"/>
                      </a:lnTo>
                      <a:lnTo>
                        <a:pt x="534" y="470"/>
                      </a:lnTo>
                      <a:lnTo>
                        <a:pt x="534" y="470"/>
                      </a:lnTo>
                      <a:lnTo>
                        <a:pt x="586" y="498"/>
                      </a:lnTo>
                      <a:lnTo>
                        <a:pt x="654" y="482"/>
                      </a:lnTo>
                      <a:lnTo>
                        <a:pt x="658" y="490"/>
                      </a:lnTo>
                      <a:lnTo>
                        <a:pt x="600" y="508"/>
                      </a:lnTo>
                      <a:lnTo>
                        <a:pt x="600" y="508"/>
                      </a:lnTo>
                      <a:lnTo>
                        <a:pt x="630" y="528"/>
                      </a:lnTo>
                      <a:lnTo>
                        <a:pt x="658" y="550"/>
                      </a:lnTo>
                      <a:lnTo>
                        <a:pt x="660" y="554"/>
                      </a:lnTo>
                      <a:close/>
                    </a:path>
                  </a:pathLst>
                </a:custGeom>
                <a:solidFill>
                  <a:srgbClr val="FEFFFF">
                    <a:alpha val="2000"/>
                  </a:srgbClr>
                </a:solidFill>
                <a:ln>
                  <a:solidFill>
                    <a:srgbClr val="FEFFFF">
                      <a:alpha val="5000"/>
                    </a:srgbClr>
                  </a:solidFill>
                </a:ln>
                <a:effectLst>
                  <a:glow rad="101600">
                    <a:srgbClr val="FEFEFE">
                      <a:alpha val="7000"/>
                    </a:srgbClr>
                  </a:glow>
                </a:effectLst>
                <a:extLst/>
              </p:spPr>
              <p:txBody>
                <a:bodyPr vert="horz" wrap="square" lIns="91440" tIns="45720" rIns="91440" bIns="45720" numCol="1" anchor="t" anchorCtr="0" compatLnSpc="1">
                  <a:prstTxWarp prst="textNoShape">
                    <a:avLst/>
                  </a:prstTxWarp>
                </a:bodyPr>
                <a:lstStyle/>
                <a:p>
                  <a:endParaRPr lang="en-US"/>
                </a:p>
              </p:txBody>
            </p:sp>
            <p:sp>
              <p:nvSpPr>
                <p:cNvPr id="238" name="Freeform 37"/>
                <p:cNvSpPr>
                  <a:spLocks noChangeAspect="1" noEditPoints="1"/>
                </p:cNvSpPr>
                <p:nvPr/>
              </p:nvSpPr>
              <p:spPr bwMode="auto">
                <a:xfrm rot="1068398">
                  <a:off x="7584101" y="5390385"/>
                  <a:ext cx="1184990" cy="1349332"/>
                </a:xfrm>
                <a:custGeom>
                  <a:avLst/>
                  <a:gdLst>
                    <a:gd name="T0" fmla="*/ 810 w 822"/>
                    <a:gd name="T1" fmla="*/ 600 h 936"/>
                    <a:gd name="T2" fmla="*/ 784 w 822"/>
                    <a:gd name="T3" fmla="*/ 560 h 936"/>
                    <a:gd name="T4" fmla="*/ 684 w 822"/>
                    <a:gd name="T5" fmla="*/ 478 h 936"/>
                    <a:gd name="T6" fmla="*/ 684 w 822"/>
                    <a:gd name="T7" fmla="*/ 452 h 936"/>
                    <a:gd name="T8" fmla="*/ 782 w 822"/>
                    <a:gd name="T9" fmla="*/ 366 h 936"/>
                    <a:gd name="T10" fmla="*/ 808 w 822"/>
                    <a:gd name="T11" fmla="*/ 326 h 936"/>
                    <a:gd name="T12" fmla="*/ 810 w 822"/>
                    <a:gd name="T13" fmla="*/ 220 h 936"/>
                    <a:gd name="T14" fmla="*/ 700 w 822"/>
                    <a:gd name="T15" fmla="*/ 280 h 936"/>
                    <a:gd name="T16" fmla="*/ 644 w 822"/>
                    <a:gd name="T17" fmla="*/ 312 h 936"/>
                    <a:gd name="T18" fmla="*/ 554 w 822"/>
                    <a:gd name="T19" fmla="*/ 232 h 936"/>
                    <a:gd name="T20" fmla="*/ 526 w 822"/>
                    <a:gd name="T21" fmla="*/ 260 h 936"/>
                    <a:gd name="T22" fmla="*/ 498 w 822"/>
                    <a:gd name="T23" fmla="*/ 80 h 936"/>
                    <a:gd name="T24" fmla="*/ 476 w 822"/>
                    <a:gd name="T25" fmla="*/ 38 h 936"/>
                    <a:gd name="T26" fmla="*/ 396 w 822"/>
                    <a:gd name="T27" fmla="*/ 94 h 936"/>
                    <a:gd name="T28" fmla="*/ 396 w 822"/>
                    <a:gd name="T29" fmla="*/ 154 h 936"/>
                    <a:gd name="T30" fmla="*/ 392 w 822"/>
                    <a:gd name="T31" fmla="*/ 352 h 936"/>
                    <a:gd name="T32" fmla="*/ 288 w 822"/>
                    <a:gd name="T33" fmla="*/ 252 h 936"/>
                    <a:gd name="T34" fmla="*/ 322 w 822"/>
                    <a:gd name="T35" fmla="*/ 392 h 936"/>
                    <a:gd name="T36" fmla="*/ 146 w 822"/>
                    <a:gd name="T37" fmla="*/ 294 h 936"/>
                    <a:gd name="T38" fmla="*/ 92 w 822"/>
                    <a:gd name="T39" fmla="*/ 264 h 936"/>
                    <a:gd name="T40" fmla="*/ 6 w 822"/>
                    <a:gd name="T41" fmla="*/ 312 h 936"/>
                    <a:gd name="T42" fmla="*/ 32 w 822"/>
                    <a:gd name="T43" fmla="*/ 352 h 936"/>
                    <a:gd name="T44" fmla="*/ 176 w 822"/>
                    <a:gd name="T45" fmla="*/ 462 h 936"/>
                    <a:gd name="T46" fmla="*/ 136 w 822"/>
                    <a:gd name="T47" fmla="*/ 472 h 936"/>
                    <a:gd name="T48" fmla="*/ 158 w 822"/>
                    <a:gd name="T49" fmla="*/ 592 h 936"/>
                    <a:gd name="T50" fmla="*/ 104 w 822"/>
                    <a:gd name="T51" fmla="*/ 626 h 936"/>
                    <a:gd name="T52" fmla="*/ 0 w 822"/>
                    <a:gd name="T53" fmla="*/ 688 h 936"/>
                    <a:gd name="T54" fmla="*/ 94 w 822"/>
                    <a:gd name="T55" fmla="*/ 744 h 936"/>
                    <a:gd name="T56" fmla="*/ 142 w 822"/>
                    <a:gd name="T57" fmla="*/ 742 h 936"/>
                    <a:gd name="T58" fmla="*/ 262 w 822"/>
                    <a:gd name="T59" fmla="*/ 696 h 936"/>
                    <a:gd name="T60" fmla="*/ 284 w 822"/>
                    <a:gd name="T61" fmla="*/ 708 h 936"/>
                    <a:gd name="T62" fmla="*/ 310 w 822"/>
                    <a:gd name="T63" fmla="*/ 836 h 936"/>
                    <a:gd name="T64" fmla="*/ 332 w 822"/>
                    <a:gd name="T65" fmla="*/ 878 h 936"/>
                    <a:gd name="T66" fmla="*/ 422 w 822"/>
                    <a:gd name="T67" fmla="*/ 936 h 936"/>
                    <a:gd name="T68" fmla="*/ 426 w 822"/>
                    <a:gd name="T69" fmla="*/ 808 h 936"/>
                    <a:gd name="T70" fmla="*/ 426 w 822"/>
                    <a:gd name="T71" fmla="*/ 742 h 936"/>
                    <a:gd name="T72" fmla="*/ 540 w 822"/>
                    <a:gd name="T73" fmla="*/ 706 h 936"/>
                    <a:gd name="T74" fmla="*/ 530 w 822"/>
                    <a:gd name="T75" fmla="*/ 666 h 936"/>
                    <a:gd name="T76" fmla="*/ 700 w 822"/>
                    <a:gd name="T77" fmla="*/ 734 h 936"/>
                    <a:gd name="T78" fmla="*/ 746 w 822"/>
                    <a:gd name="T79" fmla="*/ 736 h 936"/>
                    <a:gd name="T80" fmla="*/ 306 w 822"/>
                    <a:gd name="T81" fmla="*/ 494 h 936"/>
                    <a:gd name="T82" fmla="*/ 302 w 822"/>
                    <a:gd name="T83" fmla="*/ 450 h 936"/>
                    <a:gd name="T84" fmla="*/ 306 w 822"/>
                    <a:gd name="T85" fmla="*/ 494 h 936"/>
                    <a:gd name="T86" fmla="*/ 488 w 822"/>
                    <a:gd name="T87" fmla="*/ 388 h 936"/>
                    <a:gd name="T88" fmla="*/ 438 w 822"/>
                    <a:gd name="T89" fmla="*/ 360 h 936"/>
                    <a:gd name="T90" fmla="*/ 382 w 822"/>
                    <a:gd name="T91" fmla="*/ 360 h 936"/>
                    <a:gd name="T92" fmla="*/ 334 w 822"/>
                    <a:gd name="T93" fmla="*/ 388 h 936"/>
                    <a:gd name="T94" fmla="*/ 334 w 822"/>
                    <a:gd name="T95" fmla="*/ 542 h 936"/>
                    <a:gd name="T96" fmla="*/ 382 w 822"/>
                    <a:gd name="T97" fmla="*/ 570 h 936"/>
                    <a:gd name="T98" fmla="*/ 396 w 822"/>
                    <a:gd name="T99" fmla="*/ 540 h 936"/>
                    <a:gd name="T100" fmla="*/ 346 w 822"/>
                    <a:gd name="T101" fmla="*/ 508 h 936"/>
                    <a:gd name="T102" fmla="*/ 334 w 822"/>
                    <a:gd name="T103" fmla="*/ 464 h 936"/>
                    <a:gd name="T104" fmla="*/ 356 w 822"/>
                    <a:gd name="T105" fmla="*/ 410 h 936"/>
                    <a:gd name="T106" fmla="*/ 410 w 822"/>
                    <a:gd name="T107" fmla="*/ 388 h 936"/>
                    <a:gd name="T108" fmla="*/ 454 w 822"/>
                    <a:gd name="T109" fmla="*/ 400 h 936"/>
                    <a:gd name="T110" fmla="*/ 486 w 822"/>
                    <a:gd name="T111" fmla="*/ 450 h 936"/>
                    <a:gd name="T112" fmla="*/ 482 w 822"/>
                    <a:gd name="T113" fmla="*/ 494 h 936"/>
                    <a:gd name="T114" fmla="*/ 440 w 822"/>
                    <a:gd name="T115" fmla="*/ 536 h 936"/>
                    <a:gd name="T116" fmla="*/ 522 w 822"/>
                    <a:gd name="T117" fmla="*/ 656 h 936"/>
                    <a:gd name="T118" fmla="*/ 466 w 822"/>
                    <a:gd name="T119" fmla="*/ 560 h 936"/>
                    <a:gd name="T120" fmla="*/ 516 w 822"/>
                    <a:gd name="T121" fmla="*/ 436 h 936"/>
                    <a:gd name="T122" fmla="*/ 520 w 822"/>
                    <a:gd name="T123" fmla="*/ 480 h 936"/>
                    <a:gd name="T124" fmla="*/ 516 w 822"/>
                    <a:gd name="T125" fmla="*/ 436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2" h="936">
                      <a:moveTo>
                        <a:pt x="822" y="688"/>
                      </a:moveTo>
                      <a:lnTo>
                        <a:pt x="740" y="638"/>
                      </a:lnTo>
                      <a:lnTo>
                        <a:pt x="814" y="618"/>
                      </a:lnTo>
                      <a:lnTo>
                        <a:pt x="810" y="600"/>
                      </a:lnTo>
                      <a:lnTo>
                        <a:pt x="714" y="624"/>
                      </a:lnTo>
                      <a:lnTo>
                        <a:pt x="688" y="606"/>
                      </a:lnTo>
                      <a:lnTo>
                        <a:pt x="790" y="578"/>
                      </a:lnTo>
                      <a:lnTo>
                        <a:pt x="784" y="560"/>
                      </a:lnTo>
                      <a:lnTo>
                        <a:pt x="660" y="590"/>
                      </a:lnTo>
                      <a:lnTo>
                        <a:pt x="518" y="504"/>
                      </a:lnTo>
                      <a:lnTo>
                        <a:pt x="646" y="468"/>
                      </a:lnTo>
                      <a:lnTo>
                        <a:pt x="684" y="478"/>
                      </a:lnTo>
                      <a:lnTo>
                        <a:pt x="686" y="472"/>
                      </a:lnTo>
                      <a:lnTo>
                        <a:pt x="656" y="464"/>
                      </a:lnTo>
                      <a:lnTo>
                        <a:pt x="686" y="456"/>
                      </a:lnTo>
                      <a:lnTo>
                        <a:pt x="684" y="452"/>
                      </a:lnTo>
                      <a:lnTo>
                        <a:pt x="646" y="462"/>
                      </a:lnTo>
                      <a:lnTo>
                        <a:pt x="518" y="426"/>
                      </a:lnTo>
                      <a:lnTo>
                        <a:pt x="662" y="338"/>
                      </a:lnTo>
                      <a:lnTo>
                        <a:pt x="782" y="366"/>
                      </a:lnTo>
                      <a:lnTo>
                        <a:pt x="788" y="348"/>
                      </a:lnTo>
                      <a:lnTo>
                        <a:pt x="690" y="320"/>
                      </a:lnTo>
                      <a:lnTo>
                        <a:pt x="718" y="304"/>
                      </a:lnTo>
                      <a:lnTo>
                        <a:pt x="808" y="326"/>
                      </a:lnTo>
                      <a:lnTo>
                        <a:pt x="812" y="310"/>
                      </a:lnTo>
                      <a:lnTo>
                        <a:pt x="742" y="290"/>
                      </a:lnTo>
                      <a:lnTo>
                        <a:pt x="822" y="242"/>
                      </a:lnTo>
                      <a:lnTo>
                        <a:pt x="810" y="220"/>
                      </a:lnTo>
                      <a:lnTo>
                        <a:pt x="726" y="266"/>
                      </a:lnTo>
                      <a:lnTo>
                        <a:pt x="744" y="192"/>
                      </a:lnTo>
                      <a:lnTo>
                        <a:pt x="728" y="186"/>
                      </a:lnTo>
                      <a:lnTo>
                        <a:pt x="700" y="280"/>
                      </a:lnTo>
                      <a:lnTo>
                        <a:pt x="672" y="296"/>
                      </a:lnTo>
                      <a:lnTo>
                        <a:pt x="698" y="194"/>
                      </a:lnTo>
                      <a:lnTo>
                        <a:pt x="680" y="188"/>
                      </a:lnTo>
                      <a:lnTo>
                        <a:pt x="644" y="312"/>
                      </a:lnTo>
                      <a:lnTo>
                        <a:pt x="498" y="392"/>
                      </a:lnTo>
                      <a:lnTo>
                        <a:pt x="530" y="262"/>
                      </a:lnTo>
                      <a:lnTo>
                        <a:pt x="558" y="234"/>
                      </a:lnTo>
                      <a:lnTo>
                        <a:pt x="554" y="232"/>
                      </a:lnTo>
                      <a:lnTo>
                        <a:pt x="534" y="252"/>
                      </a:lnTo>
                      <a:lnTo>
                        <a:pt x="540" y="222"/>
                      </a:lnTo>
                      <a:lnTo>
                        <a:pt x="536" y="222"/>
                      </a:lnTo>
                      <a:lnTo>
                        <a:pt x="526" y="260"/>
                      </a:lnTo>
                      <a:lnTo>
                        <a:pt x="430" y="352"/>
                      </a:lnTo>
                      <a:lnTo>
                        <a:pt x="426" y="182"/>
                      </a:lnTo>
                      <a:lnTo>
                        <a:pt x="512" y="94"/>
                      </a:lnTo>
                      <a:lnTo>
                        <a:pt x="498" y="80"/>
                      </a:lnTo>
                      <a:lnTo>
                        <a:pt x="426" y="150"/>
                      </a:lnTo>
                      <a:lnTo>
                        <a:pt x="426" y="118"/>
                      </a:lnTo>
                      <a:lnTo>
                        <a:pt x="490" y="52"/>
                      </a:lnTo>
                      <a:lnTo>
                        <a:pt x="476" y="38"/>
                      </a:lnTo>
                      <a:lnTo>
                        <a:pt x="424" y="90"/>
                      </a:lnTo>
                      <a:lnTo>
                        <a:pt x="422" y="0"/>
                      </a:lnTo>
                      <a:lnTo>
                        <a:pt x="398" y="0"/>
                      </a:lnTo>
                      <a:lnTo>
                        <a:pt x="396" y="94"/>
                      </a:lnTo>
                      <a:lnTo>
                        <a:pt x="340" y="40"/>
                      </a:lnTo>
                      <a:lnTo>
                        <a:pt x="328" y="52"/>
                      </a:lnTo>
                      <a:lnTo>
                        <a:pt x="396" y="122"/>
                      </a:lnTo>
                      <a:lnTo>
                        <a:pt x="396" y="154"/>
                      </a:lnTo>
                      <a:lnTo>
                        <a:pt x="318" y="80"/>
                      </a:lnTo>
                      <a:lnTo>
                        <a:pt x="306" y="94"/>
                      </a:lnTo>
                      <a:lnTo>
                        <a:pt x="394" y="186"/>
                      </a:lnTo>
                      <a:lnTo>
                        <a:pt x="392" y="352"/>
                      </a:lnTo>
                      <a:lnTo>
                        <a:pt x="296" y="260"/>
                      </a:lnTo>
                      <a:lnTo>
                        <a:pt x="284" y="222"/>
                      </a:lnTo>
                      <a:lnTo>
                        <a:pt x="280" y="222"/>
                      </a:lnTo>
                      <a:lnTo>
                        <a:pt x="288" y="252"/>
                      </a:lnTo>
                      <a:lnTo>
                        <a:pt x="266" y="232"/>
                      </a:lnTo>
                      <a:lnTo>
                        <a:pt x="262" y="234"/>
                      </a:lnTo>
                      <a:lnTo>
                        <a:pt x="290" y="262"/>
                      </a:lnTo>
                      <a:lnTo>
                        <a:pt x="322" y="392"/>
                      </a:lnTo>
                      <a:lnTo>
                        <a:pt x="174" y="310"/>
                      </a:lnTo>
                      <a:lnTo>
                        <a:pt x="140" y="192"/>
                      </a:lnTo>
                      <a:lnTo>
                        <a:pt x="122" y="196"/>
                      </a:lnTo>
                      <a:lnTo>
                        <a:pt x="146" y="294"/>
                      </a:lnTo>
                      <a:lnTo>
                        <a:pt x="118" y="280"/>
                      </a:lnTo>
                      <a:lnTo>
                        <a:pt x="92" y="190"/>
                      </a:lnTo>
                      <a:lnTo>
                        <a:pt x="74" y="194"/>
                      </a:lnTo>
                      <a:lnTo>
                        <a:pt x="92" y="264"/>
                      </a:lnTo>
                      <a:lnTo>
                        <a:pt x="12" y="220"/>
                      </a:lnTo>
                      <a:lnTo>
                        <a:pt x="0" y="242"/>
                      </a:lnTo>
                      <a:lnTo>
                        <a:pt x="82" y="290"/>
                      </a:lnTo>
                      <a:lnTo>
                        <a:pt x="6" y="312"/>
                      </a:lnTo>
                      <a:lnTo>
                        <a:pt x="12" y="330"/>
                      </a:lnTo>
                      <a:lnTo>
                        <a:pt x="106" y="306"/>
                      </a:lnTo>
                      <a:lnTo>
                        <a:pt x="134" y="322"/>
                      </a:lnTo>
                      <a:lnTo>
                        <a:pt x="32" y="352"/>
                      </a:lnTo>
                      <a:lnTo>
                        <a:pt x="36" y="370"/>
                      </a:lnTo>
                      <a:lnTo>
                        <a:pt x="162" y="340"/>
                      </a:lnTo>
                      <a:lnTo>
                        <a:pt x="304" y="424"/>
                      </a:lnTo>
                      <a:lnTo>
                        <a:pt x="176" y="462"/>
                      </a:lnTo>
                      <a:lnTo>
                        <a:pt x="138" y="452"/>
                      </a:lnTo>
                      <a:lnTo>
                        <a:pt x="136" y="456"/>
                      </a:lnTo>
                      <a:lnTo>
                        <a:pt x="164" y="464"/>
                      </a:lnTo>
                      <a:lnTo>
                        <a:pt x="136" y="472"/>
                      </a:lnTo>
                      <a:lnTo>
                        <a:pt x="138" y="478"/>
                      </a:lnTo>
                      <a:lnTo>
                        <a:pt x="176" y="468"/>
                      </a:lnTo>
                      <a:lnTo>
                        <a:pt x="302" y="504"/>
                      </a:lnTo>
                      <a:lnTo>
                        <a:pt x="158" y="592"/>
                      </a:lnTo>
                      <a:lnTo>
                        <a:pt x="38" y="562"/>
                      </a:lnTo>
                      <a:lnTo>
                        <a:pt x="34" y="580"/>
                      </a:lnTo>
                      <a:lnTo>
                        <a:pt x="130" y="608"/>
                      </a:lnTo>
                      <a:lnTo>
                        <a:pt x="104" y="626"/>
                      </a:lnTo>
                      <a:lnTo>
                        <a:pt x="14" y="604"/>
                      </a:lnTo>
                      <a:lnTo>
                        <a:pt x="8" y="620"/>
                      </a:lnTo>
                      <a:lnTo>
                        <a:pt x="78" y="640"/>
                      </a:lnTo>
                      <a:lnTo>
                        <a:pt x="0" y="688"/>
                      </a:lnTo>
                      <a:lnTo>
                        <a:pt x="12" y="710"/>
                      </a:lnTo>
                      <a:lnTo>
                        <a:pt x="96" y="664"/>
                      </a:lnTo>
                      <a:lnTo>
                        <a:pt x="76" y="738"/>
                      </a:lnTo>
                      <a:lnTo>
                        <a:pt x="94" y="744"/>
                      </a:lnTo>
                      <a:lnTo>
                        <a:pt x="122" y="648"/>
                      </a:lnTo>
                      <a:lnTo>
                        <a:pt x="150" y="634"/>
                      </a:lnTo>
                      <a:lnTo>
                        <a:pt x="124" y="736"/>
                      </a:lnTo>
                      <a:lnTo>
                        <a:pt x="142" y="742"/>
                      </a:lnTo>
                      <a:lnTo>
                        <a:pt x="178" y="618"/>
                      </a:lnTo>
                      <a:lnTo>
                        <a:pt x="322" y="538"/>
                      </a:lnTo>
                      <a:lnTo>
                        <a:pt x="290" y="666"/>
                      </a:lnTo>
                      <a:lnTo>
                        <a:pt x="262" y="696"/>
                      </a:lnTo>
                      <a:lnTo>
                        <a:pt x="266" y="698"/>
                      </a:lnTo>
                      <a:lnTo>
                        <a:pt x="288" y="678"/>
                      </a:lnTo>
                      <a:lnTo>
                        <a:pt x="280" y="706"/>
                      </a:lnTo>
                      <a:lnTo>
                        <a:pt x="284" y="708"/>
                      </a:lnTo>
                      <a:lnTo>
                        <a:pt x="296" y="670"/>
                      </a:lnTo>
                      <a:lnTo>
                        <a:pt x="390" y="578"/>
                      </a:lnTo>
                      <a:lnTo>
                        <a:pt x="394" y="746"/>
                      </a:lnTo>
                      <a:lnTo>
                        <a:pt x="310" y="836"/>
                      </a:lnTo>
                      <a:lnTo>
                        <a:pt x="322" y="850"/>
                      </a:lnTo>
                      <a:lnTo>
                        <a:pt x="396" y="780"/>
                      </a:lnTo>
                      <a:lnTo>
                        <a:pt x="396" y="812"/>
                      </a:lnTo>
                      <a:lnTo>
                        <a:pt x="332" y="878"/>
                      </a:lnTo>
                      <a:lnTo>
                        <a:pt x="344" y="890"/>
                      </a:lnTo>
                      <a:lnTo>
                        <a:pt x="396" y="842"/>
                      </a:lnTo>
                      <a:lnTo>
                        <a:pt x="398" y="936"/>
                      </a:lnTo>
                      <a:lnTo>
                        <a:pt x="422" y="936"/>
                      </a:lnTo>
                      <a:lnTo>
                        <a:pt x="424" y="838"/>
                      </a:lnTo>
                      <a:lnTo>
                        <a:pt x="480" y="892"/>
                      </a:lnTo>
                      <a:lnTo>
                        <a:pt x="494" y="878"/>
                      </a:lnTo>
                      <a:lnTo>
                        <a:pt x="426" y="808"/>
                      </a:lnTo>
                      <a:lnTo>
                        <a:pt x="426" y="776"/>
                      </a:lnTo>
                      <a:lnTo>
                        <a:pt x="502" y="850"/>
                      </a:lnTo>
                      <a:lnTo>
                        <a:pt x="516" y="836"/>
                      </a:lnTo>
                      <a:lnTo>
                        <a:pt x="426" y="742"/>
                      </a:lnTo>
                      <a:lnTo>
                        <a:pt x="430" y="578"/>
                      </a:lnTo>
                      <a:lnTo>
                        <a:pt x="526" y="670"/>
                      </a:lnTo>
                      <a:lnTo>
                        <a:pt x="536" y="708"/>
                      </a:lnTo>
                      <a:lnTo>
                        <a:pt x="540" y="706"/>
                      </a:lnTo>
                      <a:lnTo>
                        <a:pt x="534" y="678"/>
                      </a:lnTo>
                      <a:lnTo>
                        <a:pt x="554" y="698"/>
                      </a:lnTo>
                      <a:lnTo>
                        <a:pt x="558" y="696"/>
                      </a:lnTo>
                      <a:lnTo>
                        <a:pt x="530" y="666"/>
                      </a:lnTo>
                      <a:lnTo>
                        <a:pt x="498" y="538"/>
                      </a:lnTo>
                      <a:lnTo>
                        <a:pt x="646" y="620"/>
                      </a:lnTo>
                      <a:lnTo>
                        <a:pt x="682" y="738"/>
                      </a:lnTo>
                      <a:lnTo>
                        <a:pt x="700" y="734"/>
                      </a:lnTo>
                      <a:lnTo>
                        <a:pt x="674" y="636"/>
                      </a:lnTo>
                      <a:lnTo>
                        <a:pt x="704" y="650"/>
                      </a:lnTo>
                      <a:lnTo>
                        <a:pt x="730" y="740"/>
                      </a:lnTo>
                      <a:lnTo>
                        <a:pt x="746" y="736"/>
                      </a:lnTo>
                      <a:lnTo>
                        <a:pt x="728" y="664"/>
                      </a:lnTo>
                      <a:lnTo>
                        <a:pt x="810" y="710"/>
                      </a:lnTo>
                      <a:lnTo>
                        <a:pt x="822" y="688"/>
                      </a:lnTo>
                      <a:close/>
                      <a:moveTo>
                        <a:pt x="306" y="494"/>
                      </a:moveTo>
                      <a:lnTo>
                        <a:pt x="188" y="464"/>
                      </a:lnTo>
                      <a:lnTo>
                        <a:pt x="306" y="436"/>
                      </a:lnTo>
                      <a:lnTo>
                        <a:pt x="306" y="436"/>
                      </a:lnTo>
                      <a:lnTo>
                        <a:pt x="302" y="450"/>
                      </a:lnTo>
                      <a:lnTo>
                        <a:pt x="302" y="464"/>
                      </a:lnTo>
                      <a:lnTo>
                        <a:pt x="302" y="464"/>
                      </a:lnTo>
                      <a:lnTo>
                        <a:pt x="302" y="480"/>
                      </a:lnTo>
                      <a:lnTo>
                        <a:pt x="306" y="494"/>
                      </a:lnTo>
                      <a:lnTo>
                        <a:pt x="306" y="494"/>
                      </a:lnTo>
                      <a:close/>
                      <a:moveTo>
                        <a:pt x="522" y="272"/>
                      </a:moveTo>
                      <a:lnTo>
                        <a:pt x="488" y="388"/>
                      </a:lnTo>
                      <a:lnTo>
                        <a:pt x="488" y="388"/>
                      </a:lnTo>
                      <a:lnTo>
                        <a:pt x="478" y="378"/>
                      </a:lnTo>
                      <a:lnTo>
                        <a:pt x="466" y="370"/>
                      </a:lnTo>
                      <a:lnTo>
                        <a:pt x="452" y="364"/>
                      </a:lnTo>
                      <a:lnTo>
                        <a:pt x="438" y="360"/>
                      </a:lnTo>
                      <a:lnTo>
                        <a:pt x="522" y="272"/>
                      </a:lnTo>
                      <a:close/>
                      <a:moveTo>
                        <a:pt x="300" y="272"/>
                      </a:moveTo>
                      <a:lnTo>
                        <a:pt x="382" y="360"/>
                      </a:lnTo>
                      <a:lnTo>
                        <a:pt x="382" y="360"/>
                      </a:lnTo>
                      <a:lnTo>
                        <a:pt x="368" y="364"/>
                      </a:lnTo>
                      <a:lnTo>
                        <a:pt x="356" y="370"/>
                      </a:lnTo>
                      <a:lnTo>
                        <a:pt x="344" y="378"/>
                      </a:lnTo>
                      <a:lnTo>
                        <a:pt x="334" y="388"/>
                      </a:lnTo>
                      <a:lnTo>
                        <a:pt x="300" y="272"/>
                      </a:lnTo>
                      <a:close/>
                      <a:moveTo>
                        <a:pt x="300" y="656"/>
                      </a:moveTo>
                      <a:lnTo>
                        <a:pt x="334" y="542"/>
                      </a:lnTo>
                      <a:lnTo>
                        <a:pt x="334" y="542"/>
                      </a:lnTo>
                      <a:lnTo>
                        <a:pt x="344" y="552"/>
                      </a:lnTo>
                      <a:lnTo>
                        <a:pt x="356" y="560"/>
                      </a:lnTo>
                      <a:lnTo>
                        <a:pt x="368" y="566"/>
                      </a:lnTo>
                      <a:lnTo>
                        <a:pt x="382" y="570"/>
                      </a:lnTo>
                      <a:lnTo>
                        <a:pt x="300" y="656"/>
                      </a:lnTo>
                      <a:close/>
                      <a:moveTo>
                        <a:pt x="410" y="542"/>
                      </a:moveTo>
                      <a:lnTo>
                        <a:pt x="410" y="542"/>
                      </a:lnTo>
                      <a:lnTo>
                        <a:pt x="396" y="540"/>
                      </a:lnTo>
                      <a:lnTo>
                        <a:pt x="380" y="536"/>
                      </a:lnTo>
                      <a:lnTo>
                        <a:pt x="368" y="528"/>
                      </a:lnTo>
                      <a:lnTo>
                        <a:pt x="356" y="520"/>
                      </a:lnTo>
                      <a:lnTo>
                        <a:pt x="346" y="508"/>
                      </a:lnTo>
                      <a:lnTo>
                        <a:pt x="340" y="494"/>
                      </a:lnTo>
                      <a:lnTo>
                        <a:pt x="336" y="480"/>
                      </a:lnTo>
                      <a:lnTo>
                        <a:pt x="334" y="464"/>
                      </a:lnTo>
                      <a:lnTo>
                        <a:pt x="334" y="464"/>
                      </a:lnTo>
                      <a:lnTo>
                        <a:pt x="336" y="450"/>
                      </a:lnTo>
                      <a:lnTo>
                        <a:pt x="340" y="434"/>
                      </a:lnTo>
                      <a:lnTo>
                        <a:pt x="346" y="422"/>
                      </a:lnTo>
                      <a:lnTo>
                        <a:pt x="356" y="410"/>
                      </a:lnTo>
                      <a:lnTo>
                        <a:pt x="368" y="400"/>
                      </a:lnTo>
                      <a:lnTo>
                        <a:pt x="380" y="394"/>
                      </a:lnTo>
                      <a:lnTo>
                        <a:pt x="396" y="390"/>
                      </a:lnTo>
                      <a:lnTo>
                        <a:pt x="410" y="388"/>
                      </a:lnTo>
                      <a:lnTo>
                        <a:pt x="410" y="388"/>
                      </a:lnTo>
                      <a:lnTo>
                        <a:pt x="426" y="390"/>
                      </a:lnTo>
                      <a:lnTo>
                        <a:pt x="440" y="394"/>
                      </a:lnTo>
                      <a:lnTo>
                        <a:pt x="454" y="400"/>
                      </a:lnTo>
                      <a:lnTo>
                        <a:pt x="466" y="410"/>
                      </a:lnTo>
                      <a:lnTo>
                        <a:pt x="474" y="422"/>
                      </a:lnTo>
                      <a:lnTo>
                        <a:pt x="482" y="434"/>
                      </a:lnTo>
                      <a:lnTo>
                        <a:pt x="486" y="450"/>
                      </a:lnTo>
                      <a:lnTo>
                        <a:pt x="488" y="464"/>
                      </a:lnTo>
                      <a:lnTo>
                        <a:pt x="488" y="464"/>
                      </a:lnTo>
                      <a:lnTo>
                        <a:pt x="486" y="480"/>
                      </a:lnTo>
                      <a:lnTo>
                        <a:pt x="482" y="494"/>
                      </a:lnTo>
                      <a:lnTo>
                        <a:pt x="474" y="508"/>
                      </a:lnTo>
                      <a:lnTo>
                        <a:pt x="466" y="520"/>
                      </a:lnTo>
                      <a:lnTo>
                        <a:pt x="454" y="528"/>
                      </a:lnTo>
                      <a:lnTo>
                        <a:pt x="440" y="536"/>
                      </a:lnTo>
                      <a:lnTo>
                        <a:pt x="426" y="540"/>
                      </a:lnTo>
                      <a:lnTo>
                        <a:pt x="410" y="542"/>
                      </a:lnTo>
                      <a:lnTo>
                        <a:pt x="410" y="542"/>
                      </a:lnTo>
                      <a:close/>
                      <a:moveTo>
                        <a:pt x="522" y="656"/>
                      </a:moveTo>
                      <a:lnTo>
                        <a:pt x="438" y="570"/>
                      </a:lnTo>
                      <a:lnTo>
                        <a:pt x="438" y="570"/>
                      </a:lnTo>
                      <a:lnTo>
                        <a:pt x="452" y="566"/>
                      </a:lnTo>
                      <a:lnTo>
                        <a:pt x="466" y="560"/>
                      </a:lnTo>
                      <a:lnTo>
                        <a:pt x="478" y="552"/>
                      </a:lnTo>
                      <a:lnTo>
                        <a:pt x="488" y="542"/>
                      </a:lnTo>
                      <a:lnTo>
                        <a:pt x="522" y="656"/>
                      </a:lnTo>
                      <a:close/>
                      <a:moveTo>
                        <a:pt x="516" y="436"/>
                      </a:moveTo>
                      <a:lnTo>
                        <a:pt x="632" y="464"/>
                      </a:lnTo>
                      <a:lnTo>
                        <a:pt x="516" y="494"/>
                      </a:lnTo>
                      <a:lnTo>
                        <a:pt x="516" y="494"/>
                      </a:lnTo>
                      <a:lnTo>
                        <a:pt x="520" y="480"/>
                      </a:lnTo>
                      <a:lnTo>
                        <a:pt x="520" y="464"/>
                      </a:lnTo>
                      <a:lnTo>
                        <a:pt x="520" y="464"/>
                      </a:lnTo>
                      <a:lnTo>
                        <a:pt x="520" y="450"/>
                      </a:lnTo>
                      <a:lnTo>
                        <a:pt x="516" y="436"/>
                      </a:lnTo>
                      <a:lnTo>
                        <a:pt x="516" y="436"/>
                      </a:lnTo>
                      <a:close/>
                    </a:path>
                  </a:pathLst>
                </a:custGeom>
                <a:solidFill>
                  <a:srgbClr val="FEFFFF">
                    <a:alpha val="2000"/>
                  </a:srgbClr>
                </a:solidFill>
                <a:ln>
                  <a:noFill/>
                </a:ln>
                <a:effectLst>
                  <a:glow rad="101600">
                    <a:srgbClr val="FEFEFE">
                      <a:alpha val="8000"/>
                    </a:srgbClr>
                  </a:glo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9"/>
                <p:cNvSpPr>
                  <a:spLocks noChangeAspect="1"/>
                </p:cNvSpPr>
                <p:nvPr/>
              </p:nvSpPr>
              <p:spPr bwMode="auto">
                <a:xfrm rot="18879730">
                  <a:off x="6967777" y="1936282"/>
                  <a:ext cx="642197" cy="728980"/>
                </a:xfrm>
                <a:custGeom>
                  <a:avLst/>
                  <a:gdLst>
                    <a:gd name="T0" fmla="*/ 738 w 740"/>
                    <a:gd name="T1" fmla="*/ 546 h 840"/>
                    <a:gd name="T2" fmla="*/ 598 w 740"/>
                    <a:gd name="T3" fmla="*/ 524 h 840"/>
                    <a:gd name="T4" fmla="*/ 564 w 740"/>
                    <a:gd name="T5" fmla="*/ 506 h 840"/>
                    <a:gd name="T6" fmla="*/ 510 w 740"/>
                    <a:gd name="T7" fmla="*/ 458 h 840"/>
                    <a:gd name="T8" fmla="*/ 486 w 740"/>
                    <a:gd name="T9" fmla="*/ 406 h 840"/>
                    <a:gd name="T10" fmla="*/ 558 w 740"/>
                    <a:gd name="T11" fmla="*/ 330 h 840"/>
                    <a:gd name="T12" fmla="*/ 724 w 740"/>
                    <a:gd name="T13" fmla="*/ 344 h 840"/>
                    <a:gd name="T14" fmla="*/ 736 w 740"/>
                    <a:gd name="T15" fmla="*/ 286 h 840"/>
                    <a:gd name="T16" fmla="*/ 740 w 740"/>
                    <a:gd name="T17" fmla="*/ 216 h 840"/>
                    <a:gd name="T18" fmla="*/ 650 w 740"/>
                    <a:gd name="T19" fmla="*/ 230 h 840"/>
                    <a:gd name="T20" fmla="*/ 606 w 740"/>
                    <a:gd name="T21" fmla="*/ 256 h 840"/>
                    <a:gd name="T22" fmla="*/ 556 w 740"/>
                    <a:gd name="T23" fmla="*/ 288 h 840"/>
                    <a:gd name="T24" fmla="*/ 512 w 740"/>
                    <a:gd name="T25" fmla="*/ 308 h 840"/>
                    <a:gd name="T26" fmla="*/ 442 w 740"/>
                    <a:gd name="T27" fmla="*/ 320 h 840"/>
                    <a:gd name="T28" fmla="*/ 414 w 740"/>
                    <a:gd name="T29" fmla="*/ 300 h 840"/>
                    <a:gd name="T30" fmla="*/ 390 w 740"/>
                    <a:gd name="T31" fmla="*/ 204 h 840"/>
                    <a:gd name="T32" fmla="*/ 392 w 740"/>
                    <a:gd name="T33" fmla="*/ 164 h 840"/>
                    <a:gd name="T34" fmla="*/ 392 w 740"/>
                    <a:gd name="T35" fmla="*/ 80 h 840"/>
                    <a:gd name="T36" fmla="*/ 378 w 740"/>
                    <a:gd name="T37" fmla="*/ 0 h 840"/>
                    <a:gd name="T38" fmla="*/ 350 w 740"/>
                    <a:gd name="T39" fmla="*/ 42 h 840"/>
                    <a:gd name="T40" fmla="*/ 348 w 740"/>
                    <a:gd name="T41" fmla="*/ 100 h 840"/>
                    <a:gd name="T42" fmla="*/ 350 w 740"/>
                    <a:gd name="T43" fmla="*/ 192 h 840"/>
                    <a:gd name="T44" fmla="*/ 352 w 740"/>
                    <a:gd name="T45" fmla="*/ 214 h 840"/>
                    <a:gd name="T46" fmla="*/ 316 w 740"/>
                    <a:gd name="T47" fmla="*/ 320 h 840"/>
                    <a:gd name="T48" fmla="*/ 254 w 740"/>
                    <a:gd name="T49" fmla="*/ 316 h 840"/>
                    <a:gd name="T50" fmla="*/ 196 w 740"/>
                    <a:gd name="T51" fmla="*/ 294 h 840"/>
                    <a:gd name="T52" fmla="*/ 162 w 740"/>
                    <a:gd name="T53" fmla="*/ 272 h 840"/>
                    <a:gd name="T54" fmla="*/ 90 w 740"/>
                    <a:gd name="T55" fmla="*/ 230 h 840"/>
                    <a:gd name="T56" fmla="*/ 2 w 740"/>
                    <a:gd name="T57" fmla="*/ 214 h 840"/>
                    <a:gd name="T58" fmla="*/ 36 w 740"/>
                    <a:gd name="T59" fmla="*/ 246 h 840"/>
                    <a:gd name="T60" fmla="*/ 84 w 740"/>
                    <a:gd name="T61" fmla="*/ 278 h 840"/>
                    <a:gd name="T62" fmla="*/ 166 w 740"/>
                    <a:gd name="T63" fmla="*/ 322 h 840"/>
                    <a:gd name="T64" fmla="*/ 186 w 740"/>
                    <a:gd name="T65" fmla="*/ 332 h 840"/>
                    <a:gd name="T66" fmla="*/ 260 w 740"/>
                    <a:gd name="T67" fmla="*/ 418 h 840"/>
                    <a:gd name="T68" fmla="*/ 208 w 740"/>
                    <a:gd name="T69" fmla="*/ 482 h 840"/>
                    <a:gd name="T70" fmla="*/ 164 w 740"/>
                    <a:gd name="T71" fmla="*/ 514 h 840"/>
                    <a:gd name="T72" fmla="*/ 84 w 740"/>
                    <a:gd name="T73" fmla="*/ 558 h 840"/>
                    <a:gd name="T74" fmla="*/ 36 w 740"/>
                    <a:gd name="T75" fmla="*/ 590 h 840"/>
                    <a:gd name="T76" fmla="*/ 16 w 740"/>
                    <a:gd name="T77" fmla="*/ 636 h 840"/>
                    <a:gd name="T78" fmla="*/ 108 w 740"/>
                    <a:gd name="T79" fmla="*/ 596 h 840"/>
                    <a:gd name="T80" fmla="*/ 144 w 740"/>
                    <a:gd name="T81" fmla="*/ 692 h 840"/>
                    <a:gd name="T82" fmla="*/ 204 w 740"/>
                    <a:gd name="T83" fmla="*/ 534 h 840"/>
                    <a:gd name="T84" fmla="*/ 300 w 740"/>
                    <a:gd name="T85" fmla="*/ 512 h 840"/>
                    <a:gd name="T86" fmla="*/ 328 w 740"/>
                    <a:gd name="T87" fmla="*/ 534 h 840"/>
                    <a:gd name="T88" fmla="*/ 352 w 740"/>
                    <a:gd name="T89" fmla="*/ 630 h 840"/>
                    <a:gd name="T90" fmla="*/ 350 w 740"/>
                    <a:gd name="T91" fmla="*/ 670 h 840"/>
                    <a:gd name="T92" fmla="*/ 350 w 740"/>
                    <a:gd name="T93" fmla="*/ 754 h 840"/>
                    <a:gd name="T94" fmla="*/ 364 w 740"/>
                    <a:gd name="T95" fmla="*/ 840 h 840"/>
                    <a:gd name="T96" fmla="*/ 384 w 740"/>
                    <a:gd name="T97" fmla="*/ 836 h 840"/>
                    <a:gd name="T98" fmla="*/ 394 w 740"/>
                    <a:gd name="T99" fmla="*/ 734 h 840"/>
                    <a:gd name="T100" fmla="*/ 496 w 740"/>
                    <a:gd name="T101" fmla="*/ 750 h 840"/>
                    <a:gd name="T102" fmla="*/ 390 w 740"/>
                    <a:gd name="T103" fmla="*/ 620 h 840"/>
                    <a:gd name="T104" fmla="*/ 420 w 740"/>
                    <a:gd name="T105" fmla="*/ 522 h 840"/>
                    <a:gd name="T106" fmla="*/ 464 w 740"/>
                    <a:gd name="T107" fmla="*/ 514 h 840"/>
                    <a:gd name="T108" fmla="*/ 546 w 740"/>
                    <a:gd name="T109" fmla="*/ 540 h 840"/>
                    <a:gd name="T110" fmla="*/ 580 w 740"/>
                    <a:gd name="T111" fmla="*/ 562 h 840"/>
                    <a:gd name="T112" fmla="*/ 652 w 740"/>
                    <a:gd name="T113" fmla="*/ 604 h 840"/>
                    <a:gd name="T114" fmla="*/ 740 w 740"/>
                    <a:gd name="T115" fmla="*/ 616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40" h="840">
                      <a:moveTo>
                        <a:pt x="738" y="614"/>
                      </a:moveTo>
                      <a:lnTo>
                        <a:pt x="738" y="614"/>
                      </a:lnTo>
                      <a:lnTo>
                        <a:pt x="706" y="588"/>
                      </a:lnTo>
                      <a:lnTo>
                        <a:pt x="672" y="564"/>
                      </a:lnTo>
                      <a:lnTo>
                        <a:pt x="738" y="546"/>
                      </a:lnTo>
                      <a:lnTo>
                        <a:pt x="734" y="536"/>
                      </a:lnTo>
                      <a:lnTo>
                        <a:pt x="658" y="556"/>
                      </a:lnTo>
                      <a:lnTo>
                        <a:pt x="658" y="556"/>
                      </a:lnTo>
                      <a:lnTo>
                        <a:pt x="628" y="538"/>
                      </a:lnTo>
                      <a:lnTo>
                        <a:pt x="598" y="524"/>
                      </a:lnTo>
                      <a:lnTo>
                        <a:pt x="726" y="488"/>
                      </a:lnTo>
                      <a:lnTo>
                        <a:pt x="722" y="476"/>
                      </a:lnTo>
                      <a:lnTo>
                        <a:pt x="576" y="512"/>
                      </a:lnTo>
                      <a:lnTo>
                        <a:pt x="576" y="512"/>
                      </a:lnTo>
                      <a:lnTo>
                        <a:pt x="564" y="506"/>
                      </a:lnTo>
                      <a:lnTo>
                        <a:pt x="564" y="506"/>
                      </a:lnTo>
                      <a:lnTo>
                        <a:pt x="556" y="502"/>
                      </a:lnTo>
                      <a:lnTo>
                        <a:pt x="556" y="502"/>
                      </a:lnTo>
                      <a:lnTo>
                        <a:pt x="532" y="480"/>
                      </a:lnTo>
                      <a:lnTo>
                        <a:pt x="510" y="458"/>
                      </a:lnTo>
                      <a:lnTo>
                        <a:pt x="492" y="438"/>
                      </a:lnTo>
                      <a:lnTo>
                        <a:pt x="486" y="426"/>
                      </a:lnTo>
                      <a:lnTo>
                        <a:pt x="482" y="418"/>
                      </a:lnTo>
                      <a:lnTo>
                        <a:pt x="482" y="418"/>
                      </a:lnTo>
                      <a:lnTo>
                        <a:pt x="486" y="406"/>
                      </a:lnTo>
                      <a:lnTo>
                        <a:pt x="492" y="396"/>
                      </a:lnTo>
                      <a:lnTo>
                        <a:pt x="510" y="374"/>
                      </a:lnTo>
                      <a:lnTo>
                        <a:pt x="532" y="352"/>
                      </a:lnTo>
                      <a:lnTo>
                        <a:pt x="558" y="330"/>
                      </a:lnTo>
                      <a:lnTo>
                        <a:pt x="558" y="330"/>
                      </a:lnTo>
                      <a:lnTo>
                        <a:pt x="564" y="326"/>
                      </a:lnTo>
                      <a:lnTo>
                        <a:pt x="564" y="326"/>
                      </a:lnTo>
                      <a:lnTo>
                        <a:pt x="578" y="320"/>
                      </a:lnTo>
                      <a:lnTo>
                        <a:pt x="720" y="354"/>
                      </a:lnTo>
                      <a:lnTo>
                        <a:pt x="724" y="344"/>
                      </a:lnTo>
                      <a:lnTo>
                        <a:pt x="600" y="308"/>
                      </a:lnTo>
                      <a:lnTo>
                        <a:pt x="600" y="308"/>
                      </a:lnTo>
                      <a:lnTo>
                        <a:pt x="658" y="276"/>
                      </a:lnTo>
                      <a:lnTo>
                        <a:pt x="734" y="294"/>
                      </a:lnTo>
                      <a:lnTo>
                        <a:pt x="736" y="286"/>
                      </a:lnTo>
                      <a:lnTo>
                        <a:pt x="672" y="266"/>
                      </a:lnTo>
                      <a:lnTo>
                        <a:pt x="672" y="266"/>
                      </a:lnTo>
                      <a:lnTo>
                        <a:pt x="706" y="244"/>
                      </a:lnTo>
                      <a:lnTo>
                        <a:pt x="738" y="218"/>
                      </a:lnTo>
                      <a:lnTo>
                        <a:pt x="740" y="216"/>
                      </a:lnTo>
                      <a:lnTo>
                        <a:pt x="728" y="196"/>
                      </a:lnTo>
                      <a:lnTo>
                        <a:pt x="726" y="198"/>
                      </a:lnTo>
                      <a:lnTo>
                        <a:pt x="726" y="198"/>
                      </a:lnTo>
                      <a:lnTo>
                        <a:pt x="686" y="212"/>
                      </a:lnTo>
                      <a:lnTo>
                        <a:pt x="650" y="230"/>
                      </a:lnTo>
                      <a:lnTo>
                        <a:pt x="666" y="164"/>
                      </a:lnTo>
                      <a:lnTo>
                        <a:pt x="656" y="162"/>
                      </a:lnTo>
                      <a:lnTo>
                        <a:pt x="634" y="238"/>
                      </a:lnTo>
                      <a:lnTo>
                        <a:pt x="634" y="238"/>
                      </a:lnTo>
                      <a:lnTo>
                        <a:pt x="606" y="256"/>
                      </a:lnTo>
                      <a:lnTo>
                        <a:pt x="578" y="272"/>
                      </a:lnTo>
                      <a:lnTo>
                        <a:pt x="608" y="146"/>
                      </a:lnTo>
                      <a:lnTo>
                        <a:pt x="598" y="142"/>
                      </a:lnTo>
                      <a:lnTo>
                        <a:pt x="556" y="288"/>
                      </a:lnTo>
                      <a:lnTo>
                        <a:pt x="556" y="288"/>
                      </a:lnTo>
                      <a:lnTo>
                        <a:pt x="546" y="294"/>
                      </a:lnTo>
                      <a:lnTo>
                        <a:pt x="546" y="294"/>
                      </a:lnTo>
                      <a:lnTo>
                        <a:pt x="538" y="298"/>
                      </a:lnTo>
                      <a:lnTo>
                        <a:pt x="538" y="298"/>
                      </a:lnTo>
                      <a:lnTo>
                        <a:pt x="512" y="308"/>
                      </a:lnTo>
                      <a:lnTo>
                        <a:pt x="486" y="314"/>
                      </a:lnTo>
                      <a:lnTo>
                        <a:pt x="462" y="318"/>
                      </a:lnTo>
                      <a:lnTo>
                        <a:pt x="442" y="320"/>
                      </a:lnTo>
                      <a:lnTo>
                        <a:pt x="442" y="320"/>
                      </a:lnTo>
                      <a:lnTo>
                        <a:pt x="442" y="320"/>
                      </a:lnTo>
                      <a:lnTo>
                        <a:pt x="442" y="320"/>
                      </a:lnTo>
                      <a:lnTo>
                        <a:pt x="426" y="320"/>
                      </a:lnTo>
                      <a:lnTo>
                        <a:pt x="426" y="320"/>
                      </a:lnTo>
                      <a:lnTo>
                        <a:pt x="420" y="310"/>
                      </a:lnTo>
                      <a:lnTo>
                        <a:pt x="414" y="300"/>
                      </a:lnTo>
                      <a:lnTo>
                        <a:pt x="404" y="274"/>
                      </a:lnTo>
                      <a:lnTo>
                        <a:pt x="396" y="244"/>
                      </a:lnTo>
                      <a:lnTo>
                        <a:pt x="388" y="210"/>
                      </a:lnTo>
                      <a:lnTo>
                        <a:pt x="388" y="210"/>
                      </a:lnTo>
                      <a:lnTo>
                        <a:pt x="390" y="204"/>
                      </a:lnTo>
                      <a:lnTo>
                        <a:pt x="390" y="204"/>
                      </a:lnTo>
                      <a:lnTo>
                        <a:pt x="390" y="190"/>
                      </a:lnTo>
                      <a:lnTo>
                        <a:pt x="492" y="84"/>
                      </a:lnTo>
                      <a:lnTo>
                        <a:pt x="484" y="76"/>
                      </a:lnTo>
                      <a:lnTo>
                        <a:pt x="392" y="164"/>
                      </a:lnTo>
                      <a:lnTo>
                        <a:pt x="392" y="164"/>
                      </a:lnTo>
                      <a:lnTo>
                        <a:pt x="392" y="98"/>
                      </a:lnTo>
                      <a:lnTo>
                        <a:pt x="446" y="42"/>
                      </a:lnTo>
                      <a:lnTo>
                        <a:pt x="440" y="36"/>
                      </a:lnTo>
                      <a:lnTo>
                        <a:pt x="392" y="80"/>
                      </a:lnTo>
                      <a:lnTo>
                        <a:pt x="392" y="80"/>
                      </a:lnTo>
                      <a:lnTo>
                        <a:pt x="388" y="40"/>
                      </a:lnTo>
                      <a:lnTo>
                        <a:pt x="382" y="2"/>
                      </a:lnTo>
                      <a:lnTo>
                        <a:pt x="382" y="0"/>
                      </a:lnTo>
                      <a:lnTo>
                        <a:pt x="378" y="0"/>
                      </a:lnTo>
                      <a:lnTo>
                        <a:pt x="362" y="0"/>
                      </a:lnTo>
                      <a:lnTo>
                        <a:pt x="358" y="0"/>
                      </a:lnTo>
                      <a:lnTo>
                        <a:pt x="358" y="2"/>
                      </a:lnTo>
                      <a:lnTo>
                        <a:pt x="358" y="2"/>
                      </a:lnTo>
                      <a:lnTo>
                        <a:pt x="350" y="42"/>
                      </a:lnTo>
                      <a:lnTo>
                        <a:pt x="348" y="82"/>
                      </a:lnTo>
                      <a:lnTo>
                        <a:pt x="300" y="36"/>
                      </a:lnTo>
                      <a:lnTo>
                        <a:pt x="292" y="42"/>
                      </a:lnTo>
                      <a:lnTo>
                        <a:pt x="348" y="100"/>
                      </a:lnTo>
                      <a:lnTo>
                        <a:pt x="348" y="100"/>
                      </a:lnTo>
                      <a:lnTo>
                        <a:pt x="348" y="134"/>
                      </a:lnTo>
                      <a:lnTo>
                        <a:pt x="350" y="166"/>
                      </a:lnTo>
                      <a:lnTo>
                        <a:pt x="254" y="76"/>
                      </a:lnTo>
                      <a:lnTo>
                        <a:pt x="246" y="84"/>
                      </a:lnTo>
                      <a:lnTo>
                        <a:pt x="350" y="192"/>
                      </a:lnTo>
                      <a:lnTo>
                        <a:pt x="350" y="192"/>
                      </a:lnTo>
                      <a:lnTo>
                        <a:pt x="352" y="204"/>
                      </a:lnTo>
                      <a:lnTo>
                        <a:pt x="352" y="204"/>
                      </a:lnTo>
                      <a:lnTo>
                        <a:pt x="352" y="214"/>
                      </a:lnTo>
                      <a:lnTo>
                        <a:pt x="352" y="214"/>
                      </a:lnTo>
                      <a:lnTo>
                        <a:pt x="346" y="246"/>
                      </a:lnTo>
                      <a:lnTo>
                        <a:pt x="338" y="276"/>
                      </a:lnTo>
                      <a:lnTo>
                        <a:pt x="328" y="302"/>
                      </a:lnTo>
                      <a:lnTo>
                        <a:pt x="322" y="312"/>
                      </a:lnTo>
                      <a:lnTo>
                        <a:pt x="316" y="320"/>
                      </a:lnTo>
                      <a:lnTo>
                        <a:pt x="316" y="320"/>
                      </a:lnTo>
                      <a:lnTo>
                        <a:pt x="300" y="322"/>
                      </a:lnTo>
                      <a:lnTo>
                        <a:pt x="300" y="322"/>
                      </a:lnTo>
                      <a:lnTo>
                        <a:pt x="278" y="320"/>
                      </a:lnTo>
                      <a:lnTo>
                        <a:pt x="254" y="316"/>
                      </a:lnTo>
                      <a:lnTo>
                        <a:pt x="228" y="308"/>
                      </a:lnTo>
                      <a:lnTo>
                        <a:pt x="200" y="298"/>
                      </a:lnTo>
                      <a:lnTo>
                        <a:pt x="200" y="298"/>
                      </a:lnTo>
                      <a:lnTo>
                        <a:pt x="196" y="294"/>
                      </a:lnTo>
                      <a:lnTo>
                        <a:pt x="196" y="294"/>
                      </a:lnTo>
                      <a:lnTo>
                        <a:pt x="184" y="286"/>
                      </a:lnTo>
                      <a:lnTo>
                        <a:pt x="142" y="146"/>
                      </a:lnTo>
                      <a:lnTo>
                        <a:pt x="130" y="148"/>
                      </a:lnTo>
                      <a:lnTo>
                        <a:pt x="162" y="272"/>
                      </a:lnTo>
                      <a:lnTo>
                        <a:pt x="162" y="272"/>
                      </a:lnTo>
                      <a:lnTo>
                        <a:pt x="106" y="240"/>
                      </a:lnTo>
                      <a:lnTo>
                        <a:pt x="84" y="164"/>
                      </a:lnTo>
                      <a:lnTo>
                        <a:pt x="74" y="166"/>
                      </a:lnTo>
                      <a:lnTo>
                        <a:pt x="90" y="230"/>
                      </a:lnTo>
                      <a:lnTo>
                        <a:pt x="90" y="230"/>
                      </a:lnTo>
                      <a:lnTo>
                        <a:pt x="54" y="214"/>
                      </a:lnTo>
                      <a:lnTo>
                        <a:pt x="16" y="198"/>
                      </a:lnTo>
                      <a:lnTo>
                        <a:pt x="12" y="198"/>
                      </a:lnTo>
                      <a:lnTo>
                        <a:pt x="10" y="200"/>
                      </a:lnTo>
                      <a:lnTo>
                        <a:pt x="2" y="214"/>
                      </a:lnTo>
                      <a:lnTo>
                        <a:pt x="2" y="214"/>
                      </a:lnTo>
                      <a:lnTo>
                        <a:pt x="0" y="218"/>
                      </a:lnTo>
                      <a:lnTo>
                        <a:pt x="4" y="220"/>
                      </a:lnTo>
                      <a:lnTo>
                        <a:pt x="4" y="220"/>
                      </a:lnTo>
                      <a:lnTo>
                        <a:pt x="36" y="246"/>
                      </a:lnTo>
                      <a:lnTo>
                        <a:pt x="70" y="270"/>
                      </a:lnTo>
                      <a:lnTo>
                        <a:pt x="4" y="288"/>
                      </a:lnTo>
                      <a:lnTo>
                        <a:pt x="6" y="298"/>
                      </a:lnTo>
                      <a:lnTo>
                        <a:pt x="84" y="278"/>
                      </a:lnTo>
                      <a:lnTo>
                        <a:pt x="84" y="278"/>
                      </a:lnTo>
                      <a:lnTo>
                        <a:pt x="114" y="296"/>
                      </a:lnTo>
                      <a:lnTo>
                        <a:pt x="142" y="310"/>
                      </a:lnTo>
                      <a:lnTo>
                        <a:pt x="16" y="346"/>
                      </a:lnTo>
                      <a:lnTo>
                        <a:pt x="20" y="358"/>
                      </a:lnTo>
                      <a:lnTo>
                        <a:pt x="166" y="322"/>
                      </a:lnTo>
                      <a:lnTo>
                        <a:pt x="166" y="322"/>
                      </a:lnTo>
                      <a:lnTo>
                        <a:pt x="178" y="328"/>
                      </a:lnTo>
                      <a:lnTo>
                        <a:pt x="178" y="328"/>
                      </a:lnTo>
                      <a:lnTo>
                        <a:pt x="186" y="332"/>
                      </a:lnTo>
                      <a:lnTo>
                        <a:pt x="186" y="332"/>
                      </a:lnTo>
                      <a:lnTo>
                        <a:pt x="210" y="354"/>
                      </a:lnTo>
                      <a:lnTo>
                        <a:pt x="232" y="376"/>
                      </a:lnTo>
                      <a:lnTo>
                        <a:pt x="250" y="396"/>
                      </a:lnTo>
                      <a:lnTo>
                        <a:pt x="256" y="408"/>
                      </a:lnTo>
                      <a:lnTo>
                        <a:pt x="260" y="418"/>
                      </a:lnTo>
                      <a:lnTo>
                        <a:pt x="260" y="418"/>
                      </a:lnTo>
                      <a:lnTo>
                        <a:pt x="256" y="428"/>
                      </a:lnTo>
                      <a:lnTo>
                        <a:pt x="248" y="438"/>
                      </a:lnTo>
                      <a:lnTo>
                        <a:pt x="232" y="460"/>
                      </a:lnTo>
                      <a:lnTo>
                        <a:pt x="208" y="482"/>
                      </a:lnTo>
                      <a:lnTo>
                        <a:pt x="184" y="504"/>
                      </a:lnTo>
                      <a:lnTo>
                        <a:pt x="184" y="504"/>
                      </a:lnTo>
                      <a:lnTo>
                        <a:pt x="178" y="508"/>
                      </a:lnTo>
                      <a:lnTo>
                        <a:pt x="178" y="508"/>
                      </a:lnTo>
                      <a:lnTo>
                        <a:pt x="164" y="514"/>
                      </a:lnTo>
                      <a:lnTo>
                        <a:pt x="22" y="480"/>
                      </a:lnTo>
                      <a:lnTo>
                        <a:pt x="18" y="490"/>
                      </a:lnTo>
                      <a:lnTo>
                        <a:pt x="142" y="526"/>
                      </a:lnTo>
                      <a:lnTo>
                        <a:pt x="142" y="526"/>
                      </a:lnTo>
                      <a:lnTo>
                        <a:pt x="84" y="558"/>
                      </a:lnTo>
                      <a:lnTo>
                        <a:pt x="8" y="540"/>
                      </a:lnTo>
                      <a:lnTo>
                        <a:pt x="6" y="548"/>
                      </a:lnTo>
                      <a:lnTo>
                        <a:pt x="68" y="568"/>
                      </a:lnTo>
                      <a:lnTo>
                        <a:pt x="68" y="568"/>
                      </a:lnTo>
                      <a:lnTo>
                        <a:pt x="36" y="590"/>
                      </a:lnTo>
                      <a:lnTo>
                        <a:pt x="4" y="616"/>
                      </a:lnTo>
                      <a:lnTo>
                        <a:pt x="2" y="618"/>
                      </a:lnTo>
                      <a:lnTo>
                        <a:pt x="14" y="638"/>
                      </a:lnTo>
                      <a:lnTo>
                        <a:pt x="16" y="636"/>
                      </a:lnTo>
                      <a:lnTo>
                        <a:pt x="16" y="636"/>
                      </a:lnTo>
                      <a:lnTo>
                        <a:pt x="56" y="622"/>
                      </a:lnTo>
                      <a:lnTo>
                        <a:pt x="92" y="604"/>
                      </a:lnTo>
                      <a:lnTo>
                        <a:pt x="76" y="670"/>
                      </a:lnTo>
                      <a:lnTo>
                        <a:pt x="86" y="672"/>
                      </a:lnTo>
                      <a:lnTo>
                        <a:pt x="108" y="596"/>
                      </a:lnTo>
                      <a:lnTo>
                        <a:pt x="108" y="596"/>
                      </a:lnTo>
                      <a:lnTo>
                        <a:pt x="136" y="578"/>
                      </a:lnTo>
                      <a:lnTo>
                        <a:pt x="164" y="562"/>
                      </a:lnTo>
                      <a:lnTo>
                        <a:pt x="132" y="688"/>
                      </a:lnTo>
                      <a:lnTo>
                        <a:pt x="144" y="692"/>
                      </a:lnTo>
                      <a:lnTo>
                        <a:pt x="186" y="546"/>
                      </a:lnTo>
                      <a:lnTo>
                        <a:pt x="186" y="546"/>
                      </a:lnTo>
                      <a:lnTo>
                        <a:pt x="196" y="540"/>
                      </a:lnTo>
                      <a:lnTo>
                        <a:pt x="196" y="540"/>
                      </a:lnTo>
                      <a:lnTo>
                        <a:pt x="204" y="534"/>
                      </a:lnTo>
                      <a:lnTo>
                        <a:pt x="204" y="534"/>
                      </a:lnTo>
                      <a:lnTo>
                        <a:pt x="230" y="526"/>
                      </a:lnTo>
                      <a:lnTo>
                        <a:pt x="256" y="518"/>
                      </a:lnTo>
                      <a:lnTo>
                        <a:pt x="280" y="514"/>
                      </a:lnTo>
                      <a:lnTo>
                        <a:pt x="300" y="512"/>
                      </a:lnTo>
                      <a:lnTo>
                        <a:pt x="300" y="512"/>
                      </a:lnTo>
                      <a:lnTo>
                        <a:pt x="316" y="514"/>
                      </a:lnTo>
                      <a:lnTo>
                        <a:pt x="316" y="514"/>
                      </a:lnTo>
                      <a:lnTo>
                        <a:pt x="322" y="522"/>
                      </a:lnTo>
                      <a:lnTo>
                        <a:pt x="328" y="534"/>
                      </a:lnTo>
                      <a:lnTo>
                        <a:pt x="338" y="560"/>
                      </a:lnTo>
                      <a:lnTo>
                        <a:pt x="346" y="590"/>
                      </a:lnTo>
                      <a:lnTo>
                        <a:pt x="352" y="624"/>
                      </a:lnTo>
                      <a:lnTo>
                        <a:pt x="352" y="624"/>
                      </a:lnTo>
                      <a:lnTo>
                        <a:pt x="352" y="630"/>
                      </a:lnTo>
                      <a:lnTo>
                        <a:pt x="352" y="630"/>
                      </a:lnTo>
                      <a:lnTo>
                        <a:pt x="352" y="644"/>
                      </a:lnTo>
                      <a:lnTo>
                        <a:pt x="250" y="750"/>
                      </a:lnTo>
                      <a:lnTo>
                        <a:pt x="258" y="760"/>
                      </a:lnTo>
                      <a:lnTo>
                        <a:pt x="350" y="670"/>
                      </a:lnTo>
                      <a:lnTo>
                        <a:pt x="350" y="670"/>
                      </a:lnTo>
                      <a:lnTo>
                        <a:pt x="350" y="736"/>
                      </a:lnTo>
                      <a:lnTo>
                        <a:pt x="296" y="792"/>
                      </a:lnTo>
                      <a:lnTo>
                        <a:pt x="302" y="800"/>
                      </a:lnTo>
                      <a:lnTo>
                        <a:pt x="350" y="754"/>
                      </a:lnTo>
                      <a:lnTo>
                        <a:pt x="350" y="754"/>
                      </a:lnTo>
                      <a:lnTo>
                        <a:pt x="352" y="794"/>
                      </a:lnTo>
                      <a:lnTo>
                        <a:pt x="360" y="836"/>
                      </a:lnTo>
                      <a:lnTo>
                        <a:pt x="360" y="840"/>
                      </a:lnTo>
                      <a:lnTo>
                        <a:pt x="364" y="840"/>
                      </a:lnTo>
                      <a:lnTo>
                        <a:pt x="364" y="840"/>
                      </a:lnTo>
                      <a:lnTo>
                        <a:pt x="368" y="840"/>
                      </a:lnTo>
                      <a:lnTo>
                        <a:pt x="384" y="840"/>
                      </a:lnTo>
                      <a:lnTo>
                        <a:pt x="384" y="836"/>
                      </a:lnTo>
                      <a:lnTo>
                        <a:pt x="384" y="836"/>
                      </a:lnTo>
                      <a:lnTo>
                        <a:pt x="390" y="794"/>
                      </a:lnTo>
                      <a:lnTo>
                        <a:pt x="394" y="752"/>
                      </a:lnTo>
                      <a:lnTo>
                        <a:pt x="442" y="800"/>
                      </a:lnTo>
                      <a:lnTo>
                        <a:pt x="450" y="792"/>
                      </a:lnTo>
                      <a:lnTo>
                        <a:pt x="394" y="734"/>
                      </a:lnTo>
                      <a:lnTo>
                        <a:pt x="394" y="734"/>
                      </a:lnTo>
                      <a:lnTo>
                        <a:pt x="394" y="700"/>
                      </a:lnTo>
                      <a:lnTo>
                        <a:pt x="392" y="668"/>
                      </a:lnTo>
                      <a:lnTo>
                        <a:pt x="486" y="760"/>
                      </a:lnTo>
                      <a:lnTo>
                        <a:pt x="496" y="750"/>
                      </a:lnTo>
                      <a:lnTo>
                        <a:pt x="390" y="642"/>
                      </a:lnTo>
                      <a:lnTo>
                        <a:pt x="390" y="642"/>
                      </a:lnTo>
                      <a:lnTo>
                        <a:pt x="390" y="630"/>
                      </a:lnTo>
                      <a:lnTo>
                        <a:pt x="390" y="630"/>
                      </a:lnTo>
                      <a:lnTo>
                        <a:pt x="390" y="620"/>
                      </a:lnTo>
                      <a:lnTo>
                        <a:pt x="390" y="620"/>
                      </a:lnTo>
                      <a:lnTo>
                        <a:pt x="396" y="588"/>
                      </a:lnTo>
                      <a:lnTo>
                        <a:pt x="404" y="558"/>
                      </a:lnTo>
                      <a:lnTo>
                        <a:pt x="414" y="532"/>
                      </a:lnTo>
                      <a:lnTo>
                        <a:pt x="420" y="522"/>
                      </a:lnTo>
                      <a:lnTo>
                        <a:pt x="426" y="514"/>
                      </a:lnTo>
                      <a:lnTo>
                        <a:pt x="426" y="514"/>
                      </a:lnTo>
                      <a:lnTo>
                        <a:pt x="442" y="512"/>
                      </a:lnTo>
                      <a:lnTo>
                        <a:pt x="442" y="512"/>
                      </a:lnTo>
                      <a:lnTo>
                        <a:pt x="464" y="514"/>
                      </a:lnTo>
                      <a:lnTo>
                        <a:pt x="488" y="518"/>
                      </a:lnTo>
                      <a:lnTo>
                        <a:pt x="514" y="526"/>
                      </a:lnTo>
                      <a:lnTo>
                        <a:pt x="540" y="536"/>
                      </a:lnTo>
                      <a:lnTo>
                        <a:pt x="540" y="536"/>
                      </a:lnTo>
                      <a:lnTo>
                        <a:pt x="546" y="540"/>
                      </a:lnTo>
                      <a:lnTo>
                        <a:pt x="546" y="540"/>
                      </a:lnTo>
                      <a:lnTo>
                        <a:pt x="558" y="548"/>
                      </a:lnTo>
                      <a:lnTo>
                        <a:pt x="600" y="688"/>
                      </a:lnTo>
                      <a:lnTo>
                        <a:pt x="610" y="686"/>
                      </a:lnTo>
                      <a:lnTo>
                        <a:pt x="580" y="562"/>
                      </a:lnTo>
                      <a:lnTo>
                        <a:pt x="580" y="562"/>
                      </a:lnTo>
                      <a:lnTo>
                        <a:pt x="636" y="596"/>
                      </a:lnTo>
                      <a:lnTo>
                        <a:pt x="658" y="670"/>
                      </a:lnTo>
                      <a:lnTo>
                        <a:pt x="668" y="668"/>
                      </a:lnTo>
                      <a:lnTo>
                        <a:pt x="652" y="604"/>
                      </a:lnTo>
                      <a:lnTo>
                        <a:pt x="652" y="604"/>
                      </a:lnTo>
                      <a:lnTo>
                        <a:pt x="688" y="620"/>
                      </a:lnTo>
                      <a:lnTo>
                        <a:pt x="726" y="636"/>
                      </a:lnTo>
                      <a:lnTo>
                        <a:pt x="730" y="636"/>
                      </a:lnTo>
                      <a:lnTo>
                        <a:pt x="740" y="616"/>
                      </a:lnTo>
                      <a:lnTo>
                        <a:pt x="738" y="614"/>
                      </a:lnTo>
                      <a:close/>
                    </a:path>
                  </a:pathLst>
                </a:custGeom>
                <a:solidFill>
                  <a:srgbClr val="FEFFFF">
                    <a:alpha val="2000"/>
                  </a:srgbClr>
                </a:solidFill>
                <a:ln>
                  <a:noFill/>
                </a:ln>
                <a:effectLst>
                  <a:glow rad="101600">
                    <a:srgbClr val="FEFEFE">
                      <a:alpha val="4000"/>
                    </a:srgbClr>
                  </a:glo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25" name="Group 50"/>
              <p:cNvGrpSpPr/>
              <p:nvPr/>
            </p:nvGrpSpPr>
            <p:grpSpPr>
              <a:xfrm>
                <a:off x="7693251" y="122250"/>
                <a:ext cx="1404769" cy="5155321"/>
                <a:chOff x="7693251" y="122250"/>
                <a:chExt cx="1404769" cy="5155321"/>
              </a:xfrm>
            </p:grpSpPr>
            <p:sp>
              <p:nvSpPr>
                <p:cNvPr id="231" name="Freeform 45"/>
                <p:cNvSpPr>
                  <a:spLocks noChangeAspect="1" noEditPoints="1"/>
                </p:cNvSpPr>
                <p:nvPr/>
              </p:nvSpPr>
              <p:spPr bwMode="auto">
                <a:xfrm rot="20600525">
                  <a:off x="7870177" y="4209243"/>
                  <a:ext cx="943524" cy="1068328"/>
                </a:xfrm>
                <a:custGeom>
                  <a:avLst/>
                  <a:gdLst>
                    <a:gd name="T0" fmla="*/ 554 w 756"/>
                    <a:gd name="T1" fmla="*/ 508 h 856"/>
                    <a:gd name="T2" fmla="*/ 482 w 756"/>
                    <a:gd name="T3" fmla="*/ 444 h 856"/>
                    <a:gd name="T4" fmla="*/ 482 w 756"/>
                    <a:gd name="T5" fmla="*/ 416 h 856"/>
                    <a:gd name="T6" fmla="*/ 714 w 756"/>
                    <a:gd name="T7" fmla="*/ 390 h 856"/>
                    <a:gd name="T8" fmla="*/ 754 w 756"/>
                    <a:gd name="T9" fmla="*/ 228 h 856"/>
                    <a:gd name="T10" fmla="*/ 754 w 756"/>
                    <a:gd name="T11" fmla="*/ 222 h 856"/>
                    <a:gd name="T12" fmla="*/ 556 w 756"/>
                    <a:gd name="T13" fmla="*/ 304 h 856"/>
                    <a:gd name="T14" fmla="*/ 534 w 756"/>
                    <a:gd name="T15" fmla="*/ 316 h 856"/>
                    <a:gd name="T16" fmla="*/ 444 w 756"/>
                    <a:gd name="T17" fmla="*/ 348 h 856"/>
                    <a:gd name="T18" fmla="*/ 406 w 756"/>
                    <a:gd name="T19" fmla="*/ 330 h 856"/>
                    <a:gd name="T20" fmla="*/ 504 w 756"/>
                    <a:gd name="T21" fmla="*/ 110 h 856"/>
                    <a:gd name="T22" fmla="*/ 388 w 756"/>
                    <a:gd name="T23" fmla="*/ 0 h 856"/>
                    <a:gd name="T24" fmla="*/ 358 w 756"/>
                    <a:gd name="T25" fmla="*/ 214 h 856"/>
                    <a:gd name="T26" fmla="*/ 358 w 756"/>
                    <a:gd name="T27" fmla="*/ 238 h 856"/>
                    <a:gd name="T28" fmla="*/ 340 w 756"/>
                    <a:gd name="T29" fmla="*/ 334 h 856"/>
                    <a:gd name="T30" fmla="*/ 308 w 756"/>
                    <a:gd name="T31" fmla="*/ 356 h 856"/>
                    <a:gd name="T32" fmla="*/ 166 w 756"/>
                    <a:gd name="T33" fmla="*/ 160 h 856"/>
                    <a:gd name="T34" fmla="*/ 12 w 756"/>
                    <a:gd name="T35" fmla="*/ 204 h 856"/>
                    <a:gd name="T36" fmla="*/ 2 w 756"/>
                    <a:gd name="T37" fmla="*/ 220 h 856"/>
                    <a:gd name="T38" fmla="*/ 38 w 756"/>
                    <a:gd name="T39" fmla="*/ 380 h 856"/>
                    <a:gd name="T40" fmla="*/ 282 w 756"/>
                    <a:gd name="T41" fmla="*/ 402 h 856"/>
                    <a:gd name="T42" fmla="*/ 278 w 756"/>
                    <a:gd name="T43" fmla="*/ 430 h 856"/>
                    <a:gd name="T44" fmla="*/ 280 w 756"/>
                    <a:gd name="T45" fmla="*/ 452 h 856"/>
                    <a:gd name="T46" fmla="*/ 38 w 756"/>
                    <a:gd name="T47" fmla="*/ 480 h 856"/>
                    <a:gd name="T48" fmla="*/ 2 w 756"/>
                    <a:gd name="T49" fmla="*/ 636 h 856"/>
                    <a:gd name="T50" fmla="*/ 12 w 756"/>
                    <a:gd name="T51" fmla="*/ 654 h 856"/>
                    <a:gd name="T52" fmla="*/ 176 w 756"/>
                    <a:gd name="T53" fmla="*/ 702 h 856"/>
                    <a:gd name="T54" fmla="*/ 306 w 756"/>
                    <a:gd name="T55" fmla="*/ 500 h 856"/>
                    <a:gd name="T56" fmla="*/ 338 w 756"/>
                    <a:gd name="T57" fmla="*/ 522 h 856"/>
                    <a:gd name="T58" fmla="*/ 244 w 756"/>
                    <a:gd name="T59" fmla="*/ 740 h 856"/>
                    <a:gd name="T60" fmla="*/ 364 w 756"/>
                    <a:gd name="T61" fmla="*/ 856 h 856"/>
                    <a:gd name="T62" fmla="*/ 390 w 756"/>
                    <a:gd name="T63" fmla="*/ 856 h 856"/>
                    <a:gd name="T64" fmla="*/ 512 w 756"/>
                    <a:gd name="T65" fmla="*/ 740 h 856"/>
                    <a:gd name="T66" fmla="*/ 402 w 756"/>
                    <a:gd name="T67" fmla="*/ 530 h 856"/>
                    <a:gd name="T68" fmla="*/ 440 w 756"/>
                    <a:gd name="T69" fmla="*/ 512 h 856"/>
                    <a:gd name="T70" fmla="*/ 580 w 756"/>
                    <a:gd name="T71" fmla="*/ 702 h 856"/>
                    <a:gd name="T72" fmla="*/ 744 w 756"/>
                    <a:gd name="T73" fmla="*/ 656 h 856"/>
                    <a:gd name="T74" fmla="*/ 748 w 756"/>
                    <a:gd name="T75" fmla="*/ 646 h 856"/>
                    <a:gd name="T76" fmla="*/ 716 w 756"/>
                    <a:gd name="T77" fmla="*/ 480 h 856"/>
                    <a:gd name="T78" fmla="*/ 366 w 756"/>
                    <a:gd name="T79" fmla="*/ 498 h 856"/>
                    <a:gd name="T80" fmla="*/ 330 w 756"/>
                    <a:gd name="T81" fmla="*/ 480 h 856"/>
                    <a:gd name="T82" fmla="*/ 312 w 756"/>
                    <a:gd name="T83" fmla="*/ 444 h 856"/>
                    <a:gd name="T84" fmla="*/ 312 w 756"/>
                    <a:gd name="T85" fmla="*/ 416 h 856"/>
                    <a:gd name="T86" fmla="*/ 330 w 756"/>
                    <a:gd name="T87" fmla="*/ 380 h 856"/>
                    <a:gd name="T88" fmla="*/ 366 w 756"/>
                    <a:gd name="T89" fmla="*/ 360 h 856"/>
                    <a:gd name="T90" fmla="*/ 394 w 756"/>
                    <a:gd name="T91" fmla="*/ 360 h 856"/>
                    <a:gd name="T92" fmla="*/ 430 w 756"/>
                    <a:gd name="T93" fmla="*/ 380 h 856"/>
                    <a:gd name="T94" fmla="*/ 448 w 756"/>
                    <a:gd name="T95" fmla="*/ 416 h 856"/>
                    <a:gd name="T96" fmla="*/ 448 w 756"/>
                    <a:gd name="T97" fmla="*/ 444 h 856"/>
                    <a:gd name="T98" fmla="*/ 430 w 756"/>
                    <a:gd name="T99" fmla="*/ 480 h 856"/>
                    <a:gd name="T100" fmla="*/ 394 w 756"/>
                    <a:gd name="T101" fmla="*/ 498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56" h="856">
                      <a:moveTo>
                        <a:pt x="716" y="480"/>
                      </a:moveTo>
                      <a:lnTo>
                        <a:pt x="714" y="468"/>
                      </a:lnTo>
                      <a:lnTo>
                        <a:pt x="554" y="508"/>
                      </a:lnTo>
                      <a:lnTo>
                        <a:pt x="478" y="460"/>
                      </a:lnTo>
                      <a:lnTo>
                        <a:pt x="478" y="460"/>
                      </a:lnTo>
                      <a:lnTo>
                        <a:pt x="482" y="444"/>
                      </a:lnTo>
                      <a:lnTo>
                        <a:pt x="482" y="430"/>
                      </a:lnTo>
                      <a:lnTo>
                        <a:pt x="482" y="430"/>
                      </a:lnTo>
                      <a:lnTo>
                        <a:pt x="482" y="416"/>
                      </a:lnTo>
                      <a:lnTo>
                        <a:pt x="480" y="404"/>
                      </a:lnTo>
                      <a:lnTo>
                        <a:pt x="558" y="352"/>
                      </a:lnTo>
                      <a:lnTo>
                        <a:pt x="714" y="390"/>
                      </a:lnTo>
                      <a:lnTo>
                        <a:pt x="716" y="380"/>
                      </a:lnTo>
                      <a:lnTo>
                        <a:pt x="580" y="340"/>
                      </a:lnTo>
                      <a:lnTo>
                        <a:pt x="754" y="228"/>
                      </a:lnTo>
                      <a:lnTo>
                        <a:pt x="756" y="226"/>
                      </a:lnTo>
                      <a:lnTo>
                        <a:pt x="754" y="222"/>
                      </a:lnTo>
                      <a:lnTo>
                        <a:pt x="754" y="222"/>
                      </a:lnTo>
                      <a:lnTo>
                        <a:pt x="750" y="214"/>
                      </a:lnTo>
                      <a:lnTo>
                        <a:pt x="744" y="204"/>
                      </a:lnTo>
                      <a:lnTo>
                        <a:pt x="556" y="304"/>
                      </a:lnTo>
                      <a:lnTo>
                        <a:pt x="590" y="160"/>
                      </a:lnTo>
                      <a:lnTo>
                        <a:pt x="580" y="158"/>
                      </a:lnTo>
                      <a:lnTo>
                        <a:pt x="534" y="316"/>
                      </a:lnTo>
                      <a:lnTo>
                        <a:pt x="454" y="358"/>
                      </a:lnTo>
                      <a:lnTo>
                        <a:pt x="454" y="358"/>
                      </a:lnTo>
                      <a:lnTo>
                        <a:pt x="444" y="348"/>
                      </a:lnTo>
                      <a:lnTo>
                        <a:pt x="432" y="342"/>
                      </a:lnTo>
                      <a:lnTo>
                        <a:pt x="420" y="336"/>
                      </a:lnTo>
                      <a:lnTo>
                        <a:pt x="406" y="330"/>
                      </a:lnTo>
                      <a:lnTo>
                        <a:pt x="402" y="234"/>
                      </a:lnTo>
                      <a:lnTo>
                        <a:pt x="512" y="120"/>
                      </a:lnTo>
                      <a:lnTo>
                        <a:pt x="504" y="110"/>
                      </a:lnTo>
                      <a:lnTo>
                        <a:pt x="400" y="210"/>
                      </a:lnTo>
                      <a:lnTo>
                        <a:pt x="392" y="0"/>
                      </a:lnTo>
                      <a:lnTo>
                        <a:pt x="388" y="0"/>
                      </a:lnTo>
                      <a:lnTo>
                        <a:pt x="372" y="0"/>
                      </a:lnTo>
                      <a:lnTo>
                        <a:pt x="366" y="0"/>
                      </a:lnTo>
                      <a:lnTo>
                        <a:pt x="358" y="214"/>
                      </a:lnTo>
                      <a:lnTo>
                        <a:pt x="252" y="110"/>
                      </a:lnTo>
                      <a:lnTo>
                        <a:pt x="244" y="120"/>
                      </a:lnTo>
                      <a:lnTo>
                        <a:pt x="358" y="238"/>
                      </a:lnTo>
                      <a:lnTo>
                        <a:pt x="354" y="330"/>
                      </a:lnTo>
                      <a:lnTo>
                        <a:pt x="354" y="330"/>
                      </a:lnTo>
                      <a:lnTo>
                        <a:pt x="340" y="334"/>
                      </a:lnTo>
                      <a:lnTo>
                        <a:pt x="330" y="340"/>
                      </a:lnTo>
                      <a:lnTo>
                        <a:pt x="318" y="348"/>
                      </a:lnTo>
                      <a:lnTo>
                        <a:pt x="308" y="356"/>
                      </a:lnTo>
                      <a:lnTo>
                        <a:pt x="222" y="312"/>
                      </a:lnTo>
                      <a:lnTo>
                        <a:pt x="176" y="158"/>
                      </a:lnTo>
                      <a:lnTo>
                        <a:pt x="166" y="160"/>
                      </a:lnTo>
                      <a:lnTo>
                        <a:pt x="200" y="300"/>
                      </a:lnTo>
                      <a:lnTo>
                        <a:pt x="16" y="204"/>
                      </a:lnTo>
                      <a:lnTo>
                        <a:pt x="12" y="204"/>
                      </a:lnTo>
                      <a:lnTo>
                        <a:pt x="10" y="206"/>
                      </a:lnTo>
                      <a:lnTo>
                        <a:pt x="2" y="220"/>
                      </a:lnTo>
                      <a:lnTo>
                        <a:pt x="2" y="220"/>
                      </a:lnTo>
                      <a:lnTo>
                        <a:pt x="0" y="224"/>
                      </a:lnTo>
                      <a:lnTo>
                        <a:pt x="180" y="338"/>
                      </a:lnTo>
                      <a:lnTo>
                        <a:pt x="38" y="380"/>
                      </a:lnTo>
                      <a:lnTo>
                        <a:pt x="42" y="390"/>
                      </a:lnTo>
                      <a:lnTo>
                        <a:pt x="202" y="352"/>
                      </a:lnTo>
                      <a:lnTo>
                        <a:pt x="282" y="402"/>
                      </a:lnTo>
                      <a:lnTo>
                        <a:pt x="282" y="402"/>
                      </a:lnTo>
                      <a:lnTo>
                        <a:pt x="278" y="416"/>
                      </a:lnTo>
                      <a:lnTo>
                        <a:pt x="278" y="430"/>
                      </a:lnTo>
                      <a:lnTo>
                        <a:pt x="278" y="430"/>
                      </a:lnTo>
                      <a:lnTo>
                        <a:pt x="278" y="442"/>
                      </a:lnTo>
                      <a:lnTo>
                        <a:pt x="280" y="452"/>
                      </a:lnTo>
                      <a:lnTo>
                        <a:pt x="198" y="506"/>
                      </a:lnTo>
                      <a:lnTo>
                        <a:pt x="42" y="468"/>
                      </a:lnTo>
                      <a:lnTo>
                        <a:pt x="38" y="480"/>
                      </a:lnTo>
                      <a:lnTo>
                        <a:pt x="176" y="520"/>
                      </a:lnTo>
                      <a:lnTo>
                        <a:pt x="0" y="632"/>
                      </a:lnTo>
                      <a:lnTo>
                        <a:pt x="2" y="636"/>
                      </a:lnTo>
                      <a:lnTo>
                        <a:pt x="2" y="636"/>
                      </a:lnTo>
                      <a:lnTo>
                        <a:pt x="2" y="638"/>
                      </a:lnTo>
                      <a:lnTo>
                        <a:pt x="12" y="654"/>
                      </a:lnTo>
                      <a:lnTo>
                        <a:pt x="200" y="554"/>
                      </a:lnTo>
                      <a:lnTo>
                        <a:pt x="166" y="698"/>
                      </a:lnTo>
                      <a:lnTo>
                        <a:pt x="176" y="702"/>
                      </a:lnTo>
                      <a:lnTo>
                        <a:pt x="222" y="542"/>
                      </a:lnTo>
                      <a:lnTo>
                        <a:pt x="306" y="500"/>
                      </a:lnTo>
                      <a:lnTo>
                        <a:pt x="306" y="500"/>
                      </a:lnTo>
                      <a:lnTo>
                        <a:pt x="316" y="508"/>
                      </a:lnTo>
                      <a:lnTo>
                        <a:pt x="326" y="516"/>
                      </a:lnTo>
                      <a:lnTo>
                        <a:pt x="338" y="522"/>
                      </a:lnTo>
                      <a:lnTo>
                        <a:pt x="350" y="528"/>
                      </a:lnTo>
                      <a:lnTo>
                        <a:pt x="354" y="624"/>
                      </a:lnTo>
                      <a:lnTo>
                        <a:pt x="244" y="740"/>
                      </a:lnTo>
                      <a:lnTo>
                        <a:pt x="252" y="748"/>
                      </a:lnTo>
                      <a:lnTo>
                        <a:pt x="356" y="648"/>
                      </a:lnTo>
                      <a:lnTo>
                        <a:pt x="364" y="856"/>
                      </a:lnTo>
                      <a:lnTo>
                        <a:pt x="368" y="856"/>
                      </a:lnTo>
                      <a:lnTo>
                        <a:pt x="384" y="856"/>
                      </a:lnTo>
                      <a:lnTo>
                        <a:pt x="390" y="856"/>
                      </a:lnTo>
                      <a:lnTo>
                        <a:pt x="398" y="644"/>
                      </a:lnTo>
                      <a:lnTo>
                        <a:pt x="504" y="748"/>
                      </a:lnTo>
                      <a:lnTo>
                        <a:pt x="512" y="740"/>
                      </a:lnTo>
                      <a:lnTo>
                        <a:pt x="398" y="620"/>
                      </a:lnTo>
                      <a:lnTo>
                        <a:pt x="402" y="530"/>
                      </a:lnTo>
                      <a:lnTo>
                        <a:pt x="402" y="530"/>
                      </a:lnTo>
                      <a:lnTo>
                        <a:pt x="416" y="526"/>
                      </a:lnTo>
                      <a:lnTo>
                        <a:pt x="428" y="520"/>
                      </a:lnTo>
                      <a:lnTo>
                        <a:pt x="440" y="512"/>
                      </a:lnTo>
                      <a:lnTo>
                        <a:pt x="450" y="504"/>
                      </a:lnTo>
                      <a:lnTo>
                        <a:pt x="534" y="548"/>
                      </a:lnTo>
                      <a:lnTo>
                        <a:pt x="580" y="702"/>
                      </a:lnTo>
                      <a:lnTo>
                        <a:pt x="590" y="698"/>
                      </a:lnTo>
                      <a:lnTo>
                        <a:pt x="556" y="558"/>
                      </a:lnTo>
                      <a:lnTo>
                        <a:pt x="744" y="656"/>
                      </a:lnTo>
                      <a:lnTo>
                        <a:pt x="746" y="652"/>
                      </a:lnTo>
                      <a:lnTo>
                        <a:pt x="746" y="652"/>
                      </a:lnTo>
                      <a:lnTo>
                        <a:pt x="748" y="646"/>
                      </a:lnTo>
                      <a:lnTo>
                        <a:pt x="756" y="634"/>
                      </a:lnTo>
                      <a:lnTo>
                        <a:pt x="574" y="520"/>
                      </a:lnTo>
                      <a:lnTo>
                        <a:pt x="716" y="480"/>
                      </a:lnTo>
                      <a:close/>
                      <a:moveTo>
                        <a:pt x="380" y="500"/>
                      </a:moveTo>
                      <a:lnTo>
                        <a:pt x="380" y="500"/>
                      </a:lnTo>
                      <a:lnTo>
                        <a:pt x="366" y="498"/>
                      </a:lnTo>
                      <a:lnTo>
                        <a:pt x="352" y="494"/>
                      </a:lnTo>
                      <a:lnTo>
                        <a:pt x="340" y="488"/>
                      </a:lnTo>
                      <a:lnTo>
                        <a:pt x="330" y="480"/>
                      </a:lnTo>
                      <a:lnTo>
                        <a:pt x="322" y="468"/>
                      </a:lnTo>
                      <a:lnTo>
                        <a:pt x="316" y="456"/>
                      </a:lnTo>
                      <a:lnTo>
                        <a:pt x="312" y="444"/>
                      </a:lnTo>
                      <a:lnTo>
                        <a:pt x="310" y="430"/>
                      </a:lnTo>
                      <a:lnTo>
                        <a:pt x="310" y="430"/>
                      </a:lnTo>
                      <a:lnTo>
                        <a:pt x="312" y="416"/>
                      </a:lnTo>
                      <a:lnTo>
                        <a:pt x="316" y="402"/>
                      </a:lnTo>
                      <a:lnTo>
                        <a:pt x="322" y="390"/>
                      </a:lnTo>
                      <a:lnTo>
                        <a:pt x="330" y="380"/>
                      </a:lnTo>
                      <a:lnTo>
                        <a:pt x="340" y="372"/>
                      </a:lnTo>
                      <a:lnTo>
                        <a:pt x="352" y="364"/>
                      </a:lnTo>
                      <a:lnTo>
                        <a:pt x="366" y="360"/>
                      </a:lnTo>
                      <a:lnTo>
                        <a:pt x="380" y="358"/>
                      </a:lnTo>
                      <a:lnTo>
                        <a:pt x="380" y="358"/>
                      </a:lnTo>
                      <a:lnTo>
                        <a:pt x="394" y="360"/>
                      </a:lnTo>
                      <a:lnTo>
                        <a:pt x="408" y="364"/>
                      </a:lnTo>
                      <a:lnTo>
                        <a:pt x="420" y="372"/>
                      </a:lnTo>
                      <a:lnTo>
                        <a:pt x="430" y="380"/>
                      </a:lnTo>
                      <a:lnTo>
                        <a:pt x="438" y="390"/>
                      </a:lnTo>
                      <a:lnTo>
                        <a:pt x="444" y="402"/>
                      </a:lnTo>
                      <a:lnTo>
                        <a:pt x="448" y="416"/>
                      </a:lnTo>
                      <a:lnTo>
                        <a:pt x="450" y="430"/>
                      </a:lnTo>
                      <a:lnTo>
                        <a:pt x="450" y="430"/>
                      </a:lnTo>
                      <a:lnTo>
                        <a:pt x="448" y="444"/>
                      </a:lnTo>
                      <a:lnTo>
                        <a:pt x="444" y="456"/>
                      </a:lnTo>
                      <a:lnTo>
                        <a:pt x="438" y="468"/>
                      </a:lnTo>
                      <a:lnTo>
                        <a:pt x="430" y="480"/>
                      </a:lnTo>
                      <a:lnTo>
                        <a:pt x="420" y="488"/>
                      </a:lnTo>
                      <a:lnTo>
                        <a:pt x="408" y="494"/>
                      </a:lnTo>
                      <a:lnTo>
                        <a:pt x="394" y="498"/>
                      </a:lnTo>
                      <a:lnTo>
                        <a:pt x="380" y="500"/>
                      </a:lnTo>
                      <a:lnTo>
                        <a:pt x="380" y="500"/>
                      </a:lnTo>
                      <a:close/>
                    </a:path>
                  </a:pathLst>
                </a:custGeom>
                <a:solidFill>
                  <a:srgbClr val="FEFFFF">
                    <a:alpha val="6000"/>
                  </a:srgbClr>
                </a:solidFill>
                <a:ln>
                  <a:solidFill>
                    <a:srgbClr val="FEFFFF">
                      <a:alpha val="4000"/>
                    </a:srgbClr>
                  </a:solidFill>
                </a:ln>
                <a:effectLst>
                  <a:glow rad="76200">
                    <a:srgbClr val="FEFFFF">
                      <a:alpha val="8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232" name="Freeform 49"/>
                <p:cNvSpPr>
                  <a:spLocks noChangeAspect="1"/>
                </p:cNvSpPr>
                <p:nvPr/>
              </p:nvSpPr>
              <p:spPr bwMode="auto">
                <a:xfrm rot="19358761">
                  <a:off x="7693251" y="1112517"/>
                  <a:ext cx="853440" cy="975360"/>
                </a:xfrm>
                <a:custGeom>
                  <a:avLst/>
                  <a:gdLst>
                    <a:gd name="T0" fmla="*/ 722 w 728"/>
                    <a:gd name="T1" fmla="*/ 534 h 832"/>
                    <a:gd name="T2" fmla="*/ 712 w 728"/>
                    <a:gd name="T3" fmla="*/ 486 h 832"/>
                    <a:gd name="T4" fmla="*/ 442 w 728"/>
                    <a:gd name="T5" fmla="*/ 434 h 832"/>
                    <a:gd name="T6" fmla="*/ 446 w 728"/>
                    <a:gd name="T7" fmla="*/ 410 h 832"/>
                    <a:gd name="T8" fmla="*/ 568 w 728"/>
                    <a:gd name="T9" fmla="*/ 320 h 832"/>
                    <a:gd name="T10" fmla="*/ 588 w 728"/>
                    <a:gd name="T11" fmla="*/ 308 h 832"/>
                    <a:gd name="T12" fmla="*/ 724 w 728"/>
                    <a:gd name="T13" fmla="*/ 286 h 832"/>
                    <a:gd name="T14" fmla="*/ 728 w 728"/>
                    <a:gd name="T15" fmla="*/ 218 h 832"/>
                    <a:gd name="T16" fmla="*/ 720 w 728"/>
                    <a:gd name="T17" fmla="*/ 202 h 832"/>
                    <a:gd name="T18" fmla="*/ 656 w 728"/>
                    <a:gd name="T19" fmla="*/ 166 h 832"/>
                    <a:gd name="T20" fmla="*/ 568 w 728"/>
                    <a:gd name="T21" fmla="*/ 278 h 832"/>
                    <a:gd name="T22" fmla="*/ 546 w 728"/>
                    <a:gd name="T23" fmla="*/ 290 h 832"/>
                    <a:gd name="T24" fmla="*/ 416 w 728"/>
                    <a:gd name="T25" fmla="*/ 348 h 832"/>
                    <a:gd name="T26" fmla="*/ 390 w 728"/>
                    <a:gd name="T27" fmla="*/ 334 h 832"/>
                    <a:gd name="T28" fmla="*/ 476 w 728"/>
                    <a:gd name="T29" fmla="*/ 78 h 832"/>
                    <a:gd name="T30" fmla="*/ 440 w 728"/>
                    <a:gd name="T31" fmla="*/ 46 h 832"/>
                    <a:gd name="T32" fmla="*/ 376 w 728"/>
                    <a:gd name="T33" fmla="*/ 0 h 832"/>
                    <a:gd name="T34" fmla="*/ 352 w 728"/>
                    <a:gd name="T35" fmla="*/ 0 h 832"/>
                    <a:gd name="T36" fmla="*/ 288 w 728"/>
                    <a:gd name="T37" fmla="*/ 46 h 832"/>
                    <a:gd name="T38" fmla="*/ 252 w 728"/>
                    <a:gd name="T39" fmla="*/ 78 h 832"/>
                    <a:gd name="T40" fmla="*/ 342 w 728"/>
                    <a:gd name="T41" fmla="*/ 334 h 832"/>
                    <a:gd name="T42" fmla="*/ 310 w 728"/>
                    <a:gd name="T43" fmla="*/ 354 h 832"/>
                    <a:gd name="T44" fmla="*/ 128 w 728"/>
                    <a:gd name="T45" fmla="*/ 148 h 832"/>
                    <a:gd name="T46" fmla="*/ 82 w 728"/>
                    <a:gd name="T47" fmla="*/ 164 h 832"/>
                    <a:gd name="T48" fmla="*/ 16 w 728"/>
                    <a:gd name="T49" fmla="*/ 198 h 832"/>
                    <a:gd name="T50" fmla="*/ 78 w 728"/>
                    <a:gd name="T51" fmla="*/ 266 h 832"/>
                    <a:gd name="T52" fmla="*/ 92 w 728"/>
                    <a:gd name="T53" fmla="*/ 274 h 832"/>
                    <a:gd name="T54" fmla="*/ 20 w 728"/>
                    <a:gd name="T55" fmla="*/ 354 h 832"/>
                    <a:gd name="T56" fmla="*/ 288 w 728"/>
                    <a:gd name="T57" fmla="*/ 396 h 832"/>
                    <a:gd name="T58" fmla="*/ 288 w 728"/>
                    <a:gd name="T59" fmla="*/ 428 h 832"/>
                    <a:gd name="T60" fmla="*/ 16 w 728"/>
                    <a:gd name="T61" fmla="*/ 486 h 832"/>
                    <a:gd name="T62" fmla="*/ 6 w 728"/>
                    <a:gd name="T63" fmla="*/ 534 h 832"/>
                    <a:gd name="T64" fmla="*/ 2 w 728"/>
                    <a:gd name="T65" fmla="*/ 608 h 832"/>
                    <a:gd name="T66" fmla="*/ 2 w 728"/>
                    <a:gd name="T67" fmla="*/ 614 h 832"/>
                    <a:gd name="T68" fmla="*/ 92 w 728"/>
                    <a:gd name="T69" fmla="*/ 588 h 832"/>
                    <a:gd name="T70" fmla="*/ 108 w 728"/>
                    <a:gd name="T71" fmla="*/ 580 h 832"/>
                    <a:gd name="T72" fmla="*/ 140 w 728"/>
                    <a:gd name="T73" fmla="*/ 684 h 832"/>
                    <a:gd name="T74" fmla="*/ 312 w 728"/>
                    <a:gd name="T75" fmla="*/ 470 h 832"/>
                    <a:gd name="T76" fmla="*/ 344 w 728"/>
                    <a:gd name="T77" fmla="*/ 638 h 832"/>
                    <a:gd name="T78" fmla="*/ 344 w 728"/>
                    <a:gd name="T79" fmla="*/ 662 h 832"/>
                    <a:gd name="T80" fmla="*/ 296 w 728"/>
                    <a:gd name="T81" fmla="*/ 790 h 832"/>
                    <a:gd name="T82" fmla="*/ 354 w 728"/>
                    <a:gd name="T83" fmla="*/ 832 h 832"/>
                    <a:gd name="T84" fmla="*/ 376 w 728"/>
                    <a:gd name="T85" fmla="*/ 832 h 832"/>
                    <a:gd name="T86" fmla="*/ 440 w 728"/>
                    <a:gd name="T87" fmla="*/ 784 h 832"/>
                    <a:gd name="T88" fmla="*/ 476 w 728"/>
                    <a:gd name="T89" fmla="*/ 752 h 832"/>
                    <a:gd name="T90" fmla="*/ 386 w 728"/>
                    <a:gd name="T91" fmla="*/ 488 h 832"/>
                    <a:gd name="T92" fmla="*/ 416 w 728"/>
                    <a:gd name="T93" fmla="*/ 474 h 832"/>
                    <a:gd name="T94" fmla="*/ 600 w 728"/>
                    <a:gd name="T95" fmla="*/ 680 h 832"/>
                    <a:gd name="T96" fmla="*/ 646 w 728"/>
                    <a:gd name="T97" fmla="*/ 664 h 832"/>
                    <a:gd name="T98" fmla="*/ 712 w 728"/>
                    <a:gd name="T99" fmla="*/ 630 h 832"/>
                    <a:gd name="T100" fmla="*/ 718 w 728"/>
                    <a:gd name="T101" fmla="*/ 630 h 832"/>
                    <a:gd name="T102" fmla="*/ 728 w 728"/>
                    <a:gd name="T103" fmla="*/ 612 h 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28" h="832">
                      <a:moveTo>
                        <a:pt x="650" y="564"/>
                      </a:moveTo>
                      <a:lnTo>
                        <a:pt x="724" y="542"/>
                      </a:lnTo>
                      <a:lnTo>
                        <a:pt x="722" y="534"/>
                      </a:lnTo>
                      <a:lnTo>
                        <a:pt x="636" y="554"/>
                      </a:lnTo>
                      <a:lnTo>
                        <a:pt x="584" y="522"/>
                      </a:lnTo>
                      <a:lnTo>
                        <a:pt x="712" y="486"/>
                      </a:lnTo>
                      <a:lnTo>
                        <a:pt x="708" y="474"/>
                      </a:lnTo>
                      <a:lnTo>
                        <a:pt x="564" y="510"/>
                      </a:lnTo>
                      <a:lnTo>
                        <a:pt x="442" y="434"/>
                      </a:lnTo>
                      <a:lnTo>
                        <a:pt x="442" y="434"/>
                      </a:lnTo>
                      <a:lnTo>
                        <a:pt x="444" y="422"/>
                      </a:lnTo>
                      <a:lnTo>
                        <a:pt x="446" y="410"/>
                      </a:lnTo>
                      <a:lnTo>
                        <a:pt x="446" y="410"/>
                      </a:lnTo>
                      <a:lnTo>
                        <a:pt x="444" y="398"/>
                      </a:lnTo>
                      <a:lnTo>
                        <a:pt x="568" y="320"/>
                      </a:lnTo>
                      <a:lnTo>
                        <a:pt x="708" y="354"/>
                      </a:lnTo>
                      <a:lnTo>
                        <a:pt x="712" y="344"/>
                      </a:lnTo>
                      <a:lnTo>
                        <a:pt x="588" y="308"/>
                      </a:lnTo>
                      <a:lnTo>
                        <a:pt x="638" y="276"/>
                      </a:lnTo>
                      <a:lnTo>
                        <a:pt x="722" y="296"/>
                      </a:lnTo>
                      <a:lnTo>
                        <a:pt x="724" y="286"/>
                      </a:lnTo>
                      <a:lnTo>
                        <a:pt x="654" y="266"/>
                      </a:lnTo>
                      <a:lnTo>
                        <a:pt x="726" y="220"/>
                      </a:lnTo>
                      <a:lnTo>
                        <a:pt x="728" y="218"/>
                      </a:lnTo>
                      <a:lnTo>
                        <a:pt x="726" y="216"/>
                      </a:lnTo>
                      <a:lnTo>
                        <a:pt x="720" y="202"/>
                      </a:lnTo>
                      <a:lnTo>
                        <a:pt x="720" y="202"/>
                      </a:lnTo>
                      <a:lnTo>
                        <a:pt x="716" y="198"/>
                      </a:lnTo>
                      <a:lnTo>
                        <a:pt x="636" y="240"/>
                      </a:lnTo>
                      <a:lnTo>
                        <a:pt x="656" y="166"/>
                      </a:lnTo>
                      <a:lnTo>
                        <a:pt x="646" y="164"/>
                      </a:lnTo>
                      <a:lnTo>
                        <a:pt x="620" y="250"/>
                      </a:lnTo>
                      <a:lnTo>
                        <a:pt x="568" y="278"/>
                      </a:lnTo>
                      <a:lnTo>
                        <a:pt x="600" y="148"/>
                      </a:lnTo>
                      <a:lnTo>
                        <a:pt x="588" y="146"/>
                      </a:lnTo>
                      <a:lnTo>
                        <a:pt x="546" y="290"/>
                      </a:lnTo>
                      <a:lnTo>
                        <a:pt x="424" y="356"/>
                      </a:lnTo>
                      <a:lnTo>
                        <a:pt x="424" y="356"/>
                      </a:lnTo>
                      <a:lnTo>
                        <a:pt x="416" y="348"/>
                      </a:lnTo>
                      <a:lnTo>
                        <a:pt x="408" y="342"/>
                      </a:lnTo>
                      <a:lnTo>
                        <a:pt x="398" y="338"/>
                      </a:lnTo>
                      <a:lnTo>
                        <a:pt x="390" y="334"/>
                      </a:lnTo>
                      <a:lnTo>
                        <a:pt x="384" y="192"/>
                      </a:lnTo>
                      <a:lnTo>
                        <a:pt x="484" y="86"/>
                      </a:lnTo>
                      <a:lnTo>
                        <a:pt x="476" y="78"/>
                      </a:lnTo>
                      <a:lnTo>
                        <a:pt x="384" y="168"/>
                      </a:lnTo>
                      <a:lnTo>
                        <a:pt x="380" y="108"/>
                      </a:lnTo>
                      <a:lnTo>
                        <a:pt x="440" y="46"/>
                      </a:lnTo>
                      <a:lnTo>
                        <a:pt x="432" y="38"/>
                      </a:lnTo>
                      <a:lnTo>
                        <a:pt x="380" y="88"/>
                      </a:lnTo>
                      <a:lnTo>
                        <a:pt x="376" y="0"/>
                      </a:lnTo>
                      <a:lnTo>
                        <a:pt x="374" y="0"/>
                      </a:lnTo>
                      <a:lnTo>
                        <a:pt x="358" y="0"/>
                      </a:lnTo>
                      <a:lnTo>
                        <a:pt x="352" y="0"/>
                      </a:lnTo>
                      <a:lnTo>
                        <a:pt x="350" y="90"/>
                      </a:lnTo>
                      <a:lnTo>
                        <a:pt x="296" y="38"/>
                      </a:lnTo>
                      <a:lnTo>
                        <a:pt x="288" y="46"/>
                      </a:lnTo>
                      <a:lnTo>
                        <a:pt x="350" y="110"/>
                      </a:lnTo>
                      <a:lnTo>
                        <a:pt x="348" y="170"/>
                      </a:lnTo>
                      <a:lnTo>
                        <a:pt x="252" y="78"/>
                      </a:lnTo>
                      <a:lnTo>
                        <a:pt x="244" y="86"/>
                      </a:lnTo>
                      <a:lnTo>
                        <a:pt x="346" y="194"/>
                      </a:lnTo>
                      <a:lnTo>
                        <a:pt x="342" y="334"/>
                      </a:lnTo>
                      <a:lnTo>
                        <a:pt x="342" y="334"/>
                      </a:lnTo>
                      <a:lnTo>
                        <a:pt x="324" y="342"/>
                      </a:lnTo>
                      <a:lnTo>
                        <a:pt x="310" y="354"/>
                      </a:lnTo>
                      <a:lnTo>
                        <a:pt x="180" y="286"/>
                      </a:lnTo>
                      <a:lnTo>
                        <a:pt x="140" y="146"/>
                      </a:lnTo>
                      <a:lnTo>
                        <a:pt x="128" y="148"/>
                      </a:lnTo>
                      <a:lnTo>
                        <a:pt x="160" y="274"/>
                      </a:lnTo>
                      <a:lnTo>
                        <a:pt x="106" y="246"/>
                      </a:lnTo>
                      <a:lnTo>
                        <a:pt x="82" y="164"/>
                      </a:lnTo>
                      <a:lnTo>
                        <a:pt x="72" y="166"/>
                      </a:lnTo>
                      <a:lnTo>
                        <a:pt x="90" y="238"/>
                      </a:lnTo>
                      <a:lnTo>
                        <a:pt x="16" y="198"/>
                      </a:lnTo>
                      <a:lnTo>
                        <a:pt x="12" y="196"/>
                      </a:lnTo>
                      <a:lnTo>
                        <a:pt x="0" y="218"/>
                      </a:lnTo>
                      <a:lnTo>
                        <a:pt x="78" y="266"/>
                      </a:lnTo>
                      <a:lnTo>
                        <a:pt x="4" y="286"/>
                      </a:lnTo>
                      <a:lnTo>
                        <a:pt x="6" y="296"/>
                      </a:lnTo>
                      <a:lnTo>
                        <a:pt x="92" y="274"/>
                      </a:lnTo>
                      <a:lnTo>
                        <a:pt x="144" y="306"/>
                      </a:lnTo>
                      <a:lnTo>
                        <a:pt x="16" y="344"/>
                      </a:lnTo>
                      <a:lnTo>
                        <a:pt x="20" y="354"/>
                      </a:lnTo>
                      <a:lnTo>
                        <a:pt x="164" y="320"/>
                      </a:lnTo>
                      <a:lnTo>
                        <a:pt x="288" y="396"/>
                      </a:lnTo>
                      <a:lnTo>
                        <a:pt x="288" y="396"/>
                      </a:lnTo>
                      <a:lnTo>
                        <a:pt x="286" y="410"/>
                      </a:lnTo>
                      <a:lnTo>
                        <a:pt x="286" y="410"/>
                      </a:lnTo>
                      <a:lnTo>
                        <a:pt x="288" y="428"/>
                      </a:lnTo>
                      <a:lnTo>
                        <a:pt x="160" y="508"/>
                      </a:lnTo>
                      <a:lnTo>
                        <a:pt x="20" y="474"/>
                      </a:lnTo>
                      <a:lnTo>
                        <a:pt x="16" y="486"/>
                      </a:lnTo>
                      <a:lnTo>
                        <a:pt x="140" y="522"/>
                      </a:lnTo>
                      <a:lnTo>
                        <a:pt x="90" y="554"/>
                      </a:lnTo>
                      <a:lnTo>
                        <a:pt x="6" y="534"/>
                      </a:lnTo>
                      <a:lnTo>
                        <a:pt x="4" y="542"/>
                      </a:lnTo>
                      <a:lnTo>
                        <a:pt x="74" y="564"/>
                      </a:lnTo>
                      <a:lnTo>
                        <a:pt x="2" y="608"/>
                      </a:lnTo>
                      <a:lnTo>
                        <a:pt x="0" y="610"/>
                      </a:lnTo>
                      <a:lnTo>
                        <a:pt x="2" y="614"/>
                      </a:lnTo>
                      <a:lnTo>
                        <a:pt x="2" y="614"/>
                      </a:lnTo>
                      <a:lnTo>
                        <a:pt x="6" y="622"/>
                      </a:lnTo>
                      <a:lnTo>
                        <a:pt x="12" y="630"/>
                      </a:lnTo>
                      <a:lnTo>
                        <a:pt x="92" y="588"/>
                      </a:lnTo>
                      <a:lnTo>
                        <a:pt x="72" y="662"/>
                      </a:lnTo>
                      <a:lnTo>
                        <a:pt x="82" y="664"/>
                      </a:lnTo>
                      <a:lnTo>
                        <a:pt x="108" y="580"/>
                      </a:lnTo>
                      <a:lnTo>
                        <a:pt x="160" y="550"/>
                      </a:lnTo>
                      <a:lnTo>
                        <a:pt x="128" y="680"/>
                      </a:lnTo>
                      <a:lnTo>
                        <a:pt x="140" y="684"/>
                      </a:lnTo>
                      <a:lnTo>
                        <a:pt x="182" y="540"/>
                      </a:lnTo>
                      <a:lnTo>
                        <a:pt x="312" y="470"/>
                      </a:lnTo>
                      <a:lnTo>
                        <a:pt x="312" y="470"/>
                      </a:lnTo>
                      <a:lnTo>
                        <a:pt x="324" y="478"/>
                      </a:lnTo>
                      <a:lnTo>
                        <a:pt x="338" y="486"/>
                      </a:lnTo>
                      <a:lnTo>
                        <a:pt x="344" y="638"/>
                      </a:lnTo>
                      <a:lnTo>
                        <a:pt x="244" y="744"/>
                      </a:lnTo>
                      <a:lnTo>
                        <a:pt x="252" y="752"/>
                      </a:lnTo>
                      <a:lnTo>
                        <a:pt x="344" y="662"/>
                      </a:lnTo>
                      <a:lnTo>
                        <a:pt x="348" y="722"/>
                      </a:lnTo>
                      <a:lnTo>
                        <a:pt x="288" y="784"/>
                      </a:lnTo>
                      <a:lnTo>
                        <a:pt x="296" y="790"/>
                      </a:lnTo>
                      <a:lnTo>
                        <a:pt x="348" y="742"/>
                      </a:lnTo>
                      <a:lnTo>
                        <a:pt x="352" y="832"/>
                      </a:lnTo>
                      <a:lnTo>
                        <a:pt x="354" y="832"/>
                      </a:lnTo>
                      <a:lnTo>
                        <a:pt x="370" y="832"/>
                      </a:lnTo>
                      <a:lnTo>
                        <a:pt x="370" y="832"/>
                      </a:lnTo>
                      <a:lnTo>
                        <a:pt x="376" y="832"/>
                      </a:lnTo>
                      <a:lnTo>
                        <a:pt x="378" y="740"/>
                      </a:lnTo>
                      <a:lnTo>
                        <a:pt x="432" y="792"/>
                      </a:lnTo>
                      <a:lnTo>
                        <a:pt x="440" y="784"/>
                      </a:lnTo>
                      <a:lnTo>
                        <a:pt x="378" y="720"/>
                      </a:lnTo>
                      <a:lnTo>
                        <a:pt x="380" y="658"/>
                      </a:lnTo>
                      <a:lnTo>
                        <a:pt x="476" y="752"/>
                      </a:lnTo>
                      <a:lnTo>
                        <a:pt x="484" y="744"/>
                      </a:lnTo>
                      <a:lnTo>
                        <a:pt x="382" y="636"/>
                      </a:lnTo>
                      <a:lnTo>
                        <a:pt x="386" y="488"/>
                      </a:lnTo>
                      <a:lnTo>
                        <a:pt x="386" y="488"/>
                      </a:lnTo>
                      <a:lnTo>
                        <a:pt x="402" y="482"/>
                      </a:lnTo>
                      <a:lnTo>
                        <a:pt x="416" y="474"/>
                      </a:lnTo>
                      <a:lnTo>
                        <a:pt x="548" y="544"/>
                      </a:lnTo>
                      <a:lnTo>
                        <a:pt x="588" y="684"/>
                      </a:lnTo>
                      <a:lnTo>
                        <a:pt x="600" y="680"/>
                      </a:lnTo>
                      <a:lnTo>
                        <a:pt x="568" y="554"/>
                      </a:lnTo>
                      <a:lnTo>
                        <a:pt x="622" y="582"/>
                      </a:lnTo>
                      <a:lnTo>
                        <a:pt x="646" y="664"/>
                      </a:lnTo>
                      <a:lnTo>
                        <a:pt x="656" y="662"/>
                      </a:lnTo>
                      <a:lnTo>
                        <a:pt x="638" y="592"/>
                      </a:lnTo>
                      <a:lnTo>
                        <a:pt x="712" y="630"/>
                      </a:lnTo>
                      <a:lnTo>
                        <a:pt x="716" y="632"/>
                      </a:lnTo>
                      <a:lnTo>
                        <a:pt x="718" y="630"/>
                      </a:lnTo>
                      <a:lnTo>
                        <a:pt x="718" y="630"/>
                      </a:lnTo>
                      <a:lnTo>
                        <a:pt x="726" y="616"/>
                      </a:lnTo>
                      <a:lnTo>
                        <a:pt x="726" y="616"/>
                      </a:lnTo>
                      <a:lnTo>
                        <a:pt x="728" y="612"/>
                      </a:lnTo>
                      <a:lnTo>
                        <a:pt x="650" y="564"/>
                      </a:lnTo>
                      <a:close/>
                    </a:path>
                  </a:pathLst>
                </a:custGeom>
                <a:solidFill>
                  <a:srgbClr val="FEFFFF">
                    <a:alpha val="3000"/>
                  </a:srgbClr>
                </a:solidFill>
                <a:ln>
                  <a:solidFill>
                    <a:srgbClr val="FEFFFF">
                      <a:alpha val="8000"/>
                    </a:srgbClr>
                  </a:solidFill>
                </a:ln>
                <a:effectLst>
                  <a:glow rad="114300">
                    <a:srgbClr val="FEFFFF">
                      <a:alpha val="7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233" name="Freeform 53"/>
                <p:cNvSpPr>
                  <a:spLocks noChangeAspect="1"/>
                </p:cNvSpPr>
                <p:nvPr/>
              </p:nvSpPr>
              <p:spPr bwMode="auto">
                <a:xfrm rot="19929985">
                  <a:off x="8345362" y="122250"/>
                  <a:ext cx="730152" cy="833347"/>
                </a:xfrm>
                <a:custGeom>
                  <a:avLst/>
                  <a:gdLst>
                    <a:gd name="T0" fmla="*/ 664 w 750"/>
                    <a:gd name="T1" fmla="*/ 570 h 856"/>
                    <a:gd name="T2" fmla="*/ 582 w 750"/>
                    <a:gd name="T3" fmla="*/ 526 h 856"/>
                    <a:gd name="T4" fmla="*/ 490 w 750"/>
                    <a:gd name="T5" fmla="*/ 480 h 856"/>
                    <a:gd name="T6" fmla="*/ 492 w 750"/>
                    <a:gd name="T7" fmla="*/ 380 h 856"/>
                    <a:gd name="T8" fmla="*/ 730 w 750"/>
                    <a:gd name="T9" fmla="*/ 366 h 856"/>
                    <a:gd name="T10" fmla="*/ 744 w 750"/>
                    <a:gd name="T11" fmla="*/ 306 h 856"/>
                    <a:gd name="T12" fmla="*/ 748 w 750"/>
                    <a:gd name="T13" fmla="*/ 228 h 856"/>
                    <a:gd name="T14" fmla="*/ 738 w 750"/>
                    <a:gd name="T15" fmla="*/ 206 h 856"/>
                    <a:gd name="T16" fmla="*/ 674 w 750"/>
                    <a:gd name="T17" fmla="*/ 174 h 856"/>
                    <a:gd name="T18" fmla="*/ 584 w 750"/>
                    <a:gd name="T19" fmla="*/ 284 h 856"/>
                    <a:gd name="T20" fmla="*/ 552 w 750"/>
                    <a:gd name="T21" fmla="*/ 306 h 856"/>
                    <a:gd name="T22" fmla="*/ 398 w 750"/>
                    <a:gd name="T23" fmla="*/ 394 h 856"/>
                    <a:gd name="T24" fmla="*/ 394 w 750"/>
                    <a:gd name="T25" fmla="*/ 212 h 856"/>
                    <a:gd name="T26" fmla="*/ 398 w 750"/>
                    <a:gd name="T27" fmla="*/ 172 h 856"/>
                    <a:gd name="T28" fmla="*/ 398 w 750"/>
                    <a:gd name="T29" fmla="*/ 88 h 856"/>
                    <a:gd name="T30" fmla="*/ 384 w 750"/>
                    <a:gd name="T31" fmla="*/ 0 h 856"/>
                    <a:gd name="T32" fmla="*/ 356 w 750"/>
                    <a:gd name="T33" fmla="*/ 46 h 856"/>
                    <a:gd name="T34" fmla="*/ 352 w 750"/>
                    <a:gd name="T35" fmla="*/ 108 h 856"/>
                    <a:gd name="T36" fmla="*/ 356 w 750"/>
                    <a:gd name="T37" fmla="*/ 200 h 856"/>
                    <a:gd name="T38" fmla="*/ 362 w 750"/>
                    <a:gd name="T39" fmla="*/ 302 h 856"/>
                    <a:gd name="T40" fmla="*/ 274 w 750"/>
                    <a:gd name="T41" fmla="*/ 352 h 856"/>
                    <a:gd name="T42" fmla="*/ 144 w 750"/>
                    <a:gd name="T43" fmla="*/ 152 h 856"/>
                    <a:gd name="T44" fmla="*/ 84 w 750"/>
                    <a:gd name="T45" fmla="*/ 170 h 856"/>
                    <a:gd name="T46" fmla="*/ 14 w 750"/>
                    <a:gd name="T47" fmla="*/ 206 h 856"/>
                    <a:gd name="T48" fmla="*/ 2 w 750"/>
                    <a:gd name="T49" fmla="*/ 222 h 856"/>
                    <a:gd name="T50" fmla="*/ 70 w 750"/>
                    <a:gd name="T51" fmla="*/ 278 h 856"/>
                    <a:gd name="T52" fmla="*/ 114 w 750"/>
                    <a:gd name="T53" fmla="*/ 304 h 856"/>
                    <a:gd name="T54" fmla="*/ 168 w 750"/>
                    <a:gd name="T55" fmla="*/ 330 h 856"/>
                    <a:gd name="T56" fmla="*/ 296 w 750"/>
                    <a:gd name="T57" fmla="*/ 400 h 856"/>
                    <a:gd name="T58" fmla="*/ 218 w 750"/>
                    <a:gd name="T59" fmla="*/ 498 h 856"/>
                    <a:gd name="T60" fmla="*/ 16 w 750"/>
                    <a:gd name="T61" fmla="*/ 502 h 856"/>
                    <a:gd name="T62" fmla="*/ 6 w 750"/>
                    <a:gd name="T63" fmla="*/ 552 h 856"/>
                    <a:gd name="T64" fmla="*/ 2 w 750"/>
                    <a:gd name="T65" fmla="*/ 628 h 856"/>
                    <a:gd name="T66" fmla="*/ 10 w 750"/>
                    <a:gd name="T67" fmla="*/ 650 h 856"/>
                    <a:gd name="T68" fmla="*/ 74 w 750"/>
                    <a:gd name="T69" fmla="*/ 684 h 856"/>
                    <a:gd name="T70" fmla="*/ 164 w 750"/>
                    <a:gd name="T71" fmla="*/ 574 h 856"/>
                    <a:gd name="T72" fmla="*/ 196 w 750"/>
                    <a:gd name="T73" fmla="*/ 552 h 856"/>
                    <a:gd name="T74" fmla="*/ 352 w 750"/>
                    <a:gd name="T75" fmla="*/ 464 h 856"/>
                    <a:gd name="T76" fmla="*/ 354 w 750"/>
                    <a:gd name="T77" fmla="*/ 644 h 856"/>
                    <a:gd name="T78" fmla="*/ 352 w 750"/>
                    <a:gd name="T79" fmla="*/ 686 h 856"/>
                    <a:gd name="T80" fmla="*/ 304 w 750"/>
                    <a:gd name="T81" fmla="*/ 816 h 856"/>
                    <a:gd name="T82" fmla="*/ 362 w 750"/>
                    <a:gd name="T83" fmla="*/ 856 h 856"/>
                    <a:gd name="T84" fmla="*/ 386 w 750"/>
                    <a:gd name="T85" fmla="*/ 852 h 856"/>
                    <a:gd name="T86" fmla="*/ 396 w 750"/>
                    <a:gd name="T87" fmla="*/ 750 h 856"/>
                    <a:gd name="T88" fmla="*/ 498 w 750"/>
                    <a:gd name="T89" fmla="*/ 768 h 856"/>
                    <a:gd name="T90" fmla="*/ 390 w 750"/>
                    <a:gd name="T91" fmla="*/ 600 h 856"/>
                    <a:gd name="T92" fmla="*/ 436 w 750"/>
                    <a:gd name="T93" fmla="*/ 484 h 856"/>
                    <a:gd name="T94" fmla="*/ 564 w 750"/>
                    <a:gd name="T95" fmla="*/ 562 h 856"/>
                    <a:gd name="T96" fmla="*/ 614 w 750"/>
                    <a:gd name="T97" fmla="*/ 594 h 856"/>
                    <a:gd name="T98" fmla="*/ 658 w 750"/>
                    <a:gd name="T99" fmla="*/ 620 h 856"/>
                    <a:gd name="T100" fmla="*/ 746 w 750"/>
                    <a:gd name="T101" fmla="*/ 636 h 856"/>
                    <a:gd name="T102" fmla="*/ 680 w 750"/>
                    <a:gd name="T103" fmla="*/ 58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50" h="856">
                      <a:moveTo>
                        <a:pt x="680" y="580"/>
                      </a:moveTo>
                      <a:lnTo>
                        <a:pt x="746" y="560"/>
                      </a:lnTo>
                      <a:lnTo>
                        <a:pt x="744" y="552"/>
                      </a:lnTo>
                      <a:lnTo>
                        <a:pt x="664" y="570"/>
                      </a:lnTo>
                      <a:lnTo>
                        <a:pt x="664" y="570"/>
                      </a:lnTo>
                      <a:lnTo>
                        <a:pt x="634" y="554"/>
                      </a:lnTo>
                      <a:lnTo>
                        <a:pt x="604" y="538"/>
                      </a:lnTo>
                      <a:lnTo>
                        <a:pt x="732" y="502"/>
                      </a:lnTo>
                      <a:lnTo>
                        <a:pt x="730" y="490"/>
                      </a:lnTo>
                      <a:lnTo>
                        <a:pt x="582" y="526"/>
                      </a:lnTo>
                      <a:lnTo>
                        <a:pt x="582" y="526"/>
                      </a:lnTo>
                      <a:lnTo>
                        <a:pt x="570" y="522"/>
                      </a:lnTo>
                      <a:lnTo>
                        <a:pt x="570" y="522"/>
                      </a:lnTo>
                      <a:lnTo>
                        <a:pt x="530" y="502"/>
                      </a:lnTo>
                      <a:lnTo>
                        <a:pt x="490" y="480"/>
                      </a:lnTo>
                      <a:lnTo>
                        <a:pt x="452" y="458"/>
                      </a:lnTo>
                      <a:lnTo>
                        <a:pt x="416" y="432"/>
                      </a:lnTo>
                      <a:lnTo>
                        <a:pt x="416" y="432"/>
                      </a:lnTo>
                      <a:lnTo>
                        <a:pt x="454" y="404"/>
                      </a:lnTo>
                      <a:lnTo>
                        <a:pt x="492" y="380"/>
                      </a:lnTo>
                      <a:lnTo>
                        <a:pt x="532" y="358"/>
                      </a:lnTo>
                      <a:lnTo>
                        <a:pt x="572" y="338"/>
                      </a:lnTo>
                      <a:lnTo>
                        <a:pt x="572" y="338"/>
                      </a:lnTo>
                      <a:lnTo>
                        <a:pt x="586" y="332"/>
                      </a:lnTo>
                      <a:lnTo>
                        <a:pt x="730" y="366"/>
                      </a:lnTo>
                      <a:lnTo>
                        <a:pt x="732" y="356"/>
                      </a:lnTo>
                      <a:lnTo>
                        <a:pt x="608" y="320"/>
                      </a:lnTo>
                      <a:lnTo>
                        <a:pt x="608" y="320"/>
                      </a:lnTo>
                      <a:lnTo>
                        <a:pt x="666" y="288"/>
                      </a:lnTo>
                      <a:lnTo>
                        <a:pt x="744" y="306"/>
                      </a:lnTo>
                      <a:lnTo>
                        <a:pt x="746" y="296"/>
                      </a:lnTo>
                      <a:lnTo>
                        <a:pt x="682" y="278"/>
                      </a:lnTo>
                      <a:lnTo>
                        <a:pt x="682" y="278"/>
                      </a:lnTo>
                      <a:lnTo>
                        <a:pt x="716" y="254"/>
                      </a:lnTo>
                      <a:lnTo>
                        <a:pt x="748" y="228"/>
                      </a:lnTo>
                      <a:lnTo>
                        <a:pt x="750" y="226"/>
                      </a:lnTo>
                      <a:lnTo>
                        <a:pt x="748" y="224"/>
                      </a:lnTo>
                      <a:lnTo>
                        <a:pt x="748" y="224"/>
                      </a:lnTo>
                      <a:lnTo>
                        <a:pt x="744" y="214"/>
                      </a:lnTo>
                      <a:lnTo>
                        <a:pt x="738" y="206"/>
                      </a:lnTo>
                      <a:lnTo>
                        <a:pt x="736" y="208"/>
                      </a:lnTo>
                      <a:lnTo>
                        <a:pt x="736" y="208"/>
                      </a:lnTo>
                      <a:lnTo>
                        <a:pt x="696" y="222"/>
                      </a:lnTo>
                      <a:lnTo>
                        <a:pt x="658" y="240"/>
                      </a:lnTo>
                      <a:lnTo>
                        <a:pt x="674" y="174"/>
                      </a:lnTo>
                      <a:lnTo>
                        <a:pt x="664" y="170"/>
                      </a:lnTo>
                      <a:lnTo>
                        <a:pt x="642" y="248"/>
                      </a:lnTo>
                      <a:lnTo>
                        <a:pt x="642" y="248"/>
                      </a:lnTo>
                      <a:lnTo>
                        <a:pt x="614" y="266"/>
                      </a:lnTo>
                      <a:lnTo>
                        <a:pt x="584" y="284"/>
                      </a:lnTo>
                      <a:lnTo>
                        <a:pt x="618" y="154"/>
                      </a:lnTo>
                      <a:lnTo>
                        <a:pt x="606" y="152"/>
                      </a:lnTo>
                      <a:lnTo>
                        <a:pt x="562" y="298"/>
                      </a:lnTo>
                      <a:lnTo>
                        <a:pt x="562" y="298"/>
                      </a:lnTo>
                      <a:lnTo>
                        <a:pt x="552" y="306"/>
                      </a:lnTo>
                      <a:lnTo>
                        <a:pt x="552" y="306"/>
                      </a:lnTo>
                      <a:lnTo>
                        <a:pt x="516" y="330"/>
                      </a:lnTo>
                      <a:lnTo>
                        <a:pt x="478" y="354"/>
                      </a:lnTo>
                      <a:lnTo>
                        <a:pt x="438" y="376"/>
                      </a:lnTo>
                      <a:lnTo>
                        <a:pt x="398" y="394"/>
                      </a:lnTo>
                      <a:lnTo>
                        <a:pt x="398" y="394"/>
                      </a:lnTo>
                      <a:lnTo>
                        <a:pt x="392" y="348"/>
                      </a:lnTo>
                      <a:lnTo>
                        <a:pt x="392" y="302"/>
                      </a:lnTo>
                      <a:lnTo>
                        <a:pt x="392" y="258"/>
                      </a:lnTo>
                      <a:lnTo>
                        <a:pt x="394" y="212"/>
                      </a:lnTo>
                      <a:lnTo>
                        <a:pt x="394" y="212"/>
                      </a:lnTo>
                      <a:lnTo>
                        <a:pt x="396" y="198"/>
                      </a:lnTo>
                      <a:lnTo>
                        <a:pt x="498" y="90"/>
                      </a:lnTo>
                      <a:lnTo>
                        <a:pt x="490" y="82"/>
                      </a:lnTo>
                      <a:lnTo>
                        <a:pt x="398" y="172"/>
                      </a:lnTo>
                      <a:lnTo>
                        <a:pt x="398" y="172"/>
                      </a:lnTo>
                      <a:lnTo>
                        <a:pt x="398" y="106"/>
                      </a:lnTo>
                      <a:lnTo>
                        <a:pt x="452" y="48"/>
                      </a:lnTo>
                      <a:lnTo>
                        <a:pt x="446" y="42"/>
                      </a:lnTo>
                      <a:lnTo>
                        <a:pt x="398" y="88"/>
                      </a:lnTo>
                      <a:lnTo>
                        <a:pt x="398" y="88"/>
                      </a:lnTo>
                      <a:lnTo>
                        <a:pt x="394" y="46"/>
                      </a:lnTo>
                      <a:lnTo>
                        <a:pt x="388" y="4"/>
                      </a:lnTo>
                      <a:lnTo>
                        <a:pt x="388" y="0"/>
                      </a:lnTo>
                      <a:lnTo>
                        <a:pt x="384" y="0"/>
                      </a:lnTo>
                      <a:lnTo>
                        <a:pt x="368" y="0"/>
                      </a:lnTo>
                      <a:lnTo>
                        <a:pt x="364" y="0"/>
                      </a:lnTo>
                      <a:lnTo>
                        <a:pt x="364" y="4"/>
                      </a:lnTo>
                      <a:lnTo>
                        <a:pt x="364" y="4"/>
                      </a:lnTo>
                      <a:lnTo>
                        <a:pt x="356" y="46"/>
                      </a:lnTo>
                      <a:lnTo>
                        <a:pt x="354" y="88"/>
                      </a:lnTo>
                      <a:lnTo>
                        <a:pt x="304" y="42"/>
                      </a:lnTo>
                      <a:lnTo>
                        <a:pt x="296" y="48"/>
                      </a:lnTo>
                      <a:lnTo>
                        <a:pt x="352" y="108"/>
                      </a:lnTo>
                      <a:lnTo>
                        <a:pt x="352" y="108"/>
                      </a:lnTo>
                      <a:lnTo>
                        <a:pt x="354" y="140"/>
                      </a:lnTo>
                      <a:lnTo>
                        <a:pt x="354" y="174"/>
                      </a:lnTo>
                      <a:lnTo>
                        <a:pt x="258" y="82"/>
                      </a:lnTo>
                      <a:lnTo>
                        <a:pt x="250" y="90"/>
                      </a:lnTo>
                      <a:lnTo>
                        <a:pt x="356" y="200"/>
                      </a:lnTo>
                      <a:lnTo>
                        <a:pt x="356" y="200"/>
                      </a:lnTo>
                      <a:lnTo>
                        <a:pt x="358" y="214"/>
                      </a:lnTo>
                      <a:lnTo>
                        <a:pt x="358" y="214"/>
                      </a:lnTo>
                      <a:lnTo>
                        <a:pt x="360" y="258"/>
                      </a:lnTo>
                      <a:lnTo>
                        <a:pt x="362" y="302"/>
                      </a:lnTo>
                      <a:lnTo>
                        <a:pt x="360" y="346"/>
                      </a:lnTo>
                      <a:lnTo>
                        <a:pt x="356" y="392"/>
                      </a:lnTo>
                      <a:lnTo>
                        <a:pt x="356" y="392"/>
                      </a:lnTo>
                      <a:lnTo>
                        <a:pt x="314" y="374"/>
                      </a:lnTo>
                      <a:lnTo>
                        <a:pt x="274" y="352"/>
                      </a:lnTo>
                      <a:lnTo>
                        <a:pt x="236" y="328"/>
                      </a:lnTo>
                      <a:lnTo>
                        <a:pt x="198" y="304"/>
                      </a:lnTo>
                      <a:lnTo>
                        <a:pt x="198" y="304"/>
                      </a:lnTo>
                      <a:lnTo>
                        <a:pt x="186" y="294"/>
                      </a:lnTo>
                      <a:lnTo>
                        <a:pt x="144" y="152"/>
                      </a:lnTo>
                      <a:lnTo>
                        <a:pt x="132" y="154"/>
                      </a:lnTo>
                      <a:lnTo>
                        <a:pt x="164" y="282"/>
                      </a:lnTo>
                      <a:lnTo>
                        <a:pt x="164" y="282"/>
                      </a:lnTo>
                      <a:lnTo>
                        <a:pt x="106" y="246"/>
                      </a:lnTo>
                      <a:lnTo>
                        <a:pt x="84" y="170"/>
                      </a:lnTo>
                      <a:lnTo>
                        <a:pt x="74" y="174"/>
                      </a:lnTo>
                      <a:lnTo>
                        <a:pt x="90" y="238"/>
                      </a:lnTo>
                      <a:lnTo>
                        <a:pt x="90" y="238"/>
                      </a:lnTo>
                      <a:lnTo>
                        <a:pt x="54" y="220"/>
                      </a:lnTo>
                      <a:lnTo>
                        <a:pt x="14" y="206"/>
                      </a:lnTo>
                      <a:lnTo>
                        <a:pt x="12" y="204"/>
                      </a:lnTo>
                      <a:lnTo>
                        <a:pt x="10" y="208"/>
                      </a:lnTo>
                      <a:lnTo>
                        <a:pt x="10" y="208"/>
                      </a:lnTo>
                      <a:lnTo>
                        <a:pt x="2" y="222"/>
                      </a:lnTo>
                      <a:lnTo>
                        <a:pt x="2" y="222"/>
                      </a:lnTo>
                      <a:lnTo>
                        <a:pt x="0" y="224"/>
                      </a:lnTo>
                      <a:lnTo>
                        <a:pt x="2" y="226"/>
                      </a:lnTo>
                      <a:lnTo>
                        <a:pt x="2" y="226"/>
                      </a:lnTo>
                      <a:lnTo>
                        <a:pt x="36" y="254"/>
                      </a:lnTo>
                      <a:lnTo>
                        <a:pt x="70" y="278"/>
                      </a:lnTo>
                      <a:lnTo>
                        <a:pt x="4" y="296"/>
                      </a:lnTo>
                      <a:lnTo>
                        <a:pt x="6" y="306"/>
                      </a:lnTo>
                      <a:lnTo>
                        <a:pt x="86" y="288"/>
                      </a:lnTo>
                      <a:lnTo>
                        <a:pt x="86" y="288"/>
                      </a:lnTo>
                      <a:lnTo>
                        <a:pt x="114" y="304"/>
                      </a:lnTo>
                      <a:lnTo>
                        <a:pt x="144" y="318"/>
                      </a:lnTo>
                      <a:lnTo>
                        <a:pt x="16" y="356"/>
                      </a:lnTo>
                      <a:lnTo>
                        <a:pt x="20" y="366"/>
                      </a:lnTo>
                      <a:lnTo>
                        <a:pt x="168" y="330"/>
                      </a:lnTo>
                      <a:lnTo>
                        <a:pt x="168" y="330"/>
                      </a:lnTo>
                      <a:lnTo>
                        <a:pt x="180" y="336"/>
                      </a:lnTo>
                      <a:lnTo>
                        <a:pt x="180" y="336"/>
                      </a:lnTo>
                      <a:lnTo>
                        <a:pt x="220" y="356"/>
                      </a:lnTo>
                      <a:lnTo>
                        <a:pt x="258" y="376"/>
                      </a:lnTo>
                      <a:lnTo>
                        <a:pt x="296" y="400"/>
                      </a:lnTo>
                      <a:lnTo>
                        <a:pt x="334" y="426"/>
                      </a:lnTo>
                      <a:lnTo>
                        <a:pt x="334" y="426"/>
                      </a:lnTo>
                      <a:lnTo>
                        <a:pt x="296" y="454"/>
                      </a:lnTo>
                      <a:lnTo>
                        <a:pt x="258" y="478"/>
                      </a:lnTo>
                      <a:lnTo>
                        <a:pt x="218" y="498"/>
                      </a:lnTo>
                      <a:lnTo>
                        <a:pt x="178" y="520"/>
                      </a:lnTo>
                      <a:lnTo>
                        <a:pt x="178" y="520"/>
                      </a:lnTo>
                      <a:lnTo>
                        <a:pt x="164" y="526"/>
                      </a:lnTo>
                      <a:lnTo>
                        <a:pt x="20" y="490"/>
                      </a:lnTo>
                      <a:lnTo>
                        <a:pt x="16" y="502"/>
                      </a:lnTo>
                      <a:lnTo>
                        <a:pt x="142" y="538"/>
                      </a:lnTo>
                      <a:lnTo>
                        <a:pt x="142" y="538"/>
                      </a:lnTo>
                      <a:lnTo>
                        <a:pt x="112" y="554"/>
                      </a:lnTo>
                      <a:lnTo>
                        <a:pt x="82" y="570"/>
                      </a:lnTo>
                      <a:lnTo>
                        <a:pt x="6" y="552"/>
                      </a:lnTo>
                      <a:lnTo>
                        <a:pt x="4" y="560"/>
                      </a:lnTo>
                      <a:lnTo>
                        <a:pt x="68" y="580"/>
                      </a:lnTo>
                      <a:lnTo>
                        <a:pt x="68" y="580"/>
                      </a:lnTo>
                      <a:lnTo>
                        <a:pt x="34" y="602"/>
                      </a:lnTo>
                      <a:lnTo>
                        <a:pt x="2" y="628"/>
                      </a:lnTo>
                      <a:lnTo>
                        <a:pt x="0" y="630"/>
                      </a:lnTo>
                      <a:lnTo>
                        <a:pt x="6" y="644"/>
                      </a:lnTo>
                      <a:lnTo>
                        <a:pt x="8" y="648"/>
                      </a:lnTo>
                      <a:lnTo>
                        <a:pt x="8" y="648"/>
                      </a:lnTo>
                      <a:lnTo>
                        <a:pt x="10" y="650"/>
                      </a:lnTo>
                      <a:lnTo>
                        <a:pt x="14" y="650"/>
                      </a:lnTo>
                      <a:lnTo>
                        <a:pt x="14" y="650"/>
                      </a:lnTo>
                      <a:lnTo>
                        <a:pt x="54" y="636"/>
                      </a:lnTo>
                      <a:lnTo>
                        <a:pt x="92" y="618"/>
                      </a:lnTo>
                      <a:lnTo>
                        <a:pt x="74" y="684"/>
                      </a:lnTo>
                      <a:lnTo>
                        <a:pt x="84" y="686"/>
                      </a:lnTo>
                      <a:lnTo>
                        <a:pt x="108" y="608"/>
                      </a:lnTo>
                      <a:lnTo>
                        <a:pt x="108" y="608"/>
                      </a:lnTo>
                      <a:lnTo>
                        <a:pt x="136" y="592"/>
                      </a:lnTo>
                      <a:lnTo>
                        <a:pt x="164" y="574"/>
                      </a:lnTo>
                      <a:lnTo>
                        <a:pt x="132" y="702"/>
                      </a:lnTo>
                      <a:lnTo>
                        <a:pt x="144" y="706"/>
                      </a:lnTo>
                      <a:lnTo>
                        <a:pt x="186" y="558"/>
                      </a:lnTo>
                      <a:lnTo>
                        <a:pt x="186" y="558"/>
                      </a:lnTo>
                      <a:lnTo>
                        <a:pt x="196" y="552"/>
                      </a:lnTo>
                      <a:lnTo>
                        <a:pt x="196" y="552"/>
                      </a:lnTo>
                      <a:lnTo>
                        <a:pt x="234" y="526"/>
                      </a:lnTo>
                      <a:lnTo>
                        <a:pt x="272" y="504"/>
                      </a:lnTo>
                      <a:lnTo>
                        <a:pt x="310" y="482"/>
                      </a:lnTo>
                      <a:lnTo>
                        <a:pt x="352" y="464"/>
                      </a:lnTo>
                      <a:lnTo>
                        <a:pt x="352" y="464"/>
                      </a:lnTo>
                      <a:lnTo>
                        <a:pt x="356" y="508"/>
                      </a:lnTo>
                      <a:lnTo>
                        <a:pt x="358" y="554"/>
                      </a:lnTo>
                      <a:lnTo>
                        <a:pt x="356" y="600"/>
                      </a:lnTo>
                      <a:lnTo>
                        <a:pt x="354" y="644"/>
                      </a:lnTo>
                      <a:lnTo>
                        <a:pt x="354" y="644"/>
                      </a:lnTo>
                      <a:lnTo>
                        <a:pt x="354" y="660"/>
                      </a:lnTo>
                      <a:lnTo>
                        <a:pt x="250" y="768"/>
                      </a:lnTo>
                      <a:lnTo>
                        <a:pt x="258" y="776"/>
                      </a:lnTo>
                      <a:lnTo>
                        <a:pt x="352" y="686"/>
                      </a:lnTo>
                      <a:lnTo>
                        <a:pt x="352" y="686"/>
                      </a:lnTo>
                      <a:lnTo>
                        <a:pt x="352" y="718"/>
                      </a:lnTo>
                      <a:lnTo>
                        <a:pt x="352" y="752"/>
                      </a:lnTo>
                      <a:lnTo>
                        <a:pt x="296" y="808"/>
                      </a:lnTo>
                      <a:lnTo>
                        <a:pt x="304" y="816"/>
                      </a:lnTo>
                      <a:lnTo>
                        <a:pt x="352" y="770"/>
                      </a:lnTo>
                      <a:lnTo>
                        <a:pt x="352" y="770"/>
                      </a:lnTo>
                      <a:lnTo>
                        <a:pt x="354" y="812"/>
                      </a:lnTo>
                      <a:lnTo>
                        <a:pt x="362" y="852"/>
                      </a:lnTo>
                      <a:lnTo>
                        <a:pt x="362" y="856"/>
                      </a:lnTo>
                      <a:lnTo>
                        <a:pt x="366" y="856"/>
                      </a:lnTo>
                      <a:lnTo>
                        <a:pt x="382" y="856"/>
                      </a:lnTo>
                      <a:lnTo>
                        <a:pt x="386" y="856"/>
                      </a:lnTo>
                      <a:lnTo>
                        <a:pt x="386" y="852"/>
                      </a:lnTo>
                      <a:lnTo>
                        <a:pt x="386" y="852"/>
                      </a:lnTo>
                      <a:lnTo>
                        <a:pt x="394" y="810"/>
                      </a:lnTo>
                      <a:lnTo>
                        <a:pt x="396" y="768"/>
                      </a:lnTo>
                      <a:lnTo>
                        <a:pt x="446" y="816"/>
                      </a:lnTo>
                      <a:lnTo>
                        <a:pt x="452" y="808"/>
                      </a:lnTo>
                      <a:lnTo>
                        <a:pt x="396" y="750"/>
                      </a:lnTo>
                      <a:lnTo>
                        <a:pt x="396" y="750"/>
                      </a:lnTo>
                      <a:lnTo>
                        <a:pt x="396" y="716"/>
                      </a:lnTo>
                      <a:lnTo>
                        <a:pt x="394" y="682"/>
                      </a:lnTo>
                      <a:lnTo>
                        <a:pt x="490" y="776"/>
                      </a:lnTo>
                      <a:lnTo>
                        <a:pt x="498" y="768"/>
                      </a:lnTo>
                      <a:lnTo>
                        <a:pt x="392" y="656"/>
                      </a:lnTo>
                      <a:lnTo>
                        <a:pt x="392" y="656"/>
                      </a:lnTo>
                      <a:lnTo>
                        <a:pt x="392" y="644"/>
                      </a:lnTo>
                      <a:lnTo>
                        <a:pt x="392" y="644"/>
                      </a:lnTo>
                      <a:lnTo>
                        <a:pt x="390" y="600"/>
                      </a:lnTo>
                      <a:lnTo>
                        <a:pt x="388" y="556"/>
                      </a:lnTo>
                      <a:lnTo>
                        <a:pt x="388" y="510"/>
                      </a:lnTo>
                      <a:lnTo>
                        <a:pt x="394" y="466"/>
                      </a:lnTo>
                      <a:lnTo>
                        <a:pt x="394" y="466"/>
                      </a:lnTo>
                      <a:lnTo>
                        <a:pt x="436" y="484"/>
                      </a:lnTo>
                      <a:lnTo>
                        <a:pt x="476" y="506"/>
                      </a:lnTo>
                      <a:lnTo>
                        <a:pt x="514" y="530"/>
                      </a:lnTo>
                      <a:lnTo>
                        <a:pt x="552" y="554"/>
                      </a:lnTo>
                      <a:lnTo>
                        <a:pt x="552" y="554"/>
                      </a:lnTo>
                      <a:lnTo>
                        <a:pt x="564" y="562"/>
                      </a:lnTo>
                      <a:lnTo>
                        <a:pt x="606" y="706"/>
                      </a:lnTo>
                      <a:lnTo>
                        <a:pt x="618" y="702"/>
                      </a:lnTo>
                      <a:lnTo>
                        <a:pt x="586" y="576"/>
                      </a:lnTo>
                      <a:lnTo>
                        <a:pt x="586" y="576"/>
                      </a:lnTo>
                      <a:lnTo>
                        <a:pt x="614" y="594"/>
                      </a:lnTo>
                      <a:lnTo>
                        <a:pt x="642" y="610"/>
                      </a:lnTo>
                      <a:lnTo>
                        <a:pt x="664" y="686"/>
                      </a:lnTo>
                      <a:lnTo>
                        <a:pt x="674" y="684"/>
                      </a:lnTo>
                      <a:lnTo>
                        <a:pt x="658" y="620"/>
                      </a:lnTo>
                      <a:lnTo>
                        <a:pt x="658" y="620"/>
                      </a:lnTo>
                      <a:lnTo>
                        <a:pt x="696" y="636"/>
                      </a:lnTo>
                      <a:lnTo>
                        <a:pt x="734" y="652"/>
                      </a:lnTo>
                      <a:lnTo>
                        <a:pt x="738" y="652"/>
                      </a:lnTo>
                      <a:lnTo>
                        <a:pt x="746" y="638"/>
                      </a:lnTo>
                      <a:lnTo>
                        <a:pt x="746" y="636"/>
                      </a:lnTo>
                      <a:lnTo>
                        <a:pt x="750" y="632"/>
                      </a:lnTo>
                      <a:lnTo>
                        <a:pt x="746" y="630"/>
                      </a:lnTo>
                      <a:lnTo>
                        <a:pt x="746" y="630"/>
                      </a:lnTo>
                      <a:lnTo>
                        <a:pt x="714" y="604"/>
                      </a:lnTo>
                      <a:lnTo>
                        <a:pt x="680" y="580"/>
                      </a:lnTo>
                      <a:lnTo>
                        <a:pt x="680" y="580"/>
                      </a:lnTo>
                      <a:close/>
                    </a:path>
                  </a:pathLst>
                </a:custGeom>
                <a:solidFill>
                  <a:srgbClr val="FEFFFF">
                    <a:alpha val="3000"/>
                  </a:srgbClr>
                </a:solidFill>
                <a:ln>
                  <a:solidFill>
                    <a:srgbClr val="FEFFFF">
                      <a:alpha val="4000"/>
                    </a:srgbClr>
                  </a:solidFill>
                </a:ln>
                <a:effectLst>
                  <a:glow rad="76200">
                    <a:srgbClr val="FEFFFF">
                      <a:alpha val="6000"/>
                    </a:srgbClr>
                  </a:glow>
                  <a:softEdge rad="12700"/>
                </a:effectLst>
                <a:extLst/>
              </p:spPr>
              <p:txBody>
                <a:bodyPr vert="horz" wrap="square" lIns="91440" tIns="45720" rIns="91440" bIns="45720" numCol="1" anchor="t" anchorCtr="0" compatLnSpc="1">
                  <a:prstTxWarp prst="textNoShape">
                    <a:avLst/>
                  </a:prstTxWarp>
                </a:bodyPr>
                <a:lstStyle/>
                <a:p>
                  <a:endParaRPr lang="en-US"/>
                </a:p>
              </p:txBody>
            </p:sp>
            <p:sp>
              <p:nvSpPr>
                <p:cNvPr id="28" name="Freeform 53"/>
                <p:cNvSpPr>
                  <a:spLocks noChangeAspect="1"/>
                </p:cNvSpPr>
                <p:nvPr/>
              </p:nvSpPr>
              <p:spPr bwMode="auto">
                <a:xfrm rot="1160251">
                  <a:off x="8324628" y="3308607"/>
                  <a:ext cx="491754" cy="561254"/>
                </a:xfrm>
                <a:custGeom>
                  <a:avLst/>
                  <a:gdLst>
                    <a:gd name="T0" fmla="*/ 664 w 750"/>
                    <a:gd name="T1" fmla="*/ 570 h 856"/>
                    <a:gd name="T2" fmla="*/ 582 w 750"/>
                    <a:gd name="T3" fmla="*/ 526 h 856"/>
                    <a:gd name="T4" fmla="*/ 490 w 750"/>
                    <a:gd name="T5" fmla="*/ 480 h 856"/>
                    <a:gd name="T6" fmla="*/ 492 w 750"/>
                    <a:gd name="T7" fmla="*/ 380 h 856"/>
                    <a:gd name="T8" fmla="*/ 730 w 750"/>
                    <a:gd name="T9" fmla="*/ 366 h 856"/>
                    <a:gd name="T10" fmla="*/ 744 w 750"/>
                    <a:gd name="T11" fmla="*/ 306 h 856"/>
                    <a:gd name="T12" fmla="*/ 748 w 750"/>
                    <a:gd name="T13" fmla="*/ 228 h 856"/>
                    <a:gd name="T14" fmla="*/ 738 w 750"/>
                    <a:gd name="T15" fmla="*/ 206 h 856"/>
                    <a:gd name="T16" fmla="*/ 674 w 750"/>
                    <a:gd name="T17" fmla="*/ 174 h 856"/>
                    <a:gd name="T18" fmla="*/ 584 w 750"/>
                    <a:gd name="T19" fmla="*/ 284 h 856"/>
                    <a:gd name="T20" fmla="*/ 552 w 750"/>
                    <a:gd name="T21" fmla="*/ 306 h 856"/>
                    <a:gd name="T22" fmla="*/ 398 w 750"/>
                    <a:gd name="T23" fmla="*/ 394 h 856"/>
                    <a:gd name="T24" fmla="*/ 394 w 750"/>
                    <a:gd name="T25" fmla="*/ 212 h 856"/>
                    <a:gd name="T26" fmla="*/ 398 w 750"/>
                    <a:gd name="T27" fmla="*/ 172 h 856"/>
                    <a:gd name="T28" fmla="*/ 398 w 750"/>
                    <a:gd name="T29" fmla="*/ 88 h 856"/>
                    <a:gd name="T30" fmla="*/ 384 w 750"/>
                    <a:gd name="T31" fmla="*/ 0 h 856"/>
                    <a:gd name="T32" fmla="*/ 356 w 750"/>
                    <a:gd name="T33" fmla="*/ 46 h 856"/>
                    <a:gd name="T34" fmla="*/ 352 w 750"/>
                    <a:gd name="T35" fmla="*/ 108 h 856"/>
                    <a:gd name="T36" fmla="*/ 356 w 750"/>
                    <a:gd name="T37" fmla="*/ 200 h 856"/>
                    <a:gd name="T38" fmla="*/ 362 w 750"/>
                    <a:gd name="T39" fmla="*/ 302 h 856"/>
                    <a:gd name="T40" fmla="*/ 274 w 750"/>
                    <a:gd name="T41" fmla="*/ 352 h 856"/>
                    <a:gd name="T42" fmla="*/ 144 w 750"/>
                    <a:gd name="T43" fmla="*/ 152 h 856"/>
                    <a:gd name="T44" fmla="*/ 84 w 750"/>
                    <a:gd name="T45" fmla="*/ 170 h 856"/>
                    <a:gd name="T46" fmla="*/ 14 w 750"/>
                    <a:gd name="T47" fmla="*/ 206 h 856"/>
                    <a:gd name="T48" fmla="*/ 2 w 750"/>
                    <a:gd name="T49" fmla="*/ 222 h 856"/>
                    <a:gd name="T50" fmla="*/ 70 w 750"/>
                    <a:gd name="T51" fmla="*/ 278 h 856"/>
                    <a:gd name="T52" fmla="*/ 114 w 750"/>
                    <a:gd name="T53" fmla="*/ 304 h 856"/>
                    <a:gd name="T54" fmla="*/ 168 w 750"/>
                    <a:gd name="T55" fmla="*/ 330 h 856"/>
                    <a:gd name="T56" fmla="*/ 296 w 750"/>
                    <a:gd name="T57" fmla="*/ 400 h 856"/>
                    <a:gd name="T58" fmla="*/ 218 w 750"/>
                    <a:gd name="T59" fmla="*/ 498 h 856"/>
                    <a:gd name="T60" fmla="*/ 16 w 750"/>
                    <a:gd name="T61" fmla="*/ 502 h 856"/>
                    <a:gd name="T62" fmla="*/ 6 w 750"/>
                    <a:gd name="T63" fmla="*/ 552 h 856"/>
                    <a:gd name="T64" fmla="*/ 2 w 750"/>
                    <a:gd name="T65" fmla="*/ 628 h 856"/>
                    <a:gd name="T66" fmla="*/ 10 w 750"/>
                    <a:gd name="T67" fmla="*/ 650 h 856"/>
                    <a:gd name="T68" fmla="*/ 74 w 750"/>
                    <a:gd name="T69" fmla="*/ 684 h 856"/>
                    <a:gd name="T70" fmla="*/ 164 w 750"/>
                    <a:gd name="T71" fmla="*/ 574 h 856"/>
                    <a:gd name="T72" fmla="*/ 196 w 750"/>
                    <a:gd name="T73" fmla="*/ 552 h 856"/>
                    <a:gd name="T74" fmla="*/ 352 w 750"/>
                    <a:gd name="T75" fmla="*/ 464 h 856"/>
                    <a:gd name="T76" fmla="*/ 354 w 750"/>
                    <a:gd name="T77" fmla="*/ 644 h 856"/>
                    <a:gd name="T78" fmla="*/ 352 w 750"/>
                    <a:gd name="T79" fmla="*/ 686 h 856"/>
                    <a:gd name="T80" fmla="*/ 304 w 750"/>
                    <a:gd name="T81" fmla="*/ 816 h 856"/>
                    <a:gd name="T82" fmla="*/ 362 w 750"/>
                    <a:gd name="T83" fmla="*/ 856 h 856"/>
                    <a:gd name="T84" fmla="*/ 386 w 750"/>
                    <a:gd name="T85" fmla="*/ 852 h 856"/>
                    <a:gd name="T86" fmla="*/ 396 w 750"/>
                    <a:gd name="T87" fmla="*/ 750 h 856"/>
                    <a:gd name="T88" fmla="*/ 498 w 750"/>
                    <a:gd name="T89" fmla="*/ 768 h 856"/>
                    <a:gd name="T90" fmla="*/ 390 w 750"/>
                    <a:gd name="T91" fmla="*/ 600 h 856"/>
                    <a:gd name="T92" fmla="*/ 436 w 750"/>
                    <a:gd name="T93" fmla="*/ 484 h 856"/>
                    <a:gd name="T94" fmla="*/ 564 w 750"/>
                    <a:gd name="T95" fmla="*/ 562 h 856"/>
                    <a:gd name="T96" fmla="*/ 614 w 750"/>
                    <a:gd name="T97" fmla="*/ 594 h 856"/>
                    <a:gd name="T98" fmla="*/ 658 w 750"/>
                    <a:gd name="T99" fmla="*/ 620 h 856"/>
                    <a:gd name="T100" fmla="*/ 746 w 750"/>
                    <a:gd name="T101" fmla="*/ 636 h 856"/>
                    <a:gd name="T102" fmla="*/ 680 w 750"/>
                    <a:gd name="T103" fmla="*/ 58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50" h="856">
                      <a:moveTo>
                        <a:pt x="680" y="580"/>
                      </a:moveTo>
                      <a:lnTo>
                        <a:pt x="746" y="560"/>
                      </a:lnTo>
                      <a:lnTo>
                        <a:pt x="744" y="552"/>
                      </a:lnTo>
                      <a:lnTo>
                        <a:pt x="664" y="570"/>
                      </a:lnTo>
                      <a:lnTo>
                        <a:pt x="664" y="570"/>
                      </a:lnTo>
                      <a:lnTo>
                        <a:pt x="634" y="554"/>
                      </a:lnTo>
                      <a:lnTo>
                        <a:pt x="604" y="538"/>
                      </a:lnTo>
                      <a:lnTo>
                        <a:pt x="732" y="502"/>
                      </a:lnTo>
                      <a:lnTo>
                        <a:pt x="730" y="490"/>
                      </a:lnTo>
                      <a:lnTo>
                        <a:pt x="582" y="526"/>
                      </a:lnTo>
                      <a:lnTo>
                        <a:pt x="582" y="526"/>
                      </a:lnTo>
                      <a:lnTo>
                        <a:pt x="570" y="522"/>
                      </a:lnTo>
                      <a:lnTo>
                        <a:pt x="570" y="522"/>
                      </a:lnTo>
                      <a:lnTo>
                        <a:pt x="530" y="502"/>
                      </a:lnTo>
                      <a:lnTo>
                        <a:pt x="490" y="480"/>
                      </a:lnTo>
                      <a:lnTo>
                        <a:pt x="452" y="458"/>
                      </a:lnTo>
                      <a:lnTo>
                        <a:pt x="416" y="432"/>
                      </a:lnTo>
                      <a:lnTo>
                        <a:pt x="416" y="432"/>
                      </a:lnTo>
                      <a:lnTo>
                        <a:pt x="454" y="404"/>
                      </a:lnTo>
                      <a:lnTo>
                        <a:pt x="492" y="380"/>
                      </a:lnTo>
                      <a:lnTo>
                        <a:pt x="532" y="358"/>
                      </a:lnTo>
                      <a:lnTo>
                        <a:pt x="572" y="338"/>
                      </a:lnTo>
                      <a:lnTo>
                        <a:pt x="572" y="338"/>
                      </a:lnTo>
                      <a:lnTo>
                        <a:pt x="586" y="332"/>
                      </a:lnTo>
                      <a:lnTo>
                        <a:pt x="730" y="366"/>
                      </a:lnTo>
                      <a:lnTo>
                        <a:pt x="732" y="356"/>
                      </a:lnTo>
                      <a:lnTo>
                        <a:pt x="608" y="320"/>
                      </a:lnTo>
                      <a:lnTo>
                        <a:pt x="608" y="320"/>
                      </a:lnTo>
                      <a:lnTo>
                        <a:pt x="666" y="288"/>
                      </a:lnTo>
                      <a:lnTo>
                        <a:pt x="744" y="306"/>
                      </a:lnTo>
                      <a:lnTo>
                        <a:pt x="746" y="296"/>
                      </a:lnTo>
                      <a:lnTo>
                        <a:pt x="682" y="278"/>
                      </a:lnTo>
                      <a:lnTo>
                        <a:pt x="682" y="278"/>
                      </a:lnTo>
                      <a:lnTo>
                        <a:pt x="716" y="254"/>
                      </a:lnTo>
                      <a:lnTo>
                        <a:pt x="748" y="228"/>
                      </a:lnTo>
                      <a:lnTo>
                        <a:pt x="750" y="226"/>
                      </a:lnTo>
                      <a:lnTo>
                        <a:pt x="748" y="224"/>
                      </a:lnTo>
                      <a:lnTo>
                        <a:pt x="748" y="224"/>
                      </a:lnTo>
                      <a:lnTo>
                        <a:pt x="744" y="214"/>
                      </a:lnTo>
                      <a:lnTo>
                        <a:pt x="738" y="206"/>
                      </a:lnTo>
                      <a:lnTo>
                        <a:pt x="736" y="208"/>
                      </a:lnTo>
                      <a:lnTo>
                        <a:pt x="736" y="208"/>
                      </a:lnTo>
                      <a:lnTo>
                        <a:pt x="696" y="222"/>
                      </a:lnTo>
                      <a:lnTo>
                        <a:pt x="658" y="240"/>
                      </a:lnTo>
                      <a:lnTo>
                        <a:pt x="674" y="174"/>
                      </a:lnTo>
                      <a:lnTo>
                        <a:pt x="664" y="170"/>
                      </a:lnTo>
                      <a:lnTo>
                        <a:pt x="642" y="248"/>
                      </a:lnTo>
                      <a:lnTo>
                        <a:pt x="642" y="248"/>
                      </a:lnTo>
                      <a:lnTo>
                        <a:pt x="614" y="266"/>
                      </a:lnTo>
                      <a:lnTo>
                        <a:pt x="584" y="284"/>
                      </a:lnTo>
                      <a:lnTo>
                        <a:pt x="618" y="154"/>
                      </a:lnTo>
                      <a:lnTo>
                        <a:pt x="606" y="152"/>
                      </a:lnTo>
                      <a:lnTo>
                        <a:pt x="562" y="298"/>
                      </a:lnTo>
                      <a:lnTo>
                        <a:pt x="562" y="298"/>
                      </a:lnTo>
                      <a:lnTo>
                        <a:pt x="552" y="306"/>
                      </a:lnTo>
                      <a:lnTo>
                        <a:pt x="552" y="306"/>
                      </a:lnTo>
                      <a:lnTo>
                        <a:pt x="516" y="330"/>
                      </a:lnTo>
                      <a:lnTo>
                        <a:pt x="478" y="354"/>
                      </a:lnTo>
                      <a:lnTo>
                        <a:pt x="438" y="376"/>
                      </a:lnTo>
                      <a:lnTo>
                        <a:pt x="398" y="394"/>
                      </a:lnTo>
                      <a:lnTo>
                        <a:pt x="398" y="394"/>
                      </a:lnTo>
                      <a:lnTo>
                        <a:pt x="392" y="348"/>
                      </a:lnTo>
                      <a:lnTo>
                        <a:pt x="392" y="302"/>
                      </a:lnTo>
                      <a:lnTo>
                        <a:pt x="392" y="258"/>
                      </a:lnTo>
                      <a:lnTo>
                        <a:pt x="394" y="212"/>
                      </a:lnTo>
                      <a:lnTo>
                        <a:pt x="394" y="212"/>
                      </a:lnTo>
                      <a:lnTo>
                        <a:pt x="396" y="198"/>
                      </a:lnTo>
                      <a:lnTo>
                        <a:pt x="498" y="90"/>
                      </a:lnTo>
                      <a:lnTo>
                        <a:pt x="490" y="82"/>
                      </a:lnTo>
                      <a:lnTo>
                        <a:pt x="398" y="172"/>
                      </a:lnTo>
                      <a:lnTo>
                        <a:pt x="398" y="172"/>
                      </a:lnTo>
                      <a:lnTo>
                        <a:pt x="398" y="106"/>
                      </a:lnTo>
                      <a:lnTo>
                        <a:pt x="452" y="48"/>
                      </a:lnTo>
                      <a:lnTo>
                        <a:pt x="446" y="42"/>
                      </a:lnTo>
                      <a:lnTo>
                        <a:pt x="398" y="88"/>
                      </a:lnTo>
                      <a:lnTo>
                        <a:pt x="398" y="88"/>
                      </a:lnTo>
                      <a:lnTo>
                        <a:pt x="394" y="46"/>
                      </a:lnTo>
                      <a:lnTo>
                        <a:pt x="388" y="4"/>
                      </a:lnTo>
                      <a:lnTo>
                        <a:pt x="388" y="0"/>
                      </a:lnTo>
                      <a:lnTo>
                        <a:pt x="384" y="0"/>
                      </a:lnTo>
                      <a:lnTo>
                        <a:pt x="368" y="0"/>
                      </a:lnTo>
                      <a:lnTo>
                        <a:pt x="364" y="0"/>
                      </a:lnTo>
                      <a:lnTo>
                        <a:pt x="364" y="4"/>
                      </a:lnTo>
                      <a:lnTo>
                        <a:pt x="364" y="4"/>
                      </a:lnTo>
                      <a:lnTo>
                        <a:pt x="356" y="46"/>
                      </a:lnTo>
                      <a:lnTo>
                        <a:pt x="354" y="88"/>
                      </a:lnTo>
                      <a:lnTo>
                        <a:pt x="304" y="42"/>
                      </a:lnTo>
                      <a:lnTo>
                        <a:pt x="296" y="48"/>
                      </a:lnTo>
                      <a:lnTo>
                        <a:pt x="352" y="108"/>
                      </a:lnTo>
                      <a:lnTo>
                        <a:pt x="352" y="108"/>
                      </a:lnTo>
                      <a:lnTo>
                        <a:pt x="354" y="140"/>
                      </a:lnTo>
                      <a:lnTo>
                        <a:pt x="354" y="174"/>
                      </a:lnTo>
                      <a:lnTo>
                        <a:pt x="258" y="82"/>
                      </a:lnTo>
                      <a:lnTo>
                        <a:pt x="250" y="90"/>
                      </a:lnTo>
                      <a:lnTo>
                        <a:pt x="356" y="200"/>
                      </a:lnTo>
                      <a:lnTo>
                        <a:pt x="356" y="200"/>
                      </a:lnTo>
                      <a:lnTo>
                        <a:pt x="358" y="214"/>
                      </a:lnTo>
                      <a:lnTo>
                        <a:pt x="358" y="214"/>
                      </a:lnTo>
                      <a:lnTo>
                        <a:pt x="360" y="258"/>
                      </a:lnTo>
                      <a:lnTo>
                        <a:pt x="362" y="302"/>
                      </a:lnTo>
                      <a:lnTo>
                        <a:pt x="360" y="346"/>
                      </a:lnTo>
                      <a:lnTo>
                        <a:pt x="356" y="392"/>
                      </a:lnTo>
                      <a:lnTo>
                        <a:pt x="356" y="392"/>
                      </a:lnTo>
                      <a:lnTo>
                        <a:pt x="314" y="374"/>
                      </a:lnTo>
                      <a:lnTo>
                        <a:pt x="274" y="352"/>
                      </a:lnTo>
                      <a:lnTo>
                        <a:pt x="236" y="328"/>
                      </a:lnTo>
                      <a:lnTo>
                        <a:pt x="198" y="304"/>
                      </a:lnTo>
                      <a:lnTo>
                        <a:pt x="198" y="304"/>
                      </a:lnTo>
                      <a:lnTo>
                        <a:pt x="186" y="294"/>
                      </a:lnTo>
                      <a:lnTo>
                        <a:pt x="144" y="152"/>
                      </a:lnTo>
                      <a:lnTo>
                        <a:pt x="132" y="154"/>
                      </a:lnTo>
                      <a:lnTo>
                        <a:pt x="164" y="282"/>
                      </a:lnTo>
                      <a:lnTo>
                        <a:pt x="164" y="282"/>
                      </a:lnTo>
                      <a:lnTo>
                        <a:pt x="106" y="246"/>
                      </a:lnTo>
                      <a:lnTo>
                        <a:pt x="84" y="170"/>
                      </a:lnTo>
                      <a:lnTo>
                        <a:pt x="74" y="174"/>
                      </a:lnTo>
                      <a:lnTo>
                        <a:pt x="90" y="238"/>
                      </a:lnTo>
                      <a:lnTo>
                        <a:pt x="90" y="238"/>
                      </a:lnTo>
                      <a:lnTo>
                        <a:pt x="54" y="220"/>
                      </a:lnTo>
                      <a:lnTo>
                        <a:pt x="14" y="206"/>
                      </a:lnTo>
                      <a:lnTo>
                        <a:pt x="12" y="204"/>
                      </a:lnTo>
                      <a:lnTo>
                        <a:pt x="10" y="208"/>
                      </a:lnTo>
                      <a:lnTo>
                        <a:pt x="10" y="208"/>
                      </a:lnTo>
                      <a:lnTo>
                        <a:pt x="2" y="222"/>
                      </a:lnTo>
                      <a:lnTo>
                        <a:pt x="2" y="222"/>
                      </a:lnTo>
                      <a:lnTo>
                        <a:pt x="0" y="224"/>
                      </a:lnTo>
                      <a:lnTo>
                        <a:pt x="2" y="226"/>
                      </a:lnTo>
                      <a:lnTo>
                        <a:pt x="2" y="226"/>
                      </a:lnTo>
                      <a:lnTo>
                        <a:pt x="36" y="254"/>
                      </a:lnTo>
                      <a:lnTo>
                        <a:pt x="70" y="278"/>
                      </a:lnTo>
                      <a:lnTo>
                        <a:pt x="4" y="296"/>
                      </a:lnTo>
                      <a:lnTo>
                        <a:pt x="6" y="306"/>
                      </a:lnTo>
                      <a:lnTo>
                        <a:pt x="86" y="288"/>
                      </a:lnTo>
                      <a:lnTo>
                        <a:pt x="86" y="288"/>
                      </a:lnTo>
                      <a:lnTo>
                        <a:pt x="114" y="304"/>
                      </a:lnTo>
                      <a:lnTo>
                        <a:pt x="144" y="318"/>
                      </a:lnTo>
                      <a:lnTo>
                        <a:pt x="16" y="356"/>
                      </a:lnTo>
                      <a:lnTo>
                        <a:pt x="20" y="366"/>
                      </a:lnTo>
                      <a:lnTo>
                        <a:pt x="168" y="330"/>
                      </a:lnTo>
                      <a:lnTo>
                        <a:pt x="168" y="330"/>
                      </a:lnTo>
                      <a:lnTo>
                        <a:pt x="180" y="336"/>
                      </a:lnTo>
                      <a:lnTo>
                        <a:pt x="180" y="336"/>
                      </a:lnTo>
                      <a:lnTo>
                        <a:pt x="220" y="356"/>
                      </a:lnTo>
                      <a:lnTo>
                        <a:pt x="258" y="376"/>
                      </a:lnTo>
                      <a:lnTo>
                        <a:pt x="296" y="400"/>
                      </a:lnTo>
                      <a:lnTo>
                        <a:pt x="334" y="426"/>
                      </a:lnTo>
                      <a:lnTo>
                        <a:pt x="334" y="426"/>
                      </a:lnTo>
                      <a:lnTo>
                        <a:pt x="296" y="454"/>
                      </a:lnTo>
                      <a:lnTo>
                        <a:pt x="258" y="478"/>
                      </a:lnTo>
                      <a:lnTo>
                        <a:pt x="218" y="498"/>
                      </a:lnTo>
                      <a:lnTo>
                        <a:pt x="178" y="520"/>
                      </a:lnTo>
                      <a:lnTo>
                        <a:pt x="178" y="520"/>
                      </a:lnTo>
                      <a:lnTo>
                        <a:pt x="164" y="526"/>
                      </a:lnTo>
                      <a:lnTo>
                        <a:pt x="20" y="490"/>
                      </a:lnTo>
                      <a:lnTo>
                        <a:pt x="16" y="502"/>
                      </a:lnTo>
                      <a:lnTo>
                        <a:pt x="142" y="538"/>
                      </a:lnTo>
                      <a:lnTo>
                        <a:pt x="142" y="538"/>
                      </a:lnTo>
                      <a:lnTo>
                        <a:pt x="112" y="554"/>
                      </a:lnTo>
                      <a:lnTo>
                        <a:pt x="82" y="570"/>
                      </a:lnTo>
                      <a:lnTo>
                        <a:pt x="6" y="552"/>
                      </a:lnTo>
                      <a:lnTo>
                        <a:pt x="4" y="560"/>
                      </a:lnTo>
                      <a:lnTo>
                        <a:pt x="68" y="580"/>
                      </a:lnTo>
                      <a:lnTo>
                        <a:pt x="68" y="580"/>
                      </a:lnTo>
                      <a:lnTo>
                        <a:pt x="34" y="602"/>
                      </a:lnTo>
                      <a:lnTo>
                        <a:pt x="2" y="628"/>
                      </a:lnTo>
                      <a:lnTo>
                        <a:pt x="0" y="630"/>
                      </a:lnTo>
                      <a:lnTo>
                        <a:pt x="6" y="644"/>
                      </a:lnTo>
                      <a:lnTo>
                        <a:pt x="8" y="648"/>
                      </a:lnTo>
                      <a:lnTo>
                        <a:pt x="8" y="648"/>
                      </a:lnTo>
                      <a:lnTo>
                        <a:pt x="10" y="650"/>
                      </a:lnTo>
                      <a:lnTo>
                        <a:pt x="14" y="650"/>
                      </a:lnTo>
                      <a:lnTo>
                        <a:pt x="14" y="650"/>
                      </a:lnTo>
                      <a:lnTo>
                        <a:pt x="54" y="636"/>
                      </a:lnTo>
                      <a:lnTo>
                        <a:pt x="92" y="618"/>
                      </a:lnTo>
                      <a:lnTo>
                        <a:pt x="74" y="684"/>
                      </a:lnTo>
                      <a:lnTo>
                        <a:pt x="84" y="686"/>
                      </a:lnTo>
                      <a:lnTo>
                        <a:pt x="108" y="608"/>
                      </a:lnTo>
                      <a:lnTo>
                        <a:pt x="108" y="608"/>
                      </a:lnTo>
                      <a:lnTo>
                        <a:pt x="136" y="592"/>
                      </a:lnTo>
                      <a:lnTo>
                        <a:pt x="164" y="574"/>
                      </a:lnTo>
                      <a:lnTo>
                        <a:pt x="132" y="702"/>
                      </a:lnTo>
                      <a:lnTo>
                        <a:pt x="144" y="706"/>
                      </a:lnTo>
                      <a:lnTo>
                        <a:pt x="186" y="558"/>
                      </a:lnTo>
                      <a:lnTo>
                        <a:pt x="186" y="558"/>
                      </a:lnTo>
                      <a:lnTo>
                        <a:pt x="196" y="552"/>
                      </a:lnTo>
                      <a:lnTo>
                        <a:pt x="196" y="552"/>
                      </a:lnTo>
                      <a:lnTo>
                        <a:pt x="234" y="526"/>
                      </a:lnTo>
                      <a:lnTo>
                        <a:pt x="272" y="504"/>
                      </a:lnTo>
                      <a:lnTo>
                        <a:pt x="310" y="482"/>
                      </a:lnTo>
                      <a:lnTo>
                        <a:pt x="352" y="464"/>
                      </a:lnTo>
                      <a:lnTo>
                        <a:pt x="352" y="464"/>
                      </a:lnTo>
                      <a:lnTo>
                        <a:pt x="356" y="508"/>
                      </a:lnTo>
                      <a:lnTo>
                        <a:pt x="358" y="554"/>
                      </a:lnTo>
                      <a:lnTo>
                        <a:pt x="356" y="600"/>
                      </a:lnTo>
                      <a:lnTo>
                        <a:pt x="354" y="644"/>
                      </a:lnTo>
                      <a:lnTo>
                        <a:pt x="354" y="644"/>
                      </a:lnTo>
                      <a:lnTo>
                        <a:pt x="354" y="660"/>
                      </a:lnTo>
                      <a:lnTo>
                        <a:pt x="250" y="768"/>
                      </a:lnTo>
                      <a:lnTo>
                        <a:pt x="258" y="776"/>
                      </a:lnTo>
                      <a:lnTo>
                        <a:pt x="352" y="686"/>
                      </a:lnTo>
                      <a:lnTo>
                        <a:pt x="352" y="686"/>
                      </a:lnTo>
                      <a:lnTo>
                        <a:pt x="352" y="718"/>
                      </a:lnTo>
                      <a:lnTo>
                        <a:pt x="352" y="752"/>
                      </a:lnTo>
                      <a:lnTo>
                        <a:pt x="296" y="808"/>
                      </a:lnTo>
                      <a:lnTo>
                        <a:pt x="304" y="816"/>
                      </a:lnTo>
                      <a:lnTo>
                        <a:pt x="352" y="770"/>
                      </a:lnTo>
                      <a:lnTo>
                        <a:pt x="352" y="770"/>
                      </a:lnTo>
                      <a:lnTo>
                        <a:pt x="354" y="812"/>
                      </a:lnTo>
                      <a:lnTo>
                        <a:pt x="362" y="852"/>
                      </a:lnTo>
                      <a:lnTo>
                        <a:pt x="362" y="856"/>
                      </a:lnTo>
                      <a:lnTo>
                        <a:pt x="366" y="856"/>
                      </a:lnTo>
                      <a:lnTo>
                        <a:pt x="382" y="856"/>
                      </a:lnTo>
                      <a:lnTo>
                        <a:pt x="386" y="856"/>
                      </a:lnTo>
                      <a:lnTo>
                        <a:pt x="386" y="852"/>
                      </a:lnTo>
                      <a:lnTo>
                        <a:pt x="386" y="852"/>
                      </a:lnTo>
                      <a:lnTo>
                        <a:pt x="394" y="810"/>
                      </a:lnTo>
                      <a:lnTo>
                        <a:pt x="396" y="768"/>
                      </a:lnTo>
                      <a:lnTo>
                        <a:pt x="446" y="816"/>
                      </a:lnTo>
                      <a:lnTo>
                        <a:pt x="452" y="808"/>
                      </a:lnTo>
                      <a:lnTo>
                        <a:pt x="396" y="750"/>
                      </a:lnTo>
                      <a:lnTo>
                        <a:pt x="396" y="750"/>
                      </a:lnTo>
                      <a:lnTo>
                        <a:pt x="396" y="716"/>
                      </a:lnTo>
                      <a:lnTo>
                        <a:pt x="394" y="682"/>
                      </a:lnTo>
                      <a:lnTo>
                        <a:pt x="490" y="776"/>
                      </a:lnTo>
                      <a:lnTo>
                        <a:pt x="498" y="768"/>
                      </a:lnTo>
                      <a:lnTo>
                        <a:pt x="392" y="656"/>
                      </a:lnTo>
                      <a:lnTo>
                        <a:pt x="392" y="656"/>
                      </a:lnTo>
                      <a:lnTo>
                        <a:pt x="392" y="644"/>
                      </a:lnTo>
                      <a:lnTo>
                        <a:pt x="392" y="644"/>
                      </a:lnTo>
                      <a:lnTo>
                        <a:pt x="390" y="600"/>
                      </a:lnTo>
                      <a:lnTo>
                        <a:pt x="388" y="556"/>
                      </a:lnTo>
                      <a:lnTo>
                        <a:pt x="388" y="510"/>
                      </a:lnTo>
                      <a:lnTo>
                        <a:pt x="394" y="466"/>
                      </a:lnTo>
                      <a:lnTo>
                        <a:pt x="394" y="466"/>
                      </a:lnTo>
                      <a:lnTo>
                        <a:pt x="436" y="484"/>
                      </a:lnTo>
                      <a:lnTo>
                        <a:pt x="476" y="506"/>
                      </a:lnTo>
                      <a:lnTo>
                        <a:pt x="514" y="530"/>
                      </a:lnTo>
                      <a:lnTo>
                        <a:pt x="552" y="554"/>
                      </a:lnTo>
                      <a:lnTo>
                        <a:pt x="552" y="554"/>
                      </a:lnTo>
                      <a:lnTo>
                        <a:pt x="564" y="562"/>
                      </a:lnTo>
                      <a:lnTo>
                        <a:pt x="606" y="706"/>
                      </a:lnTo>
                      <a:lnTo>
                        <a:pt x="618" y="702"/>
                      </a:lnTo>
                      <a:lnTo>
                        <a:pt x="586" y="576"/>
                      </a:lnTo>
                      <a:lnTo>
                        <a:pt x="586" y="576"/>
                      </a:lnTo>
                      <a:lnTo>
                        <a:pt x="614" y="594"/>
                      </a:lnTo>
                      <a:lnTo>
                        <a:pt x="642" y="610"/>
                      </a:lnTo>
                      <a:lnTo>
                        <a:pt x="664" y="686"/>
                      </a:lnTo>
                      <a:lnTo>
                        <a:pt x="674" y="684"/>
                      </a:lnTo>
                      <a:lnTo>
                        <a:pt x="658" y="620"/>
                      </a:lnTo>
                      <a:lnTo>
                        <a:pt x="658" y="620"/>
                      </a:lnTo>
                      <a:lnTo>
                        <a:pt x="696" y="636"/>
                      </a:lnTo>
                      <a:lnTo>
                        <a:pt x="734" y="652"/>
                      </a:lnTo>
                      <a:lnTo>
                        <a:pt x="738" y="652"/>
                      </a:lnTo>
                      <a:lnTo>
                        <a:pt x="746" y="638"/>
                      </a:lnTo>
                      <a:lnTo>
                        <a:pt x="746" y="636"/>
                      </a:lnTo>
                      <a:lnTo>
                        <a:pt x="750" y="632"/>
                      </a:lnTo>
                      <a:lnTo>
                        <a:pt x="746" y="630"/>
                      </a:lnTo>
                      <a:lnTo>
                        <a:pt x="746" y="630"/>
                      </a:lnTo>
                      <a:lnTo>
                        <a:pt x="714" y="604"/>
                      </a:lnTo>
                      <a:lnTo>
                        <a:pt x="680" y="580"/>
                      </a:lnTo>
                      <a:lnTo>
                        <a:pt x="680" y="580"/>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30" name="Freeform 53"/>
                <p:cNvSpPr>
                  <a:spLocks noChangeAspect="1"/>
                </p:cNvSpPr>
                <p:nvPr/>
              </p:nvSpPr>
              <p:spPr bwMode="auto">
                <a:xfrm rot="20991253">
                  <a:off x="8713407" y="888239"/>
                  <a:ext cx="384613" cy="438971"/>
                </a:xfrm>
                <a:custGeom>
                  <a:avLst/>
                  <a:gdLst>
                    <a:gd name="T0" fmla="*/ 664 w 750"/>
                    <a:gd name="T1" fmla="*/ 570 h 856"/>
                    <a:gd name="T2" fmla="*/ 582 w 750"/>
                    <a:gd name="T3" fmla="*/ 526 h 856"/>
                    <a:gd name="T4" fmla="*/ 490 w 750"/>
                    <a:gd name="T5" fmla="*/ 480 h 856"/>
                    <a:gd name="T6" fmla="*/ 492 w 750"/>
                    <a:gd name="T7" fmla="*/ 380 h 856"/>
                    <a:gd name="T8" fmla="*/ 730 w 750"/>
                    <a:gd name="T9" fmla="*/ 366 h 856"/>
                    <a:gd name="T10" fmla="*/ 744 w 750"/>
                    <a:gd name="T11" fmla="*/ 306 h 856"/>
                    <a:gd name="T12" fmla="*/ 748 w 750"/>
                    <a:gd name="T13" fmla="*/ 228 h 856"/>
                    <a:gd name="T14" fmla="*/ 738 w 750"/>
                    <a:gd name="T15" fmla="*/ 206 h 856"/>
                    <a:gd name="T16" fmla="*/ 674 w 750"/>
                    <a:gd name="T17" fmla="*/ 174 h 856"/>
                    <a:gd name="T18" fmla="*/ 584 w 750"/>
                    <a:gd name="T19" fmla="*/ 284 h 856"/>
                    <a:gd name="T20" fmla="*/ 552 w 750"/>
                    <a:gd name="T21" fmla="*/ 306 h 856"/>
                    <a:gd name="T22" fmla="*/ 398 w 750"/>
                    <a:gd name="T23" fmla="*/ 394 h 856"/>
                    <a:gd name="T24" fmla="*/ 394 w 750"/>
                    <a:gd name="T25" fmla="*/ 212 h 856"/>
                    <a:gd name="T26" fmla="*/ 398 w 750"/>
                    <a:gd name="T27" fmla="*/ 172 h 856"/>
                    <a:gd name="T28" fmla="*/ 398 w 750"/>
                    <a:gd name="T29" fmla="*/ 88 h 856"/>
                    <a:gd name="T30" fmla="*/ 384 w 750"/>
                    <a:gd name="T31" fmla="*/ 0 h 856"/>
                    <a:gd name="T32" fmla="*/ 356 w 750"/>
                    <a:gd name="T33" fmla="*/ 46 h 856"/>
                    <a:gd name="T34" fmla="*/ 352 w 750"/>
                    <a:gd name="T35" fmla="*/ 108 h 856"/>
                    <a:gd name="T36" fmla="*/ 356 w 750"/>
                    <a:gd name="T37" fmla="*/ 200 h 856"/>
                    <a:gd name="T38" fmla="*/ 362 w 750"/>
                    <a:gd name="T39" fmla="*/ 302 h 856"/>
                    <a:gd name="T40" fmla="*/ 274 w 750"/>
                    <a:gd name="T41" fmla="*/ 352 h 856"/>
                    <a:gd name="T42" fmla="*/ 144 w 750"/>
                    <a:gd name="T43" fmla="*/ 152 h 856"/>
                    <a:gd name="T44" fmla="*/ 84 w 750"/>
                    <a:gd name="T45" fmla="*/ 170 h 856"/>
                    <a:gd name="T46" fmla="*/ 14 w 750"/>
                    <a:gd name="T47" fmla="*/ 206 h 856"/>
                    <a:gd name="T48" fmla="*/ 2 w 750"/>
                    <a:gd name="T49" fmla="*/ 222 h 856"/>
                    <a:gd name="T50" fmla="*/ 70 w 750"/>
                    <a:gd name="T51" fmla="*/ 278 h 856"/>
                    <a:gd name="T52" fmla="*/ 114 w 750"/>
                    <a:gd name="T53" fmla="*/ 304 h 856"/>
                    <a:gd name="T54" fmla="*/ 168 w 750"/>
                    <a:gd name="T55" fmla="*/ 330 h 856"/>
                    <a:gd name="T56" fmla="*/ 296 w 750"/>
                    <a:gd name="T57" fmla="*/ 400 h 856"/>
                    <a:gd name="T58" fmla="*/ 218 w 750"/>
                    <a:gd name="T59" fmla="*/ 498 h 856"/>
                    <a:gd name="T60" fmla="*/ 16 w 750"/>
                    <a:gd name="T61" fmla="*/ 502 h 856"/>
                    <a:gd name="T62" fmla="*/ 6 w 750"/>
                    <a:gd name="T63" fmla="*/ 552 h 856"/>
                    <a:gd name="T64" fmla="*/ 2 w 750"/>
                    <a:gd name="T65" fmla="*/ 628 h 856"/>
                    <a:gd name="T66" fmla="*/ 10 w 750"/>
                    <a:gd name="T67" fmla="*/ 650 h 856"/>
                    <a:gd name="T68" fmla="*/ 74 w 750"/>
                    <a:gd name="T69" fmla="*/ 684 h 856"/>
                    <a:gd name="T70" fmla="*/ 164 w 750"/>
                    <a:gd name="T71" fmla="*/ 574 h 856"/>
                    <a:gd name="T72" fmla="*/ 196 w 750"/>
                    <a:gd name="T73" fmla="*/ 552 h 856"/>
                    <a:gd name="T74" fmla="*/ 352 w 750"/>
                    <a:gd name="T75" fmla="*/ 464 h 856"/>
                    <a:gd name="T76" fmla="*/ 354 w 750"/>
                    <a:gd name="T77" fmla="*/ 644 h 856"/>
                    <a:gd name="T78" fmla="*/ 352 w 750"/>
                    <a:gd name="T79" fmla="*/ 686 h 856"/>
                    <a:gd name="T80" fmla="*/ 304 w 750"/>
                    <a:gd name="T81" fmla="*/ 816 h 856"/>
                    <a:gd name="T82" fmla="*/ 362 w 750"/>
                    <a:gd name="T83" fmla="*/ 856 h 856"/>
                    <a:gd name="T84" fmla="*/ 386 w 750"/>
                    <a:gd name="T85" fmla="*/ 852 h 856"/>
                    <a:gd name="T86" fmla="*/ 396 w 750"/>
                    <a:gd name="T87" fmla="*/ 750 h 856"/>
                    <a:gd name="T88" fmla="*/ 498 w 750"/>
                    <a:gd name="T89" fmla="*/ 768 h 856"/>
                    <a:gd name="T90" fmla="*/ 390 w 750"/>
                    <a:gd name="T91" fmla="*/ 600 h 856"/>
                    <a:gd name="T92" fmla="*/ 436 w 750"/>
                    <a:gd name="T93" fmla="*/ 484 h 856"/>
                    <a:gd name="T94" fmla="*/ 564 w 750"/>
                    <a:gd name="T95" fmla="*/ 562 h 856"/>
                    <a:gd name="T96" fmla="*/ 614 w 750"/>
                    <a:gd name="T97" fmla="*/ 594 h 856"/>
                    <a:gd name="T98" fmla="*/ 658 w 750"/>
                    <a:gd name="T99" fmla="*/ 620 h 856"/>
                    <a:gd name="T100" fmla="*/ 746 w 750"/>
                    <a:gd name="T101" fmla="*/ 636 h 856"/>
                    <a:gd name="T102" fmla="*/ 680 w 750"/>
                    <a:gd name="T103" fmla="*/ 58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50" h="856">
                      <a:moveTo>
                        <a:pt x="680" y="580"/>
                      </a:moveTo>
                      <a:lnTo>
                        <a:pt x="746" y="560"/>
                      </a:lnTo>
                      <a:lnTo>
                        <a:pt x="744" y="552"/>
                      </a:lnTo>
                      <a:lnTo>
                        <a:pt x="664" y="570"/>
                      </a:lnTo>
                      <a:lnTo>
                        <a:pt x="664" y="570"/>
                      </a:lnTo>
                      <a:lnTo>
                        <a:pt x="634" y="554"/>
                      </a:lnTo>
                      <a:lnTo>
                        <a:pt x="604" y="538"/>
                      </a:lnTo>
                      <a:lnTo>
                        <a:pt x="732" y="502"/>
                      </a:lnTo>
                      <a:lnTo>
                        <a:pt x="730" y="490"/>
                      </a:lnTo>
                      <a:lnTo>
                        <a:pt x="582" y="526"/>
                      </a:lnTo>
                      <a:lnTo>
                        <a:pt x="582" y="526"/>
                      </a:lnTo>
                      <a:lnTo>
                        <a:pt x="570" y="522"/>
                      </a:lnTo>
                      <a:lnTo>
                        <a:pt x="570" y="522"/>
                      </a:lnTo>
                      <a:lnTo>
                        <a:pt x="530" y="502"/>
                      </a:lnTo>
                      <a:lnTo>
                        <a:pt x="490" y="480"/>
                      </a:lnTo>
                      <a:lnTo>
                        <a:pt x="452" y="458"/>
                      </a:lnTo>
                      <a:lnTo>
                        <a:pt x="416" y="432"/>
                      </a:lnTo>
                      <a:lnTo>
                        <a:pt x="416" y="432"/>
                      </a:lnTo>
                      <a:lnTo>
                        <a:pt x="454" y="404"/>
                      </a:lnTo>
                      <a:lnTo>
                        <a:pt x="492" y="380"/>
                      </a:lnTo>
                      <a:lnTo>
                        <a:pt x="532" y="358"/>
                      </a:lnTo>
                      <a:lnTo>
                        <a:pt x="572" y="338"/>
                      </a:lnTo>
                      <a:lnTo>
                        <a:pt x="572" y="338"/>
                      </a:lnTo>
                      <a:lnTo>
                        <a:pt x="586" y="332"/>
                      </a:lnTo>
                      <a:lnTo>
                        <a:pt x="730" y="366"/>
                      </a:lnTo>
                      <a:lnTo>
                        <a:pt x="732" y="356"/>
                      </a:lnTo>
                      <a:lnTo>
                        <a:pt x="608" y="320"/>
                      </a:lnTo>
                      <a:lnTo>
                        <a:pt x="608" y="320"/>
                      </a:lnTo>
                      <a:lnTo>
                        <a:pt x="666" y="288"/>
                      </a:lnTo>
                      <a:lnTo>
                        <a:pt x="744" y="306"/>
                      </a:lnTo>
                      <a:lnTo>
                        <a:pt x="746" y="296"/>
                      </a:lnTo>
                      <a:lnTo>
                        <a:pt x="682" y="278"/>
                      </a:lnTo>
                      <a:lnTo>
                        <a:pt x="682" y="278"/>
                      </a:lnTo>
                      <a:lnTo>
                        <a:pt x="716" y="254"/>
                      </a:lnTo>
                      <a:lnTo>
                        <a:pt x="748" y="228"/>
                      </a:lnTo>
                      <a:lnTo>
                        <a:pt x="750" y="226"/>
                      </a:lnTo>
                      <a:lnTo>
                        <a:pt x="748" y="224"/>
                      </a:lnTo>
                      <a:lnTo>
                        <a:pt x="748" y="224"/>
                      </a:lnTo>
                      <a:lnTo>
                        <a:pt x="744" y="214"/>
                      </a:lnTo>
                      <a:lnTo>
                        <a:pt x="738" y="206"/>
                      </a:lnTo>
                      <a:lnTo>
                        <a:pt x="736" y="208"/>
                      </a:lnTo>
                      <a:lnTo>
                        <a:pt x="736" y="208"/>
                      </a:lnTo>
                      <a:lnTo>
                        <a:pt x="696" y="222"/>
                      </a:lnTo>
                      <a:lnTo>
                        <a:pt x="658" y="240"/>
                      </a:lnTo>
                      <a:lnTo>
                        <a:pt x="674" y="174"/>
                      </a:lnTo>
                      <a:lnTo>
                        <a:pt x="664" y="170"/>
                      </a:lnTo>
                      <a:lnTo>
                        <a:pt x="642" y="248"/>
                      </a:lnTo>
                      <a:lnTo>
                        <a:pt x="642" y="248"/>
                      </a:lnTo>
                      <a:lnTo>
                        <a:pt x="614" y="266"/>
                      </a:lnTo>
                      <a:lnTo>
                        <a:pt x="584" y="284"/>
                      </a:lnTo>
                      <a:lnTo>
                        <a:pt x="618" y="154"/>
                      </a:lnTo>
                      <a:lnTo>
                        <a:pt x="606" y="152"/>
                      </a:lnTo>
                      <a:lnTo>
                        <a:pt x="562" y="298"/>
                      </a:lnTo>
                      <a:lnTo>
                        <a:pt x="562" y="298"/>
                      </a:lnTo>
                      <a:lnTo>
                        <a:pt x="552" y="306"/>
                      </a:lnTo>
                      <a:lnTo>
                        <a:pt x="552" y="306"/>
                      </a:lnTo>
                      <a:lnTo>
                        <a:pt x="516" y="330"/>
                      </a:lnTo>
                      <a:lnTo>
                        <a:pt x="478" y="354"/>
                      </a:lnTo>
                      <a:lnTo>
                        <a:pt x="438" y="376"/>
                      </a:lnTo>
                      <a:lnTo>
                        <a:pt x="398" y="394"/>
                      </a:lnTo>
                      <a:lnTo>
                        <a:pt x="398" y="394"/>
                      </a:lnTo>
                      <a:lnTo>
                        <a:pt x="392" y="348"/>
                      </a:lnTo>
                      <a:lnTo>
                        <a:pt x="392" y="302"/>
                      </a:lnTo>
                      <a:lnTo>
                        <a:pt x="392" y="258"/>
                      </a:lnTo>
                      <a:lnTo>
                        <a:pt x="394" y="212"/>
                      </a:lnTo>
                      <a:lnTo>
                        <a:pt x="394" y="212"/>
                      </a:lnTo>
                      <a:lnTo>
                        <a:pt x="396" y="198"/>
                      </a:lnTo>
                      <a:lnTo>
                        <a:pt x="498" y="90"/>
                      </a:lnTo>
                      <a:lnTo>
                        <a:pt x="490" y="82"/>
                      </a:lnTo>
                      <a:lnTo>
                        <a:pt x="398" y="172"/>
                      </a:lnTo>
                      <a:lnTo>
                        <a:pt x="398" y="172"/>
                      </a:lnTo>
                      <a:lnTo>
                        <a:pt x="398" y="106"/>
                      </a:lnTo>
                      <a:lnTo>
                        <a:pt x="452" y="48"/>
                      </a:lnTo>
                      <a:lnTo>
                        <a:pt x="446" y="42"/>
                      </a:lnTo>
                      <a:lnTo>
                        <a:pt x="398" y="88"/>
                      </a:lnTo>
                      <a:lnTo>
                        <a:pt x="398" y="88"/>
                      </a:lnTo>
                      <a:lnTo>
                        <a:pt x="394" y="46"/>
                      </a:lnTo>
                      <a:lnTo>
                        <a:pt x="388" y="4"/>
                      </a:lnTo>
                      <a:lnTo>
                        <a:pt x="388" y="0"/>
                      </a:lnTo>
                      <a:lnTo>
                        <a:pt x="384" y="0"/>
                      </a:lnTo>
                      <a:lnTo>
                        <a:pt x="368" y="0"/>
                      </a:lnTo>
                      <a:lnTo>
                        <a:pt x="364" y="0"/>
                      </a:lnTo>
                      <a:lnTo>
                        <a:pt x="364" y="4"/>
                      </a:lnTo>
                      <a:lnTo>
                        <a:pt x="364" y="4"/>
                      </a:lnTo>
                      <a:lnTo>
                        <a:pt x="356" y="46"/>
                      </a:lnTo>
                      <a:lnTo>
                        <a:pt x="354" y="88"/>
                      </a:lnTo>
                      <a:lnTo>
                        <a:pt x="304" y="42"/>
                      </a:lnTo>
                      <a:lnTo>
                        <a:pt x="296" y="48"/>
                      </a:lnTo>
                      <a:lnTo>
                        <a:pt x="352" y="108"/>
                      </a:lnTo>
                      <a:lnTo>
                        <a:pt x="352" y="108"/>
                      </a:lnTo>
                      <a:lnTo>
                        <a:pt x="354" y="140"/>
                      </a:lnTo>
                      <a:lnTo>
                        <a:pt x="354" y="174"/>
                      </a:lnTo>
                      <a:lnTo>
                        <a:pt x="258" y="82"/>
                      </a:lnTo>
                      <a:lnTo>
                        <a:pt x="250" y="90"/>
                      </a:lnTo>
                      <a:lnTo>
                        <a:pt x="356" y="200"/>
                      </a:lnTo>
                      <a:lnTo>
                        <a:pt x="356" y="200"/>
                      </a:lnTo>
                      <a:lnTo>
                        <a:pt x="358" y="214"/>
                      </a:lnTo>
                      <a:lnTo>
                        <a:pt x="358" y="214"/>
                      </a:lnTo>
                      <a:lnTo>
                        <a:pt x="360" y="258"/>
                      </a:lnTo>
                      <a:lnTo>
                        <a:pt x="362" y="302"/>
                      </a:lnTo>
                      <a:lnTo>
                        <a:pt x="360" y="346"/>
                      </a:lnTo>
                      <a:lnTo>
                        <a:pt x="356" y="392"/>
                      </a:lnTo>
                      <a:lnTo>
                        <a:pt x="356" y="392"/>
                      </a:lnTo>
                      <a:lnTo>
                        <a:pt x="314" y="374"/>
                      </a:lnTo>
                      <a:lnTo>
                        <a:pt x="274" y="352"/>
                      </a:lnTo>
                      <a:lnTo>
                        <a:pt x="236" y="328"/>
                      </a:lnTo>
                      <a:lnTo>
                        <a:pt x="198" y="304"/>
                      </a:lnTo>
                      <a:lnTo>
                        <a:pt x="198" y="304"/>
                      </a:lnTo>
                      <a:lnTo>
                        <a:pt x="186" y="294"/>
                      </a:lnTo>
                      <a:lnTo>
                        <a:pt x="144" y="152"/>
                      </a:lnTo>
                      <a:lnTo>
                        <a:pt x="132" y="154"/>
                      </a:lnTo>
                      <a:lnTo>
                        <a:pt x="164" y="282"/>
                      </a:lnTo>
                      <a:lnTo>
                        <a:pt x="164" y="282"/>
                      </a:lnTo>
                      <a:lnTo>
                        <a:pt x="106" y="246"/>
                      </a:lnTo>
                      <a:lnTo>
                        <a:pt x="84" y="170"/>
                      </a:lnTo>
                      <a:lnTo>
                        <a:pt x="74" y="174"/>
                      </a:lnTo>
                      <a:lnTo>
                        <a:pt x="90" y="238"/>
                      </a:lnTo>
                      <a:lnTo>
                        <a:pt x="90" y="238"/>
                      </a:lnTo>
                      <a:lnTo>
                        <a:pt x="54" y="220"/>
                      </a:lnTo>
                      <a:lnTo>
                        <a:pt x="14" y="206"/>
                      </a:lnTo>
                      <a:lnTo>
                        <a:pt x="12" y="204"/>
                      </a:lnTo>
                      <a:lnTo>
                        <a:pt x="10" y="208"/>
                      </a:lnTo>
                      <a:lnTo>
                        <a:pt x="10" y="208"/>
                      </a:lnTo>
                      <a:lnTo>
                        <a:pt x="2" y="222"/>
                      </a:lnTo>
                      <a:lnTo>
                        <a:pt x="2" y="222"/>
                      </a:lnTo>
                      <a:lnTo>
                        <a:pt x="0" y="224"/>
                      </a:lnTo>
                      <a:lnTo>
                        <a:pt x="2" y="226"/>
                      </a:lnTo>
                      <a:lnTo>
                        <a:pt x="2" y="226"/>
                      </a:lnTo>
                      <a:lnTo>
                        <a:pt x="36" y="254"/>
                      </a:lnTo>
                      <a:lnTo>
                        <a:pt x="70" y="278"/>
                      </a:lnTo>
                      <a:lnTo>
                        <a:pt x="4" y="296"/>
                      </a:lnTo>
                      <a:lnTo>
                        <a:pt x="6" y="306"/>
                      </a:lnTo>
                      <a:lnTo>
                        <a:pt x="86" y="288"/>
                      </a:lnTo>
                      <a:lnTo>
                        <a:pt x="86" y="288"/>
                      </a:lnTo>
                      <a:lnTo>
                        <a:pt x="114" y="304"/>
                      </a:lnTo>
                      <a:lnTo>
                        <a:pt x="144" y="318"/>
                      </a:lnTo>
                      <a:lnTo>
                        <a:pt x="16" y="356"/>
                      </a:lnTo>
                      <a:lnTo>
                        <a:pt x="20" y="366"/>
                      </a:lnTo>
                      <a:lnTo>
                        <a:pt x="168" y="330"/>
                      </a:lnTo>
                      <a:lnTo>
                        <a:pt x="168" y="330"/>
                      </a:lnTo>
                      <a:lnTo>
                        <a:pt x="180" y="336"/>
                      </a:lnTo>
                      <a:lnTo>
                        <a:pt x="180" y="336"/>
                      </a:lnTo>
                      <a:lnTo>
                        <a:pt x="220" y="356"/>
                      </a:lnTo>
                      <a:lnTo>
                        <a:pt x="258" y="376"/>
                      </a:lnTo>
                      <a:lnTo>
                        <a:pt x="296" y="400"/>
                      </a:lnTo>
                      <a:lnTo>
                        <a:pt x="334" y="426"/>
                      </a:lnTo>
                      <a:lnTo>
                        <a:pt x="334" y="426"/>
                      </a:lnTo>
                      <a:lnTo>
                        <a:pt x="296" y="454"/>
                      </a:lnTo>
                      <a:lnTo>
                        <a:pt x="258" y="478"/>
                      </a:lnTo>
                      <a:lnTo>
                        <a:pt x="218" y="498"/>
                      </a:lnTo>
                      <a:lnTo>
                        <a:pt x="178" y="520"/>
                      </a:lnTo>
                      <a:lnTo>
                        <a:pt x="178" y="520"/>
                      </a:lnTo>
                      <a:lnTo>
                        <a:pt x="164" y="526"/>
                      </a:lnTo>
                      <a:lnTo>
                        <a:pt x="20" y="490"/>
                      </a:lnTo>
                      <a:lnTo>
                        <a:pt x="16" y="502"/>
                      </a:lnTo>
                      <a:lnTo>
                        <a:pt x="142" y="538"/>
                      </a:lnTo>
                      <a:lnTo>
                        <a:pt x="142" y="538"/>
                      </a:lnTo>
                      <a:lnTo>
                        <a:pt x="112" y="554"/>
                      </a:lnTo>
                      <a:lnTo>
                        <a:pt x="82" y="570"/>
                      </a:lnTo>
                      <a:lnTo>
                        <a:pt x="6" y="552"/>
                      </a:lnTo>
                      <a:lnTo>
                        <a:pt x="4" y="560"/>
                      </a:lnTo>
                      <a:lnTo>
                        <a:pt x="68" y="580"/>
                      </a:lnTo>
                      <a:lnTo>
                        <a:pt x="68" y="580"/>
                      </a:lnTo>
                      <a:lnTo>
                        <a:pt x="34" y="602"/>
                      </a:lnTo>
                      <a:lnTo>
                        <a:pt x="2" y="628"/>
                      </a:lnTo>
                      <a:lnTo>
                        <a:pt x="0" y="630"/>
                      </a:lnTo>
                      <a:lnTo>
                        <a:pt x="6" y="644"/>
                      </a:lnTo>
                      <a:lnTo>
                        <a:pt x="8" y="648"/>
                      </a:lnTo>
                      <a:lnTo>
                        <a:pt x="8" y="648"/>
                      </a:lnTo>
                      <a:lnTo>
                        <a:pt x="10" y="650"/>
                      </a:lnTo>
                      <a:lnTo>
                        <a:pt x="14" y="650"/>
                      </a:lnTo>
                      <a:lnTo>
                        <a:pt x="14" y="650"/>
                      </a:lnTo>
                      <a:lnTo>
                        <a:pt x="54" y="636"/>
                      </a:lnTo>
                      <a:lnTo>
                        <a:pt x="92" y="618"/>
                      </a:lnTo>
                      <a:lnTo>
                        <a:pt x="74" y="684"/>
                      </a:lnTo>
                      <a:lnTo>
                        <a:pt x="84" y="686"/>
                      </a:lnTo>
                      <a:lnTo>
                        <a:pt x="108" y="608"/>
                      </a:lnTo>
                      <a:lnTo>
                        <a:pt x="108" y="608"/>
                      </a:lnTo>
                      <a:lnTo>
                        <a:pt x="136" y="592"/>
                      </a:lnTo>
                      <a:lnTo>
                        <a:pt x="164" y="574"/>
                      </a:lnTo>
                      <a:lnTo>
                        <a:pt x="132" y="702"/>
                      </a:lnTo>
                      <a:lnTo>
                        <a:pt x="144" y="706"/>
                      </a:lnTo>
                      <a:lnTo>
                        <a:pt x="186" y="558"/>
                      </a:lnTo>
                      <a:lnTo>
                        <a:pt x="186" y="558"/>
                      </a:lnTo>
                      <a:lnTo>
                        <a:pt x="196" y="552"/>
                      </a:lnTo>
                      <a:lnTo>
                        <a:pt x="196" y="552"/>
                      </a:lnTo>
                      <a:lnTo>
                        <a:pt x="234" y="526"/>
                      </a:lnTo>
                      <a:lnTo>
                        <a:pt x="272" y="504"/>
                      </a:lnTo>
                      <a:lnTo>
                        <a:pt x="310" y="482"/>
                      </a:lnTo>
                      <a:lnTo>
                        <a:pt x="352" y="464"/>
                      </a:lnTo>
                      <a:lnTo>
                        <a:pt x="352" y="464"/>
                      </a:lnTo>
                      <a:lnTo>
                        <a:pt x="356" y="508"/>
                      </a:lnTo>
                      <a:lnTo>
                        <a:pt x="358" y="554"/>
                      </a:lnTo>
                      <a:lnTo>
                        <a:pt x="356" y="600"/>
                      </a:lnTo>
                      <a:lnTo>
                        <a:pt x="354" y="644"/>
                      </a:lnTo>
                      <a:lnTo>
                        <a:pt x="354" y="644"/>
                      </a:lnTo>
                      <a:lnTo>
                        <a:pt x="354" y="660"/>
                      </a:lnTo>
                      <a:lnTo>
                        <a:pt x="250" y="768"/>
                      </a:lnTo>
                      <a:lnTo>
                        <a:pt x="258" y="776"/>
                      </a:lnTo>
                      <a:lnTo>
                        <a:pt x="352" y="686"/>
                      </a:lnTo>
                      <a:lnTo>
                        <a:pt x="352" y="686"/>
                      </a:lnTo>
                      <a:lnTo>
                        <a:pt x="352" y="718"/>
                      </a:lnTo>
                      <a:lnTo>
                        <a:pt x="352" y="752"/>
                      </a:lnTo>
                      <a:lnTo>
                        <a:pt x="296" y="808"/>
                      </a:lnTo>
                      <a:lnTo>
                        <a:pt x="304" y="816"/>
                      </a:lnTo>
                      <a:lnTo>
                        <a:pt x="352" y="770"/>
                      </a:lnTo>
                      <a:lnTo>
                        <a:pt x="352" y="770"/>
                      </a:lnTo>
                      <a:lnTo>
                        <a:pt x="354" y="812"/>
                      </a:lnTo>
                      <a:lnTo>
                        <a:pt x="362" y="852"/>
                      </a:lnTo>
                      <a:lnTo>
                        <a:pt x="362" y="856"/>
                      </a:lnTo>
                      <a:lnTo>
                        <a:pt x="366" y="856"/>
                      </a:lnTo>
                      <a:lnTo>
                        <a:pt x="382" y="856"/>
                      </a:lnTo>
                      <a:lnTo>
                        <a:pt x="386" y="856"/>
                      </a:lnTo>
                      <a:lnTo>
                        <a:pt x="386" y="852"/>
                      </a:lnTo>
                      <a:lnTo>
                        <a:pt x="386" y="852"/>
                      </a:lnTo>
                      <a:lnTo>
                        <a:pt x="394" y="810"/>
                      </a:lnTo>
                      <a:lnTo>
                        <a:pt x="396" y="768"/>
                      </a:lnTo>
                      <a:lnTo>
                        <a:pt x="446" y="816"/>
                      </a:lnTo>
                      <a:lnTo>
                        <a:pt x="452" y="808"/>
                      </a:lnTo>
                      <a:lnTo>
                        <a:pt x="396" y="750"/>
                      </a:lnTo>
                      <a:lnTo>
                        <a:pt x="396" y="750"/>
                      </a:lnTo>
                      <a:lnTo>
                        <a:pt x="396" y="716"/>
                      </a:lnTo>
                      <a:lnTo>
                        <a:pt x="394" y="682"/>
                      </a:lnTo>
                      <a:lnTo>
                        <a:pt x="490" y="776"/>
                      </a:lnTo>
                      <a:lnTo>
                        <a:pt x="498" y="768"/>
                      </a:lnTo>
                      <a:lnTo>
                        <a:pt x="392" y="656"/>
                      </a:lnTo>
                      <a:lnTo>
                        <a:pt x="392" y="656"/>
                      </a:lnTo>
                      <a:lnTo>
                        <a:pt x="392" y="644"/>
                      </a:lnTo>
                      <a:lnTo>
                        <a:pt x="392" y="644"/>
                      </a:lnTo>
                      <a:lnTo>
                        <a:pt x="390" y="600"/>
                      </a:lnTo>
                      <a:lnTo>
                        <a:pt x="388" y="556"/>
                      </a:lnTo>
                      <a:lnTo>
                        <a:pt x="388" y="510"/>
                      </a:lnTo>
                      <a:lnTo>
                        <a:pt x="394" y="466"/>
                      </a:lnTo>
                      <a:lnTo>
                        <a:pt x="394" y="466"/>
                      </a:lnTo>
                      <a:lnTo>
                        <a:pt x="436" y="484"/>
                      </a:lnTo>
                      <a:lnTo>
                        <a:pt x="476" y="506"/>
                      </a:lnTo>
                      <a:lnTo>
                        <a:pt x="514" y="530"/>
                      </a:lnTo>
                      <a:lnTo>
                        <a:pt x="552" y="554"/>
                      </a:lnTo>
                      <a:lnTo>
                        <a:pt x="552" y="554"/>
                      </a:lnTo>
                      <a:lnTo>
                        <a:pt x="564" y="562"/>
                      </a:lnTo>
                      <a:lnTo>
                        <a:pt x="606" y="706"/>
                      </a:lnTo>
                      <a:lnTo>
                        <a:pt x="618" y="702"/>
                      </a:lnTo>
                      <a:lnTo>
                        <a:pt x="586" y="576"/>
                      </a:lnTo>
                      <a:lnTo>
                        <a:pt x="586" y="576"/>
                      </a:lnTo>
                      <a:lnTo>
                        <a:pt x="614" y="594"/>
                      </a:lnTo>
                      <a:lnTo>
                        <a:pt x="642" y="610"/>
                      </a:lnTo>
                      <a:lnTo>
                        <a:pt x="664" y="686"/>
                      </a:lnTo>
                      <a:lnTo>
                        <a:pt x="674" y="684"/>
                      </a:lnTo>
                      <a:lnTo>
                        <a:pt x="658" y="620"/>
                      </a:lnTo>
                      <a:lnTo>
                        <a:pt x="658" y="620"/>
                      </a:lnTo>
                      <a:lnTo>
                        <a:pt x="696" y="636"/>
                      </a:lnTo>
                      <a:lnTo>
                        <a:pt x="734" y="652"/>
                      </a:lnTo>
                      <a:lnTo>
                        <a:pt x="738" y="652"/>
                      </a:lnTo>
                      <a:lnTo>
                        <a:pt x="746" y="638"/>
                      </a:lnTo>
                      <a:lnTo>
                        <a:pt x="746" y="636"/>
                      </a:lnTo>
                      <a:lnTo>
                        <a:pt x="750" y="632"/>
                      </a:lnTo>
                      <a:lnTo>
                        <a:pt x="746" y="630"/>
                      </a:lnTo>
                      <a:lnTo>
                        <a:pt x="746" y="630"/>
                      </a:lnTo>
                      <a:lnTo>
                        <a:pt x="714" y="604"/>
                      </a:lnTo>
                      <a:lnTo>
                        <a:pt x="680" y="580"/>
                      </a:lnTo>
                      <a:lnTo>
                        <a:pt x="680" y="580"/>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226" name="Group 56"/>
              <p:cNvGrpSpPr/>
              <p:nvPr/>
            </p:nvGrpSpPr>
            <p:grpSpPr>
              <a:xfrm>
                <a:off x="7564131" y="154734"/>
                <a:ext cx="1470366" cy="5948886"/>
                <a:chOff x="7564131" y="154734"/>
                <a:chExt cx="1470366" cy="5948886"/>
              </a:xfrm>
            </p:grpSpPr>
            <p:sp>
              <p:nvSpPr>
                <p:cNvPr id="227" name="Freeform 69"/>
                <p:cNvSpPr>
                  <a:spLocks noChangeAspect="1" noEditPoints="1"/>
                </p:cNvSpPr>
                <p:nvPr/>
              </p:nvSpPr>
              <p:spPr bwMode="auto">
                <a:xfrm rot="474405">
                  <a:off x="8001987" y="4921668"/>
                  <a:ext cx="1032510" cy="1181952"/>
                </a:xfrm>
                <a:custGeom>
                  <a:avLst/>
                  <a:gdLst>
                    <a:gd name="T0" fmla="*/ 658 w 760"/>
                    <a:gd name="T1" fmla="*/ 586 h 870"/>
                    <a:gd name="T2" fmla="*/ 728 w 760"/>
                    <a:gd name="T3" fmla="*/ 526 h 870"/>
                    <a:gd name="T4" fmla="*/ 560 w 760"/>
                    <a:gd name="T5" fmla="*/ 466 h 870"/>
                    <a:gd name="T6" fmla="*/ 502 w 760"/>
                    <a:gd name="T7" fmla="*/ 436 h 870"/>
                    <a:gd name="T8" fmla="*/ 560 w 760"/>
                    <a:gd name="T9" fmla="*/ 406 h 870"/>
                    <a:gd name="T10" fmla="*/ 728 w 760"/>
                    <a:gd name="T11" fmla="*/ 346 h 870"/>
                    <a:gd name="T12" fmla="*/ 662 w 760"/>
                    <a:gd name="T13" fmla="*/ 286 h 870"/>
                    <a:gd name="T14" fmla="*/ 688 w 760"/>
                    <a:gd name="T15" fmla="*/ 272 h 870"/>
                    <a:gd name="T16" fmla="*/ 674 w 760"/>
                    <a:gd name="T17" fmla="*/ 256 h 870"/>
                    <a:gd name="T18" fmla="*/ 648 w 760"/>
                    <a:gd name="T19" fmla="*/ 270 h 870"/>
                    <a:gd name="T20" fmla="*/ 632 w 760"/>
                    <a:gd name="T21" fmla="*/ 178 h 870"/>
                    <a:gd name="T22" fmla="*/ 496 w 760"/>
                    <a:gd name="T23" fmla="*/ 296 h 870"/>
                    <a:gd name="T24" fmla="*/ 442 w 760"/>
                    <a:gd name="T25" fmla="*/ 336 h 870"/>
                    <a:gd name="T26" fmla="*/ 444 w 760"/>
                    <a:gd name="T27" fmla="*/ 266 h 870"/>
                    <a:gd name="T28" fmla="*/ 476 w 760"/>
                    <a:gd name="T29" fmla="*/ 90 h 870"/>
                    <a:gd name="T30" fmla="*/ 392 w 760"/>
                    <a:gd name="T31" fmla="*/ 116 h 870"/>
                    <a:gd name="T32" fmla="*/ 392 w 760"/>
                    <a:gd name="T33" fmla="*/ 86 h 870"/>
                    <a:gd name="T34" fmla="*/ 372 w 760"/>
                    <a:gd name="T35" fmla="*/ 90 h 870"/>
                    <a:gd name="T36" fmla="*/ 372 w 760"/>
                    <a:gd name="T37" fmla="*/ 120 h 870"/>
                    <a:gd name="T38" fmla="*/ 282 w 760"/>
                    <a:gd name="T39" fmla="*/ 90 h 870"/>
                    <a:gd name="T40" fmla="*/ 316 w 760"/>
                    <a:gd name="T41" fmla="*/ 266 h 870"/>
                    <a:gd name="T42" fmla="*/ 322 w 760"/>
                    <a:gd name="T43" fmla="*/ 336 h 870"/>
                    <a:gd name="T44" fmla="*/ 264 w 760"/>
                    <a:gd name="T45" fmla="*/ 296 h 870"/>
                    <a:gd name="T46" fmla="*/ 128 w 760"/>
                    <a:gd name="T47" fmla="*/ 178 h 870"/>
                    <a:gd name="T48" fmla="*/ 110 w 760"/>
                    <a:gd name="T49" fmla="*/ 266 h 870"/>
                    <a:gd name="T50" fmla="*/ 84 w 760"/>
                    <a:gd name="T51" fmla="*/ 252 h 870"/>
                    <a:gd name="T52" fmla="*/ 76 w 760"/>
                    <a:gd name="T53" fmla="*/ 270 h 870"/>
                    <a:gd name="T54" fmla="*/ 102 w 760"/>
                    <a:gd name="T55" fmla="*/ 286 h 870"/>
                    <a:gd name="T56" fmla="*/ 30 w 760"/>
                    <a:gd name="T57" fmla="*/ 346 h 870"/>
                    <a:gd name="T58" fmla="*/ 200 w 760"/>
                    <a:gd name="T59" fmla="*/ 406 h 870"/>
                    <a:gd name="T60" fmla="*/ 262 w 760"/>
                    <a:gd name="T61" fmla="*/ 436 h 870"/>
                    <a:gd name="T62" fmla="*/ 200 w 760"/>
                    <a:gd name="T63" fmla="*/ 466 h 870"/>
                    <a:gd name="T64" fmla="*/ 30 w 760"/>
                    <a:gd name="T65" fmla="*/ 526 h 870"/>
                    <a:gd name="T66" fmla="*/ 98 w 760"/>
                    <a:gd name="T67" fmla="*/ 586 h 870"/>
                    <a:gd name="T68" fmla="*/ 72 w 760"/>
                    <a:gd name="T69" fmla="*/ 600 h 870"/>
                    <a:gd name="T70" fmla="*/ 84 w 760"/>
                    <a:gd name="T71" fmla="*/ 616 h 870"/>
                    <a:gd name="T72" fmla="*/ 110 w 760"/>
                    <a:gd name="T73" fmla="*/ 602 h 870"/>
                    <a:gd name="T74" fmla="*/ 128 w 760"/>
                    <a:gd name="T75" fmla="*/ 694 h 870"/>
                    <a:gd name="T76" fmla="*/ 264 w 760"/>
                    <a:gd name="T77" fmla="*/ 576 h 870"/>
                    <a:gd name="T78" fmla="*/ 322 w 760"/>
                    <a:gd name="T79" fmla="*/ 536 h 870"/>
                    <a:gd name="T80" fmla="*/ 316 w 760"/>
                    <a:gd name="T81" fmla="*/ 606 h 870"/>
                    <a:gd name="T82" fmla="*/ 282 w 760"/>
                    <a:gd name="T83" fmla="*/ 782 h 870"/>
                    <a:gd name="T84" fmla="*/ 368 w 760"/>
                    <a:gd name="T85" fmla="*/ 754 h 870"/>
                    <a:gd name="T86" fmla="*/ 368 w 760"/>
                    <a:gd name="T87" fmla="*/ 784 h 870"/>
                    <a:gd name="T88" fmla="*/ 388 w 760"/>
                    <a:gd name="T89" fmla="*/ 780 h 870"/>
                    <a:gd name="T90" fmla="*/ 388 w 760"/>
                    <a:gd name="T91" fmla="*/ 752 h 870"/>
                    <a:gd name="T92" fmla="*/ 476 w 760"/>
                    <a:gd name="T93" fmla="*/ 782 h 870"/>
                    <a:gd name="T94" fmla="*/ 444 w 760"/>
                    <a:gd name="T95" fmla="*/ 606 h 870"/>
                    <a:gd name="T96" fmla="*/ 442 w 760"/>
                    <a:gd name="T97" fmla="*/ 536 h 870"/>
                    <a:gd name="T98" fmla="*/ 496 w 760"/>
                    <a:gd name="T99" fmla="*/ 576 h 870"/>
                    <a:gd name="T100" fmla="*/ 632 w 760"/>
                    <a:gd name="T101" fmla="*/ 694 h 870"/>
                    <a:gd name="T102" fmla="*/ 650 w 760"/>
                    <a:gd name="T103" fmla="*/ 606 h 870"/>
                    <a:gd name="T104" fmla="*/ 676 w 760"/>
                    <a:gd name="T105" fmla="*/ 620 h 870"/>
                    <a:gd name="T106" fmla="*/ 682 w 760"/>
                    <a:gd name="T107" fmla="*/ 602 h 870"/>
                    <a:gd name="T108" fmla="*/ 346 w 760"/>
                    <a:gd name="T109" fmla="*/ 496 h 870"/>
                    <a:gd name="T110" fmla="*/ 418 w 760"/>
                    <a:gd name="T111" fmla="*/ 376 h 8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60" h="870">
                      <a:moveTo>
                        <a:pt x="756" y="580"/>
                      </a:moveTo>
                      <a:lnTo>
                        <a:pt x="752" y="564"/>
                      </a:lnTo>
                      <a:lnTo>
                        <a:pt x="658" y="586"/>
                      </a:lnTo>
                      <a:lnTo>
                        <a:pt x="634" y="572"/>
                      </a:lnTo>
                      <a:lnTo>
                        <a:pt x="734" y="542"/>
                      </a:lnTo>
                      <a:lnTo>
                        <a:pt x="728" y="526"/>
                      </a:lnTo>
                      <a:lnTo>
                        <a:pt x="606" y="556"/>
                      </a:lnTo>
                      <a:lnTo>
                        <a:pt x="490" y="486"/>
                      </a:lnTo>
                      <a:lnTo>
                        <a:pt x="560" y="466"/>
                      </a:lnTo>
                      <a:lnTo>
                        <a:pt x="552" y="442"/>
                      </a:lnTo>
                      <a:lnTo>
                        <a:pt x="490" y="456"/>
                      </a:lnTo>
                      <a:lnTo>
                        <a:pt x="502" y="436"/>
                      </a:lnTo>
                      <a:lnTo>
                        <a:pt x="490" y="414"/>
                      </a:lnTo>
                      <a:lnTo>
                        <a:pt x="552" y="430"/>
                      </a:lnTo>
                      <a:lnTo>
                        <a:pt x="560" y="406"/>
                      </a:lnTo>
                      <a:lnTo>
                        <a:pt x="496" y="388"/>
                      </a:lnTo>
                      <a:lnTo>
                        <a:pt x="610" y="318"/>
                      </a:lnTo>
                      <a:lnTo>
                        <a:pt x="728" y="346"/>
                      </a:lnTo>
                      <a:lnTo>
                        <a:pt x="734" y="328"/>
                      </a:lnTo>
                      <a:lnTo>
                        <a:pt x="638" y="302"/>
                      </a:lnTo>
                      <a:lnTo>
                        <a:pt x="662" y="286"/>
                      </a:lnTo>
                      <a:lnTo>
                        <a:pt x="752" y="308"/>
                      </a:lnTo>
                      <a:lnTo>
                        <a:pt x="756" y="292"/>
                      </a:lnTo>
                      <a:lnTo>
                        <a:pt x="688" y="272"/>
                      </a:lnTo>
                      <a:lnTo>
                        <a:pt x="760" y="228"/>
                      </a:lnTo>
                      <a:lnTo>
                        <a:pt x="752" y="214"/>
                      </a:lnTo>
                      <a:lnTo>
                        <a:pt x="674" y="256"/>
                      </a:lnTo>
                      <a:lnTo>
                        <a:pt x="694" y="182"/>
                      </a:lnTo>
                      <a:lnTo>
                        <a:pt x="676" y="176"/>
                      </a:lnTo>
                      <a:lnTo>
                        <a:pt x="648" y="270"/>
                      </a:lnTo>
                      <a:lnTo>
                        <a:pt x="624" y="284"/>
                      </a:lnTo>
                      <a:lnTo>
                        <a:pt x="650" y="184"/>
                      </a:lnTo>
                      <a:lnTo>
                        <a:pt x="632" y="178"/>
                      </a:lnTo>
                      <a:lnTo>
                        <a:pt x="596" y="300"/>
                      </a:lnTo>
                      <a:lnTo>
                        <a:pt x="478" y="364"/>
                      </a:lnTo>
                      <a:lnTo>
                        <a:pt x="496" y="296"/>
                      </a:lnTo>
                      <a:lnTo>
                        <a:pt x="470" y="288"/>
                      </a:lnTo>
                      <a:lnTo>
                        <a:pt x="452" y="354"/>
                      </a:lnTo>
                      <a:lnTo>
                        <a:pt x="442" y="336"/>
                      </a:lnTo>
                      <a:lnTo>
                        <a:pt x="414" y="336"/>
                      </a:lnTo>
                      <a:lnTo>
                        <a:pt x="462" y="286"/>
                      </a:lnTo>
                      <a:lnTo>
                        <a:pt x="444" y="266"/>
                      </a:lnTo>
                      <a:lnTo>
                        <a:pt x="396" y="312"/>
                      </a:lnTo>
                      <a:lnTo>
                        <a:pt x="392" y="176"/>
                      </a:lnTo>
                      <a:lnTo>
                        <a:pt x="476" y="90"/>
                      </a:lnTo>
                      <a:lnTo>
                        <a:pt x="464" y="76"/>
                      </a:lnTo>
                      <a:lnTo>
                        <a:pt x="392" y="146"/>
                      </a:lnTo>
                      <a:lnTo>
                        <a:pt x="392" y="116"/>
                      </a:lnTo>
                      <a:lnTo>
                        <a:pt x="456" y="50"/>
                      </a:lnTo>
                      <a:lnTo>
                        <a:pt x="444" y="38"/>
                      </a:lnTo>
                      <a:lnTo>
                        <a:pt x="392" y="86"/>
                      </a:lnTo>
                      <a:lnTo>
                        <a:pt x="390" y="0"/>
                      </a:lnTo>
                      <a:lnTo>
                        <a:pt x="374" y="0"/>
                      </a:lnTo>
                      <a:lnTo>
                        <a:pt x="372" y="90"/>
                      </a:lnTo>
                      <a:lnTo>
                        <a:pt x="316" y="36"/>
                      </a:lnTo>
                      <a:lnTo>
                        <a:pt x="304" y="50"/>
                      </a:lnTo>
                      <a:lnTo>
                        <a:pt x="372" y="120"/>
                      </a:lnTo>
                      <a:lnTo>
                        <a:pt x="370" y="148"/>
                      </a:lnTo>
                      <a:lnTo>
                        <a:pt x="296" y="76"/>
                      </a:lnTo>
                      <a:lnTo>
                        <a:pt x="282" y="90"/>
                      </a:lnTo>
                      <a:lnTo>
                        <a:pt x="370" y="180"/>
                      </a:lnTo>
                      <a:lnTo>
                        <a:pt x="368" y="316"/>
                      </a:lnTo>
                      <a:lnTo>
                        <a:pt x="316" y="266"/>
                      </a:lnTo>
                      <a:lnTo>
                        <a:pt x="298" y="286"/>
                      </a:lnTo>
                      <a:lnTo>
                        <a:pt x="344" y="336"/>
                      </a:lnTo>
                      <a:lnTo>
                        <a:pt x="322" y="336"/>
                      </a:lnTo>
                      <a:lnTo>
                        <a:pt x="308" y="358"/>
                      </a:lnTo>
                      <a:lnTo>
                        <a:pt x="288" y="290"/>
                      </a:lnTo>
                      <a:lnTo>
                        <a:pt x="264" y="296"/>
                      </a:lnTo>
                      <a:lnTo>
                        <a:pt x="280" y="360"/>
                      </a:lnTo>
                      <a:lnTo>
                        <a:pt x="162" y="294"/>
                      </a:lnTo>
                      <a:lnTo>
                        <a:pt x="128" y="178"/>
                      </a:lnTo>
                      <a:lnTo>
                        <a:pt x="110" y="184"/>
                      </a:lnTo>
                      <a:lnTo>
                        <a:pt x="134" y="280"/>
                      </a:lnTo>
                      <a:lnTo>
                        <a:pt x="110" y="266"/>
                      </a:lnTo>
                      <a:lnTo>
                        <a:pt x="84" y="176"/>
                      </a:lnTo>
                      <a:lnTo>
                        <a:pt x="66" y="182"/>
                      </a:lnTo>
                      <a:lnTo>
                        <a:pt x="84" y="252"/>
                      </a:lnTo>
                      <a:lnTo>
                        <a:pt x="10" y="210"/>
                      </a:lnTo>
                      <a:lnTo>
                        <a:pt x="2" y="224"/>
                      </a:lnTo>
                      <a:lnTo>
                        <a:pt x="76" y="270"/>
                      </a:lnTo>
                      <a:lnTo>
                        <a:pt x="2" y="292"/>
                      </a:lnTo>
                      <a:lnTo>
                        <a:pt x="8" y="308"/>
                      </a:lnTo>
                      <a:lnTo>
                        <a:pt x="102" y="286"/>
                      </a:lnTo>
                      <a:lnTo>
                        <a:pt x="126" y="300"/>
                      </a:lnTo>
                      <a:lnTo>
                        <a:pt x="26" y="328"/>
                      </a:lnTo>
                      <a:lnTo>
                        <a:pt x="30" y="346"/>
                      </a:lnTo>
                      <a:lnTo>
                        <a:pt x="154" y="316"/>
                      </a:lnTo>
                      <a:lnTo>
                        <a:pt x="270" y="386"/>
                      </a:lnTo>
                      <a:lnTo>
                        <a:pt x="200" y="406"/>
                      </a:lnTo>
                      <a:lnTo>
                        <a:pt x="206" y="430"/>
                      </a:lnTo>
                      <a:lnTo>
                        <a:pt x="276" y="414"/>
                      </a:lnTo>
                      <a:lnTo>
                        <a:pt x="262" y="436"/>
                      </a:lnTo>
                      <a:lnTo>
                        <a:pt x="276" y="458"/>
                      </a:lnTo>
                      <a:lnTo>
                        <a:pt x="206" y="442"/>
                      </a:lnTo>
                      <a:lnTo>
                        <a:pt x="200" y="466"/>
                      </a:lnTo>
                      <a:lnTo>
                        <a:pt x="264" y="484"/>
                      </a:lnTo>
                      <a:lnTo>
                        <a:pt x="148" y="554"/>
                      </a:lnTo>
                      <a:lnTo>
                        <a:pt x="30" y="526"/>
                      </a:lnTo>
                      <a:lnTo>
                        <a:pt x="26" y="542"/>
                      </a:lnTo>
                      <a:lnTo>
                        <a:pt x="122" y="570"/>
                      </a:lnTo>
                      <a:lnTo>
                        <a:pt x="98" y="586"/>
                      </a:lnTo>
                      <a:lnTo>
                        <a:pt x="8" y="562"/>
                      </a:lnTo>
                      <a:lnTo>
                        <a:pt x="2" y="580"/>
                      </a:lnTo>
                      <a:lnTo>
                        <a:pt x="72" y="600"/>
                      </a:lnTo>
                      <a:lnTo>
                        <a:pt x="0" y="644"/>
                      </a:lnTo>
                      <a:lnTo>
                        <a:pt x="8" y="658"/>
                      </a:lnTo>
                      <a:lnTo>
                        <a:pt x="84" y="616"/>
                      </a:lnTo>
                      <a:lnTo>
                        <a:pt x="66" y="690"/>
                      </a:lnTo>
                      <a:lnTo>
                        <a:pt x="84" y="694"/>
                      </a:lnTo>
                      <a:lnTo>
                        <a:pt x="110" y="602"/>
                      </a:lnTo>
                      <a:lnTo>
                        <a:pt x="136" y="588"/>
                      </a:lnTo>
                      <a:lnTo>
                        <a:pt x="110" y="688"/>
                      </a:lnTo>
                      <a:lnTo>
                        <a:pt x="128" y="694"/>
                      </a:lnTo>
                      <a:lnTo>
                        <a:pt x="164" y="572"/>
                      </a:lnTo>
                      <a:lnTo>
                        <a:pt x="282" y="506"/>
                      </a:lnTo>
                      <a:lnTo>
                        <a:pt x="264" y="576"/>
                      </a:lnTo>
                      <a:lnTo>
                        <a:pt x="288" y="582"/>
                      </a:lnTo>
                      <a:lnTo>
                        <a:pt x="308" y="514"/>
                      </a:lnTo>
                      <a:lnTo>
                        <a:pt x="322" y="536"/>
                      </a:lnTo>
                      <a:lnTo>
                        <a:pt x="344" y="536"/>
                      </a:lnTo>
                      <a:lnTo>
                        <a:pt x="298" y="586"/>
                      </a:lnTo>
                      <a:lnTo>
                        <a:pt x="316" y="606"/>
                      </a:lnTo>
                      <a:lnTo>
                        <a:pt x="364" y="560"/>
                      </a:lnTo>
                      <a:lnTo>
                        <a:pt x="366" y="694"/>
                      </a:lnTo>
                      <a:lnTo>
                        <a:pt x="282" y="782"/>
                      </a:lnTo>
                      <a:lnTo>
                        <a:pt x="296" y="796"/>
                      </a:lnTo>
                      <a:lnTo>
                        <a:pt x="368" y="726"/>
                      </a:lnTo>
                      <a:lnTo>
                        <a:pt x="368" y="754"/>
                      </a:lnTo>
                      <a:lnTo>
                        <a:pt x="304" y="822"/>
                      </a:lnTo>
                      <a:lnTo>
                        <a:pt x="316" y="834"/>
                      </a:lnTo>
                      <a:lnTo>
                        <a:pt x="368" y="784"/>
                      </a:lnTo>
                      <a:lnTo>
                        <a:pt x="370" y="870"/>
                      </a:lnTo>
                      <a:lnTo>
                        <a:pt x="386" y="870"/>
                      </a:lnTo>
                      <a:lnTo>
                        <a:pt x="388" y="780"/>
                      </a:lnTo>
                      <a:lnTo>
                        <a:pt x="444" y="834"/>
                      </a:lnTo>
                      <a:lnTo>
                        <a:pt x="456" y="822"/>
                      </a:lnTo>
                      <a:lnTo>
                        <a:pt x="388" y="752"/>
                      </a:lnTo>
                      <a:lnTo>
                        <a:pt x="388" y="724"/>
                      </a:lnTo>
                      <a:lnTo>
                        <a:pt x="464" y="796"/>
                      </a:lnTo>
                      <a:lnTo>
                        <a:pt x="476" y="782"/>
                      </a:lnTo>
                      <a:lnTo>
                        <a:pt x="390" y="692"/>
                      </a:lnTo>
                      <a:lnTo>
                        <a:pt x="392" y="556"/>
                      </a:lnTo>
                      <a:lnTo>
                        <a:pt x="444" y="606"/>
                      </a:lnTo>
                      <a:lnTo>
                        <a:pt x="462" y="586"/>
                      </a:lnTo>
                      <a:lnTo>
                        <a:pt x="414" y="536"/>
                      </a:lnTo>
                      <a:lnTo>
                        <a:pt x="442" y="536"/>
                      </a:lnTo>
                      <a:lnTo>
                        <a:pt x="452" y="518"/>
                      </a:lnTo>
                      <a:lnTo>
                        <a:pt x="470" y="582"/>
                      </a:lnTo>
                      <a:lnTo>
                        <a:pt x="496" y="576"/>
                      </a:lnTo>
                      <a:lnTo>
                        <a:pt x="480" y="512"/>
                      </a:lnTo>
                      <a:lnTo>
                        <a:pt x="598" y="576"/>
                      </a:lnTo>
                      <a:lnTo>
                        <a:pt x="632" y="694"/>
                      </a:lnTo>
                      <a:lnTo>
                        <a:pt x="650" y="688"/>
                      </a:lnTo>
                      <a:lnTo>
                        <a:pt x="626" y="592"/>
                      </a:lnTo>
                      <a:lnTo>
                        <a:pt x="650" y="606"/>
                      </a:lnTo>
                      <a:lnTo>
                        <a:pt x="676" y="694"/>
                      </a:lnTo>
                      <a:lnTo>
                        <a:pt x="694" y="690"/>
                      </a:lnTo>
                      <a:lnTo>
                        <a:pt x="676" y="620"/>
                      </a:lnTo>
                      <a:lnTo>
                        <a:pt x="750" y="660"/>
                      </a:lnTo>
                      <a:lnTo>
                        <a:pt x="758" y="648"/>
                      </a:lnTo>
                      <a:lnTo>
                        <a:pt x="682" y="602"/>
                      </a:lnTo>
                      <a:lnTo>
                        <a:pt x="756" y="580"/>
                      </a:lnTo>
                      <a:close/>
                      <a:moveTo>
                        <a:pt x="418" y="496"/>
                      </a:moveTo>
                      <a:lnTo>
                        <a:pt x="346" y="496"/>
                      </a:lnTo>
                      <a:lnTo>
                        <a:pt x="308" y="436"/>
                      </a:lnTo>
                      <a:lnTo>
                        <a:pt x="346" y="376"/>
                      </a:lnTo>
                      <a:lnTo>
                        <a:pt x="418" y="376"/>
                      </a:lnTo>
                      <a:lnTo>
                        <a:pt x="456" y="436"/>
                      </a:lnTo>
                      <a:lnTo>
                        <a:pt x="418" y="496"/>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Freeform 73"/>
                <p:cNvSpPr>
                  <a:spLocks noChangeAspect="1" noEditPoints="1"/>
                </p:cNvSpPr>
                <p:nvPr/>
              </p:nvSpPr>
              <p:spPr bwMode="auto">
                <a:xfrm rot="20414437">
                  <a:off x="7564131" y="154734"/>
                  <a:ext cx="722936" cy="825205"/>
                </a:xfrm>
                <a:custGeom>
                  <a:avLst/>
                  <a:gdLst>
                    <a:gd name="T0" fmla="*/ 678 w 820"/>
                    <a:gd name="T1" fmla="*/ 610 h 936"/>
                    <a:gd name="T2" fmla="*/ 656 w 820"/>
                    <a:gd name="T3" fmla="*/ 598 h 936"/>
                    <a:gd name="T4" fmla="*/ 514 w 820"/>
                    <a:gd name="T5" fmla="*/ 512 h 936"/>
                    <a:gd name="T6" fmla="*/ 522 w 820"/>
                    <a:gd name="T7" fmla="*/ 468 h 936"/>
                    <a:gd name="T8" fmla="*/ 564 w 820"/>
                    <a:gd name="T9" fmla="*/ 414 h 936"/>
                    <a:gd name="T10" fmla="*/ 684 w 820"/>
                    <a:gd name="T11" fmla="*/ 324 h 936"/>
                    <a:gd name="T12" fmla="*/ 736 w 820"/>
                    <a:gd name="T13" fmla="*/ 292 h 936"/>
                    <a:gd name="T14" fmla="*/ 744 w 820"/>
                    <a:gd name="T15" fmla="*/ 196 h 936"/>
                    <a:gd name="T16" fmla="*/ 696 w 820"/>
                    <a:gd name="T17" fmla="*/ 198 h 936"/>
                    <a:gd name="T18" fmla="*/ 536 w 820"/>
                    <a:gd name="T19" fmla="*/ 364 h 936"/>
                    <a:gd name="T20" fmla="*/ 486 w 820"/>
                    <a:gd name="T21" fmla="*/ 384 h 936"/>
                    <a:gd name="T22" fmla="*/ 428 w 820"/>
                    <a:gd name="T23" fmla="*/ 356 h 936"/>
                    <a:gd name="T24" fmla="*/ 508 w 820"/>
                    <a:gd name="T25" fmla="*/ 92 h 936"/>
                    <a:gd name="T26" fmla="*/ 486 w 820"/>
                    <a:gd name="T27" fmla="*/ 50 h 936"/>
                    <a:gd name="T28" fmla="*/ 404 w 820"/>
                    <a:gd name="T29" fmla="*/ 0 h 936"/>
                    <a:gd name="T30" fmla="*/ 402 w 820"/>
                    <a:gd name="T31" fmla="*/ 120 h 936"/>
                    <a:gd name="T32" fmla="*/ 400 w 820"/>
                    <a:gd name="T33" fmla="*/ 184 h 936"/>
                    <a:gd name="T34" fmla="*/ 398 w 820"/>
                    <a:gd name="T35" fmla="*/ 356 h 936"/>
                    <a:gd name="T36" fmla="*/ 340 w 820"/>
                    <a:gd name="T37" fmla="*/ 382 h 936"/>
                    <a:gd name="T38" fmla="*/ 168 w 820"/>
                    <a:gd name="T39" fmla="*/ 312 h 936"/>
                    <a:gd name="T40" fmla="*/ 112 w 820"/>
                    <a:gd name="T41" fmla="*/ 280 h 936"/>
                    <a:gd name="T42" fmla="*/ 10 w 820"/>
                    <a:gd name="T43" fmla="*/ 224 h 936"/>
                    <a:gd name="T44" fmla="*/ 10 w 820"/>
                    <a:gd name="T45" fmla="*/ 324 h 936"/>
                    <a:gd name="T46" fmla="*/ 36 w 820"/>
                    <a:gd name="T47" fmla="*/ 364 h 936"/>
                    <a:gd name="T48" fmla="*/ 266 w 820"/>
                    <a:gd name="T49" fmla="*/ 398 h 936"/>
                    <a:gd name="T50" fmla="*/ 302 w 820"/>
                    <a:gd name="T51" fmla="*/ 468 h 936"/>
                    <a:gd name="T52" fmla="*/ 264 w 820"/>
                    <a:gd name="T53" fmla="*/ 532 h 936"/>
                    <a:gd name="T54" fmla="*/ 34 w 820"/>
                    <a:gd name="T55" fmla="*/ 580 h 936"/>
                    <a:gd name="T56" fmla="*/ 8 w 820"/>
                    <a:gd name="T57" fmla="*/ 620 h 936"/>
                    <a:gd name="T58" fmla="*/ 96 w 820"/>
                    <a:gd name="T59" fmla="*/ 658 h 936"/>
                    <a:gd name="T60" fmla="*/ 152 w 820"/>
                    <a:gd name="T61" fmla="*/ 628 h 936"/>
                    <a:gd name="T62" fmla="*/ 174 w 820"/>
                    <a:gd name="T63" fmla="*/ 616 h 936"/>
                    <a:gd name="T64" fmla="*/ 324 w 820"/>
                    <a:gd name="T65" fmla="*/ 532 h 936"/>
                    <a:gd name="T66" fmla="*/ 392 w 820"/>
                    <a:gd name="T67" fmla="*/ 574 h 936"/>
                    <a:gd name="T68" fmla="*/ 312 w 820"/>
                    <a:gd name="T69" fmla="*/ 842 h 936"/>
                    <a:gd name="T70" fmla="*/ 334 w 820"/>
                    <a:gd name="T71" fmla="*/ 884 h 936"/>
                    <a:gd name="T72" fmla="*/ 416 w 820"/>
                    <a:gd name="T73" fmla="*/ 936 h 936"/>
                    <a:gd name="T74" fmla="*/ 420 w 820"/>
                    <a:gd name="T75" fmla="*/ 814 h 936"/>
                    <a:gd name="T76" fmla="*/ 420 w 820"/>
                    <a:gd name="T77" fmla="*/ 750 h 936"/>
                    <a:gd name="T78" fmla="*/ 424 w 820"/>
                    <a:gd name="T79" fmla="*/ 576 h 936"/>
                    <a:gd name="T80" fmla="*/ 482 w 820"/>
                    <a:gd name="T81" fmla="*/ 552 h 936"/>
                    <a:gd name="T82" fmla="*/ 652 w 820"/>
                    <a:gd name="T83" fmla="*/ 622 h 936"/>
                    <a:gd name="T84" fmla="*/ 708 w 820"/>
                    <a:gd name="T85" fmla="*/ 654 h 936"/>
                    <a:gd name="T86" fmla="*/ 812 w 820"/>
                    <a:gd name="T87" fmla="*/ 710 h 936"/>
                    <a:gd name="T88" fmla="*/ 412 w 820"/>
                    <a:gd name="T89" fmla="*/ 546 h 936"/>
                    <a:gd name="T90" fmla="*/ 368 w 820"/>
                    <a:gd name="T91" fmla="*/ 532 h 936"/>
                    <a:gd name="T92" fmla="*/ 336 w 820"/>
                    <a:gd name="T93" fmla="*/ 482 h 936"/>
                    <a:gd name="T94" fmla="*/ 340 w 820"/>
                    <a:gd name="T95" fmla="*/ 436 h 936"/>
                    <a:gd name="T96" fmla="*/ 382 w 820"/>
                    <a:gd name="T97" fmla="*/ 394 h 936"/>
                    <a:gd name="T98" fmla="*/ 428 w 820"/>
                    <a:gd name="T99" fmla="*/ 390 h 936"/>
                    <a:gd name="T100" fmla="*/ 478 w 820"/>
                    <a:gd name="T101" fmla="*/ 424 h 936"/>
                    <a:gd name="T102" fmla="*/ 490 w 820"/>
                    <a:gd name="T103" fmla="*/ 468 h 936"/>
                    <a:gd name="T104" fmla="*/ 468 w 820"/>
                    <a:gd name="T105" fmla="*/ 522 h 936"/>
                    <a:gd name="T106" fmla="*/ 412 w 820"/>
                    <a:gd name="T107" fmla="*/ 546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20" h="936">
                      <a:moveTo>
                        <a:pt x="812" y="620"/>
                      </a:moveTo>
                      <a:lnTo>
                        <a:pt x="810" y="610"/>
                      </a:lnTo>
                      <a:lnTo>
                        <a:pt x="716" y="634"/>
                      </a:lnTo>
                      <a:lnTo>
                        <a:pt x="678" y="610"/>
                      </a:lnTo>
                      <a:lnTo>
                        <a:pt x="788" y="580"/>
                      </a:lnTo>
                      <a:lnTo>
                        <a:pt x="784" y="570"/>
                      </a:lnTo>
                      <a:lnTo>
                        <a:pt x="660" y="600"/>
                      </a:lnTo>
                      <a:lnTo>
                        <a:pt x="656" y="598"/>
                      </a:lnTo>
                      <a:lnTo>
                        <a:pt x="562" y="524"/>
                      </a:lnTo>
                      <a:lnTo>
                        <a:pt x="556" y="536"/>
                      </a:lnTo>
                      <a:lnTo>
                        <a:pt x="514" y="512"/>
                      </a:lnTo>
                      <a:lnTo>
                        <a:pt x="514" y="512"/>
                      </a:lnTo>
                      <a:lnTo>
                        <a:pt x="520" y="490"/>
                      </a:lnTo>
                      <a:lnTo>
                        <a:pt x="522" y="478"/>
                      </a:lnTo>
                      <a:lnTo>
                        <a:pt x="522" y="468"/>
                      </a:lnTo>
                      <a:lnTo>
                        <a:pt x="522" y="468"/>
                      </a:lnTo>
                      <a:lnTo>
                        <a:pt x="520" y="446"/>
                      </a:lnTo>
                      <a:lnTo>
                        <a:pt x="516" y="426"/>
                      </a:lnTo>
                      <a:lnTo>
                        <a:pt x="558" y="402"/>
                      </a:lnTo>
                      <a:lnTo>
                        <a:pt x="564" y="414"/>
                      </a:lnTo>
                      <a:lnTo>
                        <a:pt x="666" y="336"/>
                      </a:lnTo>
                      <a:lnTo>
                        <a:pt x="784" y="364"/>
                      </a:lnTo>
                      <a:lnTo>
                        <a:pt x="788" y="354"/>
                      </a:lnTo>
                      <a:lnTo>
                        <a:pt x="684" y="324"/>
                      </a:lnTo>
                      <a:lnTo>
                        <a:pt x="720" y="302"/>
                      </a:lnTo>
                      <a:lnTo>
                        <a:pt x="810" y="324"/>
                      </a:lnTo>
                      <a:lnTo>
                        <a:pt x="812" y="314"/>
                      </a:lnTo>
                      <a:lnTo>
                        <a:pt x="736" y="292"/>
                      </a:lnTo>
                      <a:lnTo>
                        <a:pt x="820" y="242"/>
                      </a:lnTo>
                      <a:lnTo>
                        <a:pt x="812" y="228"/>
                      </a:lnTo>
                      <a:lnTo>
                        <a:pt x="724" y="276"/>
                      </a:lnTo>
                      <a:lnTo>
                        <a:pt x="744" y="196"/>
                      </a:lnTo>
                      <a:lnTo>
                        <a:pt x="734" y="192"/>
                      </a:lnTo>
                      <a:lnTo>
                        <a:pt x="706" y="286"/>
                      </a:lnTo>
                      <a:lnTo>
                        <a:pt x="670" y="306"/>
                      </a:lnTo>
                      <a:lnTo>
                        <a:pt x="696" y="198"/>
                      </a:lnTo>
                      <a:lnTo>
                        <a:pt x="686" y="194"/>
                      </a:lnTo>
                      <a:lnTo>
                        <a:pt x="650" y="318"/>
                      </a:lnTo>
                      <a:lnTo>
                        <a:pt x="646" y="320"/>
                      </a:lnTo>
                      <a:lnTo>
                        <a:pt x="536" y="364"/>
                      </a:lnTo>
                      <a:lnTo>
                        <a:pt x="542" y="376"/>
                      </a:lnTo>
                      <a:lnTo>
                        <a:pt x="500" y="400"/>
                      </a:lnTo>
                      <a:lnTo>
                        <a:pt x="500" y="400"/>
                      </a:lnTo>
                      <a:lnTo>
                        <a:pt x="486" y="384"/>
                      </a:lnTo>
                      <a:lnTo>
                        <a:pt x="468" y="372"/>
                      </a:lnTo>
                      <a:lnTo>
                        <a:pt x="450" y="362"/>
                      </a:lnTo>
                      <a:lnTo>
                        <a:pt x="438" y="358"/>
                      </a:lnTo>
                      <a:lnTo>
                        <a:pt x="428" y="356"/>
                      </a:lnTo>
                      <a:lnTo>
                        <a:pt x="426" y="304"/>
                      </a:lnTo>
                      <a:lnTo>
                        <a:pt x="442" y="304"/>
                      </a:lnTo>
                      <a:lnTo>
                        <a:pt x="424" y="178"/>
                      </a:lnTo>
                      <a:lnTo>
                        <a:pt x="508" y="92"/>
                      </a:lnTo>
                      <a:lnTo>
                        <a:pt x="502" y="84"/>
                      </a:lnTo>
                      <a:lnTo>
                        <a:pt x="424" y="158"/>
                      </a:lnTo>
                      <a:lnTo>
                        <a:pt x="422" y="116"/>
                      </a:lnTo>
                      <a:lnTo>
                        <a:pt x="486" y="50"/>
                      </a:lnTo>
                      <a:lnTo>
                        <a:pt x="478" y="42"/>
                      </a:lnTo>
                      <a:lnTo>
                        <a:pt x="422" y="98"/>
                      </a:lnTo>
                      <a:lnTo>
                        <a:pt x="420" y="0"/>
                      </a:lnTo>
                      <a:lnTo>
                        <a:pt x="404" y="0"/>
                      </a:lnTo>
                      <a:lnTo>
                        <a:pt x="402" y="102"/>
                      </a:lnTo>
                      <a:lnTo>
                        <a:pt x="342" y="42"/>
                      </a:lnTo>
                      <a:lnTo>
                        <a:pt x="334" y="50"/>
                      </a:lnTo>
                      <a:lnTo>
                        <a:pt x="402" y="120"/>
                      </a:lnTo>
                      <a:lnTo>
                        <a:pt x="400" y="162"/>
                      </a:lnTo>
                      <a:lnTo>
                        <a:pt x="320" y="84"/>
                      </a:lnTo>
                      <a:lnTo>
                        <a:pt x="312" y="92"/>
                      </a:lnTo>
                      <a:lnTo>
                        <a:pt x="400" y="184"/>
                      </a:lnTo>
                      <a:lnTo>
                        <a:pt x="400" y="188"/>
                      </a:lnTo>
                      <a:lnTo>
                        <a:pt x="384" y="304"/>
                      </a:lnTo>
                      <a:lnTo>
                        <a:pt x="398" y="304"/>
                      </a:lnTo>
                      <a:lnTo>
                        <a:pt x="398" y="356"/>
                      </a:lnTo>
                      <a:lnTo>
                        <a:pt x="398" y="356"/>
                      </a:lnTo>
                      <a:lnTo>
                        <a:pt x="376" y="362"/>
                      </a:lnTo>
                      <a:lnTo>
                        <a:pt x="358" y="370"/>
                      </a:lnTo>
                      <a:lnTo>
                        <a:pt x="340" y="382"/>
                      </a:lnTo>
                      <a:lnTo>
                        <a:pt x="326" y="398"/>
                      </a:lnTo>
                      <a:lnTo>
                        <a:pt x="280" y="372"/>
                      </a:lnTo>
                      <a:lnTo>
                        <a:pt x="286" y="360"/>
                      </a:lnTo>
                      <a:lnTo>
                        <a:pt x="168" y="312"/>
                      </a:lnTo>
                      <a:lnTo>
                        <a:pt x="134" y="194"/>
                      </a:lnTo>
                      <a:lnTo>
                        <a:pt x="124" y="198"/>
                      </a:lnTo>
                      <a:lnTo>
                        <a:pt x="150" y="302"/>
                      </a:lnTo>
                      <a:lnTo>
                        <a:pt x="112" y="280"/>
                      </a:lnTo>
                      <a:lnTo>
                        <a:pt x="86" y="192"/>
                      </a:lnTo>
                      <a:lnTo>
                        <a:pt x="76" y="196"/>
                      </a:lnTo>
                      <a:lnTo>
                        <a:pt x="96" y="272"/>
                      </a:lnTo>
                      <a:lnTo>
                        <a:pt x="10" y="224"/>
                      </a:lnTo>
                      <a:lnTo>
                        <a:pt x="2" y="238"/>
                      </a:lnTo>
                      <a:lnTo>
                        <a:pt x="88" y="292"/>
                      </a:lnTo>
                      <a:lnTo>
                        <a:pt x="8" y="314"/>
                      </a:lnTo>
                      <a:lnTo>
                        <a:pt x="10" y="324"/>
                      </a:lnTo>
                      <a:lnTo>
                        <a:pt x="104" y="300"/>
                      </a:lnTo>
                      <a:lnTo>
                        <a:pt x="142" y="324"/>
                      </a:lnTo>
                      <a:lnTo>
                        <a:pt x="34" y="354"/>
                      </a:lnTo>
                      <a:lnTo>
                        <a:pt x="36" y="364"/>
                      </a:lnTo>
                      <a:lnTo>
                        <a:pt x="160" y="334"/>
                      </a:lnTo>
                      <a:lnTo>
                        <a:pt x="164" y="336"/>
                      </a:lnTo>
                      <a:lnTo>
                        <a:pt x="258" y="410"/>
                      </a:lnTo>
                      <a:lnTo>
                        <a:pt x="266" y="398"/>
                      </a:lnTo>
                      <a:lnTo>
                        <a:pt x="310" y="424"/>
                      </a:lnTo>
                      <a:lnTo>
                        <a:pt x="310" y="424"/>
                      </a:lnTo>
                      <a:lnTo>
                        <a:pt x="304" y="446"/>
                      </a:lnTo>
                      <a:lnTo>
                        <a:pt x="302" y="468"/>
                      </a:lnTo>
                      <a:lnTo>
                        <a:pt x="302" y="468"/>
                      </a:lnTo>
                      <a:lnTo>
                        <a:pt x="304" y="486"/>
                      </a:lnTo>
                      <a:lnTo>
                        <a:pt x="310" y="506"/>
                      </a:lnTo>
                      <a:lnTo>
                        <a:pt x="264" y="532"/>
                      </a:lnTo>
                      <a:lnTo>
                        <a:pt x="256" y="520"/>
                      </a:lnTo>
                      <a:lnTo>
                        <a:pt x="154" y="598"/>
                      </a:lnTo>
                      <a:lnTo>
                        <a:pt x="36" y="570"/>
                      </a:lnTo>
                      <a:lnTo>
                        <a:pt x="34" y="580"/>
                      </a:lnTo>
                      <a:lnTo>
                        <a:pt x="136" y="610"/>
                      </a:lnTo>
                      <a:lnTo>
                        <a:pt x="100" y="632"/>
                      </a:lnTo>
                      <a:lnTo>
                        <a:pt x="10" y="610"/>
                      </a:lnTo>
                      <a:lnTo>
                        <a:pt x="8" y="620"/>
                      </a:lnTo>
                      <a:lnTo>
                        <a:pt x="84" y="642"/>
                      </a:lnTo>
                      <a:lnTo>
                        <a:pt x="0" y="692"/>
                      </a:lnTo>
                      <a:lnTo>
                        <a:pt x="8" y="708"/>
                      </a:lnTo>
                      <a:lnTo>
                        <a:pt x="96" y="658"/>
                      </a:lnTo>
                      <a:lnTo>
                        <a:pt x="76" y="738"/>
                      </a:lnTo>
                      <a:lnTo>
                        <a:pt x="86" y="742"/>
                      </a:lnTo>
                      <a:lnTo>
                        <a:pt x="114" y="648"/>
                      </a:lnTo>
                      <a:lnTo>
                        <a:pt x="152" y="628"/>
                      </a:lnTo>
                      <a:lnTo>
                        <a:pt x="124" y="738"/>
                      </a:lnTo>
                      <a:lnTo>
                        <a:pt x="134" y="740"/>
                      </a:lnTo>
                      <a:lnTo>
                        <a:pt x="170" y="618"/>
                      </a:lnTo>
                      <a:lnTo>
                        <a:pt x="174" y="616"/>
                      </a:lnTo>
                      <a:lnTo>
                        <a:pt x="284" y="570"/>
                      </a:lnTo>
                      <a:lnTo>
                        <a:pt x="278" y="558"/>
                      </a:lnTo>
                      <a:lnTo>
                        <a:pt x="324" y="532"/>
                      </a:lnTo>
                      <a:lnTo>
                        <a:pt x="324" y="532"/>
                      </a:lnTo>
                      <a:lnTo>
                        <a:pt x="338" y="548"/>
                      </a:lnTo>
                      <a:lnTo>
                        <a:pt x="354" y="560"/>
                      </a:lnTo>
                      <a:lnTo>
                        <a:pt x="372" y="568"/>
                      </a:lnTo>
                      <a:lnTo>
                        <a:pt x="392" y="574"/>
                      </a:lnTo>
                      <a:lnTo>
                        <a:pt x="394" y="624"/>
                      </a:lnTo>
                      <a:lnTo>
                        <a:pt x="380" y="624"/>
                      </a:lnTo>
                      <a:lnTo>
                        <a:pt x="396" y="752"/>
                      </a:lnTo>
                      <a:lnTo>
                        <a:pt x="312" y="842"/>
                      </a:lnTo>
                      <a:lnTo>
                        <a:pt x="320" y="850"/>
                      </a:lnTo>
                      <a:lnTo>
                        <a:pt x="396" y="774"/>
                      </a:lnTo>
                      <a:lnTo>
                        <a:pt x="398" y="818"/>
                      </a:lnTo>
                      <a:lnTo>
                        <a:pt x="334" y="884"/>
                      </a:lnTo>
                      <a:lnTo>
                        <a:pt x="342" y="892"/>
                      </a:lnTo>
                      <a:lnTo>
                        <a:pt x="398" y="838"/>
                      </a:lnTo>
                      <a:lnTo>
                        <a:pt x="400" y="936"/>
                      </a:lnTo>
                      <a:lnTo>
                        <a:pt x="416" y="936"/>
                      </a:lnTo>
                      <a:lnTo>
                        <a:pt x="418" y="834"/>
                      </a:lnTo>
                      <a:lnTo>
                        <a:pt x="478" y="892"/>
                      </a:lnTo>
                      <a:lnTo>
                        <a:pt x="486" y="884"/>
                      </a:lnTo>
                      <a:lnTo>
                        <a:pt x="420" y="814"/>
                      </a:lnTo>
                      <a:lnTo>
                        <a:pt x="420" y="772"/>
                      </a:lnTo>
                      <a:lnTo>
                        <a:pt x="502" y="850"/>
                      </a:lnTo>
                      <a:lnTo>
                        <a:pt x="508" y="842"/>
                      </a:lnTo>
                      <a:lnTo>
                        <a:pt x="420" y="750"/>
                      </a:lnTo>
                      <a:lnTo>
                        <a:pt x="420" y="744"/>
                      </a:lnTo>
                      <a:lnTo>
                        <a:pt x="436" y="624"/>
                      </a:lnTo>
                      <a:lnTo>
                        <a:pt x="422" y="624"/>
                      </a:lnTo>
                      <a:lnTo>
                        <a:pt x="424" y="576"/>
                      </a:lnTo>
                      <a:lnTo>
                        <a:pt x="424" y="576"/>
                      </a:lnTo>
                      <a:lnTo>
                        <a:pt x="444" y="570"/>
                      </a:lnTo>
                      <a:lnTo>
                        <a:pt x="464" y="564"/>
                      </a:lnTo>
                      <a:lnTo>
                        <a:pt x="482" y="552"/>
                      </a:lnTo>
                      <a:lnTo>
                        <a:pt x="498" y="536"/>
                      </a:lnTo>
                      <a:lnTo>
                        <a:pt x="540" y="562"/>
                      </a:lnTo>
                      <a:lnTo>
                        <a:pt x="534" y="574"/>
                      </a:lnTo>
                      <a:lnTo>
                        <a:pt x="652" y="622"/>
                      </a:lnTo>
                      <a:lnTo>
                        <a:pt x="686" y="740"/>
                      </a:lnTo>
                      <a:lnTo>
                        <a:pt x="696" y="738"/>
                      </a:lnTo>
                      <a:lnTo>
                        <a:pt x="670" y="632"/>
                      </a:lnTo>
                      <a:lnTo>
                        <a:pt x="708" y="654"/>
                      </a:lnTo>
                      <a:lnTo>
                        <a:pt x="734" y="742"/>
                      </a:lnTo>
                      <a:lnTo>
                        <a:pt x="744" y="738"/>
                      </a:lnTo>
                      <a:lnTo>
                        <a:pt x="724" y="662"/>
                      </a:lnTo>
                      <a:lnTo>
                        <a:pt x="812" y="710"/>
                      </a:lnTo>
                      <a:lnTo>
                        <a:pt x="820" y="696"/>
                      </a:lnTo>
                      <a:lnTo>
                        <a:pt x="732" y="644"/>
                      </a:lnTo>
                      <a:lnTo>
                        <a:pt x="812" y="620"/>
                      </a:lnTo>
                      <a:close/>
                      <a:moveTo>
                        <a:pt x="412" y="546"/>
                      </a:moveTo>
                      <a:lnTo>
                        <a:pt x="412" y="546"/>
                      </a:lnTo>
                      <a:lnTo>
                        <a:pt x="396" y="544"/>
                      </a:lnTo>
                      <a:lnTo>
                        <a:pt x="382" y="540"/>
                      </a:lnTo>
                      <a:lnTo>
                        <a:pt x="368" y="532"/>
                      </a:lnTo>
                      <a:lnTo>
                        <a:pt x="358" y="522"/>
                      </a:lnTo>
                      <a:lnTo>
                        <a:pt x="348" y="510"/>
                      </a:lnTo>
                      <a:lnTo>
                        <a:pt x="340" y="498"/>
                      </a:lnTo>
                      <a:lnTo>
                        <a:pt x="336" y="482"/>
                      </a:lnTo>
                      <a:lnTo>
                        <a:pt x="334" y="468"/>
                      </a:lnTo>
                      <a:lnTo>
                        <a:pt x="334" y="468"/>
                      </a:lnTo>
                      <a:lnTo>
                        <a:pt x="336" y="452"/>
                      </a:lnTo>
                      <a:lnTo>
                        <a:pt x="340" y="436"/>
                      </a:lnTo>
                      <a:lnTo>
                        <a:pt x="348" y="424"/>
                      </a:lnTo>
                      <a:lnTo>
                        <a:pt x="358" y="412"/>
                      </a:lnTo>
                      <a:lnTo>
                        <a:pt x="368" y="402"/>
                      </a:lnTo>
                      <a:lnTo>
                        <a:pt x="382" y="394"/>
                      </a:lnTo>
                      <a:lnTo>
                        <a:pt x="396" y="390"/>
                      </a:lnTo>
                      <a:lnTo>
                        <a:pt x="412" y="388"/>
                      </a:lnTo>
                      <a:lnTo>
                        <a:pt x="412" y="388"/>
                      </a:lnTo>
                      <a:lnTo>
                        <a:pt x="428" y="390"/>
                      </a:lnTo>
                      <a:lnTo>
                        <a:pt x="442" y="394"/>
                      </a:lnTo>
                      <a:lnTo>
                        <a:pt x="456" y="402"/>
                      </a:lnTo>
                      <a:lnTo>
                        <a:pt x="468" y="412"/>
                      </a:lnTo>
                      <a:lnTo>
                        <a:pt x="478" y="424"/>
                      </a:lnTo>
                      <a:lnTo>
                        <a:pt x="484" y="436"/>
                      </a:lnTo>
                      <a:lnTo>
                        <a:pt x="490" y="452"/>
                      </a:lnTo>
                      <a:lnTo>
                        <a:pt x="490" y="468"/>
                      </a:lnTo>
                      <a:lnTo>
                        <a:pt x="490" y="468"/>
                      </a:lnTo>
                      <a:lnTo>
                        <a:pt x="490" y="482"/>
                      </a:lnTo>
                      <a:lnTo>
                        <a:pt x="484" y="498"/>
                      </a:lnTo>
                      <a:lnTo>
                        <a:pt x="478" y="510"/>
                      </a:lnTo>
                      <a:lnTo>
                        <a:pt x="468" y="522"/>
                      </a:lnTo>
                      <a:lnTo>
                        <a:pt x="456" y="532"/>
                      </a:lnTo>
                      <a:lnTo>
                        <a:pt x="442" y="540"/>
                      </a:lnTo>
                      <a:lnTo>
                        <a:pt x="428" y="544"/>
                      </a:lnTo>
                      <a:lnTo>
                        <a:pt x="412" y="546"/>
                      </a:lnTo>
                      <a:lnTo>
                        <a:pt x="412" y="546"/>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Freeform 77"/>
                <p:cNvSpPr>
                  <a:spLocks noChangeAspect="1" noEditPoints="1"/>
                </p:cNvSpPr>
                <p:nvPr/>
              </p:nvSpPr>
              <p:spPr bwMode="auto">
                <a:xfrm rot="20957513">
                  <a:off x="7869058" y="3830515"/>
                  <a:ext cx="639682" cy="729516"/>
                </a:xfrm>
                <a:custGeom>
                  <a:avLst/>
                  <a:gdLst>
                    <a:gd name="T0" fmla="*/ 718 w 826"/>
                    <a:gd name="T1" fmla="*/ 634 h 942"/>
                    <a:gd name="T2" fmla="*/ 788 w 826"/>
                    <a:gd name="T3" fmla="*/ 570 h 942"/>
                    <a:gd name="T4" fmla="*/ 542 w 826"/>
                    <a:gd name="T5" fmla="*/ 472 h 942"/>
                    <a:gd name="T6" fmla="*/ 788 w 826"/>
                    <a:gd name="T7" fmla="*/ 376 h 942"/>
                    <a:gd name="T8" fmla="*/ 722 w 826"/>
                    <a:gd name="T9" fmla="*/ 314 h 942"/>
                    <a:gd name="T10" fmla="*/ 748 w 826"/>
                    <a:gd name="T11" fmla="*/ 298 h 942"/>
                    <a:gd name="T12" fmla="*/ 730 w 826"/>
                    <a:gd name="T13" fmla="*/ 276 h 942"/>
                    <a:gd name="T14" fmla="*/ 704 w 826"/>
                    <a:gd name="T15" fmla="*/ 290 h 942"/>
                    <a:gd name="T16" fmla="*/ 684 w 826"/>
                    <a:gd name="T17" fmla="*/ 196 h 942"/>
                    <a:gd name="T18" fmla="*/ 478 w 826"/>
                    <a:gd name="T19" fmla="*/ 360 h 942"/>
                    <a:gd name="T20" fmla="*/ 516 w 826"/>
                    <a:gd name="T21" fmla="*/ 100 h 942"/>
                    <a:gd name="T22" fmla="*/ 430 w 826"/>
                    <a:gd name="T23" fmla="*/ 124 h 942"/>
                    <a:gd name="T24" fmla="*/ 430 w 826"/>
                    <a:gd name="T25" fmla="*/ 94 h 942"/>
                    <a:gd name="T26" fmla="*/ 402 w 826"/>
                    <a:gd name="T27" fmla="*/ 98 h 942"/>
                    <a:gd name="T28" fmla="*/ 400 w 826"/>
                    <a:gd name="T29" fmla="*/ 128 h 942"/>
                    <a:gd name="T30" fmla="*/ 310 w 826"/>
                    <a:gd name="T31" fmla="*/ 100 h 942"/>
                    <a:gd name="T32" fmla="*/ 352 w 826"/>
                    <a:gd name="T33" fmla="*/ 360 h 942"/>
                    <a:gd name="T34" fmla="*/ 142 w 826"/>
                    <a:gd name="T35" fmla="*/ 196 h 942"/>
                    <a:gd name="T36" fmla="*/ 120 w 826"/>
                    <a:gd name="T37" fmla="*/ 284 h 942"/>
                    <a:gd name="T38" fmla="*/ 94 w 826"/>
                    <a:gd name="T39" fmla="*/ 270 h 942"/>
                    <a:gd name="T40" fmla="*/ 84 w 826"/>
                    <a:gd name="T41" fmla="*/ 296 h 942"/>
                    <a:gd name="T42" fmla="*/ 110 w 826"/>
                    <a:gd name="T43" fmla="*/ 312 h 942"/>
                    <a:gd name="T44" fmla="*/ 40 w 826"/>
                    <a:gd name="T45" fmla="*/ 376 h 942"/>
                    <a:gd name="T46" fmla="*/ 290 w 826"/>
                    <a:gd name="T47" fmla="*/ 472 h 942"/>
                    <a:gd name="T48" fmla="*/ 40 w 826"/>
                    <a:gd name="T49" fmla="*/ 570 h 942"/>
                    <a:gd name="T50" fmla="*/ 104 w 826"/>
                    <a:gd name="T51" fmla="*/ 632 h 942"/>
                    <a:gd name="T52" fmla="*/ 80 w 826"/>
                    <a:gd name="T53" fmla="*/ 648 h 942"/>
                    <a:gd name="T54" fmla="*/ 96 w 826"/>
                    <a:gd name="T55" fmla="*/ 670 h 942"/>
                    <a:gd name="T56" fmla="*/ 122 w 826"/>
                    <a:gd name="T57" fmla="*/ 656 h 942"/>
                    <a:gd name="T58" fmla="*/ 142 w 826"/>
                    <a:gd name="T59" fmla="*/ 748 h 942"/>
                    <a:gd name="T60" fmla="*/ 352 w 826"/>
                    <a:gd name="T61" fmla="*/ 584 h 942"/>
                    <a:gd name="T62" fmla="*/ 310 w 826"/>
                    <a:gd name="T63" fmla="*/ 846 h 942"/>
                    <a:gd name="T64" fmla="*/ 396 w 826"/>
                    <a:gd name="T65" fmla="*/ 820 h 942"/>
                    <a:gd name="T66" fmla="*/ 398 w 826"/>
                    <a:gd name="T67" fmla="*/ 850 h 942"/>
                    <a:gd name="T68" fmla="*/ 426 w 826"/>
                    <a:gd name="T69" fmla="*/ 846 h 942"/>
                    <a:gd name="T70" fmla="*/ 426 w 826"/>
                    <a:gd name="T71" fmla="*/ 816 h 942"/>
                    <a:gd name="T72" fmla="*/ 516 w 826"/>
                    <a:gd name="T73" fmla="*/ 844 h 942"/>
                    <a:gd name="T74" fmla="*/ 478 w 826"/>
                    <a:gd name="T75" fmla="*/ 584 h 942"/>
                    <a:gd name="T76" fmla="*/ 684 w 826"/>
                    <a:gd name="T77" fmla="*/ 748 h 942"/>
                    <a:gd name="T78" fmla="*/ 706 w 826"/>
                    <a:gd name="T79" fmla="*/ 660 h 942"/>
                    <a:gd name="T80" fmla="*/ 732 w 826"/>
                    <a:gd name="T81" fmla="*/ 674 h 942"/>
                    <a:gd name="T82" fmla="*/ 742 w 826"/>
                    <a:gd name="T83" fmla="*/ 648 h 942"/>
                    <a:gd name="T84" fmla="*/ 376 w 826"/>
                    <a:gd name="T85" fmla="*/ 544 h 942"/>
                    <a:gd name="T86" fmla="*/ 456 w 826"/>
                    <a:gd name="T87" fmla="*/ 400 h 9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26" h="942">
                      <a:moveTo>
                        <a:pt x="818" y="628"/>
                      </a:moveTo>
                      <a:lnTo>
                        <a:pt x="814" y="610"/>
                      </a:lnTo>
                      <a:lnTo>
                        <a:pt x="718" y="634"/>
                      </a:lnTo>
                      <a:lnTo>
                        <a:pt x="690" y="616"/>
                      </a:lnTo>
                      <a:lnTo>
                        <a:pt x="792" y="588"/>
                      </a:lnTo>
                      <a:lnTo>
                        <a:pt x="788" y="570"/>
                      </a:lnTo>
                      <a:lnTo>
                        <a:pt x="662" y="600"/>
                      </a:lnTo>
                      <a:lnTo>
                        <a:pt x="518" y="514"/>
                      </a:lnTo>
                      <a:lnTo>
                        <a:pt x="542" y="472"/>
                      </a:lnTo>
                      <a:lnTo>
                        <a:pt x="520" y="436"/>
                      </a:lnTo>
                      <a:lnTo>
                        <a:pt x="668" y="346"/>
                      </a:lnTo>
                      <a:lnTo>
                        <a:pt x="788" y="376"/>
                      </a:lnTo>
                      <a:lnTo>
                        <a:pt x="792" y="358"/>
                      </a:lnTo>
                      <a:lnTo>
                        <a:pt x="694" y="330"/>
                      </a:lnTo>
                      <a:lnTo>
                        <a:pt x="722" y="314"/>
                      </a:lnTo>
                      <a:lnTo>
                        <a:pt x="814" y="336"/>
                      </a:lnTo>
                      <a:lnTo>
                        <a:pt x="818" y="318"/>
                      </a:lnTo>
                      <a:lnTo>
                        <a:pt x="748" y="298"/>
                      </a:lnTo>
                      <a:lnTo>
                        <a:pt x="826" y="250"/>
                      </a:lnTo>
                      <a:lnTo>
                        <a:pt x="814" y="228"/>
                      </a:lnTo>
                      <a:lnTo>
                        <a:pt x="730" y="276"/>
                      </a:lnTo>
                      <a:lnTo>
                        <a:pt x="750" y="200"/>
                      </a:lnTo>
                      <a:lnTo>
                        <a:pt x="732" y="196"/>
                      </a:lnTo>
                      <a:lnTo>
                        <a:pt x="704" y="290"/>
                      </a:lnTo>
                      <a:lnTo>
                        <a:pt x="676" y="306"/>
                      </a:lnTo>
                      <a:lnTo>
                        <a:pt x="702" y="202"/>
                      </a:lnTo>
                      <a:lnTo>
                        <a:pt x="684" y="196"/>
                      </a:lnTo>
                      <a:lnTo>
                        <a:pt x="648" y="320"/>
                      </a:lnTo>
                      <a:lnTo>
                        <a:pt x="502" y="400"/>
                      </a:lnTo>
                      <a:lnTo>
                        <a:pt x="478" y="360"/>
                      </a:lnTo>
                      <a:lnTo>
                        <a:pt x="434" y="360"/>
                      </a:lnTo>
                      <a:lnTo>
                        <a:pt x="432" y="188"/>
                      </a:lnTo>
                      <a:lnTo>
                        <a:pt x="516" y="100"/>
                      </a:lnTo>
                      <a:lnTo>
                        <a:pt x="504" y="86"/>
                      </a:lnTo>
                      <a:lnTo>
                        <a:pt x="430" y="158"/>
                      </a:lnTo>
                      <a:lnTo>
                        <a:pt x="430" y="124"/>
                      </a:lnTo>
                      <a:lnTo>
                        <a:pt x="494" y="58"/>
                      </a:lnTo>
                      <a:lnTo>
                        <a:pt x="482" y="46"/>
                      </a:lnTo>
                      <a:lnTo>
                        <a:pt x="430" y="94"/>
                      </a:lnTo>
                      <a:lnTo>
                        <a:pt x="428" y="0"/>
                      </a:lnTo>
                      <a:lnTo>
                        <a:pt x="402" y="0"/>
                      </a:lnTo>
                      <a:lnTo>
                        <a:pt x="402" y="98"/>
                      </a:lnTo>
                      <a:lnTo>
                        <a:pt x="346" y="44"/>
                      </a:lnTo>
                      <a:lnTo>
                        <a:pt x="332" y="58"/>
                      </a:lnTo>
                      <a:lnTo>
                        <a:pt x="400" y="128"/>
                      </a:lnTo>
                      <a:lnTo>
                        <a:pt x="400" y="160"/>
                      </a:lnTo>
                      <a:lnTo>
                        <a:pt x="324" y="86"/>
                      </a:lnTo>
                      <a:lnTo>
                        <a:pt x="310" y="100"/>
                      </a:lnTo>
                      <a:lnTo>
                        <a:pt x="400" y="192"/>
                      </a:lnTo>
                      <a:lnTo>
                        <a:pt x="396" y="360"/>
                      </a:lnTo>
                      <a:lnTo>
                        <a:pt x="352" y="360"/>
                      </a:lnTo>
                      <a:lnTo>
                        <a:pt x="332" y="398"/>
                      </a:lnTo>
                      <a:lnTo>
                        <a:pt x="178" y="314"/>
                      </a:lnTo>
                      <a:lnTo>
                        <a:pt x="142" y="196"/>
                      </a:lnTo>
                      <a:lnTo>
                        <a:pt x="124" y="202"/>
                      </a:lnTo>
                      <a:lnTo>
                        <a:pt x="150" y="300"/>
                      </a:lnTo>
                      <a:lnTo>
                        <a:pt x="120" y="284"/>
                      </a:lnTo>
                      <a:lnTo>
                        <a:pt x="94" y="194"/>
                      </a:lnTo>
                      <a:lnTo>
                        <a:pt x="78" y="200"/>
                      </a:lnTo>
                      <a:lnTo>
                        <a:pt x="94" y="270"/>
                      </a:lnTo>
                      <a:lnTo>
                        <a:pt x="14" y="226"/>
                      </a:lnTo>
                      <a:lnTo>
                        <a:pt x="2" y="246"/>
                      </a:lnTo>
                      <a:lnTo>
                        <a:pt x="84" y="296"/>
                      </a:lnTo>
                      <a:lnTo>
                        <a:pt x="10" y="318"/>
                      </a:lnTo>
                      <a:lnTo>
                        <a:pt x="14" y="336"/>
                      </a:lnTo>
                      <a:lnTo>
                        <a:pt x="110" y="312"/>
                      </a:lnTo>
                      <a:lnTo>
                        <a:pt x="136" y="328"/>
                      </a:lnTo>
                      <a:lnTo>
                        <a:pt x="34" y="358"/>
                      </a:lnTo>
                      <a:lnTo>
                        <a:pt x="40" y="376"/>
                      </a:lnTo>
                      <a:lnTo>
                        <a:pt x="164" y="346"/>
                      </a:lnTo>
                      <a:lnTo>
                        <a:pt x="312" y="434"/>
                      </a:lnTo>
                      <a:lnTo>
                        <a:pt x="290" y="472"/>
                      </a:lnTo>
                      <a:lnTo>
                        <a:pt x="310" y="508"/>
                      </a:lnTo>
                      <a:lnTo>
                        <a:pt x="160" y="598"/>
                      </a:lnTo>
                      <a:lnTo>
                        <a:pt x="40" y="570"/>
                      </a:lnTo>
                      <a:lnTo>
                        <a:pt x="34" y="588"/>
                      </a:lnTo>
                      <a:lnTo>
                        <a:pt x="132" y="616"/>
                      </a:lnTo>
                      <a:lnTo>
                        <a:pt x="104" y="632"/>
                      </a:lnTo>
                      <a:lnTo>
                        <a:pt x="14" y="610"/>
                      </a:lnTo>
                      <a:lnTo>
                        <a:pt x="10" y="628"/>
                      </a:lnTo>
                      <a:lnTo>
                        <a:pt x="80" y="648"/>
                      </a:lnTo>
                      <a:lnTo>
                        <a:pt x="0" y="696"/>
                      </a:lnTo>
                      <a:lnTo>
                        <a:pt x="12" y="716"/>
                      </a:lnTo>
                      <a:lnTo>
                        <a:pt x="96" y="670"/>
                      </a:lnTo>
                      <a:lnTo>
                        <a:pt x="78" y="746"/>
                      </a:lnTo>
                      <a:lnTo>
                        <a:pt x="94" y="750"/>
                      </a:lnTo>
                      <a:lnTo>
                        <a:pt x="122" y="656"/>
                      </a:lnTo>
                      <a:lnTo>
                        <a:pt x="150" y="640"/>
                      </a:lnTo>
                      <a:lnTo>
                        <a:pt x="124" y="744"/>
                      </a:lnTo>
                      <a:lnTo>
                        <a:pt x="142" y="748"/>
                      </a:lnTo>
                      <a:lnTo>
                        <a:pt x="178" y="624"/>
                      </a:lnTo>
                      <a:lnTo>
                        <a:pt x="328" y="542"/>
                      </a:lnTo>
                      <a:lnTo>
                        <a:pt x="352" y="584"/>
                      </a:lnTo>
                      <a:lnTo>
                        <a:pt x="392" y="584"/>
                      </a:lnTo>
                      <a:lnTo>
                        <a:pt x="396" y="756"/>
                      </a:lnTo>
                      <a:lnTo>
                        <a:pt x="310" y="846"/>
                      </a:lnTo>
                      <a:lnTo>
                        <a:pt x="324" y="858"/>
                      </a:lnTo>
                      <a:lnTo>
                        <a:pt x="396" y="788"/>
                      </a:lnTo>
                      <a:lnTo>
                        <a:pt x="396" y="820"/>
                      </a:lnTo>
                      <a:lnTo>
                        <a:pt x="332" y="888"/>
                      </a:lnTo>
                      <a:lnTo>
                        <a:pt x="346" y="900"/>
                      </a:lnTo>
                      <a:lnTo>
                        <a:pt x="398" y="850"/>
                      </a:lnTo>
                      <a:lnTo>
                        <a:pt x="400" y="942"/>
                      </a:lnTo>
                      <a:lnTo>
                        <a:pt x="424" y="942"/>
                      </a:lnTo>
                      <a:lnTo>
                        <a:pt x="426" y="846"/>
                      </a:lnTo>
                      <a:lnTo>
                        <a:pt x="482" y="900"/>
                      </a:lnTo>
                      <a:lnTo>
                        <a:pt x="494" y="888"/>
                      </a:lnTo>
                      <a:lnTo>
                        <a:pt x="426" y="816"/>
                      </a:lnTo>
                      <a:lnTo>
                        <a:pt x="426" y="784"/>
                      </a:lnTo>
                      <a:lnTo>
                        <a:pt x="504" y="858"/>
                      </a:lnTo>
                      <a:lnTo>
                        <a:pt x="516" y="844"/>
                      </a:lnTo>
                      <a:lnTo>
                        <a:pt x="428" y="752"/>
                      </a:lnTo>
                      <a:lnTo>
                        <a:pt x="430" y="584"/>
                      </a:lnTo>
                      <a:lnTo>
                        <a:pt x="478" y="584"/>
                      </a:lnTo>
                      <a:lnTo>
                        <a:pt x="500" y="548"/>
                      </a:lnTo>
                      <a:lnTo>
                        <a:pt x="650" y="630"/>
                      </a:lnTo>
                      <a:lnTo>
                        <a:pt x="684" y="748"/>
                      </a:lnTo>
                      <a:lnTo>
                        <a:pt x="702" y="744"/>
                      </a:lnTo>
                      <a:lnTo>
                        <a:pt x="678" y="646"/>
                      </a:lnTo>
                      <a:lnTo>
                        <a:pt x="706" y="660"/>
                      </a:lnTo>
                      <a:lnTo>
                        <a:pt x="732" y="750"/>
                      </a:lnTo>
                      <a:lnTo>
                        <a:pt x="750" y="746"/>
                      </a:lnTo>
                      <a:lnTo>
                        <a:pt x="732" y="674"/>
                      </a:lnTo>
                      <a:lnTo>
                        <a:pt x="812" y="720"/>
                      </a:lnTo>
                      <a:lnTo>
                        <a:pt x="826" y="698"/>
                      </a:lnTo>
                      <a:lnTo>
                        <a:pt x="742" y="648"/>
                      </a:lnTo>
                      <a:lnTo>
                        <a:pt x="818" y="628"/>
                      </a:lnTo>
                      <a:close/>
                      <a:moveTo>
                        <a:pt x="456" y="544"/>
                      </a:moveTo>
                      <a:lnTo>
                        <a:pt x="376" y="544"/>
                      </a:lnTo>
                      <a:lnTo>
                        <a:pt x="336" y="472"/>
                      </a:lnTo>
                      <a:lnTo>
                        <a:pt x="376" y="400"/>
                      </a:lnTo>
                      <a:lnTo>
                        <a:pt x="456" y="400"/>
                      </a:lnTo>
                      <a:lnTo>
                        <a:pt x="496" y="472"/>
                      </a:lnTo>
                      <a:lnTo>
                        <a:pt x="456" y="544"/>
                      </a:lnTo>
                      <a:close/>
                    </a:path>
                  </a:pathLst>
                </a:custGeom>
                <a:noFill/>
                <a:ln>
                  <a:solidFill>
                    <a:srgbClr val="FEFFFF">
                      <a:alpha val="26000"/>
                    </a:srgbClr>
                  </a:solidFill>
                </a:ln>
                <a:effectLst/>
                <a:extLst/>
              </p:spPr>
              <p:txBody>
                <a:bodyPr vert="horz" wrap="square" lIns="91440" tIns="45720" rIns="91440" bIns="45720" numCol="1" anchor="t" anchorCtr="0" compatLnSpc="1">
                  <a:prstTxWarp prst="textNoShape">
                    <a:avLst/>
                  </a:prstTxWarp>
                </a:bodyPr>
                <a:lstStyle/>
                <a:p>
                  <a:endParaRPr lang="en-US"/>
                </a:p>
              </p:txBody>
            </p:sp>
            <p:sp>
              <p:nvSpPr>
                <p:cNvPr id="230" name="Freeform 81"/>
                <p:cNvSpPr>
                  <a:spLocks noChangeAspect="1" noEditPoints="1"/>
                </p:cNvSpPr>
                <p:nvPr/>
              </p:nvSpPr>
              <p:spPr bwMode="auto">
                <a:xfrm rot="924218">
                  <a:off x="8027251" y="1799143"/>
                  <a:ext cx="766532" cy="869062"/>
                </a:xfrm>
                <a:custGeom>
                  <a:avLst/>
                  <a:gdLst>
                    <a:gd name="T0" fmla="*/ 546 w 628"/>
                    <a:gd name="T1" fmla="*/ 480 h 712"/>
                    <a:gd name="T2" fmla="*/ 598 w 628"/>
                    <a:gd name="T3" fmla="*/ 430 h 712"/>
                    <a:gd name="T4" fmla="*/ 400 w 628"/>
                    <a:gd name="T5" fmla="*/ 374 h 712"/>
                    <a:gd name="T6" fmla="*/ 402 w 628"/>
                    <a:gd name="T7" fmla="*/ 354 h 712"/>
                    <a:gd name="T8" fmla="*/ 508 w 628"/>
                    <a:gd name="T9" fmla="*/ 254 h 712"/>
                    <a:gd name="T10" fmla="*/ 524 w 628"/>
                    <a:gd name="T11" fmla="*/ 246 h 712"/>
                    <a:gd name="T12" fmla="*/ 620 w 628"/>
                    <a:gd name="T13" fmla="*/ 236 h 712"/>
                    <a:gd name="T14" fmla="*/ 620 w 628"/>
                    <a:gd name="T15" fmla="*/ 170 h 712"/>
                    <a:gd name="T16" fmla="*/ 558 w 628"/>
                    <a:gd name="T17" fmla="*/ 144 h 712"/>
                    <a:gd name="T18" fmla="*/ 532 w 628"/>
                    <a:gd name="T19" fmla="*/ 148 h 712"/>
                    <a:gd name="T20" fmla="*/ 450 w 628"/>
                    <a:gd name="T21" fmla="*/ 264 h 712"/>
                    <a:gd name="T22" fmla="*/ 360 w 628"/>
                    <a:gd name="T23" fmla="*/ 278 h 712"/>
                    <a:gd name="T24" fmla="*/ 324 w 628"/>
                    <a:gd name="T25" fmla="*/ 136 h 712"/>
                    <a:gd name="T26" fmla="*/ 324 w 628"/>
                    <a:gd name="T27" fmla="*/ 118 h 712"/>
                    <a:gd name="T28" fmla="*/ 366 w 628"/>
                    <a:gd name="T29" fmla="*/ 30 h 712"/>
                    <a:gd name="T30" fmla="*/ 308 w 628"/>
                    <a:gd name="T31" fmla="*/ 0 h 712"/>
                    <a:gd name="T32" fmla="*/ 254 w 628"/>
                    <a:gd name="T33" fmla="*/ 36 h 712"/>
                    <a:gd name="T34" fmla="*/ 244 w 628"/>
                    <a:gd name="T35" fmla="*/ 62 h 712"/>
                    <a:gd name="T36" fmla="*/ 304 w 628"/>
                    <a:gd name="T37" fmla="*/ 190 h 712"/>
                    <a:gd name="T38" fmla="*/ 272 w 628"/>
                    <a:gd name="T39" fmla="*/ 278 h 712"/>
                    <a:gd name="T40" fmla="*/ 130 w 628"/>
                    <a:gd name="T41" fmla="*/ 234 h 712"/>
                    <a:gd name="T42" fmla="*/ 114 w 628"/>
                    <a:gd name="T43" fmla="*/ 226 h 712"/>
                    <a:gd name="T44" fmla="*/ 58 w 628"/>
                    <a:gd name="T45" fmla="*/ 146 h 712"/>
                    <a:gd name="T46" fmla="*/ 0 w 628"/>
                    <a:gd name="T47" fmla="*/ 180 h 712"/>
                    <a:gd name="T48" fmla="*/ 8 w 628"/>
                    <a:gd name="T49" fmla="*/ 246 h 712"/>
                    <a:gd name="T50" fmla="*/ 26 w 628"/>
                    <a:gd name="T51" fmla="*/ 268 h 712"/>
                    <a:gd name="T52" fmla="*/ 166 w 628"/>
                    <a:gd name="T53" fmla="*/ 280 h 712"/>
                    <a:gd name="T54" fmla="*/ 228 w 628"/>
                    <a:gd name="T55" fmla="*/ 354 h 712"/>
                    <a:gd name="T56" fmla="*/ 162 w 628"/>
                    <a:gd name="T57" fmla="*/ 426 h 712"/>
                    <a:gd name="T58" fmla="*/ 26 w 628"/>
                    <a:gd name="T59" fmla="*/ 440 h 712"/>
                    <a:gd name="T60" fmla="*/ 8 w 628"/>
                    <a:gd name="T61" fmla="*/ 462 h 712"/>
                    <a:gd name="T62" fmla="*/ 0 w 628"/>
                    <a:gd name="T63" fmla="*/ 526 h 712"/>
                    <a:gd name="T64" fmla="*/ 58 w 628"/>
                    <a:gd name="T65" fmla="*/ 562 h 712"/>
                    <a:gd name="T66" fmla="*/ 114 w 628"/>
                    <a:gd name="T67" fmla="*/ 478 h 712"/>
                    <a:gd name="T68" fmla="*/ 132 w 628"/>
                    <a:gd name="T69" fmla="*/ 468 h 712"/>
                    <a:gd name="T70" fmla="*/ 256 w 628"/>
                    <a:gd name="T71" fmla="*/ 418 h 712"/>
                    <a:gd name="T72" fmla="*/ 300 w 628"/>
                    <a:gd name="T73" fmla="*/ 522 h 712"/>
                    <a:gd name="T74" fmla="*/ 244 w 628"/>
                    <a:gd name="T75" fmla="*/ 646 h 712"/>
                    <a:gd name="T76" fmla="*/ 254 w 628"/>
                    <a:gd name="T77" fmla="*/ 672 h 712"/>
                    <a:gd name="T78" fmla="*/ 304 w 628"/>
                    <a:gd name="T79" fmla="*/ 712 h 712"/>
                    <a:gd name="T80" fmla="*/ 366 w 628"/>
                    <a:gd name="T81" fmla="*/ 678 h 712"/>
                    <a:gd name="T82" fmla="*/ 322 w 628"/>
                    <a:gd name="T83" fmla="*/ 588 h 712"/>
                    <a:gd name="T84" fmla="*/ 322 w 628"/>
                    <a:gd name="T85" fmla="*/ 568 h 712"/>
                    <a:gd name="T86" fmla="*/ 340 w 628"/>
                    <a:gd name="T87" fmla="*/ 438 h 712"/>
                    <a:gd name="T88" fmla="*/ 452 w 628"/>
                    <a:gd name="T89" fmla="*/ 448 h 712"/>
                    <a:gd name="T90" fmla="*/ 532 w 628"/>
                    <a:gd name="T91" fmla="*/ 560 h 712"/>
                    <a:gd name="T92" fmla="*/ 558 w 628"/>
                    <a:gd name="T93" fmla="*/ 564 h 712"/>
                    <a:gd name="T94" fmla="*/ 618 w 628"/>
                    <a:gd name="T95" fmla="*/ 540 h 712"/>
                    <a:gd name="T96" fmla="*/ 620 w 628"/>
                    <a:gd name="T97" fmla="*/ 470 h 712"/>
                    <a:gd name="T98" fmla="*/ 304 w 628"/>
                    <a:gd name="T99" fmla="*/ 408 h 712"/>
                    <a:gd name="T100" fmla="*/ 276 w 628"/>
                    <a:gd name="T101" fmla="*/ 394 h 712"/>
                    <a:gd name="T102" fmla="*/ 260 w 628"/>
                    <a:gd name="T103" fmla="*/ 364 h 712"/>
                    <a:gd name="T104" fmla="*/ 260 w 628"/>
                    <a:gd name="T105" fmla="*/ 342 h 712"/>
                    <a:gd name="T106" fmla="*/ 276 w 628"/>
                    <a:gd name="T107" fmla="*/ 314 h 712"/>
                    <a:gd name="T108" fmla="*/ 304 w 628"/>
                    <a:gd name="T109" fmla="*/ 300 h 712"/>
                    <a:gd name="T110" fmla="*/ 326 w 628"/>
                    <a:gd name="T111" fmla="*/ 300 h 712"/>
                    <a:gd name="T112" fmla="*/ 354 w 628"/>
                    <a:gd name="T113" fmla="*/ 314 h 712"/>
                    <a:gd name="T114" fmla="*/ 370 w 628"/>
                    <a:gd name="T115" fmla="*/ 342 h 712"/>
                    <a:gd name="T116" fmla="*/ 370 w 628"/>
                    <a:gd name="T117" fmla="*/ 364 h 712"/>
                    <a:gd name="T118" fmla="*/ 354 w 628"/>
                    <a:gd name="T119" fmla="*/ 394 h 712"/>
                    <a:gd name="T120" fmla="*/ 326 w 628"/>
                    <a:gd name="T121" fmla="*/ 408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28" h="712">
                      <a:moveTo>
                        <a:pt x="620" y="470"/>
                      </a:moveTo>
                      <a:lnTo>
                        <a:pt x="618" y="462"/>
                      </a:lnTo>
                      <a:lnTo>
                        <a:pt x="546" y="480"/>
                      </a:lnTo>
                      <a:lnTo>
                        <a:pt x="520" y="464"/>
                      </a:lnTo>
                      <a:lnTo>
                        <a:pt x="602" y="440"/>
                      </a:lnTo>
                      <a:lnTo>
                        <a:pt x="598" y="430"/>
                      </a:lnTo>
                      <a:lnTo>
                        <a:pt x="504" y="454"/>
                      </a:lnTo>
                      <a:lnTo>
                        <a:pt x="460" y="428"/>
                      </a:lnTo>
                      <a:lnTo>
                        <a:pt x="400" y="374"/>
                      </a:lnTo>
                      <a:lnTo>
                        <a:pt x="400" y="374"/>
                      </a:lnTo>
                      <a:lnTo>
                        <a:pt x="402" y="354"/>
                      </a:lnTo>
                      <a:lnTo>
                        <a:pt x="402" y="354"/>
                      </a:lnTo>
                      <a:lnTo>
                        <a:pt x="402" y="338"/>
                      </a:lnTo>
                      <a:lnTo>
                        <a:pt x="464" y="282"/>
                      </a:lnTo>
                      <a:lnTo>
                        <a:pt x="508" y="254"/>
                      </a:lnTo>
                      <a:lnTo>
                        <a:pt x="598" y="278"/>
                      </a:lnTo>
                      <a:lnTo>
                        <a:pt x="602" y="268"/>
                      </a:lnTo>
                      <a:lnTo>
                        <a:pt x="524" y="246"/>
                      </a:lnTo>
                      <a:lnTo>
                        <a:pt x="550" y="230"/>
                      </a:lnTo>
                      <a:lnTo>
                        <a:pt x="618" y="246"/>
                      </a:lnTo>
                      <a:lnTo>
                        <a:pt x="620" y="236"/>
                      </a:lnTo>
                      <a:lnTo>
                        <a:pt x="564" y="220"/>
                      </a:lnTo>
                      <a:lnTo>
                        <a:pt x="628" y="182"/>
                      </a:lnTo>
                      <a:lnTo>
                        <a:pt x="620" y="170"/>
                      </a:lnTo>
                      <a:lnTo>
                        <a:pt x="554" y="206"/>
                      </a:lnTo>
                      <a:lnTo>
                        <a:pt x="568" y="146"/>
                      </a:lnTo>
                      <a:lnTo>
                        <a:pt x="558" y="144"/>
                      </a:lnTo>
                      <a:lnTo>
                        <a:pt x="538" y="214"/>
                      </a:lnTo>
                      <a:lnTo>
                        <a:pt x="512" y="230"/>
                      </a:lnTo>
                      <a:lnTo>
                        <a:pt x="532" y="148"/>
                      </a:lnTo>
                      <a:lnTo>
                        <a:pt x="522" y="144"/>
                      </a:lnTo>
                      <a:lnTo>
                        <a:pt x="494" y="238"/>
                      </a:lnTo>
                      <a:lnTo>
                        <a:pt x="450" y="264"/>
                      </a:lnTo>
                      <a:lnTo>
                        <a:pt x="374" y="288"/>
                      </a:lnTo>
                      <a:lnTo>
                        <a:pt x="374" y="288"/>
                      </a:lnTo>
                      <a:lnTo>
                        <a:pt x="360" y="278"/>
                      </a:lnTo>
                      <a:lnTo>
                        <a:pt x="344" y="272"/>
                      </a:lnTo>
                      <a:lnTo>
                        <a:pt x="326" y="186"/>
                      </a:lnTo>
                      <a:lnTo>
                        <a:pt x="324" y="136"/>
                      </a:lnTo>
                      <a:lnTo>
                        <a:pt x="390" y="68"/>
                      </a:lnTo>
                      <a:lnTo>
                        <a:pt x="382" y="62"/>
                      </a:lnTo>
                      <a:lnTo>
                        <a:pt x="324" y="118"/>
                      </a:lnTo>
                      <a:lnTo>
                        <a:pt x="324" y="86"/>
                      </a:lnTo>
                      <a:lnTo>
                        <a:pt x="372" y="36"/>
                      </a:lnTo>
                      <a:lnTo>
                        <a:pt x="366" y="30"/>
                      </a:lnTo>
                      <a:lnTo>
                        <a:pt x="324" y="72"/>
                      </a:lnTo>
                      <a:lnTo>
                        <a:pt x="322" y="0"/>
                      </a:lnTo>
                      <a:lnTo>
                        <a:pt x="308" y="0"/>
                      </a:lnTo>
                      <a:lnTo>
                        <a:pt x="306" y="74"/>
                      </a:lnTo>
                      <a:lnTo>
                        <a:pt x="260" y="30"/>
                      </a:lnTo>
                      <a:lnTo>
                        <a:pt x="254" y="36"/>
                      </a:lnTo>
                      <a:lnTo>
                        <a:pt x="306" y="90"/>
                      </a:lnTo>
                      <a:lnTo>
                        <a:pt x="304" y="120"/>
                      </a:lnTo>
                      <a:lnTo>
                        <a:pt x="244" y="62"/>
                      </a:lnTo>
                      <a:lnTo>
                        <a:pt x="236" y="68"/>
                      </a:lnTo>
                      <a:lnTo>
                        <a:pt x="304" y="138"/>
                      </a:lnTo>
                      <a:lnTo>
                        <a:pt x="304" y="190"/>
                      </a:lnTo>
                      <a:lnTo>
                        <a:pt x="286" y="270"/>
                      </a:lnTo>
                      <a:lnTo>
                        <a:pt x="286" y="270"/>
                      </a:lnTo>
                      <a:lnTo>
                        <a:pt x="272" y="278"/>
                      </a:lnTo>
                      <a:lnTo>
                        <a:pt x="258" y="286"/>
                      </a:lnTo>
                      <a:lnTo>
                        <a:pt x="174" y="260"/>
                      </a:lnTo>
                      <a:lnTo>
                        <a:pt x="130" y="234"/>
                      </a:lnTo>
                      <a:lnTo>
                        <a:pt x="104" y="144"/>
                      </a:lnTo>
                      <a:lnTo>
                        <a:pt x="94" y="148"/>
                      </a:lnTo>
                      <a:lnTo>
                        <a:pt x="114" y="226"/>
                      </a:lnTo>
                      <a:lnTo>
                        <a:pt x="86" y="212"/>
                      </a:lnTo>
                      <a:lnTo>
                        <a:pt x="68" y="144"/>
                      </a:lnTo>
                      <a:lnTo>
                        <a:pt x="58" y="146"/>
                      </a:lnTo>
                      <a:lnTo>
                        <a:pt x="72" y="204"/>
                      </a:lnTo>
                      <a:lnTo>
                        <a:pt x="8" y="168"/>
                      </a:lnTo>
                      <a:lnTo>
                        <a:pt x="0" y="180"/>
                      </a:lnTo>
                      <a:lnTo>
                        <a:pt x="66" y="220"/>
                      </a:lnTo>
                      <a:lnTo>
                        <a:pt x="6" y="236"/>
                      </a:lnTo>
                      <a:lnTo>
                        <a:pt x="8" y="246"/>
                      </a:lnTo>
                      <a:lnTo>
                        <a:pt x="80" y="228"/>
                      </a:lnTo>
                      <a:lnTo>
                        <a:pt x="106" y="244"/>
                      </a:lnTo>
                      <a:lnTo>
                        <a:pt x="26" y="268"/>
                      </a:lnTo>
                      <a:lnTo>
                        <a:pt x="28" y="278"/>
                      </a:lnTo>
                      <a:lnTo>
                        <a:pt x="122" y="254"/>
                      </a:lnTo>
                      <a:lnTo>
                        <a:pt x="166" y="280"/>
                      </a:lnTo>
                      <a:lnTo>
                        <a:pt x="228" y="336"/>
                      </a:lnTo>
                      <a:lnTo>
                        <a:pt x="228" y="336"/>
                      </a:lnTo>
                      <a:lnTo>
                        <a:pt x="228" y="354"/>
                      </a:lnTo>
                      <a:lnTo>
                        <a:pt x="228" y="354"/>
                      </a:lnTo>
                      <a:lnTo>
                        <a:pt x="228" y="366"/>
                      </a:lnTo>
                      <a:lnTo>
                        <a:pt x="162" y="426"/>
                      </a:lnTo>
                      <a:lnTo>
                        <a:pt x="118" y="452"/>
                      </a:lnTo>
                      <a:lnTo>
                        <a:pt x="28" y="430"/>
                      </a:lnTo>
                      <a:lnTo>
                        <a:pt x="26" y="440"/>
                      </a:lnTo>
                      <a:lnTo>
                        <a:pt x="102" y="462"/>
                      </a:lnTo>
                      <a:lnTo>
                        <a:pt x="76" y="478"/>
                      </a:lnTo>
                      <a:lnTo>
                        <a:pt x="8" y="462"/>
                      </a:lnTo>
                      <a:lnTo>
                        <a:pt x="6" y="470"/>
                      </a:lnTo>
                      <a:lnTo>
                        <a:pt x="62" y="488"/>
                      </a:lnTo>
                      <a:lnTo>
                        <a:pt x="0" y="526"/>
                      </a:lnTo>
                      <a:lnTo>
                        <a:pt x="6" y="538"/>
                      </a:lnTo>
                      <a:lnTo>
                        <a:pt x="74" y="500"/>
                      </a:lnTo>
                      <a:lnTo>
                        <a:pt x="58" y="562"/>
                      </a:lnTo>
                      <a:lnTo>
                        <a:pt x="68" y="564"/>
                      </a:lnTo>
                      <a:lnTo>
                        <a:pt x="88" y="492"/>
                      </a:lnTo>
                      <a:lnTo>
                        <a:pt x="114" y="478"/>
                      </a:lnTo>
                      <a:lnTo>
                        <a:pt x="94" y="560"/>
                      </a:lnTo>
                      <a:lnTo>
                        <a:pt x="104" y="562"/>
                      </a:lnTo>
                      <a:lnTo>
                        <a:pt x="132" y="468"/>
                      </a:lnTo>
                      <a:lnTo>
                        <a:pt x="176" y="444"/>
                      </a:lnTo>
                      <a:lnTo>
                        <a:pt x="256" y="418"/>
                      </a:lnTo>
                      <a:lnTo>
                        <a:pt x="256" y="418"/>
                      </a:lnTo>
                      <a:lnTo>
                        <a:pt x="268" y="428"/>
                      </a:lnTo>
                      <a:lnTo>
                        <a:pt x="282" y="436"/>
                      </a:lnTo>
                      <a:lnTo>
                        <a:pt x="300" y="522"/>
                      </a:lnTo>
                      <a:lnTo>
                        <a:pt x="302" y="572"/>
                      </a:lnTo>
                      <a:lnTo>
                        <a:pt x="236" y="640"/>
                      </a:lnTo>
                      <a:lnTo>
                        <a:pt x="244" y="646"/>
                      </a:lnTo>
                      <a:lnTo>
                        <a:pt x="302" y="590"/>
                      </a:lnTo>
                      <a:lnTo>
                        <a:pt x="302" y="620"/>
                      </a:lnTo>
                      <a:lnTo>
                        <a:pt x="254" y="672"/>
                      </a:lnTo>
                      <a:lnTo>
                        <a:pt x="260" y="678"/>
                      </a:lnTo>
                      <a:lnTo>
                        <a:pt x="304" y="638"/>
                      </a:lnTo>
                      <a:lnTo>
                        <a:pt x="304" y="712"/>
                      </a:lnTo>
                      <a:lnTo>
                        <a:pt x="320" y="712"/>
                      </a:lnTo>
                      <a:lnTo>
                        <a:pt x="320" y="636"/>
                      </a:lnTo>
                      <a:lnTo>
                        <a:pt x="366" y="678"/>
                      </a:lnTo>
                      <a:lnTo>
                        <a:pt x="372" y="672"/>
                      </a:lnTo>
                      <a:lnTo>
                        <a:pt x="320" y="618"/>
                      </a:lnTo>
                      <a:lnTo>
                        <a:pt x="322" y="588"/>
                      </a:lnTo>
                      <a:lnTo>
                        <a:pt x="382" y="646"/>
                      </a:lnTo>
                      <a:lnTo>
                        <a:pt x="390" y="640"/>
                      </a:lnTo>
                      <a:lnTo>
                        <a:pt x="322" y="568"/>
                      </a:lnTo>
                      <a:lnTo>
                        <a:pt x="322" y="518"/>
                      </a:lnTo>
                      <a:lnTo>
                        <a:pt x="340" y="438"/>
                      </a:lnTo>
                      <a:lnTo>
                        <a:pt x="340" y="438"/>
                      </a:lnTo>
                      <a:lnTo>
                        <a:pt x="356" y="432"/>
                      </a:lnTo>
                      <a:lnTo>
                        <a:pt x="370" y="422"/>
                      </a:lnTo>
                      <a:lnTo>
                        <a:pt x="452" y="448"/>
                      </a:lnTo>
                      <a:lnTo>
                        <a:pt x="496" y="472"/>
                      </a:lnTo>
                      <a:lnTo>
                        <a:pt x="522" y="562"/>
                      </a:lnTo>
                      <a:lnTo>
                        <a:pt x="532" y="560"/>
                      </a:lnTo>
                      <a:lnTo>
                        <a:pt x="512" y="482"/>
                      </a:lnTo>
                      <a:lnTo>
                        <a:pt x="540" y="496"/>
                      </a:lnTo>
                      <a:lnTo>
                        <a:pt x="558" y="564"/>
                      </a:lnTo>
                      <a:lnTo>
                        <a:pt x="568" y="562"/>
                      </a:lnTo>
                      <a:lnTo>
                        <a:pt x="554" y="504"/>
                      </a:lnTo>
                      <a:lnTo>
                        <a:pt x="618" y="540"/>
                      </a:lnTo>
                      <a:lnTo>
                        <a:pt x="626" y="528"/>
                      </a:lnTo>
                      <a:lnTo>
                        <a:pt x="560" y="488"/>
                      </a:lnTo>
                      <a:lnTo>
                        <a:pt x="620" y="470"/>
                      </a:lnTo>
                      <a:close/>
                      <a:moveTo>
                        <a:pt x="314" y="410"/>
                      </a:moveTo>
                      <a:lnTo>
                        <a:pt x="314" y="410"/>
                      </a:lnTo>
                      <a:lnTo>
                        <a:pt x="304" y="408"/>
                      </a:lnTo>
                      <a:lnTo>
                        <a:pt x="294" y="406"/>
                      </a:lnTo>
                      <a:lnTo>
                        <a:pt x="284" y="400"/>
                      </a:lnTo>
                      <a:lnTo>
                        <a:pt x="276" y="394"/>
                      </a:lnTo>
                      <a:lnTo>
                        <a:pt x="268" y="384"/>
                      </a:lnTo>
                      <a:lnTo>
                        <a:pt x="264" y="376"/>
                      </a:lnTo>
                      <a:lnTo>
                        <a:pt x="260" y="364"/>
                      </a:lnTo>
                      <a:lnTo>
                        <a:pt x="260" y="354"/>
                      </a:lnTo>
                      <a:lnTo>
                        <a:pt x="260" y="354"/>
                      </a:lnTo>
                      <a:lnTo>
                        <a:pt x="260" y="342"/>
                      </a:lnTo>
                      <a:lnTo>
                        <a:pt x="264" y="332"/>
                      </a:lnTo>
                      <a:lnTo>
                        <a:pt x="268" y="322"/>
                      </a:lnTo>
                      <a:lnTo>
                        <a:pt x="276" y="314"/>
                      </a:lnTo>
                      <a:lnTo>
                        <a:pt x="284" y="308"/>
                      </a:lnTo>
                      <a:lnTo>
                        <a:pt x="294" y="302"/>
                      </a:lnTo>
                      <a:lnTo>
                        <a:pt x="304" y="300"/>
                      </a:lnTo>
                      <a:lnTo>
                        <a:pt x="314" y="298"/>
                      </a:lnTo>
                      <a:lnTo>
                        <a:pt x="314" y="298"/>
                      </a:lnTo>
                      <a:lnTo>
                        <a:pt x="326" y="300"/>
                      </a:lnTo>
                      <a:lnTo>
                        <a:pt x="336" y="302"/>
                      </a:lnTo>
                      <a:lnTo>
                        <a:pt x="346" y="308"/>
                      </a:lnTo>
                      <a:lnTo>
                        <a:pt x="354" y="314"/>
                      </a:lnTo>
                      <a:lnTo>
                        <a:pt x="362" y="322"/>
                      </a:lnTo>
                      <a:lnTo>
                        <a:pt x="366" y="332"/>
                      </a:lnTo>
                      <a:lnTo>
                        <a:pt x="370" y="342"/>
                      </a:lnTo>
                      <a:lnTo>
                        <a:pt x="370" y="354"/>
                      </a:lnTo>
                      <a:lnTo>
                        <a:pt x="370" y="354"/>
                      </a:lnTo>
                      <a:lnTo>
                        <a:pt x="370" y="364"/>
                      </a:lnTo>
                      <a:lnTo>
                        <a:pt x="366" y="376"/>
                      </a:lnTo>
                      <a:lnTo>
                        <a:pt x="362" y="384"/>
                      </a:lnTo>
                      <a:lnTo>
                        <a:pt x="354" y="394"/>
                      </a:lnTo>
                      <a:lnTo>
                        <a:pt x="346" y="400"/>
                      </a:lnTo>
                      <a:lnTo>
                        <a:pt x="336" y="406"/>
                      </a:lnTo>
                      <a:lnTo>
                        <a:pt x="326" y="408"/>
                      </a:lnTo>
                      <a:lnTo>
                        <a:pt x="314" y="410"/>
                      </a:lnTo>
                      <a:lnTo>
                        <a:pt x="314" y="410"/>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221" name="Freeform 8"/>
            <p:cNvSpPr>
              <a:spLocks noChangeAspect="1" noEditPoints="1"/>
            </p:cNvSpPr>
            <p:nvPr/>
          </p:nvSpPr>
          <p:spPr bwMode="auto">
            <a:xfrm>
              <a:off x="8267911" y="2855927"/>
              <a:ext cx="865764" cy="1172389"/>
            </a:xfrm>
            <a:custGeom>
              <a:avLst/>
              <a:gdLst>
                <a:gd name="T0" fmla="*/ 562 w 672"/>
                <a:gd name="T1" fmla="*/ 532 h 910"/>
                <a:gd name="T2" fmla="*/ 624 w 672"/>
                <a:gd name="T3" fmla="*/ 522 h 910"/>
                <a:gd name="T4" fmla="*/ 640 w 672"/>
                <a:gd name="T5" fmla="*/ 514 h 910"/>
                <a:gd name="T6" fmla="*/ 636 w 672"/>
                <a:gd name="T7" fmla="*/ 502 h 910"/>
                <a:gd name="T8" fmla="*/ 594 w 672"/>
                <a:gd name="T9" fmla="*/ 460 h 910"/>
                <a:gd name="T10" fmla="*/ 588 w 672"/>
                <a:gd name="T11" fmla="*/ 422 h 910"/>
                <a:gd name="T12" fmla="*/ 610 w 672"/>
                <a:gd name="T13" fmla="*/ 364 h 910"/>
                <a:gd name="T14" fmla="*/ 614 w 672"/>
                <a:gd name="T15" fmla="*/ 352 h 910"/>
                <a:gd name="T16" fmla="*/ 604 w 672"/>
                <a:gd name="T17" fmla="*/ 342 h 910"/>
                <a:gd name="T18" fmla="*/ 560 w 672"/>
                <a:gd name="T19" fmla="*/ 374 h 910"/>
                <a:gd name="T20" fmla="*/ 672 w 672"/>
                <a:gd name="T21" fmla="*/ 156 h 910"/>
                <a:gd name="T22" fmla="*/ 672 w 672"/>
                <a:gd name="T23" fmla="*/ 104 h 910"/>
                <a:gd name="T24" fmla="*/ 644 w 672"/>
                <a:gd name="T25" fmla="*/ 0 h 910"/>
                <a:gd name="T26" fmla="*/ 596 w 672"/>
                <a:gd name="T27" fmla="*/ 120 h 910"/>
                <a:gd name="T28" fmla="*/ 570 w 672"/>
                <a:gd name="T29" fmla="*/ 182 h 910"/>
                <a:gd name="T30" fmla="*/ 476 w 672"/>
                <a:gd name="T31" fmla="*/ 342 h 910"/>
                <a:gd name="T32" fmla="*/ 468 w 672"/>
                <a:gd name="T33" fmla="*/ 296 h 910"/>
                <a:gd name="T34" fmla="*/ 468 w 672"/>
                <a:gd name="T35" fmla="*/ 294 h 910"/>
                <a:gd name="T36" fmla="*/ 468 w 672"/>
                <a:gd name="T37" fmla="*/ 290 h 910"/>
                <a:gd name="T38" fmla="*/ 464 w 672"/>
                <a:gd name="T39" fmla="*/ 288 h 910"/>
                <a:gd name="T40" fmla="*/ 460 w 672"/>
                <a:gd name="T41" fmla="*/ 288 h 910"/>
                <a:gd name="T42" fmla="*/ 450 w 672"/>
                <a:gd name="T43" fmla="*/ 288 h 910"/>
                <a:gd name="T44" fmla="*/ 444 w 672"/>
                <a:gd name="T45" fmla="*/ 300 h 910"/>
                <a:gd name="T46" fmla="*/ 450 w 672"/>
                <a:gd name="T47" fmla="*/ 346 h 910"/>
                <a:gd name="T48" fmla="*/ 320 w 672"/>
                <a:gd name="T49" fmla="*/ 90 h 910"/>
                <a:gd name="T50" fmla="*/ 276 w 672"/>
                <a:gd name="T51" fmla="*/ 70 h 910"/>
                <a:gd name="T52" fmla="*/ 168 w 672"/>
                <a:gd name="T53" fmla="*/ 88 h 910"/>
                <a:gd name="T54" fmla="*/ 246 w 672"/>
                <a:gd name="T55" fmla="*/ 188 h 910"/>
                <a:gd name="T56" fmla="*/ 288 w 672"/>
                <a:gd name="T57" fmla="*/ 240 h 910"/>
                <a:gd name="T58" fmla="*/ 380 w 672"/>
                <a:gd name="T59" fmla="*/ 404 h 910"/>
                <a:gd name="T60" fmla="*/ 328 w 672"/>
                <a:gd name="T61" fmla="*/ 388 h 910"/>
                <a:gd name="T62" fmla="*/ 322 w 672"/>
                <a:gd name="T63" fmla="*/ 398 h 910"/>
                <a:gd name="T64" fmla="*/ 372 w 672"/>
                <a:gd name="T65" fmla="*/ 426 h 910"/>
                <a:gd name="T66" fmla="*/ 188 w 672"/>
                <a:gd name="T67" fmla="*/ 482 h 910"/>
                <a:gd name="T68" fmla="*/ 122 w 672"/>
                <a:gd name="T69" fmla="*/ 494 h 910"/>
                <a:gd name="T70" fmla="*/ 0 w 672"/>
                <a:gd name="T71" fmla="*/ 516 h 910"/>
                <a:gd name="T72" fmla="*/ 54 w 672"/>
                <a:gd name="T73" fmla="*/ 594 h 910"/>
                <a:gd name="T74" fmla="*/ 100 w 672"/>
                <a:gd name="T75" fmla="*/ 610 h 910"/>
                <a:gd name="T76" fmla="*/ 374 w 672"/>
                <a:gd name="T77" fmla="*/ 490 h 910"/>
                <a:gd name="T78" fmla="*/ 352 w 672"/>
                <a:gd name="T79" fmla="*/ 544 h 910"/>
                <a:gd name="T80" fmla="*/ 350 w 672"/>
                <a:gd name="T81" fmla="*/ 562 h 910"/>
                <a:gd name="T82" fmla="*/ 362 w 672"/>
                <a:gd name="T83" fmla="*/ 566 h 910"/>
                <a:gd name="T84" fmla="*/ 420 w 672"/>
                <a:gd name="T85" fmla="*/ 548 h 910"/>
                <a:gd name="T86" fmla="*/ 346 w 672"/>
                <a:gd name="T87" fmla="*/ 752 h 910"/>
                <a:gd name="T88" fmla="*/ 324 w 672"/>
                <a:gd name="T89" fmla="*/ 812 h 910"/>
                <a:gd name="T90" fmla="*/ 352 w 672"/>
                <a:gd name="T91" fmla="*/ 820 h 910"/>
                <a:gd name="T92" fmla="*/ 376 w 672"/>
                <a:gd name="T93" fmla="*/ 760 h 910"/>
                <a:gd name="T94" fmla="*/ 456 w 672"/>
                <a:gd name="T95" fmla="*/ 564 h 910"/>
                <a:gd name="T96" fmla="*/ 494 w 672"/>
                <a:gd name="T97" fmla="*/ 612 h 910"/>
                <a:gd name="T98" fmla="*/ 498 w 672"/>
                <a:gd name="T99" fmla="*/ 620 h 910"/>
                <a:gd name="T100" fmla="*/ 514 w 672"/>
                <a:gd name="T101" fmla="*/ 620 h 910"/>
                <a:gd name="T102" fmla="*/ 512 w 672"/>
                <a:gd name="T103" fmla="*/ 562 h 910"/>
                <a:gd name="T104" fmla="*/ 638 w 672"/>
                <a:gd name="T105" fmla="*/ 822 h 910"/>
                <a:gd name="T106" fmla="*/ 672 w 672"/>
                <a:gd name="T107" fmla="*/ 672 h 910"/>
                <a:gd name="T108" fmla="*/ 504 w 672"/>
                <a:gd name="T109" fmla="*/ 532 h 910"/>
                <a:gd name="T110" fmla="*/ 442 w 672"/>
                <a:gd name="T111" fmla="*/ 526 h 910"/>
                <a:gd name="T112" fmla="*/ 410 w 672"/>
                <a:gd name="T113" fmla="*/ 492 h 910"/>
                <a:gd name="T114" fmla="*/ 404 w 672"/>
                <a:gd name="T115" fmla="*/ 430 h 910"/>
                <a:gd name="T116" fmla="*/ 430 w 672"/>
                <a:gd name="T117" fmla="*/ 392 h 910"/>
                <a:gd name="T118" fmla="*/ 490 w 672"/>
                <a:gd name="T119" fmla="*/ 374 h 910"/>
                <a:gd name="T120" fmla="*/ 544 w 672"/>
                <a:gd name="T121" fmla="*/ 404 h 910"/>
                <a:gd name="T122" fmla="*/ 562 w 672"/>
                <a:gd name="T123" fmla="*/ 448 h 910"/>
                <a:gd name="T124" fmla="*/ 544 w 672"/>
                <a:gd name="T125" fmla="*/ 506 h 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72" h="910">
                  <a:moveTo>
                    <a:pt x="672" y="672"/>
                  </a:moveTo>
                  <a:lnTo>
                    <a:pt x="670" y="672"/>
                  </a:lnTo>
                  <a:lnTo>
                    <a:pt x="562" y="532"/>
                  </a:lnTo>
                  <a:lnTo>
                    <a:pt x="562" y="532"/>
                  </a:lnTo>
                  <a:lnTo>
                    <a:pt x="572" y="520"/>
                  </a:lnTo>
                  <a:lnTo>
                    <a:pt x="582" y="506"/>
                  </a:lnTo>
                  <a:lnTo>
                    <a:pt x="624" y="522"/>
                  </a:lnTo>
                  <a:lnTo>
                    <a:pt x="624" y="522"/>
                  </a:lnTo>
                  <a:lnTo>
                    <a:pt x="630" y="522"/>
                  </a:lnTo>
                  <a:lnTo>
                    <a:pt x="636" y="520"/>
                  </a:lnTo>
                  <a:lnTo>
                    <a:pt x="636" y="520"/>
                  </a:lnTo>
                  <a:lnTo>
                    <a:pt x="640" y="514"/>
                  </a:lnTo>
                  <a:lnTo>
                    <a:pt x="640" y="514"/>
                  </a:lnTo>
                  <a:lnTo>
                    <a:pt x="640" y="510"/>
                  </a:lnTo>
                  <a:lnTo>
                    <a:pt x="640" y="504"/>
                  </a:lnTo>
                  <a:lnTo>
                    <a:pt x="636" y="502"/>
                  </a:lnTo>
                  <a:lnTo>
                    <a:pt x="632" y="498"/>
                  </a:lnTo>
                  <a:lnTo>
                    <a:pt x="590" y="482"/>
                  </a:lnTo>
                  <a:lnTo>
                    <a:pt x="590" y="482"/>
                  </a:lnTo>
                  <a:lnTo>
                    <a:pt x="594" y="460"/>
                  </a:lnTo>
                  <a:lnTo>
                    <a:pt x="672" y="446"/>
                  </a:lnTo>
                  <a:lnTo>
                    <a:pt x="672" y="410"/>
                  </a:lnTo>
                  <a:lnTo>
                    <a:pt x="588" y="422"/>
                  </a:lnTo>
                  <a:lnTo>
                    <a:pt x="588" y="422"/>
                  </a:lnTo>
                  <a:lnTo>
                    <a:pt x="582" y="406"/>
                  </a:lnTo>
                  <a:lnTo>
                    <a:pt x="576" y="392"/>
                  </a:lnTo>
                  <a:lnTo>
                    <a:pt x="610" y="364"/>
                  </a:lnTo>
                  <a:lnTo>
                    <a:pt x="610" y="364"/>
                  </a:lnTo>
                  <a:lnTo>
                    <a:pt x="614" y="360"/>
                  </a:lnTo>
                  <a:lnTo>
                    <a:pt x="614" y="356"/>
                  </a:lnTo>
                  <a:lnTo>
                    <a:pt x="614" y="356"/>
                  </a:lnTo>
                  <a:lnTo>
                    <a:pt x="614" y="352"/>
                  </a:lnTo>
                  <a:lnTo>
                    <a:pt x="612" y="348"/>
                  </a:lnTo>
                  <a:lnTo>
                    <a:pt x="612" y="348"/>
                  </a:lnTo>
                  <a:lnTo>
                    <a:pt x="608" y="344"/>
                  </a:lnTo>
                  <a:lnTo>
                    <a:pt x="604" y="342"/>
                  </a:lnTo>
                  <a:lnTo>
                    <a:pt x="600" y="344"/>
                  </a:lnTo>
                  <a:lnTo>
                    <a:pt x="594" y="346"/>
                  </a:lnTo>
                  <a:lnTo>
                    <a:pt x="560" y="374"/>
                  </a:lnTo>
                  <a:lnTo>
                    <a:pt x="560" y="374"/>
                  </a:lnTo>
                  <a:lnTo>
                    <a:pt x="550" y="366"/>
                  </a:lnTo>
                  <a:lnTo>
                    <a:pt x="540" y="358"/>
                  </a:lnTo>
                  <a:lnTo>
                    <a:pt x="602" y="190"/>
                  </a:lnTo>
                  <a:lnTo>
                    <a:pt x="672" y="156"/>
                  </a:lnTo>
                  <a:lnTo>
                    <a:pt x="672" y="134"/>
                  </a:lnTo>
                  <a:lnTo>
                    <a:pt x="612" y="160"/>
                  </a:lnTo>
                  <a:lnTo>
                    <a:pt x="624" y="128"/>
                  </a:lnTo>
                  <a:lnTo>
                    <a:pt x="672" y="104"/>
                  </a:lnTo>
                  <a:lnTo>
                    <a:pt x="672" y="84"/>
                  </a:lnTo>
                  <a:lnTo>
                    <a:pt x="634" y="100"/>
                  </a:lnTo>
                  <a:lnTo>
                    <a:pt x="666" y="10"/>
                  </a:lnTo>
                  <a:lnTo>
                    <a:pt x="644" y="0"/>
                  </a:lnTo>
                  <a:lnTo>
                    <a:pt x="606" y="92"/>
                  </a:lnTo>
                  <a:lnTo>
                    <a:pt x="572" y="18"/>
                  </a:lnTo>
                  <a:lnTo>
                    <a:pt x="556" y="26"/>
                  </a:lnTo>
                  <a:lnTo>
                    <a:pt x="596" y="120"/>
                  </a:lnTo>
                  <a:lnTo>
                    <a:pt x="582" y="152"/>
                  </a:lnTo>
                  <a:lnTo>
                    <a:pt x="536" y="52"/>
                  </a:lnTo>
                  <a:lnTo>
                    <a:pt x="518" y="58"/>
                  </a:lnTo>
                  <a:lnTo>
                    <a:pt x="570" y="182"/>
                  </a:lnTo>
                  <a:lnTo>
                    <a:pt x="504" y="344"/>
                  </a:lnTo>
                  <a:lnTo>
                    <a:pt x="504" y="344"/>
                  </a:lnTo>
                  <a:lnTo>
                    <a:pt x="490" y="342"/>
                  </a:lnTo>
                  <a:lnTo>
                    <a:pt x="476" y="342"/>
                  </a:lnTo>
                  <a:lnTo>
                    <a:pt x="468" y="298"/>
                  </a:lnTo>
                  <a:lnTo>
                    <a:pt x="468" y="298"/>
                  </a:lnTo>
                  <a:lnTo>
                    <a:pt x="468" y="296"/>
                  </a:lnTo>
                  <a:lnTo>
                    <a:pt x="468" y="296"/>
                  </a:lnTo>
                  <a:lnTo>
                    <a:pt x="468" y="294"/>
                  </a:lnTo>
                  <a:lnTo>
                    <a:pt x="468" y="294"/>
                  </a:lnTo>
                  <a:lnTo>
                    <a:pt x="468" y="294"/>
                  </a:lnTo>
                  <a:lnTo>
                    <a:pt x="468" y="294"/>
                  </a:lnTo>
                  <a:lnTo>
                    <a:pt x="470" y="290"/>
                  </a:lnTo>
                  <a:lnTo>
                    <a:pt x="470" y="290"/>
                  </a:lnTo>
                  <a:lnTo>
                    <a:pt x="468" y="290"/>
                  </a:lnTo>
                  <a:lnTo>
                    <a:pt x="468" y="290"/>
                  </a:lnTo>
                  <a:lnTo>
                    <a:pt x="464" y="288"/>
                  </a:lnTo>
                  <a:lnTo>
                    <a:pt x="464" y="288"/>
                  </a:lnTo>
                  <a:lnTo>
                    <a:pt x="464" y="288"/>
                  </a:lnTo>
                  <a:lnTo>
                    <a:pt x="464" y="288"/>
                  </a:lnTo>
                  <a:lnTo>
                    <a:pt x="458" y="286"/>
                  </a:lnTo>
                  <a:lnTo>
                    <a:pt x="458" y="286"/>
                  </a:lnTo>
                  <a:lnTo>
                    <a:pt x="460" y="288"/>
                  </a:lnTo>
                  <a:lnTo>
                    <a:pt x="460" y="288"/>
                  </a:lnTo>
                  <a:lnTo>
                    <a:pt x="456" y="288"/>
                  </a:lnTo>
                  <a:lnTo>
                    <a:pt x="454" y="288"/>
                  </a:lnTo>
                  <a:lnTo>
                    <a:pt x="454" y="288"/>
                  </a:lnTo>
                  <a:lnTo>
                    <a:pt x="450" y="288"/>
                  </a:lnTo>
                  <a:lnTo>
                    <a:pt x="446" y="290"/>
                  </a:lnTo>
                  <a:lnTo>
                    <a:pt x="444" y="298"/>
                  </a:lnTo>
                  <a:lnTo>
                    <a:pt x="444" y="298"/>
                  </a:lnTo>
                  <a:lnTo>
                    <a:pt x="444" y="300"/>
                  </a:lnTo>
                  <a:lnTo>
                    <a:pt x="444" y="300"/>
                  </a:lnTo>
                  <a:lnTo>
                    <a:pt x="444" y="302"/>
                  </a:lnTo>
                  <a:lnTo>
                    <a:pt x="450" y="346"/>
                  </a:lnTo>
                  <a:lnTo>
                    <a:pt x="450" y="346"/>
                  </a:lnTo>
                  <a:lnTo>
                    <a:pt x="438" y="350"/>
                  </a:lnTo>
                  <a:lnTo>
                    <a:pt x="426" y="356"/>
                  </a:lnTo>
                  <a:lnTo>
                    <a:pt x="310" y="216"/>
                  </a:lnTo>
                  <a:lnTo>
                    <a:pt x="320" y="90"/>
                  </a:lnTo>
                  <a:lnTo>
                    <a:pt x="302" y="88"/>
                  </a:lnTo>
                  <a:lnTo>
                    <a:pt x="288" y="192"/>
                  </a:lnTo>
                  <a:lnTo>
                    <a:pt x="266" y="166"/>
                  </a:lnTo>
                  <a:lnTo>
                    <a:pt x="276" y="70"/>
                  </a:lnTo>
                  <a:lnTo>
                    <a:pt x="258" y="68"/>
                  </a:lnTo>
                  <a:lnTo>
                    <a:pt x="248" y="144"/>
                  </a:lnTo>
                  <a:lnTo>
                    <a:pt x="188" y="72"/>
                  </a:lnTo>
                  <a:lnTo>
                    <a:pt x="168" y="88"/>
                  </a:lnTo>
                  <a:lnTo>
                    <a:pt x="228" y="164"/>
                  </a:lnTo>
                  <a:lnTo>
                    <a:pt x="148" y="158"/>
                  </a:lnTo>
                  <a:lnTo>
                    <a:pt x="146" y="174"/>
                  </a:lnTo>
                  <a:lnTo>
                    <a:pt x="246" y="188"/>
                  </a:lnTo>
                  <a:lnTo>
                    <a:pt x="268" y="214"/>
                  </a:lnTo>
                  <a:lnTo>
                    <a:pt x="156" y="204"/>
                  </a:lnTo>
                  <a:lnTo>
                    <a:pt x="154" y="222"/>
                  </a:lnTo>
                  <a:lnTo>
                    <a:pt x="288" y="240"/>
                  </a:lnTo>
                  <a:lnTo>
                    <a:pt x="396" y="380"/>
                  </a:lnTo>
                  <a:lnTo>
                    <a:pt x="396" y="380"/>
                  </a:lnTo>
                  <a:lnTo>
                    <a:pt x="388" y="392"/>
                  </a:lnTo>
                  <a:lnTo>
                    <a:pt x="380" y="404"/>
                  </a:lnTo>
                  <a:lnTo>
                    <a:pt x="338" y="386"/>
                  </a:lnTo>
                  <a:lnTo>
                    <a:pt x="338" y="386"/>
                  </a:lnTo>
                  <a:lnTo>
                    <a:pt x="334" y="386"/>
                  </a:lnTo>
                  <a:lnTo>
                    <a:pt x="328" y="388"/>
                  </a:lnTo>
                  <a:lnTo>
                    <a:pt x="326" y="390"/>
                  </a:lnTo>
                  <a:lnTo>
                    <a:pt x="322" y="394"/>
                  </a:lnTo>
                  <a:lnTo>
                    <a:pt x="322" y="394"/>
                  </a:lnTo>
                  <a:lnTo>
                    <a:pt x="322" y="398"/>
                  </a:lnTo>
                  <a:lnTo>
                    <a:pt x="322" y="404"/>
                  </a:lnTo>
                  <a:lnTo>
                    <a:pt x="326" y="408"/>
                  </a:lnTo>
                  <a:lnTo>
                    <a:pt x="330" y="410"/>
                  </a:lnTo>
                  <a:lnTo>
                    <a:pt x="372" y="426"/>
                  </a:lnTo>
                  <a:lnTo>
                    <a:pt x="372" y="426"/>
                  </a:lnTo>
                  <a:lnTo>
                    <a:pt x="370" y="438"/>
                  </a:lnTo>
                  <a:lnTo>
                    <a:pt x="368" y="450"/>
                  </a:lnTo>
                  <a:lnTo>
                    <a:pt x="188" y="482"/>
                  </a:lnTo>
                  <a:lnTo>
                    <a:pt x="82" y="410"/>
                  </a:lnTo>
                  <a:lnTo>
                    <a:pt x="72" y="424"/>
                  </a:lnTo>
                  <a:lnTo>
                    <a:pt x="156" y="488"/>
                  </a:lnTo>
                  <a:lnTo>
                    <a:pt x="122" y="494"/>
                  </a:lnTo>
                  <a:lnTo>
                    <a:pt x="44" y="440"/>
                  </a:lnTo>
                  <a:lnTo>
                    <a:pt x="32" y="454"/>
                  </a:lnTo>
                  <a:lnTo>
                    <a:pt x="92" y="500"/>
                  </a:lnTo>
                  <a:lnTo>
                    <a:pt x="0" y="516"/>
                  </a:lnTo>
                  <a:lnTo>
                    <a:pt x="0" y="528"/>
                  </a:lnTo>
                  <a:lnTo>
                    <a:pt x="2" y="540"/>
                  </a:lnTo>
                  <a:lnTo>
                    <a:pt x="100" y="528"/>
                  </a:lnTo>
                  <a:lnTo>
                    <a:pt x="54" y="594"/>
                  </a:lnTo>
                  <a:lnTo>
                    <a:pt x="68" y="604"/>
                  </a:lnTo>
                  <a:lnTo>
                    <a:pt x="130" y="524"/>
                  </a:lnTo>
                  <a:lnTo>
                    <a:pt x="164" y="518"/>
                  </a:lnTo>
                  <a:lnTo>
                    <a:pt x="100" y="610"/>
                  </a:lnTo>
                  <a:lnTo>
                    <a:pt x="116" y="620"/>
                  </a:lnTo>
                  <a:lnTo>
                    <a:pt x="196" y="514"/>
                  </a:lnTo>
                  <a:lnTo>
                    <a:pt x="374" y="490"/>
                  </a:lnTo>
                  <a:lnTo>
                    <a:pt x="374" y="490"/>
                  </a:lnTo>
                  <a:lnTo>
                    <a:pt x="380" y="502"/>
                  </a:lnTo>
                  <a:lnTo>
                    <a:pt x="386" y="516"/>
                  </a:lnTo>
                  <a:lnTo>
                    <a:pt x="352" y="544"/>
                  </a:lnTo>
                  <a:lnTo>
                    <a:pt x="352" y="544"/>
                  </a:lnTo>
                  <a:lnTo>
                    <a:pt x="348" y="548"/>
                  </a:lnTo>
                  <a:lnTo>
                    <a:pt x="346" y="552"/>
                  </a:lnTo>
                  <a:lnTo>
                    <a:pt x="348" y="558"/>
                  </a:lnTo>
                  <a:lnTo>
                    <a:pt x="350" y="562"/>
                  </a:lnTo>
                  <a:lnTo>
                    <a:pt x="350" y="562"/>
                  </a:lnTo>
                  <a:lnTo>
                    <a:pt x="354" y="564"/>
                  </a:lnTo>
                  <a:lnTo>
                    <a:pt x="358" y="566"/>
                  </a:lnTo>
                  <a:lnTo>
                    <a:pt x="362" y="566"/>
                  </a:lnTo>
                  <a:lnTo>
                    <a:pt x="366" y="564"/>
                  </a:lnTo>
                  <a:lnTo>
                    <a:pt x="402" y="534"/>
                  </a:lnTo>
                  <a:lnTo>
                    <a:pt x="402" y="534"/>
                  </a:lnTo>
                  <a:lnTo>
                    <a:pt x="420" y="548"/>
                  </a:lnTo>
                  <a:lnTo>
                    <a:pt x="356" y="722"/>
                  </a:lnTo>
                  <a:lnTo>
                    <a:pt x="240" y="776"/>
                  </a:lnTo>
                  <a:lnTo>
                    <a:pt x="248" y="794"/>
                  </a:lnTo>
                  <a:lnTo>
                    <a:pt x="346" y="752"/>
                  </a:lnTo>
                  <a:lnTo>
                    <a:pt x="334" y="784"/>
                  </a:lnTo>
                  <a:lnTo>
                    <a:pt x="246" y="826"/>
                  </a:lnTo>
                  <a:lnTo>
                    <a:pt x="254" y="842"/>
                  </a:lnTo>
                  <a:lnTo>
                    <a:pt x="324" y="812"/>
                  </a:lnTo>
                  <a:lnTo>
                    <a:pt x="292" y="902"/>
                  </a:lnTo>
                  <a:lnTo>
                    <a:pt x="310" y="910"/>
                  </a:lnTo>
                  <a:lnTo>
                    <a:pt x="314" y="910"/>
                  </a:lnTo>
                  <a:lnTo>
                    <a:pt x="352" y="820"/>
                  </a:lnTo>
                  <a:lnTo>
                    <a:pt x="386" y="892"/>
                  </a:lnTo>
                  <a:lnTo>
                    <a:pt x="402" y="886"/>
                  </a:lnTo>
                  <a:lnTo>
                    <a:pt x="364" y="792"/>
                  </a:lnTo>
                  <a:lnTo>
                    <a:pt x="376" y="760"/>
                  </a:lnTo>
                  <a:lnTo>
                    <a:pt x="422" y="860"/>
                  </a:lnTo>
                  <a:lnTo>
                    <a:pt x="440" y="852"/>
                  </a:lnTo>
                  <a:lnTo>
                    <a:pt x="388" y="730"/>
                  </a:lnTo>
                  <a:lnTo>
                    <a:pt x="456" y="564"/>
                  </a:lnTo>
                  <a:lnTo>
                    <a:pt x="456" y="564"/>
                  </a:lnTo>
                  <a:lnTo>
                    <a:pt x="472" y="566"/>
                  </a:lnTo>
                  <a:lnTo>
                    <a:pt x="486" y="566"/>
                  </a:lnTo>
                  <a:lnTo>
                    <a:pt x="494" y="612"/>
                  </a:lnTo>
                  <a:lnTo>
                    <a:pt x="494" y="612"/>
                  </a:lnTo>
                  <a:lnTo>
                    <a:pt x="496" y="616"/>
                  </a:lnTo>
                  <a:lnTo>
                    <a:pt x="498" y="620"/>
                  </a:lnTo>
                  <a:lnTo>
                    <a:pt x="498" y="620"/>
                  </a:lnTo>
                  <a:lnTo>
                    <a:pt x="504" y="622"/>
                  </a:lnTo>
                  <a:lnTo>
                    <a:pt x="508" y="622"/>
                  </a:lnTo>
                  <a:lnTo>
                    <a:pt x="508" y="622"/>
                  </a:lnTo>
                  <a:lnTo>
                    <a:pt x="514" y="620"/>
                  </a:lnTo>
                  <a:lnTo>
                    <a:pt x="514" y="620"/>
                  </a:lnTo>
                  <a:lnTo>
                    <a:pt x="518" y="614"/>
                  </a:lnTo>
                  <a:lnTo>
                    <a:pt x="518" y="608"/>
                  </a:lnTo>
                  <a:lnTo>
                    <a:pt x="512" y="562"/>
                  </a:lnTo>
                  <a:lnTo>
                    <a:pt x="512" y="562"/>
                  </a:lnTo>
                  <a:lnTo>
                    <a:pt x="530" y="556"/>
                  </a:lnTo>
                  <a:lnTo>
                    <a:pt x="648" y="694"/>
                  </a:lnTo>
                  <a:lnTo>
                    <a:pt x="638" y="822"/>
                  </a:lnTo>
                  <a:lnTo>
                    <a:pt x="656" y="824"/>
                  </a:lnTo>
                  <a:lnTo>
                    <a:pt x="670" y="720"/>
                  </a:lnTo>
                  <a:lnTo>
                    <a:pt x="672" y="722"/>
                  </a:lnTo>
                  <a:lnTo>
                    <a:pt x="672" y="672"/>
                  </a:lnTo>
                  <a:close/>
                  <a:moveTo>
                    <a:pt x="532" y="518"/>
                  </a:moveTo>
                  <a:lnTo>
                    <a:pt x="532" y="518"/>
                  </a:lnTo>
                  <a:lnTo>
                    <a:pt x="518" y="526"/>
                  </a:lnTo>
                  <a:lnTo>
                    <a:pt x="504" y="532"/>
                  </a:lnTo>
                  <a:lnTo>
                    <a:pt x="488" y="534"/>
                  </a:lnTo>
                  <a:lnTo>
                    <a:pt x="472" y="534"/>
                  </a:lnTo>
                  <a:lnTo>
                    <a:pt x="458" y="532"/>
                  </a:lnTo>
                  <a:lnTo>
                    <a:pt x="442" y="526"/>
                  </a:lnTo>
                  <a:lnTo>
                    <a:pt x="430" y="516"/>
                  </a:lnTo>
                  <a:lnTo>
                    <a:pt x="418" y="504"/>
                  </a:lnTo>
                  <a:lnTo>
                    <a:pt x="418" y="504"/>
                  </a:lnTo>
                  <a:lnTo>
                    <a:pt x="410" y="492"/>
                  </a:lnTo>
                  <a:lnTo>
                    <a:pt x="404" y="476"/>
                  </a:lnTo>
                  <a:lnTo>
                    <a:pt x="400" y="462"/>
                  </a:lnTo>
                  <a:lnTo>
                    <a:pt x="400" y="446"/>
                  </a:lnTo>
                  <a:lnTo>
                    <a:pt x="404" y="430"/>
                  </a:lnTo>
                  <a:lnTo>
                    <a:pt x="410" y="416"/>
                  </a:lnTo>
                  <a:lnTo>
                    <a:pt x="418" y="402"/>
                  </a:lnTo>
                  <a:lnTo>
                    <a:pt x="430" y="392"/>
                  </a:lnTo>
                  <a:lnTo>
                    <a:pt x="430" y="392"/>
                  </a:lnTo>
                  <a:lnTo>
                    <a:pt x="444" y="382"/>
                  </a:lnTo>
                  <a:lnTo>
                    <a:pt x="458" y="376"/>
                  </a:lnTo>
                  <a:lnTo>
                    <a:pt x="474" y="374"/>
                  </a:lnTo>
                  <a:lnTo>
                    <a:pt x="490" y="374"/>
                  </a:lnTo>
                  <a:lnTo>
                    <a:pt x="504" y="378"/>
                  </a:lnTo>
                  <a:lnTo>
                    <a:pt x="520" y="384"/>
                  </a:lnTo>
                  <a:lnTo>
                    <a:pt x="532" y="392"/>
                  </a:lnTo>
                  <a:lnTo>
                    <a:pt x="544" y="404"/>
                  </a:lnTo>
                  <a:lnTo>
                    <a:pt x="544" y="404"/>
                  </a:lnTo>
                  <a:lnTo>
                    <a:pt x="552" y="418"/>
                  </a:lnTo>
                  <a:lnTo>
                    <a:pt x="558" y="432"/>
                  </a:lnTo>
                  <a:lnTo>
                    <a:pt x="562" y="448"/>
                  </a:lnTo>
                  <a:lnTo>
                    <a:pt x="562" y="462"/>
                  </a:lnTo>
                  <a:lnTo>
                    <a:pt x="558" y="478"/>
                  </a:lnTo>
                  <a:lnTo>
                    <a:pt x="552" y="492"/>
                  </a:lnTo>
                  <a:lnTo>
                    <a:pt x="544" y="506"/>
                  </a:lnTo>
                  <a:lnTo>
                    <a:pt x="532" y="518"/>
                  </a:lnTo>
                  <a:lnTo>
                    <a:pt x="532" y="518"/>
                  </a:lnTo>
                  <a:close/>
                </a:path>
              </a:pathLst>
            </a:custGeom>
            <a:solidFill>
              <a:srgbClr val="FEFFFF">
                <a:alpha val="4000"/>
              </a:srgbClr>
            </a:solidFill>
            <a:ln>
              <a:solidFill>
                <a:srgbClr val="FEFFFF">
                  <a:alpha val="8000"/>
                </a:srgbClr>
              </a:solidFill>
            </a:ln>
            <a:effectLst>
              <a:glow rad="88900">
                <a:srgbClr val="FEFFFF">
                  <a:alpha val="10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222" name="Freeform 12"/>
            <p:cNvSpPr>
              <a:spLocks noChangeAspect="1" noEditPoints="1"/>
            </p:cNvSpPr>
            <p:nvPr/>
          </p:nvSpPr>
          <p:spPr bwMode="auto">
            <a:xfrm>
              <a:off x="6558164" y="5996260"/>
              <a:ext cx="1289035" cy="867126"/>
            </a:xfrm>
            <a:custGeom>
              <a:avLst/>
              <a:gdLst>
                <a:gd name="T0" fmla="*/ 1036 w 1106"/>
                <a:gd name="T1" fmla="*/ 350 h 744"/>
                <a:gd name="T2" fmla="*/ 772 w 1106"/>
                <a:gd name="T3" fmla="*/ 472 h 744"/>
                <a:gd name="T4" fmla="*/ 736 w 1106"/>
                <a:gd name="T5" fmla="*/ 478 h 744"/>
                <a:gd name="T6" fmla="*/ 660 w 1106"/>
                <a:gd name="T7" fmla="*/ 472 h 744"/>
                <a:gd name="T8" fmla="*/ 638 w 1106"/>
                <a:gd name="T9" fmla="*/ 446 h 744"/>
                <a:gd name="T10" fmla="*/ 604 w 1106"/>
                <a:gd name="T11" fmla="*/ 424 h 744"/>
                <a:gd name="T12" fmla="*/ 848 w 1106"/>
                <a:gd name="T13" fmla="*/ 226 h 744"/>
                <a:gd name="T14" fmla="*/ 792 w 1106"/>
                <a:gd name="T15" fmla="*/ 92 h 744"/>
                <a:gd name="T16" fmla="*/ 738 w 1106"/>
                <a:gd name="T17" fmla="*/ 8 h 744"/>
                <a:gd name="T18" fmla="*/ 630 w 1106"/>
                <a:gd name="T19" fmla="*/ 26 h 744"/>
                <a:gd name="T20" fmla="*/ 604 w 1106"/>
                <a:gd name="T21" fmla="*/ 316 h 744"/>
                <a:gd name="T22" fmla="*/ 592 w 1106"/>
                <a:gd name="T23" fmla="*/ 350 h 744"/>
                <a:gd name="T24" fmla="*/ 544 w 1106"/>
                <a:gd name="T25" fmla="*/ 410 h 744"/>
                <a:gd name="T26" fmla="*/ 474 w 1106"/>
                <a:gd name="T27" fmla="*/ 432 h 744"/>
                <a:gd name="T28" fmla="*/ 430 w 1106"/>
                <a:gd name="T29" fmla="*/ 126 h 744"/>
                <a:gd name="T30" fmla="*/ 284 w 1106"/>
                <a:gd name="T31" fmla="*/ 108 h 744"/>
                <a:gd name="T32" fmla="*/ 182 w 1106"/>
                <a:gd name="T33" fmla="*/ 110 h 744"/>
                <a:gd name="T34" fmla="*/ 146 w 1106"/>
                <a:gd name="T35" fmla="*/ 214 h 744"/>
                <a:gd name="T36" fmla="*/ 384 w 1106"/>
                <a:gd name="T37" fmla="*/ 384 h 744"/>
                <a:gd name="T38" fmla="*/ 408 w 1106"/>
                <a:gd name="T39" fmla="*/ 412 h 744"/>
                <a:gd name="T40" fmla="*/ 438 w 1106"/>
                <a:gd name="T41" fmla="*/ 468 h 744"/>
                <a:gd name="T42" fmla="*/ 420 w 1106"/>
                <a:gd name="T43" fmla="*/ 504 h 744"/>
                <a:gd name="T44" fmla="*/ 414 w 1106"/>
                <a:gd name="T45" fmla="*/ 542 h 744"/>
                <a:gd name="T46" fmla="*/ 142 w 1106"/>
                <a:gd name="T47" fmla="*/ 426 h 744"/>
                <a:gd name="T48" fmla="*/ 136 w 1106"/>
                <a:gd name="T49" fmla="*/ 616 h 744"/>
                <a:gd name="T50" fmla="*/ 114 w 1106"/>
                <a:gd name="T51" fmla="*/ 620 h 744"/>
                <a:gd name="T52" fmla="*/ 2 w 1106"/>
                <a:gd name="T53" fmla="*/ 664 h 744"/>
                <a:gd name="T54" fmla="*/ 80 w 1106"/>
                <a:gd name="T55" fmla="*/ 736 h 744"/>
                <a:gd name="T56" fmla="*/ 246 w 1106"/>
                <a:gd name="T57" fmla="*/ 744 h 744"/>
                <a:gd name="T58" fmla="*/ 422 w 1106"/>
                <a:gd name="T59" fmla="*/ 592 h 744"/>
                <a:gd name="T60" fmla="*/ 446 w 1106"/>
                <a:gd name="T61" fmla="*/ 632 h 744"/>
                <a:gd name="T62" fmla="*/ 470 w 1106"/>
                <a:gd name="T63" fmla="*/ 652 h 744"/>
                <a:gd name="T64" fmla="*/ 480 w 1106"/>
                <a:gd name="T65" fmla="*/ 720 h 744"/>
                <a:gd name="T66" fmla="*/ 514 w 1106"/>
                <a:gd name="T67" fmla="*/ 728 h 744"/>
                <a:gd name="T68" fmla="*/ 546 w 1106"/>
                <a:gd name="T69" fmla="*/ 678 h 744"/>
                <a:gd name="T70" fmla="*/ 584 w 1106"/>
                <a:gd name="T71" fmla="*/ 672 h 744"/>
                <a:gd name="T72" fmla="*/ 620 w 1106"/>
                <a:gd name="T73" fmla="*/ 656 h 744"/>
                <a:gd name="T74" fmla="*/ 670 w 1106"/>
                <a:gd name="T75" fmla="*/ 744 h 744"/>
                <a:gd name="T76" fmla="*/ 720 w 1106"/>
                <a:gd name="T77" fmla="*/ 744 h 744"/>
                <a:gd name="T78" fmla="*/ 934 w 1106"/>
                <a:gd name="T79" fmla="*/ 706 h 744"/>
                <a:gd name="T80" fmla="*/ 656 w 1106"/>
                <a:gd name="T81" fmla="*/ 620 h 744"/>
                <a:gd name="T82" fmla="*/ 676 w 1106"/>
                <a:gd name="T83" fmla="*/ 574 h 744"/>
                <a:gd name="T84" fmla="*/ 746 w 1106"/>
                <a:gd name="T85" fmla="*/ 512 h 744"/>
                <a:gd name="T86" fmla="*/ 778 w 1106"/>
                <a:gd name="T87" fmla="*/ 504 h 744"/>
                <a:gd name="T88" fmla="*/ 1068 w 1106"/>
                <a:gd name="T89" fmla="*/ 512 h 744"/>
                <a:gd name="T90" fmla="*/ 1102 w 1106"/>
                <a:gd name="T91" fmla="*/ 414 h 744"/>
                <a:gd name="T92" fmla="*/ 592 w 1106"/>
                <a:gd name="T93" fmla="*/ 626 h 744"/>
                <a:gd name="T94" fmla="*/ 540 w 1106"/>
                <a:gd name="T95" fmla="*/ 638 h 744"/>
                <a:gd name="T96" fmla="*/ 490 w 1106"/>
                <a:gd name="T97" fmla="*/ 618 h 744"/>
                <a:gd name="T98" fmla="*/ 466 w 1106"/>
                <a:gd name="T99" fmla="*/ 590 h 744"/>
                <a:gd name="T100" fmla="*/ 454 w 1106"/>
                <a:gd name="T101" fmla="*/ 538 h 744"/>
                <a:gd name="T102" fmla="*/ 472 w 1106"/>
                <a:gd name="T103" fmla="*/ 488 h 744"/>
                <a:gd name="T104" fmla="*/ 502 w 1106"/>
                <a:gd name="T105" fmla="*/ 462 h 744"/>
                <a:gd name="T106" fmla="*/ 554 w 1106"/>
                <a:gd name="T107" fmla="*/ 452 h 744"/>
                <a:gd name="T108" fmla="*/ 604 w 1106"/>
                <a:gd name="T109" fmla="*/ 470 h 744"/>
                <a:gd name="T110" fmla="*/ 628 w 1106"/>
                <a:gd name="T111" fmla="*/ 498 h 744"/>
                <a:gd name="T112" fmla="*/ 640 w 1106"/>
                <a:gd name="T113" fmla="*/ 550 h 744"/>
                <a:gd name="T114" fmla="*/ 622 w 1106"/>
                <a:gd name="T115" fmla="*/ 600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06" h="744">
                  <a:moveTo>
                    <a:pt x="1102" y="414"/>
                  </a:moveTo>
                  <a:lnTo>
                    <a:pt x="982" y="434"/>
                  </a:lnTo>
                  <a:lnTo>
                    <a:pt x="1036" y="350"/>
                  </a:lnTo>
                  <a:lnTo>
                    <a:pt x="1026" y="344"/>
                  </a:lnTo>
                  <a:lnTo>
                    <a:pt x="958" y="440"/>
                  </a:lnTo>
                  <a:lnTo>
                    <a:pt x="772" y="472"/>
                  </a:lnTo>
                  <a:lnTo>
                    <a:pt x="886" y="292"/>
                  </a:lnTo>
                  <a:lnTo>
                    <a:pt x="874" y="284"/>
                  </a:lnTo>
                  <a:lnTo>
                    <a:pt x="736" y="478"/>
                  </a:lnTo>
                  <a:lnTo>
                    <a:pt x="668" y="490"/>
                  </a:lnTo>
                  <a:lnTo>
                    <a:pt x="668" y="490"/>
                  </a:lnTo>
                  <a:lnTo>
                    <a:pt x="660" y="472"/>
                  </a:lnTo>
                  <a:lnTo>
                    <a:pt x="648" y="456"/>
                  </a:lnTo>
                  <a:lnTo>
                    <a:pt x="648" y="456"/>
                  </a:lnTo>
                  <a:lnTo>
                    <a:pt x="638" y="446"/>
                  </a:lnTo>
                  <a:lnTo>
                    <a:pt x="628" y="438"/>
                  </a:lnTo>
                  <a:lnTo>
                    <a:pt x="616" y="430"/>
                  </a:lnTo>
                  <a:lnTo>
                    <a:pt x="604" y="424"/>
                  </a:lnTo>
                  <a:lnTo>
                    <a:pt x="626" y="358"/>
                  </a:lnTo>
                  <a:lnTo>
                    <a:pt x="856" y="240"/>
                  </a:lnTo>
                  <a:lnTo>
                    <a:pt x="848" y="226"/>
                  </a:lnTo>
                  <a:lnTo>
                    <a:pt x="636" y="326"/>
                  </a:lnTo>
                  <a:lnTo>
                    <a:pt x="694" y="142"/>
                  </a:lnTo>
                  <a:lnTo>
                    <a:pt x="792" y="92"/>
                  </a:lnTo>
                  <a:lnTo>
                    <a:pt x="786" y="80"/>
                  </a:lnTo>
                  <a:lnTo>
                    <a:pt x="702" y="120"/>
                  </a:lnTo>
                  <a:lnTo>
                    <a:pt x="738" y="8"/>
                  </a:lnTo>
                  <a:lnTo>
                    <a:pt x="718" y="0"/>
                  </a:lnTo>
                  <a:lnTo>
                    <a:pt x="676" y="116"/>
                  </a:lnTo>
                  <a:lnTo>
                    <a:pt x="630" y="26"/>
                  </a:lnTo>
                  <a:lnTo>
                    <a:pt x="620" y="32"/>
                  </a:lnTo>
                  <a:lnTo>
                    <a:pt x="668" y="138"/>
                  </a:lnTo>
                  <a:lnTo>
                    <a:pt x="604" y="316"/>
                  </a:lnTo>
                  <a:lnTo>
                    <a:pt x="506" y="126"/>
                  </a:lnTo>
                  <a:lnTo>
                    <a:pt x="492" y="134"/>
                  </a:lnTo>
                  <a:lnTo>
                    <a:pt x="592" y="350"/>
                  </a:lnTo>
                  <a:lnTo>
                    <a:pt x="568" y="412"/>
                  </a:lnTo>
                  <a:lnTo>
                    <a:pt x="568" y="412"/>
                  </a:lnTo>
                  <a:lnTo>
                    <a:pt x="544" y="410"/>
                  </a:lnTo>
                  <a:lnTo>
                    <a:pt x="520" y="414"/>
                  </a:lnTo>
                  <a:lnTo>
                    <a:pt x="496" y="420"/>
                  </a:lnTo>
                  <a:lnTo>
                    <a:pt x="474" y="432"/>
                  </a:lnTo>
                  <a:lnTo>
                    <a:pt x="432" y="386"/>
                  </a:lnTo>
                  <a:lnTo>
                    <a:pt x="446" y="128"/>
                  </a:lnTo>
                  <a:lnTo>
                    <a:pt x="430" y="126"/>
                  </a:lnTo>
                  <a:lnTo>
                    <a:pt x="410" y="362"/>
                  </a:lnTo>
                  <a:lnTo>
                    <a:pt x="278" y="218"/>
                  </a:lnTo>
                  <a:lnTo>
                    <a:pt x="284" y="108"/>
                  </a:lnTo>
                  <a:lnTo>
                    <a:pt x="272" y="106"/>
                  </a:lnTo>
                  <a:lnTo>
                    <a:pt x="262" y="200"/>
                  </a:lnTo>
                  <a:lnTo>
                    <a:pt x="182" y="110"/>
                  </a:lnTo>
                  <a:lnTo>
                    <a:pt x="166" y="124"/>
                  </a:lnTo>
                  <a:lnTo>
                    <a:pt x="246" y="218"/>
                  </a:lnTo>
                  <a:lnTo>
                    <a:pt x="146" y="214"/>
                  </a:lnTo>
                  <a:lnTo>
                    <a:pt x="146" y="228"/>
                  </a:lnTo>
                  <a:lnTo>
                    <a:pt x="262" y="238"/>
                  </a:lnTo>
                  <a:lnTo>
                    <a:pt x="384" y="384"/>
                  </a:lnTo>
                  <a:lnTo>
                    <a:pt x="172" y="374"/>
                  </a:lnTo>
                  <a:lnTo>
                    <a:pt x="170" y="390"/>
                  </a:lnTo>
                  <a:lnTo>
                    <a:pt x="408" y="412"/>
                  </a:lnTo>
                  <a:lnTo>
                    <a:pt x="446" y="458"/>
                  </a:lnTo>
                  <a:lnTo>
                    <a:pt x="446" y="458"/>
                  </a:lnTo>
                  <a:lnTo>
                    <a:pt x="438" y="468"/>
                  </a:lnTo>
                  <a:lnTo>
                    <a:pt x="430" y="480"/>
                  </a:lnTo>
                  <a:lnTo>
                    <a:pt x="424" y="490"/>
                  </a:lnTo>
                  <a:lnTo>
                    <a:pt x="420" y="504"/>
                  </a:lnTo>
                  <a:lnTo>
                    <a:pt x="416" y="516"/>
                  </a:lnTo>
                  <a:lnTo>
                    <a:pt x="414" y="528"/>
                  </a:lnTo>
                  <a:lnTo>
                    <a:pt x="414" y="542"/>
                  </a:lnTo>
                  <a:lnTo>
                    <a:pt x="414" y="554"/>
                  </a:lnTo>
                  <a:lnTo>
                    <a:pt x="360" y="566"/>
                  </a:lnTo>
                  <a:lnTo>
                    <a:pt x="142" y="426"/>
                  </a:lnTo>
                  <a:lnTo>
                    <a:pt x="134" y="440"/>
                  </a:lnTo>
                  <a:lnTo>
                    <a:pt x="326" y="574"/>
                  </a:lnTo>
                  <a:lnTo>
                    <a:pt x="136" y="616"/>
                  </a:lnTo>
                  <a:lnTo>
                    <a:pt x="44" y="556"/>
                  </a:lnTo>
                  <a:lnTo>
                    <a:pt x="38" y="566"/>
                  </a:lnTo>
                  <a:lnTo>
                    <a:pt x="114" y="620"/>
                  </a:lnTo>
                  <a:lnTo>
                    <a:pt x="0" y="646"/>
                  </a:lnTo>
                  <a:lnTo>
                    <a:pt x="0" y="650"/>
                  </a:lnTo>
                  <a:lnTo>
                    <a:pt x="2" y="664"/>
                  </a:lnTo>
                  <a:lnTo>
                    <a:pt x="124" y="644"/>
                  </a:lnTo>
                  <a:lnTo>
                    <a:pt x="68" y="728"/>
                  </a:lnTo>
                  <a:lnTo>
                    <a:pt x="80" y="736"/>
                  </a:lnTo>
                  <a:lnTo>
                    <a:pt x="146" y="640"/>
                  </a:lnTo>
                  <a:lnTo>
                    <a:pt x="334" y="606"/>
                  </a:lnTo>
                  <a:lnTo>
                    <a:pt x="246" y="744"/>
                  </a:lnTo>
                  <a:lnTo>
                    <a:pt x="268" y="744"/>
                  </a:lnTo>
                  <a:lnTo>
                    <a:pt x="370" y="600"/>
                  </a:lnTo>
                  <a:lnTo>
                    <a:pt x="422" y="592"/>
                  </a:lnTo>
                  <a:lnTo>
                    <a:pt x="422" y="592"/>
                  </a:lnTo>
                  <a:lnTo>
                    <a:pt x="432" y="612"/>
                  </a:lnTo>
                  <a:lnTo>
                    <a:pt x="446" y="632"/>
                  </a:lnTo>
                  <a:lnTo>
                    <a:pt x="446" y="632"/>
                  </a:lnTo>
                  <a:lnTo>
                    <a:pt x="458" y="644"/>
                  </a:lnTo>
                  <a:lnTo>
                    <a:pt x="470" y="652"/>
                  </a:lnTo>
                  <a:lnTo>
                    <a:pt x="482" y="660"/>
                  </a:lnTo>
                  <a:lnTo>
                    <a:pt x="496" y="668"/>
                  </a:lnTo>
                  <a:lnTo>
                    <a:pt x="480" y="720"/>
                  </a:lnTo>
                  <a:lnTo>
                    <a:pt x="434" y="744"/>
                  </a:lnTo>
                  <a:lnTo>
                    <a:pt x="520" y="744"/>
                  </a:lnTo>
                  <a:lnTo>
                    <a:pt x="514" y="728"/>
                  </a:lnTo>
                  <a:lnTo>
                    <a:pt x="532" y="676"/>
                  </a:lnTo>
                  <a:lnTo>
                    <a:pt x="532" y="676"/>
                  </a:lnTo>
                  <a:lnTo>
                    <a:pt x="546" y="678"/>
                  </a:lnTo>
                  <a:lnTo>
                    <a:pt x="558" y="676"/>
                  </a:lnTo>
                  <a:lnTo>
                    <a:pt x="572" y="674"/>
                  </a:lnTo>
                  <a:lnTo>
                    <a:pt x="584" y="672"/>
                  </a:lnTo>
                  <a:lnTo>
                    <a:pt x="596" y="668"/>
                  </a:lnTo>
                  <a:lnTo>
                    <a:pt x="608" y="662"/>
                  </a:lnTo>
                  <a:lnTo>
                    <a:pt x="620" y="656"/>
                  </a:lnTo>
                  <a:lnTo>
                    <a:pt x="632" y="648"/>
                  </a:lnTo>
                  <a:lnTo>
                    <a:pt x="672" y="692"/>
                  </a:lnTo>
                  <a:lnTo>
                    <a:pt x="670" y="744"/>
                  </a:lnTo>
                  <a:lnTo>
                    <a:pt x="692" y="744"/>
                  </a:lnTo>
                  <a:lnTo>
                    <a:pt x="696" y="718"/>
                  </a:lnTo>
                  <a:lnTo>
                    <a:pt x="720" y="744"/>
                  </a:lnTo>
                  <a:lnTo>
                    <a:pt x="762" y="744"/>
                  </a:lnTo>
                  <a:lnTo>
                    <a:pt x="720" y="696"/>
                  </a:lnTo>
                  <a:lnTo>
                    <a:pt x="934" y="706"/>
                  </a:lnTo>
                  <a:lnTo>
                    <a:pt x="934" y="690"/>
                  </a:lnTo>
                  <a:lnTo>
                    <a:pt x="696" y="668"/>
                  </a:lnTo>
                  <a:lnTo>
                    <a:pt x="656" y="620"/>
                  </a:lnTo>
                  <a:lnTo>
                    <a:pt x="656" y="620"/>
                  </a:lnTo>
                  <a:lnTo>
                    <a:pt x="668" y="598"/>
                  </a:lnTo>
                  <a:lnTo>
                    <a:pt x="676" y="574"/>
                  </a:lnTo>
                  <a:lnTo>
                    <a:pt x="680" y="550"/>
                  </a:lnTo>
                  <a:lnTo>
                    <a:pt x="678" y="526"/>
                  </a:lnTo>
                  <a:lnTo>
                    <a:pt x="746" y="512"/>
                  </a:lnTo>
                  <a:lnTo>
                    <a:pt x="962" y="652"/>
                  </a:lnTo>
                  <a:lnTo>
                    <a:pt x="972" y="640"/>
                  </a:lnTo>
                  <a:lnTo>
                    <a:pt x="778" y="504"/>
                  </a:lnTo>
                  <a:lnTo>
                    <a:pt x="968" y="464"/>
                  </a:lnTo>
                  <a:lnTo>
                    <a:pt x="1060" y="524"/>
                  </a:lnTo>
                  <a:lnTo>
                    <a:pt x="1068" y="512"/>
                  </a:lnTo>
                  <a:lnTo>
                    <a:pt x="990" y="458"/>
                  </a:lnTo>
                  <a:lnTo>
                    <a:pt x="1106" y="434"/>
                  </a:lnTo>
                  <a:lnTo>
                    <a:pt x="1102" y="414"/>
                  </a:lnTo>
                  <a:close/>
                  <a:moveTo>
                    <a:pt x="608" y="614"/>
                  </a:moveTo>
                  <a:lnTo>
                    <a:pt x="608" y="614"/>
                  </a:lnTo>
                  <a:lnTo>
                    <a:pt x="592" y="626"/>
                  </a:lnTo>
                  <a:lnTo>
                    <a:pt x="576" y="632"/>
                  </a:lnTo>
                  <a:lnTo>
                    <a:pt x="558" y="636"/>
                  </a:lnTo>
                  <a:lnTo>
                    <a:pt x="540" y="638"/>
                  </a:lnTo>
                  <a:lnTo>
                    <a:pt x="522" y="634"/>
                  </a:lnTo>
                  <a:lnTo>
                    <a:pt x="506" y="628"/>
                  </a:lnTo>
                  <a:lnTo>
                    <a:pt x="490" y="618"/>
                  </a:lnTo>
                  <a:lnTo>
                    <a:pt x="476" y="606"/>
                  </a:lnTo>
                  <a:lnTo>
                    <a:pt x="476" y="606"/>
                  </a:lnTo>
                  <a:lnTo>
                    <a:pt x="466" y="590"/>
                  </a:lnTo>
                  <a:lnTo>
                    <a:pt x="458" y="574"/>
                  </a:lnTo>
                  <a:lnTo>
                    <a:pt x="454" y="556"/>
                  </a:lnTo>
                  <a:lnTo>
                    <a:pt x="454" y="538"/>
                  </a:lnTo>
                  <a:lnTo>
                    <a:pt x="456" y="520"/>
                  </a:lnTo>
                  <a:lnTo>
                    <a:pt x="464" y="504"/>
                  </a:lnTo>
                  <a:lnTo>
                    <a:pt x="472" y="488"/>
                  </a:lnTo>
                  <a:lnTo>
                    <a:pt x="486" y="474"/>
                  </a:lnTo>
                  <a:lnTo>
                    <a:pt x="486" y="474"/>
                  </a:lnTo>
                  <a:lnTo>
                    <a:pt x="502" y="462"/>
                  </a:lnTo>
                  <a:lnTo>
                    <a:pt x="518" y="456"/>
                  </a:lnTo>
                  <a:lnTo>
                    <a:pt x="536" y="452"/>
                  </a:lnTo>
                  <a:lnTo>
                    <a:pt x="554" y="452"/>
                  </a:lnTo>
                  <a:lnTo>
                    <a:pt x="572" y="454"/>
                  </a:lnTo>
                  <a:lnTo>
                    <a:pt x="588" y="460"/>
                  </a:lnTo>
                  <a:lnTo>
                    <a:pt x="604" y="470"/>
                  </a:lnTo>
                  <a:lnTo>
                    <a:pt x="618" y="482"/>
                  </a:lnTo>
                  <a:lnTo>
                    <a:pt x="618" y="482"/>
                  </a:lnTo>
                  <a:lnTo>
                    <a:pt x="628" y="498"/>
                  </a:lnTo>
                  <a:lnTo>
                    <a:pt x="636" y="516"/>
                  </a:lnTo>
                  <a:lnTo>
                    <a:pt x="640" y="532"/>
                  </a:lnTo>
                  <a:lnTo>
                    <a:pt x="640" y="550"/>
                  </a:lnTo>
                  <a:lnTo>
                    <a:pt x="638" y="568"/>
                  </a:lnTo>
                  <a:lnTo>
                    <a:pt x="630" y="586"/>
                  </a:lnTo>
                  <a:lnTo>
                    <a:pt x="622" y="600"/>
                  </a:lnTo>
                  <a:lnTo>
                    <a:pt x="608" y="614"/>
                  </a:lnTo>
                  <a:lnTo>
                    <a:pt x="608" y="614"/>
                  </a:lnTo>
                  <a:close/>
                </a:path>
              </a:pathLst>
            </a:custGeom>
            <a:solidFill>
              <a:srgbClr val="FEFFFF">
                <a:alpha val="4000"/>
              </a:srgbClr>
            </a:solidFill>
            <a:ln>
              <a:solidFill>
                <a:srgbClr val="FEFFFF">
                  <a:alpha val="13000"/>
                </a:srgbClr>
              </a:solidFill>
            </a:ln>
            <a:effectLst>
              <a:glow rad="101600">
                <a:srgbClr val="FEFFFF">
                  <a:alpha val="13000"/>
                </a:srgbClr>
              </a:glow>
            </a:effectLst>
            <a:extLst/>
          </p:spPr>
          <p:txBody>
            <a:bodyPr vert="horz" wrap="square" lIns="91440" tIns="45720" rIns="91440" bIns="45720" numCol="1" anchor="t" anchorCtr="0" compatLnSpc="1">
              <a:prstTxWarp prst="textNoShape">
                <a:avLst/>
              </a:prstTxWarp>
            </a:bodyPr>
            <a:lstStyle/>
            <a:p>
              <a:endParaRPr lang="en-US"/>
            </a:p>
          </p:txBody>
        </p:sp>
        <p:sp>
          <p:nvSpPr>
            <p:cNvPr id="223" name="Freeform 16"/>
            <p:cNvSpPr>
              <a:spLocks noChangeAspect="1"/>
            </p:cNvSpPr>
            <p:nvPr/>
          </p:nvSpPr>
          <p:spPr bwMode="auto">
            <a:xfrm>
              <a:off x="8126715" y="6307559"/>
              <a:ext cx="976330" cy="550441"/>
            </a:xfrm>
            <a:custGeom>
              <a:avLst/>
              <a:gdLst>
                <a:gd name="T0" fmla="*/ 962 w 972"/>
                <a:gd name="T1" fmla="*/ 344 h 548"/>
                <a:gd name="T2" fmla="*/ 860 w 972"/>
                <a:gd name="T3" fmla="*/ 232 h 548"/>
                <a:gd name="T4" fmla="*/ 972 w 972"/>
                <a:gd name="T5" fmla="*/ 210 h 548"/>
                <a:gd name="T6" fmla="*/ 954 w 972"/>
                <a:gd name="T7" fmla="*/ 122 h 548"/>
                <a:gd name="T8" fmla="*/ 854 w 972"/>
                <a:gd name="T9" fmla="*/ 200 h 548"/>
                <a:gd name="T10" fmla="*/ 834 w 972"/>
                <a:gd name="T11" fmla="*/ 98 h 548"/>
                <a:gd name="T12" fmla="*/ 742 w 972"/>
                <a:gd name="T13" fmla="*/ 320 h 548"/>
                <a:gd name="T14" fmla="*/ 714 w 972"/>
                <a:gd name="T15" fmla="*/ 122 h 548"/>
                <a:gd name="T16" fmla="*/ 636 w 972"/>
                <a:gd name="T17" fmla="*/ 434 h 548"/>
                <a:gd name="T18" fmla="*/ 614 w 972"/>
                <a:gd name="T19" fmla="*/ 422 h 548"/>
                <a:gd name="T20" fmla="*/ 576 w 972"/>
                <a:gd name="T21" fmla="*/ 412 h 548"/>
                <a:gd name="T22" fmla="*/ 552 w 972"/>
                <a:gd name="T23" fmla="*/ 412 h 548"/>
                <a:gd name="T24" fmla="*/ 502 w 972"/>
                <a:gd name="T25" fmla="*/ 312 h 548"/>
                <a:gd name="T26" fmla="*/ 588 w 972"/>
                <a:gd name="T27" fmla="*/ 100 h 548"/>
                <a:gd name="T28" fmla="*/ 440 w 972"/>
                <a:gd name="T29" fmla="*/ 132 h 548"/>
                <a:gd name="T30" fmla="*/ 478 w 972"/>
                <a:gd name="T31" fmla="*/ 24 h 548"/>
                <a:gd name="T32" fmla="*/ 394 w 972"/>
                <a:gd name="T33" fmla="*/ 0 h 548"/>
                <a:gd name="T34" fmla="*/ 410 w 972"/>
                <a:gd name="T35" fmla="*/ 124 h 548"/>
                <a:gd name="T36" fmla="*/ 312 w 972"/>
                <a:gd name="T37" fmla="*/ 88 h 548"/>
                <a:gd name="T38" fmla="*/ 458 w 972"/>
                <a:gd name="T39" fmla="*/ 278 h 548"/>
                <a:gd name="T40" fmla="*/ 272 w 972"/>
                <a:gd name="T41" fmla="*/ 204 h 548"/>
                <a:gd name="T42" fmla="*/ 502 w 972"/>
                <a:gd name="T43" fmla="*/ 426 h 548"/>
                <a:gd name="T44" fmla="*/ 490 w 972"/>
                <a:gd name="T45" fmla="*/ 432 h 548"/>
                <a:gd name="T46" fmla="*/ 470 w 972"/>
                <a:gd name="T47" fmla="*/ 448 h 548"/>
                <a:gd name="T48" fmla="*/ 452 w 972"/>
                <a:gd name="T49" fmla="*/ 468 h 548"/>
                <a:gd name="T50" fmla="*/ 440 w 972"/>
                <a:gd name="T51" fmla="*/ 490 h 548"/>
                <a:gd name="T52" fmla="*/ 332 w 972"/>
                <a:gd name="T53" fmla="*/ 482 h 548"/>
                <a:gd name="T54" fmla="*/ 190 w 972"/>
                <a:gd name="T55" fmla="*/ 302 h 548"/>
                <a:gd name="T56" fmla="*/ 142 w 972"/>
                <a:gd name="T57" fmla="*/ 446 h 548"/>
                <a:gd name="T58" fmla="*/ 70 w 972"/>
                <a:gd name="T59" fmla="*/ 360 h 548"/>
                <a:gd name="T60" fmla="*/ 2 w 972"/>
                <a:gd name="T61" fmla="*/ 420 h 548"/>
                <a:gd name="T62" fmla="*/ 0 w 972"/>
                <a:gd name="T63" fmla="*/ 440 h 548"/>
                <a:gd name="T64" fmla="*/ 34 w 972"/>
                <a:gd name="T65" fmla="*/ 526 h 548"/>
                <a:gd name="T66" fmla="*/ 142 w 972"/>
                <a:gd name="T67" fmla="*/ 472 h 548"/>
                <a:gd name="T68" fmla="*/ 214 w 972"/>
                <a:gd name="T69" fmla="*/ 548 h 548"/>
                <a:gd name="T70" fmla="*/ 310 w 972"/>
                <a:gd name="T71" fmla="*/ 512 h 548"/>
                <a:gd name="T72" fmla="*/ 428 w 972"/>
                <a:gd name="T73" fmla="*/ 538 h 548"/>
                <a:gd name="T74" fmla="*/ 464 w 972"/>
                <a:gd name="T75" fmla="*/ 548 h 548"/>
                <a:gd name="T76" fmla="*/ 466 w 972"/>
                <a:gd name="T77" fmla="*/ 532 h 548"/>
                <a:gd name="T78" fmla="*/ 474 w 972"/>
                <a:gd name="T79" fmla="*/ 504 h 548"/>
                <a:gd name="T80" fmla="*/ 492 w 972"/>
                <a:gd name="T81" fmla="*/ 478 h 548"/>
                <a:gd name="T82" fmla="*/ 516 w 972"/>
                <a:gd name="T83" fmla="*/ 460 h 548"/>
                <a:gd name="T84" fmla="*/ 532 w 972"/>
                <a:gd name="T85" fmla="*/ 454 h 548"/>
                <a:gd name="T86" fmla="*/ 570 w 972"/>
                <a:gd name="T87" fmla="*/ 450 h 548"/>
                <a:gd name="T88" fmla="*/ 606 w 972"/>
                <a:gd name="T89" fmla="*/ 460 h 548"/>
                <a:gd name="T90" fmla="*/ 634 w 972"/>
                <a:gd name="T91" fmla="*/ 482 h 548"/>
                <a:gd name="T92" fmla="*/ 654 w 972"/>
                <a:gd name="T93" fmla="*/ 516 h 548"/>
                <a:gd name="T94" fmla="*/ 658 w 972"/>
                <a:gd name="T95" fmla="*/ 532 h 548"/>
                <a:gd name="T96" fmla="*/ 696 w 972"/>
                <a:gd name="T97" fmla="*/ 548 h 548"/>
                <a:gd name="T98" fmla="*/ 694 w 972"/>
                <a:gd name="T99" fmla="*/ 526 h 548"/>
                <a:gd name="T100" fmla="*/ 690 w 972"/>
                <a:gd name="T101" fmla="*/ 504 h 548"/>
                <a:gd name="T102" fmla="*/ 680 w 972"/>
                <a:gd name="T103" fmla="*/ 480 h 548"/>
                <a:gd name="T104" fmla="*/ 664 w 972"/>
                <a:gd name="T105" fmla="*/ 458 h 548"/>
                <a:gd name="T106" fmla="*/ 962 w 972"/>
                <a:gd name="T107" fmla="*/ 360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72" h="548">
                  <a:moveTo>
                    <a:pt x="962" y="360"/>
                  </a:moveTo>
                  <a:lnTo>
                    <a:pt x="962" y="344"/>
                  </a:lnTo>
                  <a:lnTo>
                    <a:pt x="756" y="352"/>
                  </a:lnTo>
                  <a:lnTo>
                    <a:pt x="860" y="232"/>
                  </a:lnTo>
                  <a:lnTo>
                    <a:pt x="972" y="222"/>
                  </a:lnTo>
                  <a:lnTo>
                    <a:pt x="972" y="210"/>
                  </a:lnTo>
                  <a:lnTo>
                    <a:pt x="874" y="214"/>
                  </a:lnTo>
                  <a:lnTo>
                    <a:pt x="954" y="122"/>
                  </a:lnTo>
                  <a:lnTo>
                    <a:pt x="940" y="108"/>
                  </a:lnTo>
                  <a:lnTo>
                    <a:pt x="854" y="200"/>
                  </a:lnTo>
                  <a:lnTo>
                    <a:pt x="846" y="98"/>
                  </a:lnTo>
                  <a:lnTo>
                    <a:pt x="834" y="98"/>
                  </a:lnTo>
                  <a:lnTo>
                    <a:pt x="838" y="218"/>
                  </a:lnTo>
                  <a:lnTo>
                    <a:pt x="742" y="320"/>
                  </a:lnTo>
                  <a:lnTo>
                    <a:pt x="728" y="122"/>
                  </a:lnTo>
                  <a:lnTo>
                    <a:pt x="714" y="122"/>
                  </a:lnTo>
                  <a:lnTo>
                    <a:pt x="720" y="344"/>
                  </a:lnTo>
                  <a:lnTo>
                    <a:pt x="636" y="434"/>
                  </a:lnTo>
                  <a:lnTo>
                    <a:pt x="636" y="434"/>
                  </a:lnTo>
                  <a:lnTo>
                    <a:pt x="614" y="422"/>
                  </a:lnTo>
                  <a:lnTo>
                    <a:pt x="590" y="414"/>
                  </a:lnTo>
                  <a:lnTo>
                    <a:pt x="576" y="412"/>
                  </a:lnTo>
                  <a:lnTo>
                    <a:pt x="564" y="412"/>
                  </a:lnTo>
                  <a:lnTo>
                    <a:pt x="552" y="412"/>
                  </a:lnTo>
                  <a:lnTo>
                    <a:pt x="538" y="414"/>
                  </a:lnTo>
                  <a:lnTo>
                    <a:pt x="502" y="312"/>
                  </a:lnTo>
                  <a:lnTo>
                    <a:pt x="602" y="108"/>
                  </a:lnTo>
                  <a:lnTo>
                    <a:pt x="588" y="100"/>
                  </a:lnTo>
                  <a:lnTo>
                    <a:pt x="492" y="282"/>
                  </a:lnTo>
                  <a:lnTo>
                    <a:pt x="440" y="132"/>
                  </a:lnTo>
                  <a:lnTo>
                    <a:pt x="488" y="30"/>
                  </a:lnTo>
                  <a:lnTo>
                    <a:pt x="478" y="24"/>
                  </a:lnTo>
                  <a:lnTo>
                    <a:pt x="432" y="112"/>
                  </a:lnTo>
                  <a:lnTo>
                    <a:pt x="394" y="0"/>
                  </a:lnTo>
                  <a:lnTo>
                    <a:pt x="374" y="6"/>
                  </a:lnTo>
                  <a:lnTo>
                    <a:pt x="410" y="124"/>
                  </a:lnTo>
                  <a:lnTo>
                    <a:pt x="318" y="78"/>
                  </a:lnTo>
                  <a:lnTo>
                    <a:pt x="312" y="88"/>
                  </a:lnTo>
                  <a:lnTo>
                    <a:pt x="416" y="144"/>
                  </a:lnTo>
                  <a:lnTo>
                    <a:pt x="458" y="278"/>
                  </a:lnTo>
                  <a:lnTo>
                    <a:pt x="278" y="192"/>
                  </a:lnTo>
                  <a:lnTo>
                    <a:pt x="272" y="204"/>
                  </a:lnTo>
                  <a:lnTo>
                    <a:pt x="466" y="308"/>
                  </a:lnTo>
                  <a:lnTo>
                    <a:pt x="502" y="426"/>
                  </a:lnTo>
                  <a:lnTo>
                    <a:pt x="502" y="426"/>
                  </a:lnTo>
                  <a:lnTo>
                    <a:pt x="490" y="432"/>
                  </a:lnTo>
                  <a:lnTo>
                    <a:pt x="480" y="440"/>
                  </a:lnTo>
                  <a:lnTo>
                    <a:pt x="470" y="448"/>
                  </a:lnTo>
                  <a:lnTo>
                    <a:pt x="460" y="458"/>
                  </a:lnTo>
                  <a:lnTo>
                    <a:pt x="452" y="468"/>
                  </a:lnTo>
                  <a:lnTo>
                    <a:pt x="446" y="478"/>
                  </a:lnTo>
                  <a:lnTo>
                    <a:pt x="440" y="490"/>
                  </a:lnTo>
                  <a:lnTo>
                    <a:pt x="434" y="502"/>
                  </a:lnTo>
                  <a:lnTo>
                    <a:pt x="332" y="482"/>
                  </a:lnTo>
                  <a:lnTo>
                    <a:pt x="202" y="294"/>
                  </a:lnTo>
                  <a:lnTo>
                    <a:pt x="190" y="302"/>
                  </a:lnTo>
                  <a:lnTo>
                    <a:pt x="298" y="476"/>
                  </a:lnTo>
                  <a:lnTo>
                    <a:pt x="142" y="446"/>
                  </a:lnTo>
                  <a:lnTo>
                    <a:pt x="80" y="354"/>
                  </a:lnTo>
                  <a:lnTo>
                    <a:pt x="70" y="360"/>
                  </a:lnTo>
                  <a:lnTo>
                    <a:pt x="120" y="442"/>
                  </a:lnTo>
                  <a:lnTo>
                    <a:pt x="2" y="420"/>
                  </a:lnTo>
                  <a:lnTo>
                    <a:pt x="0" y="426"/>
                  </a:lnTo>
                  <a:lnTo>
                    <a:pt x="0" y="440"/>
                  </a:lnTo>
                  <a:lnTo>
                    <a:pt x="120" y="468"/>
                  </a:lnTo>
                  <a:lnTo>
                    <a:pt x="34" y="526"/>
                  </a:lnTo>
                  <a:lnTo>
                    <a:pt x="40" y="536"/>
                  </a:lnTo>
                  <a:lnTo>
                    <a:pt x="142" y="472"/>
                  </a:lnTo>
                  <a:lnTo>
                    <a:pt x="280" y="504"/>
                  </a:lnTo>
                  <a:lnTo>
                    <a:pt x="214" y="548"/>
                  </a:lnTo>
                  <a:lnTo>
                    <a:pt x="250" y="548"/>
                  </a:lnTo>
                  <a:lnTo>
                    <a:pt x="310" y="512"/>
                  </a:lnTo>
                  <a:lnTo>
                    <a:pt x="428" y="538"/>
                  </a:lnTo>
                  <a:lnTo>
                    <a:pt x="428" y="538"/>
                  </a:lnTo>
                  <a:lnTo>
                    <a:pt x="426" y="548"/>
                  </a:lnTo>
                  <a:lnTo>
                    <a:pt x="464" y="548"/>
                  </a:lnTo>
                  <a:lnTo>
                    <a:pt x="464" y="548"/>
                  </a:lnTo>
                  <a:lnTo>
                    <a:pt x="466" y="532"/>
                  </a:lnTo>
                  <a:lnTo>
                    <a:pt x="468" y="518"/>
                  </a:lnTo>
                  <a:lnTo>
                    <a:pt x="474" y="504"/>
                  </a:lnTo>
                  <a:lnTo>
                    <a:pt x="482" y="490"/>
                  </a:lnTo>
                  <a:lnTo>
                    <a:pt x="492" y="478"/>
                  </a:lnTo>
                  <a:lnTo>
                    <a:pt x="504" y="468"/>
                  </a:lnTo>
                  <a:lnTo>
                    <a:pt x="516" y="460"/>
                  </a:lnTo>
                  <a:lnTo>
                    <a:pt x="532" y="454"/>
                  </a:lnTo>
                  <a:lnTo>
                    <a:pt x="532" y="454"/>
                  </a:lnTo>
                  <a:lnTo>
                    <a:pt x="550" y="450"/>
                  </a:lnTo>
                  <a:lnTo>
                    <a:pt x="570" y="450"/>
                  </a:lnTo>
                  <a:lnTo>
                    <a:pt x="588" y="454"/>
                  </a:lnTo>
                  <a:lnTo>
                    <a:pt x="606" y="460"/>
                  </a:lnTo>
                  <a:lnTo>
                    <a:pt x="622" y="470"/>
                  </a:lnTo>
                  <a:lnTo>
                    <a:pt x="634" y="482"/>
                  </a:lnTo>
                  <a:lnTo>
                    <a:pt x="646" y="498"/>
                  </a:lnTo>
                  <a:lnTo>
                    <a:pt x="654" y="516"/>
                  </a:lnTo>
                  <a:lnTo>
                    <a:pt x="654" y="516"/>
                  </a:lnTo>
                  <a:lnTo>
                    <a:pt x="658" y="532"/>
                  </a:lnTo>
                  <a:lnTo>
                    <a:pt x="658" y="548"/>
                  </a:lnTo>
                  <a:lnTo>
                    <a:pt x="696" y="548"/>
                  </a:lnTo>
                  <a:lnTo>
                    <a:pt x="696" y="548"/>
                  </a:lnTo>
                  <a:lnTo>
                    <a:pt x="694" y="526"/>
                  </a:lnTo>
                  <a:lnTo>
                    <a:pt x="690" y="504"/>
                  </a:lnTo>
                  <a:lnTo>
                    <a:pt x="690" y="504"/>
                  </a:lnTo>
                  <a:lnTo>
                    <a:pt x="686" y="492"/>
                  </a:lnTo>
                  <a:lnTo>
                    <a:pt x="680" y="480"/>
                  </a:lnTo>
                  <a:lnTo>
                    <a:pt x="672" y="470"/>
                  </a:lnTo>
                  <a:lnTo>
                    <a:pt x="664" y="458"/>
                  </a:lnTo>
                  <a:lnTo>
                    <a:pt x="736" y="376"/>
                  </a:lnTo>
                  <a:lnTo>
                    <a:pt x="962" y="360"/>
                  </a:lnTo>
                  <a:close/>
                </a:path>
              </a:pathLst>
            </a:custGeom>
            <a:solidFill>
              <a:srgbClr val="FEFFFF">
                <a:alpha val="76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87A56C78-E8D5-43DC-A336-DB152F4011DA}" type="datetimeFigureOut">
              <a:rPr lang="ar-IQ" smtClean="0"/>
              <a:t>09/07/1440</a:t>
            </a:fld>
            <a:endParaRPr lang="ar-IQ"/>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4B6B6088-F94C-4A77-ADF2-76550E127EE1}" type="slidenum">
              <a:rPr lang="ar-IQ" smtClean="0"/>
              <a:t>‹#›</a:t>
            </a:fld>
            <a:endParaRPr lang="ar-IQ"/>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457200" rtl="1" eaLnBrk="1" latinLnBrk="0" hangingPunct="1">
        <a:spcBef>
          <a:spcPct val="0"/>
        </a:spcBef>
        <a:buNone/>
        <a:defRPr sz="3200" kern="1200">
          <a:solidFill>
            <a:schemeClr val="tx1"/>
          </a:solidFill>
          <a:latin typeface="+mj-lt"/>
          <a:ea typeface="+mj-ea"/>
          <a:cs typeface="Trebuchet M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r" defTabSz="457200" rtl="1"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r" defTabSz="457200" rtl="1"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r" defTabSz="457200" rtl="1"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r" defTabSz="457200" rtl="1"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r" defTabSz="457200" rtl="1" eaLnBrk="1" latinLnBrk="0" hangingPunct="1">
        <a:spcBef>
          <a:spcPct val="20000"/>
        </a:spcBef>
        <a:buFont typeface="Arial"/>
        <a:buChar char="•"/>
        <a:defRPr sz="2000" kern="1200">
          <a:solidFill>
            <a:schemeClr val="tx1"/>
          </a:solidFill>
          <a:latin typeface="+mn-lt"/>
          <a:ea typeface="+mn-ea"/>
          <a:cs typeface="+mn-cs"/>
        </a:defRPr>
      </a:lvl6pPr>
      <a:lvl7pPr marL="2971800" indent="-228600" algn="r" defTabSz="457200" rtl="1" eaLnBrk="1" latinLnBrk="0" hangingPunct="1">
        <a:spcBef>
          <a:spcPct val="20000"/>
        </a:spcBef>
        <a:buFont typeface="Arial"/>
        <a:buChar char="•"/>
        <a:defRPr sz="2000" kern="1200">
          <a:solidFill>
            <a:schemeClr val="tx1"/>
          </a:solidFill>
          <a:latin typeface="+mn-lt"/>
          <a:ea typeface="+mn-ea"/>
          <a:cs typeface="+mn-cs"/>
        </a:defRPr>
      </a:lvl7pPr>
      <a:lvl8pPr marL="3429000" indent="-228600" algn="r" defTabSz="457200" rtl="1" eaLnBrk="1" latinLnBrk="0" hangingPunct="1">
        <a:spcBef>
          <a:spcPct val="20000"/>
        </a:spcBef>
        <a:buFont typeface="Arial"/>
        <a:buChar char="•"/>
        <a:defRPr sz="2000" kern="1200">
          <a:solidFill>
            <a:schemeClr val="tx1"/>
          </a:solidFill>
          <a:latin typeface="+mn-lt"/>
          <a:ea typeface="+mn-ea"/>
          <a:cs typeface="+mn-cs"/>
        </a:defRPr>
      </a:lvl8pPr>
      <a:lvl9pPr marL="3886200" indent="-228600" algn="r" defTabSz="457200" rtl="1"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image" Target="../media/image8.png"/><Relationship Id="rId3" Type="http://schemas.microsoft.com/office/2007/relationships/hdphoto" Target="../media/hdphoto1.wdp"/><Relationship Id="rId7"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microsoft.com/office/2007/relationships/hdphoto" Target="../media/hdphoto1.wdp"/></Relationships>
</file>

<file path=ppt/slides/_rels/slide2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4.jpeg"/><Relationship Id="rId1" Type="http://schemas.openxmlformats.org/officeDocument/2006/relationships/slideLayout" Target="../slideLayouts/slideLayout7.xml"/><Relationship Id="rId5" Type="http://schemas.microsoft.com/office/2007/relationships/hdphoto" Target="../media/hdphoto3.wdp"/><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1323439"/>
          </a:xfrm>
          <a:prstGeom prst="rect">
            <a:avLst/>
          </a:prstGeom>
        </p:spPr>
        <p:txBody>
          <a:bodyPr wrap="square">
            <a:spAutoFit/>
          </a:bodyPr>
          <a:lstStyle/>
          <a:p>
            <a:endParaRPr lang="ar-IQ" b="1" dirty="0"/>
          </a:p>
          <a:p>
            <a:endParaRPr lang="ar-IQ" b="1" dirty="0" smtClean="0"/>
          </a:p>
          <a:p>
            <a:r>
              <a:rPr lang="ar-IQ" sz="4400" dirty="0"/>
              <a:t> </a:t>
            </a:r>
            <a:endParaRPr lang="en-US" sz="4400"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134346826"/>
      </p:ext>
    </p:extLst>
  </p:cSld>
  <p:clrMapOvr>
    <a:masterClrMapping/>
  </p:clrMapOvr>
  <mc:AlternateContent xmlns:mc="http://schemas.openxmlformats.org/markup-compatibility/2006" xmlns:p14="http://schemas.microsoft.com/office/powerpoint/2010/main">
    <mc:Choice Requires="p14">
      <p:transition spd="slow" p14:dur="3900">
        <p14:glitter dir="r"/>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BEBA8EAE-BF5A-486C-A8C5-ECC9F3942E4B}">
                <a14:imgProps xmlns:a14="http://schemas.microsoft.com/office/drawing/2010/main">
                  <a14:imgLayer r:embed="rId3">
                    <a14:imgEffect>
                      <a14:brightnessContrast bright="-4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Rectangle 1"/>
          <p:cNvSpPr/>
          <p:nvPr/>
        </p:nvSpPr>
        <p:spPr>
          <a:xfrm>
            <a:off x="0" y="0"/>
            <a:ext cx="9144000" cy="7663636"/>
          </a:xfrm>
          <a:prstGeom prst="rect">
            <a:avLst/>
          </a:prstGeom>
        </p:spPr>
        <p:txBody>
          <a:bodyPr wrap="square">
            <a:spAutoFit/>
          </a:bodyPr>
          <a:lstStyle/>
          <a:p>
            <a:r>
              <a:rPr lang="ar-IQ" sz="3200" b="1" i="1" dirty="0" smtClean="0">
                <a:latin typeface="Arabic Typesetting" pitchFamily="66" charset="-78"/>
                <a:cs typeface="Arabic Typesetting" pitchFamily="66" charset="-78"/>
              </a:rPr>
              <a:t>ويكتمل </a:t>
            </a:r>
            <a:r>
              <a:rPr lang="ar-IQ" sz="3200" b="1" i="1" dirty="0">
                <a:latin typeface="Arabic Typesetting" pitchFamily="66" charset="-78"/>
                <a:cs typeface="Arabic Typesetting" pitchFamily="66" charset="-78"/>
              </a:rPr>
              <a:t>برنامج تحسين الجودة بتحسين عملية القياس أيضاً وبما يضمن وجود مقاييس ملائمة تشجع على تحقيق الجودة، وتشمل هذه المقاييس الآتي :ـ </a:t>
            </a:r>
            <a:endParaRPr lang="en-US" sz="3200" b="1" i="1" dirty="0">
              <a:latin typeface="Arabic Typesetting" pitchFamily="66" charset="-78"/>
              <a:cs typeface="Arabic Typesetting" pitchFamily="66" charset="-78"/>
            </a:endParaRPr>
          </a:p>
          <a:p>
            <a:r>
              <a:rPr lang="ar-SA" sz="3200" b="1" i="1" dirty="0" smtClean="0">
                <a:latin typeface="Arabic Typesetting" pitchFamily="66" charset="-78"/>
                <a:cs typeface="Arabic Typesetting" pitchFamily="66" charset="-78"/>
              </a:rPr>
              <a:t>                          </a:t>
            </a:r>
            <a:r>
              <a:rPr lang="ar-IQ" sz="3200" b="1" i="1" dirty="0" smtClean="0">
                <a:latin typeface="Arabic Typesetting" pitchFamily="66" charset="-78"/>
                <a:cs typeface="Arabic Typesetting" pitchFamily="66" charset="-78"/>
              </a:rPr>
              <a:t>أولاً </a:t>
            </a:r>
            <a:r>
              <a:rPr lang="ar-IQ" sz="3200" b="1" i="1" dirty="0">
                <a:latin typeface="Arabic Typesetting" pitchFamily="66" charset="-78"/>
                <a:cs typeface="Arabic Typesetting" pitchFamily="66" charset="-78"/>
              </a:rPr>
              <a:t>:ـ مقاييس جودة المدخلات (المواد والأجزاء) </a:t>
            </a:r>
            <a:endParaRPr lang="en-US" sz="3200" b="1" i="1" dirty="0">
              <a:latin typeface="Arabic Typesetting" pitchFamily="66" charset="-78"/>
              <a:cs typeface="Arabic Typesetting" pitchFamily="66" charset="-78"/>
            </a:endParaRPr>
          </a:p>
          <a:p>
            <a:r>
              <a:rPr lang="ar-IQ" sz="3200" b="1" i="1" dirty="0">
                <a:latin typeface="Arabic Typesetting" pitchFamily="66" charset="-78"/>
                <a:cs typeface="Arabic Typesetting" pitchFamily="66" charset="-78"/>
              </a:rPr>
              <a:t>  تركز هذه المقاييس على قياس جودة المواد والأجزاء القادمة من المجهز إلى الوحدة الاقتصادية، وهذه المقاييس هي كالآتي </a:t>
            </a:r>
            <a:r>
              <a:rPr lang="ar-IQ" sz="3200" b="1" i="1" dirty="0" smtClean="0">
                <a:latin typeface="Arabic Typesetting" pitchFamily="66" charset="-78"/>
                <a:cs typeface="Arabic Typesetting" pitchFamily="66" charset="-78"/>
              </a:rPr>
              <a:t>:</a:t>
            </a:r>
            <a:endParaRPr lang="ar-SA" sz="3200" b="1" i="1" dirty="0" smtClean="0">
              <a:latin typeface="Arabic Typesetting" pitchFamily="66" charset="-78"/>
              <a:cs typeface="Arabic Typesetting" pitchFamily="66" charset="-78"/>
            </a:endParaRPr>
          </a:p>
          <a:p>
            <a:r>
              <a:rPr lang="ar-SA" sz="3200" b="1" i="1" dirty="0">
                <a:latin typeface="Arabic Typesetting" pitchFamily="66" charset="-78"/>
                <a:cs typeface="Arabic Typesetting" pitchFamily="66" charset="-78"/>
              </a:rPr>
              <a:t>1</a:t>
            </a:r>
            <a:r>
              <a:rPr lang="ar-IQ" sz="3200" b="1" i="1" dirty="0" smtClean="0">
                <a:latin typeface="Arabic Typesetting" pitchFamily="66" charset="-78"/>
                <a:cs typeface="Arabic Typesetting" pitchFamily="66" charset="-78"/>
              </a:rPr>
              <a:t>ـ </a:t>
            </a:r>
            <a:r>
              <a:rPr lang="ar-IQ" sz="3200" b="1" i="1" dirty="0">
                <a:latin typeface="Arabic Typesetting" pitchFamily="66" charset="-78"/>
                <a:cs typeface="Arabic Typesetting" pitchFamily="66" charset="-78"/>
              </a:rPr>
              <a:t>نسبة كلفة المواد الداخلة في الإنتاج إلى الكلفة الكلية . </a:t>
            </a:r>
            <a:endParaRPr lang="en-US" sz="3200" b="1" i="1" dirty="0">
              <a:latin typeface="Arabic Typesetting" pitchFamily="66" charset="-78"/>
              <a:cs typeface="Arabic Typesetting" pitchFamily="66" charset="-78"/>
            </a:endParaRPr>
          </a:p>
          <a:p>
            <a:pPr lvl="0"/>
            <a:r>
              <a:rPr lang="ar-IQ" sz="3200" b="1" i="1" dirty="0">
                <a:latin typeface="Arabic Typesetting" pitchFamily="66" charset="-78"/>
                <a:cs typeface="Arabic Typesetting" pitchFamily="66" charset="-78"/>
              </a:rPr>
              <a:t>2-وقت استلام المواد (فترة التجهيز والانتظار) .</a:t>
            </a:r>
            <a:endParaRPr lang="en-US" sz="3200" b="1" i="1" dirty="0">
              <a:latin typeface="Arabic Typesetting" pitchFamily="66" charset="-78"/>
              <a:cs typeface="Arabic Typesetting" pitchFamily="66" charset="-78"/>
            </a:endParaRPr>
          </a:p>
          <a:p>
            <a:pPr lvl="0"/>
            <a:r>
              <a:rPr lang="ar-IQ" sz="3200" b="1" i="1" dirty="0">
                <a:latin typeface="Arabic Typesetting" pitchFamily="66" charset="-78"/>
                <a:cs typeface="Arabic Typesetting" pitchFamily="66" charset="-78"/>
              </a:rPr>
              <a:t>3-المخلفات كنسبة من المواد الجيدة .</a:t>
            </a:r>
            <a:endParaRPr lang="en-US" sz="3200" b="1" i="1" dirty="0">
              <a:latin typeface="Arabic Typesetting" pitchFamily="66" charset="-78"/>
              <a:cs typeface="Arabic Typesetting" pitchFamily="66" charset="-78"/>
            </a:endParaRPr>
          </a:p>
          <a:p>
            <a:r>
              <a:rPr lang="ar-IQ" sz="3200" b="1" i="1" dirty="0">
                <a:latin typeface="Arabic Typesetting" pitchFamily="66" charset="-78"/>
                <a:cs typeface="Arabic Typesetting" pitchFamily="66" charset="-78"/>
              </a:rPr>
              <a:t>4-المخلفات كنسبة من الكلفة الكلية .</a:t>
            </a:r>
          </a:p>
          <a:p>
            <a:r>
              <a:rPr lang="ar-SA" sz="3200" b="1" i="1" dirty="0" smtClean="0">
                <a:latin typeface="Arabic Typesetting" pitchFamily="66" charset="-78"/>
                <a:cs typeface="Arabic Typesetting" pitchFamily="66" charset="-78"/>
              </a:rPr>
              <a:t>                                 </a:t>
            </a:r>
            <a:r>
              <a:rPr lang="ar-IQ" sz="3200" b="1" i="1" dirty="0" smtClean="0">
                <a:latin typeface="Arabic Typesetting" pitchFamily="66" charset="-78"/>
                <a:cs typeface="Arabic Typesetting" pitchFamily="66" charset="-78"/>
              </a:rPr>
              <a:t>ثانياً </a:t>
            </a:r>
            <a:r>
              <a:rPr lang="ar-IQ" sz="3200" b="1" i="1" dirty="0">
                <a:latin typeface="Arabic Typesetting" pitchFamily="66" charset="-78"/>
                <a:cs typeface="Arabic Typesetting" pitchFamily="66" charset="-78"/>
              </a:rPr>
              <a:t>:ـ مقاييس الرقابة أثناء التشغيل </a:t>
            </a:r>
            <a:endParaRPr lang="en-US" sz="3200" b="1" i="1" dirty="0">
              <a:latin typeface="Arabic Typesetting" pitchFamily="66" charset="-78"/>
              <a:cs typeface="Arabic Typesetting" pitchFamily="66" charset="-78"/>
            </a:endParaRPr>
          </a:p>
          <a:p>
            <a:r>
              <a:rPr lang="ar-IQ" sz="3200" b="1" i="1" dirty="0">
                <a:latin typeface="Arabic Typesetting" pitchFamily="66" charset="-78"/>
                <a:cs typeface="Arabic Typesetting" pitchFamily="66" charset="-78"/>
              </a:rPr>
              <a:t>  تركز هذه المقاييس على رقابة الجودة أثناء الإنتاج للتأكد من الالتزام بمواصفات مستويات الجودة عند المراحل المختلفة لعمليات الإنتاج، وهذه المقاييس هي كالآتي :ـ   </a:t>
            </a:r>
            <a:endParaRPr lang="en-US" sz="3200" b="1" i="1" dirty="0">
              <a:latin typeface="Arabic Typesetting" pitchFamily="66" charset="-78"/>
              <a:cs typeface="Arabic Typesetting" pitchFamily="66" charset="-78"/>
            </a:endParaRPr>
          </a:p>
          <a:p>
            <a:pPr lvl="0"/>
            <a:r>
              <a:rPr lang="ar-IQ" sz="3200" b="1" i="1" dirty="0">
                <a:latin typeface="Arabic Typesetting" pitchFamily="66" charset="-78"/>
                <a:cs typeface="Arabic Typesetting" pitchFamily="66" charset="-78"/>
              </a:rPr>
              <a:t>1-عدد الوحدات المعيبة كنسبة من عدد الوحدات المنتجة السليمة في كل مرحلة من مراحل الإنتاج </a:t>
            </a:r>
            <a:r>
              <a:rPr lang="ar-IQ" sz="3200" b="1" dirty="0">
                <a:latin typeface="Arabic Typesetting" pitchFamily="66" charset="-78"/>
                <a:cs typeface="Arabic Typesetting" pitchFamily="66" charset="-78"/>
              </a:rPr>
              <a:t>.</a:t>
            </a:r>
            <a:endParaRPr lang="en-US" sz="3200" b="1" dirty="0">
              <a:latin typeface="Arabic Typesetting" pitchFamily="66" charset="-78"/>
              <a:cs typeface="Arabic Typesetting" pitchFamily="66" charset="-78"/>
            </a:endParaRPr>
          </a:p>
          <a:p>
            <a:endParaRPr lang="en-US" sz="3600" b="1" i="1" dirty="0">
              <a:latin typeface="Arabic Typesetting" pitchFamily="66" charset="-78"/>
              <a:cs typeface="Arabic Typesetting" pitchFamily="66" charset="-78"/>
            </a:endParaRPr>
          </a:p>
          <a:p>
            <a:endParaRPr lang="ar-IQ" sz="4000" b="1" dirty="0" smtClean="0">
              <a:latin typeface="Arabic Typesetting" pitchFamily="66" charset="-78"/>
              <a:cs typeface="Arabic Typesetting" pitchFamily="66" charset="-78"/>
            </a:endParaRPr>
          </a:p>
        </p:txBody>
      </p:sp>
    </p:spTree>
    <p:extLst>
      <p:ext uri="{BB962C8B-B14F-4D97-AF65-F5344CB8AC3E}">
        <p14:creationId xmlns:p14="http://schemas.microsoft.com/office/powerpoint/2010/main" val="3998380838"/>
      </p:ext>
    </p:extLst>
  </p:cSld>
  <p:clrMapOvr>
    <a:masterClrMapping/>
  </p:clrMapOvr>
  <mc:AlternateContent xmlns:mc="http://schemas.openxmlformats.org/markup-compatibility/2006" xmlns:p14="http://schemas.microsoft.com/office/powerpoint/2010/main">
    <mc:Choice Requires="p14">
      <p:transition spd="slow" p14:dur="3900">
        <p14:glitter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xit" presetSubtype="1" fill="hold" nodeType="clickEffect">
                                  <p:stCondLst>
                                    <p:cond delay="0"/>
                                  </p:stCondLst>
                                  <p:childTnLst>
                                    <p:animEffect transition="out" filter="wheel(1)">
                                      <p:cBhvr>
                                        <p:cTn id="6" dur="2000"/>
                                        <p:tgtEl>
                                          <p:spTgt spid="2">
                                            <p:txEl>
                                              <p:pRg st="0" end="0"/>
                                            </p:txEl>
                                          </p:spTgt>
                                        </p:tgtEl>
                                      </p:cBhvr>
                                    </p:animEffect>
                                    <p:set>
                                      <p:cBhvr>
                                        <p:cTn id="7" dur="1" fill="hold">
                                          <p:stCondLst>
                                            <p:cond delay="1999"/>
                                          </p:stCondLst>
                                        </p:cTn>
                                        <p:tgtEl>
                                          <p:spTgt spid="2">
                                            <p:txEl>
                                              <p:pRg st="0" end="0"/>
                                            </p:tx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 calcmode="lin" valueType="num">
                                      <p:cBhvr>
                                        <p:cTn id="12" dur="500" fill="hold"/>
                                        <p:tgtEl>
                                          <p:spTgt spid="2">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2">
                                            <p:txEl>
                                              <p:pRg st="1" end="1"/>
                                            </p:txEl>
                                          </p:spTgt>
                                        </p:tgtEl>
                                        <p:attrNameLst>
                                          <p:attrName>ppt_h</p:attrName>
                                        </p:attrNameLst>
                                      </p:cBhvr>
                                      <p:tavLst>
                                        <p:tav tm="0">
                                          <p:val>
                                            <p:fltVal val="0"/>
                                          </p:val>
                                        </p:tav>
                                        <p:tav tm="100000">
                                          <p:val>
                                            <p:strVal val="#ppt_h"/>
                                          </p:val>
                                        </p:tav>
                                      </p:tavLst>
                                    </p:anim>
                                    <p:animEffect transition="in" filter="fade">
                                      <p:cBhvr>
                                        <p:cTn id="14" dur="500"/>
                                        <p:tgtEl>
                                          <p:spTgt spid="2">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Effect transition="in" filter="randombar(horizontal)">
                                      <p:cBhvr>
                                        <p:cTn id="19" dur="500"/>
                                        <p:tgtEl>
                                          <p:spTgt spid="2">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6" presetClass="entr" presetSubtype="0" fill="hold" nodeType="clickEffect">
                                  <p:stCondLst>
                                    <p:cond delay="0"/>
                                  </p:stCondLst>
                                  <p:childTnLst>
                                    <p:set>
                                      <p:cBhvr>
                                        <p:cTn id="23" dur="1" fill="hold">
                                          <p:stCondLst>
                                            <p:cond delay="0"/>
                                          </p:stCondLst>
                                        </p:cTn>
                                        <p:tgtEl>
                                          <p:spTgt spid="2">
                                            <p:txEl>
                                              <p:pRg st="3" end="3"/>
                                            </p:txEl>
                                          </p:spTgt>
                                        </p:tgtEl>
                                        <p:attrNameLst>
                                          <p:attrName>style.visibility</p:attrName>
                                        </p:attrNameLst>
                                      </p:cBhvr>
                                      <p:to>
                                        <p:strVal val="visible"/>
                                      </p:to>
                                    </p:set>
                                    <p:animEffect transition="in" filter="wipe(down)">
                                      <p:cBhvr>
                                        <p:cTn id="24" dur="580">
                                          <p:stCondLst>
                                            <p:cond delay="0"/>
                                          </p:stCondLst>
                                        </p:cTn>
                                        <p:tgtEl>
                                          <p:spTgt spid="2">
                                            <p:txEl>
                                              <p:pRg st="3" end="3"/>
                                            </p:txEl>
                                          </p:spTgt>
                                        </p:tgtEl>
                                      </p:cBhvr>
                                    </p:animEffect>
                                    <p:anim calcmode="lin" valueType="num">
                                      <p:cBhvr>
                                        <p:cTn id="25" dur="1822" tmFilter="0,0; 0.14,0.36; 0.43,0.73; 0.71,0.91; 1.0,1.0">
                                          <p:stCondLst>
                                            <p:cond delay="0"/>
                                          </p:stCondLst>
                                        </p:cTn>
                                        <p:tgtEl>
                                          <p:spTgt spid="2">
                                            <p:txEl>
                                              <p:pRg st="3" end="3"/>
                                            </p:txEl>
                                          </p:spTgt>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2">
                                            <p:txEl>
                                              <p:pRg st="3" end="3"/>
                                            </p:txEl>
                                          </p:spTgt>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2">
                                            <p:txEl>
                                              <p:pRg st="3" end="3"/>
                                            </p:txEl>
                                          </p:spTgt>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2">
                                            <p:txEl>
                                              <p:pRg st="3" end="3"/>
                                            </p:txEl>
                                          </p:spTgt>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2">
                                            <p:txEl>
                                              <p:pRg st="3" end="3"/>
                                            </p:txEl>
                                          </p:spTgt>
                                        </p:tgtEl>
                                        <p:attrNameLst>
                                          <p:attrName>ppt_y</p:attrName>
                                        </p:attrNameLst>
                                      </p:cBhvr>
                                      <p:tavLst>
                                        <p:tav tm="0" fmla="#ppt_y-sin(pi*$)/81">
                                          <p:val>
                                            <p:fltVal val="0"/>
                                          </p:val>
                                        </p:tav>
                                        <p:tav tm="100000">
                                          <p:val>
                                            <p:fltVal val="1"/>
                                          </p:val>
                                        </p:tav>
                                      </p:tavLst>
                                    </p:anim>
                                    <p:animScale>
                                      <p:cBhvr>
                                        <p:cTn id="30" dur="26">
                                          <p:stCondLst>
                                            <p:cond delay="650"/>
                                          </p:stCondLst>
                                        </p:cTn>
                                        <p:tgtEl>
                                          <p:spTgt spid="2">
                                            <p:txEl>
                                              <p:pRg st="3" end="3"/>
                                            </p:txEl>
                                          </p:spTgt>
                                        </p:tgtEl>
                                      </p:cBhvr>
                                      <p:to x="100000" y="60000"/>
                                    </p:animScale>
                                    <p:animScale>
                                      <p:cBhvr>
                                        <p:cTn id="31" dur="166" decel="50000">
                                          <p:stCondLst>
                                            <p:cond delay="676"/>
                                          </p:stCondLst>
                                        </p:cTn>
                                        <p:tgtEl>
                                          <p:spTgt spid="2">
                                            <p:txEl>
                                              <p:pRg st="3" end="3"/>
                                            </p:txEl>
                                          </p:spTgt>
                                        </p:tgtEl>
                                      </p:cBhvr>
                                      <p:to x="100000" y="100000"/>
                                    </p:animScale>
                                    <p:animScale>
                                      <p:cBhvr>
                                        <p:cTn id="32" dur="26">
                                          <p:stCondLst>
                                            <p:cond delay="1312"/>
                                          </p:stCondLst>
                                        </p:cTn>
                                        <p:tgtEl>
                                          <p:spTgt spid="2">
                                            <p:txEl>
                                              <p:pRg st="3" end="3"/>
                                            </p:txEl>
                                          </p:spTgt>
                                        </p:tgtEl>
                                      </p:cBhvr>
                                      <p:to x="100000" y="80000"/>
                                    </p:animScale>
                                    <p:animScale>
                                      <p:cBhvr>
                                        <p:cTn id="33" dur="166" decel="50000">
                                          <p:stCondLst>
                                            <p:cond delay="1338"/>
                                          </p:stCondLst>
                                        </p:cTn>
                                        <p:tgtEl>
                                          <p:spTgt spid="2">
                                            <p:txEl>
                                              <p:pRg st="3" end="3"/>
                                            </p:txEl>
                                          </p:spTgt>
                                        </p:tgtEl>
                                      </p:cBhvr>
                                      <p:to x="100000" y="100000"/>
                                    </p:animScale>
                                    <p:animScale>
                                      <p:cBhvr>
                                        <p:cTn id="34" dur="26">
                                          <p:stCondLst>
                                            <p:cond delay="1642"/>
                                          </p:stCondLst>
                                        </p:cTn>
                                        <p:tgtEl>
                                          <p:spTgt spid="2">
                                            <p:txEl>
                                              <p:pRg st="3" end="3"/>
                                            </p:txEl>
                                          </p:spTgt>
                                        </p:tgtEl>
                                      </p:cBhvr>
                                      <p:to x="100000" y="90000"/>
                                    </p:animScale>
                                    <p:animScale>
                                      <p:cBhvr>
                                        <p:cTn id="35" dur="166" decel="50000">
                                          <p:stCondLst>
                                            <p:cond delay="1668"/>
                                          </p:stCondLst>
                                        </p:cTn>
                                        <p:tgtEl>
                                          <p:spTgt spid="2">
                                            <p:txEl>
                                              <p:pRg st="3" end="3"/>
                                            </p:txEl>
                                          </p:spTgt>
                                        </p:tgtEl>
                                      </p:cBhvr>
                                      <p:to x="100000" y="100000"/>
                                    </p:animScale>
                                    <p:animScale>
                                      <p:cBhvr>
                                        <p:cTn id="36" dur="26">
                                          <p:stCondLst>
                                            <p:cond delay="1808"/>
                                          </p:stCondLst>
                                        </p:cTn>
                                        <p:tgtEl>
                                          <p:spTgt spid="2">
                                            <p:txEl>
                                              <p:pRg st="3" end="3"/>
                                            </p:txEl>
                                          </p:spTgt>
                                        </p:tgtEl>
                                      </p:cBhvr>
                                      <p:to x="100000" y="95000"/>
                                    </p:animScale>
                                    <p:animScale>
                                      <p:cBhvr>
                                        <p:cTn id="37" dur="166" decel="50000">
                                          <p:stCondLst>
                                            <p:cond delay="1834"/>
                                          </p:stCondLst>
                                        </p:cTn>
                                        <p:tgtEl>
                                          <p:spTgt spid="2">
                                            <p:txEl>
                                              <p:pRg st="3" end="3"/>
                                            </p:txEl>
                                          </p:spTgt>
                                        </p:tgtEl>
                                      </p:cBhvr>
                                      <p:to x="100000" y="100000"/>
                                    </p:animScale>
                                  </p:childTnLst>
                                </p:cTn>
                              </p:par>
                            </p:childTnLst>
                          </p:cTn>
                        </p:par>
                      </p:childTnLst>
                    </p:cTn>
                  </p:par>
                  <p:par>
                    <p:cTn id="38" fill="hold">
                      <p:stCondLst>
                        <p:cond delay="indefinite"/>
                      </p:stCondLst>
                      <p:childTnLst>
                        <p:par>
                          <p:cTn id="39" fill="hold">
                            <p:stCondLst>
                              <p:cond delay="0"/>
                            </p:stCondLst>
                            <p:childTnLst>
                              <p:par>
                                <p:cTn id="40" presetID="26" presetClass="entr" presetSubtype="0" fill="hold" nodeType="clickEffect">
                                  <p:stCondLst>
                                    <p:cond delay="0"/>
                                  </p:stCondLst>
                                  <p:childTnLst>
                                    <p:set>
                                      <p:cBhvr>
                                        <p:cTn id="41" dur="1" fill="hold">
                                          <p:stCondLst>
                                            <p:cond delay="0"/>
                                          </p:stCondLst>
                                        </p:cTn>
                                        <p:tgtEl>
                                          <p:spTgt spid="2">
                                            <p:txEl>
                                              <p:pRg st="4" end="4"/>
                                            </p:txEl>
                                          </p:spTgt>
                                        </p:tgtEl>
                                        <p:attrNameLst>
                                          <p:attrName>style.visibility</p:attrName>
                                        </p:attrNameLst>
                                      </p:cBhvr>
                                      <p:to>
                                        <p:strVal val="visible"/>
                                      </p:to>
                                    </p:set>
                                    <p:animEffect transition="in" filter="wipe(down)">
                                      <p:cBhvr>
                                        <p:cTn id="42" dur="580">
                                          <p:stCondLst>
                                            <p:cond delay="0"/>
                                          </p:stCondLst>
                                        </p:cTn>
                                        <p:tgtEl>
                                          <p:spTgt spid="2">
                                            <p:txEl>
                                              <p:pRg st="4" end="4"/>
                                            </p:txEl>
                                          </p:spTgt>
                                        </p:tgtEl>
                                      </p:cBhvr>
                                    </p:animEffect>
                                    <p:anim calcmode="lin" valueType="num">
                                      <p:cBhvr>
                                        <p:cTn id="43" dur="1822" tmFilter="0,0; 0.14,0.36; 0.43,0.73; 0.71,0.91; 1.0,1.0">
                                          <p:stCondLst>
                                            <p:cond delay="0"/>
                                          </p:stCondLst>
                                        </p:cTn>
                                        <p:tgtEl>
                                          <p:spTgt spid="2">
                                            <p:txEl>
                                              <p:pRg st="4" end="4"/>
                                            </p:txEl>
                                          </p:spTgt>
                                        </p:tgtEl>
                                        <p:attrNameLst>
                                          <p:attrName>ppt_x</p:attrName>
                                        </p:attrNameLst>
                                      </p:cBhvr>
                                      <p:tavLst>
                                        <p:tav tm="0">
                                          <p:val>
                                            <p:strVal val="#ppt_x-0.25"/>
                                          </p:val>
                                        </p:tav>
                                        <p:tav tm="100000">
                                          <p:val>
                                            <p:strVal val="#ppt_x"/>
                                          </p:val>
                                        </p:tav>
                                      </p:tavLst>
                                    </p:anim>
                                    <p:anim calcmode="lin" valueType="num">
                                      <p:cBhvr>
                                        <p:cTn id="44" dur="664" tmFilter="0.0,0.0; 0.25,0.07; 0.50,0.2; 0.75,0.467; 1.0,1.0">
                                          <p:stCondLst>
                                            <p:cond delay="0"/>
                                          </p:stCondLst>
                                        </p:cTn>
                                        <p:tgtEl>
                                          <p:spTgt spid="2">
                                            <p:txEl>
                                              <p:pRg st="4" end="4"/>
                                            </p:txEl>
                                          </p:spTgt>
                                        </p:tgtEl>
                                        <p:attrNameLst>
                                          <p:attrName>ppt_y</p:attrName>
                                        </p:attrNameLst>
                                      </p:cBhvr>
                                      <p:tavLst>
                                        <p:tav tm="0" fmla="#ppt_y-sin(pi*$)/3">
                                          <p:val>
                                            <p:fltVal val="0.5"/>
                                          </p:val>
                                        </p:tav>
                                        <p:tav tm="100000">
                                          <p:val>
                                            <p:fltVal val="1"/>
                                          </p:val>
                                        </p:tav>
                                      </p:tavLst>
                                    </p:anim>
                                    <p:anim calcmode="lin" valueType="num">
                                      <p:cBhvr>
                                        <p:cTn id="45" dur="664" tmFilter="0, 0; 0.125,0.2665; 0.25,0.4; 0.375,0.465; 0.5,0.5;  0.625,0.535; 0.75,0.6; 0.875,0.7335; 1,1">
                                          <p:stCondLst>
                                            <p:cond delay="664"/>
                                          </p:stCondLst>
                                        </p:cTn>
                                        <p:tgtEl>
                                          <p:spTgt spid="2">
                                            <p:txEl>
                                              <p:pRg st="4" end="4"/>
                                            </p:txEl>
                                          </p:spTgt>
                                        </p:tgtEl>
                                        <p:attrNameLst>
                                          <p:attrName>ppt_y</p:attrName>
                                        </p:attrNameLst>
                                      </p:cBhvr>
                                      <p:tavLst>
                                        <p:tav tm="0" fmla="#ppt_y-sin(pi*$)/9">
                                          <p:val>
                                            <p:fltVal val="0"/>
                                          </p:val>
                                        </p:tav>
                                        <p:tav tm="100000">
                                          <p:val>
                                            <p:fltVal val="1"/>
                                          </p:val>
                                        </p:tav>
                                      </p:tavLst>
                                    </p:anim>
                                    <p:anim calcmode="lin" valueType="num">
                                      <p:cBhvr>
                                        <p:cTn id="46" dur="332" tmFilter="0, 0; 0.125,0.2665; 0.25,0.4; 0.375,0.465; 0.5,0.5;  0.625,0.535; 0.75,0.6; 0.875,0.7335; 1,1">
                                          <p:stCondLst>
                                            <p:cond delay="1324"/>
                                          </p:stCondLst>
                                        </p:cTn>
                                        <p:tgtEl>
                                          <p:spTgt spid="2">
                                            <p:txEl>
                                              <p:pRg st="4" end="4"/>
                                            </p:txEl>
                                          </p:spTgt>
                                        </p:tgtEl>
                                        <p:attrNameLst>
                                          <p:attrName>ppt_y</p:attrName>
                                        </p:attrNameLst>
                                      </p:cBhvr>
                                      <p:tavLst>
                                        <p:tav tm="0" fmla="#ppt_y-sin(pi*$)/27">
                                          <p:val>
                                            <p:fltVal val="0"/>
                                          </p:val>
                                        </p:tav>
                                        <p:tav tm="100000">
                                          <p:val>
                                            <p:fltVal val="1"/>
                                          </p:val>
                                        </p:tav>
                                      </p:tavLst>
                                    </p:anim>
                                    <p:anim calcmode="lin" valueType="num">
                                      <p:cBhvr>
                                        <p:cTn id="47" dur="164" tmFilter="0, 0; 0.125,0.2665; 0.25,0.4; 0.375,0.465; 0.5,0.5;  0.625,0.535; 0.75,0.6; 0.875,0.7335; 1,1">
                                          <p:stCondLst>
                                            <p:cond delay="1656"/>
                                          </p:stCondLst>
                                        </p:cTn>
                                        <p:tgtEl>
                                          <p:spTgt spid="2">
                                            <p:txEl>
                                              <p:pRg st="4" end="4"/>
                                            </p:txEl>
                                          </p:spTgt>
                                        </p:tgtEl>
                                        <p:attrNameLst>
                                          <p:attrName>ppt_y</p:attrName>
                                        </p:attrNameLst>
                                      </p:cBhvr>
                                      <p:tavLst>
                                        <p:tav tm="0" fmla="#ppt_y-sin(pi*$)/81">
                                          <p:val>
                                            <p:fltVal val="0"/>
                                          </p:val>
                                        </p:tav>
                                        <p:tav tm="100000">
                                          <p:val>
                                            <p:fltVal val="1"/>
                                          </p:val>
                                        </p:tav>
                                      </p:tavLst>
                                    </p:anim>
                                    <p:animScale>
                                      <p:cBhvr>
                                        <p:cTn id="48" dur="26">
                                          <p:stCondLst>
                                            <p:cond delay="650"/>
                                          </p:stCondLst>
                                        </p:cTn>
                                        <p:tgtEl>
                                          <p:spTgt spid="2">
                                            <p:txEl>
                                              <p:pRg st="4" end="4"/>
                                            </p:txEl>
                                          </p:spTgt>
                                        </p:tgtEl>
                                      </p:cBhvr>
                                      <p:to x="100000" y="60000"/>
                                    </p:animScale>
                                    <p:animScale>
                                      <p:cBhvr>
                                        <p:cTn id="49" dur="166" decel="50000">
                                          <p:stCondLst>
                                            <p:cond delay="676"/>
                                          </p:stCondLst>
                                        </p:cTn>
                                        <p:tgtEl>
                                          <p:spTgt spid="2">
                                            <p:txEl>
                                              <p:pRg st="4" end="4"/>
                                            </p:txEl>
                                          </p:spTgt>
                                        </p:tgtEl>
                                      </p:cBhvr>
                                      <p:to x="100000" y="100000"/>
                                    </p:animScale>
                                    <p:animScale>
                                      <p:cBhvr>
                                        <p:cTn id="50" dur="26">
                                          <p:stCondLst>
                                            <p:cond delay="1312"/>
                                          </p:stCondLst>
                                        </p:cTn>
                                        <p:tgtEl>
                                          <p:spTgt spid="2">
                                            <p:txEl>
                                              <p:pRg st="4" end="4"/>
                                            </p:txEl>
                                          </p:spTgt>
                                        </p:tgtEl>
                                      </p:cBhvr>
                                      <p:to x="100000" y="80000"/>
                                    </p:animScale>
                                    <p:animScale>
                                      <p:cBhvr>
                                        <p:cTn id="51" dur="166" decel="50000">
                                          <p:stCondLst>
                                            <p:cond delay="1338"/>
                                          </p:stCondLst>
                                        </p:cTn>
                                        <p:tgtEl>
                                          <p:spTgt spid="2">
                                            <p:txEl>
                                              <p:pRg st="4" end="4"/>
                                            </p:txEl>
                                          </p:spTgt>
                                        </p:tgtEl>
                                      </p:cBhvr>
                                      <p:to x="100000" y="100000"/>
                                    </p:animScale>
                                    <p:animScale>
                                      <p:cBhvr>
                                        <p:cTn id="52" dur="26">
                                          <p:stCondLst>
                                            <p:cond delay="1642"/>
                                          </p:stCondLst>
                                        </p:cTn>
                                        <p:tgtEl>
                                          <p:spTgt spid="2">
                                            <p:txEl>
                                              <p:pRg st="4" end="4"/>
                                            </p:txEl>
                                          </p:spTgt>
                                        </p:tgtEl>
                                      </p:cBhvr>
                                      <p:to x="100000" y="90000"/>
                                    </p:animScale>
                                    <p:animScale>
                                      <p:cBhvr>
                                        <p:cTn id="53" dur="166" decel="50000">
                                          <p:stCondLst>
                                            <p:cond delay="1668"/>
                                          </p:stCondLst>
                                        </p:cTn>
                                        <p:tgtEl>
                                          <p:spTgt spid="2">
                                            <p:txEl>
                                              <p:pRg st="4" end="4"/>
                                            </p:txEl>
                                          </p:spTgt>
                                        </p:tgtEl>
                                      </p:cBhvr>
                                      <p:to x="100000" y="100000"/>
                                    </p:animScale>
                                    <p:animScale>
                                      <p:cBhvr>
                                        <p:cTn id="54" dur="26">
                                          <p:stCondLst>
                                            <p:cond delay="1808"/>
                                          </p:stCondLst>
                                        </p:cTn>
                                        <p:tgtEl>
                                          <p:spTgt spid="2">
                                            <p:txEl>
                                              <p:pRg st="4" end="4"/>
                                            </p:txEl>
                                          </p:spTgt>
                                        </p:tgtEl>
                                      </p:cBhvr>
                                      <p:to x="100000" y="95000"/>
                                    </p:animScale>
                                    <p:animScale>
                                      <p:cBhvr>
                                        <p:cTn id="55" dur="166" decel="50000">
                                          <p:stCondLst>
                                            <p:cond delay="1834"/>
                                          </p:stCondLst>
                                        </p:cTn>
                                        <p:tgtEl>
                                          <p:spTgt spid="2">
                                            <p:txEl>
                                              <p:pRg st="4" end="4"/>
                                            </p:txEl>
                                          </p:spTgt>
                                        </p:tgtEl>
                                      </p:cBhvr>
                                      <p:to x="100000" y="100000"/>
                                    </p:animScale>
                                  </p:childTnLst>
                                </p:cTn>
                              </p:par>
                            </p:childTnLst>
                          </p:cTn>
                        </p:par>
                      </p:childTnLst>
                    </p:cTn>
                  </p:par>
                  <p:par>
                    <p:cTn id="56" fill="hold">
                      <p:stCondLst>
                        <p:cond delay="indefinite"/>
                      </p:stCondLst>
                      <p:childTnLst>
                        <p:par>
                          <p:cTn id="57" fill="hold">
                            <p:stCondLst>
                              <p:cond delay="0"/>
                            </p:stCondLst>
                            <p:childTnLst>
                              <p:par>
                                <p:cTn id="58" presetID="26" presetClass="entr" presetSubtype="0" fill="hold" nodeType="clickEffect">
                                  <p:stCondLst>
                                    <p:cond delay="0"/>
                                  </p:stCondLst>
                                  <p:childTnLst>
                                    <p:set>
                                      <p:cBhvr>
                                        <p:cTn id="59" dur="1" fill="hold">
                                          <p:stCondLst>
                                            <p:cond delay="0"/>
                                          </p:stCondLst>
                                        </p:cTn>
                                        <p:tgtEl>
                                          <p:spTgt spid="2">
                                            <p:txEl>
                                              <p:pRg st="5" end="5"/>
                                            </p:txEl>
                                          </p:spTgt>
                                        </p:tgtEl>
                                        <p:attrNameLst>
                                          <p:attrName>style.visibility</p:attrName>
                                        </p:attrNameLst>
                                      </p:cBhvr>
                                      <p:to>
                                        <p:strVal val="visible"/>
                                      </p:to>
                                    </p:set>
                                    <p:animEffect transition="in" filter="wipe(down)">
                                      <p:cBhvr>
                                        <p:cTn id="60" dur="580">
                                          <p:stCondLst>
                                            <p:cond delay="0"/>
                                          </p:stCondLst>
                                        </p:cTn>
                                        <p:tgtEl>
                                          <p:spTgt spid="2">
                                            <p:txEl>
                                              <p:pRg st="5" end="5"/>
                                            </p:txEl>
                                          </p:spTgt>
                                        </p:tgtEl>
                                      </p:cBhvr>
                                    </p:animEffect>
                                    <p:anim calcmode="lin" valueType="num">
                                      <p:cBhvr>
                                        <p:cTn id="61" dur="1822" tmFilter="0,0; 0.14,0.36; 0.43,0.73; 0.71,0.91; 1.0,1.0">
                                          <p:stCondLst>
                                            <p:cond delay="0"/>
                                          </p:stCondLst>
                                        </p:cTn>
                                        <p:tgtEl>
                                          <p:spTgt spid="2">
                                            <p:txEl>
                                              <p:pRg st="5" end="5"/>
                                            </p:txEl>
                                          </p:spTgt>
                                        </p:tgtEl>
                                        <p:attrNameLst>
                                          <p:attrName>ppt_x</p:attrName>
                                        </p:attrNameLst>
                                      </p:cBhvr>
                                      <p:tavLst>
                                        <p:tav tm="0">
                                          <p:val>
                                            <p:strVal val="#ppt_x-0.25"/>
                                          </p:val>
                                        </p:tav>
                                        <p:tav tm="100000">
                                          <p:val>
                                            <p:strVal val="#ppt_x"/>
                                          </p:val>
                                        </p:tav>
                                      </p:tavLst>
                                    </p:anim>
                                    <p:anim calcmode="lin" valueType="num">
                                      <p:cBhvr>
                                        <p:cTn id="62" dur="664" tmFilter="0.0,0.0; 0.25,0.07; 0.50,0.2; 0.75,0.467; 1.0,1.0">
                                          <p:stCondLst>
                                            <p:cond delay="0"/>
                                          </p:stCondLst>
                                        </p:cTn>
                                        <p:tgtEl>
                                          <p:spTgt spid="2">
                                            <p:txEl>
                                              <p:pRg st="5" end="5"/>
                                            </p:txEl>
                                          </p:spTgt>
                                        </p:tgtEl>
                                        <p:attrNameLst>
                                          <p:attrName>ppt_y</p:attrName>
                                        </p:attrNameLst>
                                      </p:cBhvr>
                                      <p:tavLst>
                                        <p:tav tm="0" fmla="#ppt_y-sin(pi*$)/3">
                                          <p:val>
                                            <p:fltVal val="0.5"/>
                                          </p:val>
                                        </p:tav>
                                        <p:tav tm="100000">
                                          <p:val>
                                            <p:fltVal val="1"/>
                                          </p:val>
                                        </p:tav>
                                      </p:tavLst>
                                    </p:anim>
                                    <p:anim calcmode="lin" valueType="num">
                                      <p:cBhvr>
                                        <p:cTn id="63" dur="664" tmFilter="0, 0; 0.125,0.2665; 0.25,0.4; 0.375,0.465; 0.5,0.5;  0.625,0.535; 0.75,0.6; 0.875,0.7335; 1,1">
                                          <p:stCondLst>
                                            <p:cond delay="664"/>
                                          </p:stCondLst>
                                        </p:cTn>
                                        <p:tgtEl>
                                          <p:spTgt spid="2">
                                            <p:txEl>
                                              <p:pRg st="5" end="5"/>
                                            </p:txEl>
                                          </p:spTgt>
                                        </p:tgtEl>
                                        <p:attrNameLst>
                                          <p:attrName>ppt_y</p:attrName>
                                        </p:attrNameLst>
                                      </p:cBhvr>
                                      <p:tavLst>
                                        <p:tav tm="0" fmla="#ppt_y-sin(pi*$)/9">
                                          <p:val>
                                            <p:fltVal val="0"/>
                                          </p:val>
                                        </p:tav>
                                        <p:tav tm="100000">
                                          <p:val>
                                            <p:fltVal val="1"/>
                                          </p:val>
                                        </p:tav>
                                      </p:tavLst>
                                    </p:anim>
                                    <p:anim calcmode="lin" valueType="num">
                                      <p:cBhvr>
                                        <p:cTn id="64" dur="332" tmFilter="0, 0; 0.125,0.2665; 0.25,0.4; 0.375,0.465; 0.5,0.5;  0.625,0.535; 0.75,0.6; 0.875,0.7335; 1,1">
                                          <p:stCondLst>
                                            <p:cond delay="1324"/>
                                          </p:stCondLst>
                                        </p:cTn>
                                        <p:tgtEl>
                                          <p:spTgt spid="2">
                                            <p:txEl>
                                              <p:pRg st="5" end="5"/>
                                            </p:txEl>
                                          </p:spTgt>
                                        </p:tgtEl>
                                        <p:attrNameLst>
                                          <p:attrName>ppt_y</p:attrName>
                                        </p:attrNameLst>
                                      </p:cBhvr>
                                      <p:tavLst>
                                        <p:tav tm="0" fmla="#ppt_y-sin(pi*$)/27">
                                          <p:val>
                                            <p:fltVal val="0"/>
                                          </p:val>
                                        </p:tav>
                                        <p:tav tm="100000">
                                          <p:val>
                                            <p:fltVal val="1"/>
                                          </p:val>
                                        </p:tav>
                                      </p:tavLst>
                                    </p:anim>
                                    <p:anim calcmode="lin" valueType="num">
                                      <p:cBhvr>
                                        <p:cTn id="65" dur="164" tmFilter="0, 0; 0.125,0.2665; 0.25,0.4; 0.375,0.465; 0.5,0.5;  0.625,0.535; 0.75,0.6; 0.875,0.7335; 1,1">
                                          <p:stCondLst>
                                            <p:cond delay="1656"/>
                                          </p:stCondLst>
                                        </p:cTn>
                                        <p:tgtEl>
                                          <p:spTgt spid="2">
                                            <p:txEl>
                                              <p:pRg st="5" end="5"/>
                                            </p:txEl>
                                          </p:spTgt>
                                        </p:tgtEl>
                                        <p:attrNameLst>
                                          <p:attrName>ppt_y</p:attrName>
                                        </p:attrNameLst>
                                      </p:cBhvr>
                                      <p:tavLst>
                                        <p:tav tm="0" fmla="#ppt_y-sin(pi*$)/81">
                                          <p:val>
                                            <p:fltVal val="0"/>
                                          </p:val>
                                        </p:tav>
                                        <p:tav tm="100000">
                                          <p:val>
                                            <p:fltVal val="1"/>
                                          </p:val>
                                        </p:tav>
                                      </p:tavLst>
                                    </p:anim>
                                    <p:animScale>
                                      <p:cBhvr>
                                        <p:cTn id="66" dur="26">
                                          <p:stCondLst>
                                            <p:cond delay="650"/>
                                          </p:stCondLst>
                                        </p:cTn>
                                        <p:tgtEl>
                                          <p:spTgt spid="2">
                                            <p:txEl>
                                              <p:pRg st="5" end="5"/>
                                            </p:txEl>
                                          </p:spTgt>
                                        </p:tgtEl>
                                      </p:cBhvr>
                                      <p:to x="100000" y="60000"/>
                                    </p:animScale>
                                    <p:animScale>
                                      <p:cBhvr>
                                        <p:cTn id="67" dur="166" decel="50000">
                                          <p:stCondLst>
                                            <p:cond delay="676"/>
                                          </p:stCondLst>
                                        </p:cTn>
                                        <p:tgtEl>
                                          <p:spTgt spid="2">
                                            <p:txEl>
                                              <p:pRg st="5" end="5"/>
                                            </p:txEl>
                                          </p:spTgt>
                                        </p:tgtEl>
                                      </p:cBhvr>
                                      <p:to x="100000" y="100000"/>
                                    </p:animScale>
                                    <p:animScale>
                                      <p:cBhvr>
                                        <p:cTn id="68" dur="26">
                                          <p:stCondLst>
                                            <p:cond delay="1312"/>
                                          </p:stCondLst>
                                        </p:cTn>
                                        <p:tgtEl>
                                          <p:spTgt spid="2">
                                            <p:txEl>
                                              <p:pRg st="5" end="5"/>
                                            </p:txEl>
                                          </p:spTgt>
                                        </p:tgtEl>
                                      </p:cBhvr>
                                      <p:to x="100000" y="80000"/>
                                    </p:animScale>
                                    <p:animScale>
                                      <p:cBhvr>
                                        <p:cTn id="69" dur="166" decel="50000">
                                          <p:stCondLst>
                                            <p:cond delay="1338"/>
                                          </p:stCondLst>
                                        </p:cTn>
                                        <p:tgtEl>
                                          <p:spTgt spid="2">
                                            <p:txEl>
                                              <p:pRg st="5" end="5"/>
                                            </p:txEl>
                                          </p:spTgt>
                                        </p:tgtEl>
                                      </p:cBhvr>
                                      <p:to x="100000" y="100000"/>
                                    </p:animScale>
                                    <p:animScale>
                                      <p:cBhvr>
                                        <p:cTn id="70" dur="26">
                                          <p:stCondLst>
                                            <p:cond delay="1642"/>
                                          </p:stCondLst>
                                        </p:cTn>
                                        <p:tgtEl>
                                          <p:spTgt spid="2">
                                            <p:txEl>
                                              <p:pRg st="5" end="5"/>
                                            </p:txEl>
                                          </p:spTgt>
                                        </p:tgtEl>
                                      </p:cBhvr>
                                      <p:to x="100000" y="90000"/>
                                    </p:animScale>
                                    <p:animScale>
                                      <p:cBhvr>
                                        <p:cTn id="71" dur="166" decel="50000">
                                          <p:stCondLst>
                                            <p:cond delay="1668"/>
                                          </p:stCondLst>
                                        </p:cTn>
                                        <p:tgtEl>
                                          <p:spTgt spid="2">
                                            <p:txEl>
                                              <p:pRg st="5" end="5"/>
                                            </p:txEl>
                                          </p:spTgt>
                                        </p:tgtEl>
                                      </p:cBhvr>
                                      <p:to x="100000" y="100000"/>
                                    </p:animScale>
                                    <p:animScale>
                                      <p:cBhvr>
                                        <p:cTn id="72" dur="26">
                                          <p:stCondLst>
                                            <p:cond delay="1808"/>
                                          </p:stCondLst>
                                        </p:cTn>
                                        <p:tgtEl>
                                          <p:spTgt spid="2">
                                            <p:txEl>
                                              <p:pRg st="5" end="5"/>
                                            </p:txEl>
                                          </p:spTgt>
                                        </p:tgtEl>
                                      </p:cBhvr>
                                      <p:to x="100000" y="95000"/>
                                    </p:animScale>
                                    <p:animScale>
                                      <p:cBhvr>
                                        <p:cTn id="73" dur="166" decel="50000">
                                          <p:stCondLst>
                                            <p:cond delay="1834"/>
                                          </p:stCondLst>
                                        </p:cTn>
                                        <p:tgtEl>
                                          <p:spTgt spid="2">
                                            <p:txEl>
                                              <p:pRg st="5" end="5"/>
                                            </p:txEl>
                                          </p:spTgt>
                                        </p:tgtEl>
                                      </p:cBhvr>
                                      <p:to x="100000" y="100000"/>
                                    </p:animScale>
                                  </p:childTnLst>
                                </p:cTn>
                              </p:par>
                            </p:childTnLst>
                          </p:cTn>
                        </p:par>
                      </p:childTnLst>
                    </p:cTn>
                  </p:par>
                  <p:par>
                    <p:cTn id="74" fill="hold">
                      <p:stCondLst>
                        <p:cond delay="indefinite"/>
                      </p:stCondLst>
                      <p:childTnLst>
                        <p:par>
                          <p:cTn id="75" fill="hold">
                            <p:stCondLst>
                              <p:cond delay="0"/>
                            </p:stCondLst>
                            <p:childTnLst>
                              <p:par>
                                <p:cTn id="76" presetID="26" presetClass="entr" presetSubtype="0" fill="hold" nodeType="clickEffect">
                                  <p:stCondLst>
                                    <p:cond delay="0"/>
                                  </p:stCondLst>
                                  <p:childTnLst>
                                    <p:set>
                                      <p:cBhvr>
                                        <p:cTn id="77" dur="1" fill="hold">
                                          <p:stCondLst>
                                            <p:cond delay="0"/>
                                          </p:stCondLst>
                                        </p:cTn>
                                        <p:tgtEl>
                                          <p:spTgt spid="2">
                                            <p:txEl>
                                              <p:pRg st="6" end="6"/>
                                            </p:txEl>
                                          </p:spTgt>
                                        </p:tgtEl>
                                        <p:attrNameLst>
                                          <p:attrName>style.visibility</p:attrName>
                                        </p:attrNameLst>
                                      </p:cBhvr>
                                      <p:to>
                                        <p:strVal val="visible"/>
                                      </p:to>
                                    </p:set>
                                    <p:animEffect transition="in" filter="wipe(down)">
                                      <p:cBhvr>
                                        <p:cTn id="78" dur="580">
                                          <p:stCondLst>
                                            <p:cond delay="0"/>
                                          </p:stCondLst>
                                        </p:cTn>
                                        <p:tgtEl>
                                          <p:spTgt spid="2">
                                            <p:txEl>
                                              <p:pRg st="6" end="6"/>
                                            </p:txEl>
                                          </p:spTgt>
                                        </p:tgtEl>
                                      </p:cBhvr>
                                    </p:animEffect>
                                    <p:anim calcmode="lin" valueType="num">
                                      <p:cBhvr>
                                        <p:cTn id="79" dur="1822" tmFilter="0,0; 0.14,0.36; 0.43,0.73; 0.71,0.91; 1.0,1.0">
                                          <p:stCondLst>
                                            <p:cond delay="0"/>
                                          </p:stCondLst>
                                        </p:cTn>
                                        <p:tgtEl>
                                          <p:spTgt spid="2">
                                            <p:txEl>
                                              <p:pRg st="6" end="6"/>
                                            </p:txEl>
                                          </p:spTgt>
                                        </p:tgtEl>
                                        <p:attrNameLst>
                                          <p:attrName>ppt_x</p:attrName>
                                        </p:attrNameLst>
                                      </p:cBhvr>
                                      <p:tavLst>
                                        <p:tav tm="0">
                                          <p:val>
                                            <p:strVal val="#ppt_x-0.25"/>
                                          </p:val>
                                        </p:tav>
                                        <p:tav tm="100000">
                                          <p:val>
                                            <p:strVal val="#ppt_x"/>
                                          </p:val>
                                        </p:tav>
                                      </p:tavLst>
                                    </p:anim>
                                    <p:anim calcmode="lin" valueType="num">
                                      <p:cBhvr>
                                        <p:cTn id="80" dur="664" tmFilter="0.0,0.0; 0.25,0.07; 0.50,0.2; 0.75,0.467; 1.0,1.0">
                                          <p:stCondLst>
                                            <p:cond delay="0"/>
                                          </p:stCondLst>
                                        </p:cTn>
                                        <p:tgtEl>
                                          <p:spTgt spid="2">
                                            <p:txEl>
                                              <p:pRg st="6" end="6"/>
                                            </p:txEl>
                                          </p:spTgt>
                                        </p:tgtEl>
                                        <p:attrNameLst>
                                          <p:attrName>ppt_y</p:attrName>
                                        </p:attrNameLst>
                                      </p:cBhvr>
                                      <p:tavLst>
                                        <p:tav tm="0" fmla="#ppt_y-sin(pi*$)/3">
                                          <p:val>
                                            <p:fltVal val="0.5"/>
                                          </p:val>
                                        </p:tav>
                                        <p:tav tm="100000">
                                          <p:val>
                                            <p:fltVal val="1"/>
                                          </p:val>
                                        </p:tav>
                                      </p:tavLst>
                                    </p:anim>
                                    <p:anim calcmode="lin" valueType="num">
                                      <p:cBhvr>
                                        <p:cTn id="81" dur="664" tmFilter="0, 0; 0.125,0.2665; 0.25,0.4; 0.375,0.465; 0.5,0.5;  0.625,0.535; 0.75,0.6; 0.875,0.7335; 1,1">
                                          <p:stCondLst>
                                            <p:cond delay="664"/>
                                          </p:stCondLst>
                                        </p:cTn>
                                        <p:tgtEl>
                                          <p:spTgt spid="2">
                                            <p:txEl>
                                              <p:pRg st="6" end="6"/>
                                            </p:txEl>
                                          </p:spTgt>
                                        </p:tgtEl>
                                        <p:attrNameLst>
                                          <p:attrName>ppt_y</p:attrName>
                                        </p:attrNameLst>
                                      </p:cBhvr>
                                      <p:tavLst>
                                        <p:tav tm="0" fmla="#ppt_y-sin(pi*$)/9">
                                          <p:val>
                                            <p:fltVal val="0"/>
                                          </p:val>
                                        </p:tav>
                                        <p:tav tm="100000">
                                          <p:val>
                                            <p:fltVal val="1"/>
                                          </p:val>
                                        </p:tav>
                                      </p:tavLst>
                                    </p:anim>
                                    <p:anim calcmode="lin" valueType="num">
                                      <p:cBhvr>
                                        <p:cTn id="82" dur="332" tmFilter="0, 0; 0.125,0.2665; 0.25,0.4; 0.375,0.465; 0.5,0.5;  0.625,0.535; 0.75,0.6; 0.875,0.7335; 1,1">
                                          <p:stCondLst>
                                            <p:cond delay="1324"/>
                                          </p:stCondLst>
                                        </p:cTn>
                                        <p:tgtEl>
                                          <p:spTgt spid="2">
                                            <p:txEl>
                                              <p:pRg st="6" end="6"/>
                                            </p:txEl>
                                          </p:spTgt>
                                        </p:tgtEl>
                                        <p:attrNameLst>
                                          <p:attrName>ppt_y</p:attrName>
                                        </p:attrNameLst>
                                      </p:cBhvr>
                                      <p:tavLst>
                                        <p:tav tm="0" fmla="#ppt_y-sin(pi*$)/27">
                                          <p:val>
                                            <p:fltVal val="0"/>
                                          </p:val>
                                        </p:tav>
                                        <p:tav tm="100000">
                                          <p:val>
                                            <p:fltVal val="1"/>
                                          </p:val>
                                        </p:tav>
                                      </p:tavLst>
                                    </p:anim>
                                    <p:anim calcmode="lin" valueType="num">
                                      <p:cBhvr>
                                        <p:cTn id="83" dur="164" tmFilter="0, 0; 0.125,0.2665; 0.25,0.4; 0.375,0.465; 0.5,0.5;  0.625,0.535; 0.75,0.6; 0.875,0.7335; 1,1">
                                          <p:stCondLst>
                                            <p:cond delay="1656"/>
                                          </p:stCondLst>
                                        </p:cTn>
                                        <p:tgtEl>
                                          <p:spTgt spid="2">
                                            <p:txEl>
                                              <p:pRg st="6" end="6"/>
                                            </p:txEl>
                                          </p:spTgt>
                                        </p:tgtEl>
                                        <p:attrNameLst>
                                          <p:attrName>ppt_y</p:attrName>
                                        </p:attrNameLst>
                                      </p:cBhvr>
                                      <p:tavLst>
                                        <p:tav tm="0" fmla="#ppt_y-sin(pi*$)/81">
                                          <p:val>
                                            <p:fltVal val="0"/>
                                          </p:val>
                                        </p:tav>
                                        <p:tav tm="100000">
                                          <p:val>
                                            <p:fltVal val="1"/>
                                          </p:val>
                                        </p:tav>
                                      </p:tavLst>
                                    </p:anim>
                                    <p:animScale>
                                      <p:cBhvr>
                                        <p:cTn id="84" dur="26">
                                          <p:stCondLst>
                                            <p:cond delay="650"/>
                                          </p:stCondLst>
                                        </p:cTn>
                                        <p:tgtEl>
                                          <p:spTgt spid="2">
                                            <p:txEl>
                                              <p:pRg st="6" end="6"/>
                                            </p:txEl>
                                          </p:spTgt>
                                        </p:tgtEl>
                                      </p:cBhvr>
                                      <p:to x="100000" y="60000"/>
                                    </p:animScale>
                                    <p:animScale>
                                      <p:cBhvr>
                                        <p:cTn id="85" dur="166" decel="50000">
                                          <p:stCondLst>
                                            <p:cond delay="676"/>
                                          </p:stCondLst>
                                        </p:cTn>
                                        <p:tgtEl>
                                          <p:spTgt spid="2">
                                            <p:txEl>
                                              <p:pRg st="6" end="6"/>
                                            </p:txEl>
                                          </p:spTgt>
                                        </p:tgtEl>
                                      </p:cBhvr>
                                      <p:to x="100000" y="100000"/>
                                    </p:animScale>
                                    <p:animScale>
                                      <p:cBhvr>
                                        <p:cTn id="86" dur="26">
                                          <p:stCondLst>
                                            <p:cond delay="1312"/>
                                          </p:stCondLst>
                                        </p:cTn>
                                        <p:tgtEl>
                                          <p:spTgt spid="2">
                                            <p:txEl>
                                              <p:pRg st="6" end="6"/>
                                            </p:txEl>
                                          </p:spTgt>
                                        </p:tgtEl>
                                      </p:cBhvr>
                                      <p:to x="100000" y="80000"/>
                                    </p:animScale>
                                    <p:animScale>
                                      <p:cBhvr>
                                        <p:cTn id="87" dur="166" decel="50000">
                                          <p:stCondLst>
                                            <p:cond delay="1338"/>
                                          </p:stCondLst>
                                        </p:cTn>
                                        <p:tgtEl>
                                          <p:spTgt spid="2">
                                            <p:txEl>
                                              <p:pRg st="6" end="6"/>
                                            </p:txEl>
                                          </p:spTgt>
                                        </p:tgtEl>
                                      </p:cBhvr>
                                      <p:to x="100000" y="100000"/>
                                    </p:animScale>
                                    <p:animScale>
                                      <p:cBhvr>
                                        <p:cTn id="88" dur="26">
                                          <p:stCondLst>
                                            <p:cond delay="1642"/>
                                          </p:stCondLst>
                                        </p:cTn>
                                        <p:tgtEl>
                                          <p:spTgt spid="2">
                                            <p:txEl>
                                              <p:pRg st="6" end="6"/>
                                            </p:txEl>
                                          </p:spTgt>
                                        </p:tgtEl>
                                      </p:cBhvr>
                                      <p:to x="100000" y="90000"/>
                                    </p:animScale>
                                    <p:animScale>
                                      <p:cBhvr>
                                        <p:cTn id="89" dur="166" decel="50000">
                                          <p:stCondLst>
                                            <p:cond delay="1668"/>
                                          </p:stCondLst>
                                        </p:cTn>
                                        <p:tgtEl>
                                          <p:spTgt spid="2">
                                            <p:txEl>
                                              <p:pRg st="6" end="6"/>
                                            </p:txEl>
                                          </p:spTgt>
                                        </p:tgtEl>
                                      </p:cBhvr>
                                      <p:to x="100000" y="100000"/>
                                    </p:animScale>
                                    <p:animScale>
                                      <p:cBhvr>
                                        <p:cTn id="90" dur="26">
                                          <p:stCondLst>
                                            <p:cond delay="1808"/>
                                          </p:stCondLst>
                                        </p:cTn>
                                        <p:tgtEl>
                                          <p:spTgt spid="2">
                                            <p:txEl>
                                              <p:pRg st="6" end="6"/>
                                            </p:txEl>
                                          </p:spTgt>
                                        </p:tgtEl>
                                      </p:cBhvr>
                                      <p:to x="100000" y="95000"/>
                                    </p:animScale>
                                    <p:animScale>
                                      <p:cBhvr>
                                        <p:cTn id="91" dur="166" decel="50000">
                                          <p:stCondLst>
                                            <p:cond delay="1834"/>
                                          </p:stCondLst>
                                        </p:cTn>
                                        <p:tgtEl>
                                          <p:spTgt spid="2">
                                            <p:txEl>
                                              <p:pRg st="6" end="6"/>
                                            </p:txEl>
                                          </p:spTgt>
                                        </p:tgtEl>
                                      </p:cBhvr>
                                      <p:to x="100000" y="100000"/>
                                    </p:animScale>
                                  </p:childTnLst>
                                </p:cTn>
                              </p:par>
                            </p:childTnLst>
                          </p:cTn>
                        </p:par>
                      </p:childTnLst>
                    </p:cTn>
                  </p:par>
                  <p:par>
                    <p:cTn id="92" fill="hold">
                      <p:stCondLst>
                        <p:cond delay="indefinite"/>
                      </p:stCondLst>
                      <p:childTnLst>
                        <p:par>
                          <p:cTn id="93" fill="hold">
                            <p:stCondLst>
                              <p:cond delay="0"/>
                            </p:stCondLst>
                            <p:childTnLst>
                              <p:par>
                                <p:cTn id="94" presetID="31" presetClass="entr" presetSubtype="0" fill="hold" nodeType="clickEffect">
                                  <p:stCondLst>
                                    <p:cond delay="0"/>
                                  </p:stCondLst>
                                  <p:childTnLst>
                                    <p:set>
                                      <p:cBhvr>
                                        <p:cTn id="95" dur="1" fill="hold">
                                          <p:stCondLst>
                                            <p:cond delay="0"/>
                                          </p:stCondLst>
                                        </p:cTn>
                                        <p:tgtEl>
                                          <p:spTgt spid="2">
                                            <p:txEl>
                                              <p:pRg st="7" end="7"/>
                                            </p:txEl>
                                          </p:spTgt>
                                        </p:tgtEl>
                                        <p:attrNameLst>
                                          <p:attrName>style.visibility</p:attrName>
                                        </p:attrNameLst>
                                      </p:cBhvr>
                                      <p:to>
                                        <p:strVal val="visible"/>
                                      </p:to>
                                    </p:set>
                                    <p:anim calcmode="lin" valueType="num">
                                      <p:cBhvr>
                                        <p:cTn id="96" dur="1000" fill="hold"/>
                                        <p:tgtEl>
                                          <p:spTgt spid="2">
                                            <p:txEl>
                                              <p:pRg st="7" end="7"/>
                                            </p:txEl>
                                          </p:spTgt>
                                        </p:tgtEl>
                                        <p:attrNameLst>
                                          <p:attrName>ppt_w</p:attrName>
                                        </p:attrNameLst>
                                      </p:cBhvr>
                                      <p:tavLst>
                                        <p:tav tm="0">
                                          <p:val>
                                            <p:fltVal val="0"/>
                                          </p:val>
                                        </p:tav>
                                        <p:tav tm="100000">
                                          <p:val>
                                            <p:strVal val="#ppt_w"/>
                                          </p:val>
                                        </p:tav>
                                      </p:tavLst>
                                    </p:anim>
                                    <p:anim calcmode="lin" valueType="num">
                                      <p:cBhvr>
                                        <p:cTn id="97" dur="1000" fill="hold"/>
                                        <p:tgtEl>
                                          <p:spTgt spid="2">
                                            <p:txEl>
                                              <p:pRg st="7" end="7"/>
                                            </p:txEl>
                                          </p:spTgt>
                                        </p:tgtEl>
                                        <p:attrNameLst>
                                          <p:attrName>ppt_h</p:attrName>
                                        </p:attrNameLst>
                                      </p:cBhvr>
                                      <p:tavLst>
                                        <p:tav tm="0">
                                          <p:val>
                                            <p:fltVal val="0"/>
                                          </p:val>
                                        </p:tav>
                                        <p:tav tm="100000">
                                          <p:val>
                                            <p:strVal val="#ppt_h"/>
                                          </p:val>
                                        </p:tav>
                                      </p:tavLst>
                                    </p:anim>
                                    <p:anim calcmode="lin" valueType="num">
                                      <p:cBhvr>
                                        <p:cTn id="98" dur="1000" fill="hold"/>
                                        <p:tgtEl>
                                          <p:spTgt spid="2">
                                            <p:txEl>
                                              <p:pRg st="7" end="7"/>
                                            </p:txEl>
                                          </p:spTgt>
                                        </p:tgtEl>
                                        <p:attrNameLst>
                                          <p:attrName>style.rotation</p:attrName>
                                        </p:attrNameLst>
                                      </p:cBhvr>
                                      <p:tavLst>
                                        <p:tav tm="0">
                                          <p:val>
                                            <p:fltVal val="90"/>
                                          </p:val>
                                        </p:tav>
                                        <p:tav tm="100000">
                                          <p:val>
                                            <p:fltVal val="0"/>
                                          </p:val>
                                        </p:tav>
                                      </p:tavLst>
                                    </p:anim>
                                    <p:animEffect transition="in" filter="fade">
                                      <p:cBhvr>
                                        <p:cTn id="99" dur="1000"/>
                                        <p:tgtEl>
                                          <p:spTgt spid="2">
                                            <p:txEl>
                                              <p:pRg st="7" end="7"/>
                                            </p:txEl>
                                          </p:spTgt>
                                        </p:tgtEl>
                                      </p:cBhvr>
                                    </p:animEffect>
                                  </p:childTnLst>
                                </p:cTn>
                              </p:par>
                            </p:childTnLst>
                          </p:cTn>
                        </p:par>
                      </p:childTnLst>
                    </p:cTn>
                  </p:par>
                  <p:par>
                    <p:cTn id="100" fill="hold">
                      <p:stCondLst>
                        <p:cond delay="indefinite"/>
                      </p:stCondLst>
                      <p:childTnLst>
                        <p:par>
                          <p:cTn id="101" fill="hold">
                            <p:stCondLst>
                              <p:cond delay="0"/>
                            </p:stCondLst>
                            <p:childTnLst>
                              <p:par>
                                <p:cTn id="102" presetID="45" presetClass="entr" presetSubtype="0" fill="hold" nodeType="clickEffect">
                                  <p:stCondLst>
                                    <p:cond delay="0"/>
                                  </p:stCondLst>
                                  <p:childTnLst>
                                    <p:set>
                                      <p:cBhvr>
                                        <p:cTn id="103" dur="1" fill="hold">
                                          <p:stCondLst>
                                            <p:cond delay="0"/>
                                          </p:stCondLst>
                                        </p:cTn>
                                        <p:tgtEl>
                                          <p:spTgt spid="2">
                                            <p:txEl>
                                              <p:pRg st="8" end="8"/>
                                            </p:txEl>
                                          </p:spTgt>
                                        </p:tgtEl>
                                        <p:attrNameLst>
                                          <p:attrName>style.visibility</p:attrName>
                                        </p:attrNameLst>
                                      </p:cBhvr>
                                      <p:to>
                                        <p:strVal val="visible"/>
                                      </p:to>
                                    </p:set>
                                    <p:animEffect transition="in" filter="fade">
                                      <p:cBhvr>
                                        <p:cTn id="104" dur="2000"/>
                                        <p:tgtEl>
                                          <p:spTgt spid="2">
                                            <p:txEl>
                                              <p:pRg st="8" end="8"/>
                                            </p:txEl>
                                          </p:spTgt>
                                        </p:tgtEl>
                                      </p:cBhvr>
                                    </p:animEffect>
                                    <p:anim calcmode="lin" valueType="num">
                                      <p:cBhvr>
                                        <p:cTn id="105" dur="2000" fill="hold"/>
                                        <p:tgtEl>
                                          <p:spTgt spid="2">
                                            <p:txEl>
                                              <p:pRg st="8" end="8"/>
                                            </p:txEl>
                                          </p:spTgt>
                                        </p:tgtEl>
                                        <p:attrNameLst>
                                          <p:attrName>ppt_w</p:attrName>
                                        </p:attrNameLst>
                                      </p:cBhvr>
                                      <p:tavLst>
                                        <p:tav tm="0" fmla="#ppt_w*sin(2.5*pi*$)">
                                          <p:val>
                                            <p:fltVal val="0"/>
                                          </p:val>
                                        </p:tav>
                                        <p:tav tm="100000">
                                          <p:val>
                                            <p:fltVal val="1"/>
                                          </p:val>
                                        </p:tav>
                                      </p:tavLst>
                                    </p:anim>
                                    <p:anim calcmode="lin" valueType="num">
                                      <p:cBhvr>
                                        <p:cTn id="106" dur="2000" fill="hold"/>
                                        <p:tgtEl>
                                          <p:spTgt spid="2">
                                            <p:txEl>
                                              <p:pRg st="8" end="8"/>
                                            </p:txEl>
                                          </p:spTgt>
                                        </p:tgtEl>
                                        <p:attrNameLst>
                                          <p:attrName>ppt_h</p:attrName>
                                        </p:attrNameLst>
                                      </p:cBhvr>
                                      <p:tavLst>
                                        <p:tav tm="0">
                                          <p:val>
                                            <p:strVal val="#ppt_h"/>
                                          </p:val>
                                        </p:tav>
                                        <p:tav tm="100000">
                                          <p:val>
                                            <p:strVal val="#ppt_h"/>
                                          </p:val>
                                        </p:tav>
                                      </p:tavLst>
                                    </p:anim>
                                  </p:childTnLst>
                                </p:cTn>
                              </p:par>
                            </p:childTnLst>
                          </p:cTn>
                        </p:par>
                      </p:childTnLst>
                    </p:cTn>
                  </p:par>
                  <p:par>
                    <p:cTn id="107" fill="hold">
                      <p:stCondLst>
                        <p:cond delay="indefinite"/>
                      </p:stCondLst>
                      <p:childTnLst>
                        <p:par>
                          <p:cTn id="108" fill="hold">
                            <p:stCondLst>
                              <p:cond delay="0"/>
                            </p:stCondLst>
                            <p:childTnLst>
                              <p:par>
                                <p:cTn id="109" presetID="31" presetClass="entr" presetSubtype="0" fill="hold" nodeType="clickEffect">
                                  <p:stCondLst>
                                    <p:cond delay="0"/>
                                  </p:stCondLst>
                                  <p:childTnLst>
                                    <p:set>
                                      <p:cBhvr>
                                        <p:cTn id="110" dur="1" fill="hold">
                                          <p:stCondLst>
                                            <p:cond delay="0"/>
                                          </p:stCondLst>
                                        </p:cTn>
                                        <p:tgtEl>
                                          <p:spTgt spid="2">
                                            <p:txEl>
                                              <p:pRg st="9" end="9"/>
                                            </p:txEl>
                                          </p:spTgt>
                                        </p:tgtEl>
                                        <p:attrNameLst>
                                          <p:attrName>style.visibility</p:attrName>
                                        </p:attrNameLst>
                                      </p:cBhvr>
                                      <p:to>
                                        <p:strVal val="visible"/>
                                      </p:to>
                                    </p:set>
                                    <p:anim calcmode="lin" valueType="num">
                                      <p:cBhvr>
                                        <p:cTn id="111" dur="1000" fill="hold"/>
                                        <p:tgtEl>
                                          <p:spTgt spid="2">
                                            <p:txEl>
                                              <p:pRg st="9" end="9"/>
                                            </p:txEl>
                                          </p:spTgt>
                                        </p:tgtEl>
                                        <p:attrNameLst>
                                          <p:attrName>ppt_w</p:attrName>
                                        </p:attrNameLst>
                                      </p:cBhvr>
                                      <p:tavLst>
                                        <p:tav tm="0">
                                          <p:val>
                                            <p:fltVal val="0"/>
                                          </p:val>
                                        </p:tav>
                                        <p:tav tm="100000">
                                          <p:val>
                                            <p:strVal val="#ppt_w"/>
                                          </p:val>
                                        </p:tav>
                                      </p:tavLst>
                                    </p:anim>
                                    <p:anim calcmode="lin" valueType="num">
                                      <p:cBhvr>
                                        <p:cTn id="112" dur="1000" fill="hold"/>
                                        <p:tgtEl>
                                          <p:spTgt spid="2">
                                            <p:txEl>
                                              <p:pRg st="9" end="9"/>
                                            </p:txEl>
                                          </p:spTgt>
                                        </p:tgtEl>
                                        <p:attrNameLst>
                                          <p:attrName>ppt_h</p:attrName>
                                        </p:attrNameLst>
                                      </p:cBhvr>
                                      <p:tavLst>
                                        <p:tav tm="0">
                                          <p:val>
                                            <p:fltVal val="0"/>
                                          </p:val>
                                        </p:tav>
                                        <p:tav tm="100000">
                                          <p:val>
                                            <p:strVal val="#ppt_h"/>
                                          </p:val>
                                        </p:tav>
                                      </p:tavLst>
                                    </p:anim>
                                    <p:anim calcmode="lin" valueType="num">
                                      <p:cBhvr>
                                        <p:cTn id="113" dur="1000" fill="hold"/>
                                        <p:tgtEl>
                                          <p:spTgt spid="2">
                                            <p:txEl>
                                              <p:pRg st="9" end="9"/>
                                            </p:txEl>
                                          </p:spTgt>
                                        </p:tgtEl>
                                        <p:attrNameLst>
                                          <p:attrName>style.rotation</p:attrName>
                                        </p:attrNameLst>
                                      </p:cBhvr>
                                      <p:tavLst>
                                        <p:tav tm="0">
                                          <p:val>
                                            <p:fltVal val="90"/>
                                          </p:val>
                                        </p:tav>
                                        <p:tav tm="100000">
                                          <p:val>
                                            <p:fltVal val="0"/>
                                          </p:val>
                                        </p:tav>
                                      </p:tavLst>
                                    </p:anim>
                                    <p:animEffect transition="in" filter="fade">
                                      <p:cBhvr>
                                        <p:cTn id="114" dur="10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BEBA8EAE-BF5A-486C-A8C5-ECC9F3942E4B}">
                <a14:imgProps xmlns:a14="http://schemas.microsoft.com/office/drawing/2010/main">
                  <a14:imgLayer r:embed="rId3">
                    <a14:imgEffect>
                      <a14:brightnessContrast bright="-4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Rectangle 1"/>
          <p:cNvSpPr/>
          <p:nvPr/>
        </p:nvSpPr>
        <p:spPr>
          <a:xfrm>
            <a:off x="0" y="0"/>
            <a:ext cx="9144000" cy="7663636"/>
          </a:xfrm>
          <a:prstGeom prst="rect">
            <a:avLst/>
          </a:prstGeom>
        </p:spPr>
        <p:txBody>
          <a:bodyPr wrap="square">
            <a:spAutoFit/>
          </a:bodyPr>
          <a:lstStyle/>
          <a:p>
            <a:pPr lvl="0"/>
            <a:r>
              <a:rPr lang="ar-IQ" sz="3200" b="1" i="1" dirty="0">
                <a:latin typeface="Arabic Typesetting" pitchFamily="66" charset="-78"/>
                <a:cs typeface="Arabic Typesetting" pitchFamily="66" charset="-78"/>
              </a:rPr>
              <a:t>2-معدل الإنتاج السليم من أول مرة .</a:t>
            </a:r>
            <a:endParaRPr lang="en-US" sz="3200" b="1" i="1" dirty="0">
              <a:latin typeface="Arabic Typesetting" pitchFamily="66" charset="-78"/>
              <a:cs typeface="Arabic Typesetting" pitchFamily="66" charset="-78"/>
            </a:endParaRPr>
          </a:p>
          <a:p>
            <a:pPr lvl="0"/>
            <a:r>
              <a:rPr lang="ar-IQ" sz="3200" b="1" i="1" dirty="0">
                <a:latin typeface="Arabic Typesetting" pitchFamily="66" charset="-78"/>
                <a:cs typeface="Arabic Typesetting" pitchFamily="66" charset="-78"/>
              </a:rPr>
              <a:t>3- معدل الفشل في اختيار جودة المنتجات التامة .</a:t>
            </a:r>
          </a:p>
          <a:p>
            <a:r>
              <a:rPr lang="ar-SA" sz="3200" b="1" i="1" dirty="0" smtClean="0">
                <a:latin typeface="Arabic Typesetting" pitchFamily="66" charset="-78"/>
                <a:cs typeface="Arabic Typesetting" pitchFamily="66" charset="-78"/>
              </a:rPr>
              <a:t>                                    ( </a:t>
            </a:r>
            <a:r>
              <a:rPr lang="ar-IQ" sz="3200" b="1" i="1" dirty="0" smtClean="0">
                <a:latin typeface="Arabic Typesetting" pitchFamily="66" charset="-78"/>
                <a:cs typeface="Arabic Typesetting" pitchFamily="66" charset="-78"/>
              </a:rPr>
              <a:t>ثالثاً </a:t>
            </a:r>
            <a:r>
              <a:rPr lang="ar-IQ" sz="3200" b="1" i="1" dirty="0">
                <a:latin typeface="Arabic Typesetting" pitchFamily="66" charset="-78"/>
                <a:cs typeface="Arabic Typesetting" pitchFamily="66" charset="-78"/>
              </a:rPr>
              <a:t>:ـ مقاييس رضا الزبائن </a:t>
            </a:r>
            <a:r>
              <a:rPr lang="ar-SA" sz="3200" b="1" i="1" dirty="0">
                <a:latin typeface="Arabic Typesetting" pitchFamily="66" charset="-78"/>
                <a:cs typeface="Arabic Typesetting" pitchFamily="66" charset="-78"/>
              </a:rPr>
              <a:t>)</a:t>
            </a:r>
            <a:endParaRPr lang="ar-SA" sz="3200" b="1" i="1" dirty="0" smtClean="0">
              <a:latin typeface="Arabic Typesetting" pitchFamily="66" charset="-78"/>
              <a:cs typeface="Arabic Typesetting" pitchFamily="66" charset="-78"/>
            </a:endParaRPr>
          </a:p>
          <a:p>
            <a:endParaRPr lang="en-US" sz="3200" b="1" i="1" dirty="0">
              <a:latin typeface="Arabic Typesetting" pitchFamily="66" charset="-78"/>
              <a:cs typeface="Arabic Typesetting" pitchFamily="66" charset="-78"/>
            </a:endParaRPr>
          </a:p>
          <a:p>
            <a:r>
              <a:rPr lang="ar-IQ" sz="3200" b="1" i="1" dirty="0">
                <a:latin typeface="Arabic Typesetting" pitchFamily="66" charset="-78"/>
                <a:cs typeface="Arabic Typesetting" pitchFamily="66" charset="-78"/>
              </a:rPr>
              <a:t>  تركز هذه المقاييس على قيادة نظرة الزبون إلى المنتجات التي تصنّعها الوحدة الاقتصادية، بالإضافة إلى بيان المشاكل التي </a:t>
            </a:r>
            <a:r>
              <a:rPr lang="ar-IQ" sz="3200" b="1" i="1" dirty="0" err="1">
                <a:latin typeface="Arabic Typesetting" pitchFamily="66" charset="-78"/>
                <a:cs typeface="Arabic Typesetting" pitchFamily="66" charset="-78"/>
              </a:rPr>
              <a:t>يواجهها</a:t>
            </a:r>
            <a:r>
              <a:rPr lang="ar-IQ" sz="3200" b="1" i="1" dirty="0">
                <a:latin typeface="Arabic Typesetting" pitchFamily="66" charset="-78"/>
                <a:cs typeface="Arabic Typesetting" pitchFamily="66" charset="-78"/>
              </a:rPr>
              <a:t> الزبائن عند التعامل مع الوحدة الاقتصادية، ويمكن للوحدة الاقتصادية الحصول على رضا الزبائن عندما تحقق لهم الآتي :ـ </a:t>
            </a:r>
            <a:endParaRPr lang="en-US" sz="3200" b="1" i="1" dirty="0">
              <a:latin typeface="Arabic Typesetting" pitchFamily="66" charset="-78"/>
              <a:cs typeface="Arabic Typesetting" pitchFamily="66" charset="-78"/>
            </a:endParaRPr>
          </a:p>
          <a:p>
            <a:pPr lvl="0"/>
            <a:r>
              <a:rPr lang="ar-IQ" sz="3200" b="1" i="1" dirty="0">
                <a:latin typeface="Arabic Typesetting" pitchFamily="66" charset="-78"/>
                <a:cs typeface="Arabic Typesetting" pitchFamily="66" charset="-78"/>
              </a:rPr>
              <a:t>1-أن يؤدي المنتوج الوظائف والخصائص التي ضحى من أجلها الزبون بسعر الشراء .</a:t>
            </a:r>
            <a:endParaRPr lang="en-US" sz="3200" b="1" i="1" dirty="0">
              <a:latin typeface="Arabic Typesetting" pitchFamily="66" charset="-78"/>
              <a:cs typeface="Arabic Typesetting" pitchFamily="66" charset="-78"/>
            </a:endParaRPr>
          </a:p>
          <a:p>
            <a:pPr lvl="0"/>
            <a:r>
              <a:rPr lang="ar-IQ" sz="3200" b="1" i="1" dirty="0">
                <a:latin typeface="Arabic Typesetting" pitchFamily="66" charset="-78"/>
                <a:cs typeface="Arabic Typesetting" pitchFamily="66" charset="-78"/>
              </a:rPr>
              <a:t>2-أن يتم تسليم المنتجات إلى الزبائن في المواعيد المتفق عليها .</a:t>
            </a:r>
            <a:endParaRPr lang="en-US" sz="3200" b="1" i="1" dirty="0">
              <a:latin typeface="Arabic Typesetting" pitchFamily="66" charset="-78"/>
              <a:cs typeface="Arabic Typesetting" pitchFamily="66" charset="-78"/>
            </a:endParaRPr>
          </a:p>
          <a:p>
            <a:pPr lvl="0"/>
            <a:r>
              <a:rPr lang="ar-IQ" sz="3200" b="1" i="1" dirty="0">
                <a:latin typeface="Arabic Typesetting" pitchFamily="66" charset="-78"/>
                <a:cs typeface="Arabic Typesetting" pitchFamily="66" charset="-78"/>
              </a:rPr>
              <a:t>3-عدم تكرار فشل المنتجات طول فترة عمرها الإنتاجي .</a:t>
            </a:r>
          </a:p>
          <a:p>
            <a:pPr lvl="0"/>
            <a:r>
              <a:rPr lang="ar-IQ" sz="3200" b="1" i="1" dirty="0">
                <a:latin typeface="Arabic Typesetting" pitchFamily="66" charset="-78"/>
                <a:cs typeface="Arabic Typesetting" pitchFamily="66" charset="-78"/>
              </a:rPr>
              <a:t>ولصعوبة قياس مدى رضا الزبائن، إلا إنه يمكن الاسترشاد بمجموعة من المقاييس غير المالية من أجل تحديد تجاه رضا الزبائن، وهي كالآتي :ـ.</a:t>
            </a:r>
          </a:p>
          <a:p>
            <a:pPr lvl="0"/>
            <a:r>
              <a:rPr lang="ar-IQ" sz="3200" b="1" i="1" dirty="0">
                <a:latin typeface="Arabic Typesetting" pitchFamily="66" charset="-78"/>
                <a:cs typeface="Arabic Typesetting" pitchFamily="66" charset="-78"/>
              </a:rPr>
              <a:t>1-معلومات بحوث السوق عن تفضيلات الزبائن من أجل إرضائهم فيما يخص خصائص المنتوج .</a:t>
            </a:r>
            <a:endParaRPr lang="en-US" sz="3200" b="1" i="1" dirty="0">
              <a:latin typeface="Arabic Typesetting" pitchFamily="66" charset="-78"/>
              <a:cs typeface="Arabic Typesetting" pitchFamily="66" charset="-78"/>
            </a:endParaRPr>
          </a:p>
          <a:p>
            <a:endParaRPr lang="en-US" sz="3600" b="1" i="1" dirty="0">
              <a:latin typeface="Arabic Typesetting" pitchFamily="66" charset="-78"/>
              <a:cs typeface="Arabic Typesetting" pitchFamily="66" charset="-78"/>
            </a:endParaRPr>
          </a:p>
          <a:p>
            <a:endParaRPr lang="ar-IQ" sz="4000" b="1" dirty="0" smtClean="0">
              <a:latin typeface="Arabic Typesetting" pitchFamily="66" charset="-78"/>
              <a:cs typeface="Arabic Typesetting" pitchFamily="66" charset="-78"/>
            </a:endParaRPr>
          </a:p>
        </p:txBody>
      </p:sp>
    </p:spTree>
    <p:extLst>
      <p:ext uri="{BB962C8B-B14F-4D97-AF65-F5344CB8AC3E}">
        <p14:creationId xmlns:p14="http://schemas.microsoft.com/office/powerpoint/2010/main" val="2408638893"/>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10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2">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2">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p:cTn id="15" dur="1000" fill="hold"/>
                                        <p:tgtEl>
                                          <p:spTgt spid="2">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2">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2">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2">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nodeType="clickEffect">
                                  <p:stCondLst>
                                    <p:cond delay="0"/>
                                  </p:stCondLst>
                                  <p:childTnLst>
                                    <p:set>
                                      <p:cBhvr>
                                        <p:cTn id="22" dur="1" fill="hold">
                                          <p:stCondLst>
                                            <p:cond delay="0"/>
                                          </p:stCondLst>
                                        </p:cTn>
                                        <p:tgtEl>
                                          <p:spTgt spid="2">
                                            <p:txEl>
                                              <p:pRg st="2" end="2"/>
                                            </p:txEl>
                                          </p:spTgt>
                                        </p:tgtEl>
                                        <p:attrNameLst>
                                          <p:attrName>style.visibility</p:attrName>
                                        </p:attrNameLst>
                                      </p:cBhvr>
                                      <p:to>
                                        <p:strVal val="visible"/>
                                      </p:to>
                                    </p:set>
                                    <p:animEffect transition="in" filter="randombar(horizontal)">
                                      <p:cBhvr>
                                        <p:cTn id="23" dur="500"/>
                                        <p:tgtEl>
                                          <p:spTgt spid="2">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
                                            <p:txEl>
                                              <p:pRg st="4" end="4"/>
                                            </p:txEl>
                                          </p:spTgt>
                                        </p:tgtEl>
                                        <p:attrNameLst>
                                          <p:attrName>style.visibility</p:attrName>
                                        </p:attrNameLst>
                                      </p:cBhvr>
                                      <p:to>
                                        <p:strVal val="visible"/>
                                      </p:to>
                                    </p:set>
                                    <p:animEffect transition="in" filter="fade">
                                      <p:cBhvr>
                                        <p:cTn id="28" dur="1000"/>
                                        <p:tgtEl>
                                          <p:spTgt spid="2">
                                            <p:txEl>
                                              <p:pRg st="4" end="4"/>
                                            </p:txEl>
                                          </p:spTgt>
                                        </p:tgtEl>
                                      </p:cBhvr>
                                    </p:animEffect>
                                    <p:anim calcmode="lin" valueType="num">
                                      <p:cBhvr>
                                        <p:cTn id="29"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5" presetClass="entr" presetSubtype="0" fill="hold" nodeType="clickEffect">
                                  <p:stCondLst>
                                    <p:cond delay="0"/>
                                  </p:stCondLst>
                                  <p:childTnLst>
                                    <p:set>
                                      <p:cBhvr>
                                        <p:cTn id="34" dur="1" fill="hold">
                                          <p:stCondLst>
                                            <p:cond delay="0"/>
                                          </p:stCondLst>
                                        </p:cTn>
                                        <p:tgtEl>
                                          <p:spTgt spid="2">
                                            <p:txEl>
                                              <p:pRg st="5" end="5"/>
                                            </p:txEl>
                                          </p:spTgt>
                                        </p:tgtEl>
                                        <p:attrNameLst>
                                          <p:attrName>style.visibility</p:attrName>
                                        </p:attrNameLst>
                                      </p:cBhvr>
                                      <p:to>
                                        <p:strVal val="visible"/>
                                      </p:to>
                                    </p:set>
                                    <p:animEffect transition="in" filter="fade">
                                      <p:cBhvr>
                                        <p:cTn id="35" dur="2000"/>
                                        <p:tgtEl>
                                          <p:spTgt spid="2">
                                            <p:txEl>
                                              <p:pRg st="5" end="5"/>
                                            </p:txEl>
                                          </p:spTgt>
                                        </p:tgtEl>
                                      </p:cBhvr>
                                    </p:animEffect>
                                    <p:anim calcmode="lin" valueType="num">
                                      <p:cBhvr>
                                        <p:cTn id="36" dur="2000" fill="hold"/>
                                        <p:tgtEl>
                                          <p:spTgt spid="2">
                                            <p:txEl>
                                              <p:pRg st="5" end="5"/>
                                            </p:txEl>
                                          </p:spTgt>
                                        </p:tgtEl>
                                        <p:attrNameLst>
                                          <p:attrName>ppt_w</p:attrName>
                                        </p:attrNameLst>
                                      </p:cBhvr>
                                      <p:tavLst>
                                        <p:tav tm="0" fmla="#ppt_w*sin(2.5*pi*$)">
                                          <p:val>
                                            <p:fltVal val="0"/>
                                          </p:val>
                                        </p:tav>
                                        <p:tav tm="100000">
                                          <p:val>
                                            <p:fltVal val="1"/>
                                          </p:val>
                                        </p:tav>
                                      </p:tavLst>
                                    </p:anim>
                                    <p:anim calcmode="lin" valueType="num">
                                      <p:cBhvr>
                                        <p:cTn id="37" dur="2000" fill="hold"/>
                                        <p:tgtEl>
                                          <p:spTgt spid="2">
                                            <p:txEl>
                                              <p:pRg st="5" end="5"/>
                                            </p:txEl>
                                          </p:spTgt>
                                        </p:tgtEl>
                                        <p:attrNameLst>
                                          <p:attrName>ppt_h</p:attrName>
                                        </p:attrNameLst>
                                      </p:cBhvr>
                                      <p:tavLst>
                                        <p:tav tm="0">
                                          <p:val>
                                            <p:strVal val="#ppt_h"/>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45" presetClass="entr" presetSubtype="0" fill="hold" nodeType="click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2000"/>
                                        <p:tgtEl>
                                          <p:spTgt spid="2">
                                            <p:txEl>
                                              <p:pRg st="6" end="6"/>
                                            </p:txEl>
                                          </p:spTgt>
                                        </p:tgtEl>
                                      </p:cBhvr>
                                    </p:animEffect>
                                    <p:anim calcmode="lin" valueType="num">
                                      <p:cBhvr>
                                        <p:cTn id="43" dur="2000" fill="hold"/>
                                        <p:tgtEl>
                                          <p:spTgt spid="2">
                                            <p:txEl>
                                              <p:pRg st="6" end="6"/>
                                            </p:txEl>
                                          </p:spTgt>
                                        </p:tgtEl>
                                        <p:attrNameLst>
                                          <p:attrName>ppt_w</p:attrName>
                                        </p:attrNameLst>
                                      </p:cBhvr>
                                      <p:tavLst>
                                        <p:tav tm="0" fmla="#ppt_w*sin(2.5*pi*$)">
                                          <p:val>
                                            <p:fltVal val="0"/>
                                          </p:val>
                                        </p:tav>
                                        <p:tav tm="100000">
                                          <p:val>
                                            <p:fltVal val="1"/>
                                          </p:val>
                                        </p:tav>
                                      </p:tavLst>
                                    </p:anim>
                                    <p:anim calcmode="lin" valueType="num">
                                      <p:cBhvr>
                                        <p:cTn id="44" dur="2000" fill="hold"/>
                                        <p:tgtEl>
                                          <p:spTgt spid="2">
                                            <p:txEl>
                                              <p:pRg st="6" end="6"/>
                                            </p:txEl>
                                          </p:spTgt>
                                        </p:tgtEl>
                                        <p:attrNameLst>
                                          <p:attrName>ppt_h</p:attrName>
                                        </p:attrNameLst>
                                      </p:cBhvr>
                                      <p:tavLst>
                                        <p:tav tm="0">
                                          <p:val>
                                            <p:strVal val="#ppt_h"/>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45" presetClass="entr" presetSubtype="0" fill="hold" nodeType="clickEffect">
                                  <p:stCondLst>
                                    <p:cond delay="0"/>
                                  </p:stCondLst>
                                  <p:childTnLst>
                                    <p:set>
                                      <p:cBhvr>
                                        <p:cTn id="48" dur="1" fill="hold">
                                          <p:stCondLst>
                                            <p:cond delay="0"/>
                                          </p:stCondLst>
                                        </p:cTn>
                                        <p:tgtEl>
                                          <p:spTgt spid="2">
                                            <p:txEl>
                                              <p:pRg st="7" end="7"/>
                                            </p:txEl>
                                          </p:spTgt>
                                        </p:tgtEl>
                                        <p:attrNameLst>
                                          <p:attrName>style.visibility</p:attrName>
                                        </p:attrNameLst>
                                      </p:cBhvr>
                                      <p:to>
                                        <p:strVal val="visible"/>
                                      </p:to>
                                    </p:set>
                                    <p:animEffect transition="in" filter="fade">
                                      <p:cBhvr>
                                        <p:cTn id="49" dur="2000"/>
                                        <p:tgtEl>
                                          <p:spTgt spid="2">
                                            <p:txEl>
                                              <p:pRg st="7" end="7"/>
                                            </p:txEl>
                                          </p:spTgt>
                                        </p:tgtEl>
                                      </p:cBhvr>
                                    </p:animEffect>
                                    <p:anim calcmode="lin" valueType="num">
                                      <p:cBhvr>
                                        <p:cTn id="50" dur="2000" fill="hold"/>
                                        <p:tgtEl>
                                          <p:spTgt spid="2">
                                            <p:txEl>
                                              <p:pRg st="7" end="7"/>
                                            </p:txEl>
                                          </p:spTgt>
                                        </p:tgtEl>
                                        <p:attrNameLst>
                                          <p:attrName>ppt_w</p:attrName>
                                        </p:attrNameLst>
                                      </p:cBhvr>
                                      <p:tavLst>
                                        <p:tav tm="0" fmla="#ppt_w*sin(2.5*pi*$)">
                                          <p:val>
                                            <p:fltVal val="0"/>
                                          </p:val>
                                        </p:tav>
                                        <p:tav tm="100000">
                                          <p:val>
                                            <p:fltVal val="1"/>
                                          </p:val>
                                        </p:tav>
                                      </p:tavLst>
                                    </p:anim>
                                    <p:anim calcmode="lin" valueType="num">
                                      <p:cBhvr>
                                        <p:cTn id="51" dur="2000" fill="hold"/>
                                        <p:tgtEl>
                                          <p:spTgt spid="2">
                                            <p:txEl>
                                              <p:pRg st="7" end="7"/>
                                            </p:txEl>
                                          </p:spTgt>
                                        </p:tgtEl>
                                        <p:attrNameLst>
                                          <p:attrName>ppt_h</p:attrName>
                                        </p:attrNameLst>
                                      </p:cBhvr>
                                      <p:tavLst>
                                        <p:tav tm="0">
                                          <p:val>
                                            <p:strVal val="#ppt_h"/>
                                          </p:val>
                                        </p:tav>
                                        <p:tav tm="100000">
                                          <p:val>
                                            <p:strVal val="#ppt_h"/>
                                          </p:val>
                                        </p:tav>
                                      </p:tavLst>
                                    </p:anim>
                                  </p:childTnLst>
                                </p:cTn>
                              </p:par>
                            </p:childTnLst>
                          </p:cTn>
                        </p:par>
                      </p:childTnLst>
                    </p:cTn>
                  </p:par>
                  <p:par>
                    <p:cTn id="52" fill="hold">
                      <p:stCondLst>
                        <p:cond delay="indefinite"/>
                      </p:stCondLst>
                      <p:childTnLst>
                        <p:par>
                          <p:cTn id="53" fill="hold">
                            <p:stCondLst>
                              <p:cond delay="0"/>
                            </p:stCondLst>
                            <p:childTnLst>
                              <p:par>
                                <p:cTn id="54" presetID="31" presetClass="entr" presetSubtype="0" fill="hold" nodeType="clickEffect">
                                  <p:stCondLst>
                                    <p:cond delay="0"/>
                                  </p:stCondLst>
                                  <p:childTnLst>
                                    <p:set>
                                      <p:cBhvr>
                                        <p:cTn id="55" dur="1" fill="hold">
                                          <p:stCondLst>
                                            <p:cond delay="0"/>
                                          </p:stCondLst>
                                        </p:cTn>
                                        <p:tgtEl>
                                          <p:spTgt spid="2">
                                            <p:txEl>
                                              <p:pRg st="8" end="8"/>
                                            </p:txEl>
                                          </p:spTgt>
                                        </p:tgtEl>
                                        <p:attrNameLst>
                                          <p:attrName>style.visibility</p:attrName>
                                        </p:attrNameLst>
                                      </p:cBhvr>
                                      <p:to>
                                        <p:strVal val="visible"/>
                                      </p:to>
                                    </p:set>
                                    <p:anim calcmode="lin" valueType="num">
                                      <p:cBhvr>
                                        <p:cTn id="56" dur="1000" fill="hold"/>
                                        <p:tgtEl>
                                          <p:spTgt spid="2">
                                            <p:txEl>
                                              <p:pRg st="8" end="8"/>
                                            </p:txEl>
                                          </p:spTgt>
                                        </p:tgtEl>
                                        <p:attrNameLst>
                                          <p:attrName>ppt_w</p:attrName>
                                        </p:attrNameLst>
                                      </p:cBhvr>
                                      <p:tavLst>
                                        <p:tav tm="0">
                                          <p:val>
                                            <p:fltVal val="0"/>
                                          </p:val>
                                        </p:tav>
                                        <p:tav tm="100000">
                                          <p:val>
                                            <p:strVal val="#ppt_w"/>
                                          </p:val>
                                        </p:tav>
                                      </p:tavLst>
                                    </p:anim>
                                    <p:anim calcmode="lin" valueType="num">
                                      <p:cBhvr>
                                        <p:cTn id="57" dur="1000" fill="hold"/>
                                        <p:tgtEl>
                                          <p:spTgt spid="2">
                                            <p:txEl>
                                              <p:pRg st="8" end="8"/>
                                            </p:txEl>
                                          </p:spTgt>
                                        </p:tgtEl>
                                        <p:attrNameLst>
                                          <p:attrName>ppt_h</p:attrName>
                                        </p:attrNameLst>
                                      </p:cBhvr>
                                      <p:tavLst>
                                        <p:tav tm="0">
                                          <p:val>
                                            <p:fltVal val="0"/>
                                          </p:val>
                                        </p:tav>
                                        <p:tav tm="100000">
                                          <p:val>
                                            <p:strVal val="#ppt_h"/>
                                          </p:val>
                                        </p:tav>
                                      </p:tavLst>
                                    </p:anim>
                                    <p:anim calcmode="lin" valueType="num">
                                      <p:cBhvr>
                                        <p:cTn id="58" dur="1000" fill="hold"/>
                                        <p:tgtEl>
                                          <p:spTgt spid="2">
                                            <p:txEl>
                                              <p:pRg st="8" end="8"/>
                                            </p:txEl>
                                          </p:spTgt>
                                        </p:tgtEl>
                                        <p:attrNameLst>
                                          <p:attrName>style.rotation</p:attrName>
                                        </p:attrNameLst>
                                      </p:cBhvr>
                                      <p:tavLst>
                                        <p:tav tm="0">
                                          <p:val>
                                            <p:fltVal val="90"/>
                                          </p:val>
                                        </p:tav>
                                        <p:tav tm="100000">
                                          <p:val>
                                            <p:fltVal val="0"/>
                                          </p:val>
                                        </p:tav>
                                      </p:tavLst>
                                    </p:anim>
                                    <p:animEffect transition="in" filter="fade">
                                      <p:cBhvr>
                                        <p:cTn id="59" dur="1000"/>
                                        <p:tgtEl>
                                          <p:spTgt spid="2">
                                            <p:txEl>
                                              <p:pRg st="8" end="8"/>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26" presetClass="entr" presetSubtype="0" fill="hold" nodeType="clickEffect">
                                  <p:stCondLst>
                                    <p:cond delay="0"/>
                                  </p:stCondLst>
                                  <p:childTnLst>
                                    <p:set>
                                      <p:cBhvr>
                                        <p:cTn id="63" dur="1" fill="hold">
                                          <p:stCondLst>
                                            <p:cond delay="0"/>
                                          </p:stCondLst>
                                        </p:cTn>
                                        <p:tgtEl>
                                          <p:spTgt spid="2">
                                            <p:txEl>
                                              <p:pRg st="9" end="9"/>
                                            </p:txEl>
                                          </p:spTgt>
                                        </p:tgtEl>
                                        <p:attrNameLst>
                                          <p:attrName>style.visibility</p:attrName>
                                        </p:attrNameLst>
                                      </p:cBhvr>
                                      <p:to>
                                        <p:strVal val="visible"/>
                                      </p:to>
                                    </p:set>
                                    <p:animEffect transition="in" filter="wipe(down)">
                                      <p:cBhvr>
                                        <p:cTn id="64" dur="580">
                                          <p:stCondLst>
                                            <p:cond delay="0"/>
                                          </p:stCondLst>
                                        </p:cTn>
                                        <p:tgtEl>
                                          <p:spTgt spid="2">
                                            <p:txEl>
                                              <p:pRg st="9" end="9"/>
                                            </p:txEl>
                                          </p:spTgt>
                                        </p:tgtEl>
                                      </p:cBhvr>
                                    </p:animEffect>
                                    <p:anim calcmode="lin" valueType="num">
                                      <p:cBhvr>
                                        <p:cTn id="65" dur="1822" tmFilter="0,0; 0.14,0.36; 0.43,0.73; 0.71,0.91; 1.0,1.0">
                                          <p:stCondLst>
                                            <p:cond delay="0"/>
                                          </p:stCondLst>
                                        </p:cTn>
                                        <p:tgtEl>
                                          <p:spTgt spid="2">
                                            <p:txEl>
                                              <p:pRg st="9" end="9"/>
                                            </p:txEl>
                                          </p:spTgt>
                                        </p:tgtEl>
                                        <p:attrNameLst>
                                          <p:attrName>ppt_x</p:attrName>
                                        </p:attrNameLst>
                                      </p:cBhvr>
                                      <p:tavLst>
                                        <p:tav tm="0">
                                          <p:val>
                                            <p:strVal val="#ppt_x-0.25"/>
                                          </p:val>
                                        </p:tav>
                                        <p:tav tm="100000">
                                          <p:val>
                                            <p:strVal val="#ppt_x"/>
                                          </p:val>
                                        </p:tav>
                                      </p:tavLst>
                                    </p:anim>
                                    <p:anim calcmode="lin" valueType="num">
                                      <p:cBhvr>
                                        <p:cTn id="66" dur="664" tmFilter="0.0,0.0; 0.25,0.07; 0.50,0.2; 0.75,0.467; 1.0,1.0">
                                          <p:stCondLst>
                                            <p:cond delay="0"/>
                                          </p:stCondLst>
                                        </p:cTn>
                                        <p:tgtEl>
                                          <p:spTgt spid="2">
                                            <p:txEl>
                                              <p:pRg st="9" end="9"/>
                                            </p:txEl>
                                          </p:spTgt>
                                        </p:tgtEl>
                                        <p:attrNameLst>
                                          <p:attrName>ppt_y</p:attrName>
                                        </p:attrNameLst>
                                      </p:cBhvr>
                                      <p:tavLst>
                                        <p:tav tm="0" fmla="#ppt_y-sin(pi*$)/3">
                                          <p:val>
                                            <p:fltVal val="0.5"/>
                                          </p:val>
                                        </p:tav>
                                        <p:tav tm="100000">
                                          <p:val>
                                            <p:fltVal val="1"/>
                                          </p:val>
                                        </p:tav>
                                      </p:tavLst>
                                    </p:anim>
                                    <p:anim calcmode="lin" valueType="num">
                                      <p:cBhvr>
                                        <p:cTn id="67" dur="664" tmFilter="0, 0; 0.125,0.2665; 0.25,0.4; 0.375,0.465; 0.5,0.5;  0.625,0.535; 0.75,0.6; 0.875,0.7335; 1,1">
                                          <p:stCondLst>
                                            <p:cond delay="664"/>
                                          </p:stCondLst>
                                        </p:cTn>
                                        <p:tgtEl>
                                          <p:spTgt spid="2">
                                            <p:txEl>
                                              <p:pRg st="9" end="9"/>
                                            </p:txEl>
                                          </p:spTgt>
                                        </p:tgtEl>
                                        <p:attrNameLst>
                                          <p:attrName>ppt_y</p:attrName>
                                        </p:attrNameLst>
                                      </p:cBhvr>
                                      <p:tavLst>
                                        <p:tav tm="0" fmla="#ppt_y-sin(pi*$)/9">
                                          <p:val>
                                            <p:fltVal val="0"/>
                                          </p:val>
                                        </p:tav>
                                        <p:tav tm="100000">
                                          <p:val>
                                            <p:fltVal val="1"/>
                                          </p:val>
                                        </p:tav>
                                      </p:tavLst>
                                    </p:anim>
                                    <p:anim calcmode="lin" valueType="num">
                                      <p:cBhvr>
                                        <p:cTn id="68" dur="332" tmFilter="0, 0; 0.125,0.2665; 0.25,0.4; 0.375,0.465; 0.5,0.5;  0.625,0.535; 0.75,0.6; 0.875,0.7335; 1,1">
                                          <p:stCondLst>
                                            <p:cond delay="1324"/>
                                          </p:stCondLst>
                                        </p:cTn>
                                        <p:tgtEl>
                                          <p:spTgt spid="2">
                                            <p:txEl>
                                              <p:pRg st="9" end="9"/>
                                            </p:txEl>
                                          </p:spTgt>
                                        </p:tgtEl>
                                        <p:attrNameLst>
                                          <p:attrName>ppt_y</p:attrName>
                                        </p:attrNameLst>
                                      </p:cBhvr>
                                      <p:tavLst>
                                        <p:tav tm="0" fmla="#ppt_y-sin(pi*$)/27">
                                          <p:val>
                                            <p:fltVal val="0"/>
                                          </p:val>
                                        </p:tav>
                                        <p:tav tm="100000">
                                          <p:val>
                                            <p:fltVal val="1"/>
                                          </p:val>
                                        </p:tav>
                                      </p:tavLst>
                                    </p:anim>
                                    <p:anim calcmode="lin" valueType="num">
                                      <p:cBhvr>
                                        <p:cTn id="69" dur="164" tmFilter="0, 0; 0.125,0.2665; 0.25,0.4; 0.375,0.465; 0.5,0.5;  0.625,0.535; 0.75,0.6; 0.875,0.7335; 1,1">
                                          <p:stCondLst>
                                            <p:cond delay="1656"/>
                                          </p:stCondLst>
                                        </p:cTn>
                                        <p:tgtEl>
                                          <p:spTgt spid="2">
                                            <p:txEl>
                                              <p:pRg st="9" end="9"/>
                                            </p:txEl>
                                          </p:spTgt>
                                        </p:tgtEl>
                                        <p:attrNameLst>
                                          <p:attrName>ppt_y</p:attrName>
                                        </p:attrNameLst>
                                      </p:cBhvr>
                                      <p:tavLst>
                                        <p:tav tm="0" fmla="#ppt_y-sin(pi*$)/81">
                                          <p:val>
                                            <p:fltVal val="0"/>
                                          </p:val>
                                        </p:tav>
                                        <p:tav tm="100000">
                                          <p:val>
                                            <p:fltVal val="1"/>
                                          </p:val>
                                        </p:tav>
                                      </p:tavLst>
                                    </p:anim>
                                    <p:animScale>
                                      <p:cBhvr>
                                        <p:cTn id="70" dur="26">
                                          <p:stCondLst>
                                            <p:cond delay="650"/>
                                          </p:stCondLst>
                                        </p:cTn>
                                        <p:tgtEl>
                                          <p:spTgt spid="2">
                                            <p:txEl>
                                              <p:pRg st="9" end="9"/>
                                            </p:txEl>
                                          </p:spTgt>
                                        </p:tgtEl>
                                      </p:cBhvr>
                                      <p:to x="100000" y="60000"/>
                                    </p:animScale>
                                    <p:animScale>
                                      <p:cBhvr>
                                        <p:cTn id="71" dur="166" decel="50000">
                                          <p:stCondLst>
                                            <p:cond delay="676"/>
                                          </p:stCondLst>
                                        </p:cTn>
                                        <p:tgtEl>
                                          <p:spTgt spid="2">
                                            <p:txEl>
                                              <p:pRg st="9" end="9"/>
                                            </p:txEl>
                                          </p:spTgt>
                                        </p:tgtEl>
                                      </p:cBhvr>
                                      <p:to x="100000" y="100000"/>
                                    </p:animScale>
                                    <p:animScale>
                                      <p:cBhvr>
                                        <p:cTn id="72" dur="26">
                                          <p:stCondLst>
                                            <p:cond delay="1312"/>
                                          </p:stCondLst>
                                        </p:cTn>
                                        <p:tgtEl>
                                          <p:spTgt spid="2">
                                            <p:txEl>
                                              <p:pRg st="9" end="9"/>
                                            </p:txEl>
                                          </p:spTgt>
                                        </p:tgtEl>
                                      </p:cBhvr>
                                      <p:to x="100000" y="80000"/>
                                    </p:animScale>
                                    <p:animScale>
                                      <p:cBhvr>
                                        <p:cTn id="73" dur="166" decel="50000">
                                          <p:stCondLst>
                                            <p:cond delay="1338"/>
                                          </p:stCondLst>
                                        </p:cTn>
                                        <p:tgtEl>
                                          <p:spTgt spid="2">
                                            <p:txEl>
                                              <p:pRg st="9" end="9"/>
                                            </p:txEl>
                                          </p:spTgt>
                                        </p:tgtEl>
                                      </p:cBhvr>
                                      <p:to x="100000" y="100000"/>
                                    </p:animScale>
                                    <p:animScale>
                                      <p:cBhvr>
                                        <p:cTn id="74" dur="26">
                                          <p:stCondLst>
                                            <p:cond delay="1642"/>
                                          </p:stCondLst>
                                        </p:cTn>
                                        <p:tgtEl>
                                          <p:spTgt spid="2">
                                            <p:txEl>
                                              <p:pRg st="9" end="9"/>
                                            </p:txEl>
                                          </p:spTgt>
                                        </p:tgtEl>
                                      </p:cBhvr>
                                      <p:to x="100000" y="90000"/>
                                    </p:animScale>
                                    <p:animScale>
                                      <p:cBhvr>
                                        <p:cTn id="75" dur="166" decel="50000">
                                          <p:stCondLst>
                                            <p:cond delay="1668"/>
                                          </p:stCondLst>
                                        </p:cTn>
                                        <p:tgtEl>
                                          <p:spTgt spid="2">
                                            <p:txEl>
                                              <p:pRg st="9" end="9"/>
                                            </p:txEl>
                                          </p:spTgt>
                                        </p:tgtEl>
                                      </p:cBhvr>
                                      <p:to x="100000" y="100000"/>
                                    </p:animScale>
                                    <p:animScale>
                                      <p:cBhvr>
                                        <p:cTn id="76" dur="26">
                                          <p:stCondLst>
                                            <p:cond delay="1808"/>
                                          </p:stCondLst>
                                        </p:cTn>
                                        <p:tgtEl>
                                          <p:spTgt spid="2">
                                            <p:txEl>
                                              <p:pRg st="9" end="9"/>
                                            </p:txEl>
                                          </p:spTgt>
                                        </p:tgtEl>
                                      </p:cBhvr>
                                      <p:to x="100000" y="95000"/>
                                    </p:animScale>
                                    <p:animScale>
                                      <p:cBhvr>
                                        <p:cTn id="77" dur="166" decel="50000">
                                          <p:stCondLst>
                                            <p:cond delay="1834"/>
                                          </p:stCondLst>
                                        </p:cTn>
                                        <p:tgtEl>
                                          <p:spTgt spid="2">
                                            <p:txEl>
                                              <p:pRg st="9" end="9"/>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BEBA8EAE-BF5A-486C-A8C5-ECC9F3942E4B}">
                <a14:imgProps xmlns:a14="http://schemas.microsoft.com/office/drawing/2010/main">
                  <a14:imgLayer r:embed="rId3">
                    <a14:imgEffect>
                      <a14:brightnessContrast bright="-4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Rectangle 1"/>
          <p:cNvSpPr/>
          <p:nvPr/>
        </p:nvSpPr>
        <p:spPr>
          <a:xfrm>
            <a:off x="0" y="0"/>
            <a:ext cx="9144000" cy="8156079"/>
          </a:xfrm>
          <a:prstGeom prst="rect">
            <a:avLst/>
          </a:prstGeom>
        </p:spPr>
        <p:txBody>
          <a:bodyPr wrap="square">
            <a:spAutoFit/>
          </a:bodyPr>
          <a:lstStyle/>
          <a:p>
            <a:pPr lvl="0"/>
            <a:r>
              <a:rPr lang="ar-IQ" sz="3200" b="1" i="1" dirty="0">
                <a:latin typeface="Arabic Typesetting" pitchFamily="66" charset="-78"/>
                <a:cs typeface="Arabic Typesetting" pitchFamily="66" charset="-78"/>
              </a:rPr>
              <a:t>2-عدد الوحدات المعيبة كنسبة من إجمالي الوحدات المشحونة إلى الزبائن .</a:t>
            </a:r>
            <a:endParaRPr lang="en-US" sz="3200" b="1" i="1" dirty="0">
              <a:latin typeface="Arabic Typesetting" pitchFamily="66" charset="-78"/>
              <a:cs typeface="Arabic Typesetting" pitchFamily="66" charset="-78"/>
            </a:endParaRPr>
          </a:p>
          <a:p>
            <a:pPr lvl="0"/>
            <a:r>
              <a:rPr lang="ar-IQ" sz="3200" b="1" i="1" dirty="0">
                <a:latin typeface="Arabic Typesetting" pitchFamily="66" charset="-78"/>
                <a:cs typeface="Arabic Typesetting" pitchFamily="66" charset="-78"/>
              </a:rPr>
              <a:t>3-عدد شكاوي الزبائن</a:t>
            </a:r>
          </a:p>
          <a:p>
            <a:pPr lvl="0"/>
            <a:r>
              <a:rPr lang="ar-IQ" sz="3200" b="1" i="1" dirty="0">
                <a:latin typeface="Arabic Typesetting" pitchFamily="66" charset="-78"/>
                <a:cs typeface="Arabic Typesetting" pitchFamily="66" charset="-78"/>
              </a:rPr>
              <a:t>4-التأخير في التسليم </a:t>
            </a:r>
          </a:p>
          <a:p>
            <a:pPr lvl="0"/>
            <a:r>
              <a:rPr lang="ar-IQ" sz="3200" b="1" i="1" dirty="0">
                <a:latin typeface="Arabic Typesetting" pitchFamily="66" charset="-78"/>
                <a:cs typeface="Arabic Typesetting" pitchFamily="66" charset="-78"/>
              </a:rPr>
              <a:t>5-التسليم في الموعد المحدد</a:t>
            </a:r>
          </a:p>
          <a:p>
            <a:pPr lvl="0"/>
            <a:r>
              <a:rPr lang="ar-SA" sz="3200" b="1" i="1" dirty="0" smtClean="0">
                <a:latin typeface="Arabic Typesetting" pitchFamily="66" charset="-78"/>
                <a:cs typeface="Arabic Typesetting" pitchFamily="66" charset="-78"/>
              </a:rPr>
              <a:t>                                    ( </a:t>
            </a:r>
            <a:r>
              <a:rPr lang="ar-IQ" sz="3200" b="1" i="1" dirty="0" smtClean="0">
                <a:latin typeface="Arabic Typesetting" pitchFamily="66" charset="-78"/>
                <a:cs typeface="Arabic Typesetting" pitchFamily="66" charset="-78"/>
              </a:rPr>
              <a:t>تقويم </a:t>
            </a:r>
            <a:r>
              <a:rPr lang="ar-IQ" sz="3200" b="1" i="1" dirty="0">
                <a:latin typeface="Arabic Typesetting" pitchFamily="66" charset="-78"/>
                <a:cs typeface="Arabic Typesetting" pitchFamily="66" charset="-78"/>
              </a:rPr>
              <a:t>الأداء </a:t>
            </a:r>
            <a:r>
              <a:rPr lang="ar-IQ" sz="3200" b="1" i="1" dirty="0" smtClean="0">
                <a:latin typeface="Arabic Typesetting" pitchFamily="66" charset="-78"/>
                <a:cs typeface="Arabic Typesetting" pitchFamily="66" charset="-78"/>
              </a:rPr>
              <a:t>الاستراتيجي </a:t>
            </a:r>
            <a:r>
              <a:rPr lang="ar-SA" sz="3200" b="1" i="1" dirty="0" smtClean="0">
                <a:latin typeface="Arabic Typesetting" pitchFamily="66" charset="-78"/>
                <a:cs typeface="Arabic Typesetting" pitchFamily="66" charset="-78"/>
              </a:rPr>
              <a:t>)</a:t>
            </a:r>
            <a:endParaRPr lang="ar-IQ" sz="3200" b="1" i="1" dirty="0">
              <a:latin typeface="Arabic Typesetting" pitchFamily="66" charset="-78"/>
              <a:cs typeface="Arabic Typesetting" pitchFamily="66" charset="-78"/>
            </a:endParaRPr>
          </a:p>
          <a:p>
            <a:pPr lvl="0"/>
            <a:r>
              <a:rPr lang="ar-IQ" sz="3200" b="1" i="1" dirty="0">
                <a:latin typeface="Arabic Typesetting" pitchFamily="66" charset="-78"/>
                <a:cs typeface="Arabic Typesetting" pitchFamily="66" charset="-78"/>
              </a:rPr>
              <a:t>يعرف بأنه عملية قياس فاعلية وكفاءة الوحدات الاقتصادية في تحقيق أهدافها باستعمال مجموعة من المؤشرات والمقاييس المالية وغير المالية وبالشكل الذي يتناسب مع متغيّرات البيئة الداخلية والخارجية لهذه الوحدات.</a:t>
            </a:r>
          </a:p>
          <a:p>
            <a:pPr lvl="0"/>
            <a:r>
              <a:rPr lang="ar-SA" sz="3200" b="1" i="1" dirty="0" smtClean="0">
                <a:latin typeface="Arabic Typesetting" pitchFamily="66" charset="-78"/>
                <a:cs typeface="Arabic Typesetting" pitchFamily="66" charset="-78"/>
              </a:rPr>
              <a:t>                            (</a:t>
            </a:r>
            <a:r>
              <a:rPr lang="ar-IQ" sz="3200" b="1" i="1" dirty="0" smtClean="0">
                <a:latin typeface="Arabic Typesetting" pitchFamily="66" charset="-78"/>
                <a:cs typeface="Arabic Typesetting" pitchFamily="66" charset="-78"/>
              </a:rPr>
              <a:t>النماذج </a:t>
            </a:r>
            <a:r>
              <a:rPr lang="ar-IQ" sz="3200" b="1" i="1" dirty="0">
                <a:latin typeface="Arabic Typesetting" pitchFamily="66" charset="-78"/>
                <a:cs typeface="Arabic Typesetting" pitchFamily="66" charset="-78"/>
              </a:rPr>
              <a:t>الحديثة لتقويم الأداء </a:t>
            </a:r>
            <a:r>
              <a:rPr lang="ar-IQ" sz="3200" b="1" i="1" dirty="0" smtClean="0">
                <a:latin typeface="Arabic Typesetting" pitchFamily="66" charset="-78"/>
                <a:cs typeface="Arabic Typesetting" pitchFamily="66" charset="-78"/>
              </a:rPr>
              <a:t>الاستراتيجي </a:t>
            </a:r>
            <a:r>
              <a:rPr lang="ar-SA" sz="3200" b="1" i="1" dirty="0" smtClean="0">
                <a:latin typeface="Arabic Typesetting" pitchFamily="66" charset="-78"/>
                <a:cs typeface="Arabic Typesetting" pitchFamily="66" charset="-78"/>
              </a:rPr>
              <a:t>)</a:t>
            </a:r>
          </a:p>
          <a:p>
            <a:pPr lvl="0"/>
            <a:endParaRPr lang="ar-IQ" sz="3200" b="1" i="1" dirty="0">
              <a:latin typeface="Arabic Typesetting" pitchFamily="66" charset="-78"/>
              <a:cs typeface="Arabic Typesetting" pitchFamily="66" charset="-78"/>
            </a:endParaRPr>
          </a:p>
          <a:p>
            <a:r>
              <a:rPr lang="ar-IQ" sz="3200" b="1" i="1" dirty="0">
                <a:latin typeface="Arabic Typesetting" pitchFamily="66" charset="-78"/>
                <a:cs typeface="Arabic Typesetting" pitchFamily="66" charset="-78"/>
              </a:rPr>
              <a:t>أولاً :ـ لوحة القياس (القيادة) </a:t>
            </a:r>
            <a:r>
              <a:rPr lang="en-US" sz="3200" b="1" i="1" dirty="0">
                <a:latin typeface="Arabic Typesetting" pitchFamily="66" charset="-78"/>
                <a:cs typeface="Arabic Typesetting" pitchFamily="66" charset="-78"/>
              </a:rPr>
              <a:t>(Tableau Du Board)</a:t>
            </a:r>
            <a:r>
              <a:rPr lang="ar-IQ" sz="3200" b="1" i="1" dirty="0">
                <a:latin typeface="Arabic Typesetting" pitchFamily="66" charset="-78"/>
                <a:cs typeface="Arabic Typesetting" pitchFamily="66" charset="-78"/>
              </a:rPr>
              <a:t> :</a:t>
            </a:r>
          </a:p>
          <a:p>
            <a:r>
              <a:rPr lang="ar-IQ" sz="3200" b="1" i="1" dirty="0">
                <a:latin typeface="Arabic Typesetting" pitchFamily="66" charset="-78"/>
                <a:cs typeface="Arabic Typesetting" pitchFamily="66" charset="-78"/>
              </a:rPr>
              <a:t>ثانياً :ـ تقويم الأداء </a:t>
            </a:r>
            <a:r>
              <a:rPr lang="ar-IQ" sz="3200" b="1" i="1" dirty="0" smtClean="0">
                <a:latin typeface="Arabic Typesetting" pitchFamily="66" charset="-78"/>
                <a:cs typeface="Arabic Typesetting" pitchFamily="66" charset="-78"/>
              </a:rPr>
              <a:t>الاستراتيجي </a:t>
            </a:r>
            <a:r>
              <a:rPr lang="ar-IQ" sz="3200" b="1" i="1" dirty="0">
                <a:latin typeface="Arabic Typesetting" pitchFamily="66" charset="-78"/>
                <a:cs typeface="Arabic Typesetting" pitchFamily="66" charset="-78"/>
              </a:rPr>
              <a:t>حسب الأنشطة </a:t>
            </a:r>
            <a:r>
              <a:rPr lang="ar-IQ" sz="3200" i="1" dirty="0">
                <a:latin typeface="Arabic Typesetting" pitchFamily="66" charset="-78"/>
                <a:cs typeface="Arabic Typesetting" pitchFamily="66" charset="-78"/>
              </a:rPr>
              <a:t>.</a:t>
            </a:r>
          </a:p>
          <a:p>
            <a:r>
              <a:rPr lang="ar-IQ" sz="3200" b="1" i="1" dirty="0">
                <a:latin typeface="Arabic Typesetting" pitchFamily="66" charset="-78"/>
                <a:cs typeface="Arabic Typesetting" pitchFamily="66" charset="-78"/>
              </a:rPr>
              <a:t>ثالثاً :ـ أنموذج لجنة معايير المحاسبة الإدارية الأمريكية </a:t>
            </a:r>
            <a:r>
              <a:rPr lang="ar-IQ" sz="3200" i="1" dirty="0" smtClean="0">
                <a:latin typeface="Arabic Typesetting" pitchFamily="66" charset="-78"/>
                <a:cs typeface="Arabic Typesetting" pitchFamily="66" charset="-78"/>
              </a:rPr>
              <a:t>.</a:t>
            </a:r>
          </a:p>
          <a:p>
            <a:r>
              <a:rPr lang="ar-IQ" sz="3200" b="1" dirty="0" smtClean="0">
                <a:latin typeface="Arabic Typesetting" pitchFamily="66" charset="-78"/>
                <a:cs typeface="Arabic Typesetting" pitchFamily="66" charset="-78"/>
              </a:rPr>
              <a:t>رابعا:- بطاقة العلامات المتوازنة.</a:t>
            </a:r>
            <a:endParaRPr lang="ar-IQ" sz="3200" b="1" dirty="0">
              <a:latin typeface="Arabic Typesetting" pitchFamily="66" charset="-78"/>
              <a:cs typeface="Arabic Typesetting" pitchFamily="66" charset="-78"/>
            </a:endParaRPr>
          </a:p>
          <a:p>
            <a:endParaRPr lang="en-US" sz="3600" b="1" i="1" dirty="0">
              <a:latin typeface="Arabic Typesetting" pitchFamily="66" charset="-78"/>
              <a:cs typeface="Arabic Typesetting" pitchFamily="66" charset="-78"/>
            </a:endParaRPr>
          </a:p>
          <a:p>
            <a:endParaRPr lang="ar-IQ" sz="4000" b="1" dirty="0" smtClean="0">
              <a:latin typeface="Arabic Typesetting" pitchFamily="66" charset="-78"/>
              <a:cs typeface="Arabic Typesetting" pitchFamily="66" charset="-78"/>
            </a:endParaRPr>
          </a:p>
        </p:txBody>
      </p:sp>
    </p:spTree>
    <p:extLst>
      <p:ext uri="{BB962C8B-B14F-4D97-AF65-F5344CB8AC3E}">
        <p14:creationId xmlns:p14="http://schemas.microsoft.com/office/powerpoint/2010/main" val="2643686811"/>
      </p:ext>
    </p:extLst>
  </p:cSld>
  <p:clrMapOvr>
    <a:masterClrMapping/>
  </p:clrMapOvr>
  <mc:AlternateContent xmlns:mc="http://schemas.openxmlformats.org/markup-compatibility/2006" xmlns:p14="http://schemas.microsoft.com/office/powerpoint/2010/main">
    <mc:Choice Requires="p14">
      <p:transition spd="slow" p14:dur="4000">
        <p14:vortex/>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80">
                                          <p:stCondLst>
                                            <p:cond delay="0"/>
                                          </p:stCondLst>
                                        </p:cTn>
                                        <p:tgtEl>
                                          <p:spTgt spid="2">
                                            <p:txEl>
                                              <p:pRg st="0" end="0"/>
                                            </p:txEl>
                                          </p:spTgt>
                                        </p:tgtEl>
                                      </p:cBhvr>
                                    </p:animEffect>
                                    <p:anim calcmode="lin" valueType="num">
                                      <p:cBhvr>
                                        <p:cTn id="8" dur="1822" tmFilter="0,0; 0.14,0.36; 0.43,0.73; 0.71,0.91; 1.0,1.0">
                                          <p:stCondLst>
                                            <p:cond delay="0"/>
                                          </p:stCondLst>
                                        </p:cTn>
                                        <p:tgtEl>
                                          <p:spTgt spid="2">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xEl>
                                              <p:pRg st="0" end="0"/>
                                            </p:txEl>
                                          </p:spTgt>
                                        </p:tgtEl>
                                      </p:cBhvr>
                                      <p:to x="100000" y="60000"/>
                                    </p:animScale>
                                    <p:animScale>
                                      <p:cBhvr>
                                        <p:cTn id="14" dur="166" decel="50000">
                                          <p:stCondLst>
                                            <p:cond delay="676"/>
                                          </p:stCondLst>
                                        </p:cTn>
                                        <p:tgtEl>
                                          <p:spTgt spid="2">
                                            <p:txEl>
                                              <p:pRg st="0" end="0"/>
                                            </p:txEl>
                                          </p:spTgt>
                                        </p:tgtEl>
                                      </p:cBhvr>
                                      <p:to x="100000" y="100000"/>
                                    </p:animScale>
                                    <p:animScale>
                                      <p:cBhvr>
                                        <p:cTn id="15" dur="26">
                                          <p:stCondLst>
                                            <p:cond delay="1312"/>
                                          </p:stCondLst>
                                        </p:cTn>
                                        <p:tgtEl>
                                          <p:spTgt spid="2">
                                            <p:txEl>
                                              <p:pRg st="0" end="0"/>
                                            </p:txEl>
                                          </p:spTgt>
                                        </p:tgtEl>
                                      </p:cBhvr>
                                      <p:to x="100000" y="80000"/>
                                    </p:animScale>
                                    <p:animScale>
                                      <p:cBhvr>
                                        <p:cTn id="16" dur="166" decel="50000">
                                          <p:stCondLst>
                                            <p:cond delay="1338"/>
                                          </p:stCondLst>
                                        </p:cTn>
                                        <p:tgtEl>
                                          <p:spTgt spid="2">
                                            <p:txEl>
                                              <p:pRg st="0" end="0"/>
                                            </p:txEl>
                                          </p:spTgt>
                                        </p:tgtEl>
                                      </p:cBhvr>
                                      <p:to x="100000" y="100000"/>
                                    </p:animScale>
                                    <p:animScale>
                                      <p:cBhvr>
                                        <p:cTn id="17" dur="26">
                                          <p:stCondLst>
                                            <p:cond delay="1642"/>
                                          </p:stCondLst>
                                        </p:cTn>
                                        <p:tgtEl>
                                          <p:spTgt spid="2">
                                            <p:txEl>
                                              <p:pRg st="0" end="0"/>
                                            </p:txEl>
                                          </p:spTgt>
                                        </p:tgtEl>
                                      </p:cBhvr>
                                      <p:to x="100000" y="90000"/>
                                    </p:animScale>
                                    <p:animScale>
                                      <p:cBhvr>
                                        <p:cTn id="18" dur="166" decel="50000">
                                          <p:stCondLst>
                                            <p:cond delay="1668"/>
                                          </p:stCondLst>
                                        </p:cTn>
                                        <p:tgtEl>
                                          <p:spTgt spid="2">
                                            <p:txEl>
                                              <p:pRg st="0" end="0"/>
                                            </p:txEl>
                                          </p:spTgt>
                                        </p:tgtEl>
                                      </p:cBhvr>
                                      <p:to x="100000" y="100000"/>
                                    </p:animScale>
                                    <p:animScale>
                                      <p:cBhvr>
                                        <p:cTn id="19" dur="26">
                                          <p:stCondLst>
                                            <p:cond delay="1808"/>
                                          </p:stCondLst>
                                        </p:cTn>
                                        <p:tgtEl>
                                          <p:spTgt spid="2">
                                            <p:txEl>
                                              <p:pRg st="0" end="0"/>
                                            </p:txEl>
                                          </p:spTgt>
                                        </p:tgtEl>
                                      </p:cBhvr>
                                      <p:to x="100000" y="95000"/>
                                    </p:animScale>
                                    <p:animScale>
                                      <p:cBhvr>
                                        <p:cTn id="20" dur="166" decel="50000">
                                          <p:stCondLst>
                                            <p:cond delay="1834"/>
                                          </p:stCondLst>
                                        </p:cTn>
                                        <p:tgtEl>
                                          <p:spTgt spid="2">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2">
                                            <p:txEl>
                                              <p:pRg st="1" end="1"/>
                                            </p:txEl>
                                          </p:spTgt>
                                        </p:tgtEl>
                                        <p:attrNameLst>
                                          <p:attrName>style.visibility</p:attrName>
                                        </p:attrNameLst>
                                      </p:cBhvr>
                                      <p:to>
                                        <p:strVal val="visible"/>
                                      </p:to>
                                    </p:set>
                                    <p:animEffect transition="in" filter="wipe(down)">
                                      <p:cBhvr>
                                        <p:cTn id="25" dur="580">
                                          <p:stCondLst>
                                            <p:cond delay="0"/>
                                          </p:stCondLst>
                                        </p:cTn>
                                        <p:tgtEl>
                                          <p:spTgt spid="2">
                                            <p:txEl>
                                              <p:pRg st="1" end="1"/>
                                            </p:txEl>
                                          </p:spTgt>
                                        </p:tgtEl>
                                      </p:cBhvr>
                                    </p:animEffect>
                                    <p:anim calcmode="lin" valueType="num">
                                      <p:cBhvr>
                                        <p:cTn id="26" dur="1822" tmFilter="0,0; 0.14,0.36; 0.43,0.73; 0.71,0.91; 1.0,1.0">
                                          <p:stCondLst>
                                            <p:cond delay="0"/>
                                          </p:stCondLst>
                                        </p:cTn>
                                        <p:tgtEl>
                                          <p:spTgt spid="2">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2">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2">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2">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2">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2">
                                            <p:txEl>
                                              <p:pRg st="1" end="1"/>
                                            </p:txEl>
                                          </p:spTgt>
                                        </p:tgtEl>
                                      </p:cBhvr>
                                      <p:to x="100000" y="60000"/>
                                    </p:animScale>
                                    <p:animScale>
                                      <p:cBhvr>
                                        <p:cTn id="32" dur="166" decel="50000">
                                          <p:stCondLst>
                                            <p:cond delay="676"/>
                                          </p:stCondLst>
                                        </p:cTn>
                                        <p:tgtEl>
                                          <p:spTgt spid="2">
                                            <p:txEl>
                                              <p:pRg st="1" end="1"/>
                                            </p:txEl>
                                          </p:spTgt>
                                        </p:tgtEl>
                                      </p:cBhvr>
                                      <p:to x="100000" y="100000"/>
                                    </p:animScale>
                                    <p:animScale>
                                      <p:cBhvr>
                                        <p:cTn id="33" dur="26">
                                          <p:stCondLst>
                                            <p:cond delay="1312"/>
                                          </p:stCondLst>
                                        </p:cTn>
                                        <p:tgtEl>
                                          <p:spTgt spid="2">
                                            <p:txEl>
                                              <p:pRg st="1" end="1"/>
                                            </p:txEl>
                                          </p:spTgt>
                                        </p:tgtEl>
                                      </p:cBhvr>
                                      <p:to x="100000" y="80000"/>
                                    </p:animScale>
                                    <p:animScale>
                                      <p:cBhvr>
                                        <p:cTn id="34" dur="166" decel="50000">
                                          <p:stCondLst>
                                            <p:cond delay="1338"/>
                                          </p:stCondLst>
                                        </p:cTn>
                                        <p:tgtEl>
                                          <p:spTgt spid="2">
                                            <p:txEl>
                                              <p:pRg st="1" end="1"/>
                                            </p:txEl>
                                          </p:spTgt>
                                        </p:tgtEl>
                                      </p:cBhvr>
                                      <p:to x="100000" y="100000"/>
                                    </p:animScale>
                                    <p:animScale>
                                      <p:cBhvr>
                                        <p:cTn id="35" dur="26">
                                          <p:stCondLst>
                                            <p:cond delay="1642"/>
                                          </p:stCondLst>
                                        </p:cTn>
                                        <p:tgtEl>
                                          <p:spTgt spid="2">
                                            <p:txEl>
                                              <p:pRg st="1" end="1"/>
                                            </p:txEl>
                                          </p:spTgt>
                                        </p:tgtEl>
                                      </p:cBhvr>
                                      <p:to x="100000" y="90000"/>
                                    </p:animScale>
                                    <p:animScale>
                                      <p:cBhvr>
                                        <p:cTn id="36" dur="166" decel="50000">
                                          <p:stCondLst>
                                            <p:cond delay="1668"/>
                                          </p:stCondLst>
                                        </p:cTn>
                                        <p:tgtEl>
                                          <p:spTgt spid="2">
                                            <p:txEl>
                                              <p:pRg st="1" end="1"/>
                                            </p:txEl>
                                          </p:spTgt>
                                        </p:tgtEl>
                                      </p:cBhvr>
                                      <p:to x="100000" y="100000"/>
                                    </p:animScale>
                                    <p:animScale>
                                      <p:cBhvr>
                                        <p:cTn id="37" dur="26">
                                          <p:stCondLst>
                                            <p:cond delay="1808"/>
                                          </p:stCondLst>
                                        </p:cTn>
                                        <p:tgtEl>
                                          <p:spTgt spid="2">
                                            <p:txEl>
                                              <p:pRg st="1" end="1"/>
                                            </p:txEl>
                                          </p:spTgt>
                                        </p:tgtEl>
                                      </p:cBhvr>
                                      <p:to x="100000" y="95000"/>
                                    </p:animScale>
                                    <p:animScale>
                                      <p:cBhvr>
                                        <p:cTn id="38" dur="166" decel="50000">
                                          <p:stCondLst>
                                            <p:cond delay="1834"/>
                                          </p:stCondLst>
                                        </p:cTn>
                                        <p:tgtEl>
                                          <p:spTgt spid="2">
                                            <p:txEl>
                                              <p:pRg st="1" end="1"/>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2">
                                            <p:txEl>
                                              <p:pRg st="2" end="2"/>
                                            </p:txEl>
                                          </p:spTgt>
                                        </p:tgtEl>
                                        <p:attrNameLst>
                                          <p:attrName>style.visibility</p:attrName>
                                        </p:attrNameLst>
                                      </p:cBhvr>
                                      <p:to>
                                        <p:strVal val="visible"/>
                                      </p:to>
                                    </p:set>
                                    <p:animEffect transition="in" filter="wipe(down)">
                                      <p:cBhvr>
                                        <p:cTn id="43" dur="580">
                                          <p:stCondLst>
                                            <p:cond delay="0"/>
                                          </p:stCondLst>
                                        </p:cTn>
                                        <p:tgtEl>
                                          <p:spTgt spid="2">
                                            <p:txEl>
                                              <p:pRg st="2" end="2"/>
                                            </p:txEl>
                                          </p:spTgt>
                                        </p:tgtEl>
                                      </p:cBhvr>
                                    </p:animEffect>
                                    <p:anim calcmode="lin" valueType="num">
                                      <p:cBhvr>
                                        <p:cTn id="44" dur="1822" tmFilter="0,0; 0.14,0.36; 0.43,0.73; 0.71,0.91; 1.0,1.0">
                                          <p:stCondLst>
                                            <p:cond delay="0"/>
                                          </p:stCondLst>
                                        </p:cTn>
                                        <p:tgtEl>
                                          <p:spTgt spid="2">
                                            <p:txEl>
                                              <p:pRg st="2" end="2"/>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2">
                                            <p:txEl>
                                              <p:pRg st="2" end="2"/>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2">
                                            <p:txEl>
                                              <p:pRg st="2" end="2"/>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2">
                                            <p:txEl>
                                              <p:pRg st="2" end="2"/>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2">
                                            <p:txEl>
                                              <p:pRg st="2" end="2"/>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2">
                                            <p:txEl>
                                              <p:pRg st="2" end="2"/>
                                            </p:txEl>
                                          </p:spTgt>
                                        </p:tgtEl>
                                      </p:cBhvr>
                                      <p:to x="100000" y="60000"/>
                                    </p:animScale>
                                    <p:animScale>
                                      <p:cBhvr>
                                        <p:cTn id="50" dur="166" decel="50000">
                                          <p:stCondLst>
                                            <p:cond delay="676"/>
                                          </p:stCondLst>
                                        </p:cTn>
                                        <p:tgtEl>
                                          <p:spTgt spid="2">
                                            <p:txEl>
                                              <p:pRg st="2" end="2"/>
                                            </p:txEl>
                                          </p:spTgt>
                                        </p:tgtEl>
                                      </p:cBhvr>
                                      <p:to x="100000" y="100000"/>
                                    </p:animScale>
                                    <p:animScale>
                                      <p:cBhvr>
                                        <p:cTn id="51" dur="26">
                                          <p:stCondLst>
                                            <p:cond delay="1312"/>
                                          </p:stCondLst>
                                        </p:cTn>
                                        <p:tgtEl>
                                          <p:spTgt spid="2">
                                            <p:txEl>
                                              <p:pRg st="2" end="2"/>
                                            </p:txEl>
                                          </p:spTgt>
                                        </p:tgtEl>
                                      </p:cBhvr>
                                      <p:to x="100000" y="80000"/>
                                    </p:animScale>
                                    <p:animScale>
                                      <p:cBhvr>
                                        <p:cTn id="52" dur="166" decel="50000">
                                          <p:stCondLst>
                                            <p:cond delay="1338"/>
                                          </p:stCondLst>
                                        </p:cTn>
                                        <p:tgtEl>
                                          <p:spTgt spid="2">
                                            <p:txEl>
                                              <p:pRg st="2" end="2"/>
                                            </p:txEl>
                                          </p:spTgt>
                                        </p:tgtEl>
                                      </p:cBhvr>
                                      <p:to x="100000" y="100000"/>
                                    </p:animScale>
                                    <p:animScale>
                                      <p:cBhvr>
                                        <p:cTn id="53" dur="26">
                                          <p:stCondLst>
                                            <p:cond delay="1642"/>
                                          </p:stCondLst>
                                        </p:cTn>
                                        <p:tgtEl>
                                          <p:spTgt spid="2">
                                            <p:txEl>
                                              <p:pRg st="2" end="2"/>
                                            </p:txEl>
                                          </p:spTgt>
                                        </p:tgtEl>
                                      </p:cBhvr>
                                      <p:to x="100000" y="90000"/>
                                    </p:animScale>
                                    <p:animScale>
                                      <p:cBhvr>
                                        <p:cTn id="54" dur="166" decel="50000">
                                          <p:stCondLst>
                                            <p:cond delay="1668"/>
                                          </p:stCondLst>
                                        </p:cTn>
                                        <p:tgtEl>
                                          <p:spTgt spid="2">
                                            <p:txEl>
                                              <p:pRg st="2" end="2"/>
                                            </p:txEl>
                                          </p:spTgt>
                                        </p:tgtEl>
                                      </p:cBhvr>
                                      <p:to x="100000" y="100000"/>
                                    </p:animScale>
                                    <p:animScale>
                                      <p:cBhvr>
                                        <p:cTn id="55" dur="26">
                                          <p:stCondLst>
                                            <p:cond delay="1808"/>
                                          </p:stCondLst>
                                        </p:cTn>
                                        <p:tgtEl>
                                          <p:spTgt spid="2">
                                            <p:txEl>
                                              <p:pRg st="2" end="2"/>
                                            </p:txEl>
                                          </p:spTgt>
                                        </p:tgtEl>
                                      </p:cBhvr>
                                      <p:to x="100000" y="95000"/>
                                    </p:animScale>
                                    <p:animScale>
                                      <p:cBhvr>
                                        <p:cTn id="56" dur="166" decel="50000">
                                          <p:stCondLst>
                                            <p:cond delay="1834"/>
                                          </p:stCondLst>
                                        </p:cTn>
                                        <p:tgtEl>
                                          <p:spTgt spid="2">
                                            <p:txEl>
                                              <p:pRg st="2" end="2"/>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nodeType="clickEffect">
                                  <p:stCondLst>
                                    <p:cond delay="0"/>
                                  </p:stCondLst>
                                  <p:childTnLst>
                                    <p:set>
                                      <p:cBhvr>
                                        <p:cTn id="60" dur="1" fill="hold">
                                          <p:stCondLst>
                                            <p:cond delay="0"/>
                                          </p:stCondLst>
                                        </p:cTn>
                                        <p:tgtEl>
                                          <p:spTgt spid="2">
                                            <p:txEl>
                                              <p:pRg st="3" end="3"/>
                                            </p:txEl>
                                          </p:spTgt>
                                        </p:tgtEl>
                                        <p:attrNameLst>
                                          <p:attrName>style.visibility</p:attrName>
                                        </p:attrNameLst>
                                      </p:cBhvr>
                                      <p:to>
                                        <p:strVal val="visible"/>
                                      </p:to>
                                    </p:set>
                                    <p:animEffect transition="in" filter="wipe(down)">
                                      <p:cBhvr>
                                        <p:cTn id="61" dur="580">
                                          <p:stCondLst>
                                            <p:cond delay="0"/>
                                          </p:stCondLst>
                                        </p:cTn>
                                        <p:tgtEl>
                                          <p:spTgt spid="2">
                                            <p:txEl>
                                              <p:pRg st="3" end="3"/>
                                            </p:txEl>
                                          </p:spTgt>
                                        </p:tgtEl>
                                      </p:cBhvr>
                                    </p:animEffect>
                                    <p:anim calcmode="lin" valueType="num">
                                      <p:cBhvr>
                                        <p:cTn id="62" dur="1822" tmFilter="0,0; 0.14,0.36; 0.43,0.73; 0.71,0.91; 1.0,1.0">
                                          <p:stCondLst>
                                            <p:cond delay="0"/>
                                          </p:stCondLst>
                                        </p:cTn>
                                        <p:tgtEl>
                                          <p:spTgt spid="2">
                                            <p:txEl>
                                              <p:pRg st="3" end="3"/>
                                            </p:tx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2">
                                            <p:txEl>
                                              <p:pRg st="3" end="3"/>
                                            </p:tx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2">
                                            <p:txEl>
                                              <p:pRg st="3" end="3"/>
                                            </p:tx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2">
                                            <p:txEl>
                                              <p:pRg st="3" end="3"/>
                                            </p:tx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2">
                                            <p:txEl>
                                              <p:pRg st="3" end="3"/>
                                            </p:tx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2">
                                            <p:txEl>
                                              <p:pRg st="3" end="3"/>
                                            </p:txEl>
                                          </p:spTgt>
                                        </p:tgtEl>
                                      </p:cBhvr>
                                      <p:to x="100000" y="60000"/>
                                    </p:animScale>
                                    <p:animScale>
                                      <p:cBhvr>
                                        <p:cTn id="68" dur="166" decel="50000">
                                          <p:stCondLst>
                                            <p:cond delay="676"/>
                                          </p:stCondLst>
                                        </p:cTn>
                                        <p:tgtEl>
                                          <p:spTgt spid="2">
                                            <p:txEl>
                                              <p:pRg st="3" end="3"/>
                                            </p:txEl>
                                          </p:spTgt>
                                        </p:tgtEl>
                                      </p:cBhvr>
                                      <p:to x="100000" y="100000"/>
                                    </p:animScale>
                                    <p:animScale>
                                      <p:cBhvr>
                                        <p:cTn id="69" dur="26">
                                          <p:stCondLst>
                                            <p:cond delay="1312"/>
                                          </p:stCondLst>
                                        </p:cTn>
                                        <p:tgtEl>
                                          <p:spTgt spid="2">
                                            <p:txEl>
                                              <p:pRg st="3" end="3"/>
                                            </p:txEl>
                                          </p:spTgt>
                                        </p:tgtEl>
                                      </p:cBhvr>
                                      <p:to x="100000" y="80000"/>
                                    </p:animScale>
                                    <p:animScale>
                                      <p:cBhvr>
                                        <p:cTn id="70" dur="166" decel="50000">
                                          <p:stCondLst>
                                            <p:cond delay="1338"/>
                                          </p:stCondLst>
                                        </p:cTn>
                                        <p:tgtEl>
                                          <p:spTgt spid="2">
                                            <p:txEl>
                                              <p:pRg st="3" end="3"/>
                                            </p:txEl>
                                          </p:spTgt>
                                        </p:tgtEl>
                                      </p:cBhvr>
                                      <p:to x="100000" y="100000"/>
                                    </p:animScale>
                                    <p:animScale>
                                      <p:cBhvr>
                                        <p:cTn id="71" dur="26">
                                          <p:stCondLst>
                                            <p:cond delay="1642"/>
                                          </p:stCondLst>
                                        </p:cTn>
                                        <p:tgtEl>
                                          <p:spTgt spid="2">
                                            <p:txEl>
                                              <p:pRg st="3" end="3"/>
                                            </p:txEl>
                                          </p:spTgt>
                                        </p:tgtEl>
                                      </p:cBhvr>
                                      <p:to x="100000" y="90000"/>
                                    </p:animScale>
                                    <p:animScale>
                                      <p:cBhvr>
                                        <p:cTn id="72" dur="166" decel="50000">
                                          <p:stCondLst>
                                            <p:cond delay="1668"/>
                                          </p:stCondLst>
                                        </p:cTn>
                                        <p:tgtEl>
                                          <p:spTgt spid="2">
                                            <p:txEl>
                                              <p:pRg st="3" end="3"/>
                                            </p:txEl>
                                          </p:spTgt>
                                        </p:tgtEl>
                                      </p:cBhvr>
                                      <p:to x="100000" y="100000"/>
                                    </p:animScale>
                                    <p:animScale>
                                      <p:cBhvr>
                                        <p:cTn id="73" dur="26">
                                          <p:stCondLst>
                                            <p:cond delay="1808"/>
                                          </p:stCondLst>
                                        </p:cTn>
                                        <p:tgtEl>
                                          <p:spTgt spid="2">
                                            <p:txEl>
                                              <p:pRg st="3" end="3"/>
                                            </p:txEl>
                                          </p:spTgt>
                                        </p:tgtEl>
                                      </p:cBhvr>
                                      <p:to x="100000" y="95000"/>
                                    </p:animScale>
                                    <p:animScale>
                                      <p:cBhvr>
                                        <p:cTn id="74" dur="166" decel="50000">
                                          <p:stCondLst>
                                            <p:cond delay="1834"/>
                                          </p:stCondLst>
                                        </p:cTn>
                                        <p:tgtEl>
                                          <p:spTgt spid="2">
                                            <p:txEl>
                                              <p:pRg st="3" end="3"/>
                                            </p:txEl>
                                          </p:spTgt>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31" presetClass="entr" presetSubtype="0" fill="hold" nodeType="clickEffect">
                                  <p:stCondLst>
                                    <p:cond delay="0"/>
                                  </p:stCondLst>
                                  <p:childTnLst>
                                    <p:set>
                                      <p:cBhvr>
                                        <p:cTn id="78" dur="1" fill="hold">
                                          <p:stCondLst>
                                            <p:cond delay="0"/>
                                          </p:stCondLst>
                                        </p:cTn>
                                        <p:tgtEl>
                                          <p:spTgt spid="2">
                                            <p:txEl>
                                              <p:pRg st="4" end="4"/>
                                            </p:txEl>
                                          </p:spTgt>
                                        </p:tgtEl>
                                        <p:attrNameLst>
                                          <p:attrName>style.visibility</p:attrName>
                                        </p:attrNameLst>
                                      </p:cBhvr>
                                      <p:to>
                                        <p:strVal val="visible"/>
                                      </p:to>
                                    </p:set>
                                    <p:anim calcmode="lin" valueType="num">
                                      <p:cBhvr>
                                        <p:cTn id="79" dur="1000" fill="hold"/>
                                        <p:tgtEl>
                                          <p:spTgt spid="2">
                                            <p:txEl>
                                              <p:pRg st="4" end="4"/>
                                            </p:txEl>
                                          </p:spTgt>
                                        </p:tgtEl>
                                        <p:attrNameLst>
                                          <p:attrName>ppt_w</p:attrName>
                                        </p:attrNameLst>
                                      </p:cBhvr>
                                      <p:tavLst>
                                        <p:tav tm="0">
                                          <p:val>
                                            <p:fltVal val="0"/>
                                          </p:val>
                                        </p:tav>
                                        <p:tav tm="100000">
                                          <p:val>
                                            <p:strVal val="#ppt_w"/>
                                          </p:val>
                                        </p:tav>
                                      </p:tavLst>
                                    </p:anim>
                                    <p:anim calcmode="lin" valueType="num">
                                      <p:cBhvr>
                                        <p:cTn id="80" dur="1000" fill="hold"/>
                                        <p:tgtEl>
                                          <p:spTgt spid="2">
                                            <p:txEl>
                                              <p:pRg st="4" end="4"/>
                                            </p:txEl>
                                          </p:spTgt>
                                        </p:tgtEl>
                                        <p:attrNameLst>
                                          <p:attrName>ppt_h</p:attrName>
                                        </p:attrNameLst>
                                      </p:cBhvr>
                                      <p:tavLst>
                                        <p:tav tm="0">
                                          <p:val>
                                            <p:fltVal val="0"/>
                                          </p:val>
                                        </p:tav>
                                        <p:tav tm="100000">
                                          <p:val>
                                            <p:strVal val="#ppt_h"/>
                                          </p:val>
                                        </p:tav>
                                      </p:tavLst>
                                    </p:anim>
                                    <p:anim calcmode="lin" valueType="num">
                                      <p:cBhvr>
                                        <p:cTn id="81" dur="1000" fill="hold"/>
                                        <p:tgtEl>
                                          <p:spTgt spid="2">
                                            <p:txEl>
                                              <p:pRg st="4" end="4"/>
                                            </p:txEl>
                                          </p:spTgt>
                                        </p:tgtEl>
                                        <p:attrNameLst>
                                          <p:attrName>style.rotation</p:attrName>
                                        </p:attrNameLst>
                                      </p:cBhvr>
                                      <p:tavLst>
                                        <p:tav tm="0">
                                          <p:val>
                                            <p:fltVal val="90"/>
                                          </p:val>
                                        </p:tav>
                                        <p:tav tm="100000">
                                          <p:val>
                                            <p:fltVal val="0"/>
                                          </p:val>
                                        </p:tav>
                                      </p:tavLst>
                                    </p:anim>
                                    <p:animEffect transition="in" filter="fade">
                                      <p:cBhvr>
                                        <p:cTn id="82" dur="1000"/>
                                        <p:tgtEl>
                                          <p:spTgt spid="2">
                                            <p:txEl>
                                              <p:pRg st="4" end="4"/>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2" presetClass="entr" presetSubtype="4" fill="hold" nodeType="clickEffect">
                                  <p:stCondLst>
                                    <p:cond delay="0"/>
                                  </p:stCondLst>
                                  <p:childTnLst>
                                    <p:set>
                                      <p:cBhvr>
                                        <p:cTn id="86" dur="1" fill="hold">
                                          <p:stCondLst>
                                            <p:cond delay="0"/>
                                          </p:stCondLst>
                                        </p:cTn>
                                        <p:tgtEl>
                                          <p:spTgt spid="2">
                                            <p:txEl>
                                              <p:pRg st="5" end="5"/>
                                            </p:txEl>
                                          </p:spTgt>
                                        </p:tgtEl>
                                        <p:attrNameLst>
                                          <p:attrName>style.visibility</p:attrName>
                                        </p:attrNameLst>
                                      </p:cBhvr>
                                      <p:to>
                                        <p:strVal val="visible"/>
                                      </p:to>
                                    </p:set>
                                    <p:anim calcmode="lin" valueType="num">
                                      <p:cBhvr additive="base">
                                        <p:cTn id="8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8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6" presetClass="entr" presetSubtype="16" fill="hold" nodeType="clickEffect">
                                  <p:stCondLst>
                                    <p:cond delay="0"/>
                                  </p:stCondLst>
                                  <p:childTnLst>
                                    <p:set>
                                      <p:cBhvr>
                                        <p:cTn id="92" dur="1" fill="hold">
                                          <p:stCondLst>
                                            <p:cond delay="0"/>
                                          </p:stCondLst>
                                        </p:cTn>
                                        <p:tgtEl>
                                          <p:spTgt spid="2">
                                            <p:txEl>
                                              <p:pRg st="6" end="6"/>
                                            </p:txEl>
                                          </p:spTgt>
                                        </p:tgtEl>
                                        <p:attrNameLst>
                                          <p:attrName>style.visibility</p:attrName>
                                        </p:attrNameLst>
                                      </p:cBhvr>
                                      <p:to>
                                        <p:strVal val="visible"/>
                                      </p:to>
                                    </p:set>
                                    <p:animEffect transition="in" filter="circle(in)">
                                      <p:cBhvr>
                                        <p:cTn id="93" dur="2000"/>
                                        <p:tgtEl>
                                          <p:spTgt spid="2">
                                            <p:txEl>
                                              <p:pRg st="6" end="6"/>
                                            </p:txEl>
                                          </p:spTgt>
                                        </p:tgtEl>
                                      </p:cBhvr>
                                    </p:animEffect>
                                  </p:childTnLst>
                                </p:cTn>
                              </p:par>
                            </p:childTnLst>
                          </p:cTn>
                        </p:par>
                      </p:childTnLst>
                    </p:cTn>
                  </p:par>
                  <p:par>
                    <p:cTn id="94" fill="hold">
                      <p:stCondLst>
                        <p:cond delay="indefinite"/>
                      </p:stCondLst>
                      <p:childTnLst>
                        <p:par>
                          <p:cTn id="95" fill="hold">
                            <p:stCondLst>
                              <p:cond delay="0"/>
                            </p:stCondLst>
                            <p:childTnLst>
                              <p:par>
                                <p:cTn id="96" presetID="42" presetClass="entr" presetSubtype="0" fill="hold" nodeType="clickEffect">
                                  <p:stCondLst>
                                    <p:cond delay="0"/>
                                  </p:stCondLst>
                                  <p:childTnLst>
                                    <p:set>
                                      <p:cBhvr>
                                        <p:cTn id="97" dur="1" fill="hold">
                                          <p:stCondLst>
                                            <p:cond delay="0"/>
                                          </p:stCondLst>
                                        </p:cTn>
                                        <p:tgtEl>
                                          <p:spTgt spid="2">
                                            <p:txEl>
                                              <p:pRg st="8" end="8"/>
                                            </p:txEl>
                                          </p:spTgt>
                                        </p:tgtEl>
                                        <p:attrNameLst>
                                          <p:attrName>style.visibility</p:attrName>
                                        </p:attrNameLst>
                                      </p:cBhvr>
                                      <p:to>
                                        <p:strVal val="visible"/>
                                      </p:to>
                                    </p:set>
                                    <p:animEffect transition="in" filter="fade">
                                      <p:cBhvr>
                                        <p:cTn id="98" dur="1000"/>
                                        <p:tgtEl>
                                          <p:spTgt spid="2">
                                            <p:txEl>
                                              <p:pRg st="8" end="8"/>
                                            </p:txEl>
                                          </p:spTgt>
                                        </p:tgtEl>
                                      </p:cBhvr>
                                    </p:animEffect>
                                    <p:anim calcmode="lin" valueType="num">
                                      <p:cBhvr>
                                        <p:cTn id="99" dur="10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100" dur="1000" fill="hold"/>
                                        <p:tgtEl>
                                          <p:spTgt spid="2">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42" presetClass="entr" presetSubtype="0" fill="hold" nodeType="clickEffect">
                                  <p:stCondLst>
                                    <p:cond delay="0"/>
                                  </p:stCondLst>
                                  <p:childTnLst>
                                    <p:set>
                                      <p:cBhvr>
                                        <p:cTn id="104" dur="1" fill="hold">
                                          <p:stCondLst>
                                            <p:cond delay="0"/>
                                          </p:stCondLst>
                                        </p:cTn>
                                        <p:tgtEl>
                                          <p:spTgt spid="2">
                                            <p:txEl>
                                              <p:pRg st="9" end="9"/>
                                            </p:txEl>
                                          </p:spTgt>
                                        </p:tgtEl>
                                        <p:attrNameLst>
                                          <p:attrName>style.visibility</p:attrName>
                                        </p:attrNameLst>
                                      </p:cBhvr>
                                      <p:to>
                                        <p:strVal val="visible"/>
                                      </p:to>
                                    </p:set>
                                    <p:animEffect transition="in" filter="fade">
                                      <p:cBhvr>
                                        <p:cTn id="105" dur="1000"/>
                                        <p:tgtEl>
                                          <p:spTgt spid="2">
                                            <p:txEl>
                                              <p:pRg st="9" end="9"/>
                                            </p:txEl>
                                          </p:spTgt>
                                        </p:tgtEl>
                                      </p:cBhvr>
                                    </p:animEffect>
                                    <p:anim calcmode="lin" valueType="num">
                                      <p:cBhvr>
                                        <p:cTn id="106" dur="10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107" dur="1000" fill="hold"/>
                                        <p:tgtEl>
                                          <p:spTgt spid="2">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108" fill="hold">
                      <p:stCondLst>
                        <p:cond delay="indefinite"/>
                      </p:stCondLst>
                      <p:childTnLst>
                        <p:par>
                          <p:cTn id="109" fill="hold">
                            <p:stCondLst>
                              <p:cond delay="0"/>
                            </p:stCondLst>
                            <p:childTnLst>
                              <p:par>
                                <p:cTn id="110" presetID="42" presetClass="entr" presetSubtype="0" fill="hold" nodeType="clickEffect">
                                  <p:stCondLst>
                                    <p:cond delay="0"/>
                                  </p:stCondLst>
                                  <p:childTnLst>
                                    <p:set>
                                      <p:cBhvr>
                                        <p:cTn id="111" dur="1" fill="hold">
                                          <p:stCondLst>
                                            <p:cond delay="0"/>
                                          </p:stCondLst>
                                        </p:cTn>
                                        <p:tgtEl>
                                          <p:spTgt spid="2">
                                            <p:txEl>
                                              <p:pRg st="10" end="10"/>
                                            </p:txEl>
                                          </p:spTgt>
                                        </p:tgtEl>
                                        <p:attrNameLst>
                                          <p:attrName>style.visibility</p:attrName>
                                        </p:attrNameLst>
                                      </p:cBhvr>
                                      <p:to>
                                        <p:strVal val="visible"/>
                                      </p:to>
                                    </p:set>
                                    <p:animEffect transition="in" filter="fade">
                                      <p:cBhvr>
                                        <p:cTn id="112" dur="1000"/>
                                        <p:tgtEl>
                                          <p:spTgt spid="2">
                                            <p:txEl>
                                              <p:pRg st="10" end="10"/>
                                            </p:txEl>
                                          </p:spTgt>
                                        </p:tgtEl>
                                      </p:cBhvr>
                                    </p:animEffect>
                                    <p:anim calcmode="lin" valueType="num">
                                      <p:cBhvr>
                                        <p:cTn id="113" dur="10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114" dur="1000" fill="hold"/>
                                        <p:tgtEl>
                                          <p:spTgt spid="2">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42" presetClass="entr" presetSubtype="0" fill="hold" nodeType="clickEffect">
                                  <p:stCondLst>
                                    <p:cond delay="0"/>
                                  </p:stCondLst>
                                  <p:childTnLst>
                                    <p:set>
                                      <p:cBhvr>
                                        <p:cTn id="118" dur="1" fill="hold">
                                          <p:stCondLst>
                                            <p:cond delay="0"/>
                                          </p:stCondLst>
                                        </p:cTn>
                                        <p:tgtEl>
                                          <p:spTgt spid="2">
                                            <p:txEl>
                                              <p:pRg st="11" end="11"/>
                                            </p:txEl>
                                          </p:spTgt>
                                        </p:tgtEl>
                                        <p:attrNameLst>
                                          <p:attrName>style.visibility</p:attrName>
                                        </p:attrNameLst>
                                      </p:cBhvr>
                                      <p:to>
                                        <p:strVal val="visible"/>
                                      </p:to>
                                    </p:set>
                                    <p:animEffect transition="in" filter="fade">
                                      <p:cBhvr>
                                        <p:cTn id="119" dur="1000"/>
                                        <p:tgtEl>
                                          <p:spTgt spid="2">
                                            <p:txEl>
                                              <p:pRg st="11" end="11"/>
                                            </p:txEl>
                                          </p:spTgt>
                                        </p:tgtEl>
                                      </p:cBhvr>
                                    </p:animEffect>
                                    <p:anim calcmode="lin" valueType="num">
                                      <p:cBhvr>
                                        <p:cTn id="120" dur="1000" fill="hold"/>
                                        <p:tgtEl>
                                          <p:spTgt spid="2">
                                            <p:txEl>
                                              <p:pRg st="11" end="11"/>
                                            </p:txEl>
                                          </p:spTgt>
                                        </p:tgtEl>
                                        <p:attrNameLst>
                                          <p:attrName>ppt_x</p:attrName>
                                        </p:attrNameLst>
                                      </p:cBhvr>
                                      <p:tavLst>
                                        <p:tav tm="0">
                                          <p:val>
                                            <p:strVal val="#ppt_x"/>
                                          </p:val>
                                        </p:tav>
                                        <p:tav tm="100000">
                                          <p:val>
                                            <p:strVal val="#ppt_x"/>
                                          </p:val>
                                        </p:tav>
                                      </p:tavLst>
                                    </p:anim>
                                    <p:anim calcmode="lin" valueType="num">
                                      <p:cBhvr>
                                        <p:cTn id="121" dur="1000" fill="hold"/>
                                        <p:tgtEl>
                                          <p:spTgt spid="2">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BEBA8EAE-BF5A-486C-A8C5-ECC9F3942E4B}">
                <a14:imgProps xmlns:a14="http://schemas.microsoft.com/office/drawing/2010/main">
                  <a14:imgLayer r:embed="rId3">
                    <a14:imgEffect>
                      <a14:brightnessContrast bright="-4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Rectangle 1"/>
          <p:cNvSpPr/>
          <p:nvPr/>
        </p:nvSpPr>
        <p:spPr>
          <a:xfrm>
            <a:off x="0" y="0"/>
            <a:ext cx="9144000" cy="7971413"/>
          </a:xfrm>
          <a:prstGeom prst="rect">
            <a:avLst/>
          </a:prstGeom>
        </p:spPr>
        <p:txBody>
          <a:bodyPr wrap="square">
            <a:spAutoFit/>
          </a:bodyPr>
          <a:lstStyle/>
          <a:p>
            <a:r>
              <a:rPr lang="ar-SA" sz="3600" b="1" i="1" dirty="0" smtClean="0">
                <a:latin typeface="Arabic Typesetting" pitchFamily="66" charset="-78"/>
                <a:cs typeface="Arabic Typesetting" pitchFamily="66" charset="-78"/>
              </a:rPr>
              <a:t>                       </a:t>
            </a:r>
            <a:r>
              <a:rPr lang="ar-SA" sz="4000" b="1" i="1" dirty="0" smtClean="0">
                <a:latin typeface="Arabic Typesetting" pitchFamily="66" charset="-78"/>
                <a:cs typeface="Arabic Typesetting" pitchFamily="66" charset="-78"/>
              </a:rPr>
              <a:t>(</a:t>
            </a:r>
            <a:r>
              <a:rPr lang="ar-IQ" sz="4000" b="1" i="1" dirty="0" smtClean="0">
                <a:latin typeface="Arabic Typesetting" pitchFamily="66" charset="-78"/>
                <a:cs typeface="Arabic Typesetting" pitchFamily="66" charset="-78"/>
              </a:rPr>
              <a:t>رابعاً </a:t>
            </a:r>
            <a:r>
              <a:rPr lang="ar-IQ" sz="4000" b="1" i="1" dirty="0">
                <a:latin typeface="Arabic Typesetting" pitchFamily="66" charset="-78"/>
                <a:cs typeface="Arabic Typesetting" pitchFamily="66" charset="-78"/>
              </a:rPr>
              <a:t>:ـ بطاقة العلامات المتوازنة </a:t>
            </a:r>
            <a:r>
              <a:rPr lang="ar-SA" sz="4000" b="1" i="1" dirty="0" smtClean="0">
                <a:latin typeface="Arabic Typesetting" pitchFamily="66" charset="-78"/>
                <a:cs typeface="Arabic Typesetting" pitchFamily="66" charset="-78"/>
              </a:rPr>
              <a:t>)</a:t>
            </a:r>
          </a:p>
          <a:p>
            <a:endParaRPr lang="ar-IQ" sz="4000" b="1" u="sng" dirty="0"/>
          </a:p>
          <a:p>
            <a:r>
              <a:rPr lang="ar-IQ" sz="3200" b="1" i="1" u="sng" dirty="0">
                <a:latin typeface="Arabic Typesetting" pitchFamily="66" charset="-78"/>
                <a:cs typeface="Arabic Typesetting" pitchFamily="66" charset="-78"/>
              </a:rPr>
              <a:t>مفهوم وأهمية ومكونات بطاقة العلامات المتوازنة :</a:t>
            </a:r>
          </a:p>
          <a:p>
            <a:r>
              <a:rPr lang="ar-IQ" sz="3200" b="1" i="1" dirty="0">
                <a:latin typeface="Arabic Typesetting" pitchFamily="66" charset="-78"/>
                <a:cs typeface="Arabic Typesetting" pitchFamily="66" charset="-78"/>
              </a:rPr>
              <a:t>هي مجموعة من المقاييس المالية وغير المالية التي تزود الإدارة برؤية شاملة وواضحة عن أداء الوحدة الاقتصادية، وهي ترجمة للرؤية المستقبلية للوحدة </a:t>
            </a:r>
            <a:r>
              <a:rPr lang="ar-IQ" sz="3200" b="1" i="1" dirty="0" smtClean="0">
                <a:latin typeface="Arabic Typesetting" pitchFamily="66" charset="-78"/>
                <a:cs typeface="Arabic Typesetting" pitchFamily="66" charset="-78"/>
              </a:rPr>
              <a:t>الاقتصادية وتقسم  </a:t>
            </a:r>
            <a:r>
              <a:rPr lang="ar-IQ" sz="3200" b="1" i="1" dirty="0">
                <a:latin typeface="Arabic Typesetting" pitchFamily="66" charset="-78"/>
                <a:cs typeface="Arabic Typesetting" pitchFamily="66" charset="-78"/>
              </a:rPr>
              <a:t>إلى مجموعة من مقاييس الأداء المالية وغير المالية لتزويد الإدارة برؤية شاملة وواضحة عن أدائها لبيان مدى فاعليتها وكفاءتها في تحقيق أهدافها وأهمية بطاقة العلامات المتوازنة هي:</a:t>
            </a:r>
          </a:p>
          <a:p>
            <a:r>
              <a:rPr lang="ar-IQ" sz="3200" b="1" i="1" dirty="0">
                <a:latin typeface="Arabic Typesetting" pitchFamily="66" charset="-78"/>
                <a:cs typeface="Arabic Typesetting" pitchFamily="66" charset="-78"/>
              </a:rPr>
              <a:t>. 1-توفير إطار عملي واقعي يربط القياس بكلا المعيارين الكمي والنوعي .</a:t>
            </a:r>
            <a:endParaRPr lang="en-US" sz="3200" b="1" i="1" dirty="0">
              <a:latin typeface="Arabic Typesetting" pitchFamily="66" charset="-78"/>
              <a:cs typeface="Arabic Typesetting" pitchFamily="66" charset="-78"/>
            </a:endParaRPr>
          </a:p>
          <a:p>
            <a:pPr lvl="0"/>
            <a:r>
              <a:rPr lang="ar-IQ" sz="3200" b="1" i="1" dirty="0">
                <a:latin typeface="Arabic Typesetting" pitchFamily="66" charset="-78"/>
                <a:cs typeface="Arabic Typesetting" pitchFamily="66" charset="-78"/>
              </a:rPr>
              <a:t>2-ترجمة رؤية ورسالة الوحدة إلى أهداف وبالتالي إلى مقاييس للأداء .</a:t>
            </a:r>
            <a:endParaRPr lang="en-US" sz="3200" b="1" i="1" dirty="0">
              <a:latin typeface="Arabic Typesetting" pitchFamily="66" charset="-78"/>
              <a:cs typeface="Arabic Typesetting" pitchFamily="66" charset="-78"/>
            </a:endParaRPr>
          </a:p>
          <a:p>
            <a:pPr lvl="0"/>
            <a:r>
              <a:rPr lang="ar-IQ" sz="3200" b="1" i="1" dirty="0">
                <a:latin typeface="Arabic Typesetting" pitchFamily="66" charset="-78"/>
                <a:cs typeface="Arabic Typesetting" pitchFamily="66" charset="-78"/>
              </a:rPr>
              <a:t>3-توفر للإدارة العليا صورة شاملة وواضحة عن أداء الإدارات والأقسام وتقويم اهدافها </a:t>
            </a:r>
            <a:r>
              <a:rPr lang="ar-IQ" sz="3200" b="1" i="1" dirty="0" err="1">
                <a:latin typeface="Arabic Typesetting" pitchFamily="66" charset="-78"/>
                <a:cs typeface="Arabic Typesetting" pitchFamily="66" charset="-78"/>
              </a:rPr>
              <a:t>الستراتيجية</a:t>
            </a:r>
            <a:r>
              <a:rPr lang="ar-IQ" sz="3200" b="1" i="1" dirty="0">
                <a:latin typeface="Arabic Typesetting" pitchFamily="66" charset="-78"/>
                <a:cs typeface="Arabic Typesetting" pitchFamily="66" charset="-78"/>
              </a:rPr>
              <a:t> ..</a:t>
            </a:r>
            <a:endParaRPr lang="en-US" sz="3200" b="1" i="1" dirty="0">
              <a:latin typeface="Arabic Typesetting" pitchFamily="66" charset="-78"/>
              <a:cs typeface="Arabic Typesetting" pitchFamily="66" charset="-78"/>
            </a:endParaRPr>
          </a:p>
          <a:p>
            <a:r>
              <a:rPr lang="ar-IQ" sz="3200" b="1" i="1" dirty="0">
                <a:latin typeface="Arabic Typesetting" pitchFamily="66" charset="-78"/>
                <a:cs typeface="Arabic Typesetting" pitchFamily="66" charset="-78"/>
              </a:rPr>
              <a:t>4-توفر مجموعة من المؤشرات التي يمكن مقارنتها مرجعياً مع الوحدات الاقتصادية الأخرى العاملة في نفس القطاع.</a:t>
            </a:r>
            <a:endParaRPr lang="ar-IQ" sz="3200" b="1" i="1" u="sng" dirty="0">
              <a:latin typeface="Arabic Typesetting" pitchFamily="66" charset="-78"/>
              <a:cs typeface="Arabic Typesetting" pitchFamily="66" charset="-78"/>
            </a:endParaRPr>
          </a:p>
          <a:p>
            <a:endParaRPr lang="ar-IQ" sz="3600" b="1" i="1" u="sng" dirty="0">
              <a:latin typeface="Arabic Typesetting" pitchFamily="66" charset="-78"/>
              <a:cs typeface="Arabic Typesetting" pitchFamily="66" charset="-78"/>
            </a:endParaRPr>
          </a:p>
          <a:p>
            <a:endParaRPr lang="en-US" sz="3600" b="1" i="1" dirty="0">
              <a:latin typeface="Arabic Typesetting" pitchFamily="66" charset="-78"/>
              <a:cs typeface="Arabic Typesetting" pitchFamily="66" charset="-78"/>
            </a:endParaRPr>
          </a:p>
          <a:p>
            <a:endParaRPr lang="ar-IQ" sz="4000" b="1" dirty="0" smtClean="0">
              <a:latin typeface="Arabic Typesetting" pitchFamily="66" charset="-78"/>
              <a:cs typeface="Arabic Typesetting" pitchFamily="66" charset="-78"/>
            </a:endParaRPr>
          </a:p>
        </p:txBody>
      </p:sp>
    </p:spTree>
    <p:extLst>
      <p:ext uri="{BB962C8B-B14F-4D97-AF65-F5344CB8AC3E}">
        <p14:creationId xmlns:p14="http://schemas.microsoft.com/office/powerpoint/2010/main" val="3028665504"/>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ircle(in)">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1000"/>
                                        <p:tgtEl>
                                          <p:spTgt spid="2">
                                            <p:txEl>
                                              <p:pRg st="2" end="2"/>
                                            </p:txEl>
                                          </p:spTgt>
                                        </p:tgtEl>
                                      </p:cBhvr>
                                    </p:animEffect>
                                    <p:anim calcmode="lin" valueType="num">
                                      <p:cBhvr>
                                        <p:cTn id="13"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nodeType="clickEffect">
                                  <p:stCondLst>
                                    <p:cond delay="0"/>
                                  </p:stCondLst>
                                  <p:childTnLst>
                                    <p:set>
                                      <p:cBhvr>
                                        <p:cTn id="23" dur="1" fill="hold">
                                          <p:stCondLst>
                                            <p:cond delay="0"/>
                                          </p:stCondLst>
                                        </p:cTn>
                                        <p:tgtEl>
                                          <p:spTgt spid="2">
                                            <p:txEl>
                                              <p:pRg st="4" end="4"/>
                                            </p:txEl>
                                          </p:spTgt>
                                        </p:tgtEl>
                                        <p:attrNameLst>
                                          <p:attrName>style.visibility</p:attrName>
                                        </p:attrNameLst>
                                      </p:cBhvr>
                                      <p:to>
                                        <p:strVal val="visible"/>
                                      </p:to>
                                    </p:set>
                                    <p:animEffect transition="in" filter="randombar(horizontal)">
                                      <p:cBhvr>
                                        <p:cTn id="24" dur="500"/>
                                        <p:tgtEl>
                                          <p:spTgt spid="2">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nodeType="clickEffect">
                                  <p:stCondLst>
                                    <p:cond delay="0"/>
                                  </p:stCondLst>
                                  <p:childTnLst>
                                    <p:set>
                                      <p:cBhvr>
                                        <p:cTn id="28" dur="1" fill="hold">
                                          <p:stCondLst>
                                            <p:cond delay="0"/>
                                          </p:stCondLst>
                                        </p:cTn>
                                        <p:tgtEl>
                                          <p:spTgt spid="2">
                                            <p:txEl>
                                              <p:pRg st="5" end="5"/>
                                            </p:txEl>
                                          </p:spTgt>
                                        </p:tgtEl>
                                        <p:attrNameLst>
                                          <p:attrName>style.visibility</p:attrName>
                                        </p:attrNameLst>
                                      </p:cBhvr>
                                      <p:to>
                                        <p:strVal val="visible"/>
                                      </p:to>
                                    </p:set>
                                    <p:animEffect transition="in" filter="randombar(horizontal)">
                                      <p:cBhvr>
                                        <p:cTn id="29" dur="500"/>
                                        <p:tgtEl>
                                          <p:spTgt spid="2">
                                            <p:txEl>
                                              <p:pRg st="5" end="5"/>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4" presetClass="entr" presetSubtype="10" fill="hold" nodeType="clickEffect">
                                  <p:stCondLst>
                                    <p:cond delay="0"/>
                                  </p:stCondLst>
                                  <p:childTnLst>
                                    <p:set>
                                      <p:cBhvr>
                                        <p:cTn id="33" dur="1" fill="hold">
                                          <p:stCondLst>
                                            <p:cond delay="0"/>
                                          </p:stCondLst>
                                        </p:cTn>
                                        <p:tgtEl>
                                          <p:spTgt spid="2">
                                            <p:txEl>
                                              <p:pRg st="6" end="6"/>
                                            </p:txEl>
                                          </p:spTgt>
                                        </p:tgtEl>
                                        <p:attrNameLst>
                                          <p:attrName>style.visibility</p:attrName>
                                        </p:attrNameLst>
                                      </p:cBhvr>
                                      <p:to>
                                        <p:strVal val="visible"/>
                                      </p:to>
                                    </p:set>
                                    <p:animEffect transition="in" filter="randombar(horizontal)">
                                      <p:cBhvr>
                                        <p:cTn id="34" dur="500"/>
                                        <p:tgtEl>
                                          <p:spTgt spid="2">
                                            <p:txEl>
                                              <p:pRg st="6" end="6"/>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4" presetClass="entr" presetSubtype="10" fill="hold" nodeType="clickEffect">
                                  <p:stCondLst>
                                    <p:cond delay="0"/>
                                  </p:stCondLst>
                                  <p:childTnLst>
                                    <p:set>
                                      <p:cBhvr>
                                        <p:cTn id="38" dur="1" fill="hold">
                                          <p:stCondLst>
                                            <p:cond delay="0"/>
                                          </p:stCondLst>
                                        </p:cTn>
                                        <p:tgtEl>
                                          <p:spTgt spid="2">
                                            <p:txEl>
                                              <p:pRg st="7" end="7"/>
                                            </p:txEl>
                                          </p:spTgt>
                                        </p:tgtEl>
                                        <p:attrNameLst>
                                          <p:attrName>style.visibility</p:attrName>
                                        </p:attrNameLst>
                                      </p:cBhvr>
                                      <p:to>
                                        <p:strVal val="visible"/>
                                      </p:to>
                                    </p:set>
                                    <p:animEffect transition="in" filter="randombar(horizontal)">
                                      <p:cBhvr>
                                        <p:cTn id="39"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BEBA8EAE-BF5A-486C-A8C5-ECC9F3942E4B}">
                <a14:imgProps xmlns:a14="http://schemas.microsoft.com/office/drawing/2010/main">
                  <a14:imgLayer r:embed="rId3">
                    <a14:imgEffect>
                      <a14:brightnessContrast bright="-4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Rectangle 1"/>
          <p:cNvSpPr/>
          <p:nvPr/>
        </p:nvSpPr>
        <p:spPr>
          <a:xfrm>
            <a:off x="0" y="0"/>
            <a:ext cx="9144000" cy="7478970"/>
          </a:xfrm>
          <a:prstGeom prst="rect">
            <a:avLst/>
          </a:prstGeom>
        </p:spPr>
        <p:txBody>
          <a:bodyPr wrap="square">
            <a:spAutoFit/>
          </a:bodyPr>
          <a:lstStyle/>
          <a:p>
            <a:r>
              <a:rPr lang="ar-IQ" sz="3600" b="1" i="1" dirty="0">
                <a:latin typeface="Arabic Typesetting" pitchFamily="66" charset="-78"/>
                <a:cs typeface="Arabic Typesetting" pitchFamily="66" charset="-78"/>
              </a:rPr>
              <a:t>وتتكون بطاقة العلامات المتوازنة من مجموعة من المناظير التي تتضمن مجموعة من الأهداف والمقاييس التي تسعى لتحقيق وتنفيذ </a:t>
            </a:r>
            <a:r>
              <a:rPr lang="ar-IQ" sz="3600" b="1" i="1" dirty="0" err="1">
                <a:latin typeface="Arabic Typesetting" pitchFamily="66" charset="-78"/>
                <a:cs typeface="Arabic Typesetting" pitchFamily="66" charset="-78"/>
              </a:rPr>
              <a:t>ستراتيجية</a:t>
            </a:r>
            <a:r>
              <a:rPr lang="ar-IQ" sz="3600" b="1" i="1" dirty="0">
                <a:latin typeface="Arabic Typesetting" pitchFamily="66" charset="-78"/>
                <a:cs typeface="Arabic Typesetting" pitchFamily="66" charset="-78"/>
              </a:rPr>
              <a:t> الوحدة الاقتصادية بالاعتماد على كل من المقاييس المالية وغير المالية</a:t>
            </a:r>
            <a:r>
              <a:rPr lang="ar-IQ" sz="3600" b="1" i="1" dirty="0" smtClean="0">
                <a:latin typeface="Arabic Typesetting" pitchFamily="66" charset="-78"/>
                <a:cs typeface="Arabic Typesetting" pitchFamily="66" charset="-78"/>
              </a:rPr>
              <a:t>:</a:t>
            </a:r>
            <a:endParaRPr lang="ar-SA" sz="3600" b="1" i="1" dirty="0" smtClean="0">
              <a:latin typeface="Arabic Typesetting" pitchFamily="66" charset="-78"/>
              <a:cs typeface="Arabic Typesetting" pitchFamily="66" charset="-78"/>
            </a:endParaRPr>
          </a:p>
          <a:p>
            <a:endParaRPr lang="ar-IQ" sz="3600" b="1" i="1" dirty="0">
              <a:latin typeface="Arabic Typesetting" pitchFamily="66" charset="-78"/>
              <a:cs typeface="Arabic Typesetting" pitchFamily="66" charset="-78"/>
            </a:endParaRPr>
          </a:p>
          <a:p>
            <a:r>
              <a:rPr lang="ar-SA" sz="3600" b="1" i="1" dirty="0" smtClean="0">
                <a:latin typeface="Arabic Typesetting" pitchFamily="66" charset="-78"/>
                <a:cs typeface="Arabic Typesetting" pitchFamily="66" charset="-78"/>
              </a:rPr>
              <a:t>                 </a:t>
            </a:r>
            <a:r>
              <a:rPr lang="ar-IQ" sz="4000" b="1" i="1" dirty="0" smtClean="0">
                <a:latin typeface="Arabic Typesetting" pitchFamily="66" charset="-78"/>
                <a:cs typeface="Arabic Typesetting" pitchFamily="66" charset="-78"/>
              </a:rPr>
              <a:t>أولاً </a:t>
            </a:r>
            <a:r>
              <a:rPr lang="ar-IQ" sz="4000" b="1" i="1" dirty="0">
                <a:latin typeface="Arabic Typesetting" pitchFamily="66" charset="-78"/>
                <a:cs typeface="Arabic Typesetting" pitchFamily="66" charset="-78"/>
              </a:rPr>
              <a:t>:ـ المنظور المالي </a:t>
            </a:r>
            <a:r>
              <a:rPr lang="en-US" sz="4000" b="1" i="1" dirty="0">
                <a:latin typeface="Arabic Typesetting" pitchFamily="66" charset="-78"/>
                <a:cs typeface="Arabic Typesetting" pitchFamily="66" charset="-78"/>
              </a:rPr>
              <a:t>(Financial Perspective)</a:t>
            </a:r>
            <a:r>
              <a:rPr lang="ar-IQ" sz="4000" b="1" i="1" dirty="0">
                <a:latin typeface="Arabic Typesetting" pitchFamily="66" charset="-78"/>
                <a:cs typeface="Arabic Typesetting" pitchFamily="66" charset="-78"/>
              </a:rPr>
              <a:t> </a:t>
            </a:r>
            <a:r>
              <a:rPr lang="ar-IQ" sz="4000" b="1" i="1" dirty="0" smtClean="0">
                <a:latin typeface="Arabic Typesetting" pitchFamily="66" charset="-78"/>
                <a:cs typeface="Arabic Typesetting" pitchFamily="66" charset="-78"/>
              </a:rPr>
              <a:t>  </a:t>
            </a:r>
            <a:endParaRPr lang="ar-SA" sz="4000" b="1" i="1" dirty="0" smtClean="0">
              <a:latin typeface="Arabic Typesetting" pitchFamily="66" charset="-78"/>
              <a:cs typeface="Arabic Typesetting" pitchFamily="66" charset="-78"/>
            </a:endParaRPr>
          </a:p>
          <a:p>
            <a:endParaRPr lang="en-US" sz="4000" b="1" i="1" dirty="0">
              <a:latin typeface="Arabic Typesetting" pitchFamily="66" charset="-78"/>
              <a:cs typeface="Arabic Typesetting" pitchFamily="66" charset="-78"/>
            </a:endParaRPr>
          </a:p>
          <a:p>
            <a:r>
              <a:rPr lang="ar-IQ" sz="3600" b="1" i="1" dirty="0">
                <a:latin typeface="Arabic Typesetting" pitchFamily="66" charset="-78"/>
                <a:cs typeface="Arabic Typesetting" pitchFamily="66" charset="-78"/>
              </a:rPr>
              <a:t>  تعتبر مقاييس المنظور المالي من المكونات الأساسية في البطاقة وإن هذه المقاييس موجهة لتحقيق الأهداف للوقوف على مستويات الأرباح المتحققة </a:t>
            </a:r>
            <a:r>
              <a:rPr lang="ar-IQ" sz="3600" b="1" i="1" dirty="0" smtClean="0">
                <a:latin typeface="Arabic Typesetting" pitchFamily="66" charset="-78"/>
                <a:cs typeface="Arabic Typesetting" pitchFamily="66" charset="-78"/>
              </a:rPr>
              <a:t>للاستراتيجية </a:t>
            </a:r>
            <a:r>
              <a:rPr lang="ar-IQ" sz="3600" b="1" i="1" dirty="0">
                <a:latin typeface="Arabic Typesetting" pitchFamily="66" charset="-78"/>
                <a:cs typeface="Arabic Typesetting" pitchFamily="66" charset="-78"/>
              </a:rPr>
              <a:t>الوحدة من خلال العمل على تخفيض التكاليف بالمقارنة مع المنافسين إلى جانب هدف النمو في المبيعات، وبذلك فإن هذا المنظور يسعى لتحقيق أكبر عائد على الاستثمار.</a:t>
            </a:r>
          </a:p>
          <a:p>
            <a:endParaRPr lang="ar-IQ" sz="3600" b="1" i="1" u="sng" dirty="0">
              <a:latin typeface="Arabic Typesetting" pitchFamily="66" charset="-78"/>
              <a:cs typeface="Arabic Typesetting" pitchFamily="66" charset="-78"/>
            </a:endParaRPr>
          </a:p>
          <a:p>
            <a:endParaRPr lang="en-US" sz="3600" b="1" i="1" dirty="0">
              <a:latin typeface="Arabic Typesetting" pitchFamily="66" charset="-78"/>
              <a:cs typeface="Arabic Typesetting" pitchFamily="66" charset="-78"/>
            </a:endParaRPr>
          </a:p>
          <a:p>
            <a:endParaRPr lang="ar-IQ" sz="4000" b="1" dirty="0" smtClean="0">
              <a:latin typeface="Arabic Typesetting" pitchFamily="66" charset="-78"/>
              <a:cs typeface="Arabic Typesetting" pitchFamily="66" charset="-78"/>
            </a:endParaRPr>
          </a:p>
        </p:txBody>
      </p:sp>
    </p:spTree>
    <p:extLst>
      <p:ext uri="{BB962C8B-B14F-4D97-AF65-F5344CB8AC3E}">
        <p14:creationId xmlns:p14="http://schemas.microsoft.com/office/powerpoint/2010/main" val="3039601087"/>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nodeType="clickEffect">
                                  <p:stCondLst>
                                    <p:cond delay="0"/>
                                  </p:stCondLst>
                                  <p:childTnLst>
                                    <p:set>
                                      <p:cBhvr>
                                        <p:cTn id="13" dur="1" fill="hold">
                                          <p:stCondLst>
                                            <p:cond delay="0"/>
                                          </p:stCondLst>
                                        </p:cTn>
                                        <p:tgtEl>
                                          <p:spTgt spid="2">
                                            <p:txEl>
                                              <p:pRg st="2" end="2"/>
                                            </p:txEl>
                                          </p:spTgt>
                                        </p:tgtEl>
                                        <p:attrNameLst>
                                          <p:attrName>style.visibility</p:attrName>
                                        </p:attrNameLst>
                                      </p:cBhvr>
                                      <p:to>
                                        <p:strVal val="visible"/>
                                      </p:to>
                                    </p:set>
                                    <p:animEffect transition="in" filter="wipe(down)">
                                      <p:cBhvr>
                                        <p:cTn id="14" dur="580">
                                          <p:stCondLst>
                                            <p:cond delay="0"/>
                                          </p:stCondLst>
                                        </p:cTn>
                                        <p:tgtEl>
                                          <p:spTgt spid="2">
                                            <p:txEl>
                                              <p:pRg st="2" end="2"/>
                                            </p:txEl>
                                          </p:spTgt>
                                        </p:tgtEl>
                                      </p:cBhvr>
                                    </p:animEffect>
                                    <p:anim calcmode="lin" valueType="num">
                                      <p:cBhvr>
                                        <p:cTn id="15" dur="1822" tmFilter="0,0; 0.14,0.36; 0.43,0.73; 0.71,0.91; 1.0,1.0">
                                          <p:stCondLst>
                                            <p:cond delay="0"/>
                                          </p:stCondLst>
                                        </p:cTn>
                                        <p:tgtEl>
                                          <p:spTgt spid="2">
                                            <p:txEl>
                                              <p:pRg st="2" end="2"/>
                                            </p:txEl>
                                          </p:spTgt>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2">
                                            <p:txEl>
                                              <p:pRg st="2" end="2"/>
                                            </p:txEl>
                                          </p:spTgt>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2">
                                            <p:txEl>
                                              <p:pRg st="2" end="2"/>
                                            </p:txEl>
                                          </p:spTgt>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2">
                                            <p:txEl>
                                              <p:pRg st="2" end="2"/>
                                            </p:txEl>
                                          </p:spTgt>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2">
                                            <p:txEl>
                                              <p:pRg st="2" end="2"/>
                                            </p:txEl>
                                          </p:spTgt>
                                        </p:tgtEl>
                                        <p:attrNameLst>
                                          <p:attrName>ppt_y</p:attrName>
                                        </p:attrNameLst>
                                      </p:cBhvr>
                                      <p:tavLst>
                                        <p:tav tm="0" fmla="#ppt_y-sin(pi*$)/81">
                                          <p:val>
                                            <p:fltVal val="0"/>
                                          </p:val>
                                        </p:tav>
                                        <p:tav tm="100000">
                                          <p:val>
                                            <p:fltVal val="1"/>
                                          </p:val>
                                        </p:tav>
                                      </p:tavLst>
                                    </p:anim>
                                    <p:animScale>
                                      <p:cBhvr>
                                        <p:cTn id="20" dur="26">
                                          <p:stCondLst>
                                            <p:cond delay="650"/>
                                          </p:stCondLst>
                                        </p:cTn>
                                        <p:tgtEl>
                                          <p:spTgt spid="2">
                                            <p:txEl>
                                              <p:pRg st="2" end="2"/>
                                            </p:txEl>
                                          </p:spTgt>
                                        </p:tgtEl>
                                      </p:cBhvr>
                                      <p:to x="100000" y="60000"/>
                                    </p:animScale>
                                    <p:animScale>
                                      <p:cBhvr>
                                        <p:cTn id="21" dur="166" decel="50000">
                                          <p:stCondLst>
                                            <p:cond delay="676"/>
                                          </p:stCondLst>
                                        </p:cTn>
                                        <p:tgtEl>
                                          <p:spTgt spid="2">
                                            <p:txEl>
                                              <p:pRg st="2" end="2"/>
                                            </p:txEl>
                                          </p:spTgt>
                                        </p:tgtEl>
                                      </p:cBhvr>
                                      <p:to x="100000" y="100000"/>
                                    </p:animScale>
                                    <p:animScale>
                                      <p:cBhvr>
                                        <p:cTn id="22" dur="26">
                                          <p:stCondLst>
                                            <p:cond delay="1312"/>
                                          </p:stCondLst>
                                        </p:cTn>
                                        <p:tgtEl>
                                          <p:spTgt spid="2">
                                            <p:txEl>
                                              <p:pRg st="2" end="2"/>
                                            </p:txEl>
                                          </p:spTgt>
                                        </p:tgtEl>
                                      </p:cBhvr>
                                      <p:to x="100000" y="80000"/>
                                    </p:animScale>
                                    <p:animScale>
                                      <p:cBhvr>
                                        <p:cTn id="23" dur="166" decel="50000">
                                          <p:stCondLst>
                                            <p:cond delay="1338"/>
                                          </p:stCondLst>
                                        </p:cTn>
                                        <p:tgtEl>
                                          <p:spTgt spid="2">
                                            <p:txEl>
                                              <p:pRg st="2" end="2"/>
                                            </p:txEl>
                                          </p:spTgt>
                                        </p:tgtEl>
                                      </p:cBhvr>
                                      <p:to x="100000" y="100000"/>
                                    </p:animScale>
                                    <p:animScale>
                                      <p:cBhvr>
                                        <p:cTn id="24" dur="26">
                                          <p:stCondLst>
                                            <p:cond delay="1642"/>
                                          </p:stCondLst>
                                        </p:cTn>
                                        <p:tgtEl>
                                          <p:spTgt spid="2">
                                            <p:txEl>
                                              <p:pRg st="2" end="2"/>
                                            </p:txEl>
                                          </p:spTgt>
                                        </p:tgtEl>
                                      </p:cBhvr>
                                      <p:to x="100000" y="90000"/>
                                    </p:animScale>
                                    <p:animScale>
                                      <p:cBhvr>
                                        <p:cTn id="25" dur="166" decel="50000">
                                          <p:stCondLst>
                                            <p:cond delay="1668"/>
                                          </p:stCondLst>
                                        </p:cTn>
                                        <p:tgtEl>
                                          <p:spTgt spid="2">
                                            <p:txEl>
                                              <p:pRg st="2" end="2"/>
                                            </p:txEl>
                                          </p:spTgt>
                                        </p:tgtEl>
                                      </p:cBhvr>
                                      <p:to x="100000" y="100000"/>
                                    </p:animScale>
                                    <p:animScale>
                                      <p:cBhvr>
                                        <p:cTn id="26" dur="26">
                                          <p:stCondLst>
                                            <p:cond delay="1808"/>
                                          </p:stCondLst>
                                        </p:cTn>
                                        <p:tgtEl>
                                          <p:spTgt spid="2">
                                            <p:txEl>
                                              <p:pRg st="2" end="2"/>
                                            </p:txEl>
                                          </p:spTgt>
                                        </p:tgtEl>
                                      </p:cBhvr>
                                      <p:to x="100000" y="95000"/>
                                    </p:animScale>
                                    <p:animScale>
                                      <p:cBhvr>
                                        <p:cTn id="27" dur="166" decel="50000">
                                          <p:stCondLst>
                                            <p:cond delay="1834"/>
                                          </p:stCondLst>
                                        </p:cTn>
                                        <p:tgtEl>
                                          <p:spTgt spid="2">
                                            <p:txEl>
                                              <p:pRg st="2" end="2"/>
                                            </p:txEl>
                                          </p:spTgt>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wipe(down)">
                                      <p:cBhvr>
                                        <p:cTn id="3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BEBA8EAE-BF5A-486C-A8C5-ECC9F3942E4B}">
                <a14:imgProps xmlns:a14="http://schemas.microsoft.com/office/drawing/2010/main">
                  <a14:imgLayer r:embed="rId3">
                    <a14:imgEffect>
                      <a14:brightnessContrast bright="-4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Rectangle 1"/>
          <p:cNvSpPr/>
          <p:nvPr/>
        </p:nvSpPr>
        <p:spPr>
          <a:xfrm>
            <a:off x="0" y="0"/>
            <a:ext cx="9144000" cy="7909858"/>
          </a:xfrm>
          <a:prstGeom prst="rect">
            <a:avLst/>
          </a:prstGeom>
        </p:spPr>
        <p:txBody>
          <a:bodyPr wrap="square">
            <a:spAutoFit/>
          </a:bodyPr>
          <a:lstStyle/>
          <a:p>
            <a:r>
              <a:rPr lang="ar-SA" sz="3600" b="1" dirty="0" smtClean="0">
                <a:latin typeface="Arabic Typesetting" pitchFamily="66" charset="-78"/>
                <a:cs typeface="Arabic Typesetting" pitchFamily="66" charset="-78"/>
              </a:rPr>
              <a:t>                 </a:t>
            </a:r>
            <a:r>
              <a:rPr lang="ar-IQ" sz="3600" b="1" i="1" dirty="0" smtClean="0">
                <a:latin typeface="Arabic Typesetting" pitchFamily="66" charset="-78"/>
                <a:cs typeface="Arabic Typesetting" pitchFamily="66" charset="-78"/>
              </a:rPr>
              <a:t>ثانياً </a:t>
            </a:r>
            <a:r>
              <a:rPr lang="ar-IQ" sz="3600" b="1" i="1" dirty="0">
                <a:latin typeface="Arabic Typesetting" pitchFamily="66" charset="-78"/>
                <a:cs typeface="Arabic Typesetting" pitchFamily="66" charset="-78"/>
              </a:rPr>
              <a:t>:ـ منظور الزبون </a:t>
            </a:r>
            <a:r>
              <a:rPr lang="en-US" sz="3600" b="1" i="1" dirty="0">
                <a:latin typeface="Arabic Typesetting" pitchFamily="66" charset="-78"/>
                <a:cs typeface="Arabic Typesetting" pitchFamily="66" charset="-78"/>
              </a:rPr>
              <a:t>(Customer Perspective)</a:t>
            </a:r>
            <a:r>
              <a:rPr lang="ar-IQ" sz="3600" b="1" i="1" dirty="0">
                <a:latin typeface="Arabic Typesetting" pitchFamily="66" charset="-78"/>
                <a:cs typeface="Arabic Typesetting" pitchFamily="66" charset="-78"/>
              </a:rPr>
              <a:t> :ـ </a:t>
            </a:r>
            <a:endParaRPr lang="en-US" sz="3600" b="1" i="1" dirty="0">
              <a:latin typeface="Arabic Typesetting" pitchFamily="66" charset="-78"/>
              <a:cs typeface="Arabic Typesetting" pitchFamily="66" charset="-78"/>
            </a:endParaRPr>
          </a:p>
          <a:p>
            <a:r>
              <a:rPr lang="ar-IQ" sz="3600" b="1" i="1" dirty="0">
                <a:latin typeface="Arabic Typesetting" pitchFamily="66" charset="-78"/>
                <a:cs typeface="Arabic Typesetting" pitchFamily="66" charset="-78"/>
              </a:rPr>
              <a:t>  يوضح القيمة المقدمة للزبون، حيث يرتبط ذلك بتميّز الوحدة الاقتصادية عن منافسيها في السوق ويتم ذلك من خلال الاحتفاظ بالزبائن الحاليين وكسب زبائن جدد ويتم التركيز على الجودة العالية </a:t>
            </a:r>
            <a:r>
              <a:rPr lang="ar-IQ" sz="3600" b="1" i="1" dirty="0" smtClean="0">
                <a:latin typeface="Arabic Typesetting" pitchFamily="66" charset="-78"/>
                <a:cs typeface="Arabic Typesetting" pitchFamily="66" charset="-78"/>
              </a:rPr>
              <a:t>للمنتجات. وإن </a:t>
            </a:r>
            <a:r>
              <a:rPr lang="ar-IQ" sz="3600" b="1" i="1" dirty="0">
                <a:latin typeface="Arabic Typesetting" pitchFamily="66" charset="-78"/>
                <a:cs typeface="Arabic Typesetting" pitchFamily="66" charset="-78"/>
              </a:rPr>
              <a:t>هذه المقاييس تكون موجهة نحو الأهداف المالية وإن هذه المقاييس متمثلة برضا الزبائن والحصة السوقية والاحتفاظ بالزبائن وكسب زبائن جدد وربحية الزبائن</a:t>
            </a:r>
            <a:r>
              <a:rPr lang="ar-IQ" sz="3600" b="1" i="1" dirty="0" smtClean="0">
                <a:latin typeface="Arabic Typesetting" pitchFamily="66" charset="-78"/>
                <a:cs typeface="Arabic Typesetting" pitchFamily="66" charset="-78"/>
              </a:rPr>
              <a:t>.</a:t>
            </a:r>
            <a:endParaRPr lang="ar-SA" sz="3600" b="1" i="1" dirty="0" smtClean="0">
              <a:latin typeface="Arabic Typesetting" pitchFamily="66" charset="-78"/>
              <a:cs typeface="Arabic Typesetting" pitchFamily="66" charset="-78"/>
            </a:endParaRPr>
          </a:p>
          <a:p>
            <a:endParaRPr lang="ar-IQ" sz="3600" b="1" i="1" dirty="0">
              <a:latin typeface="Arabic Typesetting" pitchFamily="66" charset="-78"/>
              <a:cs typeface="Arabic Typesetting" pitchFamily="66" charset="-78"/>
            </a:endParaRPr>
          </a:p>
          <a:p>
            <a:r>
              <a:rPr lang="ar-SA" sz="3600" b="1" i="1" dirty="0" smtClean="0">
                <a:latin typeface="Arabic Typesetting" pitchFamily="66" charset="-78"/>
                <a:cs typeface="Arabic Typesetting" pitchFamily="66" charset="-78"/>
              </a:rPr>
              <a:t>        </a:t>
            </a:r>
            <a:r>
              <a:rPr lang="ar-IQ" sz="3600" b="1" i="1" dirty="0" smtClean="0">
                <a:latin typeface="Arabic Typesetting" pitchFamily="66" charset="-78"/>
                <a:cs typeface="Arabic Typesetting" pitchFamily="66" charset="-78"/>
              </a:rPr>
              <a:t>ثالثاً </a:t>
            </a:r>
            <a:r>
              <a:rPr lang="ar-IQ" sz="3600" b="1" i="1" dirty="0">
                <a:latin typeface="Arabic Typesetting" pitchFamily="66" charset="-78"/>
                <a:cs typeface="Arabic Typesetting" pitchFamily="66" charset="-78"/>
              </a:rPr>
              <a:t>:ـ منظور العمليات الداخلية </a:t>
            </a:r>
            <a:r>
              <a:rPr lang="en-US" sz="3600" b="1" i="1" dirty="0">
                <a:latin typeface="Arabic Typesetting" pitchFamily="66" charset="-78"/>
                <a:cs typeface="Arabic Typesetting" pitchFamily="66" charset="-78"/>
              </a:rPr>
              <a:t>(Internal Processes Perspective)</a:t>
            </a:r>
            <a:r>
              <a:rPr lang="ar-IQ" sz="3600" b="1" i="1" dirty="0">
                <a:latin typeface="Arabic Typesetting" pitchFamily="66" charset="-78"/>
                <a:cs typeface="Arabic Typesetting" pitchFamily="66" charset="-78"/>
              </a:rPr>
              <a:t> :ـ </a:t>
            </a:r>
            <a:endParaRPr lang="en-US" sz="3600" b="1" i="1" dirty="0">
              <a:latin typeface="Arabic Typesetting" pitchFamily="66" charset="-78"/>
              <a:cs typeface="Arabic Typesetting" pitchFamily="66" charset="-78"/>
            </a:endParaRPr>
          </a:p>
          <a:p>
            <a:r>
              <a:rPr lang="ar-IQ" sz="3600" b="1" i="1" dirty="0">
                <a:latin typeface="Arabic Typesetting" pitchFamily="66" charset="-78"/>
                <a:cs typeface="Arabic Typesetting" pitchFamily="66" charset="-78"/>
              </a:rPr>
              <a:t>  يتعامل منظور العمليات الداخلية مع الأهداف عبر سلسلة القيمة بدءً من البحث والتطوير وحتى خدمة الزبائن ما بعد البيع مروراً بالتصميم والإنتاج والتسويق والتوزيع وذلك من أجل التأكد من كفاءة العمليات التشغيلية، </a:t>
            </a:r>
          </a:p>
          <a:p>
            <a:endParaRPr lang="ar-IQ" sz="3600" b="1" i="1" u="sng" dirty="0">
              <a:latin typeface="Arabic Typesetting" pitchFamily="66" charset="-78"/>
              <a:cs typeface="Arabic Typesetting" pitchFamily="66" charset="-78"/>
            </a:endParaRPr>
          </a:p>
          <a:p>
            <a:endParaRPr lang="en-US" sz="3600" b="1" i="1" dirty="0">
              <a:latin typeface="Arabic Typesetting" pitchFamily="66" charset="-78"/>
              <a:cs typeface="Arabic Typesetting" pitchFamily="66" charset="-78"/>
            </a:endParaRPr>
          </a:p>
          <a:p>
            <a:endParaRPr lang="ar-IQ" sz="4000" b="1" dirty="0" smtClean="0">
              <a:latin typeface="Arabic Typesetting" pitchFamily="66" charset="-78"/>
              <a:cs typeface="Arabic Typesetting" pitchFamily="66" charset="-78"/>
            </a:endParaRPr>
          </a:p>
        </p:txBody>
      </p:sp>
    </p:spTree>
    <p:extLst>
      <p:ext uri="{BB962C8B-B14F-4D97-AF65-F5344CB8AC3E}">
        <p14:creationId xmlns:p14="http://schemas.microsoft.com/office/powerpoint/2010/main" val="3411286363"/>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BEBA8EAE-BF5A-486C-A8C5-ECC9F3942E4B}">
                <a14:imgProps xmlns:a14="http://schemas.microsoft.com/office/drawing/2010/main">
                  <a14:imgLayer r:embed="rId3">
                    <a14:imgEffect>
                      <a14:brightnessContrast bright="-4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Rectangle 1"/>
          <p:cNvSpPr/>
          <p:nvPr/>
        </p:nvSpPr>
        <p:spPr>
          <a:xfrm>
            <a:off x="0" y="0"/>
            <a:ext cx="9144000" cy="7909858"/>
          </a:xfrm>
          <a:prstGeom prst="rect">
            <a:avLst/>
          </a:prstGeom>
        </p:spPr>
        <p:txBody>
          <a:bodyPr wrap="square">
            <a:spAutoFit/>
          </a:bodyPr>
          <a:lstStyle/>
          <a:p>
            <a:r>
              <a:rPr lang="ar-SA" sz="3600" b="1" i="1" dirty="0" smtClean="0">
                <a:latin typeface="Arabic Typesetting" pitchFamily="66" charset="-78"/>
                <a:cs typeface="Arabic Typesetting" pitchFamily="66" charset="-78"/>
              </a:rPr>
              <a:t>       </a:t>
            </a:r>
            <a:r>
              <a:rPr lang="ar-IQ" sz="3600" b="1" i="1" dirty="0" smtClean="0">
                <a:latin typeface="Arabic Typesetting" pitchFamily="66" charset="-78"/>
                <a:cs typeface="Arabic Typesetting" pitchFamily="66" charset="-78"/>
              </a:rPr>
              <a:t>رابعاً </a:t>
            </a:r>
            <a:r>
              <a:rPr lang="ar-IQ" sz="3600" b="1" i="1" dirty="0">
                <a:latin typeface="Arabic Typesetting" pitchFamily="66" charset="-78"/>
                <a:cs typeface="Arabic Typesetting" pitchFamily="66" charset="-78"/>
              </a:rPr>
              <a:t>:ـ منظور التعلم والنمو </a:t>
            </a:r>
            <a:r>
              <a:rPr lang="en-US" sz="3600" b="1" i="1" dirty="0">
                <a:latin typeface="Arabic Typesetting" pitchFamily="66" charset="-78"/>
                <a:cs typeface="Arabic Typesetting" pitchFamily="66" charset="-78"/>
              </a:rPr>
              <a:t>(Learning and Growth Perspective)</a:t>
            </a:r>
            <a:r>
              <a:rPr lang="ar-IQ" sz="3600" b="1" i="1" dirty="0">
                <a:latin typeface="Arabic Typesetting" pitchFamily="66" charset="-78"/>
                <a:cs typeface="Arabic Typesetting" pitchFamily="66" charset="-78"/>
              </a:rPr>
              <a:t> :ـ </a:t>
            </a:r>
            <a:endParaRPr lang="ar-SA" sz="3600" b="1" i="1" dirty="0" smtClean="0">
              <a:latin typeface="Arabic Typesetting" pitchFamily="66" charset="-78"/>
              <a:cs typeface="Arabic Typesetting" pitchFamily="66" charset="-78"/>
            </a:endParaRPr>
          </a:p>
          <a:p>
            <a:endParaRPr lang="en-US" sz="3600" b="1" i="1" dirty="0">
              <a:latin typeface="Arabic Typesetting" pitchFamily="66" charset="-78"/>
              <a:cs typeface="Arabic Typesetting" pitchFamily="66" charset="-78"/>
            </a:endParaRPr>
          </a:p>
          <a:p>
            <a:r>
              <a:rPr lang="ar-IQ" sz="3600" b="1" i="1" dirty="0">
                <a:latin typeface="Arabic Typesetting" pitchFamily="66" charset="-78"/>
                <a:cs typeface="Arabic Typesetting" pitchFamily="66" charset="-78"/>
              </a:rPr>
              <a:t>يركز على تحديد العوامل الحاسمة لنجاح الوحدة الاقتصادية في ظل تقنياتها وقابلياتها في الوقت الحاضر وذلك لأن المنافسة الشديدة تتطلب التحسين المستمر من أجل تحقيق القيمة المطلوبة إلى الزبائن والمالكين</a:t>
            </a:r>
            <a:r>
              <a:rPr lang="en-US" sz="3600" b="1" i="1" dirty="0">
                <a:latin typeface="Arabic Typesetting" pitchFamily="66" charset="-78"/>
                <a:cs typeface="Arabic Typesetting" pitchFamily="66" charset="-78"/>
              </a:rPr>
              <a:t>)</a:t>
            </a:r>
            <a:r>
              <a:rPr lang="ar-IQ" sz="3600" b="1" i="1" dirty="0">
                <a:latin typeface="Arabic Typesetting" pitchFamily="66" charset="-78"/>
                <a:cs typeface="Arabic Typesetting" pitchFamily="66" charset="-78"/>
              </a:rPr>
              <a:t>، وإن هذا المنظور يسعى إلى تطوير قدرات العاملين والحصول على رضاهم من أجل زيادة الإنتاجية وتحقيق الجودة المطلوبة لكل من العمليات والمنتجات </a:t>
            </a:r>
            <a:r>
              <a:rPr lang="ar-IQ" sz="3600" b="1" i="1" dirty="0" smtClean="0">
                <a:latin typeface="Arabic Typesetting" pitchFamily="66" charset="-78"/>
                <a:cs typeface="Arabic Typesetting" pitchFamily="66" charset="-78"/>
              </a:rPr>
              <a:t>.</a:t>
            </a:r>
            <a:endParaRPr lang="ar-SA" sz="3600" b="1" i="1" dirty="0" smtClean="0">
              <a:latin typeface="Arabic Typesetting" pitchFamily="66" charset="-78"/>
              <a:cs typeface="Arabic Typesetting" pitchFamily="66" charset="-78"/>
            </a:endParaRPr>
          </a:p>
          <a:p>
            <a:endParaRPr lang="en-US" sz="3600" b="1" i="1" dirty="0">
              <a:latin typeface="Arabic Typesetting" pitchFamily="66" charset="-78"/>
              <a:cs typeface="Arabic Typesetting" pitchFamily="66" charset="-78"/>
            </a:endParaRPr>
          </a:p>
          <a:p>
            <a:r>
              <a:rPr lang="ar-SA" sz="3600" b="1" i="1" dirty="0" smtClean="0">
                <a:latin typeface="Arabic Typesetting" pitchFamily="66" charset="-78"/>
                <a:cs typeface="Arabic Typesetting" pitchFamily="66" charset="-78"/>
              </a:rPr>
              <a:t>       </a:t>
            </a:r>
            <a:r>
              <a:rPr lang="ar-IQ" sz="3600" b="1" i="1" dirty="0" smtClean="0">
                <a:latin typeface="Arabic Typesetting" pitchFamily="66" charset="-78"/>
                <a:cs typeface="Arabic Typesetting" pitchFamily="66" charset="-78"/>
              </a:rPr>
              <a:t>خامساً </a:t>
            </a:r>
            <a:r>
              <a:rPr lang="ar-IQ" sz="3600" b="1" i="1" dirty="0">
                <a:latin typeface="Arabic Typesetting" pitchFamily="66" charset="-78"/>
                <a:cs typeface="Arabic Typesetting" pitchFamily="66" charset="-78"/>
              </a:rPr>
              <a:t>:ـ منظور البيئة المجتمعية </a:t>
            </a:r>
            <a:r>
              <a:rPr lang="en-US" sz="3600" b="1" i="1" dirty="0">
                <a:latin typeface="Arabic Typesetting" pitchFamily="66" charset="-78"/>
                <a:cs typeface="Arabic Typesetting" pitchFamily="66" charset="-78"/>
              </a:rPr>
              <a:t>(Social Environmental Perspective)</a:t>
            </a:r>
            <a:r>
              <a:rPr lang="ar-IQ" sz="3600" b="1" i="1" dirty="0">
                <a:latin typeface="Arabic Typesetting" pitchFamily="66" charset="-78"/>
                <a:cs typeface="Arabic Typesetting" pitchFamily="66" charset="-78"/>
              </a:rPr>
              <a:t> :ـ </a:t>
            </a:r>
            <a:endParaRPr lang="ar-SA" sz="3600" b="1" i="1" dirty="0" smtClean="0">
              <a:latin typeface="Arabic Typesetting" pitchFamily="66" charset="-78"/>
              <a:cs typeface="Arabic Typesetting" pitchFamily="66" charset="-78"/>
            </a:endParaRPr>
          </a:p>
          <a:p>
            <a:endParaRPr lang="en-US" sz="3600" b="1" i="1" dirty="0">
              <a:latin typeface="Arabic Typesetting" pitchFamily="66" charset="-78"/>
              <a:cs typeface="Arabic Typesetting" pitchFamily="66" charset="-78"/>
            </a:endParaRPr>
          </a:p>
          <a:p>
            <a:pPr lvl="0"/>
            <a:r>
              <a:rPr lang="ar-IQ" sz="3600" b="1" i="1" dirty="0">
                <a:latin typeface="Arabic Typesetting" pitchFamily="66" charset="-78"/>
                <a:cs typeface="Arabic Typesetting" pitchFamily="66" charset="-78"/>
              </a:rPr>
              <a:t> إن أداء المجتمع والأداء البيئي يشكلان جزءاً أساسياً من </a:t>
            </a:r>
            <a:r>
              <a:rPr lang="ar-IQ" sz="3600" b="1" i="1" dirty="0" err="1">
                <a:latin typeface="Arabic Typesetting" pitchFamily="66" charset="-78"/>
                <a:cs typeface="Arabic Typesetting" pitchFamily="66" charset="-78"/>
              </a:rPr>
              <a:t>ستراتيجية</a:t>
            </a:r>
            <a:r>
              <a:rPr lang="ar-IQ" sz="3600" b="1" i="1" dirty="0">
                <a:latin typeface="Arabic Typesetting" pitchFamily="66" charset="-78"/>
                <a:cs typeface="Arabic Typesetting" pitchFamily="66" charset="-78"/>
              </a:rPr>
              <a:t> الوحدة الاقتصادية وبالتالي فإن أهداف ومقاييس هذا المنظور تعد جزءاً مكملاً للبطاقة . </a:t>
            </a:r>
            <a:endParaRPr lang="en-US" sz="3600" b="1" i="1" dirty="0">
              <a:latin typeface="Arabic Typesetting" pitchFamily="66" charset="-78"/>
              <a:cs typeface="Arabic Typesetting" pitchFamily="66" charset="-78"/>
            </a:endParaRPr>
          </a:p>
          <a:p>
            <a:endParaRPr lang="ar-IQ" sz="3600" b="1" i="1" u="sng" dirty="0">
              <a:latin typeface="Arabic Typesetting" pitchFamily="66" charset="-78"/>
              <a:cs typeface="Arabic Typesetting" pitchFamily="66" charset="-78"/>
            </a:endParaRPr>
          </a:p>
          <a:p>
            <a:endParaRPr lang="en-US" sz="3600" b="1" i="1" dirty="0">
              <a:latin typeface="Arabic Typesetting" pitchFamily="66" charset="-78"/>
              <a:cs typeface="Arabic Typesetting" pitchFamily="66" charset="-78"/>
            </a:endParaRPr>
          </a:p>
          <a:p>
            <a:endParaRPr lang="ar-IQ" sz="4000" b="1" dirty="0" smtClean="0">
              <a:latin typeface="Arabic Typesetting" pitchFamily="66" charset="-78"/>
              <a:cs typeface="Arabic Typesetting" pitchFamily="66" charset="-78"/>
            </a:endParaRPr>
          </a:p>
        </p:txBody>
      </p:sp>
    </p:spTree>
    <p:extLst>
      <p:ext uri="{BB962C8B-B14F-4D97-AF65-F5344CB8AC3E}">
        <p14:creationId xmlns:p14="http://schemas.microsoft.com/office/powerpoint/2010/main" val="3036438183"/>
      </p:ext>
    </p:extLst>
  </p:cSld>
  <p:clrMapOvr>
    <a:masterClrMapping/>
  </p:clrMapOvr>
  <mc:AlternateContent xmlns:mc="http://schemas.openxmlformats.org/markup-compatibility/2006" xmlns:p14="http://schemas.microsoft.com/office/powerpoint/2010/main">
    <mc:Choice Requires="p14">
      <p:transition spd="slow" p14:dur="4000">
        <p14:vortex/>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BEBA8EAE-BF5A-486C-A8C5-ECC9F3942E4B}">
                <a14:imgProps xmlns:a14="http://schemas.microsoft.com/office/drawing/2010/main">
                  <a14:imgLayer r:embed="rId3">
                    <a14:imgEffect>
                      <a14:brightnessContrast bright="-4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Rectangle 1"/>
          <p:cNvSpPr/>
          <p:nvPr/>
        </p:nvSpPr>
        <p:spPr>
          <a:xfrm>
            <a:off x="0" y="0"/>
            <a:ext cx="9144000" cy="8463855"/>
          </a:xfrm>
          <a:prstGeom prst="rect">
            <a:avLst/>
          </a:prstGeom>
        </p:spPr>
        <p:txBody>
          <a:bodyPr wrap="square">
            <a:spAutoFit/>
          </a:bodyPr>
          <a:lstStyle/>
          <a:p>
            <a:pPr lvl="0"/>
            <a:r>
              <a:rPr lang="ar-IQ" sz="3600" b="1" i="1" dirty="0">
                <a:latin typeface="Arabic Typesetting" pitchFamily="66" charset="-78"/>
                <a:cs typeface="Arabic Typesetting" pitchFamily="66" charset="-78"/>
              </a:rPr>
              <a:t>وتوسيع دور بطاقة العلامات المتوازنة للقيام بعملية تقويم الأداء </a:t>
            </a:r>
            <a:r>
              <a:rPr lang="ar-IQ" sz="3600" b="1" i="1" dirty="0" smtClean="0">
                <a:latin typeface="Arabic Typesetting" pitchFamily="66" charset="-78"/>
                <a:cs typeface="Arabic Typesetting" pitchFamily="66" charset="-78"/>
              </a:rPr>
              <a:t>الاستراتيجي </a:t>
            </a:r>
            <a:r>
              <a:rPr lang="ar-IQ" sz="3600" b="1" i="1" dirty="0">
                <a:latin typeface="Arabic Typesetting" pitchFamily="66" charset="-78"/>
                <a:cs typeface="Arabic Typesetting" pitchFamily="66" charset="-78"/>
              </a:rPr>
              <a:t>للوحدة الاقتصادية وبالشكل الذي يتناسب مع التغيّرات البيئية الحديثة . </a:t>
            </a:r>
          </a:p>
          <a:p>
            <a:pPr lvl="0"/>
            <a:r>
              <a:rPr lang="ar-IQ" sz="3600" b="1" i="1" dirty="0">
                <a:latin typeface="Arabic Typesetting" pitchFamily="66" charset="-78"/>
                <a:cs typeface="Arabic Typesetting" pitchFamily="66" charset="-78"/>
              </a:rPr>
              <a:t>  1-الأنشطة الخاصة بالعاملين :ـ </a:t>
            </a:r>
          </a:p>
          <a:p>
            <a:pPr lvl="0"/>
            <a:r>
              <a:rPr lang="ar-IQ" sz="3600" b="1" i="1" dirty="0">
                <a:latin typeface="Arabic Typesetting" pitchFamily="66" charset="-78"/>
                <a:cs typeface="Arabic Typesetting" pitchFamily="66" charset="-78"/>
              </a:rPr>
              <a:t>2-الأنشطة الخاصة بالتفاعل مع المجتمع :ـ </a:t>
            </a:r>
          </a:p>
          <a:p>
            <a:pPr lvl="0"/>
            <a:r>
              <a:rPr lang="ar-IQ" sz="3600" b="1" i="1" dirty="0">
                <a:latin typeface="Arabic Typesetting" pitchFamily="66" charset="-78"/>
                <a:cs typeface="Arabic Typesetting" pitchFamily="66" charset="-78"/>
              </a:rPr>
              <a:t>3-الأنشطة الخاصة بحماية الزبائن :ـ. </a:t>
            </a:r>
            <a:endParaRPr lang="en-US" sz="3600" b="1" i="1" dirty="0">
              <a:latin typeface="Arabic Typesetting" pitchFamily="66" charset="-78"/>
              <a:cs typeface="Arabic Typesetting" pitchFamily="66" charset="-78"/>
            </a:endParaRPr>
          </a:p>
          <a:p>
            <a:r>
              <a:rPr lang="ar-IQ" sz="3600" b="1" i="1" dirty="0">
                <a:latin typeface="Arabic Typesetting" pitchFamily="66" charset="-78"/>
                <a:cs typeface="Arabic Typesetting" pitchFamily="66" charset="-78"/>
              </a:rPr>
              <a:t>4-الأنشطة الخاصة بحماية البيئة :</a:t>
            </a:r>
          </a:p>
          <a:p>
            <a:r>
              <a:rPr lang="ar-SA" sz="3600" b="1" i="1" dirty="0" smtClean="0">
                <a:latin typeface="Arabic Typesetting" pitchFamily="66" charset="-78"/>
                <a:cs typeface="Arabic Typesetting" pitchFamily="66" charset="-78"/>
              </a:rPr>
              <a:t>                  </a:t>
            </a:r>
            <a:r>
              <a:rPr lang="ar-IQ" sz="3600" b="1" i="1" dirty="0" smtClean="0">
                <a:latin typeface="Arabic Typesetting" pitchFamily="66" charset="-78"/>
                <a:cs typeface="Arabic Typesetting" pitchFamily="66" charset="-78"/>
              </a:rPr>
              <a:t>سادساً </a:t>
            </a:r>
            <a:r>
              <a:rPr lang="ar-IQ" sz="3600" b="1" i="1" dirty="0">
                <a:latin typeface="Arabic Typesetting" pitchFamily="66" charset="-78"/>
                <a:cs typeface="Arabic Typesetting" pitchFamily="66" charset="-78"/>
              </a:rPr>
              <a:t>:ـ منظور المخاطر </a:t>
            </a:r>
            <a:r>
              <a:rPr lang="en-US" sz="3600" b="1" i="1" dirty="0">
                <a:latin typeface="Arabic Typesetting" pitchFamily="66" charset="-78"/>
                <a:cs typeface="Arabic Typesetting" pitchFamily="66" charset="-78"/>
              </a:rPr>
              <a:t>(Risks Perspective)</a:t>
            </a:r>
            <a:r>
              <a:rPr lang="ar-IQ" sz="3600" b="1" i="1" dirty="0">
                <a:latin typeface="Arabic Typesetting" pitchFamily="66" charset="-78"/>
                <a:cs typeface="Arabic Typesetting" pitchFamily="66" charset="-78"/>
              </a:rPr>
              <a:t> :ـ </a:t>
            </a:r>
            <a:endParaRPr lang="ar-SA" sz="3600" b="1" i="1" dirty="0" smtClean="0">
              <a:latin typeface="Arabic Typesetting" pitchFamily="66" charset="-78"/>
              <a:cs typeface="Arabic Typesetting" pitchFamily="66" charset="-78"/>
            </a:endParaRPr>
          </a:p>
          <a:p>
            <a:endParaRPr lang="en-US" sz="3600" b="1" i="1" dirty="0">
              <a:latin typeface="Arabic Typesetting" pitchFamily="66" charset="-78"/>
              <a:cs typeface="Arabic Typesetting" pitchFamily="66" charset="-78"/>
            </a:endParaRPr>
          </a:p>
          <a:p>
            <a:r>
              <a:rPr lang="ar-IQ" sz="3600" b="1" i="1" dirty="0">
                <a:latin typeface="Arabic Typesetting" pitchFamily="66" charset="-78"/>
                <a:cs typeface="Arabic Typesetting" pitchFamily="66" charset="-78"/>
              </a:rPr>
              <a:t>  هناك بعض المخاطر ترافق الوحدة عند قيامها بأداء أنشطتها، ولها تأثيرات سلبية في كل من التكاليف والإيرادات والأرباح والحصة السوقية، وينظر إلى المخاطر على إنها احتمالية حصول حدث غير مرغوب فيه وبالتالي فهي احتمالية التعرض إلى الخسارة أو الضرر أو المجازفة، أو إنها احتمالية تحقيق الخسارة بسبب ظروف عدم التأكد .</a:t>
            </a:r>
            <a:endParaRPr lang="en-US" sz="3600" b="1" i="1" dirty="0">
              <a:latin typeface="Arabic Typesetting" pitchFamily="66" charset="-78"/>
              <a:cs typeface="Arabic Typesetting" pitchFamily="66" charset="-78"/>
            </a:endParaRPr>
          </a:p>
          <a:p>
            <a:endParaRPr lang="ar-IQ" sz="3600" b="1" i="1" u="sng" dirty="0">
              <a:latin typeface="Arabic Typesetting" pitchFamily="66" charset="-78"/>
              <a:cs typeface="Arabic Typesetting" pitchFamily="66" charset="-78"/>
            </a:endParaRPr>
          </a:p>
          <a:p>
            <a:endParaRPr lang="en-US" sz="3600" b="1" i="1" dirty="0">
              <a:latin typeface="Arabic Typesetting" pitchFamily="66" charset="-78"/>
              <a:cs typeface="Arabic Typesetting" pitchFamily="66" charset="-78"/>
            </a:endParaRPr>
          </a:p>
          <a:p>
            <a:endParaRPr lang="ar-IQ" sz="4000" b="1" dirty="0" smtClean="0">
              <a:latin typeface="Arabic Typesetting" pitchFamily="66" charset="-78"/>
              <a:cs typeface="Arabic Typesetting" pitchFamily="66" charset="-78"/>
            </a:endParaRPr>
          </a:p>
        </p:txBody>
      </p:sp>
    </p:spTree>
    <p:extLst>
      <p:ext uri="{BB962C8B-B14F-4D97-AF65-F5344CB8AC3E}">
        <p14:creationId xmlns:p14="http://schemas.microsoft.com/office/powerpoint/2010/main" val="229476266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BEBA8EAE-BF5A-486C-A8C5-ECC9F3942E4B}">
                <a14:imgProps xmlns:a14="http://schemas.microsoft.com/office/drawing/2010/main">
                  <a14:imgLayer r:embed="rId3">
                    <a14:imgEffect>
                      <a14:brightnessContrast bright="-4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Rectangle 1"/>
          <p:cNvSpPr/>
          <p:nvPr/>
        </p:nvSpPr>
        <p:spPr>
          <a:xfrm>
            <a:off x="0" y="0"/>
            <a:ext cx="9144000" cy="8463855"/>
          </a:xfrm>
          <a:prstGeom prst="rect">
            <a:avLst/>
          </a:prstGeom>
        </p:spPr>
        <p:txBody>
          <a:bodyPr wrap="square">
            <a:spAutoFit/>
          </a:bodyPr>
          <a:lstStyle/>
          <a:p>
            <a:r>
              <a:rPr lang="ar-IQ" sz="3600" b="1" i="1" u="sng" dirty="0">
                <a:latin typeface="Arabic Typesetting" pitchFamily="66" charset="-78"/>
                <a:cs typeface="Arabic Typesetting" pitchFamily="66" charset="-78"/>
              </a:rPr>
              <a:t>أهمية واستعمال المقاييس المالية وغير المالية لتكاليف الجودة في تقويم الأداء </a:t>
            </a:r>
            <a:r>
              <a:rPr lang="ar-IQ" sz="3600" b="1" i="1" u="sng" dirty="0" smtClean="0">
                <a:latin typeface="Arabic Typesetting" pitchFamily="66" charset="-78"/>
                <a:cs typeface="Arabic Typesetting" pitchFamily="66" charset="-78"/>
              </a:rPr>
              <a:t>الاستراتيجي </a:t>
            </a:r>
            <a:r>
              <a:rPr lang="ar-IQ" sz="3600" b="1" i="1" u="sng" dirty="0">
                <a:latin typeface="Arabic Typesetting" pitchFamily="66" charset="-78"/>
                <a:cs typeface="Arabic Typesetting" pitchFamily="66" charset="-78"/>
              </a:rPr>
              <a:t>:ـ</a:t>
            </a:r>
          </a:p>
          <a:p>
            <a:r>
              <a:rPr lang="ar-IQ" sz="3600" b="1" i="1" dirty="0">
                <a:latin typeface="Arabic Typesetting" pitchFamily="66" charset="-78"/>
                <a:cs typeface="Arabic Typesetting" pitchFamily="66" charset="-78"/>
              </a:rPr>
              <a:t>ان </a:t>
            </a:r>
            <a:r>
              <a:rPr lang="ar-IQ" sz="3600" b="1" i="1" dirty="0" smtClean="0">
                <a:latin typeface="Arabic Typesetting" pitchFamily="66" charset="-78"/>
                <a:cs typeface="Arabic Typesetting" pitchFamily="66" charset="-78"/>
              </a:rPr>
              <a:t>تطور عملية </a:t>
            </a:r>
            <a:r>
              <a:rPr lang="ar-IQ" sz="3600" b="1" i="1" dirty="0">
                <a:latin typeface="Arabic Typesetting" pitchFamily="66" charset="-78"/>
                <a:cs typeface="Arabic Typesetting" pitchFamily="66" charset="-78"/>
              </a:rPr>
              <a:t>تقويم الأداء لتأخذ بعداً </a:t>
            </a:r>
            <a:r>
              <a:rPr lang="ar-IQ" sz="3600" b="1" i="1" dirty="0" smtClean="0">
                <a:latin typeface="Arabic Typesetting" pitchFamily="66" charset="-78"/>
                <a:cs typeface="Arabic Typesetting" pitchFamily="66" charset="-78"/>
              </a:rPr>
              <a:t>استراتيجيا </a:t>
            </a:r>
            <a:r>
              <a:rPr lang="ar-IQ" sz="3600" b="1" i="1" dirty="0">
                <a:latin typeface="Arabic Typesetting" pitchFamily="66" charset="-78"/>
                <a:cs typeface="Arabic Typesetting" pitchFamily="66" charset="-78"/>
              </a:rPr>
              <a:t>لذا أصبح الاهتمام بالجودة وتكاليفها من مستلزمات بقاء الوحدات الاقتصادية في السوق باعتبارها العامل الحاسم لنجاح هذه الوحدات، وإدخالها كعامل رئيسي في عملية تقويم الأداء </a:t>
            </a:r>
            <a:r>
              <a:rPr lang="ar-IQ" sz="3600" b="1" i="1" dirty="0" smtClean="0">
                <a:latin typeface="Arabic Typesetting" pitchFamily="66" charset="-78"/>
                <a:cs typeface="Arabic Typesetting" pitchFamily="66" charset="-78"/>
              </a:rPr>
              <a:t>الاستراتيجي </a:t>
            </a:r>
            <a:r>
              <a:rPr lang="ar-IQ" sz="3600" b="1" i="1" dirty="0">
                <a:latin typeface="Arabic Typesetting" pitchFamily="66" charset="-78"/>
                <a:cs typeface="Arabic Typesetting" pitchFamily="66" charset="-78"/>
              </a:rPr>
              <a:t>.  </a:t>
            </a:r>
          </a:p>
          <a:p>
            <a:r>
              <a:rPr lang="ar-IQ" sz="3600" b="1" u="sng" dirty="0">
                <a:latin typeface="Arabic Typesetting" pitchFamily="66" charset="-78"/>
                <a:cs typeface="Arabic Typesetting" pitchFamily="66" charset="-78"/>
              </a:rPr>
              <a:t>ويمكن بيان أهمية تكاليف الجودة في تقويم الأداء </a:t>
            </a:r>
            <a:r>
              <a:rPr lang="ar-IQ" sz="3600" b="1" u="sng" dirty="0" smtClean="0">
                <a:latin typeface="Arabic Typesetting" pitchFamily="66" charset="-78"/>
                <a:cs typeface="Arabic Typesetting" pitchFamily="66" charset="-78"/>
              </a:rPr>
              <a:t>الاستراتيجي </a:t>
            </a:r>
            <a:r>
              <a:rPr lang="ar-IQ" sz="3600" b="1" u="sng" dirty="0">
                <a:latin typeface="Arabic Typesetting" pitchFamily="66" charset="-78"/>
                <a:cs typeface="Arabic Typesetting" pitchFamily="66" charset="-78"/>
              </a:rPr>
              <a:t>من خلال النقاط الآتية </a:t>
            </a:r>
            <a:r>
              <a:rPr lang="ar-IQ" sz="3600" b="1" i="1" dirty="0">
                <a:latin typeface="Arabic Typesetting" pitchFamily="66" charset="-78"/>
                <a:cs typeface="Arabic Typesetting" pitchFamily="66" charset="-78"/>
              </a:rPr>
              <a:t>:ـ  </a:t>
            </a:r>
            <a:endParaRPr lang="ar-SA" sz="3600" b="1" i="1" dirty="0" smtClean="0">
              <a:latin typeface="Arabic Typesetting" pitchFamily="66" charset="-78"/>
              <a:cs typeface="Arabic Typesetting" pitchFamily="66" charset="-78"/>
            </a:endParaRPr>
          </a:p>
          <a:p>
            <a:r>
              <a:rPr lang="ar-IQ" sz="3600" b="1" i="1" dirty="0" smtClean="0">
                <a:latin typeface="Arabic Typesetting" pitchFamily="66" charset="-78"/>
                <a:cs typeface="Arabic Typesetting" pitchFamily="66" charset="-78"/>
              </a:rPr>
              <a:t>  </a:t>
            </a:r>
            <a:endParaRPr lang="en-US" sz="3600" b="1" i="1" dirty="0">
              <a:latin typeface="Arabic Typesetting" pitchFamily="66" charset="-78"/>
              <a:cs typeface="Arabic Typesetting" pitchFamily="66" charset="-78"/>
            </a:endParaRPr>
          </a:p>
          <a:p>
            <a:r>
              <a:rPr lang="ar-IQ" sz="3600" b="1" i="1" dirty="0">
                <a:latin typeface="Arabic Typesetting" pitchFamily="66" charset="-78"/>
                <a:cs typeface="Arabic Typesetting" pitchFamily="66" charset="-78"/>
              </a:rPr>
              <a:t>1- إن تكاليف الجودة الشاملة توفر معلومات مفيدة لتقويم مدى فاعلية وكفاءة برامج الجودة من خلال توفيرها لمجموعة من المؤشرات والمقاييس الخاصة بالجودة فمثلاً تأثير تدريب العاملين لتطبيق معايير الجودة وانعكاسه على تخفيض الوحدات المعيبة والفاشلة داخلياً وخارجياً </a:t>
            </a:r>
            <a:r>
              <a:rPr lang="ar-IQ" sz="3600" b="1" i="1" dirty="0" smtClean="0">
                <a:latin typeface="Arabic Typesetting" pitchFamily="66" charset="-78"/>
                <a:cs typeface="Arabic Typesetting" pitchFamily="66" charset="-78"/>
              </a:rPr>
              <a:t>.</a:t>
            </a:r>
            <a:endParaRPr lang="ar-SA" sz="3600" b="1" i="1" dirty="0" smtClean="0">
              <a:latin typeface="Arabic Typesetting" pitchFamily="66" charset="-78"/>
              <a:cs typeface="Arabic Typesetting" pitchFamily="66" charset="-78"/>
            </a:endParaRPr>
          </a:p>
          <a:p>
            <a:endParaRPr lang="ar-IQ" sz="3600" b="1" i="1" dirty="0">
              <a:latin typeface="Arabic Typesetting" pitchFamily="66" charset="-78"/>
              <a:cs typeface="Arabic Typesetting" pitchFamily="66" charset="-78"/>
            </a:endParaRPr>
          </a:p>
          <a:p>
            <a:r>
              <a:rPr lang="ar-IQ" sz="3600" b="1" i="1" dirty="0">
                <a:latin typeface="Arabic Typesetting" pitchFamily="66" charset="-78"/>
                <a:cs typeface="Arabic Typesetting" pitchFamily="66" charset="-78"/>
              </a:rPr>
              <a:t>2- إن تكاليف الجودة تساعد في توفير معلومات هامة عن مقدار التحسن في أداء الوحدة الاقتصادية ومقدار جودة عملياتها ومنتجاتها .</a:t>
            </a:r>
          </a:p>
          <a:p>
            <a:endParaRPr lang="ar-IQ" sz="3600" b="1" i="1" u="sng" dirty="0">
              <a:latin typeface="Arabic Typesetting" pitchFamily="66" charset="-78"/>
              <a:cs typeface="Arabic Typesetting" pitchFamily="66" charset="-78"/>
            </a:endParaRPr>
          </a:p>
          <a:p>
            <a:endParaRPr lang="en-US" sz="3600" b="1" i="1" dirty="0">
              <a:latin typeface="Arabic Typesetting" pitchFamily="66" charset="-78"/>
              <a:cs typeface="Arabic Typesetting" pitchFamily="66" charset="-78"/>
            </a:endParaRPr>
          </a:p>
          <a:p>
            <a:endParaRPr lang="ar-IQ" sz="4000" b="1" dirty="0" smtClean="0">
              <a:latin typeface="Arabic Typesetting" pitchFamily="66" charset="-78"/>
              <a:cs typeface="Arabic Typesetting" pitchFamily="66" charset="-78"/>
            </a:endParaRPr>
          </a:p>
        </p:txBody>
      </p:sp>
    </p:spTree>
    <p:extLst>
      <p:ext uri="{BB962C8B-B14F-4D97-AF65-F5344CB8AC3E}">
        <p14:creationId xmlns:p14="http://schemas.microsoft.com/office/powerpoint/2010/main" val="257273490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BEBA8EAE-BF5A-486C-A8C5-ECC9F3942E4B}">
                <a14:imgProps xmlns:a14="http://schemas.microsoft.com/office/drawing/2010/main">
                  <a14:imgLayer r:embed="rId3">
                    <a14:imgEffect>
                      <a14:brightnessContrast bright="-4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Rectangle 1"/>
          <p:cNvSpPr/>
          <p:nvPr/>
        </p:nvSpPr>
        <p:spPr>
          <a:xfrm>
            <a:off x="0" y="0"/>
            <a:ext cx="9144000" cy="8217634"/>
          </a:xfrm>
          <a:prstGeom prst="rect">
            <a:avLst/>
          </a:prstGeom>
        </p:spPr>
        <p:txBody>
          <a:bodyPr wrap="square">
            <a:spAutoFit/>
          </a:bodyPr>
          <a:lstStyle/>
          <a:p>
            <a:r>
              <a:rPr lang="ar-IQ" sz="3200" b="1" i="1" dirty="0">
                <a:latin typeface="Arabic Typesetting" pitchFamily="66" charset="-78"/>
                <a:cs typeface="Arabic Typesetting" pitchFamily="66" charset="-78"/>
              </a:rPr>
              <a:t>3-إن تكاليف الجودة الشاملة تستعمل كمقياس للمقارنة بين المدخلات والمخرجات فمثلاً المقارنة بين تكاليف الضمان وتكاليف الفشل الخارجي أو تكاليف الجودة الشاملة </a:t>
            </a:r>
            <a:r>
              <a:rPr lang="ar-IQ" sz="3200" b="1" i="1" dirty="0" smtClean="0">
                <a:latin typeface="Arabic Typesetting" pitchFamily="66" charset="-78"/>
                <a:cs typeface="Arabic Typesetting" pitchFamily="66" charset="-78"/>
              </a:rPr>
              <a:t>.</a:t>
            </a:r>
            <a:endParaRPr lang="ar-SA" sz="3200" b="1" i="1" dirty="0" smtClean="0">
              <a:latin typeface="Arabic Typesetting" pitchFamily="66" charset="-78"/>
              <a:cs typeface="Arabic Typesetting" pitchFamily="66" charset="-78"/>
            </a:endParaRPr>
          </a:p>
          <a:p>
            <a:endParaRPr lang="ar-IQ" sz="3200" b="1" i="1" dirty="0">
              <a:latin typeface="Arabic Typesetting" pitchFamily="66" charset="-78"/>
              <a:cs typeface="Arabic Typesetting" pitchFamily="66" charset="-78"/>
            </a:endParaRPr>
          </a:p>
          <a:p>
            <a:r>
              <a:rPr lang="ar-IQ" sz="3200" b="1" i="1" dirty="0">
                <a:latin typeface="Arabic Typesetting" pitchFamily="66" charset="-78"/>
                <a:cs typeface="Arabic Typesetting" pitchFamily="66" charset="-78"/>
              </a:rPr>
              <a:t>4- إن هناك علاقة بين تكاليف الجودة والأهداف </a:t>
            </a:r>
            <a:r>
              <a:rPr lang="ar-IQ" sz="3200" b="1" i="1" dirty="0" smtClean="0">
                <a:latin typeface="Arabic Typesetting" pitchFamily="66" charset="-78"/>
                <a:cs typeface="Arabic Typesetting" pitchFamily="66" charset="-78"/>
              </a:rPr>
              <a:t>الاستراتيجية </a:t>
            </a:r>
            <a:r>
              <a:rPr lang="ar-IQ" sz="3200" b="1" i="1" dirty="0">
                <a:latin typeface="Arabic Typesetting" pitchFamily="66" charset="-78"/>
                <a:cs typeface="Arabic Typesetting" pitchFamily="66" charset="-78"/>
              </a:rPr>
              <a:t>للوحدة الاقتصادية فمثلاً علاقة هذه التكاليف بكل من المبيعات وتكاليف التصنيع والأرباح، وبمرور الزمن يمكن ملاحظة مدى التحسن في الأداء وحل المشاكل وتحقيق الأهداف، لذلك فهي ضرورية في تقويم الأداء </a:t>
            </a:r>
            <a:r>
              <a:rPr lang="ar-IQ" sz="3200" b="1" i="1" dirty="0" smtClean="0">
                <a:latin typeface="Arabic Typesetting" pitchFamily="66" charset="-78"/>
                <a:cs typeface="Arabic Typesetting" pitchFamily="66" charset="-78"/>
              </a:rPr>
              <a:t>الاستراتيجي .</a:t>
            </a:r>
            <a:endParaRPr lang="ar-SA" sz="3200" b="1" i="1" dirty="0" smtClean="0">
              <a:latin typeface="Arabic Typesetting" pitchFamily="66" charset="-78"/>
              <a:cs typeface="Arabic Typesetting" pitchFamily="66" charset="-78"/>
            </a:endParaRPr>
          </a:p>
          <a:p>
            <a:endParaRPr lang="ar-IQ" sz="3200" b="1" i="1" dirty="0">
              <a:latin typeface="Arabic Typesetting" pitchFamily="66" charset="-78"/>
              <a:cs typeface="Arabic Typesetting" pitchFamily="66" charset="-78"/>
            </a:endParaRPr>
          </a:p>
          <a:p>
            <a:pPr algn="just"/>
            <a:r>
              <a:rPr lang="ar-IQ" sz="3200" b="1" i="1" dirty="0">
                <a:latin typeface="Arabic Typesetting" pitchFamily="66" charset="-78"/>
                <a:cs typeface="Arabic Typesetting" pitchFamily="66" charset="-78"/>
              </a:rPr>
              <a:t>5- إن تكاليف الجودة توفر مؤشرات ومقاييس تهتم بأهداف الوحدة الاقتصادية قصيرة الأجل وطويلة الأجل، إذ يتم ربط هذه الأهداف بالرؤية المستقبلية </a:t>
            </a:r>
            <a:r>
              <a:rPr lang="ar-IQ" sz="3200" b="1" i="1" dirty="0" smtClean="0">
                <a:latin typeface="Arabic Typesetting" pitchFamily="66" charset="-78"/>
                <a:cs typeface="Arabic Typesetting" pitchFamily="66" charset="-78"/>
              </a:rPr>
              <a:t>واستراتيجية </a:t>
            </a:r>
            <a:r>
              <a:rPr lang="ar-IQ" sz="3200" b="1" i="1" dirty="0">
                <a:latin typeface="Arabic Typesetting" pitchFamily="66" charset="-78"/>
                <a:cs typeface="Arabic Typesetting" pitchFamily="66" charset="-78"/>
              </a:rPr>
              <a:t>الوحدة الاقتصادية .</a:t>
            </a:r>
            <a:r>
              <a:rPr lang="ar-IQ" sz="3200" i="1" dirty="0">
                <a:latin typeface="Arabic Typesetting" pitchFamily="66" charset="-78"/>
                <a:cs typeface="Arabic Typesetting" pitchFamily="66" charset="-78"/>
              </a:rPr>
              <a:t> </a:t>
            </a:r>
            <a:r>
              <a:rPr lang="ar-IQ" sz="3200" b="1" i="1" dirty="0">
                <a:latin typeface="Arabic Typesetting" pitchFamily="66" charset="-78"/>
                <a:cs typeface="Arabic Typesetting" pitchFamily="66" charset="-78"/>
              </a:rPr>
              <a:t>إن تكاليف الجودة هي أداة هامة في تقويم الأداء </a:t>
            </a:r>
            <a:r>
              <a:rPr lang="ar-IQ" sz="3200" b="1" i="1" dirty="0" smtClean="0">
                <a:latin typeface="Arabic Typesetting" pitchFamily="66" charset="-78"/>
                <a:cs typeface="Arabic Typesetting" pitchFamily="66" charset="-78"/>
              </a:rPr>
              <a:t>الاستراتيجي </a:t>
            </a:r>
            <a:r>
              <a:rPr lang="ar-IQ" sz="3200" b="1" i="1" dirty="0">
                <a:latin typeface="Arabic Typesetting" pitchFamily="66" charset="-78"/>
                <a:cs typeface="Arabic Typesetting" pitchFamily="66" charset="-78"/>
              </a:rPr>
              <a:t>لارتباط الجودة بالرؤية المستقبلية </a:t>
            </a:r>
            <a:r>
              <a:rPr lang="ar-IQ" sz="3200" b="1" i="1" dirty="0" smtClean="0">
                <a:latin typeface="Arabic Typesetting" pitchFamily="66" charset="-78"/>
                <a:cs typeface="Arabic Typesetting" pitchFamily="66" charset="-78"/>
              </a:rPr>
              <a:t>واستراتيجية </a:t>
            </a:r>
            <a:r>
              <a:rPr lang="ar-IQ" sz="3200" b="1" i="1" dirty="0">
                <a:latin typeface="Arabic Typesetting" pitchFamily="66" charset="-78"/>
                <a:cs typeface="Arabic Typesetting" pitchFamily="66" charset="-78"/>
              </a:rPr>
              <a:t>الوحدة الاقتصادية، إذ توفر مؤشرات ومقاييس للأداء </a:t>
            </a:r>
            <a:r>
              <a:rPr lang="ar-IQ" sz="3200" b="1" i="1" dirty="0" smtClean="0">
                <a:latin typeface="Arabic Typesetting" pitchFamily="66" charset="-78"/>
                <a:cs typeface="Arabic Typesetting" pitchFamily="66" charset="-78"/>
              </a:rPr>
              <a:t>الاستراتيجي </a:t>
            </a:r>
            <a:r>
              <a:rPr lang="ar-IQ" sz="3200" b="1" i="1" dirty="0">
                <a:latin typeface="Arabic Typesetting" pitchFamily="66" charset="-78"/>
                <a:cs typeface="Arabic Typesetting" pitchFamily="66" charset="-78"/>
              </a:rPr>
              <a:t>تقيس مدى فاعلية وكفاءة الوحدة الاقتصادية في تحقيق أهدافها بما يتناسب مع التغيّرات في بيئة التصنيع الحديثة، ولا يمكن الوصول لهذه المؤشرات والمقاييس إلا بعد تحديد وقياس تكاليف الجودة.   </a:t>
            </a:r>
            <a:endParaRPr lang="en-US" sz="3200" b="1" i="1" dirty="0">
              <a:latin typeface="Arabic Typesetting" pitchFamily="66" charset="-78"/>
              <a:cs typeface="Arabic Typesetting" pitchFamily="66" charset="-78"/>
            </a:endParaRPr>
          </a:p>
          <a:p>
            <a:endParaRPr lang="ar-IQ" sz="3600" b="1" i="1" u="sng" dirty="0">
              <a:latin typeface="Arabic Typesetting" pitchFamily="66" charset="-78"/>
              <a:cs typeface="Arabic Typesetting" pitchFamily="66" charset="-78"/>
            </a:endParaRPr>
          </a:p>
          <a:p>
            <a:endParaRPr lang="en-US" sz="3600" b="1" i="1" dirty="0">
              <a:latin typeface="Arabic Typesetting" pitchFamily="66" charset="-78"/>
              <a:cs typeface="Arabic Typesetting" pitchFamily="66" charset="-78"/>
            </a:endParaRPr>
          </a:p>
          <a:p>
            <a:endParaRPr lang="ar-IQ" sz="4000" b="1" dirty="0" smtClean="0">
              <a:latin typeface="Arabic Typesetting" pitchFamily="66" charset="-78"/>
              <a:cs typeface="Arabic Typesetting" pitchFamily="66" charset="-78"/>
            </a:endParaRPr>
          </a:p>
        </p:txBody>
      </p:sp>
    </p:spTree>
    <p:extLst>
      <p:ext uri="{BB962C8B-B14F-4D97-AF65-F5344CB8AC3E}">
        <p14:creationId xmlns:p14="http://schemas.microsoft.com/office/powerpoint/2010/main" val="482225309"/>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BEBA8EAE-BF5A-486C-A8C5-ECC9F3942E4B}">
                <a14:imgProps xmlns:a14="http://schemas.microsoft.com/office/drawing/2010/main">
                  <a14:imgLayer r:embed="rId3">
                    <a14:imgEffect>
                      <a14:brightnessContrast bright="-4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Rectangle 1"/>
          <p:cNvSpPr/>
          <p:nvPr/>
        </p:nvSpPr>
        <p:spPr>
          <a:xfrm>
            <a:off x="0" y="0"/>
            <a:ext cx="9144000" cy="6586418"/>
          </a:xfrm>
          <a:prstGeom prst="rect">
            <a:avLst/>
          </a:prstGeom>
        </p:spPr>
        <p:txBody>
          <a:bodyPr wrap="square">
            <a:spAutoFit/>
          </a:bodyPr>
          <a:lstStyle/>
          <a:p>
            <a:endParaRPr lang="ar-IQ" b="1" dirty="0"/>
          </a:p>
          <a:p>
            <a:endParaRPr lang="ar-IQ" sz="4400" b="1" dirty="0" smtClean="0"/>
          </a:p>
          <a:p>
            <a:r>
              <a:rPr lang="ar-IQ" sz="4000" b="1" i="1" dirty="0">
                <a:solidFill>
                  <a:schemeClr val="tx1">
                    <a:lumMod val="95000"/>
                  </a:schemeClr>
                </a:solidFill>
                <a:latin typeface="Arabic Typesetting" pitchFamily="66" charset="-78"/>
                <a:cs typeface="Arabic Typesetting" pitchFamily="66" charset="-78"/>
              </a:rPr>
              <a:t>م</a:t>
            </a:r>
            <a:r>
              <a:rPr lang="ar-IQ" sz="4000" b="1" i="1" dirty="0" smtClean="0">
                <a:solidFill>
                  <a:schemeClr val="tx1">
                    <a:lumMod val="95000"/>
                  </a:schemeClr>
                </a:solidFill>
                <a:latin typeface="Arabic Typesetting" pitchFamily="66" charset="-78"/>
                <a:cs typeface="Arabic Typesetting" pitchFamily="66" charset="-78"/>
              </a:rPr>
              <a:t>حاضرة  </a:t>
            </a:r>
            <a:r>
              <a:rPr lang="ar-IQ" sz="4000" b="1" i="1" dirty="0" smtClean="0">
                <a:solidFill>
                  <a:schemeClr val="tx1">
                    <a:lumMod val="95000"/>
                  </a:schemeClr>
                </a:solidFill>
                <a:latin typeface="Arabic Typesetting" pitchFamily="66" charset="-78"/>
                <a:cs typeface="Arabic Typesetting" pitchFamily="66" charset="-78"/>
              </a:rPr>
              <a:t>بعنوان </a:t>
            </a:r>
          </a:p>
          <a:p>
            <a:r>
              <a:rPr lang="ar-IQ" sz="3600" b="1" dirty="0" smtClean="0"/>
              <a:t>(</a:t>
            </a:r>
            <a:r>
              <a:rPr lang="ar-IQ" sz="4000" b="1" dirty="0" smtClean="0"/>
              <a:t>المقاييس المالية وغير المالية لتكاليف الجودة ودورها في تقويم الاداء الاستراتيجي)</a:t>
            </a:r>
            <a:endParaRPr lang="en-US" sz="4000" b="1" i="1" dirty="0">
              <a:solidFill>
                <a:schemeClr val="tx1">
                  <a:lumMod val="95000"/>
                </a:schemeClr>
              </a:solidFill>
              <a:latin typeface="Arabic Typesetting" pitchFamily="66" charset="-78"/>
              <a:cs typeface="Arabic Typesetting" pitchFamily="66" charset="-78"/>
            </a:endParaRPr>
          </a:p>
          <a:p>
            <a:r>
              <a:rPr lang="ar-IQ" sz="4000" b="1" i="1" dirty="0" smtClean="0">
                <a:solidFill>
                  <a:schemeClr val="tx1">
                    <a:lumMod val="95000"/>
                  </a:schemeClr>
                </a:solidFill>
                <a:latin typeface="Arabic Typesetting" pitchFamily="66" charset="-78"/>
                <a:cs typeface="Arabic Typesetting" pitchFamily="66" charset="-78"/>
              </a:rPr>
              <a:t>                      اعداد</a:t>
            </a:r>
          </a:p>
          <a:p>
            <a:r>
              <a:rPr lang="ar-IQ" sz="4000" b="1" i="1" dirty="0" smtClean="0">
                <a:solidFill>
                  <a:schemeClr val="tx1">
                    <a:lumMod val="95000"/>
                  </a:schemeClr>
                </a:solidFill>
                <a:latin typeface="Arabic Typesetting" pitchFamily="66" charset="-78"/>
                <a:cs typeface="Arabic Typesetting" pitchFamily="66" charset="-78"/>
              </a:rPr>
              <a:t>           الاستاذ الدكتورة منال جبار سرور </a:t>
            </a:r>
          </a:p>
          <a:p>
            <a:r>
              <a:rPr lang="ar-SA" sz="4000" b="1" i="1" dirty="0" smtClean="0">
                <a:solidFill>
                  <a:schemeClr val="tx1">
                    <a:lumMod val="95000"/>
                  </a:schemeClr>
                </a:solidFill>
                <a:latin typeface="Arabic Typesetting" pitchFamily="66" charset="-78"/>
                <a:cs typeface="Arabic Typesetting" pitchFamily="66" charset="-78"/>
              </a:rPr>
              <a:t>            (</a:t>
            </a:r>
            <a:r>
              <a:rPr lang="ar-IQ" sz="4000" b="1" i="1" dirty="0" smtClean="0">
                <a:solidFill>
                  <a:schemeClr val="tx1">
                    <a:lumMod val="95000"/>
                  </a:schemeClr>
                </a:solidFill>
                <a:latin typeface="Arabic Typesetting" pitchFamily="66" charset="-78"/>
                <a:cs typeface="Arabic Typesetting" pitchFamily="66" charset="-78"/>
              </a:rPr>
              <a:t>قسم </a:t>
            </a:r>
            <a:r>
              <a:rPr lang="ar-IQ" sz="4000" b="1" i="1" dirty="0">
                <a:solidFill>
                  <a:schemeClr val="tx1">
                    <a:lumMod val="95000"/>
                  </a:schemeClr>
                </a:solidFill>
                <a:latin typeface="Arabic Typesetting" pitchFamily="66" charset="-78"/>
                <a:cs typeface="Arabic Typesetting" pitchFamily="66" charset="-78"/>
              </a:rPr>
              <a:t>المحاسبة </a:t>
            </a:r>
            <a:r>
              <a:rPr lang="ar-IQ" sz="4000" b="1" i="1" dirty="0" smtClean="0">
                <a:solidFill>
                  <a:schemeClr val="tx1">
                    <a:lumMod val="95000"/>
                  </a:schemeClr>
                </a:solidFill>
                <a:latin typeface="Arabic Typesetting" pitchFamily="66" charset="-78"/>
                <a:cs typeface="Arabic Typesetting" pitchFamily="66" charset="-78"/>
              </a:rPr>
              <a:t>/كلية الإدارة </a:t>
            </a:r>
            <a:r>
              <a:rPr lang="ar-IQ" sz="4000" dirty="0" smtClean="0">
                <a:solidFill>
                  <a:schemeClr val="tx1">
                    <a:lumMod val="95000"/>
                  </a:schemeClr>
                </a:solidFill>
                <a:latin typeface="Arabic Typesetting" pitchFamily="66" charset="-78"/>
                <a:cs typeface="Arabic Typesetting" pitchFamily="66" charset="-78"/>
              </a:rPr>
              <a:t>والاقتصاد</a:t>
            </a:r>
            <a:r>
              <a:rPr lang="ar-SA" sz="4000" b="1" i="1" dirty="0" smtClean="0">
                <a:solidFill>
                  <a:schemeClr val="tx1">
                    <a:lumMod val="95000"/>
                  </a:schemeClr>
                </a:solidFill>
                <a:latin typeface="Arabic Typesetting" pitchFamily="66" charset="-78"/>
                <a:cs typeface="Arabic Typesetting" pitchFamily="66" charset="-78"/>
              </a:rPr>
              <a:t>)</a:t>
            </a:r>
            <a:r>
              <a:rPr lang="ar-IQ" sz="4000" b="1" i="1" dirty="0" smtClean="0">
                <a:solidFill>
                  <a:schemeClr val="tx1">
                    <a:lumMod val="95000"/>
                  </a:schemeClr>
                </a:solidFill>
                <a:latin typeface="Arabic Typesetting" pitchFamily="66" charset="-78"/>
                <a:cs typeface="Arabic Typesetting" pitchFamily="66" charset="-78"/>
              </a:rPr>
              <a:t>   </a:t>
            </a:r>
            <a:endParaRPr lang="ar-SA" sz="4000" b="1" i="1" dirty="0" smtClean="0">
              <a:solidFill>
                <a:schemeClr val="tx1">
                  <a:lumMod val="95000"/>
                </a:schemeClr>
              </a:solidFill>
              <a:latin typeface="Arabic Typesetting" pitchFamily="66" charset="-78"/>
              <a:cs typeface="Arabic Typesetting" pitchFamily="66" charset="-78"/>
            </a:endParaRPr>
          </a:p>
          <a:p>
            <a:r>
              <a:rPr lang="ar-SA" sz="4000" b="1" i="1" dirty="0">
                <a:solidFill>
                  <a:schemeClr val="tx1">
                    <a:lumMod val="95000"/>
                  </a:schemeClr>
                </a:solidFill>
                <a:latin typeface="Arabic Typesetting" pitchFamily="66" charset="-78"/>
                <a:cs typeface="Arabic Typesetting" pitchFamily="66" charset="-78"/>
              </a:rPr>
              <a:t> </a:t>
            </a:r>
            <a:r>
              <a:rPr lang="ar-SA" sz="4000" b="1" i="1" dirty="0" smtClean="0">
                <a:solidFill>
                  <a:schemeClr val="tx1">
                    <a:lumMod val="95000"/>
                  </a:schemeClr>
                </a:solidFill>
                <a:latin typeface="Arabic Typesetting" pitchFamily="66" charset="-78"/>
                <a:cs typeface="Arabic Typesetting" pitchFamily="66" charset="-78"/>
              </a:rPr>
              <a:t>                     </a:t>
            </a:r>
            <a:r>
              <a:rPr lang="ar-SA" sz="4000" b="1" i="1" dirty="0">
                <a:solidFill>
                  <a:schemeClr val="tx1">
                    <a:lumMod val="95000"/>
                  </a:schemeClr>
                </a:solidFill>
                <a:latin typeface="Arabic Typesetting" pitchFamily="66" charset="-78"/>
                <a:cs typeface="Arabic Typesetting" pitchFamily="66" charset="-78"/>
              </a:rPr>
              <a:t>(</a:t>
            </a:r>
            <a:r>
              <a:rPr lang="ar-IQ" sz="4000" b="1" i="1" dirty="0" smtClean="0">
                <a:solidFill>
                  <a:schemeClr val="tx1">
                    <a:lumMod val="95000"/>
                  </a:schemeClr>
                </a:solidFill>
                <a:latin typeface="Arabic Typesetting" pitchFamily="66" charset="-78"/>
                <a:cs typeface="Arabic Typesetting" pitchFamily="66" charset="-78"/>
              </a:rPr>
              <a:t> جامعة بغداد</a:t>
            </a:r>
            <a:r>
              <a:rPr lang="ar-SA" sz="4000" b="1" i="1" dirty="0" smtClean="0">
                <a:solidFill>
                  <a:schemeClr val="tx1">
                    <a:lumMod val="95000"/>
                  </a:schemeClr>
                </a:solidFill>
                <a:latin typeface="Arabic Typesetting" pitchFamily="66" charset="-78"/>
                <a:cs typeface="Arabic Typesetting" pitchFamily="66" charset="-78"/>
              </a:rPr>
              <a:t>)</a:t>
            </a:r>
            <a:endParaRPr lang="en-US" sz="4000" b="1" i="1" dirty="0">
              <a:solidFill>
                <a:schemeClr val="tx1">
                  <a:lumMod val="95000"/>
                </a:schemeClr>
              </a:solidFill>
              <a:latin typeface="Arabic Typesetting" pitchFamily="66" charset="-78"/>
              <a:cs typeface="Arabic Typesetting" pitchFamily="66" charset="-78"/>
            </a:endParaRPr>
          </a:p>
          <a:p>
            <a:r>
              <a:rPr lang="ar-IQ" sz="4000" dirty="0"/>
              <a:t> </a:t>
            </a:r>
            <a:endParaRPr lang="en-US" sz="4000" dirty="0"/>
          </a:p>
        </p:txBody>
      </p:sp>
    </p:spTree>
    <p:extLst>
      <p:ext uri="{BB962C8B-B14F-4D97-AF65-F5344CB8AC3E}">
        <p14:creationId xmlns:p14="http://schemas.microsoft.com/office/powerpoint/2010/main" val="2527808911"/>
      </p:ext>
    </p:extLst>
  </p:cSld>
  <p:clrMapOvr>
    <a:masterClrMapping/>
  </p:clrMapOvr>
  <mc:AlternateContent xmlns:mc="http://schemas.openxmlformats.org/markup-compatibility/2006" xmlns:p14="http://schemas.microsoft.com/office/powerpoint/2010/main">
    <mc:Choice Requires="p14">
      <p:transition spd="slow" p14:dur="3900">
        <p14:glitter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wipe(down)">
                                      <p:cBhvr>
                                        <p:cTn id="7" dur="580">
                                          <p:stCondLst>
                                            <p:cond delay="0"/>
                                          </p:stCondLst>
                                        </p:cTn>
                                        <p:tgtEl>
                                          <p:spTgt spid="2">
                                            <p:txEl>
                                              <p:pRg st="2" end="2"/>
                                            </p:txEl>
                                          </p:spTgt>
                                        </p:tgtEl>
                                      </p:cBhvr>
                                    </p:animEffect>
                                    <p:anim calcmode="lin" valueType="num">
                                      <p:cBhvr>
                                        <p:cTn id="8" dur="1822" tmFilter="0,0; 0.14,0.36; 0.43,0.73; 0.71,0.91; 1.0,1.0">
                                          <p:stCondLst>
                                            <p:cond delay="0"/>
                                          </p:stCondLst>
                                        </p:cTn>
                                        <p:tgtEl>
                                          <p:spTgt spid="2">
                                            <p:txEl>
                                              <p:pRg st="2" end="2"/>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xEl>
                                              <p:pRg st="2" end="2"/>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xEl>
                                              <p:pRg st="2" end="2"/>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xEl>
                                              <p:pRg st="2" end="2"/>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xEl>
                                              <p:pRg st="2" end="2"/>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xEl>
                                              <p:pRg st="2" end="2"/>
                                            </p:txEl>
                                          </p:spTgt>
                                        </p:tgtEl>
                                      </p:cBhvr>
                                      <p:to x="100000" y="60000"/>
                                    </p:animScale>
                                    <p:animScale>
                                      <p:cBhvr>
                                        <p:cTn id="14" dur="166" decel="50000">
                                          <p:stCondLst>
                                            <p:cond delay="676"/>
                                          </p:stCondLst>
                                        </p:cTn>
                                        <p:tgtEl>
                                          <p:spTgt spid="2">
                                            <p:txEl>
                                              <p:pRg st="2" end="2"/>
                                            </p:txEl>
                                          </p:spTgt>
                                        </p:tgtEl>
                                      </p:cBhvr>
                                      <p:to x="100000" y="100000"/>
                                    </p:animScale>
                                    <p:animScale>
                                      <p:cBhvr>
                                        <p:cTn id="15" dur="26">
                                          <p:stCondLst>
                                            <p:cond delay="1312"/>
                                          </p:stCondLst>
                                        </p:cTn>
                                        <p:tgtEl>
                                          <p:spTgt spid="2">
                                            <p:txEl>
                                              <p:pRg st="2" end="2"/>
                                            </p:txEl>
                                          </p:spTgt>
                                        </p:tgtEl>
                                      </p:cBhvr>
                                      <p:to x="100000" y="80000"/>
                                    </p:animScale>
                                    <p:animScale>
                                      <p:cBhvr>
                                        <p:cTn id="16" dur="166" decel="50000">
                                          <p:stCondLst>
                                            <p:cond delay="1338"/>
                                          </p:stCondLst>
                                        </p:cTn>
                                        <p:tgtEl>
                                          <p:spTgt spid="2">
                                            <p:txEl>
                                              <p:pRg st="2" end="2"/>
                                            </p:txEl>
                                          </p:spTgt>
                                        </p:tgtEl>
                                      </p:cBhvr>
                                      <p:to x="100000" y="100000"/>
                                    </p:animScale>
                                    <p:animScale>
                                      <p:cBhvr>
                                        <p:cTn id="17" dur="26">
                                          <p:stCondLst>
                                            <p:cond delay="1642"/>
                                          </p:stCondLst>
                                        </p:cTn>
                                        <p:tgtEl>
                                          <p:spTgt spid="2">
                                            <p:txEl>
                                              <p:pRg st="2" end="2"/>
                                            </p:txEl>
                                          </p:spTgt>
                                        </p:tgtEl>
                                      </p:cBhvr>
                                      <p:to x="100000" y="90000"/>
                                    </p:animScale>
                                    <p:animScale>
                                      <p:cBhvr>
                                        <p:cTn id="18" dur="166" decel="50000">
                                          <p:stCondLst>
                                            <p:cond delay="1668"/>
                                          </p:stCondLst>
                                        </p:cTn>
                                        <p:tgtEl>
                                          <p:spTgt spid="2">
                                            <p:txEl>
                                              <p:pRg st="2" end="2"/>
                                            </p:txEl>
                                          </p:spTgt>
                                        </p:tgtEl>
                                      </p:cBhvr>
                                      <p:to x="100000" y="100000"/>
                                    </p:animScale>
                                    <p:animScale>
                                      <p:cBhvr>
                                        <p:cTn id="19" dur="26">
                                          <p:stCondLst>
                                            <p:cond delay="1808"/>
                                          </p:stCondLst>
                                        </p:cTn>
                                        <p:tgtEl>
                                          <p:spTgt spid="2">
                                            <p:txEl>
                                              <p:pRg st="2" end="2"/>
                                            </p:txEl>
                                          </p:spTgt>
                                        </p:tgtEl>
                                      </p:cBhvr>
                                      <p:to x="100000" y="95000"/>
                                    </p:animScale>
                                    <p:animScale>
                                      <p:cBhvr>
                                        <p:cTn id="20" dur="166" decel="50000">
                                          <p:stCondLst>
                                            <p:cond delay="1834"/>
                                          </p:stCondLst>
                                        </p:cTn>
                                        <p:tgtEl>
                                          <p:spTgt spid="2">
                                            <p:txEl>
                                              <p:pRg st="2" end="2"/>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Effect transition="in" filter="wipe(down)">
                                      <p:cBhvr>
                                        <p:cTn id="25" dur="580">
                                          <p:stCondLst>
                                            <p:cond delay="0"/>
                                          </p:stCondLst>
                                        </p:cTn>
                                        <p:tgtEl>
                                          <p:spTgt spid="2">
                                            <p:txEl>
                                              <p:pRg st="3" end="3"/>
                                            </p:txEl>
                                          </p:spTgt>
                                        </p:tgtEl>
                                      </p:cBhvr>
                                    </p:animEffect>
                                    <p:anim calcmode="lin" valueType="num">
                                      <p:cBhvr>
                                        <p:cTn id="26" dur="1822" tmFilter="0,0; 0.14,0.36; 0.43,0.73; 0.71,0.91; 1.0,1.0">
                                          <p:stCondLst>
                                            <p:cond delay="0"/>
                                          </p:stCondLst>
                                        </p:cTn>
                                        <p:tgtEl>
                                          <p:spTgt spid="2">
                                            <p:txEl>
                                              <p:pRg st="3" end="3"/>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2">
                                            <p:txEl>
                                              <p:pRg st="3" end="3"/>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2">
                                            <p:txEl>
                                              <p:pRg st="3" end="3"/>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2">
                                            <p:txEl>
                                              <p:pRg st="3" end="3"/>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2">
                                            <p:txEl>
                                              <p:pRg st="3" end="3"/>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2">
                                            <p:txEl>
                                              <p:pRg st="3" end="3"/>
                                            </p:txEl>
                                          </p:spTgt>
                                        </p:tgtEl>
                                      </p:cBhvr>
                                      <p:to x="100000" y="60000"/>
                                    </p:animScale>
                                    <p:animScale>
                                      <p:cBhvr>
                                        <p:cTn id="32" dur="166" decel="50000">
                                          <p:stCondLst>
                                            <p:cond delay="676"/>
                                          </p:stCondLst>
                                        </p:cTn>
                                        <p:tgtEl>
                                          <p:spTgt spid="2">
                                            <p:txEl>
                                              <p:pRg st="3" end="3"/>
                                            </p:txEl>
                                          </p:spTgt>
                                        </p:tgtEl>
                                      </p:cBhvr>
                                      <p:to x="100000" y="100000"/>
                                    </p:animScale>
                                    <p:animScale>
                                      <p:cBhvr>
                                        <p:cTn id="33" dur="26">
                                          <p:stCondLst>
                                            <p:cond delay="1312"/>
                                          </p:stCondLst>
                                        </p:cTn>
                                        <p:tgtEl>
                                          <p:spTgt spid="2">
                                            <p:txEl>
                                              <p:pRg st="3" end="3"/>
                                            </p:txEl>
                                          </p:spTgt>
                                        </p:tgtEl>
                                      </p:cBhvr>
                                      <p:to x="100000" y="80000"/>
                                    </p:animScale>
                                    <p:animScale>
                                      <p:cBhvr>
                                        <p:cTn id="34" dur="166" decel="50000">
                                          <p:stCondLst>
                                            <p:cond delay="1338"/>
                                          </p:stCondLst>
                                        </p:cTn>
                                        <p:tgtEl>
                                          <p:spTgt spid="2">
                                            <p:txEl>
                                              <p:pRg st="3" end="3"/>
                                            </p:txEl>
                                          </p:spTgt>
                                        </p:tgtEl>
                                      </p:cBhvr>
                                      <p:to x="100000" y="100000"/>
                                    </p:animScale>
                                    <p:animScale>
                                      <p:cBhvr>
                                        <p:cTn id="35" dur="26">
                                          <p:stCondLst>
                                            <p:cond delay="1642"/>
                                          </p:stCondLst>
                                        </p:cTn>
                                        <p:tgtEl>
                                          <p:spTgt spid="2">
                                            <p:txEl>
                                              <p:pRg st="3" end="3"/>
                                            </p:txEl>
                                          </p:spTgt>
                                        </p:tgtEl>
                                      </p:cBhvr>
                                      <p:to x="100000" y="90000"/>
                                    </p:animScale>
                                    <p:animScale>
                                      <p:cBhvr>
                                        <p:cTn id="36" dur="166" decel="50000">
                                          <p:stCondLst>
                                            <p:cond delay="1668"/>
                                          </p:stCondLst>
                                        </p:cTn>
                                        <p:tgtEl>
                                          <p:spTgt spid="2">
                                            <p:txEl>
                                              <p:pRg st="3" end="3"/>
                                            </p:txEl>
                                          </p:spTgt>
                                        </p:tgtEl>
                                      </p:cBhvr>
                                      <p:to x="100000" y="100000"/>
                                    </p:animScale>
                                    <p:animScale>
                                      <p:cBhvr>
                                        <p:cTn id="37" dur="26">
                                          <p:stCondLst>
                                            <p:cond delay="1808"/>
                                          </p:stCondLst>
                                        </p:cTn>
                                        <p:tgtEl>
                                          <p:spTgt spid="2">
                                            <p:txEl>
                                              <p:pRg st="3" end="3"/>
                                            </p:txEl>
                                          </p:spTgt>
                                        </p:tgtEl>
                                      </p:cBhvr>
                                      <p:to x="100000" y="95000"/>
                                    </p:animScale>
                                    <p:animScale>
                                      <p:cBhvr>
                                        <p:cTn id="38" dur="166" decel="50000">
                                          <p:stCondLst>
                                            <p:cond delay="1834"/>
                                          </p:stCondLst>
                                        </p:cTn>
                                        <p:tgtEl>
                                          <p:spTgt spid="2">
                                            <p:txEl>
                                              <p:pRg st="3" end="3"/>
                                            </p:txEl>
                                          </p:spTgt>
                                        </p:tgtEl>
                                      </p:cBhvr>
                                      <p:to x="100000" y="100000"/>
                                    </p:animScale>
                                  </p:childTnLst>
                                </p:cTn>
                              </p:par>
                              <p:par>
                                <p:cTn id="39" presetID="26" presetClass="entr" presetSubtype="0" fill="hold" nodeType="withEffect">
                                  <p:stCondLst>
                                    <p:cond delay="0"/>
                                  </p:stCondLst>
                                  <p:childTnLst>
                                    <p:set>
                                      <p:cBhvr>
                                        <p:cTn id="40" dur="1" fill="hold">
                                          <p:stCondLst>
                                            <p:cond delay="0"/>
                                          </p:stCondLst>
                                        </p:cTn>
                                        <p:tgtEl>
                                          <p:spTgt spid="2">
                                            <p:txEl>
                                              <p:pRg st="4" end="4"/>
                                            </p:txEl>
                                          </p:spTgt>
                                        </p:tgtEl>
                                        <p:attrNameLst>
                                          <p:attrName>style.visibility</p:attrName>
                                        </p:attrNameLst>
                                      </p:cBhvr>
                                      <p:to>
                                        <p:strVal val="visible"/>
                                      </p:to>
                                    </p:set>
                                    <p:animEffect transition="in" filter="wipe(down)">
                                      <p:cBhvr>
                                        <p:cTn id="41" dur="580">
                                          <p:stCondLst>
                                            <p:cond delay="0"/>
                                          </p:stCondLst>
                                        </p:cTn>
                                        <p:tgtEl>
                                          <p:spTgt spid="2">
                                            <p:txEl>
                                              <p:pRg st="4" end="4"/>
                                            </p:txEl>
                                          </p:spTgt>
                                        </p:tgtEl>
                                      </p:cBhvr>
                                    </p:animEffect>
                                    <p:anim calcmode="lin" valueType="num">
                                      <p:cBhvr>
                                        <p:cTn id="42" dur="1822" tmFilter="0,0; 0.14,0.36; 0.43,0.73; 0.71,0.91; 1.0,1.0">
                                          <p:stCondLst>
                                            <p:cond delay="0"/>
                                          </p:stCondLst>
                                        </p:cTn>
                                        <p:tgtEl>
                                          <p:spTgt spid="2">
                                            <p:txEl>
                                              <p:pRg st="4" end="4"/>
                                            </p:txEl>
                                          </p:spTgt>
                                        </p:tgtEl>
                                        <p:attrNameLst>
                                          <p:attrName>ppt_x</p:attrName>
                                        </p:attrNameLst>
                                      </p:cBhvr>
                                      <p:tavLst>
                                        <p:tav tm="0">
                                          <p:val>
                                            <p:strVal val="#ppt_x-0.25"/>
                                          </p:val>
                                        </p:tav>
                                        <p:tav tm="100000">
                                          <p:val>
                                            <p:strVal val="#ppt_x"/>
                                          </p:val>
                                        </p:tav>
                                      </p:tavLst>
                                    </p:anim>
                                    <p:anim calcmode="lin" valueType="num">
                                      <p:cBhvr>
                                        <p:cTn id="43" dur="664" tmFilter="0.0,0.0; 0.25,0.07; 0.50,0.2; 0.75,0.467; 1.0,1.0">
                                          <p:stCondLst>
                                            <p:cond delay="0"/>
                                          </p:stCondLst>
                                        </p:cTn>
                                        <p:tgtEl>
                                          <p:spTgt spid="2">
                                            <p:txEl>
                                              <p:pRg st="4" end="4"/>
                                            </p:txEl>
                                          </p:spTgt>
                                        </p:tgtEl>
                                        <p:attrNameLst>
                                          <p:attrName>ppt_y</p:attrName>
                                        </p:attrNameLst>
                                      </p:cBhvr>
                                      <p:tavLst>
                                        <p:tav tm="0" fmla="#ppt_y-sin(pi*$)/3">
                                          <p:val>
                                            <p:fltVal val="0.5"/>
                                          </p:val>
                                        </p:tav>
                                        <p:tav tm="100000">
                                          <p:val>
                                            <p:fltVal val="1"/>
                                          </p:val>
                                        </p:tav>
                                      </p:tavLst>
                                    </p:anim>
                                    <p:anim calcmode="lin" valueType="num">
                                      <p:cBhvr>
                                        <p:cTn id="44" dur="664" tmFilter="0, 0; 0.125,0.2665; 0.25,0.4; 0.375,0.465; 0.5,0.5;  0.625,0.535; 0.75,0.6; 0.875,0.7335; 1,1">
                                          <p:stCondLst>
                                            <p:cond delay="664"/>
                                          </p:stCondLst>
                                        </p:cTn>
                                        <p:tgtEl>
                                          <p:spTgt spid="2">
                                            <p:txEl>
                                              <p:pRg st="4" end="4"/>
                                            </p:txEl>
                                          </p:spTgt>
                                        </p:tgtEl>
                                        <p:attrNameLst>
                                          <p:attrName>ppt_y</p:attrName>
                                        </p:attrNameLst>
                                      </p:cBhvr>
                                      <p:tavLst>
                                        <p:tav tm="0" fmla="#ppt_y-sin(pi*$)/9">
                                          <p:val>
                                            <p:fltVal val="0"/>
                                          </p:val>
                                        </p:tav>
                                        <p:tav tm="100000">
                                          <p:val>
                                            <p:fltVal val="1"/>
                                          </p:val>
                                        </p:tav>
                                      </p:tavLst>
                                    </p:anim>
                                    <p:anim calcmode="lin" valueType="num">
                                      <p:cBhvr>
                                        <p:cTn id="45" dur="332" tmFilter="0, 0; 0.125,0.2665; 0.25,0.4; 0.375,0.465; 0.5,0.5;  0.625,0.535; 0.75,0.6; 0.875,0.7335; 1,1">
                                          <p:stCondLst>
                                            <p:cond delay="1324"/>
                                          </p:stCondLst>
                                        </p:cTn>
                                        <p:tgtEl>
                                          <p:spTgt spid="2">
                                            <p:txEl>
                                              <p:pRg st="4" end="4"/>
                                            </p:txEl>
                                          </p:spTgt>
                                        </p:tgtEl>
                                        <p:attrNameLst>
                                          <p:attrName>ppt_y</p:attrName>
                                        </p:attrNameLst>
                                      </p:cBhvr>
                                      <p:tavLst>
                                        <p:tav tm="0" fmla="#ppt_y-sin(pi*$)/27">
                                          <p:val>
                                            <p:fltVal val="0"/>
                                          </p:val>
                                        </p:tav>
                                        <p:tav tm="100000">
                                          <p:val>
                                            <p:fltVal val="1"/>
                                          </p:val>
                                        </p:tav>
                                      </p:tavLst>
                                    </p:anim>
                                    <p:anim calcmode="lin" valueType="num">
                                      <p:cBhvr>
                                        <p:cTn id="46" dur="164" tmFilter="0, 0; 0.125,0.2665; 0.25,0.4; 0.375,0.465; 0.5,0.5;  0.625,0.535; 0.75,0.6; 0.875,0.7335; 1,1">
                                          <p:stCondLst>
                                            <p:cond delay="1656"/>
                                          </p:stCondLst>
                                        </p:cTn>
                                        <p:tgtEl>
                                          <p:spTgt spid="2">
                                            <p:txEl>
                                              <p:pRg st="4" end="4"/>
                                            </p:txEl>
                                          </p:spTgt>
                                        </p:tgtEl>
                                        <p:attrNameLst>
                                          <p:attrName>ppt_y</p:attrName>
                                        </p:attrNameLst>
                                      </p:cBhvr>
                                      <p:tavLst>
                                        <p:tav tm="0" fmla="#ppt_y-sin(pi*$)/81">
                                          <p:val>
                                            <p:fltVal val="0"/>
                                          </p:val>
                                        </p:tav>
                                        <p:tav tm="100000">
                                          <p:val>
                                            <p:fltVal val="1"/>
                                          </p:val>
                                        </p:tav>
                                      </p:tavLst>
                                    </p:anim>
                                    <p:animScale>
                                      <p:cBhvr>
                                        <p:cTn id="47" dur="26">
                                          <p:stCondLst>
                                            <p:cond delay="650"/>
                                          </p:stCondLst>
                                        </p:cTn>
                                        <p:tgtEl>
                                          <p:spTgt spid="2">
                                            <p:txEl>
                                              <p:pRg st="4" end="4"/>
                                            </p:txEl>
                                          </p:spTgt>
                                        </p:tgtEl>
                                      </p:cBhvr>
                                      <p:to x="100000" y="60000"/>
                                    </p:animScale>
                                    <p:animScale>
                                      <p:cBhvr>
                                        <p:cTn id="48" dur="166" decel="50000">
                                          <p:stCondLst>
                                            <p:cond delay="676"/>
                                          </p:stCondLst>
                                        </p:cTn>
                                        <p:tgtEl>
                                          <p:spTgt spid="2">
                                            <p:txEl>
                                              <p:pRg st="4" end="4"/>
                                            </p:txEl>
                                          </p:spTgt>
                                        </p:tgtEl>
                                      </p:cBhvr>
                                      <p:to x="100000" y="100000"/>
                                    </p:animScale>
                                    <p:animScale>
                                      <p:cBhvr>
                                        <p:cTn id="49" dur="26">
                                          <p:stCondLst>
                                            <p:cond delay="1312"/>
                                          </p:stCondLst>
                                        </p:cTn>
                                        <p:tgtEl>
                                          <p:spTgt spid="2">
                                            <p:txEl>
                                              <p:pRg st="4" end="4"/>
                                            </p:txEl>
                                          </p:spTgt>
                                        </p:tgtEl>
                                      </p:cBhvr>
                                      <p:to x="100000" y="80000"/>
                                    </p:animScale>
                                    <p:animScale>
                                      <p:cBhvr>
                                        <p:cTn id="50" dur="166" decel="50000">
                                          <p:stCondLst>
                                            <p:cond delay="1338"/>
                                          </p:stCondLst>
                                        </p:cTn>
                                        <p:tgtEl>
                                          <p:spTgt spid="2">
                                            <p:txEl>
                                              <p:pRg st="4" end="4"/>
                                            </p:txEl>
                                          </p:spTgt>
                                        </p:tgtEl>
                                      </p:cBhvr>
                                      <p:to x="100000" y="100000"/>
                                    </p:animScale>
                                    <p:animScale>
                                      <p:cBhvr>
                                        <p:cTn id="51" dur="26">
                                          <p:stCondLst>
                                            <p:cond delay="1642"/>
                                          </p:stCondLst>
                                        </p:cTn>
                                        <p:tgtEl>
                                          <p:spTgt spid="2">
                                            <p:txEl>
                                              <p:pRg st="4" end="4"/>
                                            </p:txEl>
                                          </p:spTgt>
                                        </p:tgtEl>
                                      </p:cBhvr>
                                      <p:to x="100000" y="90000"/>
                                    </p:animScale>
                                    <p:animScale>
                                      <p:cBhvr>
                                        <p:cTn id="52" dur="166" decel="50000">
                                          <p:stCondLst>
                                            <p:cond delay="1668"/>
                                          </p:stCondLst>
                                        </p:cTn>
                                        <p:tgtEl>
                                          <p:spTgt spid="2">
                                            <p:txEl>
                                              <p:pRg st="4" end="4"/>
                                            </p:txEl>
                                          </p:spTgt>
                                        </p:tgtEl>
                                      </p:cBhvr>
                                      <p:to x="100000" y="100000"/>
                                    </p:animScale>
                                    <p:animScale>
                                      <p:cBhvr>
                                        <p:cTn id="53" dur="26">
                                          <p:stCondLst>
                                            <p:cond delay="1808"/>
                                          </p:stCondLst>
                                        </p:cTn>
                                        <p:tgtEl>
                                          <p:spTgt spid="2">
                                            <p:txEl>
                                              <p:pRg st="4" end="4"/>
                                            </p:txEl>
                                          </p:spTgt>
                                        </p:tgtEl>
                                      </p:cBhvr>
                                      <p:to x="100000" y="95000"/>
                                    </p:animScale>
                                    <p:animScale>
                                      <p:cBhvr>
                                        <p:cTn id="54" dur="166" decel="50000">
                                          <p:stCondLst>
                                            <p:cond delay="1834"/>
                                          </p:stCondLst>
                                        </p:cTn>
                                        <p:tgtEl>
                                          <p:spTgt spid="2">
                                            <p:txEl>
                                              <p:pRg st="4" end="4"/>
                                            </p:txEl>
                                          </p:spTgt>
                                        </p:tgtEl>
                                      </p:cBhvr>
                                      <p:to x="100000" y="100000"/>
                                    </p:animScale>
                                  </p:childTnLst>
                                </p:cTn>
                              </p:par>
                              <p:par>
                                <p:cTn id="55" presetID="26" presetClass="entr" presetSubtype="0" fill="hold" nodeType="withEffect">
                                  <p:stCondLst>
                                    <p:cond delay="0"/>
                                  </p:stCondLst>
                                  <p:childTnLst>
                                    <p:set>
                                      <p:cBhvr>
                                        <p:cTn id="56" dur="1" fill="hold">
                                          <p:stCondLst>
                                            <p:cond delay="0"/>
                                          </p:stCondLst>
                                        </p:cTn>
                                        <p:tgtEl>
                                          <p:spTgt spid="2">
                                            <p:txEl>
                                              <p:pRg st="5" end="5"/>
                                            </p:txEl>
                                          </p:spTgt>
                                        </p:tgtEl>
                                        <p:attrNameLst>
                                          <p:attrName>style.visibility</p:attrName>
                                        </p:attrNameLst>
                                      </p:cBhvr>
                                      <p:to>
                                        <p:strVal val="visible"/>
                                      </p:to>
                                    </p:set>
                                    <p:animEffect transition="in" filter="wipe(down)">
                                      <p:cBhvr>
                                        <p:cTn id="57" dur="580">
                                          <p:stCondLst>
                                            <p:cond delay="0"/>
                                          </p:stCondLst>
                                        </p:cTn>
                                        <p:tgtEl>
                                          <p:spTgt spid="2">
                                            <p:txEl>
                                              <p:pRg st="5" end="5"/>
                                            </p:txEl>
                                          </p:spTgt>
                                        </p:tgtEl>
                                      </p:cBhvr>
                                    </p:animEffect>
                                    <p:anim calcmode="lin" valueType="num">
                                      <p:cBhvr>
                                        <p:cTn id="58" dur="1822" tmFilter="0,0; 0.14,0.36; 0.43,0.73; 0.71,0.91; 1.0,1.0">
                                          <p:stCondLst>
                                            <p:cond delay="0"/>
                                          </p:stCondLst>
                                        </p:cTn>
                                        <p:tgtEl>
                                          <p:spTgt spid="2">
                                            <p:txEl>
                                              <p:pRg st="5" end="5"/>
                                            </p:txEl>
                                          </p:spTgt>
                                        </p:tgtEl>
                                        <p:attrNameLst>
                                          <p:attrName>ppt_x</p:attrName>
                                        </p:attrNameLst>
                                      </p:cBhvr>
                                      <p:tavLst>
                                        <p:tav tm="0">
                                          <p:val>
                                            <p:strVal val="#ppt_x-0.25"/>
                                          </p:val>
                                        </p:tav>
                                        <p:tav tm="100000">
                                          <p:val>
                                            <p:strVal val="#ppt_x"/>
                                          </p:val>
                                        </p:tav>
                                      </p:tavLst>
                                    </p:anim>
                                    <p:anim calcmode="lin" valueType="num">
                                      <p:cBhvr>
                                        <p:cTn id="59" dur="664" tmFilter="0.0,0.0; 0.25,0.07; 0.50,0.2; 0.75,0.467; 1.0,1.0">
                                          <p:stCondLst>
                                            <p:cond delay="0"/>
                                          </p:stCondLst>
                                        </p:cTn>
                                        <p:tgtEl>
                                          <p:spTgt spid="2">
                                            <p:txEl>
                                              <p:pRg st="5" end="5"/>
                                            </p:txEl>
                                          </p:spTgt>
                                        </p:tgtEl>
                                        <p:attrNameLst>
                                          <p:attrName>ppt_y</p:attrName>
                                        </p:attrNameLst>
                                      </p:cBhvr>
                                      <p:tavLst>
                                        <p:tav tm="0" fmla="#ppt_y-sin(pi*$)/3">
                                          <p:val>
                                            <p:fltVal val="0.5"/>
                                          </p:val>
                                        </p:tav>
                                        <p:tav tm="100000">
                                          <p:val>
                                            <p:fltVal val="1"/>
                                          </p:val>
                                        </p:tav>
                                      </p:tavLst>
                                    </p:anim>
                                    <p:anim calcmode="lin" valueType="num">
                                      <p:cBhvr>
                                        <p:cTn id="60" dur="664" tmFilter="0, 0; 0.125,0.2665; 0.25,0.4; 0.375,0.465; 0.5,0.5;  0.625,0.535; 0.75,0.6; 0.875,0.7335; 1,1">
                                          <p:stCondLst>
                                            <p:cond delay="664"/>
                                          </p:stCondLst>
                                        </p:cTn>
                                        <p:tgtEl>
                                          <p:spTgt spid="2">
                                            <p:txEl>
                                              <p:pRg st="5" end="5"/>
                                            </p:txEl>
                                          </p:spTgt>
                                        </p:tgtEl>
                                        <p:attrNameLst>
                                          <p:attrName>ppt_y</p:attrName>
                                        </p:attrNameLst>
                                      </p:cBhvr>
                                      <p:tavLst>
                                        <p:tav tm="0" fmla="#ppt_y-sin(pi*$)/9">
                                          <p:val>
                                            <p:fltVal val="0"/>
                                          </p:val>
                                        </p:tav>
                                        <p:tav tm="100000">
                                          <p:val>
                                            <p:fltVal val="1"/>
                                          </p:val>
                                        </p:tav>
                                      </p:tavLst>
                                    </p:anim>
                                    <p:anim calcmode="lin" valueType="num">
                                      <p:cBhvr>
                                        <p:cTn id="61" dur="332" tmFilter="0, 0; 0.125,0.2665; 0.25,0.4; 0.375,0.465; 0.5,0.5;  0.625,0.535; 0.75,0.6; 0.875,0.7335; 1,1">
                                          <p:stCondLst>
                                            <p:cond delay="1324"/>
                                          </p:stCondLst>
                                        </p:cTn>
                                        <p:tgtEl>
                                          <p:spTgt spid="2">
                                            <p:txEl>
                                              <p:pRg st="5" end="5"/>
                                            </p:txEl>
                                          </p:spTgt>
                                        </p:tgtEl>
                                        <p:attrNameLst>
                                          <p:attrName>ppt_y</p:attrName>
                                        </p:attrNameLst>
                                      </p:cBhvr>
                                      <p:tavLst>
                                        <p:tav tm="0" fmla="#ppt_y-sin(pi*$)/27">
                                          <p:val>
                                            <p:fltVal val="0"/>
                                          </p:val>
                                        </p:tav>
                                        <p:tav tm="100000">
                                          <p:val>
                                            <p:fltVal val="1"/>
                                          </p:val>
                                        </p:tav>
                                      </p:tavLst>
                                    </p:anim>
                                    <p:anim calcmode="lin" valueType="num">
                                      <p:cBhvr>
                                        <p:cTn id="62" dur="164" tmFilter="0, 0; 0.125,0.2665; 0.25,0.4; 0.375,0.465; 0.5,0.5;  0.625,0.535; 0.75,0.6; 0.875,0.7335; 1,1">
                                          <p:stCondLst>
                                            <p:cond delay="1656"/>
                                          </p:stCondLst>
                                        </p:cTn>
                                        <p:tgtEl>
                                          <p:spTgt spid="2">
                                            <p:txEl>
                                              <p:pRg st="5" end="5"/>
                                            </p:txEl>
                                          </p:spTgt>
                                        </p:tgtEl>
                                        <p:attrNameLst>
                                          <p:attrName>ppt_y</p:attrName>
                                        </p:attrNameLst>
                                      </p:cBhvr>
                                      <p:tavLst>
                                        <p:tav tm="0" fmla="#ppt_y-sin(pi*$)/81">
                                          <p:val>
                                            <p:fltVal val="0"/>
                                          </p:val>
                                        </p:tav>
                                        <p:tav tm="100000">
                                          <p:val>
                                            <p:fltVal val="1"/>
                                          </p:val>
                                        </p:tav>
                                      </p:tavLst>
                                    </p:anim>
                                    <p:animScale>
                                      <p:cBhvr>
                                        <p:cTn id="63" dur="26">
                                          <p:stCondLst>
                                            <p:cond delay="650"/>
                                          </p:stCondLst>
                                        </p:cTn>
                                        <p:tgtEl>
                                          <p:spTgt spid="2">
                                            <p:txEl>
                                              <p:pRg st="5" end="5"/>
                                            </p:txEl>
                                          </p:spTgt>
                                        </p:tgtEl>
                                      </p:cBhvr>
                                      <p:to x="100000" y="60000"/>
                                    </p:animScale>
                                    <p:animScale>
                                      <p:cBhvr>
                                        <p:cTn id="64" dur="166" decel="50000">
                                          <p:stCondLst>
                                            <p:cond delay="676"/>
                                          </p:stCondLst>
                                        </p:cTn>
                                        <p:tgtEl>
                                          <p:spTgt spid="2">
                                            <p:txEl>
                                              <p:pRg st="5" end="5"/>
                                            </p:txEl>
                                          </p:spTgt>
                                        </p:tgtEl>
                                      </p:cBhvr>
                                      <p:to x="100000" y="100000"/>
                                    </p:animScale>
                                    <p:animScale>
                                      <p:cBhvr>
                                        <p:cTn id="65" dur="26">
                                          <p:stCondLst>
                                            <p:cond delay="1312"/>
                                          </p:stCondLst>
                                        </p:cTn>
                                        <p:tgtEl>
                                          <p:spTgt spid="2">
                                            <p:txEl>
                                              <p:pRg st="5" end="5"/>
                                            </p:txEl>
                                          </p:spTgt>
                                        </p:tgtEl>
                                      </p:cBhvr>
                                      <p:to x="100000" y="80000"/>
                                    </p:animScale>
                                    <p:animScale>
                                      <p:cBhvr>
                                        <p:cTn id="66" dur="166" decel="50000">
                                          <p:stCondLst>
                                            <p:cond delay="1338"/>
                                          </p:stCondLst>
                                        </p:cTn>
                                        <p:tgtEl>
                                          <p:spTgt spid="2">
                                            <p:txEl>
                                              <p:pRg st="5" end="5"/>
                                            </p:txEl>
                                          </p:spTgt>
                                        </p:tgtEl>
                                      </p:cBhvr>
                                      <p:to x="100000" y="100000"/>
                                    </p:animScale>
                                    <p:animScale>
                                      <p:cBhvr>
                                        <p:cTn id="67" dur="26">
                                          <p:stCondLst>
                                            <p:cond delay="1642"/>
                                          </p:stCondLst>
                                        </p:cTn>
                                        <p:tgtEl>
                                          <p:spTgt spid="2">
                                            <p:txEl>
                                              <p:pRg st="5" end="5"/>
                                            </p:txEl>
                                          </p:spTgt>
                                        </p:tgtEl>
                                      </p:cBhvr>
                                      <p:to x="100000" y="90000"/>
                                    </p:animScale>
                                    <p:animScale>
                                      <p:cBhvr>
                                        <p:cTn id="68" dur="166" decel="50000">
                                          <p:stCondLst>
                                            <p:cond delay="1668"/>
                                          </p:stCondLst>
                                        </p:cTn>
                                        <p:tgtEl>
                                          <p:spTgt spid="2">
                                            <p:txEl>
                                              <p:pRg st="5" end="5"/>
                                            </p:txEl>
                                          </p:spTgt>
                                        </p:tgtEl>
                                      </p:cBhvr>
                                      <p:to x="100000" y="100000"/>
                                    </p:animScale>
                                    <p:animScale>
                                      <p:cBhvr>
                                        <p:cTn id="69" dur="26">
                                          <p:stCondLst>
                                            <p:cond delay="1808"/>
                                          </p:stCondLst>
                                        </p:cTn>
                                        <p:tgtEl>
                                          <p:spTgt spid="2">
                                            <p:txEl>
                                              <p:pRg st="5" end="5"/>
                                            </p:txEl>
                                          </p:spTgt>
                                        </p:tgtEl>
                                      </p:cBhvr>
                                      <p:to x="100000" y="95000"/>
                                    </p:animScale>
                                    <p:animScale>
                                      <p:cBhvr>
                                        <p:cTn id="70" dur="166" decel="50000">
                                          <p:stCondLst>
                                            <p:cond delay="1834"/>
                                          </p:stCondLst>
                                        </p:cTn>
                                        <p:tgtEl>
                                          <p:spTgt spid="2">
                                            <p:txEl>
                                              <p:pRg st="5" end="5"/>
                                            </p:txEl>
                                          </p:spTgt>
                                        </p:tgtEl>
                                      </p:cBhvr>
                                      <p:to x="100000" y="100000"/>
                                    </p:animScale>
                                  </p:childTnLst>
                                </p:cTn>
                              </p:par>
                              <p:par>
                                <p:cTn id="71" presetID="26" presetClass="entr" presetSubtype="0" fill="hold" nodeType="withEffect">
                                  <p:stCondLst>
                                    <p:cond delay="0"/>
                                  </p:stCondLst>
                                  <p:childTnLst>
                                    <p:set>
                                      <p:cBhvr>
                                        <p:cTn id="72" dur="1" fill="hold">
                                          <p:stCondLst>
                                            <p:cond delay="0"/>
                                          </p:stCondLst>
                                        </p:cTn>
                                        <p:tgtEl>
                                          <p:spTgt spid="2">
                                            <p:txEl>
                                              <p:pRg st="6" end="6"/>
                                            </p:txEl>
                                          </p:spTgt>
                                        </p:tgtEl>
                                        <p:attrNameLst>
                                          <p:attrName>style.visibility</p:attrName>
                                        </p:attrNameLst>
                                      </p:cBhvr>
                                      <p:to>
                                        <p:strVal val="visible"/>
                                      </p:to>
                                    </p:set>
                                    <p:animEffect transition="in" filter="wipe(down)">
                                      <p:cBhvr>
                                        <p:cTn id="73" dur="580">
                                          <p:stCondLst>
                                            <p:cond delay="0"/>
                                          </p:stCondLst>
                                        </p:cTn>
                                        <p:tgtEl>
                                          <p:spTgt spid="2">
                                            <p:txEl>
                                              <p:pRg st="6" end="6"/>
                                            </p:txEl>
                                          </p:spTgt>
                                        </p:tgtEl>
                                      </p:cBhvr>
                                    </p:animEffect>
                                    <p:anim calcmode="lin" valueType="num">
                                      <p:cBhvr>
                                        <p:cTn id="74" dur="1822" tmFilter="0,0; 0.14,0.36; 0.43,0.73; 0.71,0.91; 1.0,1.0">
                                          <p:stCondLst>
                                            <p:cond delay="0"/>
                                          </p:stCondLst>
                                        </p:cTn>
                                        <p:tgtEl>
                                          <p:spTgt spid="2">
                                            <p:txEl>
                                              <p:pRg st="6" end="6"/>
                                            </p:txEl>
                                          </p:spTgt>
                                        </p:tgtEl>
                                        <p:attrNameLst>
                                          <p:attrName>ppt_x</p:attrName>
                                        </p:attrNameLst>
                                      </p:cBhvr>
                                      <p:tavLst>
                                        <p:tav tm="0">
                                          <p:val>
                                            <p:strVal val="#ppt_x-0.25"/>
                                          </p:val>
                                        </p:tav>
                                        <p:tav tm="100000">
                                          <p:val>
                                            <p:strVal val="#ppt_x"/>
                                          </p:val>
                                        </p:tav>
                                      </p:tavLst>
                                    </p:anim>
                                    <p:anim calcmode="lin" valueType="num">
                                      <p:cBhvr>
                                        <p:cTn id="75" dur="664" tmFilter="0.0,0.0; 0.25,0.07; 0.50,0.2; 0.75,0.467; 1.0,1.0">
                                          <p:stCondLst>
                                            <p:cond delay="0"/>
                                          </p:stCondLst>
                                        </p:cTn>
                                        <p:tgtEl>
                                          <p:spTgt spid="2">
                                            <p:txEl>
                                              <p:pRg st="6" end="6"/>
                                            </p:txEl>
                                          </p:spTgt>
                                        </p:tgtEl>
                                        <p:attrNameLst>
                                          <p:attrName>ppt_y</p:attrName>
                                        </p:attrNameLst>
                                      </p:cBhvr>
                                      <p:tavLst>
                                        <p:tav tm="0" fmla="#ppt_y-sin(pi*$)/3">
                                          <p:val>
                                            <p:fltVal val="0.5"/>
                                          </p:val>
                                        </p:tav>
                                        <p:tav tm="100000">
                                          <p:val>
                                            <p:fltVal val="1"/>
                                          </p:val>
                                        </p:tav>
                                      </p:tavLst>
                                    </p:anim>
                                    <p:anim calcmode="lin" valueType="num">
                                      <p:cBhvr>
                                        <p:cTn id="76" dur="664" tmFilter="0, 0; 0.125,0.2665; 0.25,0.4; 0.375,0.465; 0.5,0.5;  0.625,0.535; 0.75,0.6; 0.875,0.7335; 1,1">
                                          <p:stCondLst>
                                            <p:cond delay="664"/>
                                          </p:stCondLst>
                                        </p:cTn>
                                        <p:tgtEl>
                                          <p:spTgt spid="2">
                                            <p:txEl>
                                              <p:pRg st="6" end="6"/>
                                            </p:txEl>
                                          </p:spTgt>
                                        </p:tgtEl>
                                        <p:attrNameLst>
                                          <p:attrName>ppt_y</p:attrName>
                                        </p:attrNameLst>
                                      </p:cBhvr>
                                      <p:tavLst>
                                        <p:tav tm="0" fmla="#ppt_y-sin(pi*$)/9">
                                          <p:val>
                                            <p:fltVal val="0"/>
                                          </p:val>
                                        </p:tav>
                                        <p:tav tm="100000">
                                          <p:val>
                                            <p:fltVal val="1"/>
                                          </p:val>
                                        </p:tav>
                                      </p:tavLst>
                                    </p:anim>
                                    <p:anim calcmode="lin" valueType="num">
                                      <p:cBhvr>
                                        <p:cTn id="77" dur="332" tmFilter="0, 0; 0.125,0.2665; 0.25,0.4; 0.375,0.465; 0.5,0.5;  0.625,0.535; 0.75,0.6; 0.875,0.7335; 1,1">
                                          <p:stCondLst>
                                            <p:cond delay="1324"/>
                                          </p:stCondLst>
                                        </p:cTn>
                                        <p:tgtEl>
                                          <p:spTgt spid="2">
                                            <p:txEl>
                                              <p:pRg st="6" end="6"/>
                                            </p:txEl>
                                          </p:spTgt>
                                        </p:tgtEl>
                                        <p:attrNameLst>
                                          <p:attrName>ppt_y</p:attrName>
                                        </p:attrNameLst>
                                      </p:cBhvr>
                                      <p:tavLst>
                                        <p:tav tm="0" fmla="#ppt_y-sin(pi*$)/27">
                                          <p:val>
                                            <p:fltVal val="0"/>
                                          </p:val>
                                        </p:tav>
                                        <p:tav tm="100000">
                                          <p:val>
                                            <p:fltVal val="1"/>
                                          </p:val>
                                        </p:tav>
                                      </p:tavLst>
                                    </p:anim>
                                    <p:anim calcmode="lin" valueType="num">
                                      <p:cBhvr>
                                        <p:cTn id="78" dur="164" tmFilter="0, 0; 0.125,0.2665; 0.25,0.4; 0.375,0.465; 0.5,0.5;  0.625,0.535; 0.75,0.6; 0.875,0.7335; 1,1">
                                          <p:stCondLst>
                                            <p:cond delay="1656"/>
                                          </p:stCondLst>
                                        </p:cTn>
                                        <p:tgtEl>
                                          <p:spTgt spid="2">
                                            <p:txEl>
                                              <p:pRg st="6" end="6"/>
                                            </p:txEl>
                                          </p:spTgt>
                                        </p:tgtEl>
                                        <p:attrNameLst>
                                          <p:attrName>ppt_y</p:attrName>
                                        </p:attrNameLst>
                                      </p:cBhvr>
                                      <p:tavLst>
                                        <p:tav tm="0" fmla="#ppt_y-sin(pi*$)/81">
                                          <p:val>
                                            <p:fltVal val="0"/>
                                          </p:val>
                                        </p:tav>
                                        <p:tav tm="100000">
                                          <p:val>
                                            <p:fltVal val="1"/>
                                          </p:val>
                                        </p:tav>
                                      </p:tavLst>
                                    </p:anim>
                                    <p:animScale>
                                      <p:cBhvr>
                                        <p:cTn id="79" dur="26">
                                          <p:stCondLst>
                                            <p:cond delay="650"/>
                                          </p:stCondLst>
                                        </p:cTn>
                                        <p:tgtEl>
                                          <p:spTgt spid="2">
                                            <p:txEl>
                                              <p:pRg st="6" end="6"/>
                                            </p:txEl>
                                          </p:spTgt>
                                        </p:tgtEl>
                                      </p:cBhvr>
                                      <p:to x="100000" y="60000"/>
                                    </p:animScale>
                                    <p:animScale>
                                      <p:cBhvr>
                                        <p:cTn id="80" dur="166" decel="50000">
                                          <p:stCondLst>
                                            <p:cond delay="676"/>
                                          </p:stCondLst>
                                        </p:cTn>
                                        <p:tgtEl>
                                          <p:spTgt spid="2">
                                            <p:txEl>
                                              <p:pRg st="6" end="6"/>
                                            </p:txEl>
                                          </p:spTgt>
                                        </p:tgtEl>
                                      </p:cBhvr>
                                      <p:to x="100000" y="100000"/>
                                    </p:animScale>
                                    <p:animScale>
                                      <p:cBhvr>
                                        <p:cTn id="81" dur="26">
                                          <p:stCondLst>
                                            <p:cond delay="1312"/>
                                          </p:stCondLst>
                                        </p:cTn>
                                        <p:tgtEl>
                                          <p:spTgt spid="2">
                                            <p:txEl>
                                              <p:pRg st="6" end="6"/>
                                            </p:txEl>
                                          </p:spTgt>
                                        </p:tgtEl>
                                      </p:cBhvr>
                                      <p:to x="100000" y="80000"/>
                                    </p:animScale>
                                    <p:animScale>
                                      <p:cBhvr>
                                        <p:cTn id="82" dur="166" decel="50000">
                                          <p:stCondLst>
                                            <p:cond delay="1338"/>
                                          </p:stCondLst>
                                        </p:cTn>
                                        <p:tgtEl>
                                          <p:spTgt spid="2">
                                            <p:txEl>
                                              <p:pRg st="6" end="6"/>
                                            </p:txEl>
                                          </p:spTgt>
                                        </p:tgtEl>
                                      </p:cBhvr>
                                      <p:to x="100000" y="100000"/>
                                    </p:animScale>
                                    <p:animScale>
                                      <p:cBhvr>
                                        <p:cTn id="83" dur="26">
                                          <p:stCondLst>
                                            <p:cond delay="1642"/>
                                          </p:stCondLst>
                                        </p:cTn>
                                        <p:tgtEl>
                                          <p:spTgt spid="2">
                                            <p:txEl>
                                              <p:pRg st="6" end="6"/>
                                            </p:txEl>
                                          </p:spTgt>
                                        </p:tgtEl>
                                      </p:cBhvr>
                                      <p:to x="100000" y="90000"/>
                                    </p:animScale>
                                    <p:animScale>
                                      <p:cBhvr>
                                        <p:cTn id="84" dur="166" decel="50000">
                                          <p:stCondLst>
                                            <p:cond delay="1668"/>
                                          </p:stCondLst>
                                        </p:cTn>
                                        <p:tgtEl>
                                          <p:spTgt spid="2">
                                            <p:txEl>
                                              <p:pRg st="6" end="6"/>
                                            </p:txEl>
                                          </p:spTgt>
                                        </p:tgtEl>
                                      </p:cBhvr>
                                      <p:to x="100000" y="100000"/>
                                    </p:animScale>
                                    <p:animScale>
                                      <p:cBhvr>
                                        <p:cTn id="85" dur="26">
                                          <p:stCondLst>
                                            <p:cond delay="1808"/>
                                          </p:stCondLst>
                                        </p:cTn>
                                        <p:tgtEl>
                                          <p:spTgt spid="2">
                                            <p:txEl>
                                              <p:pRg st="6" end="6"/>
                                            </p:txEl>
                                          </p:spTgt>
                                        </p:tgtEl>
                                      </p:cBhvr>
                                      <p:to x="100000" y="95000"/>
                                    </p:animScale>
                                    <p:animScale>
                                      <p:cBhvr>
                                        <p:cTn id="86" dur="166" decel="50000">
                                          <p:stCondLst>
                                            <p:cond delay="1834"/>
                                          </p:stCondLst>
                                        </p:cTn>
                                        <p:tgtEl>
                                          <p:spTgt spid="2">
                                            <p:txEl>
                                              <p:pRg st="6" end="6"/>
                                            </p:txEl>
                                          </p:spTgt>
                                        </p:tgtEl>
                                      </p:cBhvr>
                                      <p:to x="100000" y="100000"/>
                                    </p:animScale>
                                  </p:childTnLst>
                                </p:cTn>
                              </p:par>
                              <p:par>
                                <p:cTn id="87" presetID="26" presetClass="entr" presetSubtype="0" fill="hold" nodeType="withEffect">
                                  <p:stCondLst>
                                    <p:cond delay="0"/>
                                  </p:stCondLst>
                                  <p:childTnLst>
                                    <p:set>
                                      <p:cBhvr>
                                        <p:cTn id="88" dur="1" fill="hold">
                                          <p:stCondLst>
                                            <p:cond delay="0"/>
                                          </p:stCondLst>
                                        </p:cTn>
                                        <p:tgtEl>
                                          <p:spTgt spid="2">
                                            <p:txEl>
                                              <p:pRg st="7" end="7"/>
                                            </p:txEl>
                                          </p:spTgt>
                                        </p:tgtEl>
                                        <p:attrNameLst>
                                          <p:attrName>style.visibility</p:attrName>
                                        </p:attrNameLst>
                                      </p:cBhvr>
                                      <p:to>
                                        <p:strVal val="visible"/>
                                      </p:to>
                                    </p:set>
                                    <p:animEffect transition="in" filter="wipe(down)">
                                      <p:cBhvr>
                                        <p:cTn id="89" dur="580">
                                          <p:stCondLst>
                                            <p:cond delay="0"/>
                                          </p:stCondLst>
                                        </p:cTn>
                                        <p:tgtEl>
                                          <p:spTgt spid="2">
                                            <p:txEl>
                                              <p:pRg st="7" end="7"/>
                                            </p:txEl>
                                          </p:spTgt>
                                        </p:tgtEl>
                                      </p:cBhvr>
                                    </p:animEffect>
                                    <p:anim calcmode="lin" valueType="num">
                                      <p:cBhvr>
                                        <p:cTn id="90" dur="1822" tmFilter="0,0; 0.14,0.36; 0.43,0.73; 0.71,0.91; 1.0,1.0">
                                          <p:stCondLst>
                                            <p:cond delay="0"/>
                                          </p:stCondLst>
                                        </p:cTn>
                                        <p:tgtEl>
                                          <p:spTgt spid="2">
                                            <p:txEl>
                                              <p:pRg st="7" end="7"/>
                                            </p:txEl>
                                          </p:spTgt>
                                        </p:tgtEl>
                                        <p:attrNameLst>
                                          <p:attrName>ppt_x</p:attrName>
                                        </p:attrNameLst>
                                      </p:cBhvr>
                                      <p:tavLst>
                                        <p:tav tm="0">
                                          <p:val>
                                            <p:strVal val="#ppt_x-0.25"/>
                                          </p:val>
                                        </p:tav>
                                        <p:tav tm="100000">
                                          <p:val>
                                            <p:strVal val="#ppt_x"/>
                                          </p:val>
                                        </p:tav>
                                      </p:tavLst>
                                    </p:anim>
                                    <p:anim calcmode="lin" valueType="num">
                                      <p:cBhvr>
                                        <p:cTn id="91" dur="664" tmFilter="0.0,0.0; 0.25,0.07; 0.50,0.2; 0.75,0.467; 1.0,1.0">
                                          <p:stCondLst>
                                            <p:cond delay="0"/>
                                          </p:stCondLst>
                                        </p:cTn>
                                        <p:tgtEl>
                                          <p:spTgt spid="2">
                                            <p:txEl>
                                              <p:pRg st="7" end="7"/>
                                            </p:txEl>
                                          </p:spTgt>
                                        </p:tgtEl>
                                        <p:attrNameLst>
                                          <p:attrName>ppt_y</p:attrName>
                                        </p:attrNameLst>
                                      </p:cBhvr>
                                      <p:tavLst>
                                        <p:tav tm="0" fmla="#ppt_y-sin(pi*$)/3">
                                          <p:val>
                                            <p:fltVal val="0.5"/>
                                          </p:val>
                                        </p:tav>
                                        <p:tav tm="100000">
                                          <p:val>
                                            <p:fltVal val="1"/>
                                          </p:val>
                                        </p:tav>
                                      </p:tavLst>
                                    </p:anim>
                                    <p:anim calcmode="lin" valueType="num">
                                      <p:cBhvr>
                                        <p:cTn id="92" dur="664" tmFilter="0, 0; 0.125,0.2665; 0.25,0.4; 0.375,0.465; 0.5,0.5;  0.625,0.535; 0.75,0.6; 0.875,0.7335; 1,1">
                                          <p:stCondLst>
                                            <p:cond delay="664"/>
                                          </p:stCondLst>
                                        </p:cTn>
                                        <p:tgtEl>
                                          <p:spTgt spid="2">
                                            <p:txEl>
                                              <p:pRg st="7" end="7"/>
                                            </p:txEl>
                                          </p:spTgt>
                                        </p:tgtEl>
                                        <p:attrNameLst>
                                          <p:attrName>ppt_y</p:attrName>
                                        </p:attrNameLst>
                                      </p:cBhvr>
                                      <p:tavLst>
                                        <p:tav tm="0" fmla="#ppt_y-sin(pi*$)/9">
                                          <p:val>
                                            <p:fltVal val="0"/>
                                          </p:val>
                                        </p:tav>
                                        <p:tav tm="100000">
                                          <p:val>
                                            <p:fltVal val="1"/>
                                          </p:val>
                                        </p:tav>
                                      </p:tavLst>
                                    </p:anim>
                                    <p:anim calcmode="lin" valueType="num">
                                      <p:cBhvr>
                                        <p:cTn id="93" dur="332" tmFilter="0, 0; 0.125,0.2665; 0.25,0.4; 0.375,0.465; 0.5,0.5;  0.625,0.535; 0.75,0.6; 0.875,0.7335; 1,1">
                                          <p:stCondLst>
                                            <p:cond delay="1324"/>
                                          </p:stCondLst>
                                        </p:cTn>
                                        <p:tgtEl>
                                          <p:spTgt spid="2">
                                            <p:txEl>
                                              <p:pRg st="7" end="7"/>
                                            </p:txEl>
                                          </p:spTgt>
                                        </p:tgtEl>
                                        <p:attrNameLst>
                                          <p:attrName>ppt_y</p:attrName>
                                        </p:attrNameLst>
                                      </p:cBhvr>
                                      <p:tavLst>
                                        <p:tav tm="0" fmla="#ppt_y-sin(pi*$)/27">
                                          <p:val>
                                            <p:fltVal val="0"/>
                                          </p:val>
                                        </p:tav>
                                        <p:tav tm="100000">
                                          <p:val>
                                            <p:fltVal val="1"/>
                                          </p:val>
                                        </p:tav>
                                      </p:tavLst>
                                    </p:anim>
                                    <p:anim calcmode="lin" valueType="num">
                                      <p:cBhvr>
                                        <p:cTn id="94" dur="164" tmFilter="0, 0; 0.125,0.2665; 0.25,0.4; 0.375,0.465; 0.5,0.5;  0.625,0.535; 0.75,0.6; 0.875,0.7335; 1,1">
                                          <p:stCondLst>
                                            <p:cond delay="1656"/>
                                          </p:stCondLst>
                                        </p:cTn>
                                        <p:tgtEl>
                                          <p:spTgt spid="2">
                                            <p:txEl>
                                              <p:pRg st="7" end="7"/>
                                            </p:txEl>
                                          </p:spTgt>
                                        </p:tgtEl>
                                        <p:attrNameLst>
                                          <p:attrName>ppt_y</p:attrName>
                                        </p:attrNameLst>
                                      </p:cBhvr>
                                      <p:tavLst>
                                        <p:tav tm="0" fmla="#ppt_y-sin(pi*$)/81">
                                          <p:val>
                                            <p:fltVal val="0"/>
                                          </p:val>
                                        </p:tav>
                                        <p:tav tm="100000">
                                          <p:val>
                                            <p:fltVal val="1"/>
                                          </p:val>
                                        </p:tav>
                                      </p:tavLst>
                                    </p:anim>
                                    <p:animScale>
                                      <p:cBhvr>
                                        <p:cTn id="95" dur="26">
                                          <p:stCondLst>
                                            <p:cond delay="650"/>
                                          </p:stCondLst>
                                        </p:cTn>
                                        <p:tgtEl>
                                          <p:spTgt spid="2">
                                            <p:txEl>
                                              <p:pRg st="7" end="7"/>
                                            </p:txEl>
                                          </p:spTgt>
                                        </p:tgtEl>
                                      </p:cBhvr>
                                      <p:to x="100000" y="60000"/>
                                    </p:animScale>
                                    <p:animScale>
                                      <p:cBhvr>
                                        <p:cTn id="96" dur="166" decel="50000">
                                          <p:stCondLst>
                                            <p:cond delay="676"/>
                                          </p:stCondLst>
                                        </p:cTn>
                                        <p:tgtEl>
                                          <p:spTgt spid="2">
                                            <p:txEl>
                                              <p:pRg st="7" end="7"/>
                                            </p:txEl>
                                          </p:spTgt>
                                        </p:tgtEl>
                                      </p:cBhvr>
                                      <p:to x="100000" y="100000"/>
                                    </p:animScale>
                                    <p:animScale>
                                      <p:cBhvr>
                                        <p:cTn id="97" dur="26">
                                          <p:stCondLst>
                                            <p:cond delay="1312"/>
                                          </p:stCondLst>
                                        </p:cTn>
                                        <p:tgtEl>
                                          <p:spTgt spid="2">
                                            <p:txEl>
                                              <p:pRg st="7" end="7"/>
                                            </p:txEl>
                                          </p:spTgt>
                                        </p:tgtEl>
                                      </p:cBhvr>
                                      <p:to x="100000" y="80000"/>
                                    </p:animScale>
                                    <p:animScale>
                                      <p:cBhvr>
                                        <p:cTn id="98" dur="166" decel="50000">
                                          <p:stCondLst>
                                            <p:cond delay="1338"/>
                                          </p:stCondLst>
                                        </p:cTn>
                                        <p:tgtEl>
                                          <p:spTgt spid="2">
                                            <p:txEl>
                                              <p:pRg st="7" end="7"/>
                                            </p:txEl>
                                          </p:spTgt>
                                        </p:tgtEl>
                                      </p:cBhvr>
                                      <p:to x="100000" y="100000"/>
                                    </p:animScale>
                                    <p:animScale>
                                      <p:cBhvr>
                                        <p:cTn id="99" dur="26">
                                          <p:stCondLst>
                                            <p:cond delay="1642"/>
                                          </p:stCondLst>
                                        </p:cTn>
                                        <p:tgtEl>
                                          <p:spTgt spid="2">
                                            <p:txEl>
                                              <p:pRg st="7" end="7"/>
                                            </p:txEl>
                                          </p:spTgt>
                                        </p:tgtEl>
                                      </p:cBhvr>
                                      <p:to x="100000" y="90000"/>
                                    </p:animScale>
                                    <p:animScale>
                                      <p:cBhvr>
                                        <p:cTn id="100" dur="166" decel="50000">
                                          <p:stCondLst>
                                            <p:cond delay="1668"/>
                                          </p:stCondLst>
                                        </p:cTn>
                                        <p:tgtEl>
                                          <p:spTgt spid="2">
                                            <p:txEl>
                                              <p:pRg st="7" end="7"/>
                                            </p:txEl>
                                          </p:spTgt>
                                        </p:tgtEl>
                                      </p:cBhvr>
                                      <p:to x="100000" y="100000"/>
                                    </p:animScale>
                                    <p:animScale>
                                      <p:cBhvr>
                                        <p:cTn id="101" dur="26">
                                          <p:stCondLst>
                                            <p:cond delay="1808"/>
                                          </p:stCondLst>
                                        </p:cTn>
                                        <p:tgtEl>
                                          <p:spTgt spid="2">
                                            <p:txEl>
                                              <p:pRg st="7" end="7"/>
                                            </p:txEl>
                                          </p:spTgt>
                                        </p:tgtEl>
                                      </p:cBhvr>
                                      <p:to x="100000" y="95000"/>
                                    </p:animScale>
                                    <p:animScale>
                                      <p:cBhvr>
                                        <p:cTn id="102" dur="166" decel="50000">
                                          <p:stCondLst>
                                            <p:cond delay="1834"/>
                                          </p:stCondLst>
                                        </p:cTn>
                                        <p:tgtEl>
                                          <p:spTgt spid="2">
                                            <p:txEl>
                                              <p:pRg st="7" end="7"/>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BEBA8EAE-BF5A-486C-A8C5-ECC9F3942E4B}">
                <a14:imgProps xmlns:a14="http://schemas.microsoft.com/office/drawing/2010/main">
                  <a14:imgLayer r:embed="rId3">
                    <a14:imgEffect>
                      <a14:brightnessContrast bright="-4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Rectangle 1"/>
          <p:cNvSpPr/>
          <p:nvPr/>
        </p:nvSpPr>
        <p:spPr>
          <a:xfrm>
            <a:off x="0" y="0"/>
            <a:ext cx="9144000" cy="7355860"/>
          </a:xfrm>
          <a:prstGeom prst="rect">
            <a:avLst/>
          </a:prstGeom>
        </p:spPr>
        <p:txBody>
          <a:bodyPr wrap="square">
            <a:spAutoFit/>
          </a:bodyPr>
          <a:lstStyle/>
          <a:p>
            <a:pPr algn="just"/>
            <a:r>
              <a:rPr lang="ar-SA" sz="3600" b="1" i="1" dirty="0" smtClean="0">
                <a:latin typeface="Arabic Typesetting" pitchFamily="66" charset="-78"/>
                <a:cs typeface="Arabic Typesetting" pitchFamily="66" charset="-78"/>
              </a:rPr>
              <a:t>                      ( 1- </a:t>
            </a:r>
            <a:r>
              <a:rPr lang="ar-IQ" sz="3600" b="1" i="1" dirty="0" smtClean="0">
                <a:latin typeface="Arabic Typesetting" pitchFamily="66" charset="-78"/>
                <a:cs typeface="Arabic Typesetting" pitchFamily="66" charset="-78"/>
              </a:rPr>
              <a:t>مقاييس </a:t>
            </a:r>
            <a:r>
              <a:rPr lang="ar-IQ" sz="3600" b="1" i="1" dirty="0">
                <a:latin typeface="Arabic Typesetting" pitchFamily="66" charset="-78"/>
                <a:cs typeface="Arabic Typesetting" pitchFamily="66" charset="-78"/>
              </a:rPr>
              <a:t>تكاليف الجودة والمنظور المالي </a:t>
            </a:r>
            <a:r>
              <a:rPr lang="ar-SA" sz="3600" b="1" i="1" dirty="0">
                <a:latin typeface="Arabic Typesetting" pitchFamily="66" charset="-78"/>
                <a:cs typeface="Arabic Typesetting" pitchFamily="66" charset="-78"/>
              </a:rPr>
              <a:t>)</a:t>
            </a:r>
          </a:p>
          <a:p>
            <a:pPr algn="just"/>
            <a:r>
              <a:rPr lang="ar-IQ" sz="3600" b="1" i="1" dirty="0" smtClean="0">
                <a:latin typeface="Arabic Typesetting" pitchFamily="66" charset="-78"/>
                <a:cs typeface="Arabic Typesetting" pitchFamily="66" charset="-78"/>
              </a:rPr>
              <a:t>  </a:t>
            </a:r>
            <a:endParaRPr lang="en-US" sz="3600" b="1" i="1" dirty="0">
              <a:latin typeface="Arabic Typesetting" pitchFamily="66" charset="-78"/>
              <a:cs typeface="Arabic Typesetting" pitchFamily="66" charset="-78"/>
            </a:endParaRPr>
          </a:p>
          <a:p>
            <a:pPr algn="just"/>
            <a:r>
              <a:rPr lang="ar-IQ" sz="3600" b="1" i="1" dirty="0">
                <a:latin typeface="Arabic Typesetting" pitchFamily="66" charset="-78"/>
                <a:cs typeface="Arabic Typesetting" pitchFamily="66" charset="-78"/>
              </a:rPr>
              <a:t>  يسعى المنظور المالي في الغالب إلى تحقيق ثلاثة أهداف رئيسية وهي النمو في الإيرادات وتخفيض التكاليف وتحسين الانتفاع من الموجودات .هناك علاقة بين تكاليف الجودة وتحسين الربحية وتخفيض التكاليف، فعندما يكون الهدف تحسين الربحية فيمكن استعمال مقاييس العائد على الجودة* </a:t>
            </a:r>
            <a:r>
              <a:rPr lang="en-US" sz="3600" b="1" i="1" dirty="0">
                <a:latin typeface="Arabic Typesetting" pitchFamily="66" charset="-78"/>
                <a:cs typeface="Arabic Typesetting" pitchFamily="66" charset="-78"/>
              </a:rPr>
              <a:t>(ROQ) </a:t>
            </a:r>
            <a:r>
              <a:rPr lang="ar-IQ" sz="3600" b="1" i="1" dirty="0">
                <a:latin typeface="Arabic Typesetting" pitchFamily="66" charset="-78"/>
                <a:cs typeface="Arabic Typesetting" pitchFamily="66" charset="-78"/>
              </a:rPr>
              <a:t>ونسبة تكاليف الجودة إلى المبيعات، هناك تشابه في أهداف كل من تكاليف الجودة الشاملة والمنظور المالي إذ إن كلاهما يسعى إلى تحسين الربحية وتخفيض التكاليف وبالتالي تحسين الأداء المالي للوحدة الاقتصادية . إن تبني برامج فعالة للجودة والتركيز على أنشطة الجودة التي تضيف قيمة من خلال التركيز على تكاليف المنع سيساعد في تخفيض تكاليف التقييم والفشل بنوعيه.</a:t>
            </a:r>
          </a:p>
          <a:p>
            <a:endParaRPr lang="ar-IQ" sz="3600" b="1" i="1" u="sng" dirty="0">
              <a:latin typeface="Arabic Typesetting" pitchFamily="66" charset="-78"/>
              <a:cs typeface="Arabic Typesetting" pitchFamily="66" charset="-78"/>
            </a:endParaRPr>
          </a:p>
          <a:p>
            <a:endParaRPr lang="en-US" sz="3600" b="1" i="1" dirty="0">
              <a:latin typeface="Arabic Typesetting" pitchFamily="66" charset="-78"/>
              <a:cs typeface="Arabic Typesetting" pitchFamily="66" charset="-78"/>
            </a:endParaRPr>
          </a:p>
          <a:p>
            <a:endParaRPr lang="ar-IQ" sz="4000" b="1" dirty="0" smtClean="0">
              <a:latin typeface="Arabic Typesetting" pitchFamily="66" charset="-78"/>
              <a:cs typeface="Arabic Typesetting" pitchFamily="66" charset="-78"/>
            </a:endParaRPr>
          </a:p>
        </p:txBody>
      </p:sp>
    </p:spTree>
    <p:extLst>
      <p:ext uri="{BB962C8B-B14F-4D97-AF65-F5344CB8AC3E}">
        <p14:creationId xmlns:p14="http://schemas.microsoft.com/office/powerpoint/2010/main" val="2651080067"/>
      </p:ext>
    </p:extLst>
  </p:cSld>
  <p:clrMapOvr>
    <a:masterClrMapping/>
  </p:clrMapOvr>
  <mc:AlternateContent xmlns:mc="http://schemas.openxmlformats.org/markup-compatibility/2006" xmlns:p14="http://schemas.microsoft.com/office/powerpoint/2010/main">
    <mc:Choice Requires="p14">
      <p:transition spd="slow" p14:dur="4000">
        <p14:vortex/>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BEBA8EAE-BF5A-486C-A8C5-ECC9F3942E4B}">
                <a14:imgProps xmlns:a14="http://schemas.microsoft.com/office/drawing/2010/main">
                  <a14:imgLayer r:embed="rId3">
                    <a14:imgEffect>
                      <a14:brightnessContrast bright="-4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Rectangle 1"/>
          <p:cNvSpPr/>
          <p:nvPr/>
        </p:nvSpPr>
        <p:spPr>
          <a:xfrm>
            <a:off x="0" y="0"/>
            <a:ext cx="9144000" cy="8463855"/>
          </a:xfrm>
          <a:prstGeom prst="rect">
            <a:avLst/>
          </a:prstGeom>
        </p:spPr>
        <p:txBody>
          <a:bodyPr wrap="square">
            <a:spAutoFit/>
          </a:bodyPr>
          <a:lstStyle/>
          <a:p>
            <a:pPr algn="just"/>
            <a:r>
              <a:rPr lang="ar-SA" sz="3600" b="1" i="1" dirty="0" smtClean="0">
                <a:latin typeface="Arabic Typesetting" pitchFamily="66" charset="-78"/>
                <a:cs typeface="Arabic Typesetting" pitchFamily="66" charset="-78"/>
              </a:rPr>
              <a:t>                     </a:t>
            </a:r>
            <a:r>
              <a:rPr lang="ar-IQ" sz="3600" b="1" i="1" dirty="0">
                <a:latin typeface="Arabic Typesetting" pitchFamily="66" charset="-78"/>
                <a:cs typeface="Arabic Typesetting" pitchFamily="66" charset="-78"/>
              </a:rPr>
              <a:t>(2) مقاييس تكاليف الجودة ومنظور الزبون :ـ </a:t>
            </a:r>
            <a:endParaRPr lang="ar-SA" sz="3600" b="1" i="1" dirty="0" smtClean="0">
              <a:latin typeface="Arabic Typesetting" pitchFamily="66" charset="-78"/>
              <a:cs typeface="Arabic Typesetting" pitchFamily="66" charset="-78"/>
            </a:endParaRPr>
          </a:p>
          <a:p>
            <a:pPr algn="just"/>
            <a:endParaRPr lang="en-US" sz="3600" b="1" i="1" dirty="0">
              <a:latin typeface="Arabic Typesetting" pitchFamily="66" charset="-78"/>
              <a:cs typeface="Arabic Typesetting" pitchFamily="66" charset="-78"/>
            </a:endParaRPr>
          </a:p>
          <a:p>
            <a:pPr algn="just"/>
            <a:r>
              <a:rPr lang="ar-IQ" sz="3600" b="1" i="1" dirty="0">
                <a:latin typeface="Arabic Typesetting" pitchFamily="66" charset="-78"/>
                <a:cs typeface="Arabic Typesetting" pitchFamily="66" charset="-78"/>
              </a:rPr>
              <a:t>تساهم تكاليف الجودة بتوفير مقاييس لرضا الزبون اذ يمكن استعمال مقاييس نسبة تكاليف الفشل الخارجي إلى تكاليف الجودة ونسبة تكاليف الضمان إلى تكاليف الفشل الخارجي، إما عندما يكون الهدف تحسين جودة الإنتاج المباع إلى الزبائن فيمكن استعمال مقياس نسبة عدد الوحدات المعيبة إلى إجمالي الوحدات المشحونة إلى الزبائن ومقياس نسبة الانخفاض في عدد الوحدات المعيبة عن السنة السابقة . </a:t>
            </a:r>
          </a:p>
          <a:p>
            <a:pPr algn="just"/>
            <a:r>
              <a:rPr lang="ar-SA" sz="3600" b="1" i="1" dirty="0" smtClean="0">
                <a:latin typeface="Arabic Typesetting" pitchFamily="66" charset="-78"/>
                <a:cs typeface="Arabic Typesetting" pitchFamily="66" charset="-78"/>
              </a:rPr>
              <a:t>            </a:t>
            </a:r>
            <a:r>
              <a:rPr lang="ar-IQ" sz="3600" b="1" i="1" dirty="0" smtClean="0">
                <a:latin typeface="Arabic Typesetting" pitchFamily="66" charset="-78"/>
                <a:cs typeface="Arabic Typesetting" pitchFamily="66" charset="-78"/>
              </a:rPr>
              <a:t>(</a:t>
            </a:r>
            <a:r>
              <a:rPr lang="ar-IQ" sz="3600" b="1" i="1" dirty="0">
                <a:latin typeface="Arabic Typesetting" pitchFamily="66" charset="-78"/>
                <a:cs typeface="Arabic Typesetting" pitchFamily="66" charset="-78"/>
              </a:rPr>
              <a:t>3) مقاييس تكاليف الجودة ومنظور العمليات الداخلية :ـ  </a:t>
            </a:r>
            <a:endParaRPr lang="ar-SA" sz="3600" b="1" i="1" dirty="0" smtClean="0">
              <a:latin typeface="Arabic Typesetting" pitchFamily="66" charset="-78"/>
              <a:cs typeface="Arabic Typesetting" pitchFamily="66" charset="-78"/>
            </a:endParaRPr>
          </a:p>
          <a:p>
            <a:pPr algn="just"/>
            <a:endParaRPr lang="en-US" sz="3600" b="1" i="1" dirty="0">
              <a:latin typeface="Arabic Typesetting" pitchFamily="66" charset="-78"/>
              <a:cs typeface="Arabic Typesetting" pitchFamily="66" charset="-78"/>
            </a:endParaRPr>
          </a:p>
          <a:p>
            <a:pPr lvl="0" algn="just"/>
            <a:r>
              <a:rPr lang="ar-IQ" sz="3600" b="1" i="1" dirty="0">
                <a:latin typeface="Arabic Typesetting" pitchFamily="66" charset="-78"/>
                <a:cs typeface="Arabic Typesetting" pitchFamily="66" charset="-78"/>
              </a:rPr>
              <a:t>تستطيع تكاليف الجودة أن توفر مجموعة من المقاييس والتي يمكن من خلالها قياس جودة العمليات الداخلية للوحدة الاقتصادية مثل نسبة المخرجات المعيبة إلى المخرجات الكلية ونسبة الجودة / الإنتاجية وغيرها من المقاييس . </a:t>
            </a:r>
            <a:endParaRPr lang="en-US" sz="3600" b="1" i="1" dirty="0">
              <a:latin typeface="Arabic Typesetting" pitchFamily="66" charset="-78"/>
              <a:cs typeface="Arabic Typesetting" pitchFamily="66" charset="-78"/>
            </a:endParaRPr>
          </a:p>
          <a:p>
            <a:pPr algn="just"/>
            <a:endParaRPr lang="ar-IQ" sz="3600" b="1" i="1" u="sng" dirty="0">
              <a:latin typeface="Arabic Typesetting" pitchFamily="66" charset="-78"/>
              <a:cs typeface="Arabic Typesetting" pitchFamily="66" charset="-78"/>
            </a:endParaRPr>
          </a:p>
          <a:p>
            <a:endParaRPr lang="en-US" sz="3600" b="1" i="1" dirty="0">
              <a:latin typeface="Arabic Typesetting" pitchFamily="66" charset="-78"/>
              <a:cs typeface="Arabic Typesetting" pitchFamily="66" charset="-78"/>
            </a:endParaRPr>
          </a:p>
          <a:p>
            <a:endParaRPr lang="ar-IQ" sz="4000" b="1" dirty="0" smtClean="0">
              <a:latin typeface="Arabic Typesetting" pitchFamily="66" charset="-78"/>
              <a:cs typeface="Arabic Typesetting" pitchFamily="66" charset="-78"/>
            </a:endParaRPr>
          </a:p>
        </p:txBody>
      </p:sp>
    </p:spTree>
    <p:extLst>
      <p:ext uri="{BB962C8B-B14F-4D97-AF65-F5344CB8AC3E}">
        <p14:creationId xmlns:p14="http://schemas.microsoft.com/office/powerpoint/2010/main" val="2808341944"/>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BEBA8EAE-BF5A-486C-A8C5-ECC9F3942E4B}">
                <a14:imgProps xmlns:a14="http://schemas.microsoft.com/office/drawing/2010/main">
                  <a14:imgLayer r:embed="rId3">
                    <a14:imgEffect>
                      <a14:brightnessContrast bright="-4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Rectangle 1"/>
          <p:cNvSpPr/>
          <p:nvPr/>
        </p:nvSpPr>
        <p:spPr>
          <a:xfrm>
            <a:off x="0" y="0"/>
            <a:ext cx="9144000" cy="6247864"/>
          </a:xfrm>
          <a:prstGeom prst="rect">
            <a:avLst/>
          </a:prstGeom>
        </p:spPr>
        <p:txBody>
          <a:bodyPr wrap="square">
            <a:spAutoFit/>
          </a:bodyPr>
          <a:lstStyle/>
          <a:p>
            <a:pPr algn="just"/>
            <a:endParaRPr lang="ar-SA" sz="3600" b="1" i="1" dirty="0" smtClean="0">
              <a:latin typeface="Arabic Typesetting" pitchFamily="66" charset="-78"/>
              <a:cs typeface="Arabic Typesetting" pitchFamily="66" charset="-78"/>
            </a:endParaRPr>
          </a:p>
          <a:p>
            <a:pPr algn="just"/>
            <a:r>
              <a:rPr lang="ar-SA" sz="3600" b="1" i="1" dirty="0">
                <a:latin typeface="Arabic Typesetting" pitchFamily="66" charset="-78"/>
                <a:cs typeface="Arabic Typesetting" pitchFamily="66" charset="-78"/>
              </a:rPr>
              <a:t> </a:t>
            </a:r>
            <a:r>
              <a:rPr lang="ar-SA" sz="3600" b="1" i="1" dirty="0" smtClean="0">
                <a:latin typeface="Arabic Typesetting" pitchFamily="66" charset="-78"/>
                <a:cs typeface="Arabic Typesetting" pitchFamily="66" charset="-78"/>
              </a:rPr>
              <a:t>                  </a:t>
            </a:r>
            <a:r>
              <a:rPr lang="ar-IQ" sz="3600" b="1" i="1" dirty="0" smtClean="0">
                <a:latin typeface="Arabic Typesetting" pitchFamily="66" charset="-78"/>
                <a:cs typeface="Arabic Typesetting" pitchFamily="66" charset="-78"/>
              </a:rPr>
              <a:t>(</a:t>
            </a:r>
            <a:r>
              <a:rPr lang="ar-IQ" sz="3600" b="1" i="1" dirty="0">
                <a:latin typeface="Arabic Typesetting" pitchFamily="66" charset="-78"/>
                <a:cs typeface="Arabic Typesetting" pitchFamily="66" charset="-78"/>
              </a:rPr>
              <a:t>4) مقاييس تكاليف الجودة ومنظور التعلم والنمو :</a:t>
            </a:r>
            <a:r>
              <a:rPr lang="ar-IQ" sz="3600" b="1" i="1" dirty="0" smtClean="0">
                <a:latin typeface="Arabic Typesetting" pitchFamily="66" charset="-78"/>
                <a:cs typeface="Arabic Typesetting" pitchFamily="66" charset="-78"/>
              </a:rPr>
              <a:t>ـ</a:t>
            </a:r>
            <a:endParaRPr lang="ar-SA" sz="3600" b="1" i="1" dirty="0" smtClean="0">
              <a:latin typeface="Arabic Typesetting" pitchFamily="66" charset="-78"/>
              <a:cs typeface="Arabic Typesetting" pitchFamily="66" charset="-78"/>
            </a:endParaRPr>
          </a:p>
          <a:p>
            <a:pPr algn="just"/>
            <a:endParaRPr lang="ar-IQ" sz="3600" b="1" i="1" dirty="0">
              <a:latin typeface="Arabic Typesetting" pitchFamily="66" charset="-78"/>
              <a:cs typeface="Arabic Typesetting" pitchFamily="66" charset="-78"/>
            </a:endParaRPr>
          </a:p>
          <a:p>
            <a:pPr algn="just"/>
            <a:r>
              <a:rPr lang="ar-IQ" sz="3600" b="1" i="1" dirty="0">
                <a:latin typeface="Arabic Typesetting" pitchFamily="66" charset="-78"/>
                <a:cs typeface="Arabic Typesetting" pitchFamily="66" charset="-78"/>
              </a:rPr>
              <a:t>اشتراك تكاليف الجودة مع منظور التعلم والنمو في بعض الأهداف ومنها زيادة قدرات العاملين على الجودة من خلال قيامها بتوفير مجموعة من المقاييس المالية وغير المالية التي تستعمل في تقويم الأداء </a:t>
            </a:r>
            <a:r>
              <a:rPr lang="ar-IQ" sz="3600" b="1" i="1" dirty="0" smtClean="0">
                <a:latin typeface="Arabic Typesetting" pitchFamily="66" charset="-78"/>
                <a:cs typeface="Arabic Typesetting" pitchFamily="66" charset="-78"/>
              </a:rPr>
              <a:t>الاستراتيجي </a:t>
            </a:r>
            <a:r>
              <a:rPr lang="ar-IQ" sz="3600" b="1" i="1" dirty="0">
                <a:latin typeface="Arabic Typesetting" pitchFamily="66" charset="-78"/>
                <a:cs typeface="Arabic Typesetting" pitchFamily="66" charset="-78"/>
              </a:rPr>
              <a:t>وأيضاً تحفيز وتطوير العاملين المدربين على الجودة . فتكاليف الجودة توفر مجموعة من المقاييس التي تهدف إلى بيان مدى فاعلية وكفاءة الوحدة الاقتصادية في تحقيق أهدافها مثل نسبة النمو في مصاريف التدريب على الجودة وغيرها </a:t>
            </a:r>
            <a:endParaRPr lang="en-US" sz="3600" b="1" i="1" dirty="0">
              <a:latin typeface="Arabic Typesetting" pitchFamily="66" charset="-78"/>
              <a:cs typeface="Arabic Typesetting" pitchFamily="66" charset="-78"/>
            </a:endParaRPr>
          </a:p>
          <a:p>
            <a:pPr algn="just"/>
            <a:endParaRPr lang="ar-IQ" sz="3600" b="1" i="1" u="sng" dirty="0">
              <a:latin typeface="Arabic Typesetting" pitchFamily="66" charset="-78"/>
              <a:cs typeface="Arabic Typesetting" pitchFamily="66" charset="-78"/>
            </a:endParaRPr>
          </a:p>
          <a:p>
            <a:endParaRPr lang="en-US" sz="3600" b="1" i="1" dirty="0">
              <a:latin typeface="Arabic Typesetting" pitchFamily="66" charset="-78"/>
              <a:cs typeface="Arabic Typesetting" pitchFamily="66" charset="-78"/>
            </a:endParaRPr>
          </a:p>
          <a:p>
            <a:endParaRPr lang="ar-IQ" sz="4000" b="1" dirty="0" smtClean="0">
              <a:latin typeface="Arabic Typesetting" pitchFamily="66" charset="-78"/>
              <a:cs typeface="Arabic Typesetting" pitchFamily="66" charset="-78"/>
            </a:endParaRPr>
          </a:p>
        </p:txBody>
      </p:sp>
    </p:spTree>
    <p:extLst>
      <p:ext uri="{BB962C8B-B14F-4D97-AF65-F5344CB8AC3E}">
        <p14:creationId xmlns:p14="http://schemas.microsoft.com/office/powerpoint/2010/main" val="1822191342"/>
      </p:ext>
    </p:extLst>
  </p:cSld>
  <p:clrMapOvr>
    <a:masterClrMapping/>
  </p:clrMapOvr>
  <mc:AlternateContent xmlns:mc="http://schemas.openxmlformats.org/markup-compatibility/2006" xmlns:p14="http://schemas.microsoft.com/office/powerpoint/2010/main">
    <mc:Choice Requires="p14">
      <p:transition spd="slow" p14:dur="4000">
        <p14:vortex/>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BEBA8EAE-BF5A-486C-A8C5-ECC9F3942E4B}">
                <a14:imgProps xmlns:a14="http://schemas.microsoft.com/office/drawing/2010/main">
                  <a14:imgLayer r:embed="rId3">
                    <a14:imgEffect>
                      <a14:brightnessContrast bright="-4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Rectangle 1"/>
          <p:cNvSpPr/>
          <p:nvPr/>
        </p:nvSpPr>
        <p:spPr>
          <a:xfrm>
            <a:off x="0" y="0"/>
            <a:ext cx="9144000" cy="8217634"/>
          </a:xfrm>
          <a:prstGeom prst="rect">
            <a:avLst/>
          </a:prstGeom>
        </p:spPr>
        <p:txBody>
          <a:bodyPr wrap="square">
            <a:spAutoFit/>
          </a:bodyPr>
          <a:lstStyle/>
          <a:p>
            <a:pPr algn="just"/>
            <a:r>
              <a:rPr lang="ar-SA" sz="3200" b="1" i="1" dirty="0" smtClean="0">
                <a:latin typeface="Arabic Typesetting" pitchFamily="66" charset="-78"/>
                <a:cs typeface="Arabic Typesetting" pitchFamily="66" charset="-78"/>
              </a:rPr>
              <a:t>                       </a:t>
            </a:r>
            <a:r>
              <a:rPr lang="ar-IQ" sz="3200" b="1" i="1" dirty="0" smtClean="0">
                <a:latin typeface="Arabic Typesetting" pitchFamily="66" charset="-78"/>
                <a:cs typeface="Arabic Typesetting" pitchFamily="66" charset="-78"/>
              </a:rPr>
              <a:t>(</a:t>
            </a:r>
            <a:r>
              <a:rPr lang="ar-IQ" sz="3200" b="1" i="1" dirty="0">
                <a:latin typeface="Arabic Typesetting" pitchFamily="66" charset="-78"/>
                <a:cs typeface="Arabic Typesetting" pitchFamily="66" charset="-78"/>
              </a:rPr>
              <a:t>5) مقاييس تكاليف الجودة ومنظور البيئة المجتمعية </a:t>
            </a:r>
            <a:r>
              <a:rPr lang="ar-IQ" sz="3200" b="1" i="1" dirty="0" smtClean="0">
                <a:latin typeface="Arabic Typesetting" pitchFamily="66" charset="-78"/>
                <a:cs typeface="Arabic Typesetting" pitchFamily="66" charset="-78"/>
              </a:rPr>
              <a:t>:</a:t>
            </a:r>
            <a:endParaRPr lang="ar-SA" sz="3200" b="1" i="1" dirty="0" smtClean="0">
              <a:latin typeface="Arabic Typesetting" pitchFamily="66" charset="-78"/>
              <a:cs typeface="Arabic Typesetting" pitchFamily="66" charset="-78"/>
            </a:endParaRPr>
          </a:p>
          <a:p>
            <a:pPr algn="just"/>
            <a:endParaRPr lang="ar-IQ" sz="3200" b="1" i="1" dirty="0">
              <a:latin typeface="Arabic Typesetting" pitchFamily="66" charset="-78"/>
              <a:cs typeface="Arabic Typesetting" pitchFamily="66" charset="-78"/>
            </a:endParaRPr>
          </a:p>
          <a:p>
            <a:pPr algn="just"/>
            <a:r>
              <a:rPr lang="ar-IQ" sz="3200" b="1" i="1" dirty="0">
                <a:latin typeface="Arabic Typesetting" pitchFamily="66" charset="-78"/>
                <a:cs typeface="Arabic Typesetting" pitchFamily="66" charset="-78"/>
              </a:rPr>
              <a:t> لغرض قياس منظور البيئة المجتمعية من خلال مقاييس تكاليف الجودة فلابد من الربط بين هذه المقاييس وأهداف هذا المنظور من أجل إظهار مدى مساهمة الوحدة الاقتصادية في إرضاء المجتمع عنها جراء إنتاجها منتجات عالية الجودة وكذلك بيان مساهمتها في الحد من التلوث وحماية البيئة . وتسعى تكاليف الجودة إلى تحقيق الجودة المطلوبة في كل من العمليات والمنتجات إذ إن ذلك يساعد في المحافظة على البيئة كنتيجة للتخلص من التأثيرات السلبية المترتبة على البيئة نتيجة الجودة الرديئة وكذلك الحصول على رضا المجتمع. فيمكن استعمال مقياس نسبة المبالغ المنفقة على خدمة العاملين على الجودة إلى تكاليف المنع من حيث نفقات الطبابة والنقل والمطعم وإجازات الأمومة </a:t>
            </a:r>
            <a:r>
              <a:rPr lang="ar-IQ" sz="3200" b="1" i="1" dirty="0" err="1">
                <a:latin typeface="Arabic Typesetting" pitchFamily="66" charset="-78"/>
                <a:cs typeface="Arabic Typesetting" pitchFamily="66" charset="-78"/>
              </a:rPr>
              <a:t>والأجازات</a:t>
            </a:r>
            <a:r>
              <a:rPr lang="ar-IQ" sz="3200" b="1" i="1" dirty="0">
                <a:latin typeface="Arabic Typesetting" pitchFamily="66" charset="-78"/>
                <a:cs typeface="Arabic Typesetting" pitchFamily="66" charset="-78"/>
              </a:rPr>
              <a:t> الدراسية وغيرها من التكاليف التي تنفقها الوحدة الاقتصادية عليهم، ، إما إذا كان الهدف خدمة المجتمع فيمكن استعمال مقياس نسبة تكاليف المنع إلى تكاليف الجودة ، وإذا كان الهدف خدمة الزبائن فنستعمل مقياس نسبة تكاليف خدمات ما بعد البيع إلى تكاليف الجودة ، في حين إذا كان الهدف حماية البيئة من التلوث فيمكن استعمال مقياس نسبة تكاليف تلوث البيئة إلى تكاليف الجودة.</a:t>
            </a:r>
          </a:p>
          <a:p>
            <a:pPr algn="just"/>
            <a:endParaRPr lang="ar-IQ" sz="3600" b="1" i="1" u="sng" dirty="0">
              <a:latin typeface="Arabic Typesetting" pitchFamily="66" charset="-78"/>
              <a:cs typeface="Arabic Typesetting" pitchFamily="66" charset="-78"/>
            </a:endParaRPr>
          </a:p>
          <a:p>
            <a:endParaRPr lang="en-US" sz="3600" b="1" i="1" dirty="0">
              <a:latin typeface="Arabic Typesetting" pitchFamily="66" charset="-78"/>
              <a:cs typeface="Arabic Typesetting" pitchFamily="66" charset="-78"/>
            </a:endParaRPr>
          </a:p>
          <a:p>
            <a:endParaRPr lang="ar-IQ" sz="4000" b="1" dirty="0" smtClean="0">
              <a:latin typeface="Arabic Typesetting" pitchFamily="66" charset="-78"/>
              <a:cs typeface="Arabic Typesetting" pitchFamily="66" charset="-78"/>
            </a:endParaRPr>
          </a:p>
        </p:txBody>
      </p:sp>
    </p:spTree>
    <p:extLst>
      <p:ext uri="{BB962C8B-B14F-4D97-AF65-F5344CB8AC3E}">
        <p14:creationId xmlns:p14="http://schemas.microsoft.com/office/powerpoint/2010/main" val="1075911983"/>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BEBA8EAE-BF5A-486C-A8C5-ECC9F3942E4B}">
                <a14:imgProps xmlns:a14="http://schemas.microsoft.com/office/drawing/2010/main">
                  <a14:imgLayer r:embed="rId3">
                    <a14:imgEffect>
                      <a14:brightnessContrast bright="-4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Rectangle 1"/>
          <p:cNvSpPr/>
          <p:nvPr/>
        </p:nvSpPr>
        <p:spPr>
          <a:xfrm>
            <a:off x="0" y="0"/>
            <a:ext cx="9144000" cy="7909858"/>
          </a:xfrm>
          <a:prstGeom prst="rect">
            <a:avLst/>
          </a:prstGeom>
        </p:spPr>
        <p:txBody>
          <a:bodyPr wrap="square">
            <a:spAutoFit/>
          </a:bodyPr>
          <a:lstStyle/>
          <a:p>
            <a:r>
              <a:rPr lang="ar-SA" sz="3600" b="1" dirty="0" smtClean="0">
                <a:latin typeface="Arabic Typesetting" pitchFamily="66" charset="-78"/>
                <a:cs typeface="Arabic Typesetting" pitchFamily="66" charset="-78"/>
              </a:rPr>
              <a:t>                     </a:t>
            </a:r>
          </a:p>
          <a:p>
            <a:r>
              <a:rPr lang="ar-SA" sz="3600" b="1" dirty="0">
                <a:latin typeface="Arabic Typesetting" pitchFamily="66" charset="-78"/>
                <a:cs typeface="Arabic Typesetting" pitchFamily="66" charset="-78"/>
              </a:rPr>
              <a:t> </a:t>
            </a:r>
            <a:r>
              <a:rPr lang="ar-SA" sz="3600" b="1" dirty="0" smtClean="0">
                <a:latin typeface="Arabic Typesetting" pitchFamily="66" charset="-78"/>
                <a:cs typeface="Arabic Typesetting" pitchFamily="66" charset="-78"/>
              </a:rPr>
              <a:t>                 </a:t>
            </a:r>
            <a:r>
              <a:rPr lang="ar-IQ" sz="3600" b="1" i="1" dirty="0" smtClean="0">
                <a:latin typeface="Arabic Typesetting" pitchFamily="66" charset="-78"/>
                <a:cs typeface="Arabic Typesetting" pitchFamily="66" charset="-78"/>
              </a:rPr>
              <a:t>(</a:t>
            </a:r>
            <a:r>
              <a:rPr lang="ar-IQ" sz="3600" b="1" i="1" dirty="0">
                <a:latin typeface="Arabic Typesetting" pitchFamily="66" charset="-78"/>
                <a:cs typeface="Arabic Typesetting" pitchFamily="66" charset="-78"/>
              </a:rPr>
              <a:t>6) مقاييس تكاليف الجودة ومنظور المخاطر :ـ </a:t>
            </a:r>
            <a:endParaRPr lang="ar-SA" sz="3600" b="1" i="1" dirty="0" smtClean="0">
              <a:latin typeface="Arabic Typesetting" pitchFamily="66" charset="-78"/>
              <a:cs typeface="Arabic Typesetting" pitchFamily="66" charset="-78"/>
            </a:endParaRPr>
          </a:p>
          <a:p>
            <a:endParaRPr lang="ar-IQ" sz="3600" b="1" i="1" dirty="0">
              <a:latin typeface="Arabic Typesetting" pitchFamily="66" charset="-78"/>
              <a:cs typeface="Arabic Typesetting" pitchFamily="66" charset="-78"/>
            </a:endParaRPr>
          </a:p>
          <a:p>
            <a:pPr lvl="0"/>
            <a:r>
              <a:rPr lang="ar-IQ" sz="3600" b="1" i="1" dirty="0">
                <a:latin typeface="Arabic Typesetting" pitchFamily="66" charset="-78"/>
                <a:cs typeface="Arabic Typesetting" pitchFamily="66" charset="-78"/>
              </a:rPr>
              <a:t> إذ يمكن استعمال مقياس نسبة تكاليف عدم المطابقة (الفشل الداخلي والخارجي) إلى تكاليف الجودة الشاملة ومقياس نسبة تكاليف الجودة المخفية إلى تكاليف الفشل الخارجي ومقياس نسبة تكاليف الفشل الخارجي (التكاليف الظاهرة والمخفية) إلى صافي المبيعات ومقياس نسبة النمو في حجم الطلب على المنتجات الجديدة  الجيدة . وتكاليف الجودة توفر مجموعة من المقاييس التي يمكن من خلالها قياس أهداف منظور المخاطر والمتمثلة بتخفيض مخاطر فقدان الحصة السوقية والمخاطر المالية . </a:t>
            </a:r>
            <a:endParaRPr lang="en-US" sz="3600" b="1" i="1" dirty="0">
              <a:latin typeface="Arabic Typesetting" pitchFamily="66" charset="-78"/>
              <a:cs typeface="Arabic Typesetting" pitchFamily="66" charset="-78"/>
            </a:endParaRPr>
          </a:p>
          <a:p>
            <a:r>
              <a:rPr lang="ar-IQ" sz="3600" b="1" i="1" dirty="0">
                <a:latin typeface="Arabic Typesetting" pitchFamily="66" charset="-78"/>
                <a:cs typeface="Arabic Typesetting" pitchFamily="66" charset="-78"/>
              </a:rPr>
              <a:t>يمكن إعداد بطاقة العلامات المتوازنة بمناظيرها الستة معتمدة كلياً على المقاييس المالية وغير المالية لتكاليف الجودة، ويمكن توضيح ذلك من خلال الشكل الآتي :</a:t>
            </a:r>
          </a:p>
          <a:p>
            <a:pPr algn="just"/>
            <a:endParaRPr lang="ar-IQ" sz="3600" b="1" i="1" u="sng" dirty="0">
              <a:latin typeface="Arabic Typesetting" pitchFamily="66" charset="-78"/>
              <a:cs typeface="Arabic Typesetting" pitchFamily="66" charset="-78"/>
            </a:endParaRPr>
          </a:p>
          <a:p>
            <a:endParaRPr lang="en-US" sz="3600" b="1" i="1" dirty="0">
              <a:latin typeface="Arabic Typesetting" pitchFamily="66" charset="-78"/>
              <a:cs typeface="Arabic Typesetting" pitchFamily="66" charset="-78"/>
            </a:endParaRPr>
          </a:p>
          <a:p>
            <a:endParaRPr lang="ar-IQ" sz="4000" b="1" dirty="0" smtClean="0">
              <a:latin typeface="Arabic Typesetting" pitchFamily="66" charset="-78"/>
              <a:cs typeface="Arabic Typesetting" pitchFamily="66" charset="-78"/>
            </a:endParaRPr>
          </a:p>
        </p:txBody>
      </p:sp>
    </p:spTree>
    <p:extLst>
      <p:ext uri="{BB962C8B-B14F-4D97-AF65-F5344CB8AC3E}">
        <p14:creationId xmlns:p14="http://schemas.microsoft.com/office/powerpoint/2010/main" val="2884317622"/>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BEBA8EAE-BF5A-486C-A8C5-ECC9F3942E4B}">
                <a14:imgProps xmlns:a14="http://schemas.microsoft.com/office/drawing/2010/main">
                  <a14:imgLayer r:embed="rId3">
                    <a14:imgEffect>
                      <a14:brightnessContrast bright="-47000"/>
                    </a14:imgEffect>
                  </a14:imgLayer>
                </a14:imgProps>
              </a:ext>
              <a:ext uri="{28A0092B-C50C-407E-A947-70E740481C1C}">
                <a14:useLocalDpi xmlns:a14="http://schemas.microsoft.com/office/drawing/2010/main" val="0"/>
              </a:ext>
            </a:extLst>
          </a:blip>
          <a:stretch>
            <a:fillRect/>
          </a:stretch>
        </p:blipFill>
        <p:spPr>
          <a:xfrm>
            <a:off x="0" y="12680"/>
            <a:ext cx="9144000" cy="6858000"/>
          </a:xfrm>
          <a:prstGeom prst="rect">
            <a:avLst/>
          </a:prstGeom>
        </p:spPr>
      </p:pic>
      <p:sp>
        <p:nvSpPr>
          <p:cNvPr id="2" name="Rectangle 1"/>
          <p:cNvSpPr/>
          <p:nvPr/>
        </p:nvSpPr>
        <p:spPr>
          <a:xfrm>
            <a:off x="0" y="0"/>
            <a:ext cx="9144000" cy="1815882"/>
          </a:xfrm>
          <a:prstGeom prst="rect">
            <a:avLst/>
          </a:prstGeom>
        </p:spPr>
        <p:txBody>
          <a:bodyPr wrap="square">
            <a:spAutoFit/>
          </a:bodyPr>
          <a:lstStyle/>
          <a:p>
            <a:r>
              <a:rPr lang="ar-SA" sz="3600" b="1" dirty="0" smtClean="0">
                <a:latin typeface="Arabic Typesetting" pitchFamily="66" charset="-78"/>
                <a:cs typeface="Arabic Typesetting" pitchFamily="66" charset="-78"/>
              </a:rPr>
              <a:t>                  </a:t>
            </a:r>
            <a:endParaRPr lang="ar-IQ" sz="3600" b="1" i="1" u="sng" dirty="0" smtClean="0">
              <a:latin typeface="Arabic Typesetting" pitchFamily="66" charset="-78"/>
              <a:cs typeface="Arabic Typesetting" pitchFamily="66" charset="-78"/>
            </a:endParaRPr>
          </a:p>
          <a:p>
            <a:endParaRPr lang="en-US" sz="3600" b="1" i="1" dirty="0">
              <a:latin typeface="Arabic Typesetting" pitchFamily="66" charset="-78"/>
              <a:cs typeface="Arabic Typesetting" pitchFamily="66" charset="-78"/>
            </a:endParaRPr>
          </a:p>
          <a:p>
            <a:endParaRPr lang="ar-IQ" sz="4000" b="1" dirty="0" smtClean="0">
              <a:latin typeface="Arabic Typesetting" pitchFamily="66" charset="-78"/>
              <a:cs typeface="Arabic Typesetting" pitchFamily="66" charset="-78"/>
            </a:endParaRPr>
          </a:p>
        </p:txBody>
      </p:sp>
      <p:sp>
        <p:nvSpPr>
          <p:cNvPr id="114" name="Rectangle 164"/>
          <p:cNvSpPr>
            <a:spLocks noChangeArrowheads="1"/>
          </p:cNvSpPr>
          <p:nvPr/>
        </p:nvSpPr>
        <p:spPr bwMode="auto">
          <a:xfrm>
            <a:off x="1115616" y="57537"/>
            <a:ext cx="2640628" cy="285750"/>
          </a:xfrm>
          <a:prstGeom prst="rect">
            <a:avLst/>
          </a:prstGeom>
          <a:ln>
            <a:headEnd/>
            <a:tailEnd/>
          </a:ln>
        </p:spPr>
        <p:style>
          <a:lnRef idx="2">
            <a:schemeClr val="accent4">
              <a:shade val="50000"/>
            </a:schemeClr>
          </a:lnRef>
          <a:fillRef idx="1">
            <a:schemeClr val="accent4"/>
          </a:fillRef>
          <a:effectRef idx="0">
            <a:schemeClr val="accent4"/>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000" b="1" i="0" u="none" strike="noStrike" cap="none" normalizeH="0" baseline="0" smtClean="0">
                <a:ln>
                  <a:noFill/>
                </a:ln>
                <a:solidFill>
                  <a:schemeClr val="tx1"/>
                </a:solidFill>
                <a:effectLst/>
                <a:latin typeface="Arial" pitchFamily="34" charset="0"/>
                <a:ea typeface="Arial" pitchFamily="34" charset="0"/>
                <a:cs typeface="Arial" pitchFamily="34" charset="0"/>
              </a:rPr>
              <a:t>منظور الزبون</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16" name="Rectangle 166"/>
          <p:cNvSpPr>
            <a:spLocks noChangeArrowheads="1"/>
          </p:cNvSpPr>
          <p:nvPr/>
        </p:nvSpPr>
        <p:spPr bwMode="auto">
          <a:xfrm>
            <a:off x="2843808" y="343287"/>
            <a:ext cx="914400" cy="277401"/>
          </a:xfrm>
          <a:prstGeom prst="rect">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900" b="1" i="0" u="none" strike="noStrike" cap="none" normalizeH="0" baseline="0" dirty="0" smtClean="0">
                <a:ln>
                  <a:noFill/>
                </a:ln>
                <a:solidFill>
                  <a:schemeClr val="tx1"/>
                </a:solidFill>
                <a:effectLst/>
                <a:latin typeface="Arial" pitchFamily="34" charset="0"/>
                <a:ea typeface="Arial" pitchFamily="34" charset="0"/>
                <a:cs typeface="Arial" pitchFamily="34" charset="0"/>
              </a:rPr>
              <a:t>الأهداف</a:t>
            </a:r>
            <a:endParaRPr kumimoji="0" lang="en-US" sz="900" b="1" i="0" u="none" strike="noStrike" cap="none" normalizeH="0" baseline="0" dirty="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7" name="Rectangle 167"/>
          <p:cNvSpPr>
            <a:spLocks noChangeArrowheads="1"/>
          </p:cNvSpPr>
          <p:nvPr/>
        </p:nvSpPr>
        <p:spPr bwMode="auto">
          <a:xfrm>
            <a:off x="1115616" y="343287"/>
            <a:ext cx="1728192" cy="242888"/>
          </a:xfrm>
          <a:prstGeom prst="rect">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900" b="1" i="0" u="none" strike="noStrike" cap="none" normalizeH="0" baseline="0" smtClean="0">
                <a:ln>
                  <a:noFill/>
                </a:ln>
                <a:solidFill>
                  <a:schemeClr val="tx1"/>
                </a:solidFill>
                <a:effectLst/>
                <a:latin typeface="Arial" pitchFamily="34" charset="0"/>
                <a:ea typeface="Arial" pitchFamily="34" charset="0"/>
                <a:cs typeface="Arial" pitchFamily="34" charset="0"/>
              </a:rPr>
              <a:t>المقاييس</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19" name="Rectangle 169"/>
          <p:cNvSpPr>
            <a:spLocks noChangeArrowheads="1"/>
          </p:cNvSpPr>
          <p:nvPr/>
        </p:nvSpPr>
        <p:spPr bwMode="auto">
          <a:xfrm>
            <a:off x="1115616" y="605728"/>
            <a:ext cx="1756172" cy="1749425"/>
          </a:xfrm>
          <a:prstGeom prst="rect">
            <a:avLst/>
          </a:prstGeom>
          <a:ln>
            <a:headEnd/>
            <a:tailEnd/>
          </a:ln>
        </p:spPr>
        <p:style>
          <a:lnRef idx="2">
            <a:schemeClr val="accent4">
              <a:shade val="50000"/>
            </a:schemeClr>
          </a:lnRef>
          <a:fillRef idx="1">
            <a:schemeClr val="accent4"/>
          </a:fillRef>
          <a:effectRef idx="0">
            <a:schemeClr val="accent4"/>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lang="ar-SA" sz="1100" b="1" dirty="0" smtClean="0">
                <a:solidFill>
                  <a:schemeClr val="tx1"/>
                </a:solidFill>
                <a:latin typeface="Arial" pitchFamily="34" charset="0"/>
                <a:ea typeface="Arial" pitchFamily="34" charset="0"/>
                <a:cs typeface="DecoType Naskh Special" pitchFamily="2" charset="-78"/>
              </a:rPr>
              <a:t>(1)</a:t>
            </a:r>
            <a:r>
              <a:rPr kumimoji="0" lang="ar-IQ" sz="1100" b="1" i="0" u="none" strike="noStrike" cap="none" normalizeH="0" baseline="0" dirty="0" smtClean="0">
                <a:ln>
                  <a:noFill/>
                </a:ln>
                <a:solidFill>
                  <a:schemeClr val="tx1"/>
                </a:solidFill>
                <a:effectLst/>
                <a:latin typeface="Andalus" pitchFamily="18" charset="-78"/>
                <a:ea typeface="Arial" pitchFamily="34" charset="0"/>
                <a:cs typeface="Akhbar MT" pitchFamily="2" charset="-78"/>
              </a:rPr>
              <a:t>نسبة تكاليف الفشل الخارجي إلى تكاليف الجودة الشاملة .</a:t>
            </a:r>
            <a:endParaRPr kumimoji="0" lang="en-US" sz="1100" b="1" i="0" u="none" strike="noStrike" cap="none" normalizeH="0" baseline="0" dirty="0" smtClean="0">
              <a:ln>
                <a:noFill/>
              </a:ln>
              <a:solidFill>
                <a:schemeClr val="tx1"/>
              </a:solidFill>
              <a:effectLst/>
              <a:latin typeface="Andalus" pitchFamily="18" charset="-78"/>
              <a:ea typeface="Arial" pitchFamily="34" charset="0"/>
              <a:cs typeface="Akhbar MT" pitchFamily="2" charset="-78"/>
            </a:endParaRPr>
          </a:p>
          <a:p>
            <a:pPr marL="0" marR="0" lvl="0" indent="0" algn="r" defTabSz="914400" rtl="1" eaLnBrk="1" fontAlgn="base" latinLnBrk="0" hangingPunct="1">
              <a:lnSpc>
                <a:spcPct val="100000"/>
              </a:lnSpc>
              <a:spcBef>
                <a:spcPct val="0"/>
              </a:spcBef>
              <a:spcAft>
                <a:spcPts val="1000"/>
              </a:spcAft>
              <a:buClrTx/>
              <a:buSzTx/>
              <a:buFontTx/>
              <a:buNone/>
              <a:tabLst/>
            </a:pPr>
            <a:r>
              <a:rPr kumimoji="0" lang="ar-IQ" sz="1100" b="1" i="0" u="none" strike="noStrike" cap="none" normalizeH="0" baseline="0" dirty="0" smtClean="0">
                <a:ln>
                  <a:noFill/>
                </a:ln>
                <a:solidFill>
                  <a:schemeClr val="tx1"/>
                </a:solidFill>
                <a:effectLst/>
                <a:latin typeface="Andalus" pitchFamily="18" charset="-78"/>
                <a:ea typeface="Arial" pitchFamily="34" charset="0"/>
                <a:cs typeface="Akhbar MT" pitchFamily="2" charset="-78"/>
              </a:rPr>
              <a:t>(2) نسبة تكاليــف الضمان إلـــى تكاليف الفشل الخارجي .</a:t>
            </a:r>
            <a:endParaRPr kumimoji="0" lang="en-US" sz="1100" b="1" i="0" u="none" strike="noStrike" cap="none" normalizeH="0" baseline="0" dirty="0" smtClean="0">
              <a:ln>
                <a:noFill/>
              </a:ln>
              <a:solidFill>
                <a:schemeClr val="tx1"/>
              </a:solidFill>
              <a:effectLst/>
              <a:latin typeface="Andalus" pitchFamily="18" charset="-78"/>
              <a:ea typeface="Arial" pitchFamily="34" charset="0"/>
              <a:cs typeface="Akhbar MT" pitchFamily="2" charset="-78"/>
            </a:endParaRPr>
          </a:p>
          <a:p>
            <a:pPr marL="0" marR="0" lvl="0" indent="0" algn="r" defTabSz="914400" rtl="1" eaLnBrk="1" fontAlgn="base" latinLnBrk="0" hangingPunct="1">
              <a:lnSpc>
                <a:spcPct val="100000"/>
              </a:lnSpc>
              <a:spcBef>
                <a:spcPct val="0"/>
              </a:spcBef>
              <a:spcAft>
                <a:spcPts val="1000"/>
              </a:spcAft>
              <a:buClrTx/>
              <a:buSzTx/>
              <a:buFontTx/>
              <a:buNone/>
              <a:tabLst/>
            </a:pPr>
            <a:r>
              <a:rPr kumimoji="0" lang="ar-IQ" sz="1100" b="1" i="0" u="none" strike="noStrike" cap="none" normalizeH="0" baseline="0" dirty="0" smtClean="0">
                <a:ln>
                  <a:noFill/>
                </a:ln>
                <a:solidFill>
                  <a:schemeClr val="tx1"/>
                </a:solidFill>
                <a:effectLst/>
                <a:latin typeface="Andalus" pitchFamily="18" charset="-78"/>
                <a:ea typeface="Arial" pitchFamily="34" charset="0"/>
                <a:cs typeface="Akhbar MT" pitchFamily="2" charset="-78"/>
              </a:rPr>
              <a:t>(3) نسبة عدد الوحدات المعيبة إلى إجمالي الوحدات المشحونــة إلى الزبائن .</a:t>
            </a:r>
            <a:endParaRPr kumimoji="0" lang="en-US" sz="1100" b="1" i="0" u="none" strike="noStrike" cap="none" normalizeH="0" baseline="0" dirty="0" smtClean="0">
              <a:ln>
                <a:noFill/>
              </a:ln>
              <a:solidFill>
                <a:schemeClr val="tx1"/>
              </a:solidFill>
              <a:effectLst/>
              <a:latin typeface="Andalus" pitchFamily="18" charset="-78"/>
              <a:ea typeface="Arial" pitchFamily="34" charset="0"/>
              <a:cs typeface="Akhbar MT" pitchFamily="2" charset="-78"/>
            </a:endParaRPr>
          </a:p>
          <a:p>
            <a:pPr marL="0" marR="0" lvl="0" indent="0" algn="r" defTabSz="914400" rtl="1" eaLnBrk="1" fontAlgn="base" latinLnBrk="0" hangingPunct="1">
              <a:lnSpc>
                <a:spcPct val="100000"/>
              </a:lnSpc>
              <a:spcBef>
                <a:spcPct val="0"/>
              </a:spcBef>
              <a:spcAft>
                <a:spcPts val="1000"/>
              </a:spcAft>
              <a:buClrTx/>
              <a:buSzTx/>
              <a:buFontTx/>
              <a:buNone/>
              <a:tabLst/>
            </a:pPr>
            <a:r>
              <a:rPr kumimoji="0" lang="ar-IQ" sz="1100" b="1" i="0" u="none" strike="noStrike" cap="none" normalizeH="0" baseline="0" dirty="0" smtClean="0">
                <a:ln>
                  <a:noFill/>
                </a:ln>
                <a:solidFill>
                  <a:schemeClr val="tx1"/>
                </a:solidFill>
                <a:effectLst/>
                <a:latin typeface="Andalus" pitchFamily="18" charset="-78"/>
                <a:ea typeface="Arial" pitchFamily="34" charset="0"/>
                <a:cs typeface="Akhbar MT" pitchFamily="2" charset="-78"/>
              </a:rPr>
              <a:t>(4) نسبة الانخفاض فـي عـــدد الوحدات المعيبة .</a:t>
            </a:r>
            <a:endParaRPr kumimoji="0" lang="ar-SA" sz="1100" b="0" i="0" u="none" strike="noStrike" cap="none" normalizeH="0" baseline="0" dirty="0" smtClean="0">
              <a:ln>
                <a:noFill/>
              </a:ln>
              <a:solidFill>
                <a:schemeClr val="tx1"/>
              </a:solidFill>
              <a:effectLst/>
              <a:latin typeface="Andalus" pitchFamily="18" charset="-78"/>
              <a:cs typeface="Akhbar MT" pitchFamily="2" charset="-78"/>
            </a:endParaRPr>
          </a:p>
        </p:txBody>
      </p:sp>
      <p:sp>
        <p:nvSpPr>
          <p:cNvPr id="120" name="Rectangle 170"/>
          <p:cNvSpPr>
            <a:spLocks noChangeArrowheads="1"/>
          </p:cNvSpPr>
          <p:nvPr/>
        </p:nvSpPr>
        <p:spPr bwMode="auto">
          <a:xfrm>
            <a:off x="2843213" y="597867"/>
            <a:ext cx="914400" cy="1751013"/>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just" defTabSz="914400" rtl="1" eaLnBrk="1" fontAlgn="base" latinLnBrk="0" hangingPunct="1">
              <a:lnSpc>
                <a:spcPct val="100000"/>
              </a:lnSpc>
              <a:spcBef>
                <a:spcPct val="0"/>
              </a:spcBef>
              <a:spcAft>
                <a:spcPts val="1000"/>
              </a:spcAft>
              <a:buClrTx/>
              <a:buSzTx/>
              <a:buFontTx/>
              <a:buNone/>
              <a:tabLst/>
            </a:pPr>
            <a:endParaRPr kumimoji="0" lang="en-US" sz="1200" b="1" i="0" u="sng" strike="noStrike" cap="none" normalizeH="0" baseline="0" dirty="0" smtClean="0">
              <a:ln>
                <a:noFill/>
              </a:ln>
              <a:solidFill>
                <a:schemeClr val="tx1"/>
              </a:solidFill>
              <a:effectLst/>
              <a:latin typeface="Arial" pitchFamily="34" charset="0"/>
              <a:ea typeface="Arial" pitchFamily="34" charset="0"/>
              <a:cs typeface="Akhbar MT" pitchFamily="2" charset="-78"/>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200" b="1" i="0" u="none" strike="noStrike" cap="none" normalizeH="0" baseline="0" dirty="0" smtClean="0">
                <a:ln>
                  <a:noFill/>
                </a:ln>
                <a:solidFill>
                  <a:schemeClr val="tx1"/>
                </a:solidFill>
                <a:effectLst/>
                <a:latin typeface="Arial" pitchFamily="34" charset="0"/>
                <a:ea typeface="Arial" pitchFamily="34" charset="0"/>
                <a:cs typeface="Akhbar MT" pitchFamily="2" charset="-78"/>
              </a:rPr>
              <a:t>زيادة رضا الزبائن </a:t>
            </a:r>
            <a:endParaRPr kumimoji="0" lang="ar-SA" sz="1200" b="1" i="0" u="none" strike="noStrike" cap="none" normalizeH="0" baseline="0" dirty="0" smtClean="0">
              <a:ln>
                <a:noFill/>
              </a:ln>
              <a:solidFill>
                <a:schemeClr val="tx1"/>
              </a:solidFill>
              <a:effectLst/>
              <a:latin typeface="Arial" pitchFamily="34" charset="0"/>
              <a:ea typeface="Arial" pitchFamily="34" charset="0"/>
              <a:cs typeface="Akhbar MT" pitchFamily="2" charset="-78"/>
            </a:endParaRPr>
          </a:p>
          <a:p>
            <a:pPr marL="0" marR="0" lvl="0" indent="0" algn="ctr" defTabSz="914400" rtl="1" eaLnBrk="1" fontAlgn="base" latinLnBrk="0" hangingPunct="1">
              <a:lnSpc>
                <a:spcPct val="100000"/>
              </a:lnSpc>
              <a:spcBef>
                <a:spcPct val="0"/>
              </a:spcBef>
              <a:spcAft>
                <a:spcPts val="1000"/>
              </a:spcAft>
              <a:buClrTx/>
              <a:buSzTx/>
              <a:buFontTx/>
              <a:buNone/>
              <a:tabLst/>
            </a:pPr>
            <a:endParaRPr kumimoji="0" lang="en-US" sz="1200" b="1" i="0" u="sng" strike="noStrike" cap="none" normalizeH="0" baseline="0" dirty="0" smtClean="0">
              <a:ln>
                <a:noFill/>
              </a:ln>
              <a:solidFill>
                <a:schemeClr val="tx1"/>
              </a:solidFill>
              <a:effectLst/>
              <a:latin typeface="Arial" pitchFamily="34" charset="0"/>
              <a:ea typeface="Arial" pitchFamily="34" charset="0"/>
              <a:cs typeface="Akhbar MT" pitchFamily="2" charset="-78"/>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200" b="1" i="0" u="none" strike="noStrike" cap="none" normalizeH="0" baseline="0" dirty="0" smtClean="0">
                <a:ln>
                  <a:noFill/>
                </a:ln>
                <a:solidFill>
                  <a:schemeClr val="tx1"/>
                </a:solidFill>
                <a:effectLst/>
                <a:latin typeface="Arial" pitchFamily="34" charset="0"/>
                <a:ea typeface="Arial" pitchFamily="34" charset="0"/>
                <a:cs typeface="Akhbar MT" pitchFamily="2" charset="-78"/>
              </a:rPr>
              <a:t>تحسين جودة الإنتاج المباع .</a:t>
            </a:r>
            <a:endParaRPr kumimoji="0" lang="ar-SA" sz="1200" b="0" i="0" u="none" strike="noStrike" cap="none" normalizeH="0" baseline="0" dirty="0" smtClean="0">
              <a:ln>
                <a:noFill/>
              </a:ln>
              <a:solidFill>
                <a:schemeClr val="tx1"/>
              </a:solidFill>
              <a:effectLst/>
              <a:latin typeface="Arial" pitchFamily="34" charset="0"/>
              <a:cs typeface="Akhbar MT" pitchFamily="2" charset="-78"/>
            </a:endParaRPr>
          </a:p>
        </p:txBody>
      </p:sp>
      <p:sp>
        <p:nvSpPr>
          <p:cNvPr id="121" name="Rectangle 171"/>
          <p:cNvSpPr>
            <a:spLocks noChangeArrowheads="1"/>
          </p:cNvSpPr>
          <p:nvPr/>
        </p:nvSpPr>
        <p:spPr bwMode="auto">
          <a:xfrm>
            <a:off x="5076056" y="44624"/>
            <a:ext cx="2359744" cy="28575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000" b="1" i="0" u="none" strike="noStrike" cap="none" normalizeH="0" baseline="0" smtClean="0">
                <a:ln>
                  <a:noFill/>
                </a:ln>
                <a:solidFill>
                  <a:schemeClr val="tx1"/>
                </a:solidFill>
                <a:effectLst/>
                <a:latin typeface="Arial" pitchFamily="34" charset="0"/>
                <a:ea typeface="Arial" pitchFamily="34" charset="0"/>
                <a:cs typeface="Arial" pitchFamily="34" charset="0"/>
              </a:rPr>
              <a:t>المنظور المالي</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22" name="Rectangle 172"/>
          <p:cNvSpPr>
            <a:spLocks noChangeArrowheads="1"/>
          </p:cNvSpPr>
          <p:nvPr/>
        </p:nvSpPr>
        <p:spPr bwMode="auto">
          <a:xfrm>
            <a:off x="5084588" y="332656"/>
            <a:ext cx="1359620" cy="291058"/>
          </a:xfrm>
          <a:prstGeom prst="rect">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900" b="1" i="0" u="none" strike="noStrike" cap="none" normalizeH="0" baseline="0" smtClean="0">
                <a:ln>
                  <a:noFill/>
                </a:ln>
                <a:solidFill>
                  <a:schemeClr val="tx1"/>
                </a:solidFill>
                <a:effectLst/>
                <a:latin typeface="Arial" pitchFamily="34" charset="0"/>
                <a:ea typeface="Arial" pitchFamily="34" charset="0"/>
                <a:cs typeface="Arial" pitchFamily="34" charset="0"/>
              </a:rPr>
              <a:t>المقاييس</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23" name="Rectangle 173"/>
          <p:cNvSpPr>
            <a:spLocks noChangeArrowheads="1"/>
          </p:cNvSpPr>
          <p:nvPr/>
        </p:nvSpPr>
        <p:spPr bwMode="auto">
          <a:xfrm>
            <a:off x="6412570" y="332656"/>
            <a:ext cx="1039750" cy="291058"/>
          </a:xfrm>
          <a:prstGeom prst="rect">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900" b="1" i="0" u="none" strike="noStrike" cap="none" normalizeH="0" baseline="0" dirty="0" smtClean="0">
                <a:ln>
                  <a:noFill/>
                </a:ln>
                <a:solidFill>
                  <a:schemeClr val="tx1"/>
                </a:solidFill>
                <a:effectLst/>
                <a:latin typeface="Arial" pitchFamily="34" charset="0"/>
                <a:ea typeface="Arial" pitchFamily="34" charset="0"/>
                <a:cs typeface="Arial" pitchFamily="34" charset="0"/>
              </a:rPr>
              <a:t>الأهداف</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4" name="Rectangle 174"/>
          <p:cNvSpPr>
            <a:spLocks noChangeArrowheads="1"/>
          </p:cNvSpPr>
          <p:nvPr/>
        </p:nvSpPr>
        <p:spPr bwMode="auto">
          <a:xfrm>
            <a:off x="5076353" y="620688"/>
            <a:ext cx="1439863" cy="1722438"/>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IQ" sz="1200" b="1" i="0" u="none" strike="noStrike" cap="none" normalizeH="0" baseline="0" dirty="0" smtClean="0">
                <a:ln>
                  <a:noFill/>
                </a:ln>
                <a:solidFill>
                  <a:schemeClr val="tx1"/>
                </a:solidFill>
                <a:effectLst/>
                <a:latin typeface="Arial" pitchFamily="34" charset="0"/>
                <a:ea typeface="Arial" pitchFamily="34" charset="0"/>
                <a:cs typeface="Akhbar MT" pitchFamily="2" charset="-78"/>
              </a:rPr>
              <a:t>(</a:t>
            </a:r>
            <a:r>
              <a:rPr kumimoji="0" lang="ar-IQ" sz="1100" b="1" i="0" u="none" strike="noStrike" cap="none" normalizeH="0" baseline="0" dirty="0" smtClean="0">
                <a:ln>
                  <a:noFill/>
                </a:ln>
                <a:solidFill>
                  <a:schemeClr val="tx1"/>
                </a:solidFill>
                <a:effectLst/>
                <a:latin typeface="Arial" pitchFamily="34" charset="0"/>
                <a:ea typeface="Arial" pitchFamily="34" charset="0"/>
                <a:cs typeface="Akhbar MT" pitchFamily="2" charset="-78"/>
              </a:rPr>
              <a:t>1) نسبة العائد على الجودة .(2) نسبة تكاليـف الجـــودة الشاملة إلى صافي المبيعات.</a:t>
            </a:r>
            <a:endParaRPr kumimoji="0" lang="en-US" sz="1100" b="1" i="0" u="none" strike="noStrike" cap="none" normalizeH="0" baseline="0" dirty="0" smtClean="0">
              <a:ln>
                <a:noFill/>
              </a:ln>
              <a:solidFill>
                <a:schemeClr val="tx1"/>
              </a:solidFill>
              <a:effectLst/>
              <a:latin typeface="Arial" pitchFamily="34" charset="0"/>
              <a:ea typeface="Arial" pitchFamily="34" charset="0"/>
              <a:cs typeface="Akhbar MT" pitchFamily="2" charset="-78"/>
            </a:endParaRPr>
          </a:p>
          <a:p>
            <a:pPr marL="0" marR="0" lvl="0" indent="0" algn="r" defTabSz="914400" rtl="1" eaLnBrk="1" fontAlgn="base" latinLnBrk="0" hangingPunct="1">
              <a:lnSpc>
                <a:spcPct val="100000"/>
              </a:lnSpc>
              <a:spcBef>
                <a:spcPct val="0"/>
              </a:spcBef>
              <a:spcAft>
                <a:spcPts val="1000"/>
              </a:spcAft>
              <a:buClrTx/>
              <a:buSzTx/>
              <a:buFontTx/>
              <a:buNone/>
              <a:tabLst/>
            </a:pPr>
            <a:r>
              <a:rPr kumimoji="0" lang="ar-IQ" sz="1100" b="1" i="0" u="none" strike="noStrike" cap="none" normalizeH="0" baseline="0" dirty="0" smtClean="0">
                <a:ln>
                  <a:noFill/>
                </a:ln>
                <a:solidFill>
                  <a:schemeClr val="tx1"/>
                </a:solidFill>
                <a:effectLst/>
                <a:latin typeface="Arial" pitchFamily="34" charset="0"/>
                <a:ea typeface="Arial" pitchFamily="34" charset="0"/>
                <a:cs typeface="Akhbar MT" pitchFamily="2" charset="-78"/>
              </a:rPr>
              <a:t>(3) نسبة تكاليف المطابقة إلى تكاليف الجودة الشاملة.</a:t>
            </a:r>
            <a:endParaRPr kumimoji="0" lang="en-US" sz="1100" b="1" i="0" u="none" strike="noStrike" cap="none" normalizeH="0" baseline="0" dirty="0" smtClean="0">
              <a:ln>
                <a:noFill/>
              </a:ln>
              <a:solidFill>
                <a:schemeClr val="tx1"/>
              </a:solidFill>
              <a:effectLst/>
              <a:latin typeface="Arial" pitchFamily="34" charset="0"/>
              <a:ea typeface="Arial" pitchFamily="34" charset="0"/>
              <a:cs typeface="Akhbar MT" pitchFamily="2" charset="-78"/>
            </a:endParaRPr>
          </a:p>
          <a:p>
            <a:pPr marL="0" marR="0" lvl="0" indent="0" algn="r" defTabSz="914400" rtl="1" eaLnBrk="1" fontAlgn="base" latinLnBrk="0" hangingPunct="1">
              <a:lnSpc>
                <a:spcPct val="100000"/>
              </a:lnSpc>
              <a:spcBef>
                <a:spcPct val="0"/>
              </a:spcBef>
              <a:spcAft>
                <a:spcPts val="1000"/>
              </a:spcAft>
              <a:buClrTx/>
              <a:buSzTx/>
              <a:buFontTx/>
              <a:buNone/>
              <a:tabLst/>
            </a:pPr>
            <a:r>
              <a:rPr kumimoji="0" lang="ar-IQ" sz="1100" b="1" i="0" u="none" strike="noStrike" cap="none" normalizeH="0" baseline="0" dirty="0" smtClean="0">
                <a:ln>
                  <a:noFill/>
                </a:ln>
                <a:solidFill>
                  <a:schemeClr val="tx1"/>
                </a:solidFill>
                <a:effectLst/>
                <a:latin typeface="Arial" pitchFamily="34" charset="0"/>
                <a:ea typeface="Arial" pitchFamily="34" charset="0"/>
                <a:cs typeface="Akhbar MT" pitchFamily="2" charset="-78"/>
              </a:rPr>
              <a:t>(4) نسبة تكاليــف الجــودة الشاملة إلى تكاليــف الصنع للمخرجات .</a:t>
            </a:r>
            <a:endParaRPr kumimoji="0" lang="ar-SA" sz="1100" b="0" i="0" u="none" strike="noStrike" cap="none" normalizeH="0" baseline="0" dirty="0" smtClean="0">
              <a:ln>
                <a:noFill/>
              </a:ln>
              <a:solidFill>
                <a:schemeClr val="tx1"/>
              </a:solidFill>
              <a:effectLst/>
              <a:latin typeface="Arial" pitchFamily="34" charset="0"/>
              <a:cs typeface="Akhbar MT" pitchFamily="2" charset="-78"/>
            </a:endParaRPr>
          </a:p>
        </p:txBody>
      </p:sp>
      <p:sp>
        <p:nvSpPr>
          <p:cNvPr id="125" name="Rectangle 175"/>
          <p:cNvSpPr>
            <a:spLocks noChangeArrowheads="1"/>
          </p:cNvSpPr>
          <p:nvPr/>
        </p:nvSpPr>
        <p:spPr bwMode="auto">
          <a:xfrm>
            <a:off x="6516216" y="620688"/>
            <a:ext cx="914400" cy="1749425"/>
          </a:xfrm>
          <a:prstGeom prst="rect">
            <a:avLst/>
          </a:prstGeom>
          <a:ln>
            <a:headEnd/>
            <a:tailEnd/>
          </a:ln>
        </p:spPr>
        <p:style>
          <a:lnRef idx="2">
            <a:schemeClr val="accent4">
              <a:shade val="50000"/>
            </a:schemeClr>
          </a:lnRef>
          <a:fillRef idx="1">
            <a:schemeClr val="accent4"/>
          </a:fillRef>
          <a:effectRef idx="0">
            <a:schemeClr val="accent4"/>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just" defTabSz="914400" rtl="1" eaLnBrk="1" fontAlgn="base" latinLnBrk="0" hangingPunct="1">
              <a:lnSpc>
                <a:spcPct val="100000"/>
              </a:lnSpc>
              <a:spcBef>
                <a:spcPct val="0"/>
              </a:spcBef>
              <a:spcAft>
                <a:spcPts val="1000"/>
              </a:spcAft>
              <a:buClrTx/>
              <a:buSzTx/>
              <a:buFontTx/>
              <a:buNone/>
              <a:tabLst/>
            </a:pPr>
            <a:endParaRPr kumimoji="0" lang="en-US" sz="1100" b="1" i="0" u="sng" strike="noStrike" cap="none" normalizeH="0" baseline="0" dirty="0" smtClean="0">
              <a:ln>
                <a:noFill/>
              </a:ln>
              <a:solidFill>
                <a:schemeClr val="tx1"/>
              </a:solidFill>
              <a:effectLst/>
              <a:latin typeface="Arial" pitchFamily="34" charset="0"/>
              <a:ea typeface="Arial" pitchFamily="34" charset="0"/>
              <a:cs typeface="Akhbar MT" pitchFamily="2" charset="-78"/>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100" b="1" i="0" u="none" strike="noStrike" cap="none" normalizeH="0" baseline="0" dirty="0" smtClean="0">
                <a:ln>
                  <a:noFill/>
                </a:ln>
                <a:solidFill>
                  <a:schemeClr val="tx1"/>
                </a:solidFill>
                <a:effectLst/>
                <a:latin typeface="Arial" pitchFamily="34" charset="0"/>
                <a:ea typeface="Arial" pitchFamily="34" charset="0"/>
                <a:cs typeface="Akhbar MT" pitchFamily="2" charset="-78"/>
              </a:rPr>
              <a:t>تحسين الربحية .</a:t>
            </a:r>
            <a:endParaRPr kumimoji="0" lang="en-US" sz="1100" b="1" i="0" u="sng" strike="noStrike" cap="none" normalizeH="0" baseline="0" dirty="0" smtClean="0">
              <a:ln>
                <a:noFill/>
              </a:ln>
              <a:solidFill>
                <a:schemeClr val="tx1"/>
              </a:solidFill>
              <a:effectLst/>
              <a:latin typeface="Arial" pitchFamily="34" charset="0"/>
              <a:ea typeface="Arial" pitchFamily="34" charset="0"/>
              <a:cs typeface="Akhbar MT" pitchFamily="2" charset="-78"/>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100" b="1" i="0" u="none" strike="noStrike" cap="none" normalizeH="0" baseline="0" dirty="0" smtClean="0">
                <a:ln>
                  <a:noFill/>
                </a:ln>
                <a:solidFill>
                  <a:schemeClr val="tx1"/>
                </a:solidFill>
                <a:effectLst/>
                <a:latin typeface="Arial" pitchFamily="34" charset="0"/>
                <a:ea typeface="Arial" pitchFamily="34" charset="0"/>
                <a:cs typeface="Akhbar MT" pitchFamily="2" charset="-78"/>
              </a:rPr>
              <a:t>تخفيــض تكاليــف الجودة الشاملة .</a:t>
            </a:r>
            <a:endParaRPr kumimoji="0" lang="en-US" sz="1100" b="1" i="0" u="none" strike="noStrike" cap="none" normalizeH="0" baseline="0" dirty="0" smtClean="0">
              <a:ln>
                <a:noFill/>
              </a:ln>
              <a:solidFill>
                <a:schemeClr val="tx1"/>
              </a:solidFill>
              <a:effectLst/>
              <a:latin typeface="Arial" pitchFamily="34" charset="0"/>
              <a:ea typeface="Arial" pitchFamily="34" charset="0"/>
              <a:cs typeface="Akhbar MT" pitchFamily="2" charset="-78"/>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7" name="Rectangle 178"/>
          <p:cNvSpPr>
            <a:spLocks noChangeArrowheads="1"/>
          </p:cNvSpPr>
          <p:nvPr/>
        </p:nvSpPr>
        <p:spPr bwMode="auto">
          <a:xfrm>
            <a:off x="539554" y="2576587"/>
            <a:ext cx="2808310" cy="276349"/>
          </a:xfrm>
          <a:prstGeom prst="rect">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000" b="1" i="0" u="none" strike="noStrike" cap="none" normalizeH="0" baseline="0" dirty="0" smtClean="0">
                <a:ln>
                  <a:noFill/>
                </a:ln>
                <a:solidFill>
                  <a:schemeClr val="tx1"/>
                </a:solidFill>
                <a:effectLst/>
                <a:latin typeface="Arial" pitchFamily="34" charset="0"/>
                <a:ea typeface="Arial" pitchFamily="34" charset="0"/>
                <a:cs typeface="Arial" pitchFamily="34" charset="0"/>
              </a:rPr>
              <a:t>منظور التعلم والنمو</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304" name="Rectangle 179"/>
          <p:cNvSpPr>
            <a:spLocks noChangeArrowheads="1"/>
          </p:cNvSpPr>
          <p:nvPr/>
        </p:nvSpPr>
        <p:spPr bwMode="auto">
          <a:xfrm>
            <a:off x="539553" y="2804741"/>
            <a:ext cx="1872208" cy="192211"/>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900" b="1" i="0" u="none" strike="noStrike" cap="none" normalizeH="0" baseline="0" smtClean="0">
                <a:ln>
                  <a:noFill/>
                </a:ln>
                <a:solidFill>
                  <a:schemeClr val="tx1"/>
                </a:solidFill>
                <a:effectLst/>
                <a:latin typeface="Arial" pitchFamily="34" charset="0"/>
                <a:ea typeface="Arial" pitchFamily="34" charset="0"/>
                <a:cs typeface="Arial" pitchFamily="34" charset="0"/>
              </a:rPr>
              <a:t>المقاييس</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305" name="Rectangle 180"/>
          <p:cNvSpPr>
            <a:spLocks noChangeArrowheads="1"/>
          </p:cNvSpPr>
          <p:nvPr/>
        </p:nvSpPr>
        <p:spPr bwMode="auto">
          <a:xfrm>
            <a:off x="2419177" y="2780928"/>
            <a:ext cx="928687" cy="233363"/>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900" b="1" i="0" u="none" strike="noStrike" cap="none" normalizeH="0" baseline="0" smtClean="0">
                <a:ln>
                  <a:noFill/>
                </a:ln>
                <a:solidFill>
                  <a:schemeClr val="tx1"/>
                </a:solidFill>
                <a:effectLst/>
                <a:latin typeface="Arial" pitchFamily="34" charset="0"/>
                <a:ea typeface="Arial" pitchFamily="34" charset="0"/>
                <a:cs typeface="Arial" pitchFamily="34" charset="0"/>
              </a:rPr>
              <a:t>الأهداف</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306" name="Rectangle 181"/>
          <p:cNvSpPr>
            <a:spLocks noChangeArrowheads="1"/>
          </p:cNvSpPr>
          <p:nvPr/>
        </p:nvSpPr>
        <p:spPr bwMode="auto">
          <a:xfrm>
            <a:off x="539551" y="2997200"/>
            <a:ext cx="1879625" cy="1725613"/>
          </a:xfrm>
          <a:prstGeom prst="rect">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IQ" sz="800" b="1" i="0" u="none" strike="noStrike" cap="none" normalizeH="0" baseline="0" dirty="0" smtClean="0">
                <a:ln>
                  <a:noFill/>
                </a:ln>
                <a:solidFill>
                  <a:schemeClr val="tx1"/>
                </a:solidFill>
                <a:effectLst/>
                <a:latin typeface="Arial" pitchFamily="34" charset="0"/>
                <a:ea typeface="Arial" pitchFamily="34" charset="0"/>
                <a:cs typeface="Akhbar MT" pitchFamily="2" charset="-78"/>
              </a:rPr>
              <a:t>(</a:t>
            </a:r>
            <a:r>
              <a:rPr kumimoji="0" lang="ar-IQ" sz="1100" b="1" i="0" u="none" strike="noStrike" cap="none" normalizeH="0" baseline="0" dirty="0" smtClean="0">
                <a:ln>
                  <a:noFill/>
                </a:ln>
                <a:solidFill>
                  <a:schemeClr val="tx1"/>
                </a:solidFill>
                <a:effectLst/>
                <a:latin typeface="Arial" pitchFamily="34" charset="0"/>
                <a:ea typeface="Arial" pitchFamily="34" charset="0"/>
                <a:cs typeface="Akhbar MT" pitchFamily="2" charset="-78"/>
              </a:rPr>
              <a:t>1) نسبة تكاليف التدريب على الجـودة إلى تكاليف المنع . </a:t>
            </a:r>
          </a:p>
          <a:p>
            <a:pPr marL="0" marR="0" lvl="0" indent="0" algn="r" defTabSz="914400" rtl="1" eaLnBrk="1" fontAlgn="base" latinLnBrk="0" hangingPunct="1">
              <a:lnSpc>
                <a:spcPct val="100000"/>
              </a:lnSpc>
              <a:spcBef>
                <a:spcPct val="0"/>
              </a:spcBef>
              <a:spcAft>
                <a:spcPts val="1000"/>
              </a:spcAft>
              <a:buClrTx/>
              <a:buSzTx/>
              <a:buFontTx/>
              <a:buNone/>
              <a:tabLst/>
            </a:pPr>
            <a:r>
              <a:rPr kumimoji="0" lang="ar-IQ" sz="1100" b="1" i="0" u="none" strike="noStrike" cap="none" normalizeH="0" baseline="0" dirty="0" smtClean="0">
                <a:ln>
                  <a:noFill/>
                </a:ln>
                <a:solidFill>
                  <a:schemeClr val="tx1"/>
                </a:solidFill>
                <a:effectLst/>
                <a:latin typeface="Arial" pitchFamily="34" charset="0"/>
                <a:ea typeface="Arial" pitchFamily="34" charset="0"/>
                <a:cs typeface="Akhbar MT" pitchFamily="2" charset="-78"/>
              </a:rPr>
              <a:t>(2) عدد العاملين المدربين على الجودة إلى إجمالي عدد العاملين . </a:t>
            </a:r>
          </a:p>
          <a:p>
            <a:pPr marL="0" marR="0" lvl="0" indent="0" algn="r" defTabSz="914400" rtl="1" eaLnBrk="1" fontAlgn="base" latinLnBrk="0" hangingPunct="1">
              <a:lnSpc>
                <a:spcPct val="100000"/>
              </a:lnSpc>
              <a:spcBef>
                <a:spcPct val="0"/>
              </a:spcBef>
              <a:spcAft>
                <a:spcPts val="1000"/>
              </a:spcAft>
              <a:buClrTx/>
              <a:buSzTx/>
              <a:buFontTx/>
              <a:buNone/>
              <a:tabLst/>
            </a:pPr>
            <a:r>
              <a:rPr kumimoji="0" lang="ar-IQ" sz="1100" b="1" i="0" u="none" strike="noStrike" cap="none" normalizeH="0" baseline="0" dirty="0" smtClean="0">
                <a:ln>
                  <a:noFill/>
                </a:ln>
                <a:solidFill>
                  <a:schemeClr val="tx1"/>
                </a:solidFill>
                <a:effectLst/>
                <a:latin typeface="Arial" pitchFamily="34" charset="0"/>
                <a:ea typeface="Arial" pitchFamily="34" charset="0"/>
                <a:cs typeface="Akhbar MT" pitchFamily="2" charset="-78"/>
              </a:rPr>
              <a:t>(3) نسبة مكافآت العاملين على الجـودة إلى تكاليف الجودة الشاملة .</a:t>
            </a:r>
          </a:p>
          <a:p>
            <a:pPr marL="0" marR="0" lvl="0" indent="0" algn="r" defTabSz="914400" rtl="1" eaLnBrk="1" fontAlgn="base" latinLnBrk="0" hangingPunct="1">
              <a:lnSpc>
                <a:spcPct val="100000"/>
              </a:lnSpc>
              <a:spcBef>
                <a:spcPct val="0"/>
              </a:spcBef>
              <a:spcAft>
                <a:spcPts val="1000"/>
              </a:spcAft>
              <a:buClrTx/>
              <a:buSzTx/>
              <a:buFontTx/>
              <a:buNone/>
              <a:tabLst/>
            </a:pPr>
            <a:r>
              <a:rPr kumimoji="0" lang="ar-IQ" sz="1100" b="1" i="0" u="none" strike="noStrike" cap="none" normalizeH="0" baseline="0" dirty="0" smtClean="0">
                <a:ln>
                  <a:noFill/>
                </a:ln>
                <a:solidFill>
                  <a:schemeClr val="tx1"/>
                </a:solidFill>
                <a:effectLst/>
                <a:latin typeface="Arial" pitchFamily="34" charset="0"/>
                <a:ea typeface="Arial" pitchFamily="34" charset="0"/>
                <a:cs typeface="Akhbar MT" pitchFamily="2" charset="-78"/>
              </a:rPr>
              <a:t>(4) نسبة النمو في مكافآت العاملين على الجودة </a:t>
            </a:r>
            <a:r>
              <a:rPr kumimoji="0" lang="ar-IQ" sz="800" b="1" i="0" u="none" strike="noStrike" cap="none" normalizeH="0" baseline="0" dirty="0" smtClean="0">
                <a:ln>
                  <a:noFill/>
                </a:ln>
                <a:solidFill>
                  <a:schemeClr val="tx1"/>
                </a:solidFill>
                <a:effectLst/>
                <a:latin typeface="Arial" pitchFamily="34" charset="0"/>
                <a:ea typeface="Arial" pitchFamily="34" charset="0"/>
                <a:cs typeface="Akhbar MT" pitchFamily="2" charset="-78"/>
              </a:rPr>
              <a:t>.</a:t>
            </a:r>
            <a:endParaRPr kumimoji="0" lang="ar-SA" sz="1800" b="0" i="0" u="none" strike="noStrike" cap="none" normalizeH="0" baseline="0" dirty="0" smtClean="0">
              <a:ln>
                <a:noFill/>
              </a:ln>
              <a:solidFill>
                <a:schemeClr val="tx1"/>
              </a:solidFill>
              <a:effectLst/>
              <a:latin typeface="Arial" pitchFamily="34" charset="0"/>
              <a:cs typeface="Akhbar MT" pitchFamily="2" charset="-78"/>
            </a:endParaRPr>
          </a:p>
        </p:txBody>
      </p:sp>
      <p:sp>
        <p:nvSpPr>
          <p:cNvPr id="6307" name="Rectangle 182"/>
          <p:cNvSpPr>
            <a:spLocks noChangeArrowheads="1"/>
          </p:cNvSpPr>
          <p:nvPr/>
        </p:nvSpPr>
        <p:spPr bwMode="auto">
          <a:xfrm>
            <a:off x="2419177" y="2997200"/>
            <a:ext cx="928687" cy="1725613"/>
          </a:xfrm>
          <a:prstGeom prst="rect">
            <a:avLst/>
          </a:prstGeom>
          <a:ln>
            <a:headEnd/>
            <a:tailEnd/>
          </a:ln>
        </p:spPr>
        <p:style>
          <a:lnRef idx="2">
            <a:schemeClr val="accent4">
              <a:shade val="50000"/>
            </a:schemeClr>
          </a:lnRef>
          <a:fillRef idx="1">
            <a:schemeClr val="accent4"/>
          </a:fillRef>
          <a:effectRef idx="0">
            <a:schemeClr val="accent4"/>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endParaRPr kumimoji="0" lang="ar-SA" sz="1100" b="1" i="0" u="none" strike="noStrike" cap="none" normalizeH="0" baseline="0" dirty="0" smtClean="0">
              <a:ln>
                <a:noFill/>
              </a:ln>
              <a:solidFill>
                <a:schemeClr val="tx1"/>
              </a:solidFill>
              <a:effectLst/>
              <a:latin typeface="Arial" pitchFamily="34" charset="0"/>
              <a:ea typeface="Arial" pitchFamily="34" charset="0"/>
              <a:cs typeface="Akhbar MT" pitchFamily="2" charset="-78"/>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100" b="1" i="0" u="none" strike="noStrike" cap="none" normalizeH="0" baseline="0" dirty="0" smtClean="0">
                <a:ln>
                  <a:noFill/>
                </a:ln>
                <a:solidFill>
                  <a:schemeClr val="tx1"/>
                </a:solidFill>
                <a:effectLst/>
                <a:latin typeface="Arial" pitchFamily="34" charset="0"/>
                <a:ea typeface="Arial" pitchFamily="34" charset="0"/>
                <a:cs typeface="Akhbar MT" pitchFamily="2" charset="-78"/>
              </a:rPr>
              <a:t>زيادة قدرات العاملين .</a:t>
            </a:r>
            <a:endParaRPr kumimoji="0" lang="en-US" sz="1100" b="1" i="0" u="sng" strike="noStrike" cap="none" normalizeH="0" baseline="0" dirty="0" smtClean="0">
              <a:ln>
                <a:noFill/>
              </a:ln>
              <a:solidFill>
                <a:schemeClr val="tx1"/>
              </a:solidFill>
              <a:effectLst/>
              <a:latin typeface="Arial" pitchFamily="34" charset="0"/>
              <a:ea typeface="Arial" pitchFamily="34" charset="0"/>
              <a:cs typeface="Akhbar MT" pitchFamily="2" charset="-78"/>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100" b="1" i="0" u="none" strike="noStrike" cap="none" normalizeH="0" baseline="0" dirty="0" smtClean="0">
                <a:ln>
                  <a:noFill/>
                </a:ln>
                <a:solidFill>
                  <a:schemeClr val="tx1"/>
                </a:solidFill>
                <a:effectLst/>
                <a:latin typeface="Arial" pitchFamily="34" charset="0"/>
                <a:ea typeface="Arial" pitchFamily="34" charset="0"/>
                <a:cs typeface="Akhbar MT" pitchFamily="2" charset="-78"/>
              </a:rPr>
              <a:t>زيادة</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100" b="1" i="0" u="none" strike="noStrike" cap="none" normalizeH="0" baseline="0" dirty="0" smtClean="0">
                <a:ln>
                  <a:noFill/>
                </a:ln>
                <a:solidFill>
                  <a:schemeClr val="tx1"/>
                </a:solidFill>
                <a:effectLst/>
                <a:latin typeface="Arial" pitchFamily="34" charset="0"/>
                <a:ea typeface="Arial" pitchFamily="34" charset="0"/>
                <a:cs typeface="Akhbar MT" pitchFamily="2" charset="-78"/>
              </a:rPr>
              <a:t>التحفيز والتطوير </a:t>
            </a:r>
            <a:r>
              <a:rPr kumimoji="0" lang="ar-IQ" sz="800" b="1" i="0" u="none" strike="noStrike" cap="none" normalizeH="0" baseline="0" dirty="0" smtClean="0">
                <a:ln>
                  <a:noFill/>
                </a:ln>
                <a:solidFill>
                  <a:schemeClr val="tx1"/>
                </a:solidFill>
                <a:effectLst/>
                <a:latin typeface="Arial" pitchFamily="34" charset="0"/>
                <a:ea typeface="Arial" pitchFamily="34" charset="0"/>
                <a:cs typeface="Arial" pitchFamily="34" charset="0"/>
              </a:rPr>
              <a:t>.</a:t>
            </a:r>
            <a:endParaRPr kumimoji="0" lang="en-US" sz="800" b="1" i="0" u="none" strike="noStrike" cap="none" normalizeH="0" baseline="0" dirty="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308" name="Rectangle 184"/>
          <p:cNvSpPr>
            <a:spLocks noChangeArrowheads="1"/>
          </p:cNvSpPr>
          <p:nvPr/>
        </p:nvSpPr>
        <p:spPr bwMode="auto">
          <a:xfrm>
            <a:off x="4042829" y="2883221"/>
            <a:ext cx="720006" cy="1232595"/>
          </a:xfrm>
          <a:prstGeom prst="rect">
            <a:avLst/>
          </a:prstGeom>
          <a:ln>
            <a:headEnd/>
            <a:tailEnd/>
          </a:ln>
        </p:spPr>
        <p:style>
          <a:lnRef idx="2">
            <a:schemeClr val="accent4">
              <a:shade val="50000"/>
            </a:schemeClr>
          </a:lnRef>
          <a:fillRef idx="1">
            <a:schemeClr val="accent4"/>
          </a:fillRef>
          <a:effectRef idx="0">
            <a:schemeClr val="accent4"/>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200" b="1" i="0" u="none" strike="noStrike" cap="none" normalizeH="0" baseline="0" dirty="0" smtClean="0">
                <a:ln>
                  <a:noFill/>
                </a:ln>
                <a:solidFill>
                  <a:schemeClr val="tx1"/>
                </a:solidFill>
                <a:effectLst/>
                <a:latin typeface="Arial" pitchFamily="34" charset="0"/>
                <a:ea typeface="Arial" pitchFamily="34" charset="0"/>
                <a:cs typeface="Akhbar MT" pitchFamily="2" charset="-78"/>
              </a:rPr>
              <a:t>الرؤية المستقبلية واستراتيجية الوحدة الاقتصادية</a:t>
            </a:r>
            <a:endParaRPr kumimoji="0" lang="ar-SA" sz="1200" b="0" i="0" u="none" strike="noStrike" cap="none" normalizeH="0" baseline="0" dirty="0" smtClean="0">
              <a:ln>
                <a:noFill/>
              </a:ln>
              <a:solidFill>
                <a:schemeClr val="tx1"/>
              </a:solidFill>
              <a:effectLst/>
              <a:latin typeface="Arial" pitchFamily="34" charset="0"/>
              <a:cs typeface="Akhbar MT" pitchFamily="2" charset="-78"/>
            </a:endParaRPr>
          </a:p>
        </p:txBody>
      </p:sp>
      <p:sp>
        <p:nvSpPr>
          <p:cNvPr id="6309" name="Rectangle 185"/>
          <p:cNvSpPr>
            <a:spLocks noChangeArrowheads="1"/>
          </p:cNvSpPr>
          <p:nvPr/>
        </p:nvSpPr>
        <p:spPr bwMode="auto">
          <a:xfrm>
            <a:off x="5292081" y="2447306"/>
            <a:ext cx="2664295" cy="322312"/>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100" b="1" i="0" u="none" strike="noStrike" cap="none" normalizeH="0" baseline="0" dirty="0" smtClean="0">
                <a:ln>
                  <a:noFill/>
                </a:ln>
                <a:solidFill>
                  <a:schemeClr val="tx1"/>
                </a:solidFill>
                <a:effectLst/>
                <a:latin typeface="Arial" pitchFamily="34" charset="0"/>
                <a:ea typeface="Arial" pitchFamily="34" charset="0"/>
                <a:cs typeface="Akhbar MT" pitchFamily="2" charset="-78"/>
              </a:rPr>
              <a:t>منظور العمليات الداخلية</a:t>
            </a:r>
            <a:endParaRPr kumimoji="0" lang="ar-SA" sz="1100" b="0" i="0" u="none" strike="noStrike" cap="none" normalizeH="0" baseline="0" dirty="0" smtClean="0">
              <a:ln>
                <a:noFill/>
              </a:ln>
              <a:solidFill>
                <a:schemeClr val="tx1"/>
              </a:solidFill>
              <a:effectLst/>
              <a:latin typeface="Arial" pitchFamily="34" charset="0"/>
              <a:cs typeface="Akhbar MT" pitchFamily="2" charset="-78"/>
            </a:endParaRPr>
          </a:p>
        </p:txBody>
      </p:sp>
      <p:sp>
        <p:nvSpPr>
          <p:cNvPr id="6310" name="Rectangle 186"/>
          <p:cNvSpPr>
            <a:spLocks noChangeArrowheads="1"/>
          </p:cNvSpPr>
          <p:nvPr/>
        </p:nvSpPr>
        <p:spPr bwMode="auto">
          <a:xfrm>
            <a:off x="5292080" y="2769617"/>
            <a:ext cx="1630683" cy="227211"/>
          </a:xfrm>
          <a:prstGeom prst="rect">
            <a:avLst/>
          </a:prstGeom>
          <a:ln>
            <a:headEnd/>
            <a:tailEnd/>
          </a:ln>
        </p:spPr>
        <p:style>
          <a:lnRef idx="2">
            <a:schemeClr val="accent4">
              <a:shade val="50000"/>
            </a:schemeClr>
          </a:lnRef>
          <a:fillRef idx="1">
            <a:schemeClr val="accent4"/>
          </a:fillRef>
          <a:effectRef idx="0">
            <a:schemeClr val="accent4"/>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100" b="1" i="0" u="none" strike="noStrike" cap="none" normalizeH="0" baseline="0" dirty="0" smtClean="0">
                <a:ln>
                  <a:noFill/>
                </a:ln>
                <a:solidFill>
                  <a:schemeClr val="tx1"/>
                </a:solidFill>
                <a:effectLst/>
                <a:latin typeface="Arial" pitchFamily="34" charset="0"/>
                <a:ea typeface="Arial" pitchFamily="34" charset="0"/>
                <a:cs typeface="Akhbar MT" pitchFamily="2" charset="-78"/>
              </a:rPr>
              <a:t>المقاييس</a:t>
            </a:r>
            <a:endParaRPr kumimoji="0" lang="ar-SA" sz="1100" b="0" i="0" u="none" strike="noStrike" cap="none" normalizeH="0" baseline="0" dirty="0" smtClean="0">
              <a:ln>
                <a:noFill/>
              </a:ln>
              <a:solidFill>
                <a:schemeClr val="tx1"/>
              </a:solidFill>
              <a:effectLst/>
              <a:latin typeface="Arial" pitchFamily="34" charset="0"/>
              <a:cs typeface="Akhbar MT" pitchFamily="2" charset="-78"/>
            </a:endParaRPr>
          </a:p>
        </p:txBody>
      </p:sp>
      <p:sp>
        <p:nvSpPr>
          <p:cNvPr id="6311" name="Rectangle 187"/>
          <p:cNvSpPr>
            <a:spLocks noChangeArrowheads="1"/>
          </p:cNvSpPr>
          <p:nvPr/>
        </p:nvSpPr>
        <p:spPr bwMode="auto">
          <a:xfrm>
            <a:off x="6932444" y="2769617"/>
            <a:ext cx="1023931" cy="239911"/>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100" b="1" i="0" u="none" strike="noStrike" cap="none" normalizeH="0" baseline="0" dirty="0" smtClean="0">
                <a:ln>
                  <a:noFill/>
                </a:ln>
                <a:solidFill>
                  <a:schemeClr val="tx1"/>
                </a:solidFill>
                <a:effectLst/>
                <a:latin typeface="Arial" pitchFamily="34" charset="0"/>
                <a:ea typeface="Arial" pitchFamily="34" charset="0"/>
                <a:cs typeface="Akhbar MT" pitchFamily="2" charset="-78"/>
              </a:rPr>
              <a:t>الأهداف</a:t>
            </a:r>
            <a:endParaRPr kumimoji="0" lang="ar-SA" sz="1100" b="0" i="0" u="none" strike="noStrike" cap="none" normalizeH="0" baseline="0" dirty="0" smtClean="0">
              <a:ln>
                <a:noFill/>
              </a:ln>
              <a:solidFill>
                <a:schemeClr val="tx1"/>
              </a:solidFill>
              <a:effectLst/>
              <a:latin typeface="Arial" pitchFamily="34" charset="0"/>
              <a:cs typeface="Akhbar MT" pitchFamily="2" charset="-78"/>
            </a:endParaRPr>
          </a:p>
        </p:txBody>
      </p:sp>
      <p:sp>
        <p:nvSpPr>
          <p:cNvPr id="6312" name="Rectangle 188"/>
          <p:cNvSpPr>
            <a:spLocks noChangeArrowheads="1"/>
          </p:cNvSpPr>
          <p:nvPr/>
        </p:nvSpPr>
        <p:spPr bwMode="auto">
          <a:xfrm>
            <a:off x="5292080" y="2996952"/>
            <a:ext cx="1630684" cy="1741487"/>
          </a:xfrm>
          <a:prstGeom prst="rect">
            <a:avLst/>
          </a:prstGeom>
          <a:ln>
            <a:headEnd/>
            <a:tailEnd/>
          </a:ln>
        </p:spPr>
        <p:style>
          <a:lnRef idx="2">
            <a:schemeClr val="accent4">
              <a:shade val="50000"/>
            </a:schemeClr>
          </a:lnRef>
          <a:fillRef idx="1">
            <a:schemeClr val="accent4"/>
          </a:fillRef>
          <a:effectRef idx="0">
            <a:schemeClr val="accent4"/>
          </a:effectRef>
          <a:fontRef idx="minor">
            <a:schemeClr val="lt1"/>
          </a:fontRef>
        </p:style>
        <p:txBody>
          <a:bodyPr vert="horz" wrap="square" lIns="91440" tIns="45720" rIns="91440" bIns="45720" numCol="1" anchor="t" anchorCtr="0" compatLnSpc="1">
            <a:prstTxWarp prst="textNoShape">
              <a:avLst/>
            </a:prstTxWarp>
          </a:bodyPr>
          <a:lstStyle/>
          <a:p>
            <a:pPr marL="228600" marR="0" lvl="0" indent="-228600" algn="r" defTabSz="914400" rtl="1" eaLnBrk="1" fontAlgn="base" latinLnBrk="0" hangingPunct="1">
              <a:lnSpc>
                <a:spcPct val="100000"/>
              </a:lnSpc>
              <a:spcBef>
                <a:spcPct val="0"/>
              </a:spcBef>
              <a:spcAft>
                <a:spcPts val="1000"/>
              </a:spcAft>
              <a:buClrTx/>
              <a:buSzTx/>
              <a:buFontTx/>
              <a:buAutoNum type="arabicParenBoth"/>
              <a:tabLst/>
            </a:pPr>
            <a:r>
              <a:rPr kumimoji="0" lang="ar-IQ" sz="1100" b="1" i="0" u="none" strike="noStrike" cap="none" normalizeH="0" baseline="0" dirty="0" smtClean="0">
                <a:ln>
                  <a:noFill/>
                </a:ln>
                <a:solidFill>
                  <a:schemeClr val="tx1"/>
                </a:solidFill>
                <a:effectLst/>
                <a:latin typeface="Arial" pitchFamily="34" charset="0"/>
                <a:ea typeface="Arial" pitchFamily="34" charset="0"/>
                <a:cs typeface="Akhbar MT" pitchFamily="2" charset="-78"/>
              </a:rPr>
              <a:t>نسبة تكاليف الفشل الداخلي إلى تكاليف الجودة الشاملة .</a:t>
            </a:r>
            <a:endParaRPr lang="en-US" sz="1100" b="1" dirty="0">
              <a:solidFill>
                <a:schemeClr val="tx1"/>
              </a:solidFill>
              <a:latin typeface="Arial" pitchFamily="34" charset="0"/>
              <a:ea typeface="Arial" pitchFamily="34" charset="0"/>
              <a:cs typeface="Akhbar MT" pitchFamily="2" charset="-78"/>
            </a:endParaRPr>
          </a:p>
          <a:p>
            <a:pPr marL="228600" marR="0" lvl="0" indent="-228600" algn="r" defTabSz="914400" rtl="1" eaLnBrk="1" fontAlgn="base" latinLnBrk="0" hangingPunct="1">
              <a:lnSpc>
                <a:spcPct val="100000"/>
              </a:lnSpc>
              <a:spcBef>
                <a:spcPct val="0"/>
              </a:spcBef>
              <a:spcAft>
                <a:spcPts val="1000"/>
              </a:spcAft>
              <a:buClrTx/>
              <a:buSzTx/>
              <a:buFontTx/>
              <a:buAutoNum type="arabicParenBoth"/>
              <a:tabLst/>
            </a:pPr>
            <a:r>
              <a:rPr kumimoji="0" lang="ar-IQ" sz="1100" b="1" i="0" u="none" strike="noStrike" cap="none" normalizeH="0" baseline="0" dirty="0" smtClean="0">
                <a:ln>
                  <a:noFill/>
                </a:ln>
                <a:solidFill>
                  <a:schemeClr val="tx1"/>
                </a:solidFill>
                <a:effectLst/>
                <a:latin typeface="Arial" pitchFamily="34" charset="0"/>
                <a:ea typeface="Arial" pitchFamily="34" charset="0"/>
                <a:cs typeface="Akhbar MT" pitchFamily="2" charset="-78"/>
              </a:rPr>
              <a:t>(2) نسبة تكاليف السكراب إلى تكاليف الفشل الداخلي . </a:t>
            </a:r>
            <a:endParaRPr kumimoji="0" lang="en-US" sz="1100" b="1" i="0" u="none" strike="noStrike" cap="none" normalizeH="0" baseline="0" dirty="0" smtClean="0">
              <a:ln>
                <a:noFill/>
              </a:ln>
              <a:solidFill>
                <a:schemeClr val="tx1"/>
              </a:solidFill>
              <a:effectLst/>
              <a:latin typeface="Arial" pitchFamily="34" charset="0"/>
              <a:ea typeface="Arial" pitchFamily="34" charset="0"/>
              <a:cs typeface="Akhbar MT" pitchFamily="2" charset="-78"/>
            </a:endParaRPr>
          </a:p>
          <a:p>
            <a:pPr marL="0" marR="0" lvl="0" indent="0" algn="r" defTabSz="914400" rtl="1" eaLnBrk="1" fontAlgn="base" latinLnBrk="0" hangingPunct="1">
              <a:lnSpc>
                <a:spcPct val="100000"/>
              </a:lnSpc>
              <a:spcBef>
                <a:spcPct val="0"/>
              </a:spcBef>
              <a:spcAft>
                <a:spcPts val="1000"/>
              </a:spcAft>
              <a:buClrTx/>
              <a:buSzTx/>
              <a:buFontTx/>
              <a:buNone/>
              <a:tabLst/>
            </a:pPr>
            <a:r>
              <a:rPr kumimoji="0" lang="ar-IQ" sz="1100" b="1" i="0" u="none" strike="noStrike" cap="none" normalizeH="0" baseline="0" dirty="0" smtClean="0">
                <a:ln>
                  <a:noFill/>
                </a:ln>
                <a:solidFill>
                  <a:schemeClr val="tx1"/>
                </a:solidFill>
                <a:effectLst/>
                <a:latin typeface="Arial" pitchFamily="34" charset="0"/>
                <a:ea typeface="Arial" pitchFamily="34" charset="0"/>
                <a:cs typeface="Akhbar MT" pitchFamily="2" charset="-78"/>
              </a:rPr>
              <a:t>(3) نسبة الجودة / لإنتاجية </a:t>
            </a:r>
            <a:endParaRPr kumimoji="0" lang="en-US" sz="1100" b="1" i="0" u="none" strike="noStrike" cap="none" normalizeH="0" baseline="0" dirty="0" smtClean="0">
              <a:ln>
                <a:noFill/>
              </a:ln>
              <a:solidFill>
                <a:schemeClr val="tx1"/>
              </a:solidFill>
              <a:effectLst/>
              <a:latin typeface="Arial" pitchFamily="34" charset="0"/>
              <a:ea typeface="Arial" pitchFamily="34" charset="0"/>
              <a:cs typeface="Akhbar MT" pitchFamily="2" charset="-78"/>
            </a:endParaRPr>
          </a:p>
          <a:p>
            <a:pPr marL="0" marR="0" lvl="0" indent="0" algn="r" defTabSz="914400" rtl="1" eaLnBrk="1" fontAlgn="base" latinLnBrk="0" hangingPunct="1">
              <a:lnSpc>
                <a:spcPct val="100000"/>
              </a:lnSpc>
              <a:spcBef>
                <a:spcPct val="0"/>
              </a:spcBef>
              <a:spcAft>
                <a:spcPts val="1000"/>
              </a:spcAft>
              <a:buClrTx/>
              <a:buSzTx/>
              <a:buFontTx/>
              <a:buNone/>
              <a:tabLst/>
            </a:pPr>
            <a:r>
              <a:rPr kumimoji="0" lang="ar-IQ" sz="1100" b="1" i="0" u="none" strike="noStrike" cap="none" normalizeH="0" baseline="0" dirty="0" smtClean="0">
                <a:ln>
                  <a:noFill/>
                </a:ln>
                <a:solidFill>
                  <a:schemeClr val="tx1"/>
                </a:solidFill>
                <a:effectLst/>
                <a:latin typeface="Arial" pitchFamily="34" charset="0"/>
                <a:ea typeface="Arial" pitchFamily="34" charset="0"/>
                <a:cs typeface="Akhbar MT" pitchFamily="2" charset="-78"/>
              </a:rPr>
              <a:t>(4) نسبة تكاليف الجودة الشاملة إلى عدد الوحدات المنتجة . </a:t>
            </a:r>
          </a:p>
          <a:p>
            <a:pPr marL="0" marR="0" lvl="0" indent="0" algn="r" defTabSz="914400" rtl="1" eaLnBrk="1" fontAlgn="base" latinLnBrk="0" hangingPunct="1">
              <a:lnSpc>
                <a:spcPct val="100000"/>
              </a:lnSpc>
              <a:spcBef>
                <a:spcPct val="0"/>
              </a:spcBef>
              <a:spcAft>
                <a:spcPts val="1000"/>
              </a:spcAft>
              <a:buClrTx/>
              <a:buSzTx/>
              <a:buFontTx/>
              <a:buNone/>
              <a:tabLst/>
            </a:pPr>
            <a:r>
              <a:rPr kumimoji="0" lang="en-US" sz="800" b="1" i="0" u="none" strike="noStrike" cap="none" normalizeH="0" baseline="0" dirty="0" smtClean="0">
                <a:ln>
                  <a:noFill/>
                </a:ln>
                <a:solidFill>
                  <a:schemeClr val="tx1"/>
                </a:solidFill>
                <a:effectLst/>
                <a:latin typeface="Arial" pitchFamily="34" charset="0"/>
                <a:ea typeface="Arial" pitchFamily="34" charset="0"/>
                <a:cs typeface="Arial" pitchFamily="34" charset="0"/>
              </a:rPr>
              <a:t>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313" name="Rectangle 189"/>
          <p:cNvSpPr>
            <a:spLocks noChangeArrowheads="1"/>
          </p:cNvSpPr>
          <p:nvPr/>
        </p:nvSpPr>
        <p:spPr bwMode="auto">
          <a:xfrm>
            <a:off x="6922764" y="2996952"/>
            <a:ext cx="1033612" cy="1743397"/>
          </a:xfrm>
          <a:prstGeom prst="rect">
            <a:avLst/>
          </a:prstGeom>
          <a:ln>
            <a:headEnd/>
            <a:tailEnd/>
          </a:ln>
        </p:spPr>
        <p:style>
          <a:lnRef idx="2">
            <a:schemeClr val="accent4">
              <a:shade val="50000"/>
            </a:schemeClr>
          </a:lnRef>
          <a:fillRef idx="1">
            <a:schemeClr val="accent4"/>
          </a:fillRef>
          <a:effectRef idx="0">
            <a:schemeClr val="accent4"/>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just" defTabSz="914400" rtl="1" eaLnBrk="1" fontAlgn="base" latinLnBrk="0" hangingPunct="1">
              <a:lnSpc>
                <a:spcPct val="100000"/>
              </a:lnSpc>
              <a:spcBef>
                <a:spcPct val="0"/>
              </a:spcBef>
              <a:spcAft>
                <a:spcPts val="1000"/>
              </a:spcAft>
              <a:buClrTx/>
              <a:buSzTx/>
              <a:buFontTx/>
              <a:buNone/>
              <a:tabLst/>
            </a:pPr>
            <a:endParaRPr kumimoji="0" lang="en-US" sz="1100" b="1" i="0" u="sng" strike="noStrike" cap="none" normalizeH="0" baseline="0" dirty="0" smtClean="0">
              <a:ln>
                <a:noFill/>
              </a:ln>
              <a:solidFill>
                <a:schemeClr val="tx1"/>
              </a:solidFill>
              <a:effectLst/>
              <a:latin typeface="Arial" pitchFamily="34" charset="0"/>
              <a:ea typeface="Arial" pitchFamily="34" charset="0"/>
              <a:cs typeface="Akhbar MT" pitchFamily="2" charset="-78"/>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100" b="1" i="0" u="none" strike="noStrike" cap="none" normalizeH="0" baseline="0" dirty="0" smtClean="0">
                <a:ln>
                  <a:noFill/>
                </a:ln>
                <a:solidFill>
                  <a:schemeClr val="tx1"/>
                </a:solidFill>
                <a:effectLst/>
                <a:latin typeface="Arial" pitchFamily="34" charset="0"/>
                <a:ea typeface="Arial" pitchFamily="34" charset="0"/>
                <a:cs typeface="Akhbar MT" pitchFamily="2" charset="-78"/>
              </a:rPr>
              <a:t>تحسين جودة العمليات الداخلية .</a:t>
            </a:r>
            <a:endParaRPr kumimoji="0" lang="en-US" sz="1100" b="1" i="0" u="sng" strike="noStrike" cap="none" normalizeH="0" baseline="0" dirty="0" smtClean="0">
              <a:ln>
                <a:noFill/>
              </a:ln>
              <a:solidFill>
                <a:schemeClr val="tx1"/>
              </a:solidFill>
              <a:effectLst/>
              <a:latin typeface="Arial" pitchFamily="34" charset="0"/>
              <a:ea typeface="Arial" pitchFamily="34" charset="0"/>
              <a:cs typeface="Akhbar MT" pitchFamily="2" charset="-78"/>
            </a:endParaRPr>
          </a:p>
          <a:p>
            <a:pPr marL="0" marR="0" lvl="0" indent="0" algn="ctr" defTabSz="914400" rtl="1" eaLnBrk="1" fontAlgn="base" latinLnBrk="0" hangingPunct="1">
              <a:lnSpc>
                <a:spcPct val="100000"/>
              </a:lnSpc>
              <a:spcBef>
                <a:spcPct val="0"/>
              </a:spcBef>
              <a:spcAft>
                <a:spcPts val="1000"/>
              </a:spcAft>
              <a:buClrTx/>
              <a:buSzTx/>
              <a:buFontTx/>
              <a:buNone/>
              <a:tabLst/>
            </a:pPr>
            <a:endParaRPr kumimoji="0" lang="en-US" sz="1100" b="1" i="0" u="sng" strike="noStrike" cap="none" normalizeH="0" baseline="0" dirty="0" smtClean="0">
              <a:ln>
                <a:noFill/>
              </a:ln>
              <a:solidFill>
                <a:schemeClr val="tx1"/>
              </a:solidFill>
              <a:effectLst/>
              <a:latin typeface="Arial" pitchFamily="34" charset="0"/>
              <a:ea typeface="Arial" pitchFamily="34" charset="0"/>
              <a:cs typeface="Akhbar MT" pitchFamily="2" charset="-78"/>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100" b="1" i="0" u="none" strike="noStrike" cap="none" normalizeH="0" baseline="0" dirty="0" smtClean="0">
                <a:ln>
                  <a:noFill/>
                </a:ln>
                <a:solidFill>
                  <a:schemeClr val="tx1"/>
                </a:solidFill>
                <a:effectLst/>
                <a:latin typeface="Arial" pitchFamily="34" charset="0"/>
                <a:ea typeface="Arial" pitchFamily="34" charset="0"/>
                <a:cs typeface="Akhbar MT" pitchFamily="2" charset="-78"/>
              </a:rPr>
              <a:t>تحسين الإنتاجية . </a:t>
            </a:r>
            <a:endParaRPr kumimoji="0" lang="ar-SA" sz="1100" b="0" i="0" u="none" strike="noStrike" cap="none" normalizeH="0" baseline="0" dirty="0" smtClean="0">
              <a:ln>
                <a:noFill/>
              </a:ln>
              <a:solidFill>
                <a:schemeClr val="tx1"/>
              </a:solidFill>
              <a:effectLst/>
              <a:latin typeface="Arial" pitchFamily="34" charset="0"/>
              <a:cs typeface="Akhbar MT" pitchFamily="2" charset="-78"/>
            </a:endParaRPr>
          </a:p>
        </p:txBody>
      </p:sp>
      <p:sp>
        <p:nvSpPr>
          <p:cNvPr id="6314" name="Rectangle 190"/>
          <p:cNvSpPr>
            <a:spLocks noChangeArrowheads="1"/>
          </p:cNvSpPr>
          <p:nvPr/>
        </p:nvSpPr>
        <p:spPr bwMode="auto">
          <a:xfrm>
            <a:off x="539552" y="4812034"/>
            <a:ext cx="3481587" cy="212129"/>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100" b="1" i="0" u="none" strike="noStrike" cap="none" normalizeH="0" baseline="0" dirty="0" smtClean="0">
                <a:ln>
                  <a:noFill/>
                </a:ln>
                <a:solidFill>
                  <a:schemeClr val="tx1"/>
                </a:solidFill>
                <a:effectLst/>
                <a:latin typeface="Arial" pitchFamily="34" charset="0"/>
                <a:ea typeface="Arial" pitchFamily="34" charset="0"/>
                <a:cs typeface="Akhbar MT" pitchFamily="2" charset="-78"/>
              </a:rPr>
              <a:t>          </a:t>
            </a:r>
            <a:r>
              <a:rPr kumimoji="0" lang="ar-IQ" sz="1100" b="1" i="0" u="none" strike="noStrike" cap="none" normalizeH="0" baseline="0" dirty="0" smtClean="0">
                <a:ln>
                  <a:noFill/>
                </a:ln>
                <a:solidFill>
                  <a:schemeClr val="tx1"/>
                </a:solidFill>
                <a:effectLst/>
                <a:latin typeface="Arial" pitchFamily="34" charset="0"/>
                <a:ea typeface="Arial" pitchFamily="34" charset="0"/>
                <a:cs typeface="Akhbar MT" pitchFamily="2" charset="-78"/>
              </a:rPr>
              <a:t>منظور المخاطر</a:t>
            </a:r>
            <a:endParaRPr kumimoji="0" lang="ar-SA" sz="1100" b="0" i="0" u="none" strike="noStrike" cap="none" normalizeH="0" baseline="0" dirty="0" smtClean="0">
              <a:ln>
                <a:noFill/>
              </a:ln>
              <a:solidFill>
                <a:schemeClr val="tx1"/>
              </a:solidFill>
              <a:effectLst/>
              <a:latin typeface="Arial" pitchFamily="34" charset="0"/>
              <a:cs typeface="Akhbar MT" pitchFamily="2" charset="-78"/>
            </a:endParaRPr>
          </a:p>
        </p:txBody>
      </p:sp>
      <p:sp>
        <p:nvSpPr>
          <p:cNvPr id="6315" name="Rectangle 191"/>
          <p:cNvSpPr>
            <a:spLocks noChangeArrowheads="1"/>
          </p:cNvSpPr>
          <p:nvPr/>
        </p:nvSpPr>
        <p:spPr bwMode="auto">
          <a:xfrm>
            <a:off x="539552" y="5013176"/>
            <a:ext cx="2479873" cy="22225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100" b="1" i="0" u="none" strike="noStrike" cap="none" normalizeH="0" baseline="0" dirty="0" smtClean="0">
                <a:ln>
                  <a:noFill/>
                </a:ln>
                <a:solidFill>
                  <a:schemeClr val="tx1"/>
                </a:solidFill>
                <a:effectLst/>
                <a:latin typeface="Arial" pitchFamily="34" charset="0"/>
                <a:ea typeface="Arial" pitchFamily="34" charset="0"/>
                <a:cs typeface="Akhbar MT" pitchFamily="2" charset="-78"/>
              </a:rPr>
              <a:t>المقاييس</a:t>
            </a:r>
            <a:endParaRPr kumimoji="0" lang="ar-SA" sz="1100" b="0" i="0" u="none" strike="noStrike" cap="none" normalizeH="0" baseline="0" dirty="0" smtClean="0">
              <a:ln>
                <a:noFill/>
              </a:ln>
              <a:solidFill>
                <a:schemeClr val="tx1"/>
              </a:solidFill>
              <a:effectLst/>
              <a:latin typeface="Arial" pitchFamily="34" charset="0"/>
              <a:cs typeface="Akhbar MT" pitchFamily="2" charset="-78"/>
            </a:endParaRPr>
          </a:p>
        </p:txBody>
      </p:sp>
      <p:sp>
        <p:nvSpPr>
          <p:cNvPr id="6316" name="Rectangle 192"/>
          <p:cNvSpPr>
            <a:spLocks noChangeArrowheads="1"/>
          </p:cNvSpPr>
          <p:nvPr/>
        </p:nvSpPr>
        <p:spPr bwMode="auto">
          <a:xfrm>
            <a:off x="3059832" y="5048488"/>
            <a:ext cx="962026" cy="220662"/>
          </a:xfrm>
          <a:prstGeom prst="rect">
            <a:avLst/>
          </a:prstGeom>
          <a:ln>
            <a:headEnd/>
            <a:tailEnd/>
          </a:ln>
        </p:spPr>
        <p:style>
          <a:lnRef idx="2">
            <a:schemeClr val="accent4">
              <a:shade val="50000"/>
            </a:schemeClr>
          </a:lnRef>
          <a:fillRef idx="1">
            <a:schemeClr val="accent4"/>
          </a:fillRef>
          <a:effectRef idx="0">
            <a:schemeClr val="accent4"/>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900" b="1" i="0" u="none" strike="noStrike" cap="none" normalizeH="0" baseline="0" dirty="0" smtClean="0">
                <a:ln>
                  <a:noFill/>
                </a:ln>
                <a:solidFill>
                  <a:schemeClr val="tx1"/>
                </a:solidFill>
                <a:effectLst/>
                <a:latin typeface="Arial" pitchFamily="34" charset="0"/>
                <a:ea typeface="Arial" pitchFamily="34" charset="0"/>
                <a:cs typeface="Arial" pitchFamily="34" charset="0"/>
              </a:rPr>
              <a:t>الأهداف</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317" name="Rectangle 193"/>
          <p:cNvSpPr>
            <a:spLocks noChangeArrowheads="1"/>
          </p:cNvSpPr>
          <p:nvPr/>
        </p:nvSpPr>
        <p:spPr bwMode="auto">
          <a:xfrm>
            <a:off x="539552" y="5229201"/>
            <a:ext cx="2479873" cy="1512168"/>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IQ" sz="1100" b="1" i="0" u="none" strike="noStrike" cap="none" normalizeH="0" baseline="0" dirty="0" smtClean="0">
                <a:ln>
                  <a:noFill/>
                </a:ln>
                <a:solidFill>
                  <a:schemeClr val="tx1"/>
                </a:solidFill>
                <a:effectLst/>
                <a:latin typeface="Arial" pitchFamily="34" charset="0"/>
                <a:ea typeface="Arial" pitchFamily="34" charset="0"/>
                <a:cs typeface="Akhbar MT" pitchFamily="2" charset="-78"/>
              </a:rPr>
              <a:t>(1) نسبة تكاليف عدم المطابقة إلى تكاليف الجودة الشاملة . </a:t>
            </a:r>
            <a:endParaRPr kumimoji="0" lang="en-US" sz="1100" b="1" i="0" u="none" strike="noStrike" cap="none" normalizeH="0" baseline="0" dirty="0" smtClean="0">
              <a:ln>
                <a:noFill/>
              </a:ln>
              <a:solidFill>
                <a:schemeClr val="tx1"/>
              </a:solidFill>
              <a:effectLst/>
              <a:latin typeface="Arial" pitchFamily="34" charset="0"/>
              <a:ea typeface="Arial" pitchFamily="34" charset="0"/>
              <a:cs typeface="Akhbar MT" pitchFamily="2" charset="-78"/>
            </a:endParaRPr>
          </a:p>
          <a:p>
            <a:pPr marL="0" marR="0" lvl="0" indent="0" algn="r" defTabSz="914400" rtl="1" eaLnBrk="1" fontAlgn="base" latinLnBrk="0" hangingPunct="1">
              <a:lnSpc>
                <a:spcPct val="100000"/>
              </a:lnSpc>
              <a:spcBef>
                <a:spcPct val="0"/>
              </a:spcBef>
              <a:spcAft>
                <a:spcPts val="1000"/>
              </a:spcAft>
              <a:buClrTx/>
              <a:buSzTx/>
              <a:buFontTx/>
              <a:buNone/>
              <a:tabLst/>
            </a:pPr>
            <a:r>
              <a:rPr kumimoji="0" lang="ar-IQ" sz="1100" b="1" i="0" u="none" strike="noStrike" cap="none" normalizeH="0" baseline="0" dirty="0" smtClean="0">
                <a:ln>
                  <a:noFill/>
                </a:ln>
                <a:solidFill>
                  <a:schemeClr val="tx1"/>
                </a:solidFill>
                <a:effectLst/>
                <a:latin typeface="Arial" pitchFamily="34" charset="0"/>
                <a:ea typeface="Arial" pitchFamily="34" charset="0"/>
                <a:cs typeface="Akhbar MT" pitchFamily="2" charset="-78"/>
              </a:rPr>
              <a:t>(2) نسبة تكاليف الجودة المخفية إلى تكاليف الفشل الخارجي (3) نسبة تكاليف الفشل الخارجي إلى صافي المبيعات . </a:t>
            </a:r>
            <a:endParaRPr kumimoji="0" lang="en-US" sz="1100" b="1" i="0" u="none" strike="noStrike" cap="none" normalizeH="0" baseline="0" dirty="0" smtClean="0">
              <a:ln>
                <a:noFill/>
              </a:ln>
              <a:solidFill>
                <a:schemeClr val="tx1"/>
              </a:solidFill>
              <a:effectLst/>
              <a:latin typeface="Arial" pitchFamily="34" charset="0"/>
              <a:ea typeface="Arial" pitchFamily="34" charset="0"/>
              <a:cs typeface="Akhbar MT" pitchFamily="2" charset="-78"/>
            </a:endParaRPr>
          </a:p>
          <a:p>
            <a:pPr marL="0" marR="0" lvl="0" indent="0" algn="r" defTabSz="914400" rtl="1" eaLnBrk="1" fontAlgn="base" latinLnBrk="0" hangingPunct="1">
              <a:lnSpc>
                <a:spcPct val="100000"/>
              </a:lnSpc>
              <a:spcBef>
                <a:spcPct val="0"/>
              </a:spcBef>
              <a:spcAft>
                <a:spcPts val="1000"/>
              </a:spcAft>
              <a:buClrTx/>
              <a:buSzTx/>
              <a:buFontTx/>
              <a:buNone/>
              <a:tabLst/>
            </a:pPr>
            <a:r>
              <a:rPr kumimoji="0" lang="ar-IQ" sz="1100" b="1" i="0" u="none" strike="noStrike" cap="none" normalizeH="0" baseline="0" dirty="0" smtClean="0">
                <a:ln>
                  <a:noFill/>
                </a:ln>
                <a:solidFill>
                  <a:schemeClr val="tx1"/>
                </a:solidFill>
                <a:effectLst/>
                <a:latin typeface="Arial" pitchFamily="34" charset="0"/>
                <a:ea typeface="Arial" pitchFamily="34" charset="0"/>
                <a:cs typeface="Akhbar MT" pitchFamily="2" charset="-78"/>
              </a:rPr>
              <a:t>(4) نسبة النمو في حجــم الطلب على المنتجات الجديدة الجيدة .  </a:t>
            </a:r>
            <a:endParaRPr kumimoji="0" lang="ar-SA" sz="1100" b="0" i="0" u="none" strike="noStrike" cap="none" normalizeH="0" baseline="0" dirty="0" smtClean="0">
              <a:ln>
                <a:noFill/>
              </a:ln>
              <a:solidFill>
                <a:schemeClr val="tx1"/>
              </a:solidFill>
              <a:effectLst/>
              <a:latin typeface="Arial" pitchFamily="34" charset="0"/>
              <a:cs typeface="Akhbar MT" pitchFamily="2" charset="-78"/>
            </a:endParaRPr>
          </a:p>
        </p:txBody>
      </p:sp>
      <p:sp>
        <p:nvSpPr>
          <p:cNvPr id="6318" name="Rectangle 194"/>
          <p:cNvSpPr>
            <a:spLocks noChangeArrowheads="1"/>
          </p:cNvSpPr>
          <p:nvPr/>
        </p:nvSpPr>
        <p:spPr bwMode="auto">
          <a:xfrm>
            <a:off x="3059113" y="5234956"/>
            <a:ext cx="962026" cy="1506414"/>
          </a:xfrm>
          <a:prstGeom prst="rect">
            <a:avLst/>
          </a:prstGeom>
          <a:ln>
            <a:headEnd/>
            <a:tailEnd/>
          </a:ln>
        </p:spPr>
        <p:style>
          <a:lnRef idx="2">
            <a:schemeClr val="accent4">
              <a:shade val="50000"/>
            </a:schemeClr>
          </a:lnRef>
          <a:fillRef idx="1">
            <a:schemeClr val="accent4"/>
          </a:fillRef>
          <a:effectRef idx="0">
            <a:schemeClr val="accent4"/>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en-US" sz="1100" b="1" i="0" u="sng" strike="noStrike" cap="none" normalizeH="0" baseline="0" dirty="0" smtClean="0">
                <a:ln>
                  <a:noFill/>
                </a:ln>
                <a:solidFill>
                  <a:schemeClr val="tx1"/>
                </a:solidFill>
                <a:effectLst/>
                <a:latin typeface="Arial" pitchFamily="34" charset="0"/>
                <a:ea typeface="Arial" pitchFamily="34" charset="0"/>
                <a:cs typeface="Akhbar MT" pitchFamily="2" charset="-78"/>
              </a:rPr>
              <a:t> </a:t>
            </a:r>
            <a:r>
              <a:rPr kumimoji="0" lang="ar-IQ" sz="1100" b="1" i="0" u="none" strike="noStrike" cap="none" normalizeH="0" baseline="0" dirty="0" smtClean="0">
                <a:ln>
                  <a:noFill/>
                </a:ln>
                <a:solidFill>
                  <a:schemeClr val="tx1"/>
                </a:solidFill>
                <a:effectLst/>
                <a:latin typeface="Arial" pitchFamily="34" charset="0"/>
                <a:ea typeface="Arial" pitchFamily="34" charset="0"/>
                <a:cs typeface="Akhbar MT" pitchFamily="2" charset="-78"/>
              </a:rPr>
              <a:t>تخفيض مخاطر </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100" b="1" i="0" u="none" strike="noStrike" cap="none" normalizeH="0" baseline="0" dirty="0" smtClean="0">
                <a:ln>
                  <a:noFill/>
                </a:ln>
                <a:solidFill>
                  <a:schemeClr val="tx1"/>
                </a:solidFill>
                <a:effectLst/>
                <a:latin typeface="Arial" pitchFamily="34" charset="0"/>
                <a:ea typeface="Arial" pitchFamily="34" charset="0"/>
                <a:cs typeface="Akhbar MT" pitchFamily="2" charset="-78"/>
              </a:rPr>
              <a:t>فقدان الحصة السوقية </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100" b="1" i="0" u="none" strike="noStrike" cap="none" normalizeH="0" baseline="0" dirty="0" smtClean="0">
                <a:ln>
                  <a:noFill/>
                </a:ln>
                <a:solidFill>
                  <a:schemeClr val="tx1"/>
                </a:solidFill>
                <a:effectLst/>
                <a:latin typeface="Arial" pitchFamily="34" charset="0"/>
                <a:ea typeface="Arial" pitchFamily="34" charset="0"/>
                <a:cs typeface="Akhbar MT" pitchFamily="2" charset="-78"/>
              </a:rPr>
              <a:t>والمخاطر المالية .</a:t>
            </a:r>
          </a:p>
          <a:p>
            <a:pPr marL="0" marR="0" lvl="0" indent="0" algn="ctr" defTabSz="914400" rtl="1" eaLnBrk="1" fontAlgn="base" latinLnBrk="0" hangingPunct="1">
              <a:lnSpc>
                <a:spcPct val="100000"/>
              </a:lnSpc>
              <a:spcBef>
                <a:spcPct val="0"/>
              </a:spcBef>
              <a:spcAft>
                <a:spcPts val="1000"/>
              </a:spcAft>
              <a:buClrTx/>
              <a:buSzTx/>
              <a:buFontTx/>
              <a:buNone/>
              <a:tabLst/>
            </a:pPr>
            <a:endParaRPr kumimoji="0" lang="en-US" sz="800" b="1" i="0" u="none" strike="noStrike" cap="none" normalizeH="0" baseline="0" dirty="0" smtClean="0">
              <a:ln>
                <a:noFill/>
              </a:ln>
              <a:solidFill>
                <a:schemeClr val="tx1"/>
              </a:solidFill>
              <a:effectLst/>
              <a:latin typeface="Arial" pitchFamily="34" charset="0"/>
              <a:ea typeface="Arial" pitchFamily="34" charset="0"/>
              <a:cs typeface="Arial"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en-US" sz="800" b="1" i="0" u="sng" strike="noStrike" cap="none" normalizeH="0" baseline="0" dirty="0" smtClean="0">
                <a:ln>
                  <a:noFill/>
                </a:ln>
                <a:solidFill>
                  <a:schemeClr val="tx1"/>
                </a:solidFill>
                <a:effectLst/>
                <a:latin typeface="Arial" pitchFamily="34" charset="0"/>
                <a:ea typeface="Arial" pitchFamily="34" charset="0"/>
                <a:cs typeface="Arial" pitchFamily="34" charset="0"/>
              </a:rPr>
              <a:t> </a:t>
            </a:r>
            <a:endParaRPr kumimoji="0" lang="en-US" sz="800" b="1" i="0" u="none" strike="noStrike" cap="none" normalizeH="0" baseline="0" dirty="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319" name="Rectangle 195"/>
          <p:cNvSpPr>
            <a:spLocks noChangeArrowheads="1"/>
          </p:cNvSpPr>
          <p:nvPr/>
        </p:nvSpPr>
        <p:spPr bwMode="auto">
          <a:xfrm>
            <a:off x="4813528" y="4874642"/>
            <a:ext cx="4006944" cy="210542"/>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100" b="1" i="0" u="none" strike="noStrike" cap="none" normalizeH="0" baseline="0" dirty="0" smtClean="0">
                <a:ln>
                  <a:noFill/>
                </a:ln>
                <a:solidFill>
                  <a:schemeClr val="tx1"/>
                </a:solidFill>
                <a:effectLst/>
                <a:latin typeface="Arial" pitchFamily="34" charset="0"/>
                <a:ea typeface="Arial" pitchFamily="34" charset="0"/>
                <a:cs typeface="Akhbar MT" pitchFamily="2" charset="-78"/>
              </a:rPr>
              <a:t>منظور البيئة المجتمعية</a:t>
            </a:r>
            <a:endParaRPr kumimoji="0" lang="ar-SA" sz="1100" b="0" i="0" u="none" strike="noStrike" cap="none" normalizeH="0" baseline="0" dirty="0" smtClean="0">
              <a:ln>
                <a:noFill/>
              </a:ln>
              <a:solidFill>
                <a:schemeClr val="tx1"/>
              </a:solidFill>
              <a:effectLst/>
              <a:latin typeface="Arial" pitchFamily="34" charset="0"/>
              <a:cs typeface="Akhbar MT" pitchFamily="2" charset="-78"/>
            </a:endParaRPr>
          </a:p>
        </p:txBody>
      </p:sp>
      <p:sp>
        <p:nvSpPr>
          <p:cNvPr id="6321" name="Rectangle 196"/>
          <p:cNvSpPr>
            <a:spLocks noChangeArrowheads="1"/>
          </p:cNvSpPr>
          <p:nvPr/>
        </p:nvSpPr>
        <p:spPr bwMode="auto">
          <a:xfrm>
            <a:off x="4813528" y="5335710"/>
            <a:ext cx="2422992" cy="1477666"/>
          </a:xfrm>
          <a:prstGeom prst="rect">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IQ" sz="1100" b="1" i="0" u="none" strike="noStrike" cap="none" normalizeH="0" baseline="0" dirty="0" smtClean="0">
                <a:ln>
                  <a:noFill/>
                </a:ln>
                <a:solidFill>
                  <a:schemeClr val="tx1"/>
                </a:solidFill>
                <a:effectLst/>
                <a:latin typeface="Arial" pitchFamily="34" charset="0"/>
                <a:ea typeface="Arial" pitchFamily="34" charset="0"/>
                <a:cs typeface="Akhbar MT" pitchFamily="2" charset="-78"/>
              </a:rPr>
              <a:t>(1) نسبة المبالغ المنفقـــة علــى خدمة العاملين على الجــودة إلــى تكاليف المنع .</a:t>
            </a:r>
          </a:p>
          <a:p>
            <a:pPr marL="0" marR="0" lvl="0" indent="0" algn="r" defTabSz="914400" rtl="1" eaLnBrk="1" fontAlgn="base" latinLnBrk="0" hangingPunct="1">
              <a:lnSpc>
                <a:spcPct val="100000"/>
              </a:lnSpc>
              <a:spcBef>
                <a:spcPct val="0"/>
              </a:spcBef>
              <a:spcAft>
                <a:spcPts val="1000"/>
              </a:spcAft>
              <a:buClrTx/>
              <a:buSzTx/>
              <a:buFontTx/>
              <a:buNone/>
              <a:tabLst/>
            </a:pPr>
            <a:r>
              <a:rPr kumimoji="0" lang="ar-IQ" sz="1100" b="1" i="0" u="none" strike="noStrike" cap="none" normalizeH="0" baseline="0" dirty="0" smtClean="0">
                <a:ln>
                  <a:noFill/>
                </a:ln>
                <a:solidFill>
                  <a:schemeClr val="tx1"/>
                </a:solidFill>
                <a:effectLst/>
                <a:latin typeface="Arial" pitchFamily="34" charset="0"/>
                <a:ea typeface="Arial" pitchFamily="34" charset="0"/>
                <a:cs typeface="Akhbar MT" pitchFamily="2" charset="-78"/>
              </a:rPr>
              <a:t> (2) نسبة تكاليـــف المنـع إلــــى تكاليف الجودة الشاملة . </a:t>
            </a:r>
          </a:p>
          <a:p>
            <a:pPr marL="0" marR="0" lvl="0" indent="0" algn="r" defTabSz="914400" rtl="1" eaLnBrk="1" fontAlgn="base" latinLnBrk="0" hangingPunct="1">
              <a:lnSpc>
                <a:spcPct val="100000"/>
              </a:lnSpc>
              <a:spcBef>
                <a:spcPct val="0"/>
              </a:spcBef>
              <a:spcAft>
                <a:spcPts val="1000"/>
              </a:spcAft>
              <a:buClrTx/>
              <a:buSzTx/>
              <a:buFontTx/>
              <a:buNone/>
              <a:tabLst/>
            </a:pPr>
            <a:r>
              <a:rPr kumimoji="0" lang="ar-IQ" sz="1100" b="1" i="0" u="none" strike="noStrike" cap="none" normalizeH="0" baseline="0" dirty="0" smtClean="0">
                <a:ln>
                  <a:noFill/>
                </a:ln>
                <a:solidFill>
                  <a:schemeClr val="tx1"/>
                </a:solidFill>
                <a:effectLst/>
                <a:latin typeface="Arial" pitchFamily="34" charset="0"/>
                <a:ea typeface="Arial" pitchFamily="34" charset="0"/>
                <a:cs typeface="Akhbar MT" pitchFamily="2" charset="-78"/>
              </a:rPr>
              <a:t> (3) نسبة تكاليف خدمات ما بعد البيع إلى تكاليف الجودة الشاملة . </a:t>
            </a:r>
          </a:p>
          <a:p>
            <a:pPr marL="0" marR="0" lvl="0" indent="0" algn="r" defTabSz="914400" rtl="1" eaLnBrk="1" fontAlgn="base" latinLnBrk="0" hangingPunct="1">
              <a:lnSpc>
                <a:spcPct val="100000"/>
              </a:lnSpc>
              <a:spcBef>
                <a:spcPct val="0"/>
              </a:spcBef>
              <a:spcAft>
                <a:spcPts val="1000"/>
              </a:spcAft>
              <a:buClrTx/>
              <a:buSzTx/>
              <a:buFontTx/>
              <a:buNone/>
              <a:tabLst/>
            </a:pPr>
            <a:r>
              <a:rPr kumimoji="0" lang="ar-IQ" sz="1100" b="1" i="0" u="none" strike="noStrike" cap="none" normalizeH="0" baseline="0" dirty="0" smtClean="0">
                <a:ln>
                  <a:noFill/>
                </a:ln>
                <a:solidFill>
                  <a:schemeClr val="tx1"/>
                </a:solidFill>
                <a:effectLst/>
                <a:latin typeface="Arial" pitchFamily="34" charset="0"/>
                <a:ea typeface="Arial" pitchFamily="34" charset="0"/>
                <a:cs typeface="Akhbar MT" pitchFamily="2" charset="-78"/>
              </a:rPr>
              <a:t>(4) نسبة تكاليف تلوث البيئة إلى تكاليف الجودة الشاملة </a:t>
            </a:r>
            <a:endParaRPr kumimoji="0" lang="en-US" sz="1100" b="1" i="0" u="none" strike="noStrike" cap="none" normalizeH="0" baseline="0" dirty="0" smtClean="0">
              <a:ln>
                <a:noFill/>
              </a:ln>
              <a:solidFill>
                <a:schemeClr val="tx1"/>
              </a:solidFill>
              <a:effectLst/>
              <a:latin typeface="Arial" pitchFamily="34" charset="0"/>
              <a:ea typeface="Arial" pitchFamily="34" charset="0"/>
              <a:cs typeface="Akhbar MT" pitchFamily="2" charset="-78"/>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322" name="Rectangle 197"/>
          <p:cNvSpPr>
            <a:spLocks noChangeArrowheads="1"/>
          </p:cNvSpPr>
          <p:nvPr/>
        </p:nvSpPr>
        <p:spPr bwMode="auto">
          <a:xfrm>
            <a:off x="4813528" y="5085184"/>
            <a:ext cx="2422769" cy="228042"/>
          </a:xfrm>
          <a:prstGeom prst="rect">
            <a:avLst/>
          </a:prstGeom>
          <a:ln>
            <a:headEnd/>
            <a:tailEnd/>
          </a:ln>
        </p:spPr>
        <p:style>
          <a:lnRef idx="2">
            <a:schemeClr val="accent4">
              <a:shade val="50000"/>
            </a:schemeClr>
          </a:lnRef>
          <a:fillRef idx="1">
            <a:schemeClr val="accent4"/>
          </a:fillRef>
          <a:effectRef idx="0">
            <a:schemeClr val="accent4"/>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100" b="1" i="0" u="none" strike="noStrike" cap="none" normalizeH="0" baseline="0" dirty="0" smtClean="0">
                <a:ln>
                  <a:noFill/>
                </a:ln>
                <a:solidFill>
                  <a:schemeClr val="tx1"/>
                </a:solidFill>
                <a:effectLst/>
                <a:latin typeface="Arial" pitchFamily="34" charset="0"/>
                <a:ea typeface="Arial" pitchFamily="34" charset="0"/>
                <a:cs typeface="Akhbar MT" pitchFamily="2" charset="-78"/>
              </a:rPr>
              <a:t>المقاييس</a:t>
            </a:r>
            <a:endParaRPr kumimoji="0" lang="ar-SA" sz="1100" b="0" i="0" u="none" strike="noStrike" cap="none" normalizeH="0" baseline="0" dirty="0" smtClean="0">
              <a:ln>
                <a:noFill/>
              </a:ln>
              <a:solidFill>
                <a:schemeClr val="tx1"/>
              </a:solidFill>
              <a:effectLst/>
              <a:latin typeface="Arial" pitchFamily="34" charset="0"/>
              <a:cs typeface="Akhbar MT" pitchFamily="2" charset="-78"/>
            </a:endParaRPr>
          </a:p>
        </p:txBody>
      </p:sp>
      <p:sp>
        <p:nvSpPr>
          <p:cNvPr id="6323" name="Rectangle 198"/>
          <p:cNvSpPr>
            <a:spLocks noChangeArrowheads="1"/>
          </p:cNvSpPr>
          <p:nvPr/>
        </p:nvSpPr>
        <p:spPr bwMode="auto">
          <a:xfrm>
            <a:off x="7236520" y="5407717"/>
            <a:ext cx="1583952" cy="1405659"/>
          </a:xfrm>
          <a:prstGeom prst="rect">
            <a:avLst/>
          </a:prstGeom>
          <a:ln>
            <a:headEnd/>
            <a:tailEnd/>
          </a:ln>
        </p:spPr>
        <p:style>
          <a:lnRef idx="2">
            <a:schemeClr val="accent4">
              <a:shade val="50000"/>
            </a:schemeClr>
          </a:lnRef>
          <a:fillRef idx="1">
            <a:schemeClr val="accent4"/>
          </a:fillRef>
          <a:effectRef idx="0">
            <a:schemeClr val="accent4"/>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just" defTabSz="914400" rtl="1" eaLnBrk="1" fontAlgn="base" latinLnBrk="0" hangingPunct="1">
              <a:lnSpc>
                <a:spcPct val="100000"/>
              </a:lnSpc>
              <a:spcBef>
                <a:spcPct val="0"/>
              </a:spcBef>
              <a:spcAft>
                <a:spcPts val="1000"/>
              </a:spcAft>
              <a:buClrTx/>
              <a:buSzTx/>
              <a:buFontTx/>
              <a:buNone/>
              <a:tabLst/>
            </a:pPr>
            <a:r>
              <a:rPr lang="en-US" sz="800" b="1" dirty="0">
                <a:solidFill>
                  <a:schemeClr val="tx1"/>
                </a:solidFill>
                <a:latin typeface="Arial" pitchFamily="34" charset="0"/>
                <a:ea typeface="Arial" pitchFamily="34" charset="0"/>
                <a:cs typeface="Arial" pitchFamily="34" charset="0"/>
              </a:rPr>
              <a:t> </a:t>
            </a:r>
            <a:r>
              <a:rPr lang="en-US" sz="800" b="1" dirty="0" smtClean="0">
                <a:solidFill>
                  <a:schemeClr val="tx1"/>
                </a:solidFill>
                <a:latin typeface="Arial" pitchFamily="34" charset="0"/>
                <a:ea typeface="Arial" pitchFamily="34" charset="0"/>
                <a:cs typeface="Arial" pitchFamily="34" charset="0"/>
              </a:rPr>
              <a:t>         </a:t>
            </a:r>
            <a:r>
              <a:rPr lang="en-US" sz="1100" b="1" dirty="0" smtClean="0">
                <a:solidFill>
                  <a:schemeClr val="tx1"/>
                </a:solidFill>
                <a:latin typeface="Arial" pitchFamily="34" charset="0"/>
                <a:ea typeface="Arial" pitchFamily="34" charset="0"/>
                <a:cs typeface="Akhbar MT" pitchFamily="2" charset="-78"/>
              </a:rPr>
              <a:t>        </a:t>
            </a:r>
            <a:r>
              <a:rPr kumimoji="0" lang="ar-IQ" sz="1100" b="1" i="0" u="none" strike="noStrike" cap="none" normalizeH="0" baseline="0" dirty="0" smtClean="0">
                <a:ln>
                  <a:noFill/>
                </a:ln>
                <a:solidFill>
                  <a:schemeClr val="tx1"/>
                </a:solidFill>
                <a:effectLst/>
                <a:latin typeface="Arial" pitchFamily="34" charset="0"/>
                <a:ea typeface="Arial" pitchFamily="34" charset="0"/>
                <a:cs typeface="Akhbar MT" pitchFamily="2" charset="-78"/>
              </a:rPr>
              <a:t>خدمة العاملين .</a:t>
            </a:r>
            <a:endParaRPr kumimoji="0" lang="en-US" sz="1100" b="1" i="0" u="sng" strike="noStrike" cap="none" normalizeH="0" baseline="0" dirty="0" smtClean="0">
              <a:ln>
                <a:noFill/>
              </a:ln>
              <a:solidFill>
                <a:schemeClr val="tx1"/>
              </a:solidFill>
              <a:effectLst/>
              <a:latin typeface="Arial" pitchFamily="34" charset="0"/>
              <a:ea typeface="Arial" pitchFamily="34" charset="0"/>
              <a:cs typeface="Akhbar MT" pitchFamily="2" charset="-78"/>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100" b="1" i="0" u="none" strike="noStrike" cap="none" normalizeH="0" baseline="0" dirty="0" smtClean="0">
                <a:ln>
                  <a:noFill/>
                </a:ln>
                <a:solidFill>
                  <a:schemeClr val="tx1"/>
                </a:solidFill>
                <a:effectLst/>
                <a:latin typeface="Arial" pitchFamily="34" charset="0"/>
                <a:ea typeface="Arial" pitchFamily="34" charset="0"/>
                <a:cs typeface="Akhbar MT" pitchFamily="2" charset="-78"/>
              </a:rPr>
              <a:t>خدمة المجتمع .</a:t>
            </a:r>
            <a:endParaRPr kumimoji="0" lang="en-US" sz="1100" b="1" i="0" u="sng" strike="noStrike" cap="none" normalizeH="0" baseline="0" dirty="0" smtClean="0">
              <a:ln>
                <a:noFill/>
              </a:ln>
              <a:solidFill>
                <a:schemeClr val="tx1"/>
              </a:solidFill>
              <a:effectLst/>
              <a:latin typeface="Arial" pitchFamily="34" charset="0"/>
              <a:ea typeface="Arial" pitchFamily="34" charset="0"/>
              <a:cs typeface="Akhbar MT" pitchFamily="2" charset="-78"/>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100" b="1" i="0" u="none" strike="noStrike" cap="none" normalizeH="0" baseline="0" dirty="0" smtClean="0">
                <a:ln>
                  <a:noFill/>
                </a:ln>
                <a:solidFill>
                  <a:schemeClr val="tx1"/>
                </a:solidFill>
                <a:effectLst/>
                <a:latin typeface="Arial" pitchFamily="34" charset="0"/>
                <a:ea typeface="Arial" pitchFamily="34" charset="0"/>
                <a:cs typeface="Akhbar MT" pitchFamily="2" charset="-78"/>
              </a:rPr>
              <a:t>خدمة الزبائن .</a:t>
            </a:r>
            <a:endParaRPr kumimoji="0" lang="en-US" sz="1100" b="1" i="0" u="sng" strike="noStrike" cap="none" normalizeH="0" baseline="0" dirty="0" smtClean="0">
              <a:ln>
                <a:noFill/>
              </a:ln>
              <a:solidFill>
                <a:schemeClr val="tx1"/>
              </a:solidFill>
              <a:effectLst/>
              <a:latin typeface="Arial" pitchFamily="34" charset="0"/>
              <a:ea typeface="Arial" pitchFamily="34" charset="0"/>
              <a:cs typeface="Akhbar MT" pitchFamily="2" charset="-78"/>
            </a:endParaRPr>
          </a:p>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100" b="1" i="0" u="none" strike="noStrike" cap="none" normalizeH="0" baseline="0" dirty="0" smtClean="0">
                <a:ln>
                  <a:noFill/>
                </a:ln>
                <a:solidFill>
                  <a:schemeClr val="tx1"/>
                </a:solidFill>
                <a:effectLst/>
                <a:latin typeface="Arial" pitchFamily="34" charset="0"/>
                <a:ea typeface="Arial" pitchFamily="34" charset="0"/>
                <a:cs typeface="Akhbar MT" pitchFamily="2" charset="-78"/>
              </a:rPr>
              <a:t>حماية البيئة من التلوث.</a:t>
            </a:r>
          </a:p>
          <a:p>
            <a:pPr marL="0" marR="0" lvl="0" indent="0" algn="ctr" defTabSz="914400" rtl="1" eaLnBrk="1" fontAlgn="base" latinLnBrk="0" hangingPunct="1">
              <a:lnSpc>
                <a:spcPct val="100000"/>
              </a:lnSpc>
              <a:spcBef>
                <a:spcPct val="0"/>
              </a:spcBef>
              <a:spcAft>
                <a:spcPts val="1000"/>
              </a:spcAft>
              <a:buClrTx/>
              <a:buSzTx/>
              <a:buFontTx/>
              <a:buNone/>
              <a:tabLst/>
            </a:pPr>
            <a:endParaRPr kumimoji="0" lang="en-US" sz="800" b="1" i="0" u="none" strike="noStrike" cap="none" normalizeH="0" baseline="0" dirty="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324" name="Rectangle 199"/>
          <p:cNvSpPr>
            <a:spLocks noChangeArrowheads="1"/>
          </p:cNvSpPr>
          <p:nvPr/>
        </p:nvSpPr>
        <p:spPr bwMode="auto">
          <a:xfrm>
            <a:off x="7236296" y="5085183"/>
            <a:ext cx="1584176" cy="322533"/>
          </a:xfrm>
          <a:prstGeom prst="rect">
            <a:avLst/>
          </a:prstGeom>
          <a:ln>
            <a:headEnd/>
            <a:tailEnd/>
          </a:ln>
        </p:spPr>
        <p:style>
          <a:lnRef idx="2">
            <a:schemeClr val="accent4">
              <a:shade val="50000"/>
            </a:schemeClr>
          </a:lnRef>
          <a:fillRef idx="1">
            <a:schemeClr val="accent4"/>
          </a:fillRef>
          <a:effectRef idx="0">
            <a:schemeClr val="accent4"/>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100" b="1" i="0" u="none" strike="noStrike" cap="none" normalizeH="0" baseline="0" dirty="0" smtClean="0">
                <a:ln>
                  <a:noFill/>
                </a:ln>
                <a:solidFill>
                  <a:schemeClr val="tx1"/>
                </a:solidFill>
                <a:effectLst/>
                <a:latin typeface="Arial" pitchFamily="34" charset="0"/>
                <a:ea typeface="Arial" pitchFamily="34" charset="0"/>
                <a:cs typeface="Akhbar MT" pitchFamily="2" charset="-78"/>
              </a:rPr>
              <a:t>الأهداف</a:t>
            </a:r>
            <a:endParaRPr kumimoji="0" lang="ar-SA" sz="1100" b="0" i="0" u="none" strike="noStrike" cap="none" normalizeH="0" baseline="0" dirty="0" smtClean="0">
              <a:ln>
                <a:noFill/>
              </a:ln>
              <a:solidFill>
                <a:schemeClr val="tx1"/>
              </a:solidFill>
              <a:effectLst/>
              <a:latin typeface="Arial" pitchFamily="34" charset="0"/>
              <a:cs typeface="Akhbar MT" pitchFamily="2" charset="-78"/>
            </a:endParaRPr>
          </a:p>
        </p:txBody>
      </p:sp>
      <p:cxnSp>
        <p:nvCxnSpPr>
          <p:cNvPr id="6346" name="AutoShape 202"/>
          <p:cNvCxnSpPr>
            <a:cxnSpLocks noChangeShapeType="1"/>
          </p:cNvCxnSpPr>
          <p:nvPr/>
        </p:nvCxnSpPr>
        <p:spPr bwMode="auto">
          <a:xfrm>
            <a:off x="251520" y="1988840"/>
            <a:ext cx="720080" cy="0"/>
          </a:xfrm>
          <a:prstGeom prst="straightConnector1">
            <a:avLst/>
          </a:prstGeom>
          <a:ln>
            <a:headEnd/>
            <a:tailEnd type="triangle" w="med" len="med"/>
          </a:ln>
        </p:spPr>
        <p:style>
          <a:lnRef idx="3">
            <a:schemeClr val="accent6"/>
          </a:lnRef>
          <a:fillRef idx="0">
            <a:schemeClr val="accent6"/>
          </a:fillRef>
          <a:effectRef idx="2">
            <a:schemeClr val="accent6"/>
          </a:effectRef>
          <a:fontRef idx="minor">
            <a:schemeClr val="tx1"/>
          </a:fontRef>
        </p:style>
      </p:cxnSp>
      <p:cxnSp>
        <p:nvCxnSpPr>
          <p:cNvPr id="6326" name="رابط مستقيم 6325"/>
          <p:cNvCxnSpPr/>
          <p:nvPr/>
        </p:nvCxnSpPr>
        <p:spPr>
          <a:xfrm>
            <a:off x="251520" y="1988840"/>
            <a:ext cx="0" cy="1296144"/>
          </a:xfrm>
          <a:prstGeom prst="line">
            <a:avLst/>
          </a:prstGeom>
        </p:spPr>
        <p:style>
          <a:lnRef idx="3">
            <a:schemeClr val="accent6"/>
          </a:lnRef>
          <a:fillRef idx="0">
            <a:schemeClr val="accent6"/>
          </a:fillRef>
          <a:effectRef idx="2">
            <a:schemeClr val="accent6"/>
          </a:effectRef>
          <a:fontRef idx="minor">
            <a:schemeClr val="tx1"/>
          </a:fontRef>
        </p:style>
      </p:cxnSp>
      <p:cxnSp>
        <p:nvCxnSpPr>
          <p:cNvPr id="6348" name="AutoShape 204"/>
          <p:cNvCxnSpPr>
            <a:cxnSpLocks noChangeShapeType="1"/>
          </p:cNvCxnSpPr>
          <p:nvPr/>
        </p:nvCxnSpPr>
        <p:spPr bwMode="auto">
          <a:xfrm flipH="1">
            <a:off x="3851920" y="1412776"/>
            <a:ext cx="1101824" cy="0"/>
          </a:xfrm>
          <a:prstGeom prst="straightConnector1">
            <a:avLst/>
          </a:prstGeom>
          <a:ln>
            <a:headEnd type="triangle" w="med" len="med"/>
            <a:tailEnd type="triangle" w="med" len="med"/>
          </a:ln>
        </p:spPr>
        <p:style>
          <a:lnRef idx="3">
            <a:schemeClr val="accent6"/>
          </a:lnRef>
          <a:fillRef idx="0">
            <a:schemeClr val="accent6"/>
          </a:fillRef>
          <a:effectRef idx="2">
            <a:schemeClr val="accent6"/>
          </a:effectRef>
          <a:fontRef idx="minor">
            <a:schemeClr val="tx1"/>
          </a:fontRef>
        </p:style>
      </p:cxnSp>
      <p:cxnSp>
        <p:nvCxnSpPr>
          <p:cNvPr id="6349" name="AutoShape 205"/>
          <p:cNvCxnSpPr>
            <a:cxnSpLocks noChangeShapeType="1"/>
          </p:cNvCxnSpPr>
          <p:nvPr/>
        </p:nvCxnSpPr>
        <p:spPr bwMode="auto">
          <a:xfrm flipV="1">
            <a:off x="2339752" y="2348880"/>
            <a:ext cx="0" cy="196850"/>
          </a:xfrm>
          <a:prstGeom prst="straightConnector1">
            <a:avLst/>
          </a:prstGeom>
          <a:ln>
            <a:headEnd type="triangle" w="med" len="med"/>
            <a:tailEnd type="triangle" w="med" len="med"/>
          </a:ln>
        </p:spPr>
        <p:style>
          <a:lnRef idx="3">
            <a:schemeClr val="accent5"/>
          </a:lnRef>
          <a:fillRef idx="0">
            <a:schemeClr val="accent5"/>
          </a:fillRef>
          <a:effectRef idx="2">
            <a:schemeClr val="accent5"/>
          </a:effectRef>
          <a:fontRef idx="minor">
            <a:schemeClr val="tx1"/>
          </a:fontRef>
        </p:style>
      </p:cxnSp>
      <p:cxnSp>
        <p:nvCxnSpPr>
          <p:cNvPr id="6350" name="AutoShape 206"/>
          <p:cNvCxnSpPr>
            <a:cxnSpLocks noChangeShapeType="1"/>
          </p:cNvCxnSpPr>
          <p:nvPr/>
        </p:nvCxnSpPr>
        <p:spPr bwMode="auto">
          <a:xfrm>
            <a:off x="7738764" y="1052736"/>
            <a:ext cx="1588" cy="1327150"/>
          </a:xfrm>
          <a:prstGeom prst="straightConnector1">
            <a:avLst/>
          </a:prstGeom>
          <a:ln>
            <a:headEnd/>
            <a:tailEnd type="triangle" w="med" len="med"/>
          </a:ln>
        </p:spPr>
        <p:style>
          <a:lnRef idx="3">
            <a:schemeClr val="accent6"/>
          </a:lnRef>
          <a:fillRef idx="0">
            <a:schemeClr val="accent6"/>
          </a:fillRef>
          <a:effectRef idx="2">
            <a:schemeClr val="accent6"/>
          </a:effectRef>
          <a:fontRef idx="minor">
            <a:schemeClr val="tx1"/>
          </a:fontRef>
        </p:style>
      </p:cxnSp>
      <p:cxnSp>
        <p:nvCxnSpPr>
          <p:cNvPr id="6351" name="AutoShape 207"/>
          <p:cNvCxnSpPr>
            <a:cxnSpLocks noChangeShapeType="1"/>
          </p:cNvCxnSpPr>
          <p:nvPr/>
        </p:nvCxnSpPr>
        <p:spPr bwMode="auto">
          <a:xfrm flipH="1">
            <a:off x="7413327" y="1052736"/>
            <a:ext cx="327025" cy="0"/>
          </a:xfrm>
          <a:prstGeom prst="straightConnector1">
            <a:avLst/>
          </a:prstGeom>
          <a:ln>
            <a:headEnd/>
            <a:tailEnd type="triangle" w="med" len="med"/>
          </a:ln>
        </p:spPr>
        <p:style>
          <a:lnRef idx="3">
            <a:schemeClr val="accent6"/>
          </a:lnRef>
          <a:fillRef idx="0">
            <a:schemeClr val="accent6"/>
          </a:fillRef>
          <a:effectRef idx="2">
            <a:schemeClr val="accent6"/>
          </a:effectRef>
          <a:fontRef idx="minor">
            <a:schemeClr val="tx1"/>
          </a:fontRef>
        </p:style>
      </p:cxnSp>
      <p:cxnSp>
        <p:nvCxnSpPr>
          <p:cNvPr id="6352" name="AutoShape 208"/>
          <p:cNvCxnSpPr>
            <a:cxnSpLocks noChangeShapeType="1"/>
          </p:cNvCxnSpPr>
          <p:nvPr/>
        </p:nvCxnSpPr>
        <p:spPr bwMode="auto">
          <a:xfrm flipH="1" flipV="1">
            <a:off x="3492992" y="2346995"/>
            <a:ext cx="517033" cy="1000124"/>
          </a:xfrm>
          <a:prstGeom prst="straightConnector1">
            <a:avLst/>
          </a:prstGeom>
          <a:ln>
            <a:headEnd type="triangle" w="med" len="med"/>
            <a:tailEnd type="triangle" w="med" len="med"/>
          </a:ln>
        </p:spPr>
        <p:style>
          <a:lnRef idx="3">
            <a:schemeClr val="accent6"/>
          </a:lnRef>
          <a:fillRef idx="0">
            <a:schemeClr val="accent6"/>
          </a:fillRef>
          <a:effectRef idx="2">
            <a:schemeClr val="accent6"/>
          </a:effectRef>
          <a:fontRef idx="minor">
            <a:schemeClr val="tx1"/>
          </a:fontRef>
        </p:style>
      </p:cxnSp>
      <p:cxnSp>
        <p:nvCxnSpPr>
          <p:cNvPr id="6353" name="AutoShape 209"/>
          <p:cNvCxnSpPr>
            <a:cxnSpLocks noChangeShapeType="1"/>
          </p:cNvCxnSpPr>
          <p:nvPr/>
        </p:nvCxnSpPr>
        <p:spPr bwMode="auto">
          <a:xfrm flipV="1">
            <a:off x="4813527" y="2348880"/>
            <a:ext cx="361950" cy="1000125"/>
          </a:xfrm>
          <a:prstGeom prst="straightConnector1">
            <a:avLst/>
          </a:prstGeom>
          <a:ln>
            <a:headEnd type="triangle" w="med" len="med"/>
            <a:tailEnd type="triangle" w="med" len="med"/>
          </a:ln>
        </p:spPr>
        <p:style>
          <a:lnRef idx="3">
            <a:schemeClr val="accent6"/>
          </a:lnRef>
          <a:fillRef idx="0">
            <a:schemeClr val="accent6"/>
          </a:fillRef>
          <a:effectRef idx="2">
            <a:schemeClr val="accent6"/>
          </a:effectRef>
          <a:fontRef idx="minor">
            <a:schemeClr val="tx1"/>
          </a:fontRef>
        </p:style>
      </p:cxnSp>
      <p:cxnSp>
        <p:nvCxnSpPr>
          <p:cNvPr id="6354" name="AutoShape 210"/>
          <p:cNvCxnSpPr>
            <a:cxnSpLocks noChangeShapeType="1"/>
          </p:cNvCxnSpPr>
          <p:nvPr/>
        </p:nvCxnSpPr>
        <p:spPr bwMode="auto">
          <a:xfrm flipH="1">
            <a:off x="3347217" y="3501008"/>
            <a:ext cx="720727" cy="0"/>
          </a:xfrm>
          <a:prstGeom prst="straightConnector1">
            <a:avLst/>
          </a:prstGeom>
          <a:ln>
            <a:headEnd type="triangle" w="med" len="med"/>
            <a:tailEnd type="triangle" w="med" len="med"/>
          </a:ln>
        </p:spPr>
        <p:style>
          <a:lnRef idx="3">
            <a:schemeClr val="accent6"/>
          </a:lnRef>
          <a:fillRef idx="0">
            <a:schemeClr val="accent6"/>
          </a:fillRef>
          <a:effectRef idx="2">
            <a:schemeClr val="accent6"/>
          </a:effectRef>
          <a:fontRef idx="minor">
            <a:schemeClr val="tx1"/>
          </a:fontRef>
        </p:style>
      </p:cxnSp>
      <p:pic>
        <p:nvPicPr>
          <p:cNvPr id="6355" name="Picture 2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4008" y="3376737"/>
            <a:ext cx="987425"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356" name="AutoShape 212"/>
          <p:cNvCxnSpPr>
            <a:cxnSpLocks noChangeShapeType="1"/>
          </p:cNvCxnSpPr>
          <p:nvPr/>
        </p:nvCxnSpPr>
        <p:spPr bwMode="auto">
          <a:xfrm flipH="1">
            <a:off x="3640139" y="3816350"/>
            <a:ext cx="381000" cy="942975"/>
          </a:xfrm>
          <a:prstGeom prst="straightConnector1">
            <a:avLst/>
          </a:prstGeom>
          <a:ln>
            <a:headEnd type="triangle" w="med" len="med"/>
            <a:tailEnd type="triangle" w="med" len="med"/>
          </a:ln>
        </p:spPr>
        <p:style>
          <a:lnRef idx="3">
            <a:schemeClr val="accent6"/>
          </a:lnRef>
          <a:fillRef idx="0">
            <a:schemeClr val="accent6"/>
          </a:fillRef>
          <a:effectRef idx="2">
            <a:schemeClr val="accent6"/>
          </a:effectRef>
          <a:fontRef idx="minor">
            <a:schemeClr val="tx1"/>
          </a:fontRef>
        </p:style>
      </p:cxnSp>
      <p:cxnSp>
        <p:nvCxnSpPr>
          <p:cNvPr id="6357" name="AutoShape 213"/>
          <p:cNvCxnSpPr>
            <a:cxnSpLocks noChangeShapeType="1"/>
          </p:cNvCxnSpPr>
          <p:nvPr/>
        </p:nvCxnSpPr>
        <p:spPr bwMode="auto">
          <a:xfrm>
            <a:off x="4771007" y="3785606"/>
            <a:ext cx="366713" cy="942975"/>
          </a:xfrm>
          <a:prstGeom prst="straightConnector1">
            <a:avLst/>
          </a:prstGeom>
          <a:ln>
            <a:headEnd type="triangle" w="med" len="med"/>
            <a:tailEnd type="triangle" w="med" len="med"/>
          </a:ln>
        </p:spPr>
        <p:style>
          <a:lnRef idx="3">
            <a:schemeClr val="accent6"/>
          </a:lnRef>
          <a:fillRef idx="0">
            <a:schemeClr val="accent6"/>
          </a:fillRef>
          <a:effectRef idx="2">
            <a:schemeClr val="accent6"/>
          </a:effectRef>
          <a:fontRef idx="minor">
            <a:schemeClr val="tx1"/>
          </a:fontRef>
        </p:style>
      </p:cxnSp>
      <p:pic>
        <p:nvPicPr>
          <p:cNvPr id="6359" name="Picture 2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2" y="3212976"/>
            <a:ext cx="512763"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360" name="Picture 2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2" y="5445224"/>
            <a:ext cx="512763"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361" name="Picture 21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0805" y="4153693"/>
            <a:ext cx="512763"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362" name="Picture 21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9512" y="4221088"/>
            <a:ext cx="115887" cy="1414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364" name="Picture 22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23928" y="5938351"/>
            <a:ext cx="936104" cy="1839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365" name="Picture 22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316416" y="3356992"/>
            <a:ext cx="268287" cy="151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366" name="Picture 22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802065" y="3262878"/>
            <a:ext cx="730375" cy="3821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367" name="Picture 22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845485" y="2204864"/>
            <a:ext cx="261937"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369" name="Picture 22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827647" y="4527550"/>
            <a:ext cx="261937"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370" name="Picture 22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182271" y="4621634"/>
            <a:ext cx="261937"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49757924"/>
      </p:ext>
    </p:extLst>
  </p:cSld>
  <p:clrMapOvr>
    <a:masterClrMapping/>
  </p:clrMapOvr>
  <mc:AlternateContent xmlns:mc="http://schemas.openxmlformats.org/markup-compatibility/2006" xmlns:p14="http://schemas.microsoft.com/office/powerpoint/2010/main">
    <mc:Choice Requires="p14">
      <p:transition spd="slow" p14:dur="4000">
        <p14:vortex/>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3">
            <a:extLst>
              <a:ext uri="{BEBA8EAE-BF5A-486C-A8C5-ECC9F3942E4B}">
                <a14:imgProps xmlns:a14="http://schemas.microsoft.com/office/drawing/2010/main">
                  <a14:imgLayer r:embed="rId4">
                    <a14:imgEffect>
                      <a14:brightnessContrast bright="-5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Rectangle 1"/>
          <p:cNvSpPr/>
          <p:nvPr/>
        </p:nvSpPr>
        <p:spPr>
          <a:xfrm>
            <a:off x="0" y="0"/>
            <a:ext cx="9144000" cy="861774"/>
          </a:xfrm>
          <a:prstGeom prst="rect">
            <a:avLst/>
          </a:prstGeom>
        </p:spPr>
        <p:txBody>
          <a:bodyPr wrap="square">
            <a:spAutoFit/>
          </a:bodyPr>
          <a:lstStyle/>
          <a:p>
            <a:r>
              <a:rPr lang="ar-SA" sz="1400" b="1" dirty="0" smtClean="0">
                <a:latin typeface="Arabic Typesetting" pitchFamily="66" charset="-78"/>
                <a:cs typeface="Arabic Typesetting" pitchFamily="66" charset="-78"/>
              </a:rPr>
              <a:t>                    </a:t>
            </a:r>
            <a:r>
              <a:rPr lang="ar-IQ" sz="1400" b="1" dirty="0" smtClean="0">
                <a:cs typeface="DecoType Naskh Special" pitchFamily="2" charset="-78"/>
              </a:rPr>
              <a:t> </a:t>
            </a:r>
            <a:endParaRPr lang="en-US" sz="1400" b="1" dirty="0">
              <a:cs typeface="DecoType Naskh Special" pitchFamily="2" charset="-78"/>
            </a:endParaRPr>
          </a:p>
          <a:p>
            <a:pPr algn="just"/>
            <a:endParaRPr lang="ar-IQ" sz="3600" b="1" i="1" u="sng" dirty="0">
              <a:latin typeface="Arabic Typesetting" pitchFamily="66" charset="-78"/>
              <a:cs typeface="Arabic Typesetting" pitchFamily="66" charset="-78"/>
            </a:endParaRPr>
          </a:p>
        </p:txBody>
      </p:sp>
      <p:graphicFrame>
        <p:nvGraphicFramePr>
          <p:cNvPr id="5" name="جدول 4"/>
          <p:cNvGraphicFramePr>
            <a:graphicFrameLocks noGrp="1"/>
          </p:cNvGraphicFramePr>
          <p:nvPr>
            <p:extLst>
              <p:ext uri="{D42A27DB-BD31-4B8C-83A1-F6EECF244321}">
                <p14:modId xmlns:p14="http://schemas.microsoft.com/office/powerpoint/2010/main" val="815142427"/>
              </p:ext>
            </p:extLst>
          </p:nvPr>
        </p:nvGraphicFramePr>
        <p:xfrm>
          <a:off x="144966" y="44624"/>
          <a:ext cx="8999034" cy="6813376"/>
        </p:xfrm>
        <a:graphic>
          <a:graphicData uri="http://schemas.openxmlformats.org/drawingml/2006/table">
            <a:tbl>
              <a:tblPr rtl="1" firstRow="1" firstCol="1" bandRow="1">
                <a:tableStyleId>{08FB837D-C827-4EFA-A057-4D05807E0F7C}</a:tableStyleId>
              </a:tblPr>
              <a:tblGrid>
                <a:gridCol w="971228"/>
                <a:gridCol w="2439136"/>
                <a:gridCol w="905364"/>
                <a:gridCol w="970468"/>
                <a:gridCol w="970468"/>
                <a:gridCol w="971228"/>
                <a:gridCol w="971228"/>
                <a:gridCol w="799914"/>
              </a:tblGrid>
              <a:tr h="388273">
                <a:tc rowSpan="2">
                  <a:txBody>
                    <a:bodyPr/>
                    <a:lstStyle/>
                    <a:p>
                      <a:pPr algn="ctr" rtl="1">
                        <a:lnSpc>
                          <a:spcPct val="90000"/>
                        </a:lnSpc>
                        <a:spcAft>
                          <a:spcPts val="0"/>
                        </a:spcAft>
                      </a:pPr>
                      <a:r>
                        <a:rPr lang="ar-IQ" sz="900" cap="all" dirty="0">
                          <a:effectLst/>
                        </a:rPr>
                        <a:t> </a:t>
                      </a:r>
                      <a:endParaRPr lang="en-US" sz="900" dirty="0">
                        <a:effectLst/>
                      </a:endParaRPr>
                    </a:p>
                    <a:p>
                      <a:pPr algn="ctr" rtl="1">
                        <a:lnSpc>
                          <a:spcPct val="90000"/>
                        </a:lnSpc>
                        <a:spcAft>
                          <a:spcPts val="0"/>
                        </a:spcAft>
                      </a:pPr>
                      <a:r>
                        <a:rPr lang="ar-IQ" sz="900" cap="all" dirty="0">
                          <a:effectLst/>
                        </a:rPr>
                        <a:t>ت</a:t>
                      </a:r>
                      <a:endParaRPr lang="en-US" sz="900" b="1" dirty="0">
                        <a:effectLst/>
                        <a:latin typeface="Times New Roman"/>
                        <a:ea typeface="Times New Roman"/>
                      </a:endParaRPr>
                    </a:p>
                  </a:txBody>
                  <a:tcPr marL="25980" marR="25980" marT="0" marB="0"/>
                </a:tc>
                <a:tc rowSpan="2">
                  <a:txBody>
                    <a:bodyPr/>
                    <a:lstStyle/>
                    <a:p>
                      <a:pPr algn="ctr" rtl="1">
                        <a:lnSpc>
                          <a:spcPct val="90000"/>
                        </a:lnSpc>
                        <a:spcAft>
                          <a:spcPts val="0"/>
                        </a:spcAft>
                      </a:pPr>
                      <a:r>
                        <a:rPr lang="ar-IQ" sz="900" cap="all" dirty="0">
                          <a:effectLst/>
                        </a:rPr>
                        <a:t> </a:t>
                      </a:r>
                      <a:endParaRPr lang="en-US" sz="900" dirty="0">
                        <a:effectLst/>
                      </a:endParaRPr>
                    </a:p>
                    <a:p>
                      <a:pPr algn="ctr" rtl="1">
                        <a:lnSpc>
                          <a:spcPct val="90000"/>
                        </a:lnSpc>
                        <a:spcAft>
                          <a:spcPts val="0"/>
                        </a:spcAft>
                      </a:pPr>
                      <a:r>
                        <a:rPr lang="ar-IQ" sz="900" cap="all" dirty="0">
                          <a:effectLst/>
                        </a:rPr>
                        <a:t>عناصر تكاليف الجودة </a:t>
                      </a:r>
                      <a:endParaRPr lang="en-US" sz="900" b="1" dirty="0">
                        <a:effectLst/>
                        <a:latin typeface="Times New Roman"/>
                        <a:ea typeface="Times New Roman"/>
                      </a:endParaRPr>
                    </a:p>
                  </a:txBody>
                  <a:tcPr marL="25980" marR="25980" marT="0" marB="0"/>
                </a:tc>
                <a:tc gridSpan="2">
                  <a:txBody>
                    <a:bodyPr/>
                    <a:lstStyle/>
                    <a:p>
                      <a:pPr algn="ctr" rtl="1">
                        <a:lnSpc>
                          <a:spcPct val="90000"/>
                        </a:lnSpc>
                        <a:spcAft>
                          <a:spcPts val="0"/>
                        </a:spcAft>
                      </a:pPr>
                      <a:r>
                        <a:rPr lang="ar-IQ" sz="900" cap="all">
                          <a:effectLst/>
                        </a:rPr>
                        <a:t>2007</a:t>
                      </a:r>
                      <a:endParaRPr lang="en-US" sz="900" b="1">
                        <a:effectLst/>
                        <a:latin typeface="Times New Roman"/>
                        <a:ea typeface="Times New Roman"/>
                      </a:endParaRPr>
                    </a:p>
                  </a:txBody>
                  <a:tcPr marL="25980" marR="25980" marT="0" marB="0"/>
                </a:tc>
                <a:tc hMerge="1">
                  <a:txBody>
                    <a:bodyPr/>
                    <a:lstStyle/>
                    <a:p>
                      <a:pPr rtl="1"/>
                      <a:endParaRPr lang="ar-SA"/>
                    </a:p>
                  </a:txBody>
                  <a:tcPr/>
                </a:tc>
                <a:tc gridSpan="2">
                  <a:txBody>
                    <a:bodyPr/>
                    <a:lstStyle/>
                    <a:p>
                      <a:pPr algn="ctr" rtl="1">
                        <a:lnSpc>
                          <a:spcPct val="90000"/>
                        </a:lnSpc>
                        <a:spcAft>
                          <a:spcPts val="0"/>
                        </a:spcAft>
                      </a:pPr>
                      <a:r>
                        <a:rPr lang="ar-IQ" sz="900" cap="all">
                          <a:effectLst/>
                        </a:rPr>
                        <a:t>2008</a:t>
                      </a:r>
                      <a:endParaRPr lang="en-US" sz="900" b="1">
                        <a:effectLst/>
                        <a:latin typeface="Times New Roman"/>
                        <a:ea typeface="Times New Roman"/>
                      </a:endParaRPr>
                    </a:p>
                  </a:txBody>
                  <a:tcPr marL="25980" marR="25980" marT="0" marB="0"/>
                </a:tc>
                <a:tc hMerge="1">
                  <a:txBody>
                    <a:bodyPr/>
                    <a:lstStyle/>
                    <a:p>
                      <a:pPr rtl="1"/>
                      <a:endParaRPr lang="ar-SA"/>
                    </a:p>
                  </a:txBody>
                  <a:tcPr/>
                </a:tc>
                <a:tc gridSpan="2">
                  <a:txBody>
                    <a:bodyPr/>
                    <a:lstStyle/>
                    <a:p>
                      <a:pPr algn="ctr" rtl="1">
                        <a:lnSpc>
                          <a:spcPct val="90000"/>
                        </a:lnSpc>
                        <a:spcAft>
                          <a:spcPts val="0"/>
                        </a:spcAft>
                      </a:pPr>
                      <a:r>
                        <a:rPr lang="ar-IQ" sz="900" cap="all">
                          <a:effectLst/>
                        </a:rPr>
                        <a:t>2009</a:t>
                      </a:r>
                      <a:endParaRPr lang="en-US" sz="900" b="1">
                        <a:effectLst/>
                        <a:latin typeface="Times New Roman"/>
                        <a:ea typeface="Times New Roman"/>
                      </a:endParaRPr>
                    </a:p>
                  </a:txBody>
                  <a:tcPr marL="25980" marR="25980" marT="0" marB="0"/>
                </a:tc>
                <a:tc hMerge="1">
                  <a:txBody>
                    <a:bodyPr/>
                    <a:lstStyle/>
                    <a:p>
                      <a:pPr rtl="1"/>
                      <a:endParaRPr lang="ar-SA"/>
                    </a:p>
                  </a:txBody>
                  <a:tcPr/>
                </a:tc>
              </a:tr>
              <a:tr h="259590">
                <a:tc vMerge="1">
                  <a:txBody>
                    <a:bodyPr/>
                    <a:lstStyle/>
                    <a:p>
                      <a:pPr rtl="1"/>
                      <a:endParaRPr lang="ar-SA"/>
                    </a:p>
                  </a:txBody>
                  <a:tcPr/>
                </a:tc>
                <a:tc vMerge="1">
                  <a:txBody>
                    <a:bodyPr/>
                    <a:lstStyle/>
                    <a:p>
                      <a:pPr rtl="1"/>
                      <a:endParaRPr lang="ar-SA"/>
                    </a:p>
                  </a:txBody>
                  <a:tcPr/>
                </a:tc>
                <a:tc>
                  <a:txBody>
                    <a:bodyPr/>
                    <a:lstStyle/>
                    <a:p>
                      <a:pPr algn="ctr" rtl="1">
                        <a:lnSpc>
                          <a:spcPct val="90000"/>
                        </a:lnSpc>
                        <a:spcAft>
                          <a:spcPts val="0"/>
                        </a:spcAft>
                      </a:pPr>
                      <a:r>
                        <a:rPr lang="ar-IQ" sz="900" cap="all" dirty="0">
                          <a:effectLst/>
                        </a:rPr>
                        <a:t>المبلغ</a:t>
                      </a:r>
                      <a:endParaRPr lang="en-US" sz="900" b="1" dirty="0">
                        <a:effectLst/>
                        <a:latin typeface="Times New Roman"/>
                        <a:ea typeface="Times New Roman"/>
                      </a:endParaRPr>
                    </a:p>
                  </a:txBody>
                  <a:tcPr marL="25980" marR="25980" marT="0" marB="0"/>
                </a:tc>
                <a:tc>
                  <a:txBody>
                    <a:bodyPr/>
                    <a:lstStyle/>
                    <a:p>
                      <a:pPr algn="ctr" rtl="1">
                        <a:lnSpc>
                          <a:spcPct val="90000"/>
                        </a:lnSpc>
                        <a:spcAft>
                          <a:spcPts val="0"/>
                        </a:spcAft>
                      </a:pPr>
                      <a:r>
                        <a:rPr lang="ar-IQ" sz="900" cap="all" dirty="0">
                          <a:effectLst/>
                        </a:rPr>
                        <a:t>النسبة إلى نفس النوع</a:t>
                      </a:r>
                      <a:endParaRPr lang="en-US" sz="900" b="1" dirty="0">
                        <a:effectLst/>
                        <a:latin typeface="Times New Roman"/>
                        <a:ea typeface="Times New Roman"/>
                      </a:endParaRPr>
                    </a:p>
                  </a:txBody>
                  <a:tcPr marL="25980" marR="25980" marT="0" marB="0"/>
                </a:tc>
                <a:tc>
                  <a:txBody>
                    <a:bodyPr/>
                    <a:lstStyle/>
                    <a:p>
                      <a:pPr algn="ctr" rtl="1">
                        <a:lnSpc>
                          <a:spcPct val="90000"/>
                        </a:lnSpc>
                        <a:spcAft>
                          <a:spcPts val="0"/>
                        </a:spcAft>
                      </a:pPr>
                      <a:r>
                        <a:rPr lang="ar-IQ" sz="900" cap="all">
                          <a:effectLst/>
                        </a:rPr>
                        <a:t>المبلغ</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cap="all" dirty="0">
                          <a:effectLst/>
                        </a:rPr>
                        <a:t>النسبة إلى نفس النوع</a:t>
                      </a:r>
                      <a:endParaRPr lang="en-US" sz="900" b="1" dirty="0">
                        <a:effectLst/>
                        <a:latin typeface="Times New Roman"/>
                        <a:ea typeface="Times New Roman"/>
                      </a:endParaRPr>
                    </a:p>
                  </a:txBody>
                  <a:tcPr marL="25980" marR="25980" marT="0" marB="0"/>
                </a:tc>
                <a:tc>
                  <a:txBody>
                    <a:bodyPr/>
                    <a:lstStyle/>
                    <a:p>
                      <a:pPr algn="ctr" rtl="1">
                        <a:lnSpc>
                          <a:spcPct val="90000"/>
                        </a:lnSpc>
                        <a:spcAft>
                          <a:spcPts val="0"/>
                        </a:spcAft>
                      </a:pPr>
                      <a:r>
                        <a:rPr lang="ar-IQ" sz="900" cap="all" dirty="0">
                          <a:effectLst/>
                        </a:rPr>
                        <a:t>المبلغ</a:t>
                      </a:r>
                      <a:endParaRPr lang="en-US" sz="900" b="1" dirty="0">
                        <a:effectLst/>
                        <a:latin typeface="Times New Roman"/>
                        <a:ea typeface="Times New Roman"/>
                      </a:endParaRPr>
                    </a:p>
                  </a:txBody>
                  <a:tcPr marL="25980" marR="25980" marT="0" marB="0"/>
                </a:tc>
                <a:tc>
                  <a:txBody>
                    <a:bodyPr/>
                    <a:lstStyle/>
                    <a:p>
                      <a:pPr algn="ctr" rtl="1">
                        <a:lnSpc>
                          <a:spcPct val="90000"/>
                        </a:lnSpc>
                        <a:spcAft>
                          <a:spcPts val="0"/>
                        </a:spcAft>
                      </a:pPr>
                      <a:r>
                        <a:rPr lang="ar-IQ" sz="900" cap="all" dirty="0">
                          <a:effectLst/>
                        </a:rPr>
                        <a:t>النسبة إلى نفس النوع</a:t>
                      </a:r>
                      <a:endParaRPr lang="en-US" sz="900" b="1" dirty="0">
                        <a:effectLst/>
                        <a:latin typeface="Times New Roman"/>
                        <a:ea typeface="Times New Roman"/>
                      </a:endParaRPr>
                    </a:p>
                  </a:txBody>
                  <a:tcPr marL="25980" marR="25980" marT="0" marB="0"/>
                </a:tc>
              </a:tr>
              <a:tr h="190290">
                <a:tc>
                  <a:txBody>
                    <a:bodyPr/>
                    <a:lstStyle/>
                    <a:p>
                      <a:pPr algn="ctr" rtl="1">
                        <a:lnSpc>
                          <a:spcPct val="90000"/>
                        </a:lnSpc>
                        <a:spcAft>
                          <a:spcPts val="0"/>
                        </a:spcAft>
                      </a:pPr>
                      <a:r>
                        <a:rPr lang="ar-IQ" sz="900" dirty="0">
                          <a:effectLst/>
                        </a:rPr>
                        <a:t>1</a:t>
                      </a:r>
                      <a:endParaRPr lang="en-US" sz="900" b="1" dirty="0">
                        <a:effectLst/>
                        <a:latin typeface="Times New Roman"/>
                        <a:ea typeface="Times New Roman"/>
                      </a:endParaRPr>
                    </a:p>
                  </a:txBody>
                  <a:tcPr marL="25980" marR="25980" marT="0" marB="0"/>
                </a:tc>
                <a:tc>
                  <a:txBody>
                    <a:bodyPr/>
                    <a:lstStyle/>
                    <a:p>
                      <a:pPr algn="ctr" rtl="1">
                        <a:lnSpc>
                          <a:spcPct val="90000"/>
                        </a:lnSpc>
                        <a:spcAft>
                          <a:spcPts val="0"/>
                        </a:spcAft>
                      </a:pPr>
                      <a:r>
                        <a:rPr lang="ar-IQ" sz="900" dirty="0">
                          <a:effectLst/>
                        </a:rPr>
                        <a:t>تخطيط الجودة</a:t>
                      </a:r>
                      <a:endParaRPr lang="en-US" sz="900" b="1" dirty="0">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1056608</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2.65</a:t>
                      </a:r>
                      <a:r>
                        <a:rPr lang="ar-IQ" sz="900">
                          <a:effectLst/>
                        </a:rPr>
                        <a:t>%</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1133101</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3.27</a:t>
                      </a:r>
                      <a:r>
                        <a:rPr lang="ar-IQ" sz="900">
                          <a:effectLst/>
                        </a:rPr>
                        <a:t>%</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1408539</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3.50</a:t>
                      </a:r>
                      <a:r>
                        <a:rPr lang="ar-IQ" sz="900">
                          <a:effectLst/>
                        </a:rPr>
                        <a:t>%</a:t>
                      </a:r>
                      <a:endParaRPr lang="en-US" sz="900" b="1">
                        <a:effectLst/>
                        <a:latin typeface="Times New Roman"/>
                        <a:ea typeface="Times New Roman"/>
                      </a:endParaRPr>
                    </a:p>
                  </a:txBody>
                  <a:tcPr marL="25980" marR="25980" marT="0" marB="0"/>
                </a:tc>
              </a:tr>
              <a:tr h="190290">
                <a:tc>
                  <a:txBody>
                    <a:bodyPr/>
                    <a:lstStyle/>
                    <a:p>
                      <a:pPr algn="ctr" rtl="1">
                        <a:lnSpc>
                          <a:spcPct val="90000"/>
                        </a:lnSpc>
                        <a:spcAft>
                          <a:spcPts val="0"/>
                        </a:spcAft>
                      </a:pPr>
                      <a:r>
                        <a:rPr lang="ar-IQ" sz="900" dirty="0">
                          <a:effectLst/>
                        </a:rPr>
                        <a:t>2</a:t>
                      </a:r>
                      <a:endParaRPr lang="en-US" sz="900" b="1" dirty="0">
                        <a:effectLst/>
                        <a:latin typeface="Times New Roman"/>
                        <a:ea typeface="Times New Roman"/>
                      </a:endParaRPr>
                    </a:p>
                  </a:txBody>
                  <a:tcPr marL="25980" marR="25980" marT="0" marB="0"/>
                </a:tc>
                <a:tc>
                  <a:txBody>
                    <a:bodyPr/>
                    <a:lstStyle/>
                    <a:p>
                      <a:pPr algn="ctr" rtl="1">
                        <a:lnSpc>
                          <a:spcPct val="90000"/>
                        </a:lnSpc>
                        <a:spcAft>
                          <a:spcPts val="0"/>
                        </a:spcAft>
                      </a:pPr>
                      <a:r>
                        <a:rPr lang="ar-IQ" sz="900" dirty="0">
                          <a:effectLst/>
                        </a:rPr>
                        <a:t>تصميم المنتوج</a:t>
                      </a:r>
                      <a:endParaRPr lang="en-US" sz="900" b="1" dirty="0">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2304952</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5.78</a:t>
                      </a:r>
                      <a:r>
                        <a:rPr lang="ar-IQ" sz="900">
                          <a:effectLst/>
                        </a:rPr>
                        <a:t>%</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2365081</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6.83</a:t>
                      </a:r>
                      <a:r>
                        <a:rPr lang="ar-IQ" sz="900">
                          <a:effectLst/>
                        </a:rPr>
                        <a:t>%</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2800380</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6.80</a:t>
                      </a:r>
                      <a:r>
                        <a:rPr lang="ar-IQ" sz="900">
                          <a:effectLst/>
                        </a:rPr>
                        <a:t>%</a:t>
                      </a:r>
                      <a:endParaRPr lang="en-US" sz="900" b="1">
                        <a:effectLst/>
                        <a:latin typeface="Times New Roman"/>
                        <a:ea typeface="Times New Roman"/>
                      </a:endParaRPr>
                    </a:p>
                  </a:txBody>
                  <a:tcPr marL="25980" marR="25980" marT="0" marB="0"/>
                </a:tc>
              </a:tr>
              <a:tr h="190290">
                <a:tc>
                  <a:txBody>
                    <a:bodyPr/>
                    <a:lstStyle/>
                    <a:p>
                      <a:pPr algn="ctr" rtl="1">
                        <a:lnSpc>
                          <a:spcPct val="90000"/>
                        </a:lnSpc>
                        <a:spcAft>
                          <a:spcPts val="0"/>
                        </a:spcAft>
                      </a:pPr>
                      <a:r>
                        <a:rPr lang="ar-IQ" sz="900" dirty="0">
                          <a:effectLst/>
                        </a:rPr>
                        <a:t>3</a:t>
                      </a:r>
                      <a:endParaRPr lang="en-US" sz="900" b="1" dirty="0">
                        <a:effectLst/>
                        <a:latin typeface="Times New Roman"/>
                        <a:ea typeface="Times New Roman"/>
                      </a:endParaRPr>
                    </a:p>
                  </a:txBody>
                  <a:tcPr marL="25980" marR="25980" marT="0" marB="0"/>
                </a:tc>
                <a:tc>
                  <a:txBody>
                    <a:bodyPr/>
                    <a:lstStyle/>
                    <a:p>
                      <a:pPr algn="ctr" rtl="1">
                        <a:lnSpc>
                          <a:spcPct val="90000"/>
                        </a:lnSpc>
                        <a:spcAft>
                          <a:spcPts val="0"/>
                        </a:spcAft>
                      </a:pPr>
                      <a:r>
                        <a:rPr lang="ar-IQ" sz="900" dirty="0">
                          <a:effectLst/>
                        </a:rPr>
                        <a:t>تطوير نظم الجودة</a:t>
                      </a:r>
                      <a:endParaRPr lang="en-US" sz="900" b="1" dirty="0">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13083668</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32.7</a:t>
                      </a:r>
                      <a:r>
                        <a:rPr lang="ar-IQ" sz="900">
                          <a:effectLst/>
                        </a:rPr>
                        <a:t>%</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13276467</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38.2</a:t>
                      </a:r>
                      <a:r>
                        <a:rPr lang="ar-IQ" sz="900">
                          <a:effectLst/>
                        </a:rPr>
                        <a:t>%</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15298422</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37.6</a:t>
                      </a:r>
                      <a:r>
                        <a:rPr lang="ar-IQ" sz="900">
                          <a:effectLst/>
                        </a:rPr>
                        <a:t>%</a:t>
                      </a:r>
                      <a:endParaRPr lang="en-US" sz="900" b="1">
                        <a:effectLst/>
                        <a:latin typeface="Times New Roman"/>
                        <a:ea typeface="Times New Roman"/>
                      </a:endParaRPr>
                    </a:p>
                  </a:txBody>
                  <a:tcPr marL="25980" marR="25980" marT="0" marB="0"/>
                </a:tc>
              </a:tr>
              <a:tr h="190290">
                <a:tc>
                  <a:txBody>
                    <a:bodyPr/>
                    <a:lstStyle/>
                    <a:p>
                      <a:pPr algn="ctr" rtl="1">
                        <a:lnSpc>
                          <a:spcPct val="90000"/>
                        </a:lnSpc>
                        <a:spcAft>
                          <a:spcPts val="0"/>
                        </a:spcAft>
                      </a:pPr>
                      <a:r>
                        <a:rPr lang="ar-IQ" sz="900" dirty="0">
                          <a:effectLst/>
                        </a:rPr>
                        <a:t>4</a:t>
                      </a:r>
                      <a:endParaRPr lang="en-US" sz="900" b="1" dirty="0">
                        <a:effectLst/>
                        <a:latin typeface="Times New Roman"/>
                        <a:ea typeface="Times New Roman"/>
                      </a:endParaRPr>
                    </a:p>
                  </a:txBody>
                  <a:tcPr marL="25980" marR="25980" marT="0" marB="0"/>
                </a:tc>
                <a:tc>
                  <a:txBody>
                    <a:bodyPr/>
                    <a:lstStyle/>
                    <a:p>
                      <a:pPr algn="ctr" rtl="1">
                        <a:lnSpc>
                          <a:spcPct val="90000"/>
                        </a:lnSpc>
                        <a:spcAft>
                          <a:spcPts val="0"/>
                        </a:spcAft>
                      </a:pPr>
                      <a:r>
                        <a:rPr lang="ar-IQ" sz="900" dirty="0">
                          <a:effectLst/>
                        </a:rPr>
                        <a:t>  التدريب على الجودة</a:t>
                      </a:r>
                      <a:endParaRPr lang="en-US" sz="900" b="1" dirty="0">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1379800</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3.45</a:t>
                      </a:r>
                      <a:r>
                        <a:rPr lang="ar-IQ" sz="900">
                          <a:effectLst/>
                        </a:rPr>
                        <a:t>%</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1379800</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3.98</a:t>
                      </a:r>
                      <a:r>
                        <a:rPr lang="ar-IQ" sz="900">
                          <a:effectLst/>
                        </a:rPr>
                        <a:t>%</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1574400</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3.90</a:t>
                      </a:r>
                      <a:r>
                        <a:rPr lang="ar-IQ" sz="900">
                          <a:effectLst/>
                        </a:rPr>
                        <a:t>%</a:t>
                      </a:r>
                      <a:endParaRPr lang="en-US" sz="900" b="1">
                        <a:effectLst/>
                        <a:latin typeface="Times New Roman"/>
                        <a:ea typeface="Times New Roman"/>
                      </a:endParaRPr>
                    </a:p>
                  </a:txBody>
                  <a:tcPr marL="25980" marR="25980" marT="0" marB="0"/>
                </a:tc>
              </a:tr>
              <a:tr h="190290">
                <a:tc>
                  <a:txBody>
                    <a:bodyPr/>
                    <a:lstStyle/>
                    <a:p>
                      <a:pPr algn="ctr" rtl="1">
                        <a:lnSpc>
                          <a:spcPct val="90000"/>
                        </a:lnSpc>
                        <a:spcAft>
                          <a:spcPts val="0"/>
                        </a:spcAft>
                      </a:pPr>
                      <a:r>
                        <a:rPr lang="ar-IQ" sz="900">
                          <a:effectLst/>
                        </a:rPr>
                        <a:t>5</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dirty="0">
                          <a:effectLst/>
                        </a:rPr>
                        <a:t>تكاليف المعلومات</a:t>
                      </a:r>
                      <a:endParaRPr lang="en-US" sz="900" b="1" dirty="0">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396228</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0.99</a:t>
                      </a:r>
                      <a:r>
                        <a:rPr lang="ar-IQ" sz="900">
                          <a:effectLst/>
                        </a:rPr>
                        <a:t>%</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424913</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1.24</a:t>
                      </a:r>
                      <a:r>
                        <a:rPr lang="ar-IQ" sz="900">
                          <a:effectLst/>
                        </a:rPr>
                        <a:t>%</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528202</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1.30</a:t>
                      </a:r>
                      <a:r>
                        <a:rPr lang="ar-IQ" sz="900">
                          <a:effectLst/>
                        </a:rPr>
                        <a:t>%</a:t>
                      </a:r>
                      <a:endParaRPr lang="en-US" sz="900" b="1">
                        <a:effectLst/>
                        <a:latin typeface="Times New Roman"/>
                        <a:ea typeface="Times New Roman"/>
                      </a:endParaRPr>
                    </a:p>
                  </a:txBody>
                  <a:tcPr marL="25980" marR="25980" marT="0" marB="0"/>
                </a:tc>
              </a:tr>
              <a:tr h="190290">
                <a:tc>
                  <a:txBody>
                    <a:bodyPr/>
                    <a:lstStyle/>
                    <a:p>
                      <a:pPr algn="ctr" rtl="1">
                        <a:lnSpc>
                          <a:spcPct val="90000"/>
                        </a:lnSpc>
                        <a:spcAft>
                          <a:spcPts val="0"/>
                        </a:spcAft>
                      </a:pPr>
                      <a:r>
                        <a:rPr lang="ar-IQ" sz="900">
                          <a:effectLst/>
                        </a:rPr>
                        <a:t>6</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dirty="0">
                          <a:effectLst/>
                        </a:rPr>
                        <a:t>تكاليف الصيانة الوقائية</a:t>
                      </a:r>
                      <a:endParaRPr lang="en-US" sz="900" b="1" dirty="0">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14392110</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36.1</a:t>
                      </a:r>
                      <a:r>
                        <a:rPr lang="ar-IQ" sz="900">
                          <a:effectLst/>
                        </a:rPr>
                        <a:t>%</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9218733</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26.6</a:t>
                      </a:r>
                      <a:r>
                        <a:rPr lang="ar-IQ" sz="900">
                          <a:effectLst/>
                        </a:rPr>
                        <a:t>%</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11901729</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29.2</a:t>
                      </a:r>
                      <a:r>
                        <a:rPr lang="ar-IQ" sz="900">
                          <a:effectLst/>
                        </a:rPr>
                        <a:t>%</a:t>
                      </a:r>
                      <a:endParaRPr lang="en-US" sz="900" b="1">
                        <a:effectLst/>
                        <a:latin typeface="Times New Roman"/>
                        <a:ea typeface="Times New Roman"/>
                      </a:endParaRPr>
                    </a:p>
                  </a:txBody>
                  <a:tcPr marL="25980" marR="25980" marT="0" marB="0"/>
                </a:tc>
              </a:tr>
              <a:tr h="190290">
                <a:tc>
                  <a:txBody>
                    <a:bodyPr/>
                    <a:lstStyle/>
                    <a:p>
                      <a:pPr algn="ctr" rtl="1">
                        <a:lnSpc>
                          <a:spcPct val="90000"/>
                        </a:lnSpc>
                        <a:spcAft>
                          <a:spcPts val="0"/>
                        </a:spcAft>
                      </a:pPr>
                      <a:r>
                        <a:rPr lang="ar-IQ" sz="900">
                          <a:effectLst/>
                        </a:rPr>
                        <a:t>7</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dirty="0">
                          <a:effectLst/>
                        </a:rPr>
                        <a:t>  التدقيق الداخلي للجودة</a:t>
                      </a:r>
                      <a:endParaRPr lang="en-US" sz="900" b="1" dirty="0">
                        <a:effectLst/>
                        <a:latin typeface="Times New Roman"/>
                        <a:ea typeface="Times New Roman"/>
                      </a:endParaRPr>
                    </a:p>
                  </a:txBody>
                  <a:tcPr marL="25980" marR="25980" marT="0" marB="0"/>
                </a:tc>
                <a:tc>
                  <a:txBody>
                    <a:bodyPr/>
                    <a:lstStyle/>
                    <a:p>
                      <a:pPr algn="ctr" rtl="1">
                        <a:lnSpc>
                          <a:spcPct val="90000"/>
                        </a:lnSpc>
                        <a:spcAft>
                          <a:spcPts val="0"/>
                        </a:spcAft>
                      </a:pPr>
                      <a:r>
                        <a:rPr lang="ar-IQ" sz="900" dirty="0">
                          <a:effectLst/>
                        </a:rPr>
                        <a:t>924532</a:t>
                      </a:r>
                      <a:endParaRPr lang="en-US" sz="900" b="1" dirty="0">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2.33</a:t>
                      </a:r>
                      <a:r>
                        <a:rPr lang="ar-IQ" sz="900">
                          <a:effectLst/>
                        </a:rPr>
                        <a:t>%</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991463</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2.88</a:t>
                      </a:r>
                      <a:r>
                        <a:rPr lang="ar-IQ" sz="900">
                          <a:effectLst/>
                        </a:rPr>
                        <a:t>%</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1232471</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dirty="0">
                          <a:effectLst/>
                        </a:rPr>
                        <a:t>3.10</a:t>
                      </a:r>
                      <a:r>
                        <a:rPr lang="ar-IQ" sz="900" dirty="0">
                          <a:effectLst/>
                        </a:rPr>
                        <a:t>%</a:t>
                      </a:r>
                      <a:endParaRPr lang="en-US" sz="900" b="1" dirty="0">
                        <a:effectLst/>
                        <a:latin typeface="Times New Roman"/>
                        <a:ea typeface="Times New Roman"/>
                      </a:endParaRPr>
                    </a:p>
                  </a:txBody>
                  <a:tcPr marL="25980" marR="25980" marT="0" marB="0"/>
                </a:tc>
              </a:tr>
              <a:tr h="190290">
                <a:tc>
                  <a:txBody>
                    <a:bodyPr/>
                    <a:lstStyle/>
                    <a:p>
                      <a:pPr algn="ctr" rtl="1">
                        <a:lnSpc>
                          <a:spcPct val="90000"/>
                        </a:lnSpc>
                        <a:spcAft>
                          <a:spcPts val="0"/>
                        </a:spcAft>
                      </a:pPr>
                      <a:r>
                        <a:rPr lang="ar-IQ" sz="900">
                          <a:effectLst/>
                        </a:rPr>
                        <a:t>8</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dirty="0">
                          <a:effectLst/>
                        </a:rPr>
                        <a:t>تكاليف المنع الأخرى</a:t>
                      </a:r>
                      <a:endParaRPr lang="en-US" sz="900" b="1" dirty="0">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6375240</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16.0</a:t>
                      </a:r>
                      <a:r>
                        <a:rPr lang="ar-IQ" sz="900">
                          <a:effectLst/>
                        </a:rPr>
                        <a:t>%</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5892943</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17.0</a:t>
                      </a:r>
                      <a:r>
                        <a:rPr lang="ar-IQ" sz="900">
                          <a:effectLst/>
                        </a:rPr>
                        <a:t>%</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5949392</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14.6</a:t>
                      </a:r>
                      <a:r>
                        <a:rPr lang="ar-IQ" sz="900">
                          <a:effectLst/>
                        </a:rPr>
                        <a:t>%</a:t>
                      </a:r>
                      <a:endParaRPr lang="en-US" sz="900" b="1">
                        <a:effectLst/>
                        <a:latin typeface="Times New Roman"/>
                        <a:ea typeface="Times New Roman"/>
                      </a:endParaRPr>
                    </a:p>
                  </a:txBody>
                  <a:tcPr marL="25980" marR="25980" marT="0" marB="0"/>
                </a:tc>
              </a:tr>
              <a:tr h="190290">
                <a:tc>
                  <a:txBody>
                    <a:bodyPr/>
                    <a:lstStyle/>
                    <a:p>
                      <a:pPr algn="ctr" rtl="1">
                        <a:lnSpc>
                          <a:spcPct val="90000"/>
                        </a:lnSpc>
                        <a:spcAft>
                          <a:spcPts val="0"/>
                        </a:spcAft>
                      </a:pPr>
                      <a:r>
                        <a:rPr lang="ar-IQ" sz="900">
                          <a:effectLst/>
                        </a:rPr>
                        <a:t> </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dirty="0">
                          <a:effectLst/>
                        </a:rPr>
                        <a:t>مجموع تكاليف المنع</a:t>
                      </a:r>
                      <a:endParaRPr lang="en-US" sz="900" b="1" dirty="0">
                        <a:effectLst/>
                        <a:latin typeface="Times New Roman"/>
                        <a:ea typeface="Times New Roman"/>
                      </a:endParaRPr>
                    </a:p>
                  </a:txBody>
                  <a:tcPr marL="25980" marR="25980" marT="0" marB="0"/>
                </a:tc>
                <a:tc>
                  <a:txBody>
                    <a:bodyPr/>
                    <a:lstStyle/>
                    <a:p>
                      <a:pPr algn="ctr" rtl="1">
                        <a:lnSpc>
                          <a:spcPct val="90000"/>
                        </a:lnSpc>
                        <a:spcAft>
                          <a:spcPts val="0"/>
                        </a:spcAft>
                      </a:pPr>
                      <a:r>
                        <a:rPr lang="ar-IQ" sz="900" dirty="0">
                          <a:effectLst/>
                        </a:rPr>
                        <a:t>39913138</a:t>
                      </a:r>
                      <a:endParaRPr lang="en-US" sz="900" b="1" dirty="0">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100%</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34682501</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100%</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40693535</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100%</a:t>
                      </a:r>
                      <a:endParaRPr lang="en-US" sz="900" b="1">
                        <a:effectLst/>
                        <a:latin typeface="Times New Roman"/>
                        <a:ea typeface="Times New Roman"/>
                      </a:endParaRPr>
                    </a:p>
                  </a:txBody>
                  <a:tcPr marL="25980" marR="25980" marT="0" marB="0"/>
                </a:tc>
              </a:tr>
              <a:tr h="259590">
                <a:tc>
                  <a:txBody>
                    <a:bodyPr/>
                    <a:lstStyle/>
                    <a:p>
                      <a:pPr algn="ctr" rtl="1">
                        <a:lnSpc>
                          <a:spcPct val="90000"/>
                        </a:lnSpc>
                        <a:spcAft>
                          <a:spcPts val="0"/>
                        </a:spcAft>
                      </a:pPr>
                      <a:r>
                        <a:rPr lang="ar-IQ" sz="900">
                          <a:effectLst/>
                        </a:rPr>
                        <a:t> </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dirty="0">
                          <a:effectLst/>
                        </a:rPr>
                        <a:t>نسبة تكاليف المنع إلى </a:t>
                      </a:r>
                      <a:endParaRPr lang="en-US" sz="900" dirty="0">
                        <a:effectLst/>
                      </a:endParaRPr>
                    </a:p>
                    <a:p>
                      <a:pPr algn="ctr" rtl="1">
                        <a:lnSpc>
                          <a:spcPct val="90000"/>
                        </a:lnSpc>
                        <a:spcAft>
                          <a:spcPts val="0"/>
                        </a:spcAft>
                      </a:pPr>
                      <a:r>
                        <a:rPr lang="ar-IQ" sz="900" dirty="0">
                          <a:effectLst/>
                        </a:rPr>
                        <a:t>تكاليف الجودة </a:t>
                      </a:r>
                      <a:endParaRPr lang="en-US" sz="900" b="1" dirty="0">
                        <a:effectLst/>
                        <a:latin typeface="Times New Roman"/>
                        <a:ea typeface="Times New Roman"/>
                      </a:endParaRPr>
                    </a:p>
                  </a:txBody>
                  <a:tcPr marL="25980" marR="25980" marT="0" marB="0"/>
                </a:tc>
                <a:tc>
                  <a:txBody>
                    <a:bodyPr/>
                    <a:lstStyle/>
                    <a:p>
                      <a:pPr algn="ctr" rtl="0">
                        <a:lnSpc>
                          <a:spcPct val="90000"/>
                        </a:lnSpc>
                        <a:spcAft>
                          <a:spcPts val="0"/>
                        </a:spcAft>
                      </a:pPr>
                      <a:r>
                        <a:rPr lang="en-US" sz="900" dirty="0">
                          <a:effectLst/>
                        </a:rPr>
                        <a:t>47.82</a:t>
                      </a:r>
                      <a:r>
                        <a:rPr lang="ar-IQ" sz="900" dirty="0">
                          <a:effectLst/>
                        </a:rPr>
                        <a:t> %</a:t>
                      </a:r>
                      <a:endParaRPr lang="en-US" sz="900" b="1" dirty="0">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ــ</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52.61</a:t>
                      </a:r>
                      <a:r>
                        <a:rPr lang="ar-IQ" sz="900">
                          <a:effectLst/>
                        </a:rPr>
                        <a:t> %</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ــ</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40.83</a:t>
                      </a:r>
                      <a:r>
                        <a:rPr lang="ar-IQ" sz="900">
                          <a:effectLst/>
                        </a:rPr>
                        <a:t> %</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ــ</a:t>
                      </a:r>
                      <a:endParaRPr lang="en-US" sz="900" b="1">
                        <a:effectLst/>
                        <a:latin typeface="Times New Roman"/>
                        <a:ea typeface="Times New Roman"/>
                      </a:endParaRPr>
                    </a:p>
                  </a:txBody>
                  <a:tcPr marL="25980" marR="25980" marT="0" marB="0"/>
                </a:tc>
              </a:tr>
              <a:tr h="190290">
                <a:tc>
                  <a:txBody>
                    <a:bodyPr/>
                    <a:lstStyle/>
                    <a:p>
                      <a:pPr algn="ctr" rtl="1">
                        <a:lnSpc>
                          <a:spcPct val="90000"/>
                        </a:lnSpc>
                        <a:spcAft>
                          <a:spcPts val="0"/>
                        </a:spcAft>
                      </a:pPr>
                      <a:r>
                        <a:rPr lang="ar-IQ" sz="900" dirty="0">
                          <a:effectLst/>
                        </a:rPr>
                        <a:t>1</a:t>
                      </a:r>
                      <a:endParaRPr lang="en-US" sz="900" b="1" dirty="0">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الفحص والاختبار للمواد الأولية</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dirty="0">
                          <a:effectLst/>
                        </a:rPr>
                        <a:t>2244823</a:t>
                      </a:r>
                      <a:endParaRPr lang="en-US" sz="900" b="1" dirty="0">
                        <a:effectLst/>
                        <a:latin typeface="Times New Roman"/>
                        <a:ea typeface="Times New Roman"/>
                      </a:endParaRPr>
                    </a:p>
                  </a:txBody>
                  <a:tcPr marL="25980" marR="25980" marT="0" marB="0"/>
                </a:tc>
                <a:tc>
                  <a:txBody>
                    <a:bodyPr/>
                    <a:lstStyle/>
                    <a:p>
                      <a:pPr algn="ctr" rtl="0">
                        <a:lnSpc>
                          <a:spcPct val="90000"/>
                        </a:lnSpc>
                        <a:spcAft>
                          <a:spcPts val="0"/>
                        </a:spcAft>
                      </a:pPr>
                      <a:r>
                        <a:rPr lang="en-US" sz="900" dirty="0">
                          <a:effectLst/>
                        </a:rPr>
                        <a:t>12.9</a:t>
                      </a:r>
                      <a:r>
                        <a:rPr lang="ar-IQ" sz="900" dirty="0">
                          <a:effectLst/>
                        </a:rPr>
                        <a:t>%</a:t>
                      </a:r>
                      <a:endParaRPr lang="en-US" sz="900" b="1" dirty="0">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2303374</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16.1</a:t>
                      </a:r>
                      <a:r>
                        <a:rPr lang="ar-IQ" sz="900">
                          <a:effectLst/>
                        </a:rPr>
                        <a:t>%</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2914218</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dirty="0">
                          <a:effectLst/>
                        </a:rPr>
                        <a:t>13.6</a:t>
                      </a:r>
                      <a:r>
                        <a:rPr lang="ar-IQ" sz="900" dirty="0">
                          <a:effectLst/>
                        </a:rPr>
                        <a:t>%</a:t>
                      </a:r>
                      <a:endParaRPr lang="en-US" sz="900" b="1" dirty="0">
                        <a:effectLst/>
                        <a:latin typeface="Times New Roman"/>
                        <a:ea typeface="Times New Roman"/>
                      </a:endParaRPr>
                    </a:p>
                  </a:txBody>
                  <a:tcPr marL="25980" marR="25980" marT="0" marB="0"/>
                </a:tc>
              </a:tr>
              <a:tr h="190290">
                <a:tc>
                  <a:txBody>
                    <a:bodyPr/>
                    <a:lstStyle/>
                    <a:p>
                      <a:pPr algn="ctr" rtl="1">
                        <a:lnSpc>
                          <a:spcPct val="90000"/>
                        </a:lnSpc>
                        <a:spcAft>
                          <a:spcPts val="0"/>
                        </a:spcAft>
                      </a:pPr>
                      <a:r>
                        <a:rPr lang="ar-IQ" sz="900">
                          <a:effectLst/>
                        </a:rPr>
                        <a:t>2</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dirty="0">
                          <a:effectLst/>
                        </a:rPr>
                        <a:t>الفحص والاختبار أثناء الإنتاج</a:t>
                      </a:r>
                      <a:endParaRPr lang="en-US" sz="900" b="1" dirty="0">
                        <a:effectLst/>
                        <a:latin typeface="Times New Roman"/>
                        <a:ea typeface="Times New Roman"/>
                      </a:endParaRPr>
                    </a:p>
                  </a:txBody>
                  <a:tcPr marL="25980" marR="25980" marT="0" marB="0"/>
                </a:tc>
                <a:tc>
                  <a:txBody>
                    <a:bodyPr/>
                    <a:lstStyle/>
                    <a:p>
                      <a:pPr algn="ctr" rtl="1">
                        <a:lnSpc>
                          <a:spcPct val="90000"/>
                        </a:lnSpc>
                        <a:spcAft>
                          <a:spcPts val="0"/>
                        </a:spcAft>
                      </a:pPr>
                      <a:r>
                        <a:rPr lang="ar-IQ" sz="900" dirty="0">
                          <a:effectLst/>
                        </a:rPr>
                        <a:t>7057161</a:t>
                      </a:r>
                      <a:endParaRPr lang="en-US" sz="900" b="1" dirty="0">
                        <a:effectLst/>
                        <a:latin typeface="Times New Roman"/>
                        <a:ea typeface="Times New Roman"/>
                      </a:endParaRPr>
                    </a:p>
                  </a:txBody>
                  <a:tcPr marL="25980" marR="25980" marT="0" marB="0"/>
                </a:tc>
                <a:tc>
                  <a:txBody>
                    <a:bodyPr/>
                    <a:lstStyle/>
                    <a:p>
                      <a:pPr algn="ctr" rtl="0">
                        <a:lnSpc>
                          <a:spcPct val="90000"/>
                        </a:lnSpc>
                        <a:spcAft>
                          <a:spcPts val="0"/>
                        </a:spcAft>
                      </a:pPr>
                      <a:r>
                        <a:rPr lang="en-US" sz="900" dirty="0">
                          <a:effectLst/>
                        </a:rPr>
                        <a:t>40.8</a:t>
                      </a:r>
                      <a:r>
                        <a:rPr lang="ar-IQ" sz="900" dirty="0">
                          <a:effectLst/>
                        </a:rPr>
                        <a:t>%</a:t>
                      </a:r>
                      <a:endParaRPr lang="en-US" sz="900" b="1" dirty="0">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7267613</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50.9</a:t>
                      </a:r>
                      <a:r>
                        <a:rPr lang="ar-IQ" sz="900">
                          <a:effectLst/>
                        </a:rPr>
                        <a:t>%</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9211661</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42.7</a:t>
                      </a:r>
                      <a:r>
                        <a:rPr lang="ar-IQ" sz="900">
                          <a:effectLst/>
                        </a:rPr>
                        <a:t>%</a:t>
                      </a:r>
                      <a:endParaRPr lang="en-US" sz="900" b="1">
                        <a:effectLst/>
                        <a:latin typeface="Times New Roman"/>
                        <a:ea typeface="Times New Roman"/>
                      </a:endParaRPr>
                    </a:p>
                  </a:txBody>
                  <a:tcPr marL="25980" marR="25980" marT="0" marB="0"/>
                </a:tc>
              </a:tr>
              <a:tr h="190290">
                <a:tc>
                  <a:txBody>
                    <a:bodyPr/>
                    <a:lstStyle/>
                    <a:p>
                      <a:pPr algn="ctr" rtl="1">
                        <a:lnSpc>
                          <a:spcPct val="90000"/>
                        </a:lnSpc>
                        <a:spcAft>
                          <a:spcPts val="0"/>
                        </a:spcAft>
                      </a:pPr>
                      <a:r>
                        <a:rPr lang="ar-IQ" sz="900">
                          <a:effectLst/>
                        </a:rPr>
                        <a:t>3</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الفحص والاختبار النهائي</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dirty="0">
                          <a:effectLst/>
                        </a:rPr>
                        <a:t>2806028</a:t>
                      </a:r>
                      <a:endParaRPr lang="en-US" sz="900" b="1" dirty="0">
                        <a:effectLst/>
                        <a:latin typeface="Times New Roman"/>
                        <a:ea typeface="Times New Roman"/>
                      </a:endParaRPr>
                    </a:p>
                  </a:txBody>
                  <a:tcPr marL="25980" marR="25980" marT="0" marB="0"/>
                </a:tc>
                <a:tc>
                  <a:txBody>
                    <a:bodyPr/>
                    <a:lstStyle/>
                    <a:p>
                      <a:pPr algn="ctr" rtl="0">
                        <a:lnSpc>
                          <a:spcPct val="90000"/>
                        </a:lnSpc>
                        <a:spcAft>
                          <a:spcPts val="0"/>
                        </a:spcAft>
                      </a:pPr>
                      <a:r>
                        <a:rPr lang="en-US" sz="900" dirty="0">
                          <a:effectLst/>
                        </a:rPr>
                        <a:t>16.3</a:t>
                      </a:r>
                      <a:r>
                        <a:rPr lang="ar-IQ" sz="900" dirty="0">
                          <a:effectLst/>
                        </a:rPr>
                        <a:t>%</a:t>
                      </a:r>
                      <a:endParaRPr lang="en-US" sz="900" b="1" dirty="0">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2864115</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20.0</a:t>
                      </a:r>
                      <a:r>
                        <a:rPr lang="ar-IQ" sz="900">
                          <a:effectLst/>
                        </a:rPr>
                        <a:t>%</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3324030</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15.4</a:t>
                      </a:r>
                      <a:r>
                        <a:rPr lang="ar-IQ" sz="900">
                          <a:effectLst/>
                        </a:rPr>
                        <a:t>%</a:t>
                      </a:r>
                      <a:endParaRPr lang="en-US" sz="900" b="1">
                        <a:effectLst/>
                        <a:latin typeface="Times New Roman"/>
                        <a:ea typeface="Times New Roman"/>
                      </a:endParaRPr>
                    </a:p>
                  </a:txBody>
                  <a:tcPr marL="25980" marR="25980" marT="0" marB="0"/>
                </a:tc>
              </a:tr>
              <a:tr h="190290">
                <a:tc>
                  <a:txBody>
                    <a:bodyPr/>
                    <a:lstStyle/>
                    <a:p>
                      <a:pPr algn="ctr" rtl="1">
                        <a:lnSpc>
                          <a:spcPct val="90000"/>
                        </a:lnSpc>
                        <a:spcAft>
                          <a:spcPts val="0"/>
                        </a:spcAft>
                      </a:pPr>
                      <a:r>
                        <a:rPr lang="ar-IQ" sz="900">
                          <a:effectLst/>
                        </a:rPr>
                        <a:t>4</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صيانة معدات الفحص والاختبار</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550000</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dirty="0">
                          <a:effectLst/>
                        </a:rPr>
                        <a:t>3.20</a:t>
                      </a:r>
                      <a:r>
                        <a:rPr lang="ar-IQ" sz="900" dirty="0">
                          <a:effectLst/>
                        </a:rPr>
                        <a:t>%</a:t>
                      </a:r>
                      <a:endParaRPr lang="en-US" sz="900" b="1" dirty="0">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320000</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2.30</a:t>
                      </a:r>
                      <a:r>
                        <a:rPr lang="ar-IQ" sz="900">
                          <a:effectLst/>
                        </a:rPr>
                        <a:t>%</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675000</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3.20</a:t>
                      </a:r>
                      <a:r>
                        <a:rPr lang="ar-IQ" sz="900">
                          <a:effectLst/>
                        </a:rPr>
                        <a:t>%</a:t>
                      </a:r>
                      <a:endParaRPr lang="en-US" sz="900" b="1">
                        <a:effectLst/>
                        <a:latin typeface="Times New Roman"/>
                        <a:ea typeface="Times New Roman"/>
                      </a:endParaRPr>
                    </a:p>
                  </a:txBody>
                  <a:tcPr marL="25980" marR="25980" marT="0" marB="0"/>
                </a:tc>
              </a:tr>
              <a:tr h="190290">
                <a:tc>
                  <a:txBody>
                    <a:bodyPr/>
                    <a:lstStyle/>
                    <a:p>
                      <a:pPr algn="ctr" rtl="1">
                        <a:lnSpc>
                          <a:spcPct val="90000"/>
                        </a:lnSpc>
                        <a:spcAft>
                          <a:spcPts val="0"/>
                        </a:spcAft>
                      </a:pPr>
                      <a:r>
                        <a:rPr lang="ar-IQ" sz="900">
                          <a:effectLst/>
                        </a:rPr>
                        <a:t>5</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معايرة معدات الفحص والاختبار</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dirty="0">
                          <a:effectLst/>
                        </a:rPr>
                        <a:t>168362</a:t>
                      </a:r>
                      <a:endParaRPr lang="en-US" sz="900" b="1" dirty="0">
                        <a:effectLst/>
                        <a:latin typeface="Times New Roman"/>
                        <a:ea typeface="Times New Roman"/>
                      </a:endParaRPr>
                    </a:p>
                  </a:txBody>
                  <a:tcPr marL="25980" marR="25980" marT="0" marB="0"/>
                </a:tc>
                <a:tc>
                  <a:txBody>
                    <a:bodyPr/>
                    <a:lstStyle/>
                    <a:p>
                      <a:pPr algn="ctr" rtl="0">
                        <a:lnSpc>
                          <a:spcPct val="90000"/>
                        </a:lnSpc>
                        <a:spcAft>
                          <a:spcPts val="0"/>
                        </a:spcAft>
                      </a:pPr>
                      <a:r>
                        <a:rPr lang="en-US" sz="900" dirty="0">
                          <a:effectLst/>
                        </a:rPr>
                        <a:t>0.98</a:t>
                      </a:r>
                      <a:r>
                        <a:rPr lang="ar-IQ" sz="900" dirty="0">
                          <a:effectLst/>
                        </a:rPr>
                        <a:t>%</a:t>
                      </a:r>
                      <a:endParaRPr lang="en-US" sz="900" b="1" dirty="0">
                        <a:effectLst/>
                        <a:latin typeface="Times New Roman"/>
                        <a:ea typeface="Times New Roman"/>
                      </a:endParaRPr>
                    </a:p>
                  </a:txBody>
                  <a:tcPr marL="25980" marR="25980" marT="0" marB="0"/>
                </a:tc>
                <a:tc>
                  <a:txBody>
                    <a:bodyPr/>
                    <a:lstStyle/>
                    <a:p>
                      <a:pPr algn="ctr" rtl="1">
                        <a:lnSpc>
                          <a:spcPct val="90000"/>
                        </a:lnSpc>
                        <a:spcAft>
                          <a:spcPts val="0"/>
                        </a:spcAft>
                      </a:pPr>
                      <a:r>
                        <a:rPr lang="ar-IQ" sz="900" dirty="0">
                          <a:effectLst/>
                        </a:rPr>
                        <a:t>172370</a:t>
                      </a:r>
                      <a:endParaRPr lang="en-US" sz="900" b="1" dirty="0">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1.20</a:t>
                      </a:r>
                      <a:r>
                        <a:rPr lang="ar-IQ" sz="900">
                          <a:effectLst/>
                        </a:rPr>
                        <a:t>%</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218566</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1.01</a:t>
                      </a:r>
                      <a:r>
                        <a:rPr lang="ar-IQ" sz="900">
                          <a:effectLst/>
                        </a:rPr>
                        <a:t>%</a:t>
                      </a:r>
                      <a:endParaRPr lang="en-US" sz="900" b="1">
                        <a:effectLst/>
                        <a:latin typeface="Times New Roman"/>
                        <a:ea typeface="Times New Roman"/>
                      </a:endParaRPr>
                    </a:p>
                  </a:txBody>
                  <a:tcPr marL="25980" marR="25980" marT="0" marB="0"/>
                </a:tc>
              </a:tr>
              <a:tr h="190290">
                <a:tc>
                  <a:txBody>
                    <a:bodyPr/>
                    <a:lstStyle/>
                    <a:p>
                      <a:pPr algn="ctr" rtl="1">
                        <a:lnSpc>
                          <a:spcPct val="90000"/>
                        </a:lnSpc>
                        <a:spcAft>
                          <a:spcPts val="0"/>
                        </a:spcAft>
                      </a:pPr>
                      <a:r>
                        <a:rPr lang="ar-IQ" sz="900">
                          <a:effectLst/>
                        </a:rPr>
                        <a:t>6</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اندثار معدات الفحص والاختبار</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dirty="0">
                          <a:effectLst/>
                        </a:rPr>
                        <a:t>120000</a:t>
                      </a:r>
                      <a:endParaRPr lang="en-US" sz="900" b="1" dirty="0">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0.69</a:t>
                      </a:r>
                      <a:r>
                        <a:rPr lang="ar-IQ" sz="900">
                          <a:effectLst/>
                        </a:rPr>
                        <a:t>%</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dirty="0">
                          <a:effectLst/>
                        </a:rPr>
                        <a:t>120000</a:t>
                      </a:r>
                      <a:endParaRPr lang="en-US" sz="900" b="1" dirty="0">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0.80</a:t>
                      </a:r>
                      <a:r>
                        <a:rPr lang="ar-IQ" sz="900">
                          <a:effectLst/>
                        </a:rPr>
                        <a:t>%</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120000</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0.56</a:t>
                      </a:r>
                      <a:r>
                        <a:rPr lang="ar-IQ" sz="900">
                          <a:effectLst/>
                        </a:rPr>
                        <a:t>%</a:t>
                      </a:r>
                      <a:endParaRPr lang="en-US" sz="900" b="1">
                        <a:effectLst/>
                        <a:latin typeface="Times New Roman"/>
                        <a:ea typeface="Times New Roman"/>
                      </a:endParaRPr>
                    </a:p>
                  </a:txBody>
                  <a:tcPr marL="25980" marR="25980" marT="0" marB="0"/>
                </a:tc>
              </a:tr>
              <a:tr h="190290">
                <a:tc>
                  <a:txBody>
                    <a:bodyPr/>
                    <a:lstStyle/>
                    <a:p>
                      <a:pPr algn="ctr" rtl="1">
                        <a:lnSpc>
                          <a:spcPct val="90000"/>
                        </a:lnSpc>
                        <a:spcAft>
                          <a:spcPts val="0"/>
                        </a:spcAft>
                      </a:pPr>
                      <a:r>
                        <a:rPr lang="ar-IQ" sz="900">
                          <a:effectLst/>
                        </a:rPr>
                        <a:t>7</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تقارير الفحص والاختبار</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264152</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dirty="0">
                          <a:effectLst/>
                        </a:rPr>
                        <a:t>1.53</a:t>
                      </a:r>
                      <a:r>
                        <a:rPr lang="ar-IQ" sz="900" dirty="0">
                          <a:effectLst/>
                        </a:rPr>
                        <a:t>%</a:t>
                      </a:r>
                      <a:endParaRPr lang="en-US" sz="900" b="1" dirty="0">
                        <a:effectLst/>
                        <a:latin typeface="Times New Roman"/>
                        <a:ea typeface="Times New Roman"/>
                      </a:endParaRPr>
                    </a:p>
                  </a:txBody>
                  <a:tcPr marL="25980" marR="25980" marT="0" marB="0"/>
                </a:tc>
                <a:tc>
                  <a:txBody>
                    <a:bodyPr/>
                    <a:lstStyle/>
                    <a:p>
                      <a:pPr algn="ctr" rtl="1">
                        <a:lnSpc>
                          <a:spcPct val="90000"/>
                        </a:lnSpc>
                        <a:spcAft>
                          <a:spcPts val="0"/>
                        </a:spcAft>
                      </a:pPr>
                      <a:r>
                        <a:rPr lang="ar-IQ" sz="900" dirty="0">
                          <a:effectLst/>
                        </a:rPr>
                        <a:t>283275</a:t>
                      </a:r>
                      <a:endParaRPr lang="en-US" sz="900" b="1" dirty="0">
                        <a:effectLst/>
                        <a:latin typeface="Times New Roman"/>
                        <a:ea typeface="Times New Roman"/>
                      </a:endParaRPr>
                    </a:p>
                  </a:txBody>
                  <a:tcPr marL="25980" marR="25980" marT="0" marB="0"/>
                </a:tc>
                <a:tc>
                  <a:txBody>
                    <a:bodyPr/>
                    <a:lstStyle/>
                    <a:p>
                      <a:pPr algn="ctr" rtl="0">
                        <a:lnSpc>
                          <a:spcPct val="90000"/>
                        </a:lnSpc>
                        <a:spcAft>
                          <a:spcPts val="0"/>
                        </a:spcAft>
                      </a:pPr>
                      <a:r>
                        <a:rPr lang="en-US" sz="900" dirty="0">
                          <a:effectLst/>
                        </a:rPr>
                        <a:t>1.99</a:t>
                      </a:r>
                      <a:r>
                        <a:rPr lang="ar-IQ" sz="900" dirty="0">
                          <a:effectLst/>
                        </a:rPr>
                        <a:t>%</a:t>
                      </a:r>
                      <a:endParaRPr lang="en-US" sz="900" b="1" dirty="0">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352135</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1.63</a:t>
                      </a:r>
                      <a:r>
                        <a:rPr lang="ar-IQ" sz="900">
                          <a:effectLst/>
                        </a:rPr>
                        <a:t>%</a:t>
                      </a:r>
                      <a:endParaRPr lang="en-US" sz="900" b="1">
                        <a:effectLst/>
                        <a:latin typeface="Times New Roman"/>
                        <a:ea typeface="Times New Roman"/>
                      </a:endParaRPr>
                    </a:p>
                  </a:txBody>
                  <a:tcPr marL="25980" marR="25980" marT="0" marB="0"/>
                </a:tc>
              </a:tr>
              <a:tr h="190290">
                <a:tc>
                  <a:txBody>
                    <a:bodyPr/>
                    <a:lstStyle/>
                    <a:p>
                      <a:pPr algn="ctr" rtl="1">
                        <a:lnSpc>
                          <a:spcPct val="90000"/>
                        </a:lnSpc>
                        <a:spcAft>
                          <a:spcPts val="0"/>
                        </a:spcAft>
                      </a:pPr>
                      <a:r>
                        <a:rPr lang="ar-IQ" sz="900">
                          <a:effectLst/>
                        </a:rPr>
                        <a:t>8</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تكاليف تقييم أخرى</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4100263</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23.6</a:t>
                      </a:r>
                      <a:r>
                        <a:rPr lang="ar-IQ" sz="900">
                          <a:effectLst/>
                        </a:rPr>
                        <a:t>%</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dirty="0">
                          <a:effectLst/>
                        </a:rPr>
                        <a:t>970321</a:t>
                      </a:r>
                      <a:endParaRPr lang="en-US" sz="900" b="1" dirty="0">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6.71</a:t>
                      </a:r>
                      <a:r>
                        <a:rPr lang="ar-IQ" sz="900">
                          <a:effectLst/>
                        </a:rPr>
                        <a:t>%</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4719495</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21.9</a:t>
                      </a:r>
                      <a:r>
                        <a:rPr lang="ar-IQ" sz="900">
                          <a:effectLst/>
                        </a:rPr>
                        <a:t>%</a:t>
                      </a:r>
                      <a:endParaRPr lang="en-US" sz="900" b="1">
                        <a:effectLst/>
                        <a:latin typeface="Times New Roman"/>
                        <a:ea typeface="Times New Roman"/>
                      </a:endParaRPr>
                    </a:p>
                  </a:txBody>
                  <a:tcPr marL="25980" marR="25980" marT="0" marB="0"/>
                </a:tc>
              </a:tr>
              <a:tr h="190290">
                <a:tc>
                  <a:txBody>
                    <a:bodyPr/>
                    <a:lstStyle/>
                    <a:p>
                      <a:pPr algn="ctr" rtl="1">
                        <a:lnSpc>
                          <a:spcPct val="90000"/>
                        </a:lnSpc>
                        <a:spcAft>
                          <a:spcPts val="0"/>
                        </a:spcAft>
                      </a:pPr>
                      <a:r>
                        <a:rPr lang="ar-IQ" sz="900">
                          <a:effectLst/>
                        </a:rPr>
                        <a:t> </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مجموع تكاليف التقييم</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17310789</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100%</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dirty="0">
                          <a:effectLst/>
                        </a:rPr>
                        <a:t>14301068</a:t>
                      </a:r>
                      <a:endParaRPr lang="en-US" sz="900" b="1" dirty="0">
                        <a:effectLst/>
                        <a:latin typeface="Times New Roman"/>
                        <a:ea typeface="Times New Roman"/>
                      </a:endParaRPr>
                    </a:p>
                  </a:txBody>
                  <a:tcPr marL="25980" marR="25980" marT="0" marB="0"/>
                </a:tc>
                <a:tc>
                  <a:txBody>
                    <a:bodyPr/>
                    <a:lstStyle/>
                    <a:p>
                      <a:pPr algn="ctr" rtl="1">
                        <a:lnSpc>
                          <a:spcPct val="90000"/>
                        </a:lnSpc>
                        <a:spcAft>
                          <a:spcPts val="0"/>
                        </a:spcAft>
                      </a:pPr>
                      <a:r>
                        <a:rPr lang="ar-IQ" sz="900" dirty="0">
                          <a:effectLst/>
                        </a:rPr>
                        <a:t>100%</a:t>
                      </a:r>
                      <a:endParaRPr lang="en-US" sz="900" b="1" dirty="0">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21535105</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100%</a:t>
                      </a:r>
                      <a:endParaRPr lang="en-US" sz="900" b="1">
                        <a:effectLst/>
                        <a:latin typeface="Times New Roman"/>
                        <a:ea typeface="Times New Roman"/>
                      </a:endParaRPr>
                    </a:p>
                  </a:txBody>
                  <a:tcPr marL="25980" marR="25980" marT="0" marB="0"/>
                </a:tc>
              </a:tr>
              <a:tr h="259590">
                <a:tc>
                  <a:txBody>
                    <a:bodyPr/>
                    <a:lstStyle/>
                    <a:p>
                      <a:pPr algn="ctr" rtl="1">
                        <a:lnSpc>
                          <a:spcPct val="90000"/>
                        </a:lnSpc>
                        <a:spcAft>
                          <a:spcPts val="0"/>
                        </a:spcAft>
                      </a:pPr>
                      <a:r>
                        <a:rPr lang="ar-IQ" sz="900">
                          <a:effectLst/>
                        </a:rPr>
                        <a:t> </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نسبة تكاليف التقييم إلى </a:t>
                      </a:r>
                      <a:endParaRPr lang="en-US" sz="900">
                        <a:effectLst/>
                      </a:endParaRPr>
                    </a:p>
                    <a:p>
                      <a:pPr algn="ctr" rtl="1">
                        <a:lnSpc>
                          <a:spcPct val="90000"/>
                        </a:lnSpc>
                        <a:spcAft>
                          <a:spcPts val="0"/>
                        </a:spcAft>
                      </a:pPr>
                      <a:r>
                        <a:rPr lang="ar-IQ" sz="900">
                          <a:effectLst/>
                        </a:rPr>
                        <a:t>تكاليف الجودة </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20.74</a:t>
                      </a:r>
                      <a:r>
                        <a:rPr lang="ar-IQ" sz="900">
                          <a:effectLst/>
                        </a:rPr>
                        <a:t> %</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ــ</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dirty="0">
                          <a:effectLst/>
                        </a:rPr>
                        <a:t>21.69</a:t>
                      </a:r>
                      <a:r>
                        <a:rPr lang="ar-IQ" sz="900" dirty="0">
                          <a:effectLst/>
                        </a:rPr>
                        <a:t> %</a:t>
                      </a:r>
                      <a:endParaRPr lang="en-US" sz="900" b="1" dirty="0">
                        <a:effectLst/>
                        <a:latin typeface="Times New Roman"/>
                        <a:ea typeface="Times New Roman"/>
                      </a:endParaRPr>
                    </a:p>
                  </a:txBody>
                  <a:tcPr marL="25980" marR="25980" marT="0" marB="0"/>
                </a:tc>
                <a:tc>
                  <a:txBody>
                    <a:bodyPr/>
                    <a:lstStyle/>
                    <a:p>
                      <a:pPr algn="ctr" rtl="1">
                        <a:lnSpc>
                          <a:spcPct val="90000"/>
                        </a:lnSpc>
                        <a:spcAft>
                          <a:spcPts val="0"/>
                        </a:spcAft>
                      </a:pPr>
                      <a:r>
                        <a:rPr lang="ar-IQ" sz="900" dirty="0">
                          <a:effectLst/>
                        </a:rPr>
                        <a:t>ــ</a:t>
                      </a:r>
                      <a:endParaRPr lang="en-US" sz="900" b="1" dirty="0">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21.61</a:t>
                      </a:r>
                      <a:r>
                        <a:rPr lang="ar-IQ" sz="900">
                          <a:effectLst/>
                        </a:rPr>
                        <a:t> %</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ــ</a:t>
                      </a:r>
                      <a:endParaRPr lang="en-US" sz="900" b="1">
                        <a:effectLst/>
                        <a:latin typeface="Times New Roman"/>
                        <a:ea typeface="Times New Roman"/>
                      </a:endParaRPr>
                    </a:p>
                  </a:txBody>
                  <a:tcPr marL="25980" marR="25980" marT="0" marB="0"/>
                </a:tc>
              </a:tr>
              <a:tr h="190290">
                <a:tc>
                  <a:txBody>
                    <a:bodyPr/>
                    <a:lstStyle/>
                    <a:p>
                      <a:pPr algn="ctr" rtl="1">
                        <a:lnSpc>
                          <a:spcPct val="90000"/>
                        </a:lnSpc>
                        <a:spcAft>
                          <a:spcPts val="0"/>
                        </a:spcAft>
                      </a:pPr>
                      <a:r>
                        <a:rPr lang="ar-IQ" sz="900">
                          <a:effectLst/>
                        </a:rPr>
                        <a:t>1</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  السكراب</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8683665</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45.7</a:t>
                      </a:r>
                      <a:r>
                        <a:rPr lang="ar-IQ" sz="900">
                          <a:effectLst/>
                        </a:rPr>
                        <a:t>%</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4396220</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dirty="0">
                          <a:effectLst/>
                        </a:rPr>
                        <a:t>30.3</a:t>
                      </a:r>
                      <a:r>
                        <a:rPr lang="ar-IQ" sz="900" dirty="0">
                          <a:effectLst/>
                        </a:rPr>
                        <a:t>%</a:t>
                      </a:r>
                      <a:endParaRPr lang="en-US" sz="900" b="1" dirty="0">
                        <a:effectLst/>
                        <a:latin typeface="Times New Roman"/>
                        <a:ea typeface="Times New Roman"/>
                      </a:endParaRPr>
                    </a:p>
                  </a:txBody>
                  <a:tcPr marL="25980" marR="25980" marT="0" marB="0"/>
                </a:tc>
                <a:tc>
                  <a:txBody>
                    <a:bodyPr/>
                    <a:lstStyle/>
                    <a:p>
                      <a:pPr algn="ctr" rtl="1">
                        <a:lnSpc>
                          <a:spcPct val="90000"/>
                        </a:lnSpc>
                        <a:spcAft>
                          <a:spcPts val="0"/>
                        </a:spcAft>
                      </a:pPr>
                      <a:r>
                        <a:rPr lang="ar-IQ" sz="900" dirty="0">
                          <a:effectLst/>
                        </a:rPr>
                        <a:t>8789590</a:t>
                      </a:r>
                      <a:endParaRPr lang="en-US" sz="900" b="1" dirty="0">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40.3</a:t>
                      </a:r>
                      <a:r>
                        <a:rPr lang="ar-IQ" sz="900">
                          <a:effectLst/>
                        </a:rPr>
                        <a:t>%</a:t>
                      </a:r>
                      <a:endParaRPr lang="en-US" sz="900" b="1">
                        <a:effectLst/>
                        <a:latin typeface="Times New Roman"/>
                        <a:ea typeface="Times New Roman"/>
                      </a:endParaRPr>
                    </a:p>
                  </a:txBody>
                  <a:tcPr marL="25980" marR="25980" marT="0" marB="0"/>
                </a:tc>
              </a:tr>
              <a:tr h="190290">
                <a:tc>
                  <a:txBody>
                    <a:bodyPr/>
                    <a:lstStyle/>
                    <a:p>
                      <a:pPr algn="ctr" rtl="1">
                        <a:lnSpc>
                          <a:spcPct val="90000"/>
                        </a:lnSpc>
                        <a:spcAft>
                          <a:spcPts val="0"/>
                        </a:spcAft>
                      </a:pPr>
                      <a:r>
                        <a:rPr lang="ar-IQ" sz="900">
                          <a:effectLst/>
                        </a:rPr>
                        <a:t>2</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  إعادة الصنع</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4572690</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24.0</a:t>
                      </a:r>
                      <a:r>
                        <a:rPr lang="ar-IQ" sz="900">
                          <a:effectLst/>
                        </a:rPr>
                        <a:t>%</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dirty="0">
                          <a:effectLst/>
                        </a:rPr>
                        <a:t>4277677</a:t>
                      </a:r>
                      <a:endParaRPr lang="en-US" sz="900" b="1" dirty="0">
                        <a:effectLst/>
                        <a:latin typeface="Times New Roman"/>
                        <a:ea typeface="Times New Roman"/>
                      </a:endParaRPr>
                    </a:p>
                  </a:txBody>
                  <a:tcPr marL="25980" marR="25980" marT="0" marB="0"/>
                </a:tc>
                <a:tc>
                  <a:txBody>
                    <a:bodyPr/>
                    <a:lstStyle/>
                    <a:p>
                      <a:pPr algn="ctr" rtl="0">
                        <a:lnSpc>
                          <a:spcPct val="90000"/>
                        </a:lnSpc>
                        <a:spcAft>
                          <a:spcPts val="0"/>
                        </a:spcAft>
                      </a:pPr>
                      <a:r>
                        <a:rPr lang="en-US" sz="900" dirty="0">
                          <a:effectLst/>
                        </a:rPr>
                        <a:t>29.3</a:t>
                      </a:r>
                      <a:r>
                        <a:rPr lang="ar-IQ" sz="900" dirty="0">
                          <a:effectLst/>
                        </a:rPr>
                        <a:t>%</a:t>
                      </a:r>
                      <a:endParaRPr lang="en-US" sz="900" b="1" dirty="0">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5900245</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27.0</a:t>
                      </a:r>
                      <a:r>
                        <a:rPr lang="ar-IQ" sz="900">
                          <a:effectLst/>
                        </a:rPr>
                        <a:t>%</a:t>
                      </a:r>
                      <a:endParaRPr lang="en-US" sz="900" b="1">
                        <a:effectLst/>
                        <a:latin typeface="Times New Roman"/>
                        <a:ea typeface="Times New Roman"/>
                      </a:endParaRPr>
                    </a:p>
                  </a:txBody>
                  <a:tcPr marL="25980" marR="25980" marT="0" marB="0"/>
                </a:tc>
              </a:tr>
              <a:tr h="190290">
                <a:tc>
                  <a:txBody>
                    <a:bodyPr/>
                    <a:lstStyle/>
                    <a:p>
                      <a:pPr algn="ctr" rtl="1">
                        <a:lnSpc>
                          <a:spcPct val="90000"/>
                        </a:lnSpc>
                        <a:spcAft>
                          <a:spcPts val="0"/>
                        </a:spcAft>
                      </a:pPr>
                      <a:r>
                        <a:rPr lang="ar-IQ" sz="900">
                          <a:effectLst/>
                        </a:rPr>
                        <a:t>3</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  إعادة الفحص</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3024497</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16.0</a:t>
                      </a:r>
                      <a:r>
                        <a:rPr lang="ar-IQ" sz="900">
                          <a:effectLst/>
                        </a:rPr>
                        <a:t>%</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3114691</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dirty="0">
                          <a:effectLst/>
                        </a:rPr>
                        <a:t>21.4</a:t>
                      </a:r>
                      <a:r>
                        <a:rPr lang="ar-IQ" sz="900" dirty="0">
                          <a:effectLst/>
                        </a:rPr>
                        <a:t>%</a:t>
                      </a:r>
                      <a:endParaRPr lang="en-US" sz="900" b="1" dirty="0">
                        <a:effectLst/>
                        <a:latin typeface="Times New Roman"/>
                        <a:ea typeface="Times New Roman"/>
                      </a:endParaRPr>
                    </a:p>
                  </a:txBody>
                  <a:tcPr marL="25980" marR="25980" marT="0" marB="0"/>
                </a:tc>
                <a:tc>
                  <a:txBody>
                    <a:bodyPr/>
                    <a:lstStyle/>
                    <a:p>
                      <a:pPr algn="ctr" rtl="1">
                        <a:lnSpc>
                          <a:spcPct val="90000"/>
                        </a:lnSpc>
                        <a:spcAft>
                          <a:spcPts val="0"/>
                        </a:spcAft>
                      </a:pPr>
                      <a:r>
                        <a:rPr lang="ar-IQ" sz="900" dirty="0">
                          <a:effectLst/>
                        </a:rPr>
                        <a:t>3947855</a:t>
                      </a:r>
                      <a:endParaRPr lang="en-US" sz="900" b="1" dirty="0">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18.0</a:t>
                      </a:r>
                      <a:r>
                        <a:rPr lang="ar-IQ" sz="900">
                          <a:effectLst/>
                        </a:rPr>
                        <a:t>%</a:t>
                      </a:r>
                      <a:endParaRPr lang="en-US" sz="900" b="1">
                        <a:effectLst/>
                        <a:latin typeface="Times New Roman"/>
                        <a:ea typeface="Times New Roman"/>
                      </a:endParaRPr>
                    </a:p>
                  </a:txBody>
                  <a:tcPr marL="25980" marR="25980" marT="0" marB="0"/>
                </a:tc>
              </a:tr>
              <a:tr h="190290">
                <a:tc>
                  <a:txBody>
                    <a:bodyPr/>
                    <a:lstStyle/>
                    <a:p>
                      <a:pPr algn="ctr" rtl="1">
                        <a:lnSpc>
                          <a:spcPct val="90000"/>
                        </a:lnSpc>
                        <a:spcAft>
                          <a:spcPts val="0"/>
                        </a:spcAft>
                      </a:pPr>
                      <a:r>
                        <a:rPr lang="ar-IQ" sz="900">
                          <a:effectLst/>
                        </a:rPr>
                        <a:t>4</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  تحليل الفشل</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2725856</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14.3</a:t>
                      </a:r>
                      <a:r>
                        <a:rPr lang="ar-IQ" sz="900">
                          <a:effectLst/>
                        </a:rPr>
                        <a:t>%</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2765942</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dirty="0">
                          <a:effectLst/>
                        </a:rPr>
                        <a:t>19.0</a:t>
                      </a:r>
                      <a:r>
                        <a:rPr lang="ar-IQ" sz="900" dirty="0">
                          <a:effectLst/>
                        </a:rPr>
                        <a:t>%</a:t>
                      </a:r>
                      <a:endParaRPr lang="en-US" sz="900" b="1" dirty="0">
                        <a:effectLst/>
                        <a:latin typeface="Times New Roman"/>
                        <a:ea typeface="Times New Roman"/>
                      </a:endParaRPr>
                    </a:p>
                  </a:txBody>
                  <a:tcPr marL="25980" marR="25980" marT="0" marB="0"/>
                </a:tc>
                <a:tc>
                  <a:txBody>
                    <a:bodyPr/>
                    <a:lstStyle/>
                    <a:p>
                      <a:pPr algn="ctr" rtl="1">
                        <a:lnSpc>
                          <a:spcPct val="90000"/>
                        </a:lnSpc>
                        <a:spcAft>
                          <a:spcPts val="0"/>
                        </a:spcAft>
                      </a:pPr>
                      <a:r>
                        <a:rPr lang="ar-IQ" sz="900" dirty="0">
                          <a:effectLst/>
                        </a:rPr>
                        <a:t>3187426</a:t>
                      </a:r>
                      <a:endParaRPr lang="en-US" sz="900" b="1" dirty="0">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14.7</a:t>
                      </a:r>
                      <a:r>
                        <a:rPr lang="ar-IQ" sz="900">
                          <a:effectLst/>
                        </a:rPr>
                        <a:t>%</a:t>
                      </a:r>
                      <a:endParaRPr lang="en-US" sz="900" b="1">
                        <a:effectLst/>
                        <a:latin typeface="Times New Roman"/>
                        <a:ea typeface="Times New Roman"/>
                      </a:endParaRPr>
                    </a:p>
                  </a:txBody>
                  <a:tcPr marL="25980" marR="25980" marT="0" marB="0"/>
                </a:tc>
              </a:tr>
              <a:tr h="190290">
                <a:tc>
                  <a:txBody>
                    <a:bodyPr/>
                    <a:lstStyle/>
                    <a:p>
                      <a:pPr algn="ctr" rtl="1">
                        <a:lnSpc>
                          <a:spcPct val="90000"/>
                        </a:lnSpc>
                        <a:spcAft>
                          <a:spcPts val="0"/>
                        </a:spcAft>
                      </a:pPr>
                      <a:r>
                        <a:rPr lang="ar-IQ" sz="900">
                          <a:effectLst/>
                        </a:rPr>
                        <a:t> </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مجموع تكاليف الفشل الداخلي</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19006708</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100%</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14554530</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100%</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dirty="0">
                          <a:effectLst/>
                        </a:rPr>
                        <a:t>21825116</a:t>
                      </a:r>
                      <a:endParaRPr lang="en-US" sz="900" b="1" dirty="0">
                        <a:effectLst/>
                        <a:latin typeface="Times New Roman"/>
                        <a:ea typeface="Times New Roman"/>
                      </a:endParaRPr>
                    </a:p>
                  </a:txBody>
                  <a:tcPr marL="25980" marR="25980" marT="0" marB="0"/>
                </a:tc>
                <a:tc>
                  <a:txBody>
                    <a:bodyPr/>
                    <a:lstStyle/>
                    <a:p>
                      <a:pPr algn="ctr" rtl="1">
                        <a:lnSpc>
                          <a:spcPct val="90000"/>
                        </a:lnSpc>
                        <a:spcAft>
                          <a:spcPts val="0"/>
                        </a:spcAft>
                      </a:pPr>
                      <a:r>
                        <a:rPr lang="ar-IQ" sz="900" dirty="0">
                          <a:effectLst/>
                        </a:rPr>
                        <a:t>100%</a:t>
                      </a:r>
                      <a:endParaRPr lang="en-US" sz="900" b="1" dirty="0">
                        <a:effectLst/>
                        <a:latin typeface="Times New Roman"/>
                        <a:ea typeface="Times New Roman"/>
                      </a:endParaRPr>
                    </a:p>
                  </a:txBody>
                  <a:tcPr marL="25980" marR="25980" marT="0" marB="0"/>
                </a:tc>
              </a:tr>
              <a:tr h="253096">
                <a:tc>
                  <a:txBody>
                    <a:bodyPr/>
                    <a:lstStyle/>
                    <a:p>
                      <a:pPr algn="ctr" rtl="1">
                        <a:lnSpc>
                          <a:spcPct val="90000"/>
                        </a:lnSpc>
                        <a:spcAft>
                          <a:spcPts val="0"/>
                        </a:spcAft>
                      </a:pPr>
                      <a:r>
                        <a:rPr lang="ar-IQ" sz="900">
                          <a:effectLst/>
                        </a:rPr>
                        <a:t> </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نسبة تكاليف الفشل الداخلي إلى تكاليف الجودة </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22.78</a:t>
                      </a:r>
                      <a:r>
                        <a:rPr lang="ar-IQ" sz="900">
                          <a:effectLst/>
                        </a:rPr>
                        <a:t> %</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ــ</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22.08</a:t>
                      </a:r>
                      <a:r>
                        <a:rPr lang="ar-IQ" sz="900">
                          <a:effectLst/>
                        </a:rPr>
                        <a:t> %</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dirty="0">
                          <a:effectLst/>
                        </a:rPr>
                        <a:t>ــ</a:t>
                      </a:r>
                      <a:endParaRPr lang="en-US" sz="900" b="1" dirty="0">
                        <a:effectLst/>
                        <a:latin typeface="Times New Roman"/>
                        <a:ea typeface="Times New Roman"/>
                      </a:endParaRPr>
                    </a:p>
                  </a:txBody>
                  <a:tcPr marL="25980" marR="25980" marT="0" marB="0"/>
                </a:tc>
                <a:tc>
                  <a:txBody>
                    <a:bodyPr/>
                    <a:lstStyle/>
                    <a:p>
                      <a:pPr algn="ctr" rtl="0">
                        <a:lnSpc>
                          <a:spcPct val="90000"/>
                        </a:lnSpc>
                        <a:spcAft>
                          <a:spcPts val="0"/>
                        </a:spcAft>
                      </a:pPr>
                      <a:r>
                        <a:rPr lang="en-US" sz="900" dirty="0">
                          <a:effectLst/>
                        </a:rPr>
                        <a:t>21.90</a:t>
                      </a:r>
                      <a:r>
                        <a:rPr lang="ar-IQ" sz="900" dirty="0">
                          <a:effectLst/>
                        </a:rPr>
                        <a:t> %</a:t>
                      </a:r>
                      <a:endParaRPr lang="en-US" sz="900" b="1" dirty="0">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ــ</a:t>
                      </a:r>
                      <a:endParaRPr lang="en-US" sz="900" b="1">
                        <a:effectLst/>
                        <a:latin typeface="Times New Roman"/>
                        <a:ea typeface="Times New Roman"/>
                      </a:endParaRPr>
                    </a:p>
                  </a:txBody>
                  <a:tcPr marL="25980" marR="25980" marT="0" marB="0"/>
                </a:tc>
              </a:tr>
              <a:tr h="190290">
                <a:tc>
                  <a:txBody>
                    <a:bodyPr/>
                    <a:lstStyle/>
                    <a:p>
                      <a:pPr algn="ctr" rtl="1">
                        <a:lnSpc>
                          <a:spcPct val="90000"/>
                        </a:lnSpc>
                        <a:spcAft>
                          <a:spcPts val="0"/>
                        </a:spcAft>
                      </a:pPr>
                      <a:r>
                        <a:rPr lang="ar-IQ" sz="900">
                          <a:effectLst/>
                        </a:rPr>
                        <a:t>1</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تكاليف ظاهرة (تكاليف الضمان)</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6768170</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93.7</a:t>
                      </a:r>
                      <a:r>
                        <a:rPr lang="ar-IQ" sz="900">
                          <a:effectLst/>
                        </a:rPr>
                        <a:t>%</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1396800</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58.6</a:t>
                      </a:r>
                      <a:r>
                        <a:rPr lang="ar-IQ" sz="900">
                          <a:effectLst/>
                        </a:rPr>
                        <a:t>%</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dirty="0">
                          <a:effectLst/>
                        </a:rPr>
                        <a:t>8621436</a:t>
                      </a:r>
                      <a:endParaRPr lang="en-US" sz="900" b="1" dirty="0">
                        <a:effectLst/>
                        <a:latin typeface="Times New Roman"/>
                        <a:ea typeface="Times New Roman"/>
                      </a:endParaRPr>
                    </a:p>
                  </a:txBody>
                  <a:tcPr marL="25980" marR="25980" marT="0" marB="0"/>
                </a:tc>
                <a:tc>
                  <a:txBody>
                    <a:bodyPr/>
                    <a:lstStyle/>
                    <a:p>
                      <a:pPr algn="ctr" rtl="0">
                        <a:lnSpc>
                          <a:spcPct val="90000"/>
                        </a:lnSpc>
                        <a:spcAft>
                          <a:spcPts val="0"/>
                        </a:spcAft>
                      </a:pPr>
                      <a:r>
                        <a:rPr lang="en-US" sz="900" dirty="0">
                          <a:effectLst/>
                        </a:rPr>
                        <a:t>55.2</a:t>
                      </a:r>
                      <a:r>
                        <a:rPr lang="ar-IQ" sz="900" dirty="0">
                          <a:effectLst/>
                        </a:rPr>
                        <a:t>%</a:t>
                      </a:r>
                      <a:endParaRPr lang="en-US" sz="900" b="1" dirty="0">
                        <a:effectLst/>
                        <a:latin typeface="Times New Roman"/>
                        <a:ea typeface="Times New Roman"/>
                      </a:endParaRPr>
                    </a:p>
                  </a:txBody>
                  <a:tcPr marL="25980" marR="25980" marT="0" marB="0"/>
                </a:tc>
              </a:tr>
              <a:tr h="253096">
                <a:tc>
                  <a:txBody>
                    <a:bodyPr/>
                    <a:lstStyle/>
                    <a:p>
                      <a:pPr algn="ctr" rtl="1">
                        <a:lnSpc>
                          <a:spcPct val="90000"/>
                        </a:lnSpc>
                        <a:spcAft>
                          <a:spcPts val="0"/>
                        </a:spcAft>
                      </a:pPr>
                      <a:r>
                        <a:rPr lang="ar-IQ" sz="900">
                          <a:effectLst/>
                        </a:rPr>
                        <a:t>2</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تكاليف مخفية (محسوبة وفق دالة تاكوشي</a:t>
                      </a:r>
                      <a:r>
                        <a:rPr lang="ar-SA" sz="900">
                          <a:effectLst/>
                        </a:rPr>
                        <a:t>)</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457528</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6.30</a:t>
                      </a:r>
                      <a:r>
                        <a:rPr lang="ar-IQ" sz="900">
                          <a:effectLst/>
                        </a:rPr>
                        <a:t>%</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985582</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41.4</a:t>
                      </a:r>
                      <a:r>
                        <a:rPr lang="ar-IQ" sz="900">
                          <a:effectLst/>
                        </a:rPr>
                        <a:t>%</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dirty="0">
                          <a:effectLst/>
                        </a:rPr>
                        <a:t>6983363</a:t>
                      </a:r>
                      <a:endParaRPr lang="en-US" sz="900" b="1" dirty="0">
                        <a:effectLst/>
                        <a:latin typeface="Times New Roman"/>
                        <a:ea typeface="Times New Roman"/>
                      </a:endParaRPr>
                    </a:p>
                  </a:txBody>
                  <a:tcPr marL="25980" marR="25980" marT="0" marB="0"/>
                </a:tc>
                <a:tc>
                  <a:txBody>
                    <a:bodyPr/>
                    <a:lstStyle/>
                    <a:p>
                      <a:pPr algn="ctr" rtl="0">
                        <a:lnSpc>
                          <a:spcPct val="90000"/>
                        </a:lnSpc>
                        <a:spcAft>
                          <a:spcPts val="0"/>
                        </a:spcAft>
                      </a:pPr>
                      <a:r>
                        <a:rPr lang="en-US" sz="900" dirty="0">
                          <a:effectLst/>
                        </a:rPr>
                        <a:t>44.8</a:t>
                      </a:r>
                      <a:r>
                        <a:rPr lang="ar-IQ" sz="900" dirty="0">
                          <a:effectLst/>
                        </a:rPr>
                        <a:t>%</a:t>
                      </a:r>
                      <a:endParaRPr lang="en-US" sz="900" b="1" dirty="0">
                        <a:effectLst/>
                        <a:latin typeface="Times New Roman"/>
                        <a:ea typeface="Times New Roman"/>
                      </a:endParaRPr>
                    </a:p>
                  </a:txBody>
                  <a:tcPr marL="25980" marR="25980" marT="0" marB="0"/>
                </a:tc>
              </a:tr>
              <a:tr h="190290">
                <a:tc>
                  <a:txBody>
                    <a:bodyPr/>
                    <a:lstStyle/>
                    <a:p>
                      <a:pPr algn="ctr" rtl="1">
                        <a:lnSpc>
                          <a:spcPct val="90000"/>
                        </a:lnSpc>
                        <a:spcAft>
                          <a:spcPts val="0"/>
                        </a:spcAft>
                      </a:pPr>
                      <a:r>
                        <a:rPr lang="ar-IQ" sz="900">
                          <a:effectLst/>
                        </a:rPr>
                        <a:t> </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مجموع تكاليف الفشل الخارجي</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7225698</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100%</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2382382</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100%</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15604799</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dirty="0">
                          <a:effectLst/>
                        </a:rPr>
                        <a:t>100%</a:t>
                      </a:r>
                      <a:endParaRPr lang="en-US" sz="900" b="1" dirty="0">
                        <a:effectLst/>
                        <a:latin typeface="Times New Roman"/>
                        <a:ea typeface="Times New Roman"/>
                      </a:endParaRPr>
                    </a:p>
                  </a:txBody>
                  <a:tcPr marL="25980" marR="25980" marT="0" marB="0"/>
                </a:tc>
              </a:tr>
              <a:tr h="253096">
                <a:tc>
                  <a:txBody>
                    <a:bodyPr/>
                    <a:lstStyle/>
                    <a:p>
                      <a:pPr algn="ctr" rtl="1">
                        <a:lnSpc>
                          <a:spcPct val="90000"/>
                        </a:lnSpc>
                        <a:spcAft>
                          <a:spcPts val="0"/>
                        </a:spcAft>
                      </a:pPr>
                      <a:r>
                        <a:rPr lang="ar-IQ" sz="900">
                          <a:effectLst/>
                        </a:rPr>
                        <a:t> </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نسبة تكاليف الفشل الخارجي إلى تكاليف الجودة </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8.66</a:t>
                      </a:r>
                      <a:r>
                        <a:rPr lang="ar-IQ" sz="900">
                          <a:effectLst/>
                        </a:rPr>
                        <a:t> %</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ــ</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3.62 </a:t>
                      </a:r>
                      <a:r>
                        <a:rPr lang="ar-IQ" sz="900">
                          <a:effectLst/>
                        </a:rPr>
                        <a:t>%</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ــ</a:t>
                      </a:r>
                      <a:endParaRPr lang="en-US" sz="900" b="1">
                        <a:effectLst/>
                        <a:latin typeface="Times New Roman"/>
                        <a:ea typeface="Times New Roman"/>
                      </a:endParaRPr>
                    </a:p>
                  </a:txBody>
                  <a:tcPr marL="25980" marR="25980" marT="0" marB="0"/>
                </a:tc>
                <a:tc>
                  <a:txBody>
                    <a:bodyPr/>
                    <a:lstStyle/>
                    <a:p>
                      <a:pPr algn="ctr" rtl="0">
                        <a:lnSpc>
                          <a:spcPct val="90000"/>
                        </a:lnSpc>
                        <a:spcAft>
                          <a:spcPts val="0"/>
                        </a:spcAft>
                      </a:pPr>
                      <a:r>
                        <a:rPr lang="en-US" sz="900">
                          <a:effectLst/>
                        </a:rPr>
                        <a:t>15.66</a:t>
                      </a:r>
                      <a:r>
                        <a:rPr lang="ar-IQ" sz="900">
                          <a:effectLst/>
                        </a:rPr>
                        <a:t> %</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dirty="0">
                          <a:effectLst/>
                        </a:rPr>
                        <a:t>ــ</a:t>
                      </a:r>
                      <a:endParaRPr lang="en-US" sz="900" b="1" dirty="0">
                        <a:effectLst/>
                        <a:latin typeface="Times New Roman"/>
                        <a:ea typeface="Times New Roman"/>
                      </a:endParaRPr>
                    </a:p>
                  </a:txBody>
                  <a:tcPr marL="25980" marR="25980" marT="0" marB="0"/>
                </a:tc>
              </a:tr>
              <a:tr h="129795">
                <a:tc>
                  <a:txBody>
                    <a:bodyPr/>
                    <a:lstStyle/>
                    <a:p>
                      <a:pPr algn="ctr" rtl="1">
                        <a:lnSpc>
                          <a:spcPct val="90000"/>
                        </a:lnSpc>
                        <a:spcAft>
                          <a:spcPts val="0"/>
                        </a:spcAft>
                      </a:pPr>
                      <a:r>
                        <a:rPr lang="ar-IQ" sz="900">
                          <a:effectLst/>
                        </a:rPr>
                        <a:t> </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تكاليف الجودة </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83456333</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dirty="0">
                          <a:effectLst/>
                        </a:rPr>
                        <a:t>ــ</a:t>
                      </a:r>
                      <a:endParaRPr lang="en-US" sz="900" b="1" dirty="0">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65920481</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a:effectLst/>
                        </a:rPr>
                        <a:t>ــ</a:t>
                      </a:r>
                      <a:endParaRPr lang="en-US" sz="900" b="1">
                        <a:effectLst/>
                        <a:latin typeface="Times New Roman"/>
                        <a:ea typeface="Times New Roman"/>
                      </a:endParaRPr>
                    </a:p>
                  </a:txBody>
                  <a:tcPr marL="25980" marR="25980" marT="0" marB="0"/>
                </a:tc>
                <a:tc>
                  <a:txBody>
                    <a:bodyPr/>
                    <a:lstStyle/>
                    <a:p>
                      <a:pPr algn="ctr" rtl="1">
                        <a:lnSpc>
                          <a:spcPct val="90000"/>
                        </a:lnSpc>
                        <a:spcAft>
                          <a:spcPts val="0"/>
                        </a:spcAft>
                      </a:pPr>
                      <a:r>
                        <a:rPr lang="ar-IQ" sz="900" dirty="0">
                          <a:effectLst/>
                        </a:rPr>
                        <a:t>99658555</a:t>
                      </a:r>
                      <a:endParaRPr lang="en-US" sz="900" b="1" dirty="0">
                        <a:effectLst/>
                        <a:latin typeface="Times New Roman"/>
                        <a:ea typeface="Times New Roman"/>
                      </a:endParaRPr>
                    </a:p>
                  </a:txBody>
                  <a:tcPr marL="25980" marR="25980" marT="0" marB="0"/>
                </a:tc>
                <a:tc>
                  <a:txBody>
                    <a:bodyPr/>
                    <a:lstStyle/>
                    <a:p>
                      <a:pPr algn="ctr" rtl="1">
                        <a:lnSpc>
                          <a:spcPct val="90000"/>
                        </a:lnSpc>
                        <a:spcAft>
                          <a:spcPts val="0"/>
                        </a:spcAft>
                      </a:pPr>
                      <a:r>
                        <a:rPr lang="ar-IQ" sz="900" dirty="0">
                          <a:effectLst/>
                        </a:rPr>
                        <a:t>ــ</a:t>
                      </a:r>
                      <a:endParaRPr lang="en-US" sz="900" b="1" dirty="0">
                        <a:effectLst/>
                        <a:latin typeface="Times New Roman"/>
                        <a:ea typeface="Times New Roman"/>
                      </a:endParaRPr>
                    </a:p>
                  </a:txBody>
                  <a:tcPr marL="25980" marR="25980" marT="0" marB="0"/>
                </a:tc>
              </a:tr>
            </a:tbl>
          </a:graphicData>
        </a:graphic>
      </p:graphicFrame>
    </p:spTree>
    <p:extLst>
      <p:ext uri="{BB962C8B-B14F-4D97-AF65-F5344CB8AC3E}">
        <p14:creationId xmlns:p14="http://schemas.microsoft.com/office/powerpoint/2010/main" val="1871893912"/>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BEBA8EAE-BF5A-486C-A8C5-ECC9F3942E4B}">
                <a14:imgProps xmlns:a14="http://schemas.microsoft.com/office/drawing/2010/main">
                  <a14:imgLayer r:embed="rId3">
                    <a14:imgEffect>
                      <a14:brightnessContrast bright="-32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Rectangle 1"/>
          <p:cNvSpPr/>
          <p:nvPr/>
        </p:nvSpPr>
        <p:spPr>
          <a:xfrm>
            <a:off x="179512" y="181957"/>
            <a:ext cx="8856984" cy="6617196"/>
          </a:xfrm>
          <a:prstGeom prst="rect">
            <a:avLst/>
          </a:prstGeom>
        </p:spPr>
        <p:txBody>
          <a:bodyPr wrap="square">
            <a:spAutoFit/>
          </a:bodyPr>
          <a:lstStyle/>
          <a:p>
            <a:r>
              <a:rPr lang="ar-SA" sz="3200" b="1" dirty="0">
                <a:latin typeface="Arabic Typesetting" pitchFamily="66" charset="-78"/>
                <a:cs typeface="Arabic Typesetting" pitchFamily="66" charset="-78"/>
              </a:rPr>
              <a:t> </a:t>
            </a:r>
            <a:r>
              <a:rPr lang="ar-SA" sz="3200" b="1" dirty="0" smtClean="0">
                <a:latin typeface="Arabic Typesetting" pitchFamily="66" charset="-78"/>
                <a:cs typeface="Arabic Typesetting" pitchFamily="66" charset="-78"/>
              </a:rPr>
              <a:t>                                   </a:t>
            </a:r>
            <a:r>
              <a:rPr lang="ar-SA" sz="4000" b="1" dirty="0" smtClean="0">
                <a:latin typeface="Arabic Typesetting" pitchFamily="66" charset="-78"/>
                <a:cs typeface="Arabic Typesetting" pitchFamily="66" charset="-78"/>
              </a:rPr>
              <a:t>      </a:t>
            </a:r>
            <a:r>
              <a:rPr lang="ar-IQ" sz="4000" b="1" i="1" u="sng" dirty="0" smtClean="0">
                <a:latin typeface="Arabic Typesetting" pitchFamily="66" charset="-78"/>
                <a:cs typeface="Arabic Typesetting" pitchFamily="66" charset="-78"/>
              </a:rPr>
              <a:t>الاستنتاجات ::</a:t>
            </a:r>
            <a:endParaRPr lang="ar-SA" sz="4000" b="1" i="1" u="sng" dirty="0" smtClean="0">
              <a:latin typeface="Arabic Typesetting" pitchFamily="66" charset="-78"/>
              <a:cs typeface="Arabic Typesetting" pitchFamily="66" charset="-78"/>
            </a:endParaRPr>
          </a:p>
          <a:p>
            <a:endParaRPr lang="ar-IQ" sz="3200" b="1" i="1" u="sng" dirty="0" smtClean="0">
              <a:latin typeface="Arabic Typesetting" pitchFamily="66" charset="-78"/>
              <a:cs typeface="Arabic Typesetting" pitchFamily="66" charset="-78"/>
            </a:endParaRPr>
          </a:p>
          <a:p>
            <a:pPr lvl="0"/>
            <a:r>
              <a:rPr lang="ar-IQ" sz="3200" b="1" i="1" dirty="0" smtClean="0">
                <a:latin typeface="Arabic Typesetting" pitchFamily="66" charset="-78"/>
                <a:cs typeface="Arabic Typesetting" pitchFamily="66" charset="-78"/>
              </a:rPr>
              <a:t>1- إن </a:t>
            </a:r>
            <a:r>
              <a:rPr lang="ar-IQ" sz="3200" b="1" i="1" dirty="0">
                <a:latin typeface="Arabic Typesetting" pitchFamily="66" charset="-78"/>
                <a:cs typeface="Arabic Typesetting" pitchFamily="66" charset="-78"/>
              </a:rPr>
              <a:t>تقويم الأداء الستراتيجي يهدف إلى قياس فاعلية وكفاءة الوحدات الاقتصادية في تحقيق ستراتيجياتها وذلك من خلال مجموعة من المؤشرات والمقاييس المالية وغير المالية، وتظهر أهميته من خلال ما تتميّز به الموارد الاقتصادية من ندرة بالنسبة للاحتياجات المتزايدة والمتنافس عليها كما إنه يساعد في تحديد اتجاهات الأداء السابقة واللاحقة إذ يوفر مقياساً للنجاح يجمع بين الفاعلية والكفاءة وبما يدعم بقاء الوحدات الاقتصادية واستمرارها في العمل .  </a:t>
            </a:r>
            <a:endParaRPr lang="en-US" sz="3200" b="1" i="1" dirty="0">
              <a:latin typeface="Arabic Typesetting" pitchFamily="66" charset="-78"/>
              <a:cs typeface="Arabic Typesetting" pitchFamily="66" charset="-78"/>
            </a:endParaRPr>
          </a:p>
          <a:p>
            <a:pPr lvl="0"/>
            <a:r>
              <a:rPr lang="ar-IQ" sz="3200" b="1" i="1" dirty="0" smtClean="0">
                <a:latin typeface="Arabic Typesetting" pitchFamily="66" charset="-78"/>
                <a:cs typeface="Arabic Typesetting" pitchFamily="66" charset="-78"/>
              </a:rPr>
              <a:t>2- هناك </a:t>
            </a:r>
            <a:r>
              <a:rPr lang="ar-IQ" sz="3200" b="1" i="1" dirty="0">
                <a:latin typeface="Arabic Typesetting" pitchFamily="66" charset="-78"/>
                <a:cs typeface="Arabic Typesetting" pitchFamily="66" charset="-78"/>
              </a:rPr>
              <a:t>إمكانية لاستعمال المقاييس المالية وغير المالية لتكاليف الجودة في تقويم الأداء الستراتيجي من خلال بطاقة العلامات المتوازنة بمناظيرها الستة وذلك لأن هذه المقاييس مرتبطة مع أهداف كل منظور من المناظير الستة في هذه البطاقة، إذ يمكن إعداد بطاقة العلامات المتوازنة معتمدة كلياً على المقاييس المالية وغير المالية لتكاليف الجودة . </a:t>
            </a:r>
            <a:endParaRPr lang="en-US" sz="3200" b="1" i="1" dirty="0">
              <a:latin typeface="Arabic Typesetting" pitchFamily="66" charset="-78"/>
              <a:cs typeface="Arabic Typesetting" pitchFamily="66" charset="-78"/>
            </a:endParaRPr>
          </a:p>
          <a:p>
            <a:pPr lvl="0"/>
            <a:r>
              <a:rPr lang="ar-IQ" sz="3200" b="1" i="1" dirty="0" smtClean="0">
                <a:latin typeface="Arabic Typesetting" pitchFamily="66" charset="-78"/>
                <a:cs typeface="Arabic Typesetting" pitchFamily="66" charset="-78"/>
              </a:rPr>
              <a:t>3- بعد </a:t>
            </a:r>
            <a:r>
              <a:rPr lang="ar-IQ" sz="3200" b="1" i="1" dirty="0">
                <a:latin typeface="Arabic Typesetting" pitchFamily="66" charset="-78"/>
                <a:cs typeface="Arabic Typesetting" pitchFamily="66" charset="-78"/>
              </a:rPr>
              <a:t>تقويم الأداء الستراتيجي لمعمل المدافئ والطباخات باستعمال المقاييس المالية وغير المالية لتكاليف الجودة من خلال بطاقة العلامات المتوازنة لسنة </a:t>
            </a:r>
            <a:r>
              <a:rPr lang="ar-IQ" sz="3200" b="1" i="1" dirty="0" smtClean="0">
                <a:latin typeface="Arabic Typesetting" pitchFamily="66" charset="-78"/>
                <a:cs typeface="Arabic Typesetting" pitchFamily="66" charset="-78"/>
              </a:rPr>
              <a:t>2009</a:t>
            </a:r>
            <a:endParaRPr lang="ar-IQ" sz="3200" b="1" i="1" dirty="0">
              <a:latin typeface="Arabic Typesetting" pitchFamily="66" charset="-78"/>
              <a:cs typeface="Arabic Typesetting" pitchFamily="66" charset="-78"/>
            </a:endParaRPr>
          </a:p>
        </p:txBody>
      </p:sp>
    </p:spTree>
    <p:extLst>
      <p:ext uri="{BB962C8B-B14F-4D97-AF65-F5344CB8AC3E}">
        <p14:creationId xmlns:p14="http://schemas.microsoft.com/office/powerpoint/2010/main" val="2780284640"/>
      </p:ext>
    </p:extLst>
  </p:cSld>
  <p:clrMapOvr>
    <a:masterClrMapping/>
  </p:clrMapOvr>
  <mc:AlternateContent xmlns:mc="http://schemas.openxmlformats.org/markup-compatibility/2006" xmlns:p14="http://schemas.microsoft.com/office/powerpoint/2010/main">
    <mc:Choice Requires="p14">
      <p:transition spd="slow" p14:dur="4000">
        <p14:vortex/>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BEBA8EAE-BF5A-486C-A8C5-ECC9F3942E4B}">
                <a14:imgProps xmlns:a14="http://schemas.microsoft.com/office/drawing/2010/main">
                  <a14:imgLayer r:embed="rId3">
                    <a14:imgEffect>
                      <a14:brightnessContrast bright="-32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Rectangle 1"/>
          <p:cNvSpPr/>
          <p:nvPr/>
        </p:nvSpPr>
        <p:spPr>
          <a:xfrm>
            <a:off x="179512" y="181957"/>
            <a:ext cx="8856984" cy="6986528"/>
          </a:xfrm>
          <a:prstGeom prst="rect">
            <a:avLst/>
          </a:prstGeom>
        </p:spPr>
        <p:txBody>
          <a:bodyPr wrap="square">
            <a:spAutoFit/>
          </a:bodyPr>
          <a:lstStyle/>
          <a:p>
            <a:pPr lvl="0"/>
            <a:endParaRPr lang="ar-SA" sz="3200" b="1" i="1" dirty="0" smtClean="0">
              <a:latin typeface="Arabic Typesetting" pitchFamily="66" charset="-78"/>
              <a:cs typeface="Arabic Typesetting" pitchFamily="66" charset="-78"/>
            </a:endParaRPr>
          </a:p>
          <a:p>
            <a:pPr lvl="0"/>
            <a:r>
              <a:rPr lang="ar-IQ" sz="3200" b="1" i="1" dirty="0" smtClean="0">
                <a:latin typeface="Arabic Typesetting" pitchFamily="66" charset="-78"/>
                <a:cs typeface="Arabic Typesetting" pitchFamily="66" charset="-78"/>
              </a:rPr>
              <a:t>تبين </a:t>
            </a:r>
            <a:r>
              <a:rPr lang="ar-IQ" sz="3200" b="1" i="1" dirty="0">
                <a:latin typeface="Arabic Typesetting" pitchFamily="66" charset="-78"/>
                <a:cs typeface="Arabic Typesetting" pitchFamily="66" charset="-78"/>
              </a:rPr>
              <a:t>بأن هناك قصور واضح في أداء المعمل عند مقارنة أدائه الحالي مع مؤشرات الأداء الماضي ومؤشرات الأداء القياسي (المستهدف)، ويرجع السبب في انخفاض مستوى الأداء الفعلي (لسنة 2009) عن الأداء الماضي (لسنة 2007) وعن الأداء القياسي (المستهدف) إلى الآتي :ـ    </a:t>
            </a:r>
            <a:endParaRPr lang="ar-SA" sz="3200" b="1" i="1" dirty="0" smtClean="0">
              <a:latin typeface="Arabic Typesetting" pitchFamily="66" charset="-78"/>
              <a:cs typeface="Arabic Typesetting" pitchFamily="66" charset="-78"/>
            </a:endParaRPr>
          </a:p>
          <a:p>
            <a:pPr lvl="0"/>
            <a:endParaRPr lang="en-US" sz="3200" b="1" i="1" dirty="0">
              <a:latin typeface="Arabic Typesetting" pitchFamily="66" charset="-78"/>
              <a:cs typeface="Arabic Typesetting" pitchFamily="66" charset="-78"/>
            </a:endParaRPr>
          </a:p>
          <a:p>
            <a:pPr marL="514350" lvl="0" indent="-514350">
              <a:buAutoNum type="arabic1Minus"/>
            </a:pPr>
            <a:r>
              <a:rPr lang="ar-IQ" sz="3200" b="1" i="1" dirty="0" smtClean="0">
                <a:latin typeface="Arabic Typesetting" pitchFamily="66" charset="-78"/>
                <a:cs typeface="Arabic Typesetting" pitchFamily="66" charset="-78"/>
              </a:rPr>
              <a:t>ارتفاع </a:t>
            </a:r>
            <a:r>
              <a:rPr lang="ar-IQ" sz="3200" b="1" i="1" dirty="0">
                <a:latin typeface="Arabic Typesetting" pitchFamily="66" charset="-78"/>
                <a:cs typeface="Arabic Typesetting" pitchFamily="66" charset="-78"/>
              </a:rPr>
              <a:t>التكاليف بشكل عام وتكاليف الجودة على وجه الخصوص الأمر الذي يؤدي إلى انخفاض إرباح المعمل عما هو مطلوب . </a:t>
            </a:r>
            <a:endParaRPr lang="ar-SA" sz="3200" b="1" i="1" dirty="0" smtClean="0">
              <a:latin typeface="Arabic Typesetting" pitchFamily="66" charset="-78"/>
              <a:cs typeface="Arabic Typesetting" pitchFamily="66" charset="-78"/>
            </a:endParaRPr>
          </a:p>
          <a:p>
            <a:pPr lvl="0"/>
            <a:endParaRPr lang="en-US" sz="3200" b="1" i="1" dirty="0">
              <a:latin typeface="Arabic Typesetting" pitchFamily="66" charset="-78"/>
              <a:cs typeface="Arabic Typesetting" pitchFamily="66" charset="-78"/>
            </a:endParaRPr>
          </a:p>
          <a:p>
            <a:pPr lvl="0"/>
            <a:r>
              <a:rPr lang="ar-IQ" sz="3200" b="1" i="1" dirty="0">
                <a:latin typeface="Arabic Typesetting" pitchFamily="66" charset="-78"/>
                <a:cs typeface="Arabic Typesetting" pitchFamily="66" charset="-78"/>
              </a:rPr>
              <a:t>ب- تقادم الآلات والمعدات والمكائن المستعملة في العمليات الإنتاجية الأمر الذي يؤدي إلى ظهور المعيب فضلاً عن ارتفاع تكاليف صيانة هذه الموجودات </a:t>
            </a:r>
            <a:endParaRPr lang="ar-SA" sz="3200" b="1" i="1" dirty="0" smtClean="0">
              <a:latin typeface="Arabic Typesetting" pitchFamily="66" charset="-78"/>
              <a:cs typeface="Arabic Typesetting" pitchFamily="66" charset="-78"/>
            </a:endParaRPr>
          </a:p>
          <a:p>
            <a:pPr lvl="0"/>
            <a:endParaRPr lang="ar-IQ" sz="3200" b="1" i="1" dirty="0">
              <a:latin typeface="Arabic Typesetting" pitchFamily="66" charset="-78"/>
              <a:cs typeface="Arabic Typesetting" pitchFamily="66" charset="-78"/>
            </a:endParaRPr>
          </a:p>
          <a:p>
            <a:pPr lvl="0"/>
            <a:r>
              <a:rPr lang="ar-IQ" sz="3200" b="1" i="1" dirty="0">
                <a:latin typeface="Arabic Typesetting" pitchFamily="66" charset="-78"/>
                <a:cs typeface="Arabic Typesetting" pitchFamily="66" charset="-78"/>
              </a:rPr>
              <a:t>ج- استلام الزبائن منتجات معيبة وغير مطابقة للمواصفات الأمر الذي يعرض المعمل إلى كل من مخاطر فقدان الحصة السوقية والمخاطر المالية . </a:t>
            </a:r>
          </a:p>
          <a:p>
            <a:endParaRPr lang="ar-IQ" sz="3200" b="1" i="1" dirty="0">
              <a:latin typeface="Arabic Typesetting" pitchFamily="66" charset="-78"/>
              <a:cs typeface="Arabic Typesetting" pitchFamily="66" charset="-78"/>
            </a:endParaRPr>
          </a:p>
        </p:txBody>
      </p:sp>
    </p:spTree>
    <p:extLst>
      <p:ext uri="{BB962C8B-B14F-4D97-AF65-F5344CB8AC3E}">
        <p14:creationId xmlns:p14="http://schemas.microsoft.com/office/powerpoint/2010/main" val="132805206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BEBA8EAE-BF5A-486C-A8C5-ECC9F3942E4B}">
                <a14:imgProps xmlns:a14="http://schemas.microsoft.com/office/drawing/2010/main">
                  <a14:imgLayer r:embed="rId3">
                    <a14:imgEffect>
                      <a14:brightnessContrast bright="-32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Rectangle 1"/>
          <p:cNvSpPr/>
          <p:nvPr/>
        </p:nvSpPr>
        <p:spPr>
          <a:xfrm>
            <a:off x="179512" y="181957"/>
            <a:ext cx="8856984" cy="7109639"/>
          </a:xfrm>
          <a:prstGeom prst="rect">
            <a:avLst/>
          </a:prstGeom>
        </p:spPr>
        <p:txBody>
          <a:bodyPr wrap="square">
            <a:spAutoFit/>
          </a:bodyPr>
          <a:lstStyle/>
          <a:p>
            <a:pPr lvl="0"/>
            <a:r>
              <a:rPr lang="ar-SA" sz="3200" b="1" dirty="0">
                <a:latin typeface="Arabic Typesetting" pitchFamily="66" charset="-78"/>
                <a:cs typeface="Arabic Typesetting" pitchFamily="66" charset="-78"/>
              </a:rPr>
              <a:t> </a:t>
            </a:r>
            <a:r>
              <a:rPr lang="ar-SA" sz="3200" b="1" dirty="0" smtClean="0">
                <a:latin typeface="Arabic Typesetting" pitchFamily="66" charset="-78"/>
                <a:cs typeface="Arabic Typesetting" pitchFamily="66" charset="-78"/>
              </a:rPr>
              <a:t>                                         </a:t>
            </a:r>
            <a:r>
              <a:rPr lang="ar-SA" sz="4000" b="1" i="1" dirty="0" smtClean="0">
                <a:latin typeface="Arabic Typesetting" pitchFamily="66" charset="-78"/>
                <a:cs typeface="Arabic Typesetting" pitchFamily="66" charset="-78"/>
              </a:rPr>
              <a:t> </a:t>
            </a:r>
            <a:r>
              <a:rPr lang="ar-IQ" sz="4000" b="1" i="1" u="sng" dirty="0" smtClean="0">
                <a:latin typeface="Arabic Typesetting" pitchFamily="66" charset="-78"/>
                <a:cs typeface="Arabic Typesetting" pitchFamily="66" charset="-78"/>
              </a:rPr>
              <a:t> </a:t>
            </a:r>
            <a:r>
              <a:rPr lang="ar-IQ" sz="4000" b="1" i="1" u="sng" dirty="0">
                <a:latin typeface="Arabic Typesetting" pitchFamily="66" charset="-78"/>
                <a:cs typeface="Arabic Typesetting" pitchFamily="66" charset="-78"/>
              </a:rPr>
              <a:t>التوصيات</a:t>
            </a:r>
            <a:r>
              <a:rPr lang="ar-IQ" sz="4000" b="1" i="1" u="sng" dirty="0" smtClean="0">
                <a:latin typeface="Arabic Typesetting" pitchFamily="66" charset="-78"/>
                <a:cs typeface="Arabic Typesetting" pitchFamily="66" charset="-78"/>
              </a:rPr>
              <a:t>:</a:t>
            </a:r>
            <a:endParaRPr lang="ar-SA" sz="4000" b="1" i="1" u="sng" dirty="0" smtClean="0">
              <a:latin typeface="Arabic Typesetting" pitchFamily="66" charset="-78"/>
              <a:cs typeface="Arabic Typesetting" pitchFamily="66" charset="-78"/>
            </a:endParaRPr>
          </a:p>
          <a:p>
            <a:pPr lvl="0"/>
            <a:endParaRPr lang="ar-IQ" sz="3200" b="1" u="sng" dirty="0">
              <a:latin typeface="Arabic Typesetting" pitchFamily="66" charset="-78"/>
              <a:cs typeface="Arabic Typesetting" pitchFamily="66" charset="-78"/>
            </a:endParaRPr>
          </a:p>
          <a:p>
            <a:r>
              <a:rPr lang="ar-IQ" sz="3200" b="1" i="1" dirty="0">
                <a:latin typeface="Arabic Typesetting" pitchFamily="66" charset="-78"/>
                <a:cs typeface="Arabic Typesetting" pitchFamily="66" charset="-78"/>
              </a:rPr>
              <a:t>1- </a:t>
            </a:r>
            <a:r>
              <a:rPr lang="ar-IQ" sz="3200" b="1" i="1" dirty="0" smtClean="0">
                <a:latin typeface="Arabic Typesetting" pitchFamily="66" charset="-78"/>
                <a:cs typeface="Arabic Typesetting" pitchFamily="66" charset="-78"/>
              </a:rPr>
              <a:t>الإفادة </a:t>
            </a:r>
            <a:r>
              <a:rPr lang="ar-IQ" sz="3200" b="1" i="1" dirty="0">
                <a:latin typeface="Arabic Typesetting" pitchFamily="66" charset="-78"/>
                <a:cs typeface="Arabic Typesetting" pitchFamily="66" charset="-78"/>
              </a:rPr>
              <a:t>من تحديد وقياس تكاليف الجودة في تعزيز برامج الجودة من أجل التعرف على مشاكل الجودة وكذلك من أجل قياس فاعلية وكفاءة أي برنامج جودة والإفادة منها في </a:t>
            </a:r>
            <a:r>
              <a:rPr lang="ar-IQ" sz="3200" b="1" i="1" dirty="0" smtClean="0">
                <a:latin typeface="Arabic Typesetting" pitchFamily="66" charset="-78"/>
                <a:cs typeface="Arabic Typesetting" pitchFamily="66" charset="-78"/>
              </a:rPr>
              <a:t>التعرّف</a:t>
            </a:r>
            <a:endParaRPr lang="ar-SA" sz="3200" b="1" i="1" dirty="0" smtClean="0">
              <a:latin typeface="Arabic Typesetting" pitchFamily="66" charset="-78"/>
              <a:cs typeface="Arabic Typesetting" pitchFamily="66" charset="-78"/>
            </a:endParaRPr>
          </a:p>
          <a:p>
            <a:r>
              <a:rPr lang="ar-IQ" sz="3200" b="1" i="1" dirty="0">
                <a:latin typeface="Arabic Typesetting" pitchFamily="66" charset="-78"/>
                <a:cs typeface="Arabic Typesetting" pitchFamily="66" charset="-78"/>
              </a:rPr>
              <a:t>على مستوى الجودة المنجز </a:t>
            </a:r>
            <a:r>
              <a:rPr lang="ar-IQ" sz="3200" b="1" i="1" dirty="0" smtClean="0">
                <a:latin typeface="Arabic Typesetting" pitchFamily="66" charset="-78"/>
                <a:cs typeface="Arabic Typesetting" pitchFamily="66" charset="-78"/>
              </a:rPr>
              <a:t>و </a:t>
            </a:r>
            <a:r>
              <a:rPr lang="ar-IQ" sz="3200" b="1" i="1" dirty="0">
                <a:latin typeface="Arabic Typesetting" pitchFamily="66" charset="-78"/>
                <a:cs typeface="Arabic Typesetting" pitchFamily="66" charset="-78"/>
              </a:rPr>
              <a:t>على مقدار التحسن في أداء الوحدة الاقتصادية .</a:t>
            </a:r>
          </a:p>
          <a:p>
            <a:pPr lvl="0"/>
            <a:r>
              <a:rPr lang="ar-IQ" sz="3200" b="1" i="1" dirty="0" smtClean="0">
                <a:latin typeface="Arabic Typesetting" pitchFamily="66" charset="-78"/>
                <a:cs typeface="Arabic Typesetting" pitchFamily="66" charset="-78"/>
              </a:rPr>
              <a:t>2-</a:t>
            </a:r>
            <a:r>
              <a:rPr lang="ar-SA" sz="3200" b="1" i="1" dirty="0" smtClean="0">
                <a:latin typeface="Arabic Typesetting" pitchFamily="66" charset="-78"/>
                <a:cs typeface="Arabic Typesetting" pitchFamily="66" charset="-78"/>
              </a:rPr>
              <a:t> </a:t>
            </a:r>
            <a:r>
              <a:rPr lang="ar-IQ" sz="3200" b="1" i="1" dirty="0" smtClean="0">
                <a:latin typeface="Arabic Typesetting" pitchFamily="66" charset="-78"/>
                <a:cs typeface="Arabic Typesetting" pitchFamily="66" charset="-78"/>
              </a:rPr>
              <a:t>ضرورة </a:t>
            </a:r>
            <a:r>
              <a:rPr lang="ar-IQ" sz="3200" b="1" i="1" dirty="0">
                <a:latin typeface="Arabic Typesetting" pitchFamily="66" charset="-78"/>
                <a:cs typeface="Arabic Typesetting" pitchFamily="66" charset="-78"/>
              </a:rPr>
              <a:t>القيام بتقويم الأداء </a:t>
            </a:r>
            <a:r>
              <a:rPr lang="ar-IQ" sz="3200" b="1" i="1" dirty="0" smtClean="0">
                <a:latin typeface="Arabic Typesetting" pitchFamily="66" charset="-78"/>
                <a:cs typeface="Arabic Typesetting" pitchFamily="66" charset="-78"/>
              </a:rPr>
              <a:t>الاستراتيجي </a:t>
            </a:r>
            <a:r>
              <a:rPr lang="ar-IQ" sz="3200" b="1" i="1" dirty="0">
                <a:latin typeface="Arabic Typesetting" pitchFamily="66" charset="-78"/>
                <a:cs typeface="Arabic Typesetting" pitchFamily="66" charset="-78"/>
              </a:rPr>
              <a:t>باستعمال المقاييس المالية وغير المالية لتكاليف الجودة الشاملة من خلال بطاقة العلامات المتوازنة وذلك لإمكانيتها على إعطاء صورة شاملة وواضحة عن الأداء فيما يتعلق بالجودة </a:t>
            </a:r>
            <a:r>
              <a:rPr lang="ar-IQ" sz="3200" b="1" i="1" dirty="0" smtClean="0">
                <a:latin typeface="Arabic Typesetting" pitchFamily="66" charset="-78"/>
                <a:cs typeface="Arabic Typesetting" pitchFamily="66" charset="-78"/>
              </a:rPr>
              <a:t>واستراتيجيتها </a:t>
            </a:r>
            <a:r>
              <a:rPr lang="ar-IQ" sz="3200" b="1" i="1" dirty="0">
                <a:latin typeface="Arabic Typesetting" pitchFamily="66" charset="-78"/>
                <a:cs typeface="Arabic Typesetting" pitchFamily="66" charset="-78"/>
              </a:rPr>
              <a:t>وبيان مدى التقدم والنجاح الذي تم تحقيقه .  </a:t>
            </a:r>
          </a:p>
          <a:p>
            <a:pPr lvl="0"/>
            <a:r>
              <a:rPr lang="ar-IQ" sz="3200" b="1" i="1" dirty="0">
                <a:latin typeface="Arabic Typesetting" pitchFamily="66" charset="-78"/>
                <a:cs typeface="Arabic Typesetting" pitchFamily="66" charset="-78"/>
              </a:rPr>
              <a:t>3-من أجل تحسين أداء الشركة معمل المدافئ والطباخات فانه يتطلب الآتي :ـ </a:t>
            </a:r>
            <a:endParaRPr lang="en-US" sz="3200" b="1" i="1" dirty="0">
              <a:latin typeface="Arabic Typesetting" pitchFamily="66" charset="-78"/>
              <a:cs typeface="Arabic Typesetting" pitchFamily="66" charset="-78"/>
            </a:endParaRPr>
          </a:p>
          <a:p>
            <a:pPr lvl="0"/>
            <a:r>
              <a:rPr lang="ar-IQ" sz="3200" b="1" i="1" dirty="0" smtClean="0">
                <a:latin typeface="Arabic Typesetting" pitchFamily="66" charset="-78"/>
                <a:cs typeface="Arabic Typesetting" pitchFamily="66" charset="-78"/>
              </a:rPr>
              <a:t>أ-</a:t>
            </a:r>
            <a:r>
              <a:rPr lang="ar-SA" sz="3200" b="1" i="1" dirty="0" smtClean="0">
                <a:latin typeface="Arabic Typesetting" pitchFamily="66" charset="-78"/>
                <a:cs typeface="Arabic Typesetting" pitchFamily="66" charset="-78"/>
              </a:rPr>
              <a:t> </a:t>
            </a:r>
            <a:r>
              <a:rPr lang="ar-IQ" sz="3200" b="1" i="1" dirty="0" smtClean="0">
                <a:latin typeface="Arabic Typesetting" pitchFamily="66" charset="-78"/>
                <a:cs typeface="Arabic Typesetting" pitchFamily="66" charset="-78"/>
              </a:rPr>
              <a:t>العمل </a:t>
            </a:r>
            <a:r>
              <a:rPr lang="ar-IQ" sz="3200" b="1" i="1" dirty="0">
                <a:latin typeface="Arabic Typesetting" pitchFamily="66" charset="-78"/>
                <a:cs typeface="Arabic Typesetting" pitchFamily="66" charset="-78"/>
              </a:rPr>
              <a:t>على تخفيض التكاليف بشكل عام وتخفيض تكاليف الجودة على وجه الخصوص وخاصة فيما يتعلق بالتكاليف المرتبطة بالأنشطة التي لا تضيف قيمة </a:t>
            </a:r>
            <a:r>
              <a:rPr lang="ar-IQ" sz="3200" b="1" i="1" dirty="0" smtClean="0">
                <a:latin typeface="Arabic Typesetting" pitchFamily="66" charset="-78"/>
                <a:cs typeface="Arabic Typesetting" pitchFamily="66" charset="-78"/>
              </a:rPr>
              <a:t> ب-التخلص </a:t>
            </a:r>
            <a:r>
              <a:rPr lang="ar-IQ" sz="3200" b="1" i="1" dirty="0">
                <a:latin typeface="Arabic Typesetting" pitchFamily="66" charset="-78"/>
                <a:cs typeface="Arabic Typesetting" pitchFamily="66" charset="-78"/>
              </a:rPr>
              <a:t>من جميع الأسباب التي تؤدي إلى التلف أو المعيب سواءً أكان الداخلي أم الخارجي </a:t>
            </a:r>
            <a:r>
              <a:rPr lang="ar-IQ" sz="3200" b="1" i="1" dirty="0" smtClean="0">
                <a:latin typeface="Arabic Typesetting" pitchFamily="66" charset="-78"/>
                <a:cs typeface="Arabic Typesetting" pitchFamily="66" charset="-78"/>
              </a:rPr>
              <a:t>.</a:t>
            </a:r>
            <a:endParaRPr lang="ar-SA" sz="3200" b="1" i="1" dirty="0" smtClean="0">
              <a:latin typeface="Arabic Typesetting" pitchFamily="66" charset="-78"/>
              <a:cs typeface="Arabic Typesetting" pitchFamily="66" charset="-78"/>
            </a:endParaRPr>
          </a:p>
          <a:p>
            <a:pPr lvl="0"/>
            <a:endParaRPr lang="en-US" sz="3200" b="1" i="1" dirty="0">
              <a:latin typeface="Arabic Typesetting" pitchFamily="66" charset="-78"/>
              <a:cs typeface="Arabic Typesetting" pitchFamily="66" charset="-78"/>
            </a:endParaRPr>
          </a:p>
          <a:p>
            <a:endParaRPr lang="ar-IQ" sz="3200" b="1" i="1" dirty="0">
              <a:latin typeface="Arabic Typesetting" pitchFamily="66" charset="-78"/>
              <a:cs typeface="Arabic Typesetting" pitchFamily="66" charset="-78"/>
            </a:endParaRPr>
          </a:p>
        </p:txBody>
      </p:sp>
    </p:spTree>
    <p:extLst>
      <p:ext uri="{BB962C8B-B14F-4D97-AF65-F5344CB8AC3E}">
        <p14:creationId xmlns:p14="http://schemas.microsoft.com/office/powerpoint/2010/main" val="622516572"/>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BEBA8EAE-BF5A-486C-A8C5-ECC9F3942E4B}">
                <a14:imgProps xmlns:a14="http://schemas.microsoft.com/office/drawing/2010/main">
                  <a14:imgLayer r:embed="rId3">
                    <a14:imgEffect>
                      <a14:brightnessContrast bright="-4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Rectangle 1"/>
          <p:cNvSpPr/>
          <p:nvPr/>
        </p:nvSpPr>
        <p:spPr>
          <a:xfrm>
            <a:off x="0" y="0"/>
            <a:ext cx="9144000" cy="7817525"/>
          </a:xfrm>
          <a:prstGeom prst="rect">
            <a:avLst/>
          </a:prstGeom>
        </p:spPr>
        <p:txBody>
          <a:bodyPr wrap="square">
            <a:spAutoFit/>
          </a:bodyPr>
          <a:lstStyle/>
          <a:p>
            <a:endParaRPr lang="ar-IQ" sz="4000" b="1" dirty="0" smtClean="0">
              <a:latin typeface="Arabic Typesetting" pitchFamily="66" charset="-78"/>
              <a:cs typeface="Arabic Typesetting" pitchFamily="66" charset="-78"/>
            </a:endParaRPr>
          </a:p>
          <a:p>
            <a:r>
              <a:rPr lang="ar-IQ" sz="4000" b="1" i="1" u="sng" dirty="0" smtClean="0">
                <a:latin typeface="Arabic Typesetting" pitchFamily="66" charset="-78"/>
                <a:cs typeface="Arabic Typesetting" pitchFamily="66" charset="-78"/>
              </a:rPr>
              <a:t>المستخلص :</a:t>
            </a:r>
            <a:r>
              <a:rPr lang="ar-IQ" sz="4000" b="1" i="1" dirty="0" smtClean="0">
                <a:latin typeface="Arabic Typesetting" pitchFamily="66" charset="-78"/>
                <a:cs typeface="Arabic Typesetting" pitchFamily="66" charset="-78"/>
              </a:rPr>
              <a:t>يعد تقويم الأداء الاستراتيجي من المرتكزات الحيوية للإدارة الحديثة التي تسعى إلى تحقيق أهدافها بفاعلية وكفاءة ويساعد في بيان ما حققته الوحدة الاقتصادية نتيجة ممارستها لأنشطتها مقارنةً مع فترات سابقة أو مع أداء قياسي .وفي ظل بيئة التصنيع الحديثة وما رافقها من تغيرات عديدة ومتلاحقة فقد ظهرت الحاجة إلى مؤشرات ومقاييس جديدة للأداء تكون أكثر انسجاماً وملائمة مع التغيرات التي رافقت هذه البيئة، وباعتبار إن الجودة هدفاً استراتيجيا وسلاحاً للمنافسة في ظل بيئة امتازت بالمنافسة وسعي الوحدات الاقتصادية لتحقيق متطلبات الزبائن ورغباتهم فقد جاءت فكرة البحث من خلال الربط بين المقاييس المالية وغير المالية لتكاليف الجودة وتقويم الأداء الاستراتيجي من خلال استعمال هذه المقاييس في بطاقة العلامات المتوازنة . </a:t>
            </a:r>
            <a:endParaRPr lang="en-US" sz="4000" b="1" i="1" dirty="0" smtClean="0">
              <a:latin typeface="Arabic Typesetting" pitchFamily="66" charset="-78"/>
              <a:cs typeface="Arabic Typesetting" pitchFamily="66" charset="-78"/>
            </a:endParaRPr>
          </a:p>
          <a:p>
            <a:r>
              <a:rPr lang="ar-IQ" sz="4400" dirty="0"/>
              <a:t> </a:t>
            </a:r>
            <a:endParaRPr lang="en-US" sz="4400" dirty="0"/>
          </a:p>
        </p:txBody>
      </p:sp>
    </p:spTree>
    <p:extLst>
      <p:ext uri="{BB962C8B-B14F-4D97-AF65-F5344CB8AC3E}">
        <p14:creationId xmlns:p14="http://schemas.microsoft.com/office/powerpoint/2010/main" val="2694984823"/>
      </p:ext>
    </p:extLst>
  </p:cSld>
  <p:clrMapOvr>
    <a:masterClrMapping/>
  </p:clrMapOvr>
  <mc:AlternateContent xmlns:mc="http://schemas.openxmlformats.org/markup-compatibility/2006" xmlns:p14="http://schemas.microsoft.com/office/powerpoint/2010/main">
    <mc:Choice Requires="p14">
      <p:transition spd="slow" p14:dur="4000">
        <p14:vortex/>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barn(inVertical)">
                                      <p:cBhvr>
                                        <p:cTn id="7"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BEBA8EAE-BF5A-486C-A8C5-ECC9F3942E4B}">
                <a14:imgProps xmlns:a14="http://schemas.microsoft.com/office/drawing/2010/main">
                  <a14:imgLayer r:embed="rId3">
                    <a14:imgEffect>
                      <a14:brightnessContrast bright="-32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Rectangle 1"/>
          <p:cNvSpPr/>
          <p:nvPr/>
        </p:nvSpPr>
        <p:spPr>
          <a:xfrm>
            <a:off x="179512" y="181957"/>
            <a:ext cx="8856984" cy="3046988"/>
          </a:xfrm>
          <a:prstGeom prst="rect">
            <a:avLst/>
          </a:prstGeom>
        </p:spPr>
        <p:txBody>
          <a:bodyPr wrap="square">
            <a:spAutoFit/>
          </a:bodyPr>
          <a:lstStyle/>
          <a:p>
            <a:pPr lvl="0"/>
            <a:r>
              <a:rPr lang="ar-IQ" sz="3200" b="1" i="1" dirty="0" smtClean="0">
                <a:latin typeface="Arabic Typesetting" pitchFamily="66" charset="-78"/>
                <a:cs typeface="Arabic Typesetting" pitchFamily="66" charset="-78"/>
              </a:rPr>
              <a:t>ج-</a:t>
            </a:r>
            <a:r>
              <a:rPr lang="ar-SA" sz="3200" b="1" i="1" dirty="0">
                <a:latin typeface="Arabic Typesetting" pitchFamily="66" charset="-78"/>
                <a:cs typeface="Arabic Typesetting" pitchFamily="66" charset="-78"/>
              </a:rPr>
              <a:t> </a:t>
            </a:r>
            <a:r>
              <a:rPr lang="ar-IQ" sz="3200" b="1" i="1" dirty="0" smtClean="0">
                <a:latin typeface="Arabic Typesetting" pitchFamily="66" charset="-78"/>
                <a:cs typeface="Arabic Typesetting" pitchFamily="66" charset="-78"/>
              </a:rPr>
              <a:t>الحرص </a:t>
            </a:r>
            <a:r>
              <a:rPr lang="ar-IQ" sz="3200" b="1" i="1" dirty="0">
                <a:latin typeface="Arabic Typesetting" pitchFamily="66" charset="-78"/>
                <a:cs typeface="Arabic Typesetting" pitchFamily="66" charset="-78"/>
              </a:rPr>
              <a:t>على عدم وصول منتجات معيبة إلى الزبائن مهما كلف الأمر . </a:t>
            </a:r>
            <a:endParaRPr lang="ar-SA" sz="3200" b="1" i="1" dirty="0" smtClean="0">
              <a:latin typeface="Arabic Typesetting" pitchFamily="66" charset="-78"/>
              <a:cs typeface="Arabic Typesetting" pitchFamily="66" charset="-78"/>
            </a:endParaRPr>
          </a:p>
          <a:p>
            <a:pPr lvl="0"/>
            <a:endParaRPr lang="en-US" sz="3200" b="1" i="1" dirty="0">
              <a:latin typeface="Arabic Typesetting" pitchFamily="66" charset="-78"/>
              <a:cs typeface="Arabic Typesetting" pitchFamily="66" charset="-78"/>
            </a:endParaRPr>
          </a:p>
          <a:p>
            <a:r>
              <a:rPr lang="ar-IQ" sz="3200" b="1" i="1" dirty="0" smtClean="0">
                <a:latin typeface="Arabic Typesetting" pitchFamily="66" charset="-78"/>
                <a:cs typeface="Arabic Typesetting" pitchFamily="66" charset="-78"/>
              </a:rPr>
              <a:t>د-</a:t>
            </a:r>
            <a:r>
              <a:rPr lang="ar-SA" sz="3200" b="1" i="1" dirty="0" smtClean="0">
                <a:latin typeface="Arabic Typesetting" pitchFamily="66" charset="-78"/>
                <a:cs typeface="Arabic Typesetting" pitchFamily="66" charset="-78"/>
              </a:rPr>
              <a:t> </a:t>
            </a:r>
            <a:r>
              <a:rPr lang="ar-IQ" sz="3200" b="1" i="1" dirty="0" smtClean="0">
                <a:latin typeface="Arabic Typesetting" pitchFamily="66" charset="-78"/>
                <a:cs typeface="Arabic Typesetting" pitchFamily="66" charset="-78"/>
              </a:rPr>
              <a:t>العمل </a:t>
            </a:r>
            <a:r>
              <a:rPr lang="ar-IQ" sz="3200" b="1" i="1" dirty="0">
                <a:latin typeface="Arabic Typesetting" pitchFamily="66" charset="-78"/>
                <a:cs typeface="Arabic Typesetting" pitchFamily="66" charset="-78"/>
              </a:rPr>
              <a:t>على دراسة السوق بشكل دوري بهدف التعرّف على حاجات ورغبات الزبائن والعمل على إنتاج منتجات جديدة تلبي احتياجاتهم وتوقعاتهم </a:t>
            </a:r>
            <a:endParaRPr lang="ar-IQ" sz="3200" i="1" dirty="0">
              <a:latin typeface="Arabic Typesetting" pitchFamily="66" charset="-78"/>
              <a:cs typeface="Arabic Typesetting" pitchFamily="66" charset="-78"/>
            </a:endParaRPr>
          </a:p>
          <a:p>
            <a:pPr lvl="0"/>
            <a:endParaRPr lang="en-US" sz="3200" b="1" i="1" dirty="0">
              <a:latin typeface="Arabic Typesetting" pitchFamily="66" charset="-78"/>
              <a:cs typeface="Arabic Typesetting" pitchFamily="66" charset="-78"/>
            </a:endParaRPr>
          </a:p>
          <a:p>
            <a:endParaRPr lang="ar-IQ" sz="3200" b="1" i="1" dirty="0">
              <a:latin typeface="Arabic Typesetting" pitchFamily="66" charset="-78"/>
              <a:cs typeface="Arabic Typesetting" pitchFamily="66" charset="-78"/>
            </a:endParaRPr>
          </a:p>
        </p:txBody>
      </p:sp>
    </p:spTree>
    <p:extLst>
      <p:ext uri="{BB962C8B-B14F-4D97-AF65-F5344CB8AC3E}">
        <p14:creationId xmlns:p14="http://schemas.microsoft.com/office/powerpoint/2010/main" val="2844763767"/>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Rectangle 1"/>
          <p:cNvSpPr/>
          <p:nvPr/>
        </p:nvSpPr>
        <p:spPr>
          <a:xfrm>
            <a:off x="0" y="0"/>
            <a:ext cx="8964488" cy="4985980"/>
          </a:xfrm>
          <a:prstGeom prst="rect">
            <a:avLst/>
          </a:prstGeom>
        </p:spPr>
        <p:txBody>
          <a:bodyPr wrap="square">
            <a:spAutoFit/>
          </a:bodyPr>
          <a:lstStyle/>
          <a:p>
            <a:endParaRPr lang="ar-IQ" b="1" dirty="0" smtClean="0"/>
          </a:p>
          <a:p>
            <a:endParaRPr lang="ar-IQ" b="1" dirty="0"/>
          </a:p>
          <a:p>
            <a:endParaRPr lang="ar-IQ" b="1" dirty="0" smtClean="0"/>
          </a:p>
          <a:p>
            <a:endParaRPr lang="ar-IQ" b="1" dirty="0"/>
          </a:p>
          <a:p>
            <a:endParaRPr lang="ar-IQ" b="1" dirty="0" smtClean="0"/>
          </a:p>
          <a:p>
            <a:endParaRPr lang="ar-IQ" b="1" dirty="0"/>
          </a:p>
          <a:p>
            <a:endParaRPr lang="ar-IQ" b="1" dirty="0" smtClean="0"/>
          </a:p>
          <a:p>
            <a:r>
              <a:rPr lang="ar-IQ" sz="7200" b="1" dirty="0"/>
              <a:t> </a:t>
            </a:r>
            <a:r>
              <a:rPr lang="ar-IQ" sz="7200" b="1" dirty="0" smtClean="0"/>
              <a:t> </a:t>
            </a:r>
            <a:r>
              <a:rPr lang="ar-SA" sz="7200" b="1" dirty="0" smtClean="0"/>
              <a:t>   </a:t>
            </a:r>
            <a:r>
              <a:rPr lang="ar-IQ" sz="9600" b="1" i="1" dirty="0" smtClean="0">
                <a:solidFill>
                  <a:schemeClr val="tx1">
                    <a:lumMod val="95000"/>
                  </a:schemeClr>
                </a:solidFill>
                <a:latin typeface="Arabic Typesetting" pitchFamily="66" charset="-78"/>
                <a:cs typeface="Arabic Typesetting" pitchFamily="66" charset="-78"/>
              </a:rPr>
              <a:t>شكرا لحسن</a:t>
            </a:r>
            <a:endParaRPr lang="ar-SA" sz="9600" b="1" i="1" dirty="0" smtClean="0">
              <a:solidFill>
                <a:schemeClr val="tx1">
                  <a:lumMod val="95000"/>
                </a:schemeClr>
              </a:solidFill>
              <a:latin typeface="Arabic Typesetting" pitchFamily="66" charset="-78"/>
              <a:cs typeface="Arabic Typesetting" pitchFamily="66" charset="-78"/>
            </a:endParaRPr>
          </a:p>
          <a:p>
            <a:r>
              <a:rPr lang="ar-SA" sz="9600" b="1" i="1" dirty="0">
                <a:solidFill>
                  <a:schemeClr val="tx1">
                    <a:lumMod val="95000"/>
                  </a:schemeClr>
                </a:solidFill>
                <a:latin typeface="Arabic Typesetting" pitchFamily="66" charset="-78"/>
                <a:cs typeface="Arabic Typesetting" pitchFamily="66" charset="-78"/>
              </a:rPr>
              <a:t> </a:t>
            </a:r>
            <a:r>
              <a:rPr lang="ar-SA" sz="9600" b="1" i="1" dirty="0" smtClean="0">
                <a:solidFill>
                  <a:schemeClr val="tx1">
                    <a:lumMod val="95000"/>
                  </a:schemeClr>
                </a:solidFill>
                <a:latin typeface="Arabic Typesetting" pitchFamily="66" charset="-78"/>
                <a:cs typeface="Arabic Typesetting" pitchFamily="66" charset="-78"/>
              </a:rPr>
              <a:t>      </a:t>
            </a:r>
            <a:r>
              <a:rPr lang="ar-IQ" sz="9600" b="1" i="1" dirty="0" smtClean="0">
                <a:solidFill>
                  <a:schemeClr val="tx1">
                    <a:lumMod val="95000"/>
                  </a:schemeClr>
                </a:solidFill>
                <a:latin typeface="Arabic Typesetting" pitchFamily="66" charset="-78"/>
                <a:cs typeface="Arabic Typesetting" pitchFamily="66" charset="-78"/>
              </a:rPr>
              <a:t>اصغائكم</a:t>
            </a:r>
            <a:endParaRPr lang="en-US" sz="9600" i="1" dirty="0">
              <a:solidFill>
                <a:schemeClr val="tx1">
                  <a:lumMod val="95000"/>
                </a:schemeClr>
              </a:solidFill>
              <a:latin typeface="Arabic Typesetting" pitchFamily="66" charset="-78"/>
              <a:cs typeface="Arabic Typesetting" pitchFamily="66" charset="-78"/>
            </a:endParaRPr>
          </a:p>
        </p:txBody>
      </p:sp>
      <p:pic>
        <p:nvPicPr>
          <p:cNvPr id="4" name="Picture 6" descr="g0106533"/>
          <p:cNvPicPr>
            <a:picLocks noChangeAspect="1" noChangeArrowheads="1"/>
          </p:cNvPicPr>
          <p:nvPr/>
        </p:nvPicPr>
        <p:blipFill>
          <a:blip r:embed="rId4">
            <a:extLst>
              <a:ext uri="{BEBA8EAE-BF5A-486C-A8C5-ECC9F3942E4B}">
                <a14:imgProps xmlns:a14="http://schemas.microsoft.com/office/drawing/2010/main">
                  <a14:imgLayer r:embed="rId5">
                    <a14:imgEffect>
                      <a14:brightnessContrast bright="-18000" contrast="-15000"/>
                    </a14:imgEffect>
                  </a14:imgLayer>
                </a14:imgProps>
              </a:ext>
              <a:ext uri="{28A0092B-C50C-407E-A947-70E740481C1C}">
                <a14:useLocalDpi xmlns:a14="http://schemas.microsoft.com/office/drawing/2010/main" val="0"/>
              </a:ext>
            </a:extLst>
          </a:blip>
          <a:srcRect/>
          <a:stretch>
            <a:fillRect/>
          </a:stretch>
        </p:blipFill>
        <p:spPr bwMode="auto">
          <a:xfrm>
            <a:off x="971600" y="1052736"/>
            <a:ext cx="2967038" cy="4868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08516447"/>
      </p:ext>
    </p:extLst>
  </p:cSld>
  <p:clrMapOvr>
    <a:masterClrMapping/>
  </p:clrMapOvr>
  <mc:AlternateContent xmlns:mc="http://schemas.openxmlformats.org/markup-compatibility/2006" xmlns:p14="http://schemas.microsoft.com/office/powerpoint/2010/main">
    <mc:Choice Requires="p14">
      <p:transition spd="slow" p14:dur="4000">
        <p14:vortex/>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1" presetClass="entr" presetSubtype="1" fill="hold" nodeType="click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animEffect transition="in" filter="wheel(1)">
                                      <p:cBhvr>
                                        <p:cTn id="25" dur="2000"/>
                                        <p:tgtEl>
                                          <p:spTgt spid="2">
                                            <p:txEl>
                                              <p:pRg st="7" end="7"/>
                                            </p:txEl>
                                          </p:spTgt>
                                        </p:tgtEl>
                                      </p:cBhvr>
                                    </p:animEffect>
                                  </p:childTnLst>
                                </p:cTn>
                              </p:par>
                              <p:par>
                                <p:cTn id="26" presetID="21" presetClass="entr" presetSubtype="1" fill="hold" nodeType="withEffect">
                                  <p:stCondLst>
                                    <p:cond delay="0"/>
                                  </p:stCondLst>
                                  <p:childTnLst>
                                    <p:set>
                                      <p:cBhvr>
                                        <p:cTn id="27" dur="1" fill="hold">
                                          <p:stCondLst>
                                            <p:cond delay="0"/>
                                          </p:stCondLst>
                                        </p:cTn>
                                        <p:tgtEl>
                                          <p:spTgt spid="2">
                                            <p:txEl>
                                              <p:pRg st="8" end="8"/>
                                            </p:txEl>
                                          </p:spTgt>
                                        </p:tgtEl>
                                        <p:attrNameLst>
                                          <p:attrName>style.visibility</p:attrName>
                                        </p:attrNameLst>
                                      </p:cBhvr>
                                      <p:to>
                                        <p:strVal val="visible"/>
                                      </p:to>
                                    </p:set>
                                    <p:animEffect transition="in" filter="wheel(1)">
                                      <p:cBhvr>
                                        <p:cTn id="28" dur="20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BEBA8EAE-BF5A-486C-A8C5-ECC9F3942E4B}">
                <a14:imgProps xmlns:a14="http://schemas.microsoft.com/office/drawing/2010/main">
                  <a14:imgLayer r:embed="rId3">
                    <a14:imgEffect>
                      <a14:brightnessContrast bright="-4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Rectangle 1"/>
          <p:cNvSpPr/>
          <p:nvPr/>
        </p:nvSpPr>
        <p:spPr>
          <a:xfrm>
            <a:off x="0" y="0"/>
            <a:ext cx="9144000" cy="6801862"/>
          </a:xfrm>
          <a:prstGeom prst="rect">
            <a:avLst/>
          </a:prstGeom>
        </p:spPr>
        <p:txBody>
          <a:bodyPr wrap="square">
            <a:spAutoFit/>
          </a:bodyPr>
          <a:lstStyle/>
          <a:p>
            <a:endParaRPr lang="ar-IQ" sz="4000" b="1" dirty="0" smtClean="0">
              <a:latin typeface="Arabic Typesetting" pitchFamily="66" charset="-78"/>
              <a:cs typeface="Arabic Typesetting" pitchFamily="66" charset="-78"/>
            </a:endParaRPr>
          </a:p>
          <a:p>
            <a:r>
              <a:rPr lang="ar-IQ" sz="4400" b="1" i="1" dirty="0">
                <a:latin typeface="Arabic Typesetting" pitchFamily="66" charset="-78"/>
                <a:cs typeface="Arabic Typesetting" pitchFamily="66" charset="-78"/>
              </a:rPr>
              <a:t>وتعد الفئات الأربعة لتكاليف الجودة من تكاليف المنع والتقييم والفشل الداخلي والفشل الخارجي أمثلة لمقاييس مالية للأداء وهي تشتمل على مجموعة من المقاييس المتعلقة بجودة التصميم والمطابقة والتي تهدف إلى تحسين الأداء المالي للوحدة الاقتصادية، إما المقاييس غير المالية لتكاليف الجودة فهي تلك المقاييس التي ترتبط في الغالب بجودة المدخلات (المواد والأجزاء) والرقابة أثناء التشغيل ورضا الزبائن، إذ يمكن القول إن المقاييس غير المالية لتكاليف الجودة هي مقاييس مكملة للمقاييس المالية تسعى لبيان ما </a:t>
            </a:r>
            <a:r>
              <a:rPr lang="ar-IQ" sz="4400" b="1" i="1" dirty="0" smtClean="0">
                <a:latin typeface="Arabic Typesetting" pitchFamily="66" charset="-78"/>
                <a:cs typeface="Arabic Typesetting" pitchFamily="66" charset="-78"/>
              </a:rPr>
              <a:t>تتطلب</a:t>
            </a:r>
            <a:r>
              <a:rPr lang="ar-SA" sz="4400" b="1" i="1" dirty="0" smtClean="0">
                <a:latin typeface="Arabic Typesetting" pitchFamily="66" charset="-78"/>
                <a:cs typeface="Arabic Typesetting" pitchFamily="66" charset="-78"/>
              </a:rPr>
              <a:t>ه</a:t>
            </a:r>
            <a:r>
              <a:rPr lang="ar-IQ" sz="4400" b="1" i="1" dirty="0" smtClean="0">
                <a:latin typeface="Arabic Typesetting" pitchFamily="66" charset="-78"/>
                <a:cs typeface="Arabic Typesetting" pitchFamily="66" charset="-78"/>
              </a:rPr>
              <a:t> </a:t>
            </a:r>
            <a:r>
              <a:rPr lang="ar-IQ" sz="4400" b="1" i="1" dirty="0">
                <a:latin typeface="Arabic Typesetting" pitchFamily="66" charset="-78"/>
                <a:cs typeface="Arabic Typesetting" pitchFamily="66" charset="-78"/>
              </a:rPr>
              <a:t>الأنشطة من أجل تحقيق الجودة المطلوبة وبالتالي تحقيق الأهداف الكلية للوحدة الاقتصادية</a:t>
            </a:r>
            <a:endParaRPr lang="en-US" sz="4400" i="1" dirty="0">
              <a:latin typeface="Arabic Typesetting" pitchFamily="66" charset="-78"/>
              <a:cs typeface="Arabic Typesetting" pitchFamily="66" charset="-78"/>
            </a:endParaRPr>
          </a:p>
        </p:txBody>
      </p:sp>
    </p:spTree>
    <p:extLst>
      <p:ext uri="{BB962C8B-B14F-4D97-AF65-F5344CB8AC3E}">
        <p14:creationId xmlns:p14="http://schemas.microsoft.com/office/powerpoint/2010/main" val="155180119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BEBA8EAE-BF5A-486C-A8C5-ECC9F3942E4B}">
                <a14:imgProps xmlns:a14="http://schemas.microsoft.com/office/drawing/2010/main">
                  <a14:imgLayer r:embed="rId3">
                    <a14:imgEffect>
                      <a14:brightnessContrast bright="-4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Rectangle 1"/>
          <p:cNvSpPr/>
          <p:nvPr/>
        </p:nvSpPr>
        <p:spPr>
          <a:xfrm>
            <a:off x="0" y="0"/>
            <a:ext cx="9144000" cy="7355860"/>
          </a:xfrm>
          <a:prstGeom prst="rect">
            <a:avLst/>
          </a:prstGeom>
        </p:spPr>
        <p:txBody>
          <a:bodyPr wrap="square">
            <a:spAutoFit/>
          </a:bodyPr>
          <a:lstStyle/>
          <a:p>
            <a:r>
              <a:rPr lang="ar-SA" sz="3600" b="1" i="1" dirty="0" smtClean="0">
                <a:latin typeface="Arabic Typesetting" pitchFamily="66" charset="-78"/>
                <a:cs typeface="Arabic Typesetting" pitchFamily="66" charset="-78"/>
              </a:rPr>
              <a:t>                                  </a:t>
            </a:r>
            <a:r>
              <a:rPr lang="ar-IQ" sz="3600" b="1" i="1" dirty="0" smtClean="0">
                <a:latin typeface="Arabic Typesetting" pitchFamily="66" charset="-78"/>
                <a:cs typeface="Arabic Typesetting" pitchFamily="66" charset="-78"/>
              </a:rPr>
              <a:t>أولاً </a:t>
            </a:r>
            <a:r>
              <a:rPr lang="ar-IQ" sz="3600" b="1" i="1" dirty="0">
                <a:latin typeface="Arabic Typesetting" pitchFamily="66" charset="-78"/>
                <a:cs typeface="Arabic Typesetting" pitchFamily="66" charset="-78"/>
              </a:rPr>
              <a:t>:ـ </a:t>
            </a:r>
            <a:r>
              <a:rPr lang="ar-IQ" sz="3600" b="1" i="1" u="sng" dirty="0" smtClean="0">
                <a:latin typeface="Arabic Typesetting" pitchFamily="66" charset="-78"/>
                <a:cs typeface="Arabic Typesetting" pitchFamily="66" charset="-78"/>
              </a:rPr>
              <a:t>مشكلة القياس :ـ </a:t>
            </a:r>
            <a:endParaRPr lang="en-US" sz="3600" b="1" i="1" u="sng" dirty="0">
              <a:latin typeface="Arabic Typesetting" pitchFamily="66" charset="-78"/>
              <a:cs typeface="Arabic Typesetting" pitchFamily="66" charset="-78"/>
            </a:endParaRPr>
          </a:p>
          <a:p>
            <a:pPr algn="just"/>
            <a:r>
              <a:rPr lang="ar-IQ" sz="3600" b="1" i="1" dirty="0">
                <a:latin typeface="Arabic Typesetting" pitchFamily="66" charset="-78"/>
                <a:cs typeface="Arabic Typesetting" pitchFamily="66" charset="-78"/>
              </a:rPr>
              <a:t>  إن الاهتمام بالمقاييس المالية وغير المالية لتكاليف الجودة واستعمالها في تقويم الأداء </a:t>
            </a:r>
            <a:r>
              <a:rPr lang="ar-IQ" sz="3600" b="1" i="1" dirty="0" smtClean="0">
                <a:latin typeface="Arabic Typesetting" pitchFamily="66" charset="-78"/>
                <a:cs typeface="Arabic Typesetting" pitchFamily="66" charset="-78"/>
              </a:rPr>
              <a:t>الاستراتيجي </a:t>
            </a:r>
            <a:r>
              <a:rPr lang="ar-IQ" sz="3600" b="1" i="1" dirty="0">
                <a:latin typeface="Arabic Typesetting" pitchFamily="66" charset="-78"/>
                <a:cs typeface="Arabic Typesetting" pitchFamily="66" charset="-78"/>
              </a:rPr>
              <a:t>من خلال بطاقة العلامات المتوازنة يمثل المحور الذي تقوم عليه مشكلة البحث، فيمكن التعبير عن مشكلة الدراسة عبر التساؤلات الفكرية الآتية :ـ </a:t>
            </a:r>
            <a:endParaRPr lang="en-US" sz="3600" b="1" i="1" dirty="0">
              <a:latin typeface="Arabic Typesetting" pitchFamily="66" charset="-78"/>
              <a:cs typeface="Arabic Typesetting" pitchFamily="66" charset="-78"/>
            </a:endParaRPr>
          </a:p>
          <a:p>
            <a:pPr lvl="0" algn="just"/>
            <a:r>
              <a:rPr lang="ar-IQ" sz="3600" b="1" i="1" dirty="0">
                <a:latin typeface="Arabic Typesetting" pitchFamily="66" charset="-78"/>
                <a:cs typeface="Arabic Typesetting" pitchFamily="66" charset="-78"/>
              </a:rPr>
              <a:t>1- ماهي المقاييس المالية وغير المالية لتكاليف الجودة </a:t>
            </a:r>
            <a:r>
              <a:rPr lang="ar-SA" sz="3600" b="1" i="1" dirty="0">
                <a:latin typeface="Arabic Typesetting" pitchFamily="66" charset="-78"/>
                <a:cs typeface="Arabic Typesetting" pitchFamily="66" charset="-78"/>
              </a:rPr>
              <a:t>؟</a:t>
            </a:r>
            <a:endParaRPr lang="ar-SA" sz="3600" b="1" i="1" dirty="0" smtClean="0">
              <a:latin typeface="Arabic Typesetting" pitchFamily="66" charset="-78"/>
              <a:cs typeface="Arabic Typesetting" pitchFamily="66" charset="-78"/>
            </a:endParaRPr>
          </a:p>
          <a:p>
            <a:pPr lvl="0" algn="just"/>
            <a:r>
              <a:rPr lang="ar-SA" sz="3600" b="1" i="1" dirty="0">
                <a:latin typeface="Arabic Typesetting" pitchFamily="66" charset="-78"/>
                <a:cs typeface="Arabic Typesetting" pitchFamily="66" charset="-78"/>
              </a:rPr>
              <a:t>2</a:t>
            </a:r>
            <a:r>
              <a:rPr lang="ar-IQ" sz="3600" b="1" i="1" dirty="0" smtClean="0">
                <a:latin typeface="Arabic Typesetting" pitchFamily="66" charset="-78"/>
                <a:cs typeface="Arabic Typesetting" pitchFamily="66" charset="-78"/>
              </a:rPr>
              <a:t>- </a:t>
            </a:r>
            <a:r>
              <a:rPr lang="ar-IQ" sz="3600" b="1" i="1" dirty="0">
                <a:latin typeface="Arabic Typesetting" pitchFamily="66" charset="-78"/>
                <a:cs typeface="Arabic Typesetting" pitchFamily="66" charset="-78"/>
              </a:rPr>
              <a:t>هل يمكن استعمال المقاييس المالية وغير المالية لتكاليف الجودة في تقويم الأداء </a:t>
            </a:r>
            <a:r>
              <a:rPr lang="ar-IQ" sz="3600" b="1" i="1" dirty="0" smtClean="0">
                <a:latin typeface="Arabic Typesetting" pitchFamily="66" charset="-78"/>
                <a:cs typeface="Arabic Typesetting" pitchFamily="66" charset="-78"/>
              </a:rPr>
              <a:t>الاستراتيجي</a:t>
            </a:r>
            <a:r>
              <a:rPr lang="ar-SA" sz="3600" b="1" i="1" dirty="0" smtClean="0">
                <a:latin typeface="Arabic Typesetting" pitchFamily="66" charset="-78"/>
                <a:cs typeface="Arabic Typesetting" pitchFamily="66" charset="-78"/>
              </a:rPr>
              <a:t>؟</a:t>
            </a:r>
            <a:endParaRPr lang="ar-IQ" sz="3600" b="1" i="1" dirty="0">
              <a:latin typeface="Arabic Typesetting" pitchFamily="66" charset="-78"/>
              <a:cs typeface="Arabic Typesetting" pitchFamily="66" charset="-78"/>
            </a:endParaRPr>
          </a:p>
          <a:p>
            <a:pPr algn="just"/>
            <a:r>
              <a:rPr lang="ar-SA" sz="3600" b="1" i="1" dirty="0" smtClean="0">
                <a:latin typeface="Arabic Typesetting" pitchFamily="66" charset="-78"/>
                <a:cs typeface="Arabic Typesetting" pitchFamily="66" charset="-78"/>
              </a:rPr>
              <a:t>                                   </a:t>
            </a:r>
            <a:r>
              <a:rPr lang="ar-IQ" sz="3600" b="1" i="1" dirty="0" smtClean="0">
                <a:latin typeface="Arabic Typesetting" pitchFamily="66" charset="-78"/>
                <a:cs typeface="Arabic Typesetting" pitchFamily="66" charset="-78"/>
              </a:rPr>
              <a:t>ثانياً </a:t>
            </a:r>
            <a:r>
              <a:rPr lang="ar-IQ" sz="3600" b="1" i="1" dirty="0">
                <a:latin typeface="Arabic Typesetting" pitchFamily="66" charset="-78"/>
                <a:cs typeface="Arabic Typesetting" pitchFamily="66" charset="-78"/>
              </a:rPr>
              <a:t>:ـ </a:t>
            </a:r>
            <a:r>
              <a:rPr lang="ar-IQ" sz="3600" b="1" i="1" u="sng" dirty="0" smtClean="0">
                <a:latin typeface="Arabic Typesetting" pitchFamily="66" charset="-78"/>
                <a:cs typeface="Arabic Typesetting" pitchFamily="66" charset="-78"/>
              </a:rPr>
              <a:t>اهداف المحاضرة :ـ </a:t>
            </a:r>
            <a:endParaRPr lang="ar-SA" sz="3600" b="1" i="1" u="sng" dirty="0" smtClean="0">
              <a:latin typeface="Arabic Typesetting" pitchFamily="66" charset="-78"/>
              <a:cs typeface="Arabic Typesetting" pitchFamily="66" charset="-78"/>
            </a:endParaRPr>
          </a:p>
          <a:p>
            <a:pPr algn="just"/>
            <a:r>
              <a:rPr lang="ar-IQ" sz="3600" b="1" i="1" dirty="0" smtClean="0">
                <a:latin typeface="Arabic Typesetting" pitchFamily="66" charset="-78"/>
                <a:cs typeface="Arabic Typesetting" pitchFamily="66" charset="-78"/>
              </a:rPr>
              <a:t>دراسة </a:t>
            </a:r>
            <a:r>
              <a:rPr lang="ar-IQ" sz="3600" b="1" i="1" dirty="0">
                <a:latin typeface="Arabic Typesetting" pitchFamily="66" charset="-78"/>
                <a:cs typeface="Arabic Typesetting" pitchFamily="66" charset="-78"/>
              </a:rPr>
              <a:t>المقاييس المالية وغير المالية لتكاليف الجودة بتناول المرتكزات المعرفية لهذه المقاييس في الوحدات الاقتصادية، وبيان أهمية هذه المقاييس في تقويم الأداء </a:t>
            </a:r>
            <a:r>
              <a:rPr lang="ar-IQ" sz="3600" b="1" i="1" dirty="0" err="1">
                <a:latin typeface="Arabic Typesetting" pitchFamily="66" charset="-78"/>
                <a:cs typeface="Arabic Typesetting" pitchFamily="66" charset="-78"/>
              </a:rPr>
              <a:t>الستراتيجي</a:t>
            </a:r>
            <a:r>
              <a:rPr lang="ar-IQ" sz="3600" b="1" i="1" dirty="0">
                <a:latin typeface="Arabic Typesetting" pitchFamily="66" charset="-78"/>
                <a:cs typeface="Arabic Typesetting" pitchFamily="66" charset="-78"/>
              </a:rPr>
              <a:t> من خلال بطاقة العلامات </a:t>
            </a:r>
            <a:r>
              <a:rPr lang="ar-IQ" sz="3600" b="1" i="1" dirty="0" err="1" smtClean="0">
                <a:latin typeface="Arabic Typesetting" pitchFamily="66" charset="-78"/>
                <a:cs typeface="Arabic Typesetting" pitchFamily="66" charset="-78"/>
              </a:rPr>
              <a:t>المتوازنةللتعرف</a:t>
            </a:r>
            <a:r>
              <a:rPr lang="ar-IQ" sz="3600" b="1" i="1" dirty="0" smtClean="0">
                <a:latin typeface="Arabic Typesetting" pitchFamily="66" charset="-78"/>
                <a:cs typeface="Arabic Typesetting" pitchFamily="66" charset="-78"/>
              </a:rPr>
              <a:t> على </a:t>
            </a:r>
            <a:r>
              <a:rPr lang="ar-IQ" sz="3600" b="1" i="1" dirty="0">
                <a:latin typeface="Arabic Typesetting" pitchFamily="66" charset="-78"/>
                <a:cs typeface="Arabic Typesetting" pitchFamily="66" charset="-78"/>
              </a:rPr>
              <a:t>مواطن القوة والضعف  في أدائها </a:t>
            </a:r>
            <a:r>
              <a:rPr lang="ar-IQ" sz="3600" b="1" i="1" dirty="0" err="1">
                <a:latin typeface="Arabic Typesetting" pitchFamily="66" charset="-78"/>
                <a:cs typeface="Arabic Typesetting" pitchFamily="66" charset="-78"/>
              </a:rPr>
              <a:t>الستراتيجي</a:t>
            </a:r>
            <a:r>
              <a:rPr lang="ar-IQ" sz="3600" b="1" i="1" dirty="0">
                <a:latin typeface="Arabic Typesetting" pitchFamily="66" charset="-78"/>
                <a:cs typeface="Arabic Typesetting" pitchFamily="66" charset="-78"/>
              </a:rPr>
              <a:t> وبيان مدى فاعليتها وكفاءتها في تحقيق أهدافها .</a:t>
            </a:r>
          </a:p>
          <a:p>
            <a:endParaRPr lang="ar-IQ" sz="4000" b="1" dirty="0" smtClean="0">
              <a:latin typeface="Arabic Typesetting" pitchFamily="66" charset="-78"/>
              <a:cs typeface="Arabic Typesetting" pitchFamily="66" charset="-78"/>
            </a:endParaRPr>
          </a:p>
        </p:txBody>
      </p:sp>
    </p:spTree>
    <p:extLst>
      <p:ext uri="{BB962C8B-B14F-4D97-AF65-F5344CB8AC3E}">
        <p14:creationId xmlns:p14="http://schemas.microsoft.com/office/powerpoint/2010/main" val="4223787519"/>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circle(in)">
                                      <p:cBhvr>
                                        <p:cTn id="14" dur="2000"/>
                                        <p:tgtEl>
                                          <p:spTgt spid="2">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6" presetClass="entr" presetSubtype="0"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Effect transition="in" filter="wipe(down)">
                                      <p:cBhvr>
                                        <p:cTn id="19" dur="580">
                                          <p:stCondLst>
                                            <p:cond delay="0"/>
                                          </p:stCondLst>
                                        </p:cTn>
                                        <p:tgtEl>
                                          <p:spTgt spid="2">
                                            <p:txEl>
                                              <p:pRg st="2" end="2"/>
                                            </p:txEl>
                                          </p:spTgt>
                                        </p:tgtEl>
                                      </p:cBhvr>
                                    </p:animEffect>
                                    <p:anim calcmode="lin" valueType="num">
                                      <p:cBhvr>
                                        <p:cTn id="20" dur="1822" tmFilter="0,0; 0.14,0.36; 0.43,0.73; 0.71,0.91; 1.0,1.0">
                                          <p:stCondLst>
                                            <p:cond delay="0"/>
                                          </p:stCondLst>
                                        </p:cTn>
                                        <p:tgtEl>
                                          <p:spTgt spid="2">
                                            <p:txEl>
                                              <p:pRg st="2" end="2"/>
                                            </p:txEl>
                                          </p:spTgt>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2">
                                            <p:txEl>
                                              <p:pRg st="2" end="2"/>
                                            </p:txEl>
                                          </p:spTgt>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2">
                                            <p:txEl>
                                              <p:pRg st="2" end="2"/>
                                            </p:txEl>
                                          </p:spTgt>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2">
                                            <p:txEl>
                                              <p:pRg st="2" end="2"/>
                                            </p:txEl>
                                          </p:spTgt>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2">
                                            <p:txEl>
                                              <p:pRg st="2" end="2"/>
                                            </p:txEl>
                                          </p:spTgt>
                                        </p:tgtEl>
                                        <p:attrNameLst>
                                          <p:attrName>ppt_y</p:attrName>
                                        </p:attrNameLst>
                                      </p:cBhvr>
                                      <p:tavLst>
                                        <p:tav tm="0" fmla="#ppt_y-sin(pi*$)/81">
                                          <p:val>
                                            <p:fltVal val="0"/>
                                          </p:val>
                                        </p:tav>
                                        <p:tav tm="100000">
                                          <p:val>
                                            <p:fltVal val="1"/>
                                          </p:val>
                                        </p:tav>
                                      </p:tavLst>
                                    </p:anim>
                                    <p:animScale>
                                      <p:cBhvr>
                                        <p:cTn id="25" dur="26">
                                          <p:stCondLst>
                                            <p:cond delay="650"/>
                                          </p:stCondLst>
                                        </p:cTn>
                                        <p:tgtEl>
                                          <p:spTgt spid="2">
                                            <p:txEl>
                                              <p:pRg st="2" end="2"/>
                                            </p:txEl>
                                          </p:spTgt>
                                        </p:tgtEl>
                                      </p:cBhvr>
                                      <p:to x="100000" y="60000"/>
                                    </p:animScale>
                                    <p:animScale>
                                      <p:cBhvr>
                                        <p:cTn id="26" dur="166" decel="50000">
                                          <p:stCondLst>
                                            <p:cond delay="676"/>
                                          </p:stCondLst>
                                        </p:cTn>
                                        <p:tgtEl>
                                          <p:spTgt spid="2">
                                            <p:txEl>
                                              <p:pRg st="2" end="2"/>
                                            </p:txEl>
                                          </p:spTgt>
                                        </p:tgtEl>
                                      </p:cBhvr>
                                      <p:to x="100000" y="100000"/>
                                    </p:animScale>
                                    <p:animScale>
                                      <p:cBhvr>
                                        <p:cTn id="27" dur="26">
                                          <p:stCondLst>
                                            <p:cond delay="1312"/>
                                          </p:stCondLst>
                                        </p:cTn>
                                        <p:tgtEl>
                                          <p:spTgt spid="2">
                                            <p:txEl>
                                              <p:pRg st="2" end="2"/>
                                            </p:txEl>
                                          </p:spTgt>
                                        </p:tgtEl>
                                      </p:cBhvr>
                                      <p:to x="100000" y="80000"/>
                                    </p:animScale>
                                    <p:animScale>
                                      <p:cBhvr>
                                        <p:cTn id="28" dur="166" decel="50000">
                                          <p:stCondLst>
                                            <p:cond delay="1338"/>
                                          </p:stCondLst>
                                        </p:cTn>
                                        <p:tgtEl>
                                          <p:spTgt spid="2">
                                            <p:txEl>
                                              <p:pRg st="2" end="2"/>
                                            </p:txEl>
                                          </p:spTgt>
                                        </p:tgtEl>
                                      </p:cBhvr>
                                      <p:to x="100000" y="100000"/>
                                    </p:animScale>
                                    <p:animScale>
                                      <p:cBhvr>
                                        <p:cTn id="29" dur="26">
                                          <p:stCondLst>
                                            <p:cond delay="1642"/>
                                          </p:stCondLst>
                                        </p:cTn>
                                        <p:tgtEl>
                                          <p:spTgt spid="2">
                                            <p:txEl>
                                              <p:pRg st="2" end="2"/>
                                            </p:txEl>
                                          </p:spTgt>
                                        </p:tgtEl>
                                      </p:cBhvr>
                                      <p:to x="100000" y="90000"/>
                                    </p:animScale>
                                    <p:animScale>
                                      <p:cBhvr>
                                        <p:cTn id="30" dur="166" decel="50000">
                                          <p:stCondLst>
                                            <p:cond delay="1668"/>
                                          </p:stCondLst>
                                        </p:cTn>
                                        <p:tgtEl>
                                          <p:spTgt spid="2">
                                            <p:txEl>
                                              <p:pRg st="2" end="2"/>
                                            </p:txEl>
                                          </p:spTgt>
                                        </p:tgtEl>
                                      </p:cBhvr>
                                      <p:to x="100000" y="100000"/>
                                    </p:animScale>
                                    <p:animScale>
                                      <p:cBhvr>
                                        <p:cTn id="31" dur="26">
                                          <p:stCondLst>
                                            <p:cond delay="1808"/>
                                          </p:stCondLst>
                                        </p:cTn>
                                        <p:tgtEl>
                                          <p:spTgt spid="2">
                                            <p:txEl>
                                              <p:pRg st="2" end="2"/>
                                            </p:txEl>
                                          </p:spTgt>
                                        </p:tgtEl>
                                      </p:cBhvr>
                                      <p:to x="100000" y="95000"/>
                                    </p:animScale>
                                    <p:animScale>
                                      <p:cBhvr>
                                        <p:cTn id="32" dur="166" decel="50000">
                                          <p:stCondLst>
                                            <p:cond delay="1834"/>
                                          </p:stCondLst>
                                        </p:cTn>
                                        <p:tgtEl>
                                          <p:spTgt spid="2">
                                            <p:txEl>
                                              <p:pRg st="2" end="2"/>
                                            </p:txEl>
                                          </p:spTgt>
                                        </p:tgtEl>
                                      </p:cBhvr>
                                      <p:to x="100000" y="100000"/>
                                    </p:animScale>
                                  </p:childTnLst>
                                </p:cTn>
                              </p:par>
                            </p:childTnLst>
                          </p:cTn>
                        </p:par>
                      </p:childTnLst>
                    </p:cTn>
                  </p:par>
                  <p:par>
                    <p:cTn id="33" fill="hold">
                      <p:stCondLst>
                        <p:cond delay="indefinite"/>
                      </p:stCondLst>
                      <p:childTnLst>
                        <p:par>
                          <p:cTn id="34" fill="hold">
                            <p:stCondLst>
                              <p:cond delay="0"/>
                            </p:stCondLst>
                            <p:childTnLst>
                              <p:par>
                                <p:cTn id="35" presetID="26" presetClass="entr" presetSubtype="0" fill="hold" nodeType="clickEffect">
                                  <p:stCondLst>
                                    <p:cond delay="0"/>
                                  </p:stCondLst>
                                  <p:childTnLst>
                                    <p:set>
                                      <p:cBhvr>
                                        <p:cTn id="36" dur="1" fill="hold">
                                          <p:stCondLst>
                                            <p:cond delay="0"/>
                                          </p:stCondLst>
                                        </p:cTn>
                                        <p:tgtEl>
                                          <p:spTgt spid="2">
                                            <p:txEl>
                                              <p:pRg st="3" end="3"/>
                                            </p:txEl>
                                          </p:spTgt>
                                        </p:tgtEl>
                                        <p:attrNameLst>
                                          <p:attrName>style.visibility</p:attrName>
                                        </p:attrNameLst>
                                      </p:cBhvr>
                                      <p:to>
                                        <p:strVal val="visible"/>
                                      </p:to>
                                    </p:set>
                                    <p:animEffect transition="in" filter="wipe(down)">
                                      <p:cBhvr>
                                        <p:cTn id="37" dur="580">
                                          <p:stCondLst>
                                            <p:cond delay="0"/>
                                          </p:stCondLst>
                                        </p:cTn>
                                        <p:tgtEl>
                                          <p:spTgt spid="2">
                                            <p:txEl>
                                              <p:pRg st="3" end="3"/>
                                            </p:txEl>
                                          </p:spTgt>
                                        </p:tgtEl>
                                      </p:cBhvr>
                                    </p:animEffect>
                                    <p:anim calcmode="lin" valueType="num">
                                      <p:cBhvr>
                                        <p:cTn id="38" dur="1822" tmFilter="0,0; 0.14,0.36; 0.43,0.73; 0.71,0.91; 1.0,1.0">
                                          <p:stCondLst>
                                            <p:cond delay="0"/>
                                          </p:stCondLst>
                                        </p:cTn>
                                        <p:tgtEl>
                                          <p:spTgt spid="2">
                                            <p:txEl>
                                              <p:pRg st="3" end="3"/>
                                            </p:txEl>
                                          </p:spTgt>
                                        </p:tgtEl>
                                        <p:attrNameLst>
                                          <p:attrName>ppt_x</p:attrName>
                                        </p:attrNameLst>
                                      </p:cBhvr>
                                      <p:tavLst>
                                        <p:tav tm="0">
                                          <p:val>
                                            <p:strVal val="#ppt_x-0.25"/>
                                          </p:val>
                                        </p:tav>
                                        <p:tav tm="100000">
                                          <p:val>
                                            <p:strVal val="#ppt_x"/>
                                          </p:val>
                                        </p:tav>
                                      </p:tavLst>
                                    </p:anim>
                                    <p:anim calcmode="lin" valueType="num">
                                      <p:cBhvr>
                                        <p:cTn id="39" dur="664" tmFilter="0.0,0.0; 0.25,0.07; 0.50,0.2; 0.75,0.467; 1.0,1.0">
                                          <p:stCondLst>
                                            <p:cond delay="0"/>
                                          </p:stCondLst>
                                        </p:cTn>
                                        <p:tgtEl>
                                          <p:spTgt spid="2">
                                            <p:txEl>
                                              <p:pRg st="3" end="3"/>
                                            </p:txEl>
                                          </p:spTgt>
                                        </p:tgtEl>
                                        <p:attrNameLst>
                                          <p:attrName>ppt_y</p:attrName>
                                        </p:attrNameLst>
                                      </p:cBhvr>
                                      <p:tavLst>
                                        <p:tav tm="0" fmla="#ppt_y-sin(pi*$)/3">
                                          <p:val>
                                            <p:fltVal val="0.5"/>
                                          </p:val>
                                        </p:tav>
                                        <p:tav tm="100000">
                                          <p:val>
                                            <p:fltVal val="1"/>
                                          </p:val>
                                        </p:tav>
                                      </p:tavLst>
                                    </p:anim>
                                    <p:anim calcmode="lin" valueType="num">
                                      <p:cBhvr>
                                        <p:cTn id="40" dur="664" tmFilter="0, 0; 0.125,0.2665; 0.25,0.4; 0.375,0.465; 0.5,0.5;  0.625,0.535; 0.75,0.6; 0.875,0.7335; 1,1">
                                          <p:stCondLst>
                                            <p:cond delay="664"/>
                                          </p:stCondLst>
                                        </p:cTn>
                                        <p:tgtEl>
                                          <p:spTgt spid="2">
                                            <p:txEl>
                                              <p:pRg st="3" end="3"/>
                                            </p:txEl>
                                          </p:spTgt>
                                        </p:tgtEl>
                                        <p:attrNameLst>
                                          <p:attrName>ppt_y</p:attrName>
                                        </p:attrNameLst>
                                      </p:cBhvr>
                                      <p:tavLst>
                                        <p:tav tm="0" fmla="#ppt_y-sin(pi*$)/9">
                                          <p:val>
                                            <p:fltVal val="0"/>
                                          </p:val>
                                        </p:tav>
                                        <p:tav tm="100000">
                                          <p:val>
                                            <p:fltVal val="1"/>
                                          </p:val>
                                        </p:tav>
                                      </p:tavLst>
                                    </p:anim>
                                    <p:anim calcmode="lin" valueType="num">
                                      <p:cBhvr>
                                        <p:cTn id="41" dur="332" tmFilter="0, 0; 0.125,0.2665; 0.25,0.4; 0.375,0.465; 0.5,0.5;  0.625,0.535; 0.75,0.6; 0.875,0.7335; 1,1">
                                          <p:stCondLst>
                                            <p:cond delay="1324"/>
                                          </p:stCondLst>
                                        </p:cTn>
                                        <p:tgtEl>
                                          <p:spTgt spid="2">
                                            <p:txEl>
                                              <p:pRg st="3" end="3"/>
                                            </p:txEl>
                                          </p:spTgt>
                                        </p:tgtEl>
                                        <p:attrNameLst>
                                          <p:attrName>ppt_y</p:attrName>
                                        </p:attrNameLst>
                                      </p:cBhvr>
                                      <p:tavLst>
                                        <p:tav tm="0" fmla="#ppt_y-sin(pi*$)/27">
                                          <p:val>
                                            <p:fltVal val="0"/>
                                          </p:val>
                                        </p:tav>
                                        <p:tav tm="100000">
                                          <p:val>
                                            <p:fltVal val="1"/>
                                          </p:val>
                                        </p:tav>
                                      </p:tavLst>
                                    </p:anim>
                                    <p:anim calcmode="lin" valueType="num">
                                      <p:cBhvr>
                                        <p:cTn id="42" dur="164" tmFilter="0, 0; 0.125,0.2665; 0.25,0.4; 0.375,0.465; 0.5,0.5;  0.625,0.535; 0.75,0.6; 0.875,0.7335; 1,1">
                                          <p:stCondLst>
                                            <p:cond delay="1656"/>
                                          </p:stCondLst>
                                        </p:cTn>
                                        <p:tgtEl>
                                          <p:spTgt spid="2">
                                            <p:txEl>
                                              <p:pRg st="3" end="3"/>
                                            </p:txEl>
                                          </p:spTgt>
                                        </p:tgtEl>
                                        <p:attrNameLst>
                                          <p:attrName>ppt_y</p:attrName>
                                        </p:attrNameLst>
                                      </p:cBhvr>
                                      <p:tavLst>
                                        <p:tav tm="0" fmla="#ppt_y-sin(pi*$)/81">
                                          <p:val>
                                            <p:fltVal val="0"/>
                                          </p:val>
                                        </p:tav>
                                        <p:tav tm="100000">
                                          <p:val>
                                            <p:fltVal val="1"/>
                                          </p:val>
                                        </p:tav>
                                      </p:tavLst>
                                    </p:anim>
                                    <p:animScale>
                                      <p:cBhvr>
                                        <p:cTn id="43" dur="26">
                                          <p:stCondLst>
                                            <p:cond delay="650"/>
                                          </p:stCondLst>
                                        </p:cTn>
                                        <p:tgtEl>
                                          <p:spTgt spid="2">
                                            <p:txEl>
                                              <p:pRg st="3" end="3"/>
                                            </p:txEl>
                                          </p:spTgt>
                                        </p:tgtEl>
                                      </p:cBhvr>
                                      <p:to x="100000" y="60000"/>
                                    </p:animScale>
                                    <p:animScale>
                                      <p:cBhvr>
                                        <p:cTn id="44" dur="166" decel="50000">
                                          <p:stCondLst>
                                            <p:cond delay="676"/>
                                          </p:stCondLst>
                                        </p:cTn>
                                        <p:tgtEl>
                                          <p:spTgt spid="2">
                                            <p:txEl>
                                              <p:pRg st="3" end="3"/>
                                            </p:txEl>
                                          </p:spTgt>
                                        </p:tgtEl>
                                      </p:cBhvr>
                                      <p:to x="100000" y="100000"/>
                                    </p:animScale>
                                    <p:animScale>
                                      <p:cBhvr>
                                        <p:cTn id="45" dur="26">
                                          <p:stCondLst>
                                            <p:cond delay="1312"/>
                                          </p:stCondLst>
                                        </p:cTn>
                                        <p:tgtEl>
                                          <p:spTgt spid="2">
                                            <p:txEl>
                                              <p:pRg st="3" end="3"/>
                                            </p:txEl>
                                          </p:spTgt>
                                        </p:tgtEl>
                                      </p:cBhvr>
                                      <p:to x="100000" y="80000"/>
                                    </p:animScale>
                                    <p:animScale>
                                      <p:cBhvr>
                                        <p:cTn id="46" dur="166" decel="50000">
                                          <p:stCondLst>
                                            <p:cond delay="1338"/>
                                          </p:stCondLst>
                                        </p:cTn>
                                        <p:tgtEl>
                                          <p:spTgt spid="2">
                                            <p:txEl>
                                              <p:pRg st="3" end="3"/>
                                            </p:txEl>
                                          </p:spTgt>
                                        </p:tgtEl>
                                      </p:cBhvr>
                                      <p:to x="100000" y="100000"/>
                                    </p:animScale>
                                    <p:animScale>
                                      <p:cBhvr>
                                        <p:cTn id="47" dur="26">
                                          <p:stCondLst>
                                            <p:cond delay="1642"/>
                                          </p:stCondLst>
                                        </p:cTn>
                                        <p:tgtEl>
                                          <p:spTgt spid="2">
                                            <p:txEl>
                                              <p:pRg st="3" end="3"/>
                                            </p:txEl>
                                          </p:spTgt>
                                        </p:tgtEl>
                                      </p:cBhvr>
                                      <p:to x="100000" y="90000"/>
                                    </p:animScale>
                                    <p:animScale>
                                      <p:cBhvr>
                                        <p:cTn id="48" dur="166" decel="50000">
                                          <p:stCondLst>
                                            <p:cond delay="1668"/>
                                          </p:stCondLst>
                                        </p:cTn>
                                        <p:tgtEl>
                                          <p:spTgt spid="2">
                                            <p:txEl>
                                              <p:pRg st="3" end="3"/>
                                            </p:txEl>
                                          </p:spTgt>
                                        </p:tgtEl>
                                      </p:cBhvr>
                                      <p:to x="100000" y="100000"/>
                                    </p:animScale>
                                    <p:animScale>
                                      <p:cBhvr>
                                        <p:cTn id="49" dur="26">
                                          <p:stCondLst>
                                            <p:cond delay="1808"/>
                                          </p:stCondLst>
                                        </p:cTn>
                                        <p:tgtEl>
                                          <p:spTgt spid="2">
                                            <p:txEl>
                                              <p:pRg st="3" end="3"/>
                                            </p:txEl>
                                          </p:spTgt>
                                        </p:tgtEl>
                                      </p:cBhvr>
                                      <p:to x="100000" y="95000"/>
                                    </p:animScale>
                                    <p:animScale>
                                      <p:cBhvr>
                                        <p:cTn id="50" dur="166" decel="50000">
                                          <p:stCondLst>
                                            <p:cond delay="1834"/>
                                          </p:stCondLst>
                                        </p:cTn>
                                        <p:tgtEl>
                                          <p:spTgt spid="2">
                                            <p:txEl>
                                              <p:pRg st="3" end="3"/>
                                            </p:txEl>
                                          </p:spTgt>
                                        </p:tgtEl>
                                      </p:cBhvr>
                                      <p:to x="100000" y="100000"/>
                                    </p:animScale>
                                  </p:childTnLst>
                                </p:cTn>
                              </p:par>
                            </p:childTnLst>
                          </p:cTn>
                        </p:par>
                      </p:childTnLst>
                    </p:cTn>
                  </p:par>
                  <p:par>
                    <p:cTn id="51" fill="hold">
                      <p:stCondLst>
                        <p:cond delay="indefinite"/>
                      </p:stCondLst>
                      <p:childTnLst>
                        <p:par>
                          <p:cTn id="52" fill="hold">
                            <p:stCondLst>
                              <p:cond delay="0"/>
                            </p:stCondLst>
                            <p:childTnLst>
                              <p:par>
                                <p:cTn id="53" presetID="31" presetClass="entr" presetSubtype="0" fill="hold" nodeType="clickEffect">
                                  <p:stCondLst>
                                    <p:cond delay="0"/>
                                  </p:stCondLst>
                                  <p:childTnLst>
                                    <p:set>
                                      <p:cBhvr>
                                        <p:cTn id="54" dur="1" fill="hold">
                                          <p:stCondLst>
                                            <p:cond delay="0"/>
                                          </p:stCondLst>
                                        </p:cTn>
                                        <p:tgtEl>
                                          <p:spTgt spid="2">
                                            <p:txEl>
                                              <p:pRg st="4" end="4"/>
                                            </p:txEl>
                                          </p:spTgt>
                                        </p:tgtEl>
                                        <p:attrNameLst>
                                          <p:attrName>style.visibility</p:attrName>
                                        </p:attrNameLst>
                                      </p:cBhvr>
                                      <p:to>
                                        <p:strVal val="visible"/>
                                      </p:to>
                                    </p:set>
                                    <p:anim calcmode="lin" valueType="num">
                                      <p:cBhvr>
                                        <p:cTn id="55" dur="1000" fill="hold"/>
                                        <p:tgtEl>
                                          <p:spTgt spid="2">
                                            <p:txEl>
                                              <p:pRg st="4" end="4"/>
                                            </p:txEl>
                                          </p:spTgt>
                                        </p:tgtEl>
                                        <p:attrNameLst>
                                          <p:attrName>ppt_w</p:attrName>
                                        </p:attrNameLst>
                                      </p:cBhvr>
                                      <p:tavLst>
                                        <p:tav tm="0">
                                          <p:val>
                                            <p:fltVal val="0"/>
                                          </p:val>
                                        </p:tav>
                                        <p:tav tm="100000">
                                          <p:val>
                                            <p:strVal val="#ppt_w"/>
                                          </p:val>
                                        </p:tav>
                                      </p:tavLst>
                                    </p:anim>
                                    <p:anim calcmode="lin" valueType="num">
                                      <p:cBhvr>
                                        <p:cTn id="56" dur="1000" fill="hold"/>
                                        <p:tgtEl>
                                          <p:spTgt spid="2">
                                            <p:txEl>
                                              <p:pRg st="4" end="4"/>
                                            </p:txEl>
                                          </p:spTgt>
                                        </p:tgtEl>
                                        <p:attrNameLst>
                                          <p:attrName>ppt_h</p:attrName>
                                        </p:attrNameLst>
                                      </p:cBhvr>
                                      <p:tavLst>
                                        <p:tav tm="0">
                                          <p:val>
                                            <p:fltVal val="0"/>
                                          </p:val>
                                        </p:tav>
                                        <p:tav tm="100000">
                                          <p:val>
                                            <p:strVal val="#ppt_h"/>
                                          </p:val>
                                        </p:tav>
                                      </p:tavLst>
                                    </p:anim>
                                    <p:anim calcmode="lin" valueType="num">
                                      <p:cBhvr>
                                        <p:cTn id="57" dur="1000" fill="hold"/>
                                        <p:tgtEl>
                                          <p:spTgt spid="2">
                                            <p:txEl>
                                              <p:pRg st="4" end="4"/>
                                            </p:txEl>
                                          </p:spTgt>
                                        </p:tgtEl>
                                        <p:attrNameLst>
                                          <p:attrName>style.rotation</p:attrName>
                                        </p:attrNameLst>
                                      </p:cBhvr>
                                      <p:tavLst>
                                        <p:tav tm="0">
                                          <p:val>
                                            <p:fltVal val="90"/>
                                          </p:val>
                                        </p:tav>
                                        <p:tav tm="100000">
                                          <p:val>
                                            <p:fltVal val="0"/>
                                          </p:val>
                                        </p:tav>
                                      </p:tavLst>
                                    </p:anim>
                                    <p:animEffect transition="in" filter="fade">
                                      <p:cBhvr>
                                        <p:cTn id="58" dur="1000"/>
                                        <p:tgtEl>
                                          <p:spTgt spid="2">
                                            <p:txEl>
                                              <p:pRg st="4" end="4"/>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53" presetClass="entr" presetSubtype="16" fill="hold" nodeType="clickEffect">
                                  <p:stCondLst>
                                    <p:cond delay="0"/>
                                  </p:stCondLst>
                                  <p:childTnLst>
                                    <p:set>
                                      <p:cBhvr>
                                        <p:cTn id="62" dur="1" fill="hold">
                                          <p:stCondLst>
                                            <p:cond delay="0"/>
                                          </p:stCondLst>
                                        </p:cTn>
                                        <p:tgtEl>
                                          <p:spTgt spid="2">
                                            <p:txEl>
                                              <p:pRg st="5" end="5"/>
                                            </p:txEl>
                                          </p:spTgt>
                                        </p:tgtEl>
                                        <p:attrNameLst>
                                          <p:attrName>style.visibility</p:attrName>
                                        </p:attrNameLst>
                                      </p:cBhvr>
                                      <p:to>
                                        <p:strVal val="visible"/>
                                      </p:to>
                                    </p:set>
                                    <p:anim calcmode="lin" valueType="num">
                                      <p:cBhvr>
                                        <p:cTn id="63" dur="500" fill="hold"/>
                                        <p:tgtEl>
                                          <p:spTgt spid="2">
                                            <p:txEl>
                                              <p:pRg st="5" end="5"/>
                                            </p:txEl>
                                          </p:spTgt>
                                        </p:tgtEl>
                                        <p:attrNameLst>
                                          <p:attrName>ppt_w</p:attrName>
                                        </p:attrNameLst>
                                      </p:cBhvr>
                                      <p:tavLst>
                                        <p:tav tm="0">
                                          <p:val>
                                            <p:fltVal val="0"/>
                                          </p:val>
                                        </p:tav>
                                        <p:tav tm="100000">
                                          <p:val>
                                            <p:strVal val="#ppt_w"/>
                                          </p:val>
                                        </p:tav>
                                      </p:tavLst>
                                    </p:anim>
                                    <p:anim calcmode="lin" valueType="num">
                                      <p:cBhvr>
                                        <p:cTn id="64" dur="500" fill="hold"/>
                                        <p:tgtEl>
                                          <p:spTgt spid="2">
                                            <p:txEl>
                                              <p:pRg st="5" end="5"/>
                                            </p:txEl>
                                          </p:spTgt>
                                        </p:tgtEl>
                                        <p:attrNameLst>
                                          <p:attrName>ppt_h</p:attrName>
                                        </p:attrNameLst>
                                      </p:cBhvr>
                                      <p:tavLst>
                                        <p:tav tm="0">
                                          <p:val>
                                            <p:fltVal val="0"/>
                                          </p:val>
                                        </p:tav>
                                        <p:tav tm="100000">
                                          <p:val>
                                            <p:strVal val="#ppt_h"/>
                                          </p:val>
                                        </p:tav>
                                      </p:tavLst>
                                    </p:anim>
                                    <p:animEffect transition="in" filter="fade">
                                      <p:cBhvr>
                                        <p:cTn id="6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BEBA8EAE-BF5A-486C-A8C5-ECC9F3942E4B}">
                <a14:imgProps xmlns:a14="http://schemas.microsoft.com/office/drawing/2010/main">
                  <a14:imgLayer r:embed="rId3">
                    <a14:imgEffect>
                      <a14:brightnessContrast bright="-4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Rectangle 1"/>
          <p:cNvSpPr/>
          <p:nvPr/>
        </p:nvSpPr>
        <p:spPr>
          <a:xfrm>
            <a:off x="0" y="0"/>
            <a:ext cx="9144000" cy="7294305"/>
          </a:xfrm>
          <a:prstGeom prst="rect">
            <a:avLst/>
          </a:prstGeom>
        </p:spPr>
        <p:txBody>
          <a:bodyPr wrap="square">
            <a:spAutoFit/>
          </a:bodyPr>
          <a:lstStyle/>
          <a:p>
            <a:endParaRPr lang="ar-IQ" sz="3200" dirty="0">
              <a:latin typeface="Arabic Typesetting" pitchFamily="66" charset="-78"/>
              <a:cs typeface="Arabic Typesetting" pitchFamily="66" charset="-78"/>
            </a:endParaRPr>
          </a:p>
          <a:p>
            <a:r>
              <a:rPr lang="ar-IQ" sz="3200" b="1" dirty="0">
                <a:latin typeface="Arabic Typesetting" pitchFamily="66" charset="-78"/>
                <a:cs typeface="Arabic Typesetting" pitchFamily="66" charset="-78"/>
              </a:rPr>
              <a:t> </a:t>
            </a:r>
            <a:r>
              <a:rPr lang="ar-IQ" sz="3600" b="1" i="1" dirty="0">
                <a:latin typeface="Arabic Typesetting" pitchFamily="66" charset="-78"/>
                <a:cs typeface="Arabic Typesetting" pitchFamily="66" charset="-78"/>
              </a:rPr>
              <a:t>وظهر الاهتمام بتكاليف الجودة </a:t>
            </a:r>
            <a:r>
              <a:rPr lang="en-US" sz="3600" b="1" i="1" dirty="0">
                <a:latin typeface="Arabic Typesetting" pitchFamily="66" charset="-78"/>
                <a:cs typeface="Arabic Typesetting" pitchFamily="66" charset="-78"/>
              </a:rPr>
              <a:t>Quality Costs</a:t>
            </a:r>
            <a:r>
              <a:rPr lang="ar-IQ" sz="3600" b="1" i="1" dirty="0">
                <a:latin typeface="Arabic Typesetting" pitchFamily="66" charset="-78"/>
                <a:cs typeface="Arabic Typesetting" pitchFamily="66" charset="-78"/>
              </a:rPr>
              <a:t> كنتيجة للتأثيرات السلبية المترتبة على الجودة الرديئة وضرورة تجنب هذه التأثيرات عن طريق إنتاج منتجات عالية الجودة والتخلص من المعيب . وتعرف تكاليف الجودة الشاملة بأنها التكاليف التي تنفقها الوحدة الاقتصادية (المنع والتقييم) من أجل منع إنتاج منتجات رديئة وغير مطابقة للمواصفات واكتشافها ومعالجتها وتقييمها والتعرف على أسبابها وذلك لضمان تقديم منتجات إلى الزبائن حسب متطلباتهم وتوقعاتهم بالإضافة إلى التكاليف التي تتحملها نتيجة الفشل الداخلي والخارجي ومعالجته. تتكون تكاليف الجودة من أربعة عناصر رئيسية وهي كالآتي :ـ </a:t>
            </a:r>
            <a:endParaRPr lang="en-US" sz="3600" b="1" i="1" dirty="0">
              <a:latin typeface="Arabic Typesetting" pitchFamily="66" charset="-78"/>
              <a:cs typeface="Arabic Typesetting" pitchFamily="66" charset="-78"/>
            </a:endParaRPr>
          </a:p>
          <a:p>
            <a:r>
              <a:rPr lang="ar-IQ" sz="3600" b="1" i="1" dirty="0">
                <a:latin typeface="Arabic Typesetting" pitchFamily="66" charset="-78"/>
                <a:cs typeface="Arabic Typesetting" pitchFamily="66" charset="-78"/>
              </a:rPr>
              <a:t>أولاً :ـ تكاليف المنع </a:t>
            </a:r>
            <a:r>
              <a:rPr lang="en-US" sz="3600" b="1" i="1" dirty="0">
                <a:latin typeface="Arabic Typesetting" pitchFamily="66" charset="-78"/>
                <a:cs typeface="Arabic Typesetting" pitchFamily="66" charset="-78"/>
              </a:rPr>
              <a:t>Prevention Costs</a:t>
            </a:r>
            <a:r>
              <a:rPr lang="ar-IQ" sz="3600" b="1" i="1" dirty="0">
                <a:latin typeface="Arabic Typesetting" pitchFamily="66" charset="-78"/>
                <a:cs typeface="Arabic Typesetting" pitchFamily="66" charset="-78"/>
              </a:rPr>
              <a:t> :ـ </a:t>
            </a:r>
            <a:endParaRPr lang="en-US" sz="3600" b="1" i="1" dirty="0">
              <a:latin typeface="Arabic Typesetting" pitchFamily="66" charset="-78"/>
              <a:cs typeface="Arabic Typesetting" pitchFamily="66" charset="-78"/>
            </a:endParaRPr>
          </a:p>
          <a:p>
            <a:r>
              <a:rPr lang="ar-IQ" sz="3600" b="1" i="1" dirty="0">
                <a:latin typeface="Arabic Typesetting" pitchFamily="66" charset="-78"/>
                <a:cs typeface="Arabic Typesetting" pitchFamily="66" charset="-78"/>
              </a:rPr>
              <a:t>ثانياً :ـ تكاليف التقييم </a:t>
            </a:r>
            <a:r>
              <a:rPr lang="en-US" sz="3600" b="1" i="1" dirty="0">
                <a:latin typeface="Arabic Typesetting" pitchFamily="66" charset="-78"/>
                <a:cs typeface="Arabic Typesetting" pitchFamily="66" charset="-78"/>
              </a:rPr>
              <a:t>Appraisal Costs</a:t>
            </a:r>
            <a:r>
              <a:rPr lang="ar-IQ" sz="3600" b="1" i="1" dirty="0">
                <a:latin typeface="Arabic Typesetting" pitchFamily="66" charset="-78"/>
                <a:cs typeface="Arabic Typesetting" pitchFamily="66" charset="-78"/>
              </a:rPr>
              <a:t> :ـ </a:t>
            </a:r>
            <a:endParaRPr lang="en-US" sz="3600" b="1" i="1" dirty="0">
              <a:latin typeface="Arabic Typesetting" pitchFamily="66" charset="-78"/>
              <a:cs typeface="Arabic Typesetting" pitchFamily="66" charset="-78"/>
            </a:endParaRPr>
          </a:p>
          <a:p>
            <a:r>
              <a:rPr lang="ar-IQ" sz="3600" b="1" i="1" dirty="0">
                <a:latin typeface="Arabic Typesetting" pitchFamily="66" charset="-78"/>
                <a:cs typeface="Arabic Typesetting" pitchFamily="66" charset="-78"/>
              </a:rPr>
              <a:t>ثالثاً :ـ تكاليف الفشل الداخلي </a:t>
            </a:r>
            <a:r>
              <a:rPr lang="en-US" sz="3600" b="1" i="1" dirty="0">
                <a:latin typeface="Arabic Typesetting" pitchFamily="66" charset="-78"/>
                <a:cs typeface="Arabic Typesetting" pitchFamily="66" charset="-78"/>
              </a:rPr>
              <a:t>Internal Failure Costs</a:t>
            </a:r>
            <a:r>
              <a:rPr lang="ar-IQ" sz="3600" b="1" i="1" dirty="0">
                <a:latin typeface="Arabic Typesetting" pitchFamily="66" charset="-78"/>
                <a:cs typeface="Arabic Typesetting" pitchFamily="66" charset="-78"/>
              </a:rPr>
              <a:t> :ـ </a:t>
            </a:r>
            <a:endParaRPr lang="en-US" sz="3600" b="1" i="1" dirty="0">
              <a:latin typeface="Arabic Typesetting" pitchFamily="66" charset="-78"/>
              <a:cs typeface="Arabic Typesetting" pitchFamily="66" charset="-78"/>
            </a:endParaRPr>
          </a:p>
          <a:p>
            <a:r>
              <a:rPr lang="ar-IQ" sz="3600" b="1" i="1" dirty="0">
                <a:latin typeface="Arabic Typesetting" pitchFamily="66" charset="-78"/>
                <a:cs typeface="Arabic Typesetting" pitchFamily="66" charset="-78"/>
              </a:rPr>
              <a:t>رابعاً :ـ تكاليف الفشل الخارجي </a:t>
            </a:r>
            <a:r>
              <a:rPr lang="en-US" sz="3600" b="1" i="1" dirty="0">
                <a:latin typeface="Arabic Typesetting" pitchFamily="66" charset="-78"/>
                <a:cs typeface="Arabic Typesetting" pitchFamily="66" charset="-78"/>
              </a:rPr>
              <a:t>External Failure Costs</a:t>
            </a:r>
            <a:r>
              <a:rPr lang="ar-IQ" sz="3600" b="1" i="1" dirty="0">
                <a:latin typeface="Arabic Typesetting" pitchFamily="66" charset="-78"/>
                <a:cs typeface="Arabic Typesetting" pitchFamily="66" charset="-78"/>
              </a:rPr>
              <a:t> :ـ </a:t>
            </a:r>
            <a:endParaRPr lang="en-US" sz="3600" b="1" i="1" dirty="0">
              <a:latin typeface="Arabic Typesetting" pitchFamily="66" charset="-78"/>
              <a:cs typeface="Arabic Typesetting" pitchFamily="66" charset="-78"/>
            </a:endParaRPr>
          </a:p>
          <a:p>
            <a:endParaRPr lang="ar-IQ" sz="4000" b="1" dirty="0" smtClean="0">
              <a:latin typeface="Arabic Typesetting" pitchFamily="66" charset="-78"/>
              <a:cs typeface="Arabic Typesetting" pitchFamily="66" charset="-78"/>
            </a:endParaRPr>
          </a:p>
        </p:txBody>
      </p:sp>
    </p:spTree>
    <p:extLst>
      <p:ext uri="{BB962C8B-B14F-4D97-AF65-F5344CB8AC3E}">
        <p14:creationId xmlns:p14="http://schemas.microsoft.com/office/powerpoint/2010/main" val="270951474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p:cTn id="7" dur="1000" fill="hold"/>
                                        <p:tgtEl>
                                          <p:spTgt spid="2">
                                            <p:txEl>
                                              <p:pRg st="1" end="1"/>
                                            </p:txEl>
                                          </p:spTgt>
                                        </p:tgtEl>
                                        <p:attrNameLst>
                                          <p:attrName>ppt_w</p:attrName>
                                        </p:attrNameLst>
                                      </p:cBhvr>
                                      <p:tavLst>
                                        <p:tav tm="0">
                                          <p:val>
                                            <p:fltVal val="0"/>
                                          </p:val>
                                        </p:tav>
                                        <p:tav tm="100000">
                                          <p:val>
                                            <p:strVal val="#ppt_w"/>
                                          </p:val>
                                        </p:tav>
                                      </p:tavLst>
                                    </p:anim>
                                    <p:anim calcmode="lin" valueType="num">
                                      <p:cBhvr>
                                        <p:cTn id="8" dur="1000" fill="hold"/>
                                        <p:tgtEl>
                                          <p:spTgt spid="2">
                                            <p:txEl>
                                              <p:pRg st="1" end="1"/>
                                            </p:txEl>
                                          </p:spTgt>
                                        </p:tgtEl>
                                        <p:attrNameLst>
                                          <p:attrName>ppt_h</p:attrName>
                                        </p:attrNameLst>
                                      </p:cBhvr>
                                      <p:tavLst>
                                        <p:tav tm="0">
                                          <p:val>
                                            <p:fltVal val="0"/>
                                          </p:val>
                                        </p:tav>
                                        <p:tav tm="100000">
                                          <p:val>
                                            <p:strVal val="#ppt_h"/>
                                          </p:val>
                                        </p:tav>
                                      </p:tavLst>
                                    </p:anim>
                                    <p:anim calcmode="lin" valueType="num">
                                      <p:cBhvr>
                                        <p:cTn id="9" dur="1000" fill="hold"/>
                                        <p:tgtEl>
                                          <p:spTgt spid="2">
                                            <p:txEl>
                                              <p:pRg st="1" end="1"/>
                                            </p:txEl>
                                          </p:spTgt>
                                        </p:tgtEl>
                                        <p:attrNameLst>
                                          <p:attrName>style.rotation</p:attrName>
                                        </p:attrNameLst>
                                      </p:cBhvr>
                                      <p:tavLst>
                                        <p:tav tm="0">
                                          <p:val>
                                            <p:fltVal val="90"/>
                                          </p:val>
                                        </p:tav>
                                        <p:tav tm="100000">
                                          <p:val>
                                            <p:fltVal val="0"/>
                                          </p:val>
                                        </p:tav>
                                      </p:tavLst>
                                    </p:anim>
                                    <p:animEffect transition="in" filter="fade">
                                      <p:cBhvr>
                                        <p:cTn id="10" dur="1000"/>
                                        <p:tgtEl>
                                          <p:spTgt spid="2">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wipe(down)">
                                      <p:cBhvr>
                                        <p:cTn id="15" dur="580">
                                          <p:stCondLst>
                                            <p:cond delay="0"/>
                                          </p:stCondLst>
                                        </p:cTn>
                                        <p:tgtEl>
                                          <p:spTgt spid="2">
                                            <p:txEl>
                                              <p:pRg st="2" end="2"/>
                                            </p:txEl>
                                          </p:spTgt>
                                        </p:tgtEl>
                                      </p:cBhvr>
                                    </p:animEffect>
                                    <p:anim calcmode="lin" valueType="num">
                                      <p:cBhvr>
                                        <p:cTn id="16" dur="1822" tmFilter="0,0; 0.14,0.36; 0.43,0.73; 0.71,0.91; 1.0,1.0">
                                          <p:stCondLst>
                                            <p:cond delay="0"/>
                                          </p:stCondLst>
                                        </p:cTn>
                                        <p:tgtEl>
                                          <p:spTgt spid="2">
                                            <p:txEl>
                                              <p:pRg st="2" end="2"/>
                                            </p:txEl>
                                          </p:spTgt>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2">
                                            <p:txEl>
                                              <p:pRg st="2" end="2"/>
                                            </p:txEl>
                                          </p:spTgt>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2">
                                            <p:txEl>
                                              <p:pRg st="2" end="2"/>
                                            </p:txEl>
                                          </p:spTgt>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2">
                                            <p:txEl>
                                              <p:pRg st="2" end="2"/>
                                            </p:txEl>
                                          </p:spTgt>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2">
                                            <p:txEl>
                                              <p:pRg st="2" end="2"/>
                                            </p:txEl>
                                          </p:spTgt>
                                        </p:tgtEl>
                                        <p:attrNameLst>
                                          <p:attrName>ppt_y</p:attrName>
                                        </p:attrNameLst>
                                      </p:cBhvr>
                                      <p:tavLst>
                                        <p:tav tm="0" fmla="#ppt_y-sin(pi*$)/81">
                                          <p:val>
                                            <p:fltVal val="0"/>
                                          </p:val>
                                        </p:tav>
                                        <p:tav tm="100000">
                                          <p:val>
                                            <p:fltVal val="1"/>
                                          </p:val>
                                        </p:tav>
                                      </p:tavLst>
                                    </p:anim>
                                    <p:animScale>
                                      <p:cBhvr>
                                        <p:cTn id="21" dur="26">
                                          <p:stCondLst>
                                            <p:cond delay="650"/>
                                          </p:stCondLst>
                                        </p:cTn>
                                        <p:tgtEl>
                                          <p:spTgt spid="2">
                                            <p:txEl>
                                              <p:pRg st="2" end="2"/>
                                            </p:txEl>
                                          </p:spTgt>
                                        </p:tgtEl>
                                      </p:cBhvr>
                                      <p:to x="100000" y="60000"/>
                                    </p:animScale>
                                    <p:animScale>
                                      <p:cBhvr>
                                        <p:cTn id="22" dur="166" decel="50000">
                                          <p:stCondLst>
                                            <p:cond delay="676"/>
                                          </p:stCondLst>
                                        </p:cTn>
                                        <p:tgtEl>
                                          <p:spTgt spid="2">
                                            <p:txEl>
                                              <p:pRg st="2" end="2"/>
                                            </p:txEl>
                                          </p:spTgt>
                                        </p:tgtEl>
                                      </p:cBhvr>
                                      <p:to x="100000" y="100000"/>
                                    </p:animScale>
                                    <p:animScale>
                                      <p:cBhvr>
                                        <p:cTn id="23" dur="26">
                                          <p:stCondLst>
                                            <p:cond delay="1312"/>
                                          </p:stCondLst>
                                        </p:cTn>
                                        <p:tgtEl>
                                          <p:spTgt spid="2">
                                            <p:txEl>
                                              <p:pRg st="2" end="2"/>
                                            </p:txEl>
                                          </p:spTgt>
                                        </p:tgtEl>
                                      </p:cBhvr>
                                      <p:to x="100000" y="80000"/>
                                    </p:animScale>
                                    <p:animScale>
                                      <p:cBhvr>
                                        <p:cTn id="24" dur="166" decel="50000">
                                          <p:stCondLst>
                                            <p:cond delay="1338"/>
                                          </p:stCondLst>
                                        </p:cTn>
                                        <p:tgtEl>
                                          <p:spTgt spid="2">
                                            <p:txEl>
                                              <p:pRg st="2" end="2"/>
                                            </p:txEl>
                                          </p:spTgt>
                                        </p:tgtEl>
                                      </p:cBhvr>
                                      <p:to x="100000" y="100000"/>
                                    </p:animScale>
                                    <p:animScale>
                                      <p:cBhvr>
                                        <p:cTn id="25" dur="26">
                                          <p:stCondLst>
                                            <p:cond delay="1642"/>
                                          </p:stCondLst>
                                        </p:cTn>
                                        <p:tgtEl>
                                          <p:spTgt spid="2">
                                            <p:txEl>
                                              <p:pRg st="2" end="2"/>
                                            </p:txEl>
                                          </p:spTgt>
                                        </p:tgtEl>
                                      </p:cBhvr>
                                      <p:to x="100000" y="90000"/>
                                    </p:animScale>
                                    <p:animScale>
                                      <p:cBhvr>
                                        <p:cTn id="26" dur="166" decel="50000">
                                          <p:stCondLst>
                                            <p:cond delay="1668"/>
                                          </p:stCondLst>
                                        </p:cTn>
                                        <p:tgtEl>
                                          <p:spTgt spid="2">
                                            <p:txEl>
                                              <p:pRg st="2" end="2"/>
                                            </p:txEl>
                                          </p:spTgt>
                                        </p:tgtEl>
                                      </p:cBhvr>
                                      <p:to x="100000" y="100000"/>
                                    </p:animScale>
                                    <p:animScale>
                                      <p:cBhvr>
                                        <p:cTn id="27" dur="26">
                                          <p:stCondLst>
                                            <p:cond delay="1808"/>
                                          </p:stCondLst>
                                        </p:cTn>
                                        <p:tgtEl>
                                          <p:spTgt spid="2">
                                            <p:txEl>
                                              <p:pRg st="2" end="2"/>
                                            </p:txEl>
                                          </p:spTgt>
                                        </p:tgtEl>
                                      </p:cBhvr>
                                      <p:to x="100000" y="95000"/>
                                    </p:animScale>
                                    <p:animScale>
                                      <p:cBhvr>
                                        <p:cTn id="28" dur="166" decel="50000">
                                          <p:stCondLst>
                                            <p:cond delay="1834"/>
                                          </p:stCondLst>
                                        </p:cTn>
                                        <p:tgtEl>
                                          <p:spTgt spid="2">
                                            <p:txEl>
                                              <p:pRg st="2" end="2"/>
                                            </p:txEl>
                                          </p:spTgt>
                                        </p:tgtEl>
                                      </p:cBhvr>
                                      <p:to x="100000" y="100000"/>
                                    </p:animScale>
                                  </p:childTnLst>
                                </p:cTn>
                              </p:par>
                            </p:childTnLst>
                          </p:cTn>
                        </p:par>
                      </p:childTnLst>
                    </p:cTn>
                  </p:par>
                  <p:par>
                    <p:cTn id="29" fill="hold">
                      <p:stCondLst>
                        <p:cond delay="indefinite"/>
                      </p:stCondLst>
                      <p:childTnLst>
                        <p:par>
                          <p:cTn id="30" fill="hold">
                            <p:stCondLst>
                              <p:cond delay="0"/>
                            </p:stCondLst>
                            <p:childTnLst>
                              <p:par>
                                <p:cTn id="31" presetID="26" presetClass="entr" presetSubtype="0" fill="hold" nodeType="clickEffect">
                                  <p:stCondLst>
                                    <p:cond delay="0"/>
                                  </p:stCondLst>
                                  <p:childTnLst>
                                    <p:set>
                                      <p:cBhvr>
                                        <p:cTn id="32" dur="1" fill="hold">
                                          <p:stCondLst>
                                            <p:cond delay="0"/>
                                          </p:stCondLst>
                                        </p:cTn>
                                        <p:tgtEl>
                                          <p:spTgt spid="2">
                                            <p:txEl>
                                              <p:pRg st="3" end="3"/>
                                            </p:txEl>
                                          </p:spTgt>
                                        </p:tgtEl>
                                        <p:attrNameLst>
                                          <p:attrName>style.visibility</p:attrName>
                                        </p:attrNameLst>
                                      </p:cBhvr>
                                      <p:to>
                                        <p:strVal val="visible"/>
                                      </p:to>
                                    </p:set>
                                    <p:animEffect transition="in" filter="wipe(down)">
                                      <p:cBhvr>
                                        <p:cTn id="33" dur="580">
                                          <p:stCondLst>
                                            <p:cond delay="0"/>
                                          </p:stCondLst>
                                        </p:cTn>
                                        <p:tgtEl>
                                          <p:spTgt spid="2">
                                            <p:txEl>
                                              <p:pRg st="3" end="3"/>
                                            </p:txEl>
                                          </p:spTgt>
                                        </p:tgtEl>
                                      </p:cBhvr>
                                    </p:animEffect>
                                    <p:anim calcmode="lin" valueType="num">
                                      <p:cBhvr>
                                        <p:cTn id="34" dur="1822" tmFilter="0,0; 0.14,0.36; 0.43,0.73; 0.71,0.91; 1.0,1.0">
                                          <p:stCondLst>
                                            <p:cond delay="0"/>
                                          </p:stCondLst>
                                        </p:cTn>
                                        <p:tgtEl>
                                          <p:spTgt spid="2">
                                            <p:txEl>
                                              <p:pRg st="3" end="3"/>
                                            </p:txEl>
                                          </p:spTgt>
                                        </p:tgtEl>
                                        <p:attrNameLst>
                                          <p:attrName>ppt_x</p:attrName>
                                        </p:attrNameLst>
                                      </p:cBhvr>
                                      <p:tavLst>
                                        <p:tav tm="0">
                                          <p:val>
                                            <p:strVal val="#ppt_x-0.25"/>
                                          </p:val>
                                        </p:tav>
                                        <p:tav tm="100000">
                                          <p:val>
                                            <p:strVal val="#ppt_x"/>
                                          </p:val>
                                        </p:tav>
                                      </p:tavLst>
                                    </p:anim>
                                    <p:anim calcmode="lin" valueType="num">
                                      <p:cBhvr>
                                        <p:cTn id="35" dur="664" tmFilter="0.0,0.0; 0.25,0.07; 0.50,0.2; 0.75,0.467; 1.0,1.0">
                                          <p:stCondLst>
                                            <p:cond delay="0"/>
                                          </p:stCondLst>
                                        </p:cTn>
                                        <p:tgtEl>
                                          <p:spTgt spid="2">
                                            <p:txEl>
                                              <p:pRg st="3" end="3"/>
                                            </p:txEl>
                                          </p:spTgt>
                                        </p:tgtEl>
                                        <p:attrNameLst>
                                          <p:attrName>ppt_y</p:attrName>
                                        </p:attrNameLst>
                                      </p:cBhvr>
                                      <p:tavLst>
                                        <p:tav tm="0" fmla="#ppt_y-sin(pi*$)/3">
                                          <p:val>
                                            <p:fltVal val="0.5"/>
                                          </p:val>
                                        </p:tav>
                                        <p:tav tm="100000">
                                          <p:val>
                                            <p:fltVal val="1"/>
                                          </p:val>
                                        </p:tav>
                                      </p:tavLst>
                                    </p:anim>
                                    <p:anim calcmode="lin" valueType="num">
                                      <p:cBhvr>
                                        <p:cTn id="36" dur="664" tmFilter="0, 0; 0.125,0.2665; 0.25,0.4; 0.375,0.465; 0.5,0.5;  0.625,0.535; 0.75,0.6; 0.875,0.7335; 1,1">
                                          <p:stCondLst>
                                            <p:cond delay="664"/>
                                          </p:stCondLst>
                                        </p:cTn>
                                        <p:tgtEl>
                                          <p:spTgt spid="2">
                                            <p:txEl>
                                              <p:pRg st="3" end="3"/>
                                            </p:txEl>
                                          </p:spTgt>
                                        </p:tgtEl>
                                        <p:attrNameLst>
                                          <p:attrName>ppt_y</p:attrName>
                                        </p:attrNameLst>
                                      </p:cBhvr>
                                      <p:tavLst>
                                        <p:tav tm="0" fmla="#ppt_y-sin(pi*$)/9">
                                          <p:val>
                                            <p:fltVal val="0"/>
                                          </p:val>
                                        </p:tav>
                                        <p:tav tm="100000">
                                          <p:val>
                                            <p:fltVal val="1"/>
                                          </p:val>
                                        </p:tav>
                                      </p:tavLst>
                                    </p:anim>
                                    <p:anim calcmode="lin" valueType="num">
                                      <p:cBhvr>
                                        <p:cTn id="37" dur="332" tmFilter="0, 0; 0.125,0.2665; 0.25,0.4; 0.375,0.465; 0.5,0.5;  0.625,0.535; 0.75,0.6; 0.875,0.7335; 1,1">
                                          <p:stCondLst>
                                            <p:cond delay="1324"/>
                                          </p:stCondLst>
                                        </p:cTn>
                                        <p:tgtEl>
                                          <p:spTgt spid="2">
                                            <p:txEl>
                                              <p:pRg st="3" end="3"/>
                                            </p:txEl>
                                          </p:spTgt>
                                        </p:tgtEl>
                                        <p:attrNameLst>
                                          <p:attrName>ppt_y</p:attrName>
                                        </p:attrNameLst>
                                      </p:cBhvr>
                                      <p:tavLst>
                                        <p:tav tm="0" fmla="#ppt_y-sin(pi*$)/27">
                                          <p:val>
                                            <p:fltVal val="0"/>
                                          </p:val>
                                        </p:tav>
                                        <p:tav tm="100000">
                                          <p:val>
                                            <p:fltVal val="1"/>
                                          </p:val>
                                        </p:tav>
                                      </p:tavLst>
                                    </p:anim>
                                    <p:anim calcmode="lin" valueType="num">
                                      <p:cBhvr>
                                        <p:cTn id="38" dur="164" tmFilter="0, 0; 0.125,0.2665; 0.25,0.4; 0.375,0.465; 0.5,0.5;  0.625,0.535; 0.75,0.6; 0.875,0.7335; 1,1">
                                          <p:stCondLst>
                                            <p:cond delay="1656"/>
                                          </p:stCondLst>
                                        </p:cTn>
                                        <p:tgtEl>
                                          <p:spTgt spid="2">
                                            <p:txEl>
                                              <p:pRg st="3" end="3"/>
                                            </p:txEl>
                                          </p:spTgt>
                                        </p:tgtEl>
                                        <p:attrNameLst>
                                          <p:attrName>ppt_y</p:attrName>
                                        </p:attrNameLst>
                                      </p:cBhvr>
                                      <p:tavLst>
                                        <p:tav tm="0" fmla="#ppt_y-sin(pi*$)/81">
                                          <p:val>
                                            <p:fltVal val="0"/>
                                          </p:val>
                                        </p:tav>
                                        <p:tav tm="100000">
                                          <p:val>
                                            <p:fltVal val="1"/>
                                          </p:val>
                                        </p:tav>
                                      </p:tavLst>
                                    </p:anim>
                                    <p:animScale>
                                      <p:cBhvr>
                                        <p:cTn id="39" dur="26">
                                          <p:stCondLst>
                                            <p:cond delay="650"/>
                                          </p:stCondLst>
                                        </p:cTn>
                                        <p:tgtEl>
                                          <p:spTgt spid="2">
                                            <p:txEl>
                                              <p:pRg st="3" end="3"/>
                                            </p:txEl>
                                          </p:spTgt>
                                        </p:tgtEl>
                                      </p:cBhvr>
                                      <p:to x="100000" y="60000"/>
                                    </p:animScale>
                                    <p:animScale>
                                      <p:cBhvr>
                                        <p:cTn id="40" dur="166" decel="50000">
                                          <p:stCondLst>
                                            <p:cond delay="676"/>
                                          </p:stCondLst>
                                        </p:cTn>
                                        <p:tgtEl>
                                          <p:spTgt spid="2">
                                            <p:txEl>
                                              <p:pRg st="3" end="3"/>
                                            </p:txEl>
                                          </p:spTgt>
                                        </p:tgtEl>
                                      </p:cBhvr>
                                      <p:to x="100000" y="100000"/>
                                    </p:animScale>
                                    <p:animScale>
                                      <p:cBhvr>
                                        <p:cTn id="41" dur="26">
                                          <p:stCondLst>
                                            <p:cond delay="1312"/>
                                          </p:stCondLst>
                                        </p:cTn>
                                        <p:tgtEl>
                                          <p:spTgt spid="2">
                                            <p:txEl>
                                              <p:pRg st="3" end="3"/>
                                            </p:txEl>
                                          </p:spTgt>
                                        </p:tgtEl>
                                      </p:cBhvr>
                                      <p:to x="100000" y="80000"/>
                                    </p:animScale>
                                    <p:animScale>
                                      <p:cBhvr>
                                        <p:cTn id="42" dur="166" decel="50000">
                                          <p:stCondLst>
                                            <p:cond delay="1338"/>
                                          </p:stCondLst>
                                        </p:cTn>
                                        <p:tgtEl>
                                          <p:spTgt spid="2">
                                            <p:txEl>
                                              <p:pRg st="3" end="3"/>
                                            </p:txEl>
                                          </p:spTgt>
                                        </p:tgtEl>
                                      </p:cBhvr>
                                      <p:to x="100000" y="100000"/>
                                    </p:animScale>
                                    <p:animScale>
                                      <p:cBhvr>
                                        <p:cTn id="43" dur="26">
                                          <p:stCondLst>
                                            <p:cond delay="1642"/>
                                          </p:stCondLst>
                                        </p:cTn>
                                        <p:tgtEl>
                                          <p:spTgt spid="2">
                                            <p:txEl>
                                              <p:pRg st="3" end="3"/>
                                            </p:txEl>
                                          </p:spTgt>
                                        </p:tgtEl>
                                      </p:cBhvr>
                                      <p:to x="100000" y="90000"/>
                                    </p:animScale>
                                    <p:animScale>
                                      <p:cBhvr>
                                        <p:cTn id="44" dur="166" decel="50000">
                                          <p:stCondLst>
                                            <p:cond delay="1668"/>
                                          </p:stCondLst>
                                        </p:cTn>
                                        <p:tgtEl>
                                          <p:spTgt spid="2">
                                            <p:txEl>
                                              <p:pRg st="3" end="3"/>
                                            </p:txEl>
                                          </p:spTgt>
                                        </p:tgtEl>
                                      </p:cBhvr>
                                      <p:to x="100000" y="100000"/>
                                    </p:animScale>
                                    <p:animScale>
                                      <p:cBhvr>
                                        <p:cTn id="45" dur="26">
                                          <p:stCondLst>
                                            <p:cond delay="1808"/>
                                          </p:stCondLst>
                                        </p:cTn>
                                        <p:tgtEl>
                                          <p:spTgt spid="2">
                                            <p:txEl>
                                              <p:pRg st="3" end="3"/>
                                            </p:txEl>
                                          </p:spTgt>
                                        </p:tgtEl>
                                      </p:cBhvr>
                                      <p:to x="100000" y="95000"/>
                                    </p:animScale>
                                    <p:animScale>
                                      <p:cBhvr>
                                        <p:cTn id="46" dur="166" decel="50000">
                                          <p:stCondLst>
                                            <p:cond delay="1834"/>
                                          </p:stCondLst>
                                        </p:cTn>
                                        <p:tgtEl>
                                          <p:spTgt spid="2">
                                            <p:txEl>
                                              <p:pRg st="3" end="3"/>
                                            </p:txEl>
                                          </p:spTgt>
                                        </p:tgtEl>
                                      </p:cBhvr>
                                      <p:to x="100000" y="100000"/>
                                    </p:animScale>
                                  </p:childTnLst>
                                </p:cTn>
                              </p:par>
                            </p:childTnLst>
                          </p:cTn>
                        </p:par>
                      </p:childTnLst>
                    </p:cTn>
                  </p:par>
                  <p:par>
                    <p:cTn id="47" fill="hold">
                      <p:stCondLst>
                        <p:cond delay="indefinite"/>
                      </p:stCondLst>
                      <p:childTnLst>
                        <p:par>
                          <p:cTn id="48" fill="hold">
                            <p:stCondLst>
                              <p:cond delay="0"/>
                            </p:stCondLst>
                            <p:childTnLst>
                              <p:par>
                                <p:cTn id="49" presetID="26" presetClass="entr" presetSubtype="0" fill="hold" nodeType="clickEffect">
                                  <p:stCondLst>
                                    <p:cond delay="0"/>
                                  </p:stCondLst>
                                  <p:childTnLst>
                                    <p:set>
                                      <p:cBhvr>
                                        <p:cTn id="50" dur="1" fill="hold">
                                          <p:stCondLst>
                                            <p:cond delay="0"/>
                                          </p:stCondLst>
                                        </p:cTn>
                                        <p:tgtEl>
                                          <p:spTgt spid="2">
                                            <p:txEl>
                                              <p:pRg st="4" end="4"/>
                                            </p:txEl>
                                          </p:spTgt>
                                        </p:tgtEl>
                                        <p:attrNameLst>
                                          <p:attrName>style.visibility</p:attrName>
                                        </p:attrNameLst>
                                      </p:cBhvr>
                                      <p:to>
                                        <p:strVal val="visible"/>
                                      </p:to>
                                    </p:set>
                                    <p:animEffect transition="in" filter="wipe(down)">
                                      <p:cBhvr>
                                        <p:cTn id="51" dur="580">
                                          <p:stCondLst>
                                            <p:cond delay="0"/>
                                          </p:stCondLst>
                                        </p:cTn>
                                        <p:tgtEl>
                                          <p:spTgt spid="2">
                                            <p:txEl>
                                              <p:pRg st="4" end="4"/>
                                            </p:txEl>
                                          </p:spTgt>
                                        </p:tgtEl>
                                      </p:cBhvr>
                                    </p:animEffect>
                                    <p:anim calcmode="lin" valueType="num">
                                      <p:cBhvr>
                                        <p:cTn id="52" dur="1822" tmFilter="0,0; 0.14,0.36; 0.43,0.73; 0.71,0.91; 1.0,1.0">
                                          <p:stCondLst>
                                            <p:cond delay="0"/>
                                          </p:stCondLst>
                                        </p:cTn>
                                        <p:tgtEl>
                                          <p:spTgt spid="2">
                                            <p:txEl>
                                              <p:pRg st="4" end="4"/>
                                            </p:txEl>
                                          </p:spTgt>
                                        </p:tgtEl>
                                        <p:attrNameLst>
                                          <p:attrName>ppt_x</p:attrName>
                                        </p:attrNameLst>
                                      </p:cBhvr>
                                      <p:tavLst>
                                        <p:tav tm="0">
                                          <p:val>
                                            <p:strVal val="#ppt_x-0.25"/>
                                          </p:val>
                                        </p:tav>
                                        <p:tav tm="100000">
                                          <p:val>
                                            <p:strVal val="#ppt_x"/>
                                          </p:val>
                                        </p:tav>
                                      </p:tavLst>
                                    </p:anim>
                                    <p:anim calcmode="lin" valueType="num">
                                      <p:cBhvr>
                                        <p:cTn id="53" dur="664" tmFilter="0.0,0.0; 0.25,0.07; 0.50,0.2; 0.75,0.467; 1.0,1.0">
                                          <p:stCondLst>
                                            <p:cond delay="0"/>
                                          </p:stCondLst>
                                        </p:cTn>
                                        <p:tgtEl>
                                          <p:spTgt spid="2">
                                            <p:txEl>
                                              <p:pRg st="4" end="4"/>
                                            </p:txEl>
                                          </p:spTgt>
                                        </p:tgtEl>
                                        <p:attrNameLst>
                                          <p:attrName>ppt_y</p:attrName>
                                        </p:attrNameLst>
                                      </p:cBhvr>
                                      <p:tavLst>
                                        <p:tav tm="0" fmla="#ppt_y-sin(pi*$)/3">
                                          <p:val>
                                            <p:fltVal val="0.5"/>
                                          </p:val>
                                        </p:tav>
                                        <p:tav tm="100000">
                                          <p:val>
                                            <p:fltVal val="1"/>
                                          </p:val>
                                        </p:tav>
                                      </p:tavLst>
                                    </p:anim>
                                    <p:anim calcmode="lin" valueType="num">
                                      <p:cBhvr>
                                        <p:cTn id="54" dur="664" tmFilter="0, 0; 0.125,0.2665; 0.25,0.4; 0.375,0.465; 0.5,0.5;  0.625,0.535; 0.75,0.6; 0.875,0.7335; 1,1">
                                          <p:stCondLst>
                                            <p:cond delay="664"/>
                                          </p:stCondLst>
                                        </p:cTn>
                                        <p:tgtEl>
                                          <p:spTgt spid="2">
                                            <p:txEl>
                                              <p:pRg st="4" end="4"/>
                                            </p:txEl>
                                          </p:spTgt>
                                        </p:tgtEl>
                                        <p:attrNameLst>
                                          <p:attrName>ppt_y</p:attrName>
                                        </p:attrNameLst>
                                      </p:cBhvr>
                                      <p:tavLst>
                                        <p:tav tm="0" fmla="#ppt_y-sin(pi*$)/9">
                                          <p:val>
                                            <p:fltVal val="0"/>
                                          </p:val>
                                        </p:tav>
                                        <p:tav tm="100000">
                                          <p:val>
                                            <p:fltVal val="1"/>
                                          </p:val>
                                        </p:tav>
                                      </p:tavLst>
                                    </p:anim>
                                    <p:anim calcmode="lin" valueType="num">
                                      <p:cBhvr>
                                        <p:cTn id="55" dur="332" tmFilter="0, 0; 0.125,0.2665; 0.25,0.4; 0.375,0.465; 0.5,0.5;  0.625,0.535; 0.75,0.6; 0.875,0.7335; 1,1">
                                          <p:stCondLst>
                                            <p:cond delay="1324"/>
                                          </p:stCondLst>
                                        </p:cTn>
                                        <p:tgtEl>
                                          <p:spTgt spid="2">
                                            <p:txEl>
                                              <p:pRg st="4" end="4"/>
                                            </p:txEl>
                                          </p:spTgt>
                                        </p:tgtEl>
                                        <p:attrNameLst>
                                          <p:attrName>ppt_y</p:attrName>
                                        </p:attrNameLst>
                                      </p:cBhvr>
                                      <p:tavLst>
                                        <p:tav tm="0" fmla="#ppt_y-sin(pi*$)/27">
                                          <p:val>
                                            <p:fltVal val="0"/>
                                          </p:val>
                                        </p:tav>
                                        <p:tav tm="100000">
                                          <p:val>
                                            <p:fltVal val="1"/>
                                          </p:val>
                                        </p:tav>
                                      </p:tavLst>
                                    </p:anim>
                                    <p:anim calcmode="lin" valueType="num">
                                      <p:cBhvr>
                                        <p:cTn id="56" dur="164" tmFilter="0, 0; 0.125,0.2665; 0.25,0.4; 0.375,0.465; 0.5,0.5;  0.625,0.535; 0.75,0.6; 0.875,0.7335; 1,1">
                                          <p:stCondLst>
                                            <p:cond delay="1656"/>
                                          </p:stCondLst>
                                        </p:cTn>
                                        <p:tgtEl>
                                          <p:spTgt spid="2">
                                            <p:txEl>
                                              <p:pRg st="4" end="4"/>
                                            </p:txEl>
                                          </p:spTgt>
                                        </p:tgtEl>
                                        <p:attrNameLst>
                                          <p:attrName>ppt_y</p:attrName>
                                        </p:attrNameLst>
                                      </p:cBhvr>
                                      <p:tavLst>
                                        <p:tav tm="0" fmla="#ppt_y-sin(pi*$)/81">
                                          <p:val>
                                            <p:fltVal val="0"/>
                                          </p:val>
                                        </p:tav>
                                        <p:tav tm="100000">
                                          <p:val>
                                            <p:fltVal val="1"/>
                                          </p:val>
                                        </p:tav>
                                      </p:tavLst>
                                    </p:anim>
                                    <p:animScale>
                                      <p:cBhvr>
                                        <p:cTn id="57" dur="26">
                                          <p:stCondLst>
                                            <p:cond delay="650"/>
                                          </p:stCondLst>
                                        </p:cTn>
                                        <p:tgtEl>
                                          <p:spTgt spid="2">
                                            <p:txEl>
                                              <p:pRg st="4" end="4"/>
                                            </p:txEl>
                                          </p:spTgt>
                                        </p:tgtEl>
                                      </p:cBhvr>
                                      <p:to x="100000" y="60000"/>
                                    </p:animScale>
                                    <p:animScale>
                                      <p:cBhvr>
                                        <p:cTn id="58" dur="166" decel="50000">
                                          <p:stCondLst>
                                            <p:cond delay="676"/>
                                          </p:stCondLst>
                                        </p:cTn>
                                        <p:tgtEl>
                                          <p:spTgt spid="2">
                                            <p:txEl>
                                              <p:pRg st="4" end="4"/>
                                            </p:txEl>
                                          </p:spTgt>
                                        </p:tgtEl>
                                      </p:cBhvr>
                                      <p:to x="100000" y="100000"/>
                                    </p:animScale>
                                    <p:animScale>
                                      <p:cBhvr>
                                        <p:cTn id="59" dur="26">
                                          <p:stCondLst>
                                            <p:cond delay="1312"/>
                                          </p:stCondLst>
                                        </p:cTn>
                                        <p:tgtEl>
                                          <p:spTgt spid="2">
                                            <p:txEl>
                                              <p:pRg st="4" end="4"/>
                                            </p:txEl>
                                          </p:spTgt>
                                        </p:tgtEl>
                                      </p:cBhvr>
                                      <p:to x="100000" y="80000"/>
                                    </p:animScale>
                                    <p:animScale>
                                      <p:cBhvr>
                                        <p:cTn id="60" dur="166" decel="50000">
                                          <p:stCondLst>
                                            <p:cond delay="1338"/>
                                          </p:stCondLst>
                                        </p:cTn>
                                        <p:tgtEl>
                                          <p:spTgt spid="2">
                                            <p:txEl>
                                              <p:pRg st="4" end="4"/>
                                            </p:txEl>
                                          </p:spTgt>
                                        </p:tgtEl>
                                      </p:cBhvr>
                                      <p:to x="100000" y="100000"/>
                                    </p:animScale>
                                    <p:animScale>
                                      <p:cBhvr>
                                        <p:cTn id="61" dur="26">
                                          <p:stCondLst>
                                            <p:cond delay="1642"/>
                                          </p:stCondLst>
                                        </p:cTn>
                                        <p:tgtEl>
                                          <p:spTgt spid="2">
                                            <p:txEl>
                                              <p:pRg st="4" end="4"/>
                                            </p:txEl>
                                          </p:spTgt>
                                        </p:tgtEl>
                                      </p:cBhvr>
                                      <p:to x="100000" y="90000"/>
                                    </p:animScale>
                                    <p:animScale>
                                      <p:cBhvr>
                                        <p:cTn id="62" dur="166" decel="50000">
                                          <p:stCondLst>
                                            <p:cond delay="1668"/>
                                          </p:stCondLst>
                                        </p:cTn>
                                        <p:tgtEl>
                                          <p:spTgt spid="2">
                                            <p:txEl>
                                              <p:pRg st="4" end="4"/>
                                            </p:txEl>
                                          </p:spTgt>
                                        </p:tgtEl>
                                      </p:cBhvr>
                                      <p:to x="100000" y="100000"/>
                                    </p:animScale>
                                    <p:animScale>
                                      <p:cBhvr>
                                        <p:cTn id="63" dur="26">
                                          <p:stCondLst>
                                            <p:cond delay="1808"/>
                                          </p:stCondLst>
                                        </p:cTn>
                                        <p:tgtEl>
                                          <p:spTgt spid="2">
                                            <p:txEl>
                                              <p:pRg st="4" end="4"/>
                                            </p:txEl>
                                          </p:spTgt>
                                        </p:tgtEl>
                                      </p:cBhvr>
                                      <p:to x="100000" y="95000"/>
                                    </p:animScale>
                                    <p:animScale>
                                      <p:cBhvr>
                                        <p:cTn id="64" dur="166" decel="50000">
                                          <p:stCondLst>
                                            <p:cond delay="1834"/>
                                          </p:stCondLst>
                                        </p:cTn>
                                        <p:tgtEl>
                                          <p:spTgt spid="2">
                                            <p:txEl>
                                              <p:pRg st="4" end="4"/>
                                            </p:txEl>
                                          </p:spTgt>
                                        </p:tgtEl>
                                      </p:cBhvr>
                                      <p:to x="100000" y="100000"/>
                                    </p:animScale>
                                  </p:childTnLst>
                                </p:cTn>
                              </p:par>
                            </p:childTnLst>
                          </p:cTn>
                        </p:par>
                      </p:childTnLst>
                    </p:cTn>
                  </p:par>
                  <p:par>
                    <p:cTn id="65" fill="hold">
                      <p:stCondLst>
                        <p:cond delay="indefinite"/>
                      </p:stCondLst>
                      <p:childTnLst>
                        <p:par>
                          <p:cTn id="66" fill="hold">
                            <p:stCondLst>
                              <p:cond delay="0"/>
                            </p:stCondLst>
                            <p:childTnLst>
                              <p:par>
                                <p:cTn id="67" presetID="26" presetClass="entr" presetSubtype="0" fill="hold" nodeType="clickEffect">
                                  <p:stCondLst>
                                    <p:cond delay="0"/>
                                  </p:stCondLst>
                                  <p:childTnLst>
                                    <p:set>
                                      <p:cBhvr>
                                        <p:cTn id="68" dur="1" fill="hold">
                                          <p:stCondLst>
                                            <p:cond delay="0"/>
                                          </p:stCondLst>
                                        </p:cTn>
                                        <p:tgtEl>
                                          <p:spTgt spid="2">
                                            <p:txEl>
                                              <p:pRg st="5" end="5"/>
                                            </p:txEl>
                                          </p:spTgt>
                                        </p:tgtEl>
                                        <p:attrNameLst>
                                          <p:attrName>style.visibility</p:attrName>
                                        </p:attrNameLst>
                                      </p:cBhvr>
                                      <p:to>
                                        <p:strVal val="visible"/>
                                      </p:to>
                                    </p:set>
                                    <p:animEffect transition="in" filter="wipe(down)">
                                      <p:cBhvr>
                                        <p:cTn id="69" dur="580">
                                          <p:stCondLst>
                                            <p:cond delay="0"/>
                                          </p:stCondLst>
                                        </p:cTn>
                                        <p:tgtEl>
                                          <p:spTgt spid="2">
                                            <p:txEl>
                                              <p:pRg st="5" end="5"/>
                                            </p:txEl>
                                          </p:spTgt>
                                        </p:tgtEl>
                                      </p:cBhvr>
                                    </p:animEffect>
                                    <p:anim calcmode="lin" valueType="num">
                                      <p:cBhvr>
                                        <p:cTn id="70" dur="1822" tmFilter="0,0; 0.14,0.36; 0.43,0.73; 0.71,0.91; 1.0,1.0">
                                          <p:stCondLst>
                                            <p:cond delay="0"/>
                                          </p:stCondLst>
                                        </p:cTn>
                                        <p:tgtEl>
                                          <p:spTgt spid="2">
                                            <p:txEl>
                                              <p:pRg st="5" end="5"/>
                                            </p:txEl>
                                          </p:spTgt>
                                        </p:tgtEl>
                                        <p:attrNameLst>
                                          <p:attrName>ppt_x</p:attrName>
                                        </p:attrNameLst>
                                      </p:cBhvr>
                                      <p:tavLst>
                                        <p:tav tm="0">
                                          <p:val>
                                            <p:strVal val="#ppt_x-0.25"/>
                                          </p:val>
                                        </p:tav>
                                        <p:tav tm="100000">
                                          <p:val>
                                            <p:strVal val="#ppt_x"/>
                                          </p:val>
                                        </p:tav>
                                      </p:tavLst>
                                    </p:anim>
                                    <p:anim calcmode="lin" valueType="num">
                                      <p:cBhvr>
                                        <p:cTn id="71" dur="664" tmFilter="0.0,0.0; 0.25,0.07; 0.50,0.2; 0.75,0.467; 1.0,1.0">
                                          <p:stCondLst>
                                            <p:cond delay="0"/>
                                          </p:stCondLst>
                                        </p:cTn>
                                        <p:tgtEl>
                                          <p:spTgt spid="2">
                                            <p:txEl>
                                              <p:pRg st="5" end="5"/>
                                            </p:txEl>
                                          </p:spTgt>
                                        </p:tgtEl>
                                        <p:attrNameLst>
                                          <p:attrName>ppt_y</p:attrName>
                                        </p:attrNameLst>
                                      </p:cBhvr>
                                      <p:tavLst>
                                        <p:tav tm="0" fmla="#ppt_y-sin(pi*$)/3">
                                          <p:val>
                                            <p:fltVal val="0.5"/>
                                          </p:val>
                                        </p:tav>
                                        <p:tav tm="100000">
                                          <p:val>
                                            <p:fltVal val="1"/>
                                          </p:val>
                                        </p:tav>
                                      </p:tavLst>
                                    </p:anim>
                                    <p:anim calcmode="lin" valueType="num">
                                      <p:cBhvr>
                                        <p:cTn id="72" dur="664" tmFilter="0, 0; 0.125,0.2665; 0.25,0.4; 0.375,0.465; 0.5,0.5;  0.625,0.535; 0.75,0.6; 0.875,0.7335; 1,1">
                                          <p:stCondLst>
                                            <p:cond delay="664"/>
                                          </p:stCondLst>
                                        </p:cTn>
                                        <p:tgtEl>
                                          <p:spTgt spid="2">
                                            <p:txEl>
                                              <p:pRg st="5" end="5"/>
                                            </p:txEl>
                                          </p:spTgt>
                                        </p:tgtEl>
                                        <p:attrNameLst>
                                          <p:attrName>ppt_y</p:attrName>
                                        </p:attrNameLst>
                                      </p:cBhvr>
                                      <p:tavLst>
                                        <p:tav tm="0" fmla="#ppt_y-sin(pi*$)/9">
                                          <p:val>
                                            <p:fltVal val="0"/>
                                          </p:val>
                                        </p:tav>
                                        <p:tav tm="100000">
                                          <p:val>
                                            <p:fltVal val="1"/>
                                          </p:val>
                                        </p:tav>
                                      </p:tavLst>
                                    </p:anim>
                                    <p:anim calcmode="lin" valueType="num">
                                      <p:cBhvr>
                                        <p:cTn id="73" dur="332" tmFilter="0, 0; 0.125,0.2665; 0.25,0.4; 0.375,0.465; 0.5,0.5;  0.625,0.535; 0.75,0.6; 0.875,0.7335; 1,1">
                                          <p:stCondLst>
                                            <p:cond delay="1324"/>
                                          </p:stCondLst>
                                        </p:cTn>
                                        <p:tgtEl>
                                          <p:spTgt spid="2">
                                            <p:txEl>
                                              <p:pRg st="5" end="5"/>
                                            </p:txEl>
                                          </p:spTgt>
                                        </p:tgtEl>
                                        <p:attrNameLst>
                                          <p:attrName>ppt_y</p:attrName>
                                        </p:attrNameLst>
                                      </p:cBhvr>
                                      <p:tavLst>
                                        <p:tav tm="0" fmla="#ppt_y-sin(pi*$)/27">
                                          <p:val>
                                            <p:fltVal val="0"/>
                                          </p:val>
                                        </p:tav>
                                        <p:tav tm="100000">
                                          <p:val>
                                            <p:fltVal val="1"/>
                                          </p:val>
                                        </p:tav>
                                      </p:tavLst>
                                    </p:anim>
                                    <p:anim calcmode="lin" valueType="num">
                                      <p:cBhvr>
                                        <p:cTn id="74" dur="164" tmFilter="0, 0; 0.125,0.2665; 0.25,0.4; 0.375,0.465; 0.5,0.5;  0.625,0.535; 0.75,0.6; 0.875,0.7335; 1,1">
                                          <p:stCondLst>
                                            <p:cond delay="1656"/>
                                          </p:stCondLst>
                                        </p:cTn>
                                        <p:tgtEl>
                                          <p:spTgt spid="2">
                                            <p:txEl>
                                              <p:pRg st="5" end="5"/>
                                            </p:txEl>
                                          </p:spTgt>
                                        </p:tgtEl>
                                        <p:attrNameLst>
                                          <p:attrName>ppt_y</p:attrName>
                                        </p:attrNameLst>
                                      </p:cBhvr>
                                      <p:tavLst>
                                        <p:tav tm="0" fmla="#ppt_y-sin(pi*$)/81">
                                          <p:val>
                                            <p:fltVal val="0"/>
                                          </p:val>
                                        </p:tav>
                                        <p:tav tm="100000">
                                          <p:val>
                                            <p:fltVal val="1"/>
                                          </p:val>
                                        </p:tav>
                                      </p:tavLst>
                                    </p:anim>
                                    <p:animScale>
                                      <p:cBhvr>
                                        <p:cTn id="75" dur="26">
                                          <p:stCondLst>
                                            <p:cond delay="650"/>
                                          </p:stCondLst>
                                        </p:cTn>
                                        <p:tgtEl>
                                          <p:spTgt spid="2">
                                            <p:txEl>
                                              <p:pRg st="5" end="5"/>
                                            </p:txEl>
                                          </p:spTgt>
                                        </p:tgtEl>
                                      </p:cBhvr>
                                      <p:to x="100000" y="60000"/>
                                    </p:animScale>
                                    <p:animScale>
                                      <p:cBhvr>
                                        <p:cTn id="76" dur="166" decel="50000">
                                          <p:stCondLst>
                                            <p:cond delay="676"/>
                                          </p:stCondLst>
                                        </p:cTn>
                                        <p:tgtEl>
                                          <p:spTgt spid="2">
                                            <p:txEl>
                                              <p:pRg st="5" end="5"/>
                                            </p:txEl>
                                          </p:spTgt>
                                        </p:tgtEl>
                                      </p:cBhvr>
                                      <p:to x="100000" y="100000"/>
                                    </p:animScale>
                                    <p:animScale>
                                      <p:cBhvr>
                                        <p:cTn id="77" dur="26">
                                          <p:stCondLst>
                                            <p:cond delay="1312"/>
                                          </p:stCondLst>
                                        </p:cTn>
                                        <p:tgtEl>
                                          <p:spTgt spid="2">
                                            <p:txEl>
                                              <p:pRg st="5" end="5"/>
                                            </p:txEl>
                                          </p:spTgt>
                                        </p:tgtEl>
                                      </p:cBhvr>
                                      <p:to x="100000" y="80000"/>
                                    </p:animScale>
                                    <p:animScale>
                                      <p:cBhvr>
                                        <p:cTn id="78" dur="166" decel="50000">
                                          <p:stCondLst>
                                            <p:cond delay="1338"/>
                                          </p:stCondLst>
                                        </p:cTn>
                                        <p:tgtEl>
                                          <p:spTgt spid="2">
                                            <p:txEl>
                                              <p:pRg st="5" end="5"/>
                                            </p:txEl>
                                          </p:spTgt>
                                        </p:tgtEl>
                                      </p:cBhvr>
                                      <p:to x="100000" y="100000"/>
                                    </p:animScale>
                                    <p:animScale>
                                      <p:cBhvr>
                                        <p:cTn id="79" dur="26">
                                          <p:stCondLst>
                                            <p:cond delay="1642"/>
                                          </p:stCondLst>
                                        </p:cTn>
                                        <p:tgtEl>
                                          <p:spTgt spid="2">
                                            <p:txEl>
                                              <p:pRg st="5" end="5"/>
                                            </p:txEl>
                                          </p:spTgt>
                                        </p:tgtEl>
                                      </p:cBhvr>
                                      <p:to x="100000" y="90000"/>
                                    </p:animScale>
                                    <p:animScale>
                                      <p:cBhvr>
                                        <p:cTn id="80" dur="166" decel="50000">
                                          <p:stCondLst>
                                            <p:cond delay="1668"/>
                                          </p:stCondLst>
                                        </p:cTn>
                                        <p:tgtEl>
                                          <p:spTgt spid="2">
                                            <p:txEl>
                                              <p:pRg st="5" end="5"/>
                                            </p:txEl>
                                          </p:spTgt>
                                        </p:tgtEl>
                                      </p:cBhvr>
                                      <p:to x="100000" y="100000"/>
                                    </p:animScale>
                                    <p:animScale>
                                      <p:cBhvr>
                                        <p:cTn id="81" dur="26">
                                          <p:stCondLst>
                                            <p:cond delay="1808"/>
                                          </p:stCondLst>
                                        </p:cTn>
                                        <p:tgtEl>
                                          <p:spTgt spid="2">
                                            <p:txEl>
                                              <p:pRg st="5" end="5"/>
                                            </p:txEl>
                                          </p:spTgt>
                                        </p:tgtEl>
                                      </p:cBhvr>
                                      <p:to x="100000" y="95000"/>
                                    </p:animScale>
                                    <p:animScale>
                                      <p:cBhvr>
                                        <p:cTn id="82" dur="166" decel="50000">
                                          <p:stCondLst>
                                            <p:cond delay="1834"/>
                                          </p:stCondLst>
                                        </p:cTn>
                                        <p:tgtEl>
                                          <p:spTgt spid="2">
                                            <p:txEl>
                                              <p:pRg st="5" end="5"/>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BEBA8EAE-BF5A-486C-A8C5-ECC9F3942E4B}">
                <a14:imgProps xmlns:a14="http://schemas.microsoft.com/office/drawing/2010/main">
                  <a14:imgLayer r:embed="rId3">
                    <a14:imgEffect>
                      <a14:brightnessContrast bright="-4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Rectangle 1"/>
          <p:cNvSpPr/>
          <p:nvPr/>
        </p:nvSpPr>
        <p:spPr>
          <a:xfrm>
            <a:off x="0" y="0"/>
            <a:ext cx="9144000" cy="7232749"/>
          </a:xfrm>
          <a:prstGeom prst="rect">
            <a:avLst/>
          </a:prstGeom>
        </p:spPr>
        <p:txBody>
          <a:bodyPr wrap="square">
            <a:spAutoFit/>
          </a:bodyPr>
          <a:lstStyle/>
          <a:p>
            <a:endParaRPr lang="ar-IQ" sz="3200" i="1" dirty="0">
              <a:latin typeface="Arabic Typesetting" pitchFamily="66" charset="-78"/>
              <a:cs typeface="Arabic Typesetting" pitchFamily="66" charset="-78"/>
            </a:endParaRPr>
          </a:p>
          <a:p>
            <a:r>
              <a:rPr lang="ar-IQ" sz="3200" b="1" i="1" dirty="0">
                <a:latin typeface="Arabic Typesetting" pitchFamily="66" charset="-78"/>
                <a:cs typeface="Arabic Typesetting" pitchFamily="66" charset="-78"/>
              </a:rPr>
              <a:t> </a:t>
            </a:r>
            <a:r>
              <a:rPr lang="ar-SA" sz="3200" b="1" i="1" dirty="0" smtClean="0">
                <a:latin typeface="Arabic Typesetting" pitchFamily="66" charset="-78"/>
                <a:cs typeface="Arabic Typesetting" pitchFamily="66" charset="-78"/>
              </a:rPr>
              <a:t>                       </a:t>
            </a:r>
            <a:r>
              <a:rPr lang="ar-IQ" sz="4000" b="1" i="1" dirty="0" smtClean="0">
                <a:latin typeface="Arabic Typesetting" pitchFamily="66" charset="-78"/>
                <a:cs typeface="Arabic Typesetting" pitchFamily="66" charset="-78"/>
              </a:rPr>
              <a:t>1ـ </a:t>
            </a:r>
            <a:r>
              <a:rPr lang="ar-IQ" sz="4000" b="1" i="1" u="sng" dirty="0">
                <a:latin typeface="Arabic Typesetting" pitchFamily="66" charset="-78"/>
                <a:cs typeface="Arabic Typesetting" pitchFamily="66" charset="-78"/>
              </a:rPr>
              <a:t>المقاييس المالية لتكاليـف الجـودة :ـ   </a:t>
            </a:r>
            <a:endParaRPr lang="ar-SA" sz="4000" b="1" i="1" u="sng" dirty="0">
              <a:latin typeface="Arabic Typesetting" pitchFamily="66" charset="-78"/>
              <a:cs typeface="Arabic Typesetting" pitchFamily="66" charset="-78"/>
            </a:endParaRPr>
          </a:p>
          <a:p>
            <a:endParaRPr lang="en-US" sz="3200" b="1" i="1" u="sng" dirty="0">
              <a:latin typeface="Arabic Typesetting" pitchFamily="66" charset="-78"/>
              <a:cs typeface="Arabic Typesetting" pitchFamily="66" charset="-78"/>
            </a:endParaRPr>
          </a:p>
          <a:p>
            <a:r>
              <a:rPr lang="ar-IQ" sz="3200" b="1" i="1" dirty="0">
                <a:latin typeface="Arabic Typesetting" pitchFamily="66" charset="-78"/>
                <a:cs typeface="Arabic Typesetting" pitchFamily="66" charset="-78"/>
              </a:rPr>
              <a:t>  لغرض تقويم أداء الوحدة الاقتصادية من خلال المقاييس المالية لتكاليف الجودة لابد من الاهتمام بمقاييس العائد على الاستثمار </a:t>
            </a:r>
            <a:r>
              <a:rPr lang="en-US" sz="3200" b="1" i="1" dirty="0">
                <a:latin typeface="Arabic Typesetting" pitchFamily="66" charset="-78"/>
                <a:cs typeface="Arabic Typesetting" pitchFamily="66" charset="-78"/>
              </a:rPr>
              <a:t>(ROI) </a:t>
            </a:r>
            <a:r>
              <a:rPr lang="ar-IQ" sz="3200" b="1" i="1" dirty="0">
                <a:latin typeface="Arabic Typesetting" pitchFamily="66" charset="-78"/>
                <a:cs typeface="Arabic Typesetting" pitchFamily="66" charset="-78"/>
              </a:rPr>
              <a:t>والعائد على المبيعات </a:t>
            </a:r>
            <a:r>
              <a:rPr lang="en-US" sz="3200" b="1" i="1" dirty="0">
                <a:latin typeface="Arabic Typesetting" pitchFamily="66" charset="-78"/>
                <a:cs typeface="Arabic Typesetting" pitchFamily="66" charset="-78"/>
              </a:rPr>
              <a:t>(ROS)</a:t>
            </a:r>
            <a:r>
              <a:rPr lang="ar-IQ" sz="3200" b="1" i="1" dirty="0">
                <a:latin typeface="Arabic Typesetting" pitchFamily="66" charset="-78"/>
                <a:cs typeface="Arabic Typesetting" pitchFamily="66" charset="-78"/>
              </a:rPr>
              <a:t> والدخل المتبقي </a:t>
            </a:r>
            <a:r>
              <a:rPr lang="en-US" sz="3200" b="1" i="1" dirty="0">
                <a:latin typeface="Arabic Typesetting" pitchFamily="66" charset="-78"/>
                <a:cs typeface="Arabic Typesetting" pitchFamily="66" charset="-78"/>
              </a:rPr>
              <a:t>(RI)</a:t>
            </a:r>
            <a:r>
              <a:rPr lang="ar-IQ" sz="3200" b="1" i="1" dirty="0">
                <a:latin typeface="Arabic Typesetting" pitchFamily="66" charset="-78"/>
                <a:cs typeface="Arabic Typesetting" pitchFamily="66" charset="-78"/>
              </a:rPr>
              <a:t> والقيمة الاقتصادية المضافة </a:t>
            </a:r>
            <a:r>
              <a:rPr lang="en-US" sz="3200" b="1" i="1" dirty="0">
                <a:latin typeface="Arabic Typesetting" pitchFamily="66" charset="-78"/>
                <a:cs typeface="Arabic Typesetting" pitchFamily="66" charset="-78"/>
              </a:rPr>
              <a:t>(EVA)</a:t>
            </a:r>
            <a:r>
              <a:rPr lang="ar-IQ" sz="3200" b="1" i="1" dirty="0">
                <a:latin typeface="Arabic Typesetting" pitchFamily="66" charset="-78"/>
                <a:cs typeface="Arabic Typesetting" pitchFamily="66" charset="-78"/>
              </a:rPr>
              <a:t> ويتم ذلك من خلال بيان علاقة تكاليف الجودة بهذه المقاييس، فمثلاً تأثير تخفيض تكاليف الفشل على المبيعات والأرباح ونسبة العائد على الاستثمار وغيرها، أي بيان مدى التحسن في هذه المقاييس </a:t>
            </a:r>
            <a:r>
              <a:rPr lang="en-US" sz="3200" b="1" i="1" dirty="0">
                <a:latin typeface="Arabic Typesetting" pitchFamily="66" charset="-78"/>
                <a:cs typeface="Arabic Typesetting" pitchFamily="66" charset="-78"/>
              </a:rPr>
              <a:t>(ROI, ROS, RI, EVA) </a:t>
            </a:r>
            <a:r>
              <a:rPr lang="ar-IQ" sz="3200" b="1" i="1" dirty="0">
                <a:latin typeface="Arabic Typesetting" pitchFamily="66" charset="-78"/>
                <a:cs typeface="Arabic Typesetting" pitchFamily="66" charset="-78"/>
              </a:rPr>
              <a:t>من خلال تكاليف الجودة، وبما إن تكاليف الجودة تعتبر إحدى مقاييس الأداء والتي من خلالها يمكن بيان جودة عمليات ومنتجات الوحدة الاقتصادية، فإنه ينظر إلى تكاليف المنع والتقييم والفشل الداخلي والفشل الخارجي على إنها أمثلة لمقاييس مالية لأداء الوحدة الاقتصادية، وإن تكاليف الجودة بعناصرها الأربعة تعتبر مقاييس مالية </a:t>
            </a:r>
            <a:r>
              <a:rPr lang="ar-IQ" sz="3200" b="1" i="1" dirty="0" smtClean="0">
                <a:latin typeface="Arabic Typesetting" pitchFamily="66" charset="-78"/>
                <a:cs typeface="Arabic Typesetting" pitchFamily="66" charset="-78"/>
              </a:rPr>
              <a:t>للأداء. </a:t>
            </a:r>
            <a:r>
              <a:rPr lang="ar-IQ" sz="3200" b="1" i="1" dirty="0">
                <a:latin typeface="Arabic Typesetting" pitchFamily="66" charset="-78"/>
                <a:cs typeface="Arabic Typesetting" pitchFamily="66" charset="-78"/>
              </a:rPr>
              <a:t>وإن المقاييس المالية لتكاليف الجودة تشتمل على مجموعة من المقاييس المتعلقة بجودة التصميم والمطابقة والتي تهدف إلى تحسين الأداء المالي للوحدة الاقتصادية. </a:t>
            </a:r>
            <a:endParaRPr lang="en-US" sz="3200" b="1" i="1" dirty="0">
              <a:latin typeface="Arabic Typesetting" pitchFamily="66" charset="-78"/>
              <a:cs typeface="Arabic Typesetting" pitchFamily="66" charset="-78"/>
            </a:endParaRPr>
          </a:p>
          <a:p>
            <a:endParaRPr lang="ar-IQ" sz="4000" b="1" dirty="0" smtClean="0">
              <a:latin typeface="Arabic Typesetting" pitchFamily="66" charset="-78"/>
              <a:cs typeface="Arabic Typesetting" pitchFamily="66" charset="-78"/>
            </a:endParaRPr>
          </a:p>
        </p:txBody>
      </p:sp>
    </p:spTree>
    <p:extLst>
      <p:ext uri="{BB962C8B-B14F-4D97-AF65-F5344CB8AC3E}">
        <p14:creationId xmlns:p14="http://schemas.microsoft.com/office/powerpoint/2010/main" val="2061970651"/>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circle(in)">
                                      <p:cBhvr>
                                        <p:cTn id="7" dur="20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2">
                                            <p:txEl>
                                              <p:pRg st="3" end="3"/>
                                            </p:txEl>
                                          </p:spTgt>
                                        </p:tgtEl>
                                        <p:attrNameLst>
                                          <p:attrName>style.visibility</p:attrName>
                                        </p:attrNameLst>
                                      </p:cBhvr>
                                      <p:to>
                                        <p:strVal val="visible"/>
                                      </p:to>
                                    </p:set>
                                    <p:anim calcmode="lin" valueType="num">
                                      <p:cBhvr>
                                        <p:cTn id="12" dur="1000" fill="hold"/>
                                        <p:tgtEl>
                                          <p:spTgt spid="2">
                                            <p:txEl>
                                              <p:pRg st="3" end="3"/>
                                            </p:txEl>
                                          </p:spTgt>
                                        </p:tgtEl>
                                        <p:attrNameLst>
                                          <p:attrName>ppt_w</p:attrName>
                                        </p:attrNameLst>
                                      </p:cBhvr>
                                      <p:tavLst>
                                        <p:tav tm="0">
                                          <p:val>
                                            <p:fltVal val="0"/>
                                          </p:val>
                                        </p:tav>
                                        <p:tav tm="100000">
                                          <p:val>
                                            <p:strVal val="#ppt_w"/>
                                          </p:val>
                                        </p:tav>
                                      </p:tavLst>
                                    </p:anim>
                                    <p:anim calcmode="lin" valueType="num">
                                      <p:cBhvr>
                                        <p:cTn id="13" dur="1000" fill="hold"/>
                                        <p:tgtEl>
                                          <p:spTgt spid="2">
                                            <p:txEl>
                                              <p:pRg st="3" end="3"/>
                                            </p:txEl>
                                          </p:spTgt>
                                        </p:tgtEl>
                                        <p:attrNameLst>
                                          <p:attrName>ppt_h</p:attrName>
                                        </p:attrNameLst>
                                      </p:cBhvr>
                                      <p:tavLst>
                                        <p:tav tm="0">
                                          <p:val>
                                            <p:fltVal val="0"/>
                                          </p:val>
                                        </p:tav>
                                        <p:tav tm="100000">
                                          <p:val>
                                            <p:strVal val="#ppt_h"/>
                                          </p:val>
                                        </p:tav>
                                      </p:tavLst>
                                    </p:anim>
                                    <p:anim calcmode="lin" valueType="num">
                                      <p:cBhvr>
                                        <p:cTn id="14" dur="1000" fill="hold"/>
                                        <p:tgtEl>
                                          <p:spTgt spid="2">
                                            <p:txEl>
                                              <p:pRg st="3" end="3"/>
                                            </p:txEl>
                                          </p:spTgt>
                                        </p:tgtEl>
                                        <p:attrNameLst>
                                          <p:attrName>style.rotation</p:attrName>
                                        </p:attrNameLst>
                                      </p:cBhvr>
                                      <p:tavLst>
                                        <p:tav tm="0">
                                          <p:val>
                                            <p:fltVal val="90"/>
                                          </p:val>
                                        </p:tav>
                                        <p:tav tm="100000">
                                          <p:val>
                                            <p:fltVal val="0"/>
                                          </p:val>
                                        </p:tav>
                                      </p:tavLst>
                                    </p:anim>
                                    <p:animEffect transition="in" filter="fade">
                                      <p:cBhvr>
                                        <p:cTn id="15" dur="10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BEBA8EAE-BF5A-486C-A8C5-ECC9F3942E4B}">
                <a14:imgProps xmlns:a14="http://schemas.microsoft.com/office/drawing/2010/main">
                  <a14:imgLayer r:embed="rId3">
                    <a14:imgEffect>
                      <a14:brightnessContrast bright="-4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Rectangle 1"/>
          <p:cNvSpPr/>
          <p:nvPr/>
        </p:nvSpPr>
        <p:spPr>
          <a:xfrm>
            <a:off x="0" y="0"/>
            <a:ext cx="9144000" cy="7909858"/>
          </a:xfrm>
          <a:prstGeom prst="rect">
            <a:avLst/>
          </a:prstGeom>
        </p:spPr>
        <p:txBody>
          <a:bodyPr wrap="square">
            <a:spAutoFit/>
          </a:bodyPr>
          <a:lstStyle/>
          <a:p>
            <a:r>
              <a:rPr lang="ar-IQ" sz="3600" b="1" i="1" dirty="0">
                <a:latin typeface="Arabic Typesetting" pitchFamily="66" charset="-78"/>
                <a:cs typeface="Arabic Typesetting" pitchFamily="66" charset="-78"/>
              </a:rPr>
              <a:t>وتدرس كل من الكلف والمنافع المتأتية من تحسين الجودة لذلك يتم دراسة العائد على الجودة </a:t>
            </a:r>
            <a:r>
              <a:rPr lang="en-US" sz="3600" b="1" i="1" dirty="0">
                <a:latin typeface="Arabic Typesetting" pitchFamily="66" charset="-78"/>
                <a:cs typeface="Arabic Typesetting" pitchFamily="66" charset="-78"/>
              </a:rPr>
              <a:t>(Return on Quality) (ROQ)</a:t>
            </a:r>
            <a:r>
              <a:rPr lang="ar-IQ" sz="3600" b="1" i="1" dirty="0">
                <a:latin typeface="Arabic Typesetting" pitchFamily="66" charset="-78"/>
                <a:cs typeface="Arabic Typesetting" pitchFamily="66" charset="-78"/>
              </a:rPr>
              <a:t> و يمثل الزيادة في الأرباح الممكن الحصول عليها نتيجةً لجودة المنتجات المقدمة إلى الزبائن نتيجة إنفاق تكاليف الجودة الشاملة، وتهدف الوحدة إلى زيادة معدل العائد على الجودة .ويعرّف </a:t>
            </a:r>
            <a:r>
              <a:rPr lang="en-US" sz="3600" b="1" i="1" dirty="0">
                <a:latin typeface="Arabic Typesetting" pitchFamily="66" charset="-78"/>
                <a:cs typeface="Arabic Typesetting" pitchFamily="66" charset="-78"/>
              </a:rPr>
              <a:t>(ROQ)</a:t>
            </a:r>
            <a:r>
              <a:rPr lang="ar-IQ" sz="3600" b="1" i="1" dirty="0">
                <a:latin typeface="Arabic Typesetting" pitchFamily="66" charset="-78"/>
                <a:cs typeface="Arabic Typesetting" pitchFamily="66" charset="-78"/>
              </a:rPr>
              <a:t> بأنه مقدار الأرباح المتحققة مقسوماً على تكاليف الجودة الشاملة ويعبر بنسبة مئوية عن ربحية الدينار الواحد المنفق على تكاليف الجودة </a:t>
            </a:r>
            <a:r>
              <a:rPr lang="ar-IQ" sz="3600" b="1" i="1" dirty="0" smtClean="0">
                <a:latin typeface="Arabic Typesetting" pitchFamily="66" charset="-78"/>
                <a:cs typeface="Arabic Typesetting" pitchFamily="66" charset="-78"/>
              </a:rPr>
              <a:t>الشاملة</a:t>
            </a:r>
            <a:r>
              <a:rPr lang="ar-SA" sz="3600" b="1" i="1" dirty="0" smtClean="0">
                <a:latin typeface="Arabic Typesetting" pitchFamily="66" charset="-78"/>
                <a:cs typeface="Arabic Typesetting" pitchFamily="66" charset="-78"/>
              </a:rPr>
              <a:t> </a:t>
            </a:r>
            <a:r>
              <a:rPr lang="ar-IQ" sz="3600" b="1" i="1" dirty="0" smtClean="0">
                <a:latin typeface="Arabic Typesetting" pitchFamily="66" charset="-78"/>
                <a:cs typeface="Arabic Typesetting" pitchFamily="66" charset="-78"/>
              </a:rPr>
              <a:t>ويمثل </a:t>
            </a:r>
            <a:r>
              <a:rPr lang="ar-IQ" sz="3600" b="1" i="1" dirty="0">
                <a:latin typeface="Arabic Typesetting" pitchFamily="66" charset="-78"/>
                <a:cs typeface="Arabic Typesetting" pitchFamily="66" charset="-78"/>
              </a:rPr>
              <a:t>العائد على الجودة مدخلاً لتقويم الأداء.</a:t>
            </a:r>
            <a:r>
              <a:rPr lang="ar-IQ" sz="3600" i="1" dirty="0">
                <a:latin typeface="Arabic Typesetting" pitchFamily="66" charset="-78"/>
                <a:cs typeface="Arabic Typesetting" pitchFamily="66" charset="-78"/>
              </a:rPr>
              <a:t> </a:t>
            </a:r>
            <a:r>
              <a:rPr lang="ar-IQ" sz="3600" b="1" i="1" dirty="0">
                <a:latin typeface="Arabic Typesetting" pitchFamily="66" charset="-78"/>
                <a:cs typeface="Arabic Typesetting" pitchFamily="66" charset="-78"/>
              </a:rPr>
              <a:t>ومن المقاييس المالية لرضا الزبائن </a:t>
            </a:r>
            <a:r>
              <a:rPr lang="ar-IQ" sz="3600" b="1" i="1" dirty="0" smtClean="0">
                <a:latin typeface="Arabic Typesetting" pitchFamily="66" charset="-78"/>
                <a:cs typeface="Arabic Typesetting" pitchFamily="66" charset="-78"/>
              </a:rPr>
              <a:t>الآتي</a:t>
            </a:r>
            <a:r>
              <a:rPr lang="ar-SA" sz="3600" b="1" i="1" dirty="0" smtClean="0">
                <a:latin typeface="Arabic Typesetting" pitchFamily="66" charset="-78"/>
                <a:cs typeface="Arabic Typesetting" pitchFamily="66" charset="-78"/>
              </a:rPr>
              <a:t>:</a:t>
            </a:r>
            <a:endParaRPr lang="en-US" sz="3600" b="1" i="1" dirty="0">
              <a:latin typeface="Arabic Typesetting" pitchFamily="66" charset="-78"/>
              <a:cs typeface="Arabic Typesetting" pitchFamily="66" charset="-78"/>
            </a:endParaRPr>
          </a:p>
          <a:p>
            <a:pPr lvl="0"/>
            <a:r>
              <a:rPr lang="ar-IQ" sz="3600" b="1" i="1" dirty="0" smtClean="0">
                <a:latin typeface="Arabic Typesetting" pitchFamily="66" charset="-78"/>
                <a:cs typeface="Arabic Typesetting" pitchFamily="66" charset="-78"/>
              </a:rPr>
              <a:t>1-</a:t>
            </a:r>
            <a:r>
              <a:rPr lang="ar-SA" sz="3600" b="1" i="1" dirty="0" smtClean="0">
                <a:latin typeface="Arabic Typesetting" pitchFamily="66" charset="-78"/>
                <a:cs typeface="Arabic Typesetting" pitchFamily="66" charset="-78"/>
              </a:rPr>
              <a:t> </a:t>
            </a:r>
            <a:r>
              <a:rPr lang="ar-IQ" sz="3600" b="1" i="1" dirty="0" smtClean="0">
                <a:latin typeface="Arabic Typesetting" pitchFamily="66" charset="-78"/>
                <a:cs typeface="Arabic Typesetting" pitchFamily="66" charset="-78"/>
              </a:rPr>
              <a:t>تكاليف </a:t>
            </a:r>
            <a:r>
              <a:rPr lang="ar-IQ" sz="3600" b="1" i="1" dirty="0">
                <a:latin typeface="Arabic Typesetting" pitchFamily="66" charset="-78"/>
                <a:cs typeface="Arabic Typesetting" pitchFamily="66" charset="-78"/>
              </a:rPr>
              <a:t>الضمان </a:t>
            </a:r>
            <a:endParaRPr lang="ar-SA" sz="3600" b="1" i="1" dirty="0" smtClean="0">
              <a:latin typeface="Arabic Typesetting" pitchFamily="66" charset="-78"/>
              <a:cs typeface="Arabic Typesetting" pitchFamily="66" charset="-78"/>
            </a:endParaRPr>
          </a:p>
          <a:p>
            <a:pPr lvl="0"/>
            <a:r>
              <a:rPr lang="ar-SA" sz="3600" b="1" i="1" dirty="0" smtClean="0">
                <a:latin typeface="Arabic Typesetting" pitchFamily="66" charset="-78"/>
                <a:cs typeface="Arabic Typesetting" pitchFamily="66" charset="-78"/>
              </a:rPr>
              <a:t>2</a:t>
            </a:r>
            <a:r>
              <a:rPr lang="ar-IQ" sz="3600" b="1" i="1" dirty="0" smtClean="0">
                <a:latin typeface="Arabic Typesetting" pitchFamily="66" charset="-78"/>
                <a:cs typeface="Arabic Typesetting" pitchFamily="66" charset="-78"/>
              </a:rPr>
              <a:t>-</a:t>
            </a:r>
            <a:r>
              <a:rPr lang="ar-SA" sz="3600" b="1" i="1" dirty="0" smtClean="0">
                <a:latin typeface="Arabic Typesetting" pitchFamily="66" charset="-78"/>
                <a:cs typeface="Arabic Typesetting" pitchFamily="66" charset="-78"/>
              </a:rPr>
              <a:t> </a:t>
            </a:r>
            <a:r>
              <a:rPr lang="ar-IQ" sz="3600" b="1" i="1" dirty="0" smtClean="0">
                <a:latin typeface="Arabic Typesetting" pitchFamily="66" charset="-78"/>
                <a:cs typeface="Arabic Typesetting" pitchFamily="66" charset="-78"/>
              </a:rPr>
              <a:t>تكاليف </a:t>
            </a:r>
            <a:r>
              <a:rPr lang="ar-IQ" sz="3600" b="1" i="1" dirty="0">
                <a:latin typeface="Arabic Typesetting" pitchFamily="66" charset="-78"/>
                <a:cs typeface="Arabic Typesetting" pitchFamily="66" charset="-78"/>
              </a:rPr>
              <a:t>المطالبات التعويضية (وهي الغرامات وتكاليف الخدمات القانونية التي تتحملها الوحدات الاقتصادية نتيجةً لرداءة جودة المنتجات ).</a:t>
            </a:r>
          </a:p>
          <a:p>
            <a:pPr lvl="0"/>
            <a:r>
              <a:rPr lang="ar-IQ" sz="3600" b="1" i="1" dirty="0" smtClean="0">
                <a:latin typeface="Arabic Typesetting" pitchFamily="66" charset="-78"/>
                <a:cs typeface="Arabic Typesetting" pitchFamily="66" charset="-78"/>
              </a:rPr>
              <a:t>3-</a:t>
            </a:r>
            <a:r>
              <a:rPr lang="ar-SA" sz="3600" b="1" i="1" dirty="0" smtClean="0">
                <a:latin typeface="Arabic Typesetting" pitchFamily="66" charset="-78"/>
                <a:cs typeface="Arabic Typesetting" pitchFamily="66" charset="-78"/>
              </a:rPr>
              <a:t> </a:t>
            </a:r>
            <a:r>
              <a:rPr lang="ar-IQ" sz="3600" b="1" i="1" dirty="0" smtClean="0">
                <a:latin typeface="Arabic Typesetting" pitchFamily="66" charset="-78"/>
                <a:cs typeface="Arabic Typesetting" pitchFamily="66" charset="-78"/>
              </a:rPr>
              <a:t>انخفاض </a:t>
            </a:r>
            <a:r>
              <a:rPr lang="ar-IQ" sz="3600" b="1" i="1" dirty="0">
                <a:latin typeface="Arabic Typesetting" pitchFamily="66" charset="-78"/>
                <a:cs typeface="Arabic Typesetting" pitchFamily="66" charset="-78"/>
              </a:rPr>
              <a:t>أسعار البيع نظراً لرداءة الجودة (أي المبيعات بأسعار منخفضة كدرجة ثانية) .</a:t>
            </a:r>
            <a:endParaRPr lang="en-US" sz="3600" b="1" i="1" dirty="0">
              <a:latin typeface="Arabic Typesetting" pitchFamily="66" charset="-78"/>
              <a:cs typeface="Arabic Typesetting" pitchFamily="66" charset="-78"/>
            </a:endParaRPr>
          </a:p>
          <a:p>
            <a:pPr lvl="0"/>
            <a:r>
              <a:rPr lang="ar-IQ" sz="3600" b="1" i="1" dirty="0" smtClean="0">
                <a:latin typeface="Arabic Typesetting" pitchFamily="66" charset="-78"/>
                <a:cs typeface="Arabic Typesetting" pitchFamily="66" charset="-78"/>
              </a:rPr>
              <a:t>4-</a:t>
            </a:r>
            <a:r>
              <a:rPr lang="ar-SA" sz="3600" b="1" i="1" dirty="0" smtClean="0">
                <a:latin typeface="Arabic Typesetting" pitchFamily="66" charset="-78"/>
                <a:cs typeface="Arabic Typesetting" pitchFamily="66" charset="-78"/>
              </a:rPr>
              <a:t> </a:t>
            </a:r>
            <a:r>
              <a:rPr lang="ar-IQ" sz="3600" b="1" i="1" dirty="0" smtClean="0">
                <a:latin typeface="Arabic Typesetting" pitchFamily="66" charset="-78"/>
                <a:cs typeface="Arabic Typesetting" pitchFamily="66" charset="-78"/>
              </a:rPr>
              <a:t>تكلفة </a:t>
            </a:r>
            <a:r>
              <a:rPr lang="ar-IQ" sz="3600" b="1" i="1" dirty="0">
                <a:latin typeface="Arabic Typesetting" pitchFamily="66" charset="-78"/>
                <a:cs typeface="Arabic Typesetting" pitchFamily="66" charset="-78"/>
              </a:rPr>
              <a:t>الفرصة البديلة للمبيعات المفقودة (وتمثل الدخل الضائع نتيجةً لفقد المبيعات لرداءة الجودة) . </a:t>
            </a:r>
            <a:r>
              <a:rPr lang="ar-SA" sz="3600" b="1" i="1" dirty="0" smtClean="0">
                <a:latin typeface="Arabic Typesetting" pitchFamily="66" charset="-78"/>
                <a:cs typeface="Arabic Typesetting" pitchFamily="66" charset="-78"/>
              </a:rPr>
              <a:t>      (</a:t>
            </a:r>
            <a:r>
              <a:rPr lang="ar-IQ" sz="3600" b="1" i="1" dirty="0" smtClean="0">
                <a:latin typeface="Arabic Typesetting" pitchFamily="66" charset="-78"/>
                <a:cs typeface="Arabic Typesetting" pitchFamily="66" charset="-78"/>
              </a:rPr>
              <a:t>فزيادة </a:t>
            </a:r>
            <a:r>
              <a:rPr lang="ar-IQ" sz="3600" b="1" i="1" dirty="0">
                <a:latin typeface="Arabic Typesetting" pitchFamily="66" charset="-78"/>
                <a:cs typeface="Arabic Typesetting" pitchFamily="66" charset="-78"/>
              </a:rPr>
              <a:t>تكاليف المنع تؤدي إلى تخفيض تكاليف التقييم والفشل بنوعيه </a:t>
            </a:r>
            <a:r>
              <a:rPr lang="ar-SA" sz="3600" b="1" i="1" dirty="0" smtClean="0">
                <a:latin typeface="Arabic Typesetting" pitchFamily="66" charset="-78"/>
                <a:cs typeface="Arabic Typesetting" pitchFamily="66" charset="-78"/>
              </a:rPr>
              <a:t>)</a:t>
            </a:r>
            <a:endParaRPr lang="en-US" sz="3600" b="1" i="1" dirty="0">
              <a:latin typeface="Arabic Typesetting" pitchFamily="66" charset="-78"/>
              <a:cs typeface="Arabic Typesetting" pitchFamily="66" charset="-78"/>
            </a:endParaRPr>
          </a:p>
          <a:p>
            <a:endParaRPr lang="en-US" sz="3600" b="1" i="1" dirty="0">
              <a:latin typeface="Arabic Typesetting" pitchFamily="66" charset="-78"/>
              <a:cs typeface="Arabic Typesetting" pitchFamily="66" charset="-78"/>
            </a:endParaRPr>
          </a:p>
          <a:p>
            <a:endParaRPr lang="ar-IQ" sz="4000" b="1" dirty="0" smtClean="0">
              <a:latin typeface="Arabic Typesetting" pitchFamily="66" charset="-78"/>
              <a:cs typeface="Arabic Typesetting" pitchFamily="66" charset="-78"/>
            </a:endParaRPr>
          </a:p>
        </p:txBody>
      </p:sp>
    </p:spTree>
    <p:extLst>
      <p:ext uri="{BB962C8B-B14F-4D97-AF65-F5344CB8AC3E}">
        <p14:creationId xmlns:p14="http://schemas.microsoft.com/office/powerpoint/2010/main" val="3367030341"/>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 calcmode="lin" valueType="num">
                                      <p:cBhvr>
                                        <p:cTn id="12" dur="1000" fill="hold"/>
                                        <p:tgtEl>
                                          <p:spTgt spid="2">
                                            <p:txEl>
                                              <p:pRg st="1" end="1"/>
                                            </p:txEl>
                                          </p:spTgt>
                                        </p:tgtEl>
                                        <p:attrNameLst>
                                          <p:attrName>ppt_w</p:attrName>
                                        </p:attrNameLst>
                                      </p:cBhvr>
                                      <p:tavLst>
                                        <p:tav tm="0">
                                          <p:val>
                                            <p:fltVal val="0"/>
                                          </p:val>
                                        </p:tav>
                                        <p:tav tm="100000">
                                          <p:val>
                                            <p:strVal val="#ppt_w"/>
                                          </p:val>
                                        </p:tav>
                                      </p:tavLst>
                                    </p:anim>
                                    <p:anim calcmode="lin" valueType="num">
                                      <p:cBhvr>
                                        <p:cTn id="13" dur="1000" fill="hold"/>
                                        <p:tgtEl>
                                          <p:spTgt spid="2">
                                            <p:txEl>
                                              <p:pRg st="1" end="1"/>
                                            </p:txEl>
                                          </p:spTgt>
                                        </p:tgtEl>
                                        <p:attrNameLst>
                                          <p:attrName>ppt_h</p:attrName>
                                        </p:attrNameLst>
                                      </p:cBhvr>
                                      <p:tavLst>
                                        <p:tav tm="0">
                                          <p:val>
                                            <p:fltVal val="0"/>
                                          </p:val>
                                        </p:tav>
                                        <p:tav tm="100000">
                                          <p:val>
                                            <p:strVal val="#ppt_h"/>
                                          </p:val>
                                        </p:tav>
                                      </p:tavLst>
                                    </p:anim>
                                    <p:anim calcmode="lin" valueType="num">
                                      <p:cBhvr>
                                        <p:cTn id="14" dur="1000" fill="hold"/>
                                        <p:tgtEl>
                                          <p:spTgt spid="2">
                                            <p:txEl>
                                              <p:pRg st="1" end="1"/>
                                            </p:txEl>
                                          </p:spTgt>
                                        </p:tgtEl>
                                        <p:attrNameLst>
                                          <p:attrName>style.rotation</p:attrName>
                                        </p:attrNameLst>
                                      </p:cBhvr>
                                      <p:tavLst>
                                        <p:tav tm="0">
                                          <p:val>
                                            <p:fltVal val="90"/>
                                          </p:val>
                                        </p:tav>
                                        <p:tav tm="100000">
                                          <p:val>
                                            <p:fltVal val="0"/>
                                          </p:val>
                                        </p:tav>
                                      </p:tavLst>
                                    </p:anim>
                                    <p:animEffect transition="in" filter="fade">
                                      <p:cBhvr>
                                        <p:cTn id="15" dur="1000"/>
                                        <p:tgtEl>
                                          <p:spTgt spid="2">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nodeType="clickEffect">
                                  <p:stCondLst>
                                    <p:cond delay="0"/>
                                  </p:stCondLst>
                                  <p:childTnLst>
                                    <p:set>
                                      <p:cBhvr>
                                        <p:cTn id="19" dur="1" fill="hold">
                                          <p:stCondLst>
                                            <p:cond delay="0"/>
                                          </p:stCondLst>
                                        </p:cTn>
                                        <p:tgtEl>
                                          <p:spTgt spid="2">
                                            <p:txEl>
                                              <p:pRg st="2" end="2"/>
                                            </p:txEl>
                                          </p:spTgt>
                                        </p:tgtEl>
                                        <p:attrNameLst>
                                          <p:attrName>style.visibility</p:attrName>
                                        </p:attrNameLst>
                                      </p:cBhvr>
                                      <p:to>
                                        <p:strVal val="visible"/>
                                      </p:to>
                                    </p:set>
                                    <p:anim calcmode="lin" valueType="num">
                                      <p:cBhvr>
                                        <p:cTn id="20" dur="1000" fill="hold"/>
                                        <p:tgtEl>
                                          <p:spTgt spid="2">
                                            <p:txEl>
                                              <p:pRg st="2" end="2"/>
                                            </p:txEl>
                                          </p:spTgt>
                                        </p:tgtEl>
                                        <p:attrNameLst>
                                          <p:attrName>ppt_w</p:attrName>
                                        </p:attrNameLst>
                                      </p:cBhvr>
                                      <p:tavLst>
                                        <p:tav tm="0">
                                          <p:val>
                                            <p:fltVal val="0"/>
                                          </p:val>
                                        </p:tav>
                                        <p:tav tm="100000">
                                          <p:val>
                                            <p:strVal val="#ppt_w"/>
                                          </p:val>
                                        </p:tav>
                                      </p:tavLst>
                                    </p:anim>
                                    <p:anim calcmode="lin" valueType="num">
                                      <p:cBhvr>
                                        <p:cTn id="21" dur="1000" fill="hold"/>
                                        <p:tgtEl>
                                          <p:spTgt spid="2">
                                            <p:txEl>
                                              <p:pRg st="2" end="2"/>
                                            </p:txEl>
                                          </p:spTgt>
                                        </p:tgtEl>
                                        <p:attrNameLst>
                                          <p:attrName>ppt_h</p:attrName>
                                        </p:attrNameLst>
                                      </p:cBhvr>
                                      <p:tavLst>
                                        <p:tav tm="0">
                                          <p:val>
                                            <p:fltVal val="0"/>
                                          </p:val>
                                        </p:tav>
                                        <p:tav tm="100000">
                                          <p:val>
                                            <p:strVal val="#ppt_h"/>
                                          </p:val>
                                        </p:tav>
                                      </p:tavLst>
                                    </p:anim>
                                    <p:anim calcmode="lin" valueType="num">
                                      <p:cBhvr>
                                        <p:cTn id="22" dur="1000" fill="hold"/>
                                        <p:tgtEl>
                                          <p:spTgt spid="2">
                                            <p:txEl>
                                              <p:pRg st="2" end="2"/>
                                            </p:txEl>
                                          </p:spTgt>
                                        </p:tgtEl>
                                        <p:attrNameLst>
                                          <p:attrName>style.rotation</p:attrName>
                                        </p:attrNameLst>
                                      </p:cBhvr>
                                      <p:tavLst>
                                        <p:tav tm="0">
                                          <p:val>
                                            <p:fltVal val="90"/>
                                          </p:val>
                                        </p:tav>
                                        <p:tav tm="100000">
                                          <p:val>
                                            <p:fltVal val="0"/>
                                          </p:val>
                                        </p:tav>
                                      </p:tavLst>
                                    </p:anim>
                                    <p:animEffect transition="in" filter="fade">
                                      <p:cBhvr>
                                        <p:cTn id="23" dur="1000"/>
                                        <p:tgtEl>
                                          <p:spTgt spid="2">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1" presetClass="entr" presetSubtype="0" fill="hold"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 calcmode="lin" valueType="num">
                                      <p:cBhvr>
                                        <p:cTn id="28" dur="1000" fill="hold"/>
                                        <p:tgtEl>
                                          <p:spTgt spid="2">
                                            <p:txEl>
                                              <p:pRg st="3" end="3"/>
                                            </p:txEl>
                                          </p:spTgt>
                                        </p:tgtEl>
                                        <p:attrNameLst>
                                          <p:attrName>ppt_w</p:attrName>
                                        </p:attrNameLst>
                                      </p:cBhvr>
                                      <p:tavLst>
                                        <p:tav tm="0">
                                          <p:val>
                                            <p:fltVal val="0"/>
                                          </p:val>
                                        </p:tav>
                                        <p:tav tm="100000">
                                          <p:val>
                                            <p:strVal val="#ppt_w"/>
                                          </p:val>
                                        </p:tav>
                                      </p:tavLst>
                                    </p:anim>
                                    <p:anim calcmode="lin" valueType="num">
                                      <p:cBhvr>
                                        <p:cTn id="29" dur="1000" fill="hold"/>
                                        <p:tgtEl>
                                          <p:spTgt spid="2">
                                            <p:txEl>
                                              <p:pRg st="3" end="3"/>
                                            </p:txEl>
                                          </p:spTgt>
                                        </p:tgtEl>
                                        <p:attrNameLst>
                                          <p:attrName>ppt_h</p:attrName>
                                        </p:attrNameLst>
                                      </p:cBhvr>
                                      <p:tavLst>
                                        <p:tav tm="0">
                                          <p:val>
                                            <p:fltVal val="0"/>
                                          </p:val>
                                        </p:tav>
                                        <p:tav tm="100000">
                                          <p:val>
                                            <p:strVal val="#ppt_h"/>
                                          </p:val>
                                        </p:tav>
                                      </p:tavLst>
                                    </p:anim>
                                    <p:anim calcmode="lin" valueType="num">
                                      <p:cBhvr>
                                        <p:cTn id="30" dur="1000" fill="hold"/>
                                        <p:tgtEl>
                                          <p:spTgt spid="2">
                                            <p:txEl>
                                              <p:pRg st="3" end="3"/>
                                            </p:txEl>
                                          </p:spTgt>
                                        </p:tgtEl>
                                        <p:attrNameLst>
                                          <p:attrName>style.rotation</p:attrName>
                                        </p:attrNameLst>
                                      </p:cBhvr>
                                      <p:tavLst>
                                        <p:tav tm="0">
                                          <p:val>
                                            <p:fltVal val="90"/>
                                          </p:val>
                                        </p:tav>
                                        <p:tav tm="100000">
                                          <p:val>
                                            <p:fltVal val="0"/>
                                          </p:val>
                                        </p:tav>
                                      </p:tavLst>
                                    </p:anim>
                                    <p:animEffect transition="in" filter="fade">
                                      <p:cBhvr>
                                        <p:cTn id="31" dur="1000"/>
                                        <p:tgtEl>
                                          <p:spTgt spid="2">
                                            <p:txEl>
                                              <p:pRg st="3" end="3"/>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1" presetClass="entr" presetSubtype="1" fill="hold" nodeType="clickEffect">
                                  <p:stCondLst>
                                    <p:cond delay="0"/>
                                  </p:stCondLst>
                                  <p:childTnLst>
                                    <p:set>
                                      <p:cBhvr>
                                        <p:cTn id="35" dur="1" fill="hold">
                                          <p:stCondLst>
                                            <p:cond delay="0"/>
                                          </p:stCondLst>
                                        </p:cTn>
                                        <p:tgtEl>
                                          <p:spTgt spid="2">
                                            <p:txEl>
                                              <p:pRg st="4" end="4"/>
                                            </p:txEl>
                                          </p:spTgt>
                                        </p:tgtEl>
                                        <p:attrNameLst>
                                          <p:attrName>style.visibility</p:attrName>
                                        </p:attrNameLst>
                                      </p:cBhvr>
                                      <p:to>
                                        <p:strVal val="visible"/>
                                      </p:to>
                                    </p:set>
                                    <p:animEffect transition="in" filter="wheel(1)">
                                      <p:cBhvr>
                                        <p:cTn id="36" dur="20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BEBA8EAE-BF5A-486C-A8C5-ECC9F3942E4B}">
                <a14:imgProps xmlns:a14="http://schemas.microsoft.com/office/drawing/2010/main">
                  <a14:imgLayer r:embed="rId3">
                    <a14:imgEffect>
                      <a14:brightnessContrast bright="-4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Rectangle 1"/>
          <p:cNvSpPr/>
          <p:nvPr/>
        </p:nvSpPr>
        <p:spPr>
          <a:xfrm>
            <a:off x="0" y="0"/>
            <a:ext cx="9144000" cy="7909858"/>
          </a:xfrm>
          <a:prstGeom prst="rect">
            <a:avLst/>
          </a:prstGeom>
        </p:spPr>
        <p:txBody>
          <a:bodyPr wrap="square">
            <a:spAutoFit/>
          </a:bodyPr>
          <a:lstStyle/>
          <a:p>
            <a:r>
              <a:rPr lang="ar-SA" sz="3600" b="1" dirty="0">
                <a:latin typeface="Arabic Typesetting" pitchFamily="66" charset="-78"/>
                <a:cs typeface="Arabic Typesetting" pitchFamily="66" charset="-78"/>
              </a:rPr>
              <a:t> </a:t>
            </a:r>
            <a:r>
              <a:rPr lang="ar-SA" sz="3600" b="1" dirty="0" smtClean="0">
                <a:latin typeface="Arabic Typesetting" pitchFamily="66" charset="-78"/>
                <a:cs typeface="Arabic Typesetting" pitchFamily="66" charset="-78"/>
              </a:rPr>
              <a:t>                        </a:t>
            </a:r>
            <a:r>
              <a:rPr lang="ar-SA" sz="3600" b="1" i="1" dirty="0" smtClean="0">
                <a:latin typeface="Arabic Typesetting" pitchFamily="66" charset="-78"/>
                <a:cs typeface="Arabic Typesetting" pitchFamily="66" charset="-78"/>
              </a:rPr>
              <a:t>2- </a:t>
            </a:r>
            <a:r>
              <a:rPr lang="ar-IQ" sz="3600" b="1" i="1" dirty="0" smtClean="0">
                <a:latin typeface="Arabic Typesetting" pitchFamily="66" charset="-78"/>
                <a:cs typeface="Arabic Typesetting" pitchFamily="66" charset="-78"/>
              </a:rPr>
              <a:t>المقاييس </a:t>
            </a:r>
            <a:r>
              <a:rPr lang="ar-IQ" sz="3600" b="1" i="1" dirty="0">
                <a:latin typeface="Arabic Typesetting" pitchFamily="66" charset="-78"/>
                <a:cs typeface="Arabic Typesetting" pitchFamily="66" charset="-78"/>
              </a:rPr>
              <a:t>غير المالية لتكاليـف الجـودة :ـ </a:t>
            </a:r>
            <a:endParaRPr lang="ar-SA" sz="3600" b="1" i="1" dirty="0" smtClean="0">
              <a:latin typeface="Arabic Typesetting" pitchFamily="66" charset="-78"/>
              <a:cs typeface="Arabic Typesetting" pitchFamily="66" charset="-78"/>
            </a:endParaRPr>
          </a:p>
          <a:p>
            <a:endParaRPr lang="en-US" sz="3600" b="1" i="1" u="sng" dirty="0">
              <a:latin typeface="Arabic Typesetting" pitchFamily="66" charset="-78"/>
              <a:cs typeface="Arabic Typesetting" pitchFamily="66" charset="-78"/>
            </a:endParaRPr>
          </a:p>
          <a:p>
            <a:r>
              <a:rPr lang="ar-IQ" sz="3600" b="1" i="1" dirty="0" smtClean="0">
                <a:latin typeface="Arabic Typesetting" pitchFamily="66" charset="-78"/>
                <a:cs typeface="Arabic Typesetting" pitchFamily="66" charset="-78"/>
              </a:rPr>
              <a:t>تنشأ </a:t>
            </a:r>
            <a:r>
              <a:rPr lang="ar-IQ" sz="3600" b="1" i="1" dirty="0">
                <a:latin typeface="Arabic Typesetting" pitchFamily="66" charset="-78"/>
                <a:cs typeface="Arabic Typesetting" pitchFamily="66" charset="-78"/>
              </a:rPr>
              <a:t>الحاجة إلى استعمال كل من المقاييس المالية وغير المالية لغرض تقويم الأداء الشامل للوحدات الاقتصادية وبما ينسجم مع متطلبات بيئة التصنيع الحديثة وما رافقها من تغيّرات عديدة ومتلاحقة. إن الهدف الرئيسي في بيئة التصنيع الحديثة هو زيادة الجودة وتخفيض التكاليف لأن المنافسة تكون على أساس الجودة العالية والسعر المقبول لدى الزبائن، لذلك فمن الضروري وجود مقاييس تشغيلية غير مالية تدعم هذا التوجه ومن هذه المقاييس الجودة والمرونة ومواعيد التسليم، كما إن هذه المقاييس تؤدي في النهاية إلى نتائج مالية للوحدة الاقتصادية أهمها العائد على الاستثمار، وإن المقاييس غير المالية غالباً ما ترتبط بالجودة ورضا الزبائن لغرض بيان ما </a:t>
            </a:r>
            <a:r>
              <a:rPr lang="ar-IQ" sz="3600" b="1" i="1" dirty="0" err="1">
                <a:latin typeface="Arabic Typesetting" pitchFamily="66" charset="-78"/>
                <a:cs typeface="Arabic Typesetting" pitchFamily="66" charset="-78"/>
              </a:rPr>
              <a:t>تتطلبه</a:t>
            </a:r>
            <a:r>
              <a:rPr lang="ar-IQ" sz="3600" b="1" i="1" dirty="0">
                <a:latin typeface="Arabic Typesetting" pitchFamily="66" charset="-78"/>
                <a:cs typeface="Arabic Typesetting" pitchFamily="66" charset="-78"/>
              </a:rPr>
              <a:t> الأنشطة من أجل تحقيق جودة المنتجات وبالتالي زيادة رضا الزبائن عن الوحدة الاقتصادية، كما إن تحسين جودة التصميم وجودة المطابقة يؤدي في النهاية إلى تحقيق نتائج مالية أهمها تحسين الربحية وبالتالي تحسين الأداء المالي للوحدة الاقتصادية . </a:t>
            </a:r>
            <a:endParaRPr lang="en-US" sz="3600" b="1" i="1" dirty="0">
              <a:latin typeface="Arabic Typesetting" pitchFamily="66" charset="-78"/>
              <a:cs typeface="Arabic Typesetting" pitchFamily="66" charset="-78"/>
            </a:endParaRPr>
          </a:p>
          <a:p>
            <a:endParaRPr lang="en-US" sz="3600" b="1" i="1" dirty="0">
              <a:latin typeface="Arabic Typesetting" pitchFamily="66" charset="-78"/>
              <a:cs typeface="Arabic Typesetting" pitchFamily="66" charset="-78"/>
            </a:endParaRPr>
          </a:p>
          <a:p>
            <a:endParaRPr lang="ar-IQ" sz="4000" b="1" dirty="0" smtClean="0">
              <a:latin typeface="Arabic Typesetting" pitchFamily="66" charset="-78"/>
              <a:cs typeface="Arabic Typesetting" pitchFamily="66" charset="-78"/>
            </a:endParaRPr>
          </a:p>
        </p:txBody>
      </p:sp>
    </p:spTree>
    <p:extLst>
      <p:ext uri="{BB962C8B-B14F-4D97-AF65-F5344CB8AC3E}">
        <p14:creationId xmlns:p14="http://schemas.microsoft.com/office/powerpoint/2010/main" val="4290679147"/>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2">
                                            <p:txEl>
                                              <p:pRg st="0" end="0"/>
                                            </p:txEl>
                                          </p:spTgt>
                                        </p:tgtEl>
                                        <p:attrNameLst>
                                          <p:attrName>ppt_x</p:attrName>
                                          <p:attrName>ppt_y</p:attrName>
                                        </p:attrNameLst>
                                      </p:cBhvr>
                                    </p:animMotion>
                                    <p:animRot by="1500000">
                                      <p:cBhvr>
                                        <p:cTn id="7" dur="125" fill="hold">
                                          <p:stCondLst>
                                            <p:cond delay="0"/>
                                          </p:stCondLst>
                                        </p:cTn>
                                        <p:tgtEl>
                                          <p:spTgt spid="2">
                                            <p:txEl>
                                              <p:pRg st="0" end="0"/>
                                            </p:txEl>
                                          </p:spTgt>
                                        </p:tgtEl>
                                        <p:attrNameLst>
                                          <p:attrName>r</p:attrName>
                                        </p:attrNameLst>
                                      </p:cBhvr>
                                    </p:animRot>
                                    <p:animRot by="-1500000">
                                      <p:cBhvr>
                                        <p:cTn id="8" dur="125" fill="hold">
                                          <p:stCondLst>
                                            <p:cond delay="125"/>
                                          </p:stCondLst>
                                        </p:cTn>
                                        <p:tgtEl>
                                          <p:spTgt spid="2">
                                            <p:txEl>
                                              <p:pRg st="0" end="0"/>
                                            </p:txEl>
                                          </p:spTgt>
                                        </p:tgtEl>
                                        <p:attrNameLst>
                                          <p:attrName>r</p:attrName>
                                        </p:attrNameLst>
                                      </p:cBhvr>
                                    </p:animRot>
                                    <p:animRot by="-1500000">
                                      <p:cBhvr>
                                        <p:cTn id="9" dur="125" fill="hold">
                                          <p:stCondLst>
                                            <p:cond delay="250"/>
                                          </p:stCondLst>
                                        </p:cTn>
                                        <p:tgtEl>
                                          <p:spTgt spid="2">
                                            <p:txEl>
                                              <p:pRg st="0" end="0"/>
                                            </p:txEl>
                                          </p:spTgt>
                                        </p:tgtEl>
                                        <p:attrNameLst>
                                          <p:attrName>r</p:attrName>
                                        </p:attrNameLst>
                                      </p:cBhvr>
                                    </p:animRot>
                                    <p:animRot by="1500000">
                                      <p:cBhvr>
                                        <p:cTn id="10" dur="125" fill="hold">
                                          <p:stCondLst>
                                            <p:cond delay="375"/>
                                          </p:stCondLst>
                                        </p:cTn>
                                        <p:tgtEl>
                                          <p:spTgt spid="2">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1000"/>
                                        <p:tgtEl>
                                          <p:spTgt spid="2">
                                            <p:txEl>
                                              <p:pRg st="2" end="2"/>
                                            </p:txEl>
                                          </p:spTgt>
                                        </p:tgtEl>
                                      </p:cBhvr>
                                    </p:animEffect>
                                    <p:anim calcmode="lin" valueType="num">
                                      <p:cBhvr>
                                        <p:cTn id="16"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7"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Winter">
  <a:themeElements>
    <a:clrScheme name="Winter">
      <a:dk1>
        <a:sysClr val="windowText" lastClr="000000"/>
      </a:dk1>
      <a:lt1>
        <a:sysClr val="window" lastClr="FFFFFF"/>
      </a:lt1>
      <a:dk2>
        <a:srgbClr val="1F7BB6"/>
      </a:dk2>
      <a:lt2>
        <a:srgbClr val="C5E1FE"/>
      </a:lt2>
      <a:accent1>
        <a:srgbClr val="B2BDC1"/>
      </a:accent1>
      <a:accent2>
        <a:srgbClr val="767D83"/>
      </a:accent2>
      <a:accent3>
        <a:srgbClr val="3E505C"/>
      </a:accent3>
      <a:accent4>
        <a:srgbClr val="386489"/>
      </a:accent4>
      <a:accent5>
        <a:srgbClr val="4C80AF"/>
      </a:accent5>
      <a:accent6>
        <a:srgbClr val="7DA7D1"/>
      </a:accent6>
      <a:hlink>
        <a:srgbClr val="408080"/>
      </a:hlink>
      <a:folHlink>
        <a:srgbClr val="5EAEAE"/>
      </a:folHlink>
    </a:clrScheme>
    <a:fontScheme name="Wint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Wint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100000"/>
                <a:shade val="90000"/>
                <a:hueMod val="100000"/>
                <a:satMod val="130000"/>
                <a:lumMod val="90000"/>
              </a:schemeClr>
            </a:gs>
            <a:gs pos="92000">
              <a:schemeClr val="phClr">
                <a:tint val="96000"/>
                <a:shade val="100000"/>
                <a:hueMod val="96000"/>
                <a:satMod val="140000"/>
                <a:lumMod val="128000"/>
              </a:schemeClr>
            </a:gs>
          </a:gsLst>
          <a:lin ang="5400000" scaled="1"/>
        </a:gradFill>
        <a:gradFill rotWithShape="1">
          <a:gsLst>
            <a:gs pos="0">
              <a:schemeClr val="phClr">
                <a:tint val="96000"/>
                <a:shade val="100000"/>
                <a:hueMod val="96000"/>
                <a:satMod val="140000"/>
                <a:lumMod val="128000"/>
              </a:schemeClr>
            </a:gs>
            <a:gs pos="83000">
              <a:schemeClr val="phClr">
                <a:shade val="85000"/>
                <a:hueMod val="100000"/>
                <a:satMod val="130000"/>
                <a:lumMod val="92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Winter</Template>
  <TotalTime>742</TotalTime>
  <Words>4020</Words>
  <Application>Microsoft Office PowerPoint</Application>
  <PresentationFormat>On-screen Show (4:3)</PresentationFormat>
  <Paragraphs>515</Paragraphs>
  <Slides>31</Slides>
  <Notes>1</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31</vt:i4>
      </vt:variant>
    </vt:vector>
  </HeadingPairs>
  <TitlesOfParts>
    <vt:vector size="44" baseType="lpstr">
      <vt:lpstr>Akhbar MT</vt:lpstr>
      <vt:lpstr>Andalus</vt:lpstr>
      <vt:lpstr>Arabic Typesetting</vt:lpstr>
      <vt:lpstr>Arial</vt:lpstr>
      <vt:lpstr>Calibri</vt:lpstr>
      <vt:lpstr>Courier New</vt:lpstr>
      <vt:lpstr>DecoType Naskh Special</vt:lpstr>
      <vt:lpstr>Tahoma</vt:lpstr>
      <vt:lpstr>Times New Roman</vt:lpstr>
      <vt:lpstr>Trebuchet MS</vt:lpstr>
      <vt:lpstr>Verdana</vt:lpstr>
      <vt:lpstr>Wingdings 2</vt:lpstr>
      <vt:lpstr>Winter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Enjoy My Fine Releases.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DR.Ahmed Saker 2O11</dc:creator>
  <cp:lastModifiedBy>Faisal</cp:lastModifiedBy>
  <cp:revision>137</cp:revision>
  <dcterms:created xsi:type="dcterms:W3CDTF">2014-05-27T15:55:40Z</dcterms:created>
  <dcterms:modified xsi:type="dcterms:W3CDTF">2019-03-15T18:39:26Z</dcterms:modified>
</cp:coreProperties>
</file>