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33"/>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32" r:id="rId26"/>
    <p:sldId id="328" r:id="rId27"/>
    <p:sldId id="333" r:id="rId28"/>
    <p:sldId id="325" r:id="rId29"/>
    <p:sldId id="326" r:id="rId30"/>
    <p:sldId id="327" r:id="rId31"/>
    <p:sldId id="300"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283752A-BED6-4E9E-B028-BDF8EAFD6B77}" type="datetimeFigureOut">
              <a:rPr lang="ar-SA" smtClean="0"/>
              <a:t>09/07/1440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64A9516-0754-476F-A6B2-CE4363EFA1BE}" type="slidenum">
              <a:rPr lang="ar-SA" smtClean="0"/>
              <a:t>‹#›</a:t>
            </a:fld>
            <a:endParaRPr lang="ar-SA"/>
          </a:p>
        </p:txBody>
      </p:sp>
    </p:spTree>
    <p:extLst>
      <p:ext uri="{BB962C8B-B14F-4D97-AF65-F5344CB8AC3E}">
        <p14:creationId xmlns:p14="http://schemas.microsoft.com/office/powerpoint/2010/main" val="42174571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64A9516-0754-476F-A6B2-CE4363EFA1BE}" type="slidenum">
              <a:rPr lang="ar-SA" smtClean="0"/>
              <a:t>26</a:t>
            </a:fld>
            <a:endParaRPr lang="ar-SA"/>
          </a:p>
        </p:txBody>
      </p:sp>
    </p:spTree>
    <p:extLst>
      <p:ext uri="{BB962C8B-B14F-4D97-AF65-F5344CB8AC3E}">
        <p14:creationId xmlns:p14="http://schemas.microsoft.com/office/powerpoint/2010/main" val="198935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56C78-E8D5-43DC-A336-DB152F4011DA}"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56C78-E8D5-43DC-A336-DB152F4011DA}"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56C78-E8D5-43DC-A336-DB152F4011DA}"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56C78-E8D5-43DC-A336-DB152F4011DA}"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56C78-E8D5-43DC-A336-DB152F4011DA}"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A56C78-E8D5-43DC-A336-DB152F4011DA}"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56C78-E8D5-43DC-A336-DB152F4011DA}" type="datetimeFigureOut">
              <a:rPr lang="ar-IQ" smtClean="0"/>
              <a:t>09/07/1440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56C78-E8D5-43DC-A336-DB152F4011DA}" type="datetimeFigureOut">
              <a:rPr lang="ar-IQ" smtClean="0"/>
              <a:t>09/07/1440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56C78-E8D5-43DC-A336-DB152F4011DA}" type="datetimeFigureOut">
              <a:rPr lang="ar-IQ" smtClean="0"/>
              <a:t>09/07/1440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56C78-E8D5-43DC-A336-DB152F4011DA}"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B6B6088-F94C-4A77-ADF2-76550E127EE1}"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56C78-E8D5-43DC-A336-DB152F4011DA}"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B6B6088-F94C-4A77-ADF2-76550E127EE1}" type="slidenum">
              <a:rPr lang="ar-IQ" smtClean="0"/>
              <a:t>‹#›</a:t>
            </a:fld>
            <a:endParaRPr lang="ar-IQ"/>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7A56C78-E8D5-43DC-A336-DB152F4011DA}" type="datetimeFigureOut">
              <a:rPr lang="ar-IQ" smtClean="0"/>
              <a:t>09/07/1440</a:t>
            </a:fld>
            <a:endParaRPr lang="ar-IQ"/>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B6B6088-F94C-4A77-ADF2-76550E127EE1}"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23439"/>
          </a:xfrm>
          <a:prstGeom prst="rect">
            <a:avLst/>
          </a:prstGeom>
        </p:spPr>
        <p:txBody>
          <a:bodyPr wrap="square">
            <a:spAutoFit/>
          </a:bodyPr>
          <a:lstStyle/>
          <a:p>
            <a:endParaRPr lang="ar-IQ" b="1" dirty="0"/>
          </a:p>
          <a:p>
            <a:endParaRPr lang="ar-IQ" b="1" dirty="0" smtClean="0"/>
          </a:p>
          <a:p>
            <a:r>
              <a:rPr lang="ar-IQ" sz="4400" dirty="0"/>
              <a:t> </a:t>
            </a:r>
            <a:endParaRPr lang="en-US" sz="4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434682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663636"/>
          </a:xfrm>
          <a:prstGeom prst="rect">
            <a:avLst/>
          </a:prstGeom>
        </p:spPr>
        <p:txBody>
          <a:bodyPr wrap="square">
            <a:spAutoFit/>
          </a:bodyPr>
          <a:lstStyle/>
          <a:p>
            <a:r>
              <a:rPr lang="ar-IQ" sz="3200" b="1" i="1" dirty="0" smtClean="0">
                <a:latin typeface="Arabic Typesetting" pitchFamily="66" charset="-78"/>
                <a:cs typeface="Arabic Typesetting" pitchFamily="66" charset="-78"/>
              </a:rPr>
              <a:t>ويكتمل </a:t>
            </a:r>
            <a:r>
              <a:rPr lang="ar-IQ" sz="3200" b="1" i="1" dirty="0">
                <a:latin typeface="Arabic Typesetting" pitchFamily="66" charset="-78"/>
                <a:cs typeface="Arabic Typesetting" pitchFamily="66" charset="-78"/>
              </a:rPr>
              <a:t>برنامج تحسين الجودة بتحسين عملية القياس أيضاً وبما يضمن وجود مقاييس ملائمة تشجع على تحقيق الجودة، وتشمل هذه المقاييس الآتي :ـ </a:t>
            </a:r>
            <a:endParaRPr lang="en-US" sz="3200" b="1" i="1" dirty="0">
              <a:latin typeface="Arabic Typesetting" pitchFamily="66" charset="-78"/>
              <a:cs typeface="Arabic Typesetting" pitchFamily="66" charset="-78"/>
            </a:endParaRPr>
          </a:p>
          <a:p>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أولاً </a:t>
            </a:r>
            <a:r>
              <a:rPr lang="ar-IQ" sz="3200" b="1" i="1" dirty="0">
                <a:latin typeface="Arabic Typesetting" pitchFamily="66" charset="-78"/>
                <a:cs typeface="Arabic Typesetting" pitchFamily="66" charset="-78"/>
              </a:rPr>
              <a:t>:ـ مقاييس جودة المدخلات (المواد والأجزاء) </a:t>
            </a:r>
            <a:endParaRPr lang="en-US"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  تركز هذه المقاييس على قياس جودة المواد والأجزاء القادمة من المجهز إلى الوحدة الاقتصادية، وهذه المقاييس هي كالآتي </a:t>
            </a:r>
            <a:r>
              <a:rPr lang="ar-IQ" sz="3200" b="1" i="1" dirty="0" smtClean="0">
                <a:latin typeface="Arabic Typesetting" pitchFamily="66" charset="-78"/>
                <a:cs typeface="Arabic Typesetting" pitchFamily="66" charset="-78"/>
              </a:rPr>
              <a:t>:</a:t>
            </a:r>
            <a:endParaRPr lang="ar-SA" sz="3200" b="1" i="1" dirty="0" smtClean="0">
              <a:latin typeface="Arabic Typesetting" pitchFamily="66" charset="-78"/>
              <a:cs typeface="Arabic Typesetting" pitchFamily="66" charset="-78"/>
            </a:endParaRPr>
          </a:p>
          <a:p>
            <a:r>
              <a:rPr lang="ar-SA" sz="3200" b="1" i="1" dirty="0">
                <a:latin typeface="Arabic Typesetting" pitchFamily="66" charset="-78"/>
                <a:cs typeface="Arabic Typesetting" pitchFamily="66" charset="-78"/>
              </a:rPr>
              <a:t>1</a:t>
            </a:r>
            <a:r>
              <a:rPr lang="ar-IQ" sz="3200" b="1" i="1" dirty="0" smtClean="0">
                <a:latin typeface="Arabic Typesetting" pitchFamily="66" charset="-78"/>
                <a:cs typeface="Arabic Typesetting" pitchFamily="66" charset="-78"/>
              </a:rPr>
              <a:t>ـ </a:t>
            </a:r>
            <a:r>
              <a:rPr lang="ar-IQ" sz="3200" b="1" i="1" dirty="0">
                <a:latin typeface="Arabic Typesetting" pitchFamily="66" charset="-78"/>
                <a:cs typeface="Arabic Typesetting" pitchFamily="66" charset="-78"/>
              </a:rPr>
              <a:t>نسبة كلفة المواد الداخلة في الإنتاج إلى الكلفة الكلية .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2-وقت استلام المواد (فترة التجهيز والانتظار)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3-المخلفات كنسبة من المواد الجيدة .</a:t>
            </a:r>
            <a:endParaRPr lang="en-US"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4-المخلفات كنسبة من الكلفة الكلية .</a:t>
            </a:r>
          </a:p>
          <a:p>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ثانياً </a:t>
            </a:r>
            <a:r>
              <a:rPr lang="ar-IQ" sz="3200" b="1" i="1" dirty="0">
                <a:latin typeface="Arabic Typesetting" pitchFamily="66" charset="-78"/>
                <a:cs typeface="Arabic Typesetting" pitchFamily="66" charset="-78"/>
              </a:rPr>
              <a:t>:ـ مقاييس الرقابة أثناء التشغيل </a:t>
            </a:r>
            <a:endParaRPr lang="en-US"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  تركز هذه المقاييس على رقابة الجودة أثناء الإنتاج للتأكد من الالتزام بمواصفات مستويات الجودة عند المراحل المختلفة لعمليات الإنتاج، وهذه المقاييس هي كالآتي :ـ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1-عدد الوحدات المعيبة كنسبة من عدد الوحدات المنتجة السليمة في كل مرحلة من مراحل الإنتاج </a:t>
            </a:r>
            <a:r>
              <a:rPr lang="ar-IQ" sz="3200" b="1" dirty="0">
                <a:latin typeface="Arabic Typesetting" pitchFamily="66" charset="-78"/>
                <a:cs typeface="Arabic Typesetting" pitchFamily="66" charset="-78"/>
              </a:rPr>
              <a:t>.</a:t>
            </a:r>
            <a:endParaRPr lang="en-US" sz="3200" b="1"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99838083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80">
                                          <p:stCondLst>
                                            <p:cond delay="0"/>
                                          </p:stCondLst>
                                        </p:cTn>
                                        <p:tgtEl>
                                          <p:spTgt spid="2">
                                            <p:txEl>
                                              <p:pRg st="3" end="3"/>
                                            </p:txEl>
                                          </p:spTgt>
                                        </p:tgtEl>
                                      </p:cBhvr>
                                    </p:animEffect>
                                    <p:anim calcmode="lin" valueType="num">
                                      <p:cBhvr>
                                        <p:cTn id="25"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xEl>
                                              <p:pRg st="3" end="3"/>
                                            </p:txEl>
                                          </p:spTgt>
                                        </p:tgtEl>
                                      </p:cBhvr>
                                      <p:to x="100000" y="60000"/>
                                    </p:animScale>
                                    <p:animScale>
                                      <p:cBhvr>
                                        <p:cTn id="31" dur="166" decel="50000">
                                          <p:stCondLst>
                                            <p:cond delay="676"/>
                                          </p:stCondLst>
                                        </p:cTn>
                                        <p:tgtEl>
                                          <p:spTgt spid="2">
                                            <p:txEl>
                                              <p:pRg st="3" end="3"/>
                                            </p:txEl>
                                          </p:spTgt>
                                        </p:tgtEl>
                                      </p:cBhvr>
                                      <p:to x="100000" y="100000"/>
                                    </p:animScale>
                                    <p:animScale>
                                      <p:cBhvr>
                                        <p:cTn id="32" dur="26">
                                          <p:stCondLst>
                                            <p:cond delay="1312"/>
                                          </p:stCondLst>
                                        </p:cTn>
                                        <p:tgtEl>
                                          <p:spTgt spid="2">
                                            <p:txEl>
                                              <p:pRg st="3" end="3"/>
                                            </p:txEl>
                                          </p:spTgt>
                                        </p:tgtEl>
                                      </p:cBhvr>
                                      <p:to x="100000" y="80000"/>
                                    </p:animScale>
                                    <p:animScale>
                                      <p:cBhvr>
                                        <p:cTn id="33" dur="166" decel="50000">
                                          <p:stCondLst>
                                            <p:cond delay="1338"/>
                                          </p:stCondLst>
                                        </p:cTn>
                                        <p:tgtEl>
                                          <p:spTgt spid="2">
                                            <p:txEl>
                                              <p:pRg st="3" end="3"/>
                                            </p:txEl>
                                          </p:spTgt>
                                        </p:tgtEl>
                                      </p:cBhvr>
                                      <p:to x="100000" y="100000"/>
                                    </p:animScale>
                                    <p:animScale>
                                      <p:cBhvr>
                                        <p:cTn id="34" dur="26">
                                          <p:stCondLst>
                                            <p:cond delay="1642"/>
                                          </p:stCondLst>
                                        </p:cTn>
                                        <p:tgtEl>
                                          <p:spTgt spid="2">
                                            <p:txEl>
                                              <p:pRg st="3" end="3"/>
                                            </p:txEl>
                                          </p:spTgt>
                                        </p:tgtEl>
                                      </p:cBhvr>
                                      <p:to x="100000" y="90000"/>
                                    </p:animScale>
                                    <p:animScale>
                                      <p:cBhvr>
                                        <p:cTn id="35" dur="166" decel="50000">
                                          <p:stCondLst>
                                            <p:cond delay="1668"/>
                                          </p:stCondLst>
                                        </p:cTn>
                                        <p:tgtEl>
                                          <p:spTgt spid="2">
                                            <p:txEl>
                                              <p:pRg st="3" end="3"/>
                                            </p:txEl>
                                          </p:spTgt>
                                        </p:tgtEl>
                                      </p:cBhvr>
                                      <p:to x="100000" y="100000"/>
                                    </p:animScale>
                                    <p:animScale>
                                      <p:cBhvr>
                                        <p:cTn id="36" dur="26">
                                          <p:stCondLst>
                                            <p:cond delay="1808"/>
                                          </p:stCondLst>
                                        </p:cTn>
                                        <p:tgtEl>
                                          <p:spTgt spid="2">
                                            <p:txEl>
                                              <p:pRg st="3" end="3"/>
                                            </p:txEl>
                                          </p:spTgt>
                                        </p:tgtEl>
                                      </p:cBhvr>
                                      <p:to x="100000" y="95000"/>
                                    </p:animScale>
                                    <p:animScale>
                                      <p:cBhvr>
                                        <p:cTn id="37" dur="166" decel="50000">
                                          <p:stCondLst>
                                            <p:cond delay="1834"/>
                                          </p:stCondLst>
                                        </p:cTn>
                                        <p:tgtEl>
                                          <p:spTgt spid="2">
                                            <p:txEl>
                                              <p:pRg st="3" end="3"/>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down)">
                                      <p:cBhvr>
                                        <p:cTn id="42" dur="580">
                                          <p:stCondLst>
                                            <p:cond delay="0"/>
                                          </p:stCondLst>
                                        </p:cTn>
                                        <p:tgtEl>
                                          <p:spTgt spid="2">
                                            <p:txEl>
                                              <p:pRg st="4" end="4"/>
                                            </p:txEl>
                                          </p:spTgt>
                                        </p:tgtEl>
                                      </p:cBhvr>
                                    </p:animEffect>
                                    <p:anim calcmode="lin" valueType="num">
                                      <p:cBhvr>
                                        <p:cTn id="43"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xEl>
                                              <p:pRg st="4" end="4"/>
                                            </p:txEl>
                                          </p:spTgt>
                                        </p:tgtEl>
                                      </p:cBhvr>
                                      <p:to x="100000" y="60000"/>
                                    </p:animScale>
                                    <p:animScale>
                                      <p:cBhvr>
                                        <p:cTn id="49" dur="166" decel="50000">
                                          <p:stCondLst>
                                            <p:cond delay="676"/>
                                          </p:stCondLst>
                                        </p:cTn>
                                        <p:tgtEl>
                                          <p:spTgt spid="2">
                                            <p:txEl>
                                              <p:pRg st="4" end="4"/>
                                            </p:txEl>
                                          </p:spTgt>
                                        </p:tgtEl>
                                      </p:cBhvr>
                                      <p:to x="100000" y="100000"/>
                                    </p:animScale>
                                    <p:animScale>
                                      <p:cBhvr>
                                        <p:cTn id="50" dur="26">
                                          <p:stCondLst>
                                            <p:cond delay="1312"/>
                                          </p:stCondLst>
                                        </p:cTn>
                                        <p:tgtEl>
                                          <p:spTgt spid="2">
                                            <p:txEl>
                                              <p:pRg st="4" end="4"/>
                                            </p:txEl>
                                          </p:spTgt>
                                        </p:tgtEl>
                                      </p:cBhvr>
                                      <p:to x="100000" y="80000"/>
                                    </p:animScale>
                                    <p:animScale>
                                      <p:cBhvr>
                                        <p:cTn id="51" dur="166" decel="50000">
                                          <p:stCondLst>
                                            <p:cond delay="1338"/>
                                          </p:stCondLst>
                                        </p:cTn>
                                        <p:tgtEl>
                                          <p:spTgt spid="2">
                                            <p:txEl>
                                              <p:pRg st="4" end="4"/>
                                            </p:txEl>
                                          </p:spTgt>
                                        </p:tgtEl>
                                      </p:cBhvr>
                                      <p:to x="100000" y="100000"/>
                                    </p:animScale>
                                    <p:animScale>
                                      <p:cBhvr>
                                        <p:cTn id="52" dur="26">
                                          <p:stCondLst>
                                            <p:cond delay="1642"/>
                                          </p:stCondLst>
                                        </p:cTn>
                                        <p:tgtEl>
                                          <p:spTgt spid="2">
                                            <p:txEl>
                                              <p:pRg st="4" end="4"/>
                                            </p:txEl>
                                          </p:spTgt>
                                        </p:tgtEl>
                                      </p:cBhvr>
                                      <p:to x="100000" y="90000"/>
                                    </p:animScale>
                                    <p:animScale>
                                      <p:cBhvr>
                                        <p:cTn id="53" dur="166" decel="50000">
                                          <p:stCondLst>
                                            <p:cond delay="1668"/>
                                          </p:stCondLst>
                                        </p:cTn>
                                        <p:tgtEl>
                                          <p:spTgt spid="2">
                                            <p:txEl>
                                              <p:pRg st="4" end="4"/>
                                            </p:txEl>
                                          </p:spTgt>
                                        </p:tgtEl>
                                      </p:cBhvr>
                                      <p:to x="100000" y="100000"/>
                                    </p:animScale>
                                    <p:animScale>
                                      <p:cBhvr>
                                        <p:cTn id="54" dur="26">
                                          <p:stCondLst>
                                            <p:cond delay="1808"/>
                                          </p:stCondLst>
                                        </p:cTn>
                                        <p:tgtEl>
                                          <p:spTgt spid="2">
                                            <p:txEl>
                                              <p:pRg st="4" end="4"/>
                                            </p:txEl>
                                          </p:spTgt>
                                        </p:tgtEl>
                                      </p:cBhvr>
                                      <p:to x="100000" y="95000"/>
                                    </p:animScale>
                                    <p:animScale>
                                      <p:cBhvr>
                                        <p:cTn id="55" dur="166" decel="50000">
                                          <p:stCondLst>
                                            <p:cond delay="1834"/>
                                          </p:stCondLst>
                                        </p:cTn>
                                        <p:tgtEl>
                                          <p:spTgt spid="2">
                                            <p:txEl>
                                              <p:pRg st="4" end="4"/>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Effect transition="in" filter="wipe(down)">
                                      <p:cBhvr>
                                        <p:cTn id="60" dur="580">
                                          <p:stCondLst>
                                            <p:cond delay="0"/>
                                          </p:stCondLst>
                                        </p:cTn>
                                        <p:tgtEl>
                                          <p:spTgt spid="2">
                                            <p:txEl>
                                              <p:pRg st="5" end="5"/>
                                            </p:txEl>
                                          </p:spTgt>
                                        </p:tgtEl>
                                      </p:cBhvr>
                                    </p:animEffect>
                                    <p:anim calcmode="lin" valueType="num">
                                      <p:cBhvr>
                                        <p:cTn id="61"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2">
                                            <p:txEl>
                                              <p:pRg st="5" end="5"/>
                                            </p:txEl>
                                          </p:spTgt>
                                        </p:tgtEl>
                                      </p:cBhvr>
                                      <p:to x="100000" y="60000"/>
                                    </p:animScale>
                                    <p:animScale>
                                      <p:cBhvr>
                                        <p:cTn id="67" dur="166" decel="50000">
                                          <p:stCondLst>
                                            <p:cond delay="676"/>
                                          </p:stCondLst>
                                        </p:cTn>
                                        <p:tgtEl>
                                          <p:spTgt spid="2">
                                            <p:txEl>
                                              <p:pRg st="5" end="5"/>
                                            </p:txEl>
                                          </p:spTgt>
                                        </p:tgtEl>
                                      </p:cBhvr>
                                      <p:to x="100000" y="100000"/>
                                    </p:animScale>
                                    <p:animScale>
                                      <p:cBhvr>
                                        <p:cTn id="68" dur="26">
                                          <p:stCondLst>
                                            <p:cond delay="1312"/>
                                          </p:stCondLst>
                                        </p:cTn>
                                        <p:tgtEl>
                                          <p:spTgt spid="2">
                                            <p:txEl>
                                              <p:pRg st="5" end="5"/>
                                            </p:txEl>
                                          </p:spTgt>
                                        </p:tgtEl>
                                      </p:cBhvr>
                                      <p:to x="100000" y="80000"/>
                                    </p:animScale>
                                    <p:animScale>
                                      <p:cBhvr>
                                        <p:cTn id="69" dur="166" decel="50000">
                                          <p:stCondLst>
                                            <p:cond delay="1338"/>
                                          </p:stCondLst>
                                        </p:cTn>
                                        <p:tgtEl>
                                          <p:spTgt spid="2">
                                            <p:txEl>
                                              <p:pRg st="5" end="5"/>
                                            </p:txEl>
                                          </p:spTgt>
                                        </p:tgtEl>
                                      </p:cBhvr>
                                      <p:to x="100000" y="100000"/>
                                    </p:animScale>
                                    <p:animScale>
                                      <p:cBhvr>
                                        <p:cTn id="70" dur="26">
                                          <p:stCondLst>
                                            <p:cond delay="1642"/>
                                          </p:stCondLst>
                                        </p:cTn>
                                        <p:tgtEl>
                                          <p:spTgt spid="2">
                                            <p:txEl>
                                              <p:pRg st="5" end="5"/>
                                            </p:txEl>
                                          </p:spTgt>
                                        </p:tgtEl>
                                      </p:cBhvr>
                                      <p:to x="100000" y="90000"/>
                                    </p:animScale>
                                    <p:animScale>
                                      <p:cBhvr>
                                        <p:cTn id="71" dur="166" decel="50000">
                                          <p:stCondLst>
                                            <p:cond delay="1668"/>
                                          </p:stCondLst>
                                        </p:cTn>
                                        <p:tgtEl>
                                          <p:spTgt spid="2">
                                            <p:txEl>
                                              <p:pRg st="5" end="5"/>
                                            </p:txEl>
                                          </p:spTgt>
                                        </p:tgtEl>
                                      </p:cBhvr>
                                      <p:to x="100000" y="100000"/>
                                    </p:animScale>
                                    <p:animScale>
                                      <p:cBhvr>
                                        <p:cTn id="72" dur="26">
                                          <p:stCondLst>
                                            <p:cond delay="1808"/>
                                          </p:stCondLst>
                                        </p:cTn>
                                        <p:tgtEl>
                                          <p:spTgt spid="2">
                                            <p:txEl>
                                              <p:pRg st="5" end="5"/>
                                            </p:txEl>
                                          </p:spTgt>
                                        </p:tgtEl>
                                      </p:cBhvr>
                                      <p:to x="100000" y="95000"/>
                                    </p:animScale>
                                    <p:animScale>
                                      <p:cBhvr>
                                        <p:cTn id="73" dur="166" decel="50000">
                                          <p:stCondLst>
                                            <p:cond delay="1834"/>
                                          </p:stCondLst>
                                        </p:cTn>
                                        <p:tgtEl>
                                          <p:spTgt spid="2">
                                            <p:txEl>
                                              <p:pRg st="5" end="5"/>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2">
                                            <p:txEl>
                                              <p:pRg st="6" end="6"/>
                                            </p:txEl>
                                          </p:spTgt>
                                        </p:tgtEl>
                                        <p:attrNameLst>
                                          <p:attrName>style.visibility</p:attrName>
                                        </p:attrNameLst>
                                      </p:cBhvr>
                                      <p:to>
                                        <p:strVal val="visible"/>
                                      </p:to>
                                    </p:set>
                                    <p:animEffect transition="in" filter="wipe(down)">
                                      <p:cBhvr>
                                        <p:cTn id="78" dur="580">
                                          <p:stCondLst>
                                            <p:cond delay="0"/>
                                          </p:stCondLst>
                                        </p:cTn>
                                        <p:tgtEl>
                                          <p:spTgt spid="2">
                                            <p:txEl>
                                              <p:pRg st="6" end="6"/>
                                            </p:txEl>
                                          </p:spTgt>
                                        </p:tgtEl>
                                      </p:cBhvr>
                                    </p:animEffect>
                                    <p:anim calcmode="lin" valueType="num">
                                      <p:cBhvr>
                                        <p:cTn id="79"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2">
                                            <p:txEl>
                                              <p:pRg st="6" end="6"/>
                                            </p:txEl>
                                          </p:spTgt>
                                        </p:tgtEl>
                                      </p:cBhvr>
                                      <p:to x="100000" y="60000"/>
                                    </p:animScale>
                                    <p:animScale>
                                      <p:cBhvr>
                                        <p:cTn id="85" dur="166" decel="50000">
                                          <p:stCondLst>
                                            <p:cond delay="676"/>
                                          </p:stCondLst>
                                        </p:cTn>
                                        <p:tgtEl>
                                          <p:spTgt spid="2">
                                            <p:txEl>
                                              <p:pRg st="6" end="6"/>
                                            </p:txEl>
                                          </p:spTgt>
                                        </p:tgtEl>
                                      </p:cBhvr>
                                      <p:to x="100000" y="100000"/>
                                    </p:animScale>
                                    <p:animScale>
                                      <p:cBhvr>
                                        <p:cTn id="86" dur="26">
                                          <p:stCondLst>
                                            <p:cond delay="1312"/>
                                          </p:stCondLst>
                                        </p:cTn>
                                        <p:tgtEl>
                                          <p:spTgt spid="2">
                                            <p:txEl>
                                              <p:pRg st="6" end="6"/>
                                            </p:txEl>
                                          </p:spTgt>
                                        </p:tgtEl>
                                      </p:cBhvr>
                                      <p:to x="100000" y="80000"/>
                                    </p:animScale>
                                    <p:animScale>
                                      <p:cBhvr>
                                        <p:cTn id="87" dur="166" decel="50000">
                                          <p:stCondLst>
                                            <p:cond delay="1338"/>
                                          </p:stCondLst>
                                        </p:cTn>
                                        <p:tgtEl>
                                          <p:spTgt spid="2">
                                            <p:txEl>
                                              <p:pRg st="6" end="6"/>
                                            </p:txEl>
                                          </p:spTgt>
                                        </p:tgtEl>
                                      </p:cBhvr>
                                      <p:to x="100000" y="100000"/>
                                    </p:animScale>
                                    <p:animScale>
                                      <p:cBhvr>
                                        <p:cTn id="88" dur="26">
                                          <p:stCondLst>
                                            <p:cond delay="1642"/>
                                          </p:stCondLst>
                                        </p:cTn>
                                        <p:tgtEl>
                                          <p:spTgt spid="2">
                                            <p:txEl>
                                              <p:pRg st="6" end="6"/>
                                            </p:txEl>
                                          </p:spTgt>
                                        </p:tgtEl>
                                      </p:cBhvr>
                                      <p:to x="100000" y="90000"/>
                                    </p:animScale>
                                    <p:animScale>
                                      <p:cBhvr>
                                        <p:cTn id="89" dur="166" decel="50000">
                                          <p:stCondLst>
                                            <p:cond delay="1668"/>
                                          </p:stCondLst>
                                        </p:cTn>
                                        <p:tgtEl>
                                          <p:spTgt spid="2">
                                            <p:txEl>
                                              <p:pRg st="6" end="6"/>
                                            </p:txEl>
                                          </p:spTgt>
                                        </p:tgtEl>
                                      </p:cBhvr>
                                      <p:to x="100000" y="100000"/>
                                    </p:animScale>
                                    <p:animScale>
                                      <p:cBhvr>
                                        <p:cTn id="90" dur="26">
                                          <p:stCondLst>
                                            <p:cond delay="1808"/>
                                          </p:stCondLst>
                                        </p:cTn>
                                        <p:tgtEl>
                                          <p:spTgt spid="2">
                                            <p:txEl>
                                              <p:pRg st="6" end="6"/>
                                            </p:txEl>
                                          </p:spTgt>
                                        </p:tgtEl>
                                      </p:cBhvr>
                                      <p:to x="100000" y="95000"/>
                                    </p:animScale>
                                    <p:animScale>
                                      <p:cBhvr>
                                        <p:cTn id="91" dur="166" decel="50000">
                                          <p:stCondLst>
                                            <p:cond delay="1834"/>
                                          </p:stCondLst>
                                        </p:cTn>
                                        <p:tgtEl>
                                          <p:spTgt spid="2">
                                            <p:txEl>
                                              <p:pRg st="6" end="6"/>
                                            </p:txEl>
                                          </p:spTgt>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
                                            <p:txEl>
                                              <p:pRg st="7" end="7"/>
                                            </p:txEl>
                                          </p:spTgt>
                                        </p:tgtEl>
                                        <p:attrNameLst>
                                          <p:attrName>style.visibility</p:attrName>
                                        </p:attrNameLst>
                                      </p:cBhvr>
                                      <p:to>
                                        <p:strVal val="visible"/>
                                      </p:to>
                                    </p:set>
                                    <p:anim calcmode="lin" valueType="num">
                                      <p:cBhvr>
                                        <p:cTn id="96"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97"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98"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99" dur="1000"/>
                                        <p:tgtEl>
                                          <p:spTgt spid="2">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nodeType="clickEffect">
                                  <p:stCondLst>
                                    <p:cond delay="0"/>
                                  </p:stCondLst>
                                  <p:childTnLst>
                                    <p:set>
                                      <p:cBhvr>
                                        <p:cTn id="103" dur="1" fill="hold">
                                          <p:stCondLst>
                                            <p:cond delay="0"/>
                                          </p:stCondLst>
                                        </p:cTn>
                                        <p:tgtEl>
                                          <p:spTgt spid="2">
                                            <p:txEl>
                                              <p:pRg st="8" end="8"/>
                                            </p:txEl>
                                          </p:spTgt>
                                        </p:tgtEl>
                                        <p:attrNameLst>
                                          <p:attrName>style.visibility</p:attrName>
                                        </p:attrNameLst>
                                      </p:cBhvr>
                                      <p:to>
                                        <p:strVal val="visible"/>
                                      </p:to>
                                    </p:set>
                                    <p:animEffect transition="in" filter="fade">
                                      <p:cBhvr>
                                        <p:cTn id="104" dur="2000"/>
                                        <p:tgtEl>
                                          <p:spTgt spid="2">
                                            <p:txEl>
                                              <p:pRg st="8" end="8"/>
                                            </p:txEl>
                                          </p:spTgt>
                                        </p:tgtEl>
                                      </p:cBhvr>
                                    </p:animEffect>
                                    <p:anim calcmode="lin" valueType="num">
                                      <p:cBhvr>
                                        <p:cTn id="105"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106"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2">
                                            <p:txEl>
                                              <p:pRg st="9" end="9"/>
                                            </p:txEl>
                                          </p:spTgt>
                                        </p:tgtEl>
                                        <p:attrNameLst>
                                          <p:attrName>style.visibility</p:attrName>
                                        </p:attrNameLst>
                                      </p:cBhvr>
                                      <p:to>
                                        <p:strVal val="visible"/>
                                      </p:to>
                                    </p:set>
                                    <p:anim calcmode="lin" valueType="num">
                                      <p:cBhvr>
                                        <p:cTn id="11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1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11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114"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663636"/>
          </a:xfrm>
          <a:prstGeom prst="rect">
            <a:avLst/>
          </a:prstGeom>
        </p:spPr>
        <p:txBody>
          <a:bodyPr wrap="square">
            <a:spAutoFit/>
          </a:bodyPr>
          <a:lstStyle/>
          <a:p>
            <a:pPr lvl="0"/>
            <a:r>
              <a:rPr lang="ar-IQ" sz="3200" b="1" i="1" dirty="0">
                <a:latin typeface="Arabic Typesetting" pitchFamily="66" charset="-78"/>
                <a:cs typeface="Arabic Typesetting" pitchFamily="66" charset="-78"/>
              </a:rPr>
              <a:t>2-معدل الإنتاج السليم من أول مرة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3- معدل الفشل في اختيار جودة المنتجات التامة .</a:t>
            </a:r>
          </a:p>
          <a:p>
            <a:r>
              <a:rPr lang="ar-SA" sz="3200" b="1" i="1" dirty="0" smtClean="0">
                <a:latin typeface="Arabic Typesetting" pitchFamily="66" charset="-78"/>
                <a:cs typeface="Arabic Typesetting" pitchFamily="66" charset="-78"/>
              </a:rPr>
              <a:t>                                    ( </a:t>
            </a:r>
            <a:r>
              <a:rPr lang="ar-IQ" sz="3200" b="1" i="1" dirty="0" smtClean="0">
                <a:latin typeface="Arabic Typesetting" pitchFamily="66" charset="-78"/>
                <a:cs typeface="Arabic Typesetting" pitchFamily="66" charset="-78"/>
              </a:rPr>
              <a:t>ثالثاً </a:t>
            </a:r>
            <a:r>
              <a:rPr lang="ar-IQ" sz="3200" b="1" i="1" dirty="0">
                <a:latin typeface="Arabic Typesetting" pitchFamily="66" charset="-78"/>
                <a:cs typeface="Arabic Typesetting" pitchFamily="66" charset="-78"/>
              </a:rPr>
              <a:t>:ـ مقاييس رضا الزبائن </a:t>
            </a:r>
            <a:r>
              <a:rPr lang="ar-SA" sz="3200" b="1" i="1" dirty="0">
                <a:latin typeface="Arabic Typesetting" pitchFamily="66" charset="-78"/>
                <a:cs typeface="Arabic Typesetting" pitchFamily="66" charset="-78"/>
              </a:rPr>
              <a:t>)</a:t>
            </a:r>
            <a:endParaRPr lang="ar-SA" sz="3200" b="1" i="1" dirty="0" smtClean="0">
              <a:latin typeface="Arabic Typesetting" pitchFamily="66" charset="-78"/>
              <a:cs typeface="Arabic Typesetting" pitchFamily="66" charset="-78"/>
            </a:endParaRPr>
          </a:p>
          <a:p>
            <a:endParaRPr lang="en-US"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  تركز هذه المقاييس على قيادة نظرة الزبون إلى المنتجات التي تصنّعها الوحدة الاقتصادية، بالإضافة إلى بيان المشاكل التي </a:t>
            </a:r>
            <a:r>
              <a:rPr lang="ar-IQ" sz="3200" b="1" i="1" dirty="0" err="1">
                <a:latin typeface="Arabic Typesetting" pitchFamily="66" charset="-78"/>
                <a:cs typeface="Arabic Typesetting" pitchFamily="66" charset="-78"/>
              </a:rPr>
              <a:t>يواجهها</a:t>
            </a:r>
            <a:r>
              <a:rPr lang="ar-IQ" sz="3200" b="1" i="1" dirty="0">
                <a:latin typeface="Arabic Typesetting" pitchFamily="66" charset="-78"/>
                <a:cs typeface="Arabic Typesetting" pitchFamily="66" charset="-78"/>
              </a:rPr>
              <a:t> الزبائن عند التعامل مع الوحدة الاقتصادية، ويمكن للوحدة الاقتصادية الحصول على رضا الزبائن عندما تحقق لهم الآتي :ـ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1-أن يؤدي المنتوج الوظائف والخصائص التي ضحى من أجلها الزبون بسعر الشراء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2-أن يتم تسليم المنتجات إلى الزبائن في المواعيد المتفق عليها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3-عدم تكرار فشل المنتجات طول فترة عمرها الإنتاجي .</a:t>
            </a:r>
          </a:p>
          <a:p>
            <a:pPr lvl="0"/>
            <a:r>
              <a:rPr lang="ar-IQ" sz="3200" b="1" i="1" dirty="0">
                <a:latin typeface="Arabic Typesetting" pitchFamily="66" charset="-78"/>
                <a:cs typeface="Arabic Typesetting" pitchFamily="66" charset="-78"/>
              </a:rPr>
              <a:t>ولصعوبة قياس مدى رضا الزبائن، إلا إنه يمكن الاسترشاد بمجموعة من المقاييس غير المالية من أجل تحديد تجاه رضا الزبائن، وهي كالآتي :ـ.</a:t>
            </a:r>
          </a:p>
          <a:p>
            <a:pPr lvl="0"/>
            <a:r>
              <a:rPr lang="ar-IQ" sz="3200" b="1" i="1" dirty="0">
                <a:latin typeface="Arabic Typesetting" pitchFamily="66" charset="-78"/>
                <a:cs typeface="Arabic Typesetting" pitchFamily="66" charset="-78"/>
              </a:rPr>
              <a:t>1-معلومات بحوث السوق عن تفضيلات الزبائن من أجل إرضائهم فيما يخص خصائص المنتوج .</a:t>
            </a:r>
            <a:endParaRPr lang="en-US" sz="3200" b="1" i="1"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4086388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2000"/>
                                        <p:tgtEl>
                                          <p:spTgt spid="2">
                                            <p:txEl>
                                              <p:pRg st="5" end="5"/>
                                            </p:txEl>
                                          </p:spTgt>
                                        </p:tgtEl>
                                      </p:cBhvr>
                                    </p:animEffect>
                                    <p:anim calcmode="lin" valueType="num">
                                      <p:cBhvr>
                                        <p:cTn id="36"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anim calcmode="lin" valueType="num">
                                      <p:cBhvr>
                                        <p:cTn id="43"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2000"/>
                                        <p:tgtEl>
                                          <p:spTgt spid="2">
                                            <p:txEl>
                                              <p:pRg st="7" end="7"/>
                                            </p:txEl>
                                          </p:spTgt>
                                        </p:tgtEl>
                                      </p:cBhvr>
                                    </p:animEffect>
                                    <p:anim calcmode="lin" valueType="num">
                                      <p:cBhvr>
                                        <p:cTn id="50"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2">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2">
                                            <p:txEl>
                                              <p:pRg st="9" end="9"/>
                                            </p:txEl>
                                          </p:spTgt>
                                        </p:tgtEl>
                                        <p:attrNameLst>
                                          <p:attrName>style.visibility</p:attrName>
                                        </p:attrNameLst>
                                      </p:cBhvr>
                                      <p:to>
                                        <p:strVal val="visible"/>
                                      </p:to>
                                    </p:set>
                                    <p:animEffect transition="in" filter="wipe(down)">
                                      <p:cBhvr>
                                        <p:cTn id="64" dur="580">
                                          <p:stCondLst>
                                            <p:cond delay="0"/>
                                          </p:stCondLst>
                                        </p:cTn>
                                        <p:tgtEl>
                                          <p:spTgt spid="2">
                                            <p:txEl>
                                              <p:pRg st="9" end="9"/>
                                            </p:txEl>
                                          </p:spTgt>
                                        </p:tgtEl>
                                      </p:cBhvr>
                                    </p:animEffect>
                                    <p:anim calcmode="lin" valueType="num">
                                      <p:cBhvr>
                                        <p:cTn id="65"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2">
                                            <p:txEl>
                                              <p:pRg st="9" end="9"/>
                                            </p:txEl>
                                          </p:spTgt>
                                        </p:tgtEl>
                                      </p:cBhvr>
                                      <p:to x="100000" y="60000"/>
                                    </p:animScale>
                                    <p:animScale>
                                      <p:cBhvr>
                                        <p:cTn id="71" dur="166" decel="50000">
                                          <p:stCondLst>
                                            <p:cond delay="676"/>
                                          </p:stCondLst>
                                        </p:cTn>
                                        <p:tgtEl>
                                          <p:spTgt spid="2">
                                            <p:txEl>
                                              <p:pRg st="9" end="9"/>
                                            </p:txEl>
                                          </p:spTgt>
                                        </p:tgtEl>
                                      </p:cBhvr>
                                      <p:to x="100000" y="100000"/>
                                    </p:animScale>
                                    <p:animScale>
                                      <p:cBhvr>
                                        <p:cTn id="72" dur="26">
                                          <p:stCondLst>
                                            <p:cond delay="1312"/>
                                          </p:stCondLst>
                                        </p:cTn>
                                        <p:tgtEl>
                                          <p:spTgt spid="2">
                                            <p:txEl>
                                              <p:pRg st="9" end="9"/>
                                            </p:txEl>
                                          </p:spTgt>
                                        </p:tgtEl>
                                      </p:cBhvr>
                                      <p:to x="100000" y="80000"/>
                                    </p:animScale>
                                    <p:animScale>
                                      <p:cBhvr>
                                        <p:cTn id="73" dur="166" decel="50000">
                                          <p:stCondLst>
                                            <p:cond delay="1338"/>
                                          </p:stCondLst>
                                        </p:cTn>
                                        <p:tgtEl>
                                          <p:spTgt spid="2">
                                            <p:txEl>
                                              <p:pRg st="9" end="9"/>
                                            </p:txEl>
                                          </p:spTgt>
                                        </p:tgtEl>
                                      </p:cBhvr>
                                      <p:to x="100000" y="100000"/>
                                    </p:animScale>
                                    <p:animScale>
                                      <p:cBhvr>
                                        <p:cTn id="74" dur="26">
                                          <p:stCondLst>
                                            <p:cond delay="1642"/>
                                          </p:stCondLst>
                                        </p:cTn>
                                        <p:tgtEl>
                                          <p:spTgt spid="2">
                                            <p:txEl>
                                              <p:pRg st="9" end="9"/>
                                            </p:txEl>
                                          </p:spTgt>
                                        </p:tgtEl>
                                      </p:cBhvr>
                                      <p:to x="100000" y="90000"/>
                                    </p:animScale>
                                    <p:animScale>
                                      <p:cBhvr>
                                        <p:cTn id="75" dur="166" decel="50000">
                                          <p:stCondLst>
                                            <p:cond delay="1668"/>
                                          </p:stCondLst>
                                        </p:cTn>
                                        <p:tgtEl>
                                          <p:spTgt spid="2">
                                            <p:txEl>
                                              <p:pRg st="9" end="9"/>
                                            </p:txEl>
                                          </p:spTgt>
                                        </p:tgtEl>
                                      </p:cBhvr>
                                      <p:to x="100000" y="100000"/>
                                    </p:animScale>
                                    <p:animScale>
                                      <p:cBhvr>
                                        <p:cTn id="76" dur="26">
                                          <p:stCondLst>
                                            <p:cond delay="1808"/>
                                          </p:stCondLst>
                                        </p:cTn>
                                        <p:tgtEl>
                                          <p:spTgt spid="2">
                                            <p:txEl>
                                              <p:pRg st="9" end="9"/>
                                            </p:txEl>
                                          </p:spTgt>
                                        </p:tgtEl>
                                      </p:cBhvr>
                                      <p:to x="100000" y="95000"/>
                                    </p:animScale>
                                    <p:animScale>
                                      <p:cBhvr>
                                        <p:cTn id="77" dur="166" decel="50000">
                                          <p:stCondLst>
                                            <p:cond delay="1834"/>
                                          </p:stCondLst>
                                        </p:cTn>
                                        <p:tgtEl>
                                          <p:spTgt spid="2">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156079"/>
          </a:xfrm>
          <a:prstGeom prst="rect">
            <a:avLst/>
          </a:prstGeom>
        </p:spPr>
        <p:txBody>
          <a:bodyPr wrap="square">
            <a:spAutoFit/>
          </a:bodyPr>
          <a:lstStyle/>
          <a:p>
            <a:pPr lvl="0"/>
            <a:r>
              <a:rPr lang="ar-IQ" sz="3200" b="1" i="1" dirty="0">
                <a:latin typeface="Arabic Typesetting" pitchFamily="66" charset="-78"/>
                <a:cs typeface="Arabic Typesetting" pitchFamily="66" charset="-78"/>
              </a:rPr>
              <a:t>2-عدد الوحدات المعيبة كنسبة من إجمالي الوحدات المشحونة إلى الزبائن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3-عدد شكاوي الزبائن</a:t>
            </a:r>
          </a:p>
          <a:p>
            <a:pPr lvl="0"/>
            <a:r>
              <a:rPr lang="ar-IQ" sz="3200" b="1" i="1" dirty="0">
                <a:latin typeface="Arabic Typesetting" pitchFamily="66" charset="-78"/>
                <a:cs typeface="Arabic Typesetting" pitchFamily="66" charset="-78"/>
              </a:rPr>
              <a:t>4-التأخير في التسليم </a:t>
            </a:r>
          </a:p>
          <a:p>
            <a:pPr lvl="0"/>
            <a:r>
              <a:rPr lang="ar-IQ" sz="3200" b="1" i="1" dirty="0">
                <a:latin typeface="Arabic Typesetting" pitchFamily="66" charset="-78"/>
                <a:cs typeface="Arabic Typesetting" pitchFamily="66" charset="-78"/>
              </a:rPr>
              <a:t>5-التسليم في الموعد المحدد</a:t>
            </a:r>
          </a:p>
          <a:p>
            <a:pPr lvl="0"/>
            <a:r>
              <a:rPr lang="ar-SA" sz="3200" b="1" i="1" dirty="0" smtClean="0">
                <a:latin typeface="Arabic Typesetting" pitchFamily="66" charset="-78"/>
                <a:cs typeface="Arabic Typesetting" pitchFamily="66" charset="-78"/>
              </a:rPr>
              <a:t>                                    ( </a:t>
            </a:r>
            <a:r>
              <a:rPr lang="ar-IQ" sz="3200" b="1" i="1" dirty="0" smtClean="0">
                <a:latin typeface="Arabic Typesetting" pitchFamily="66" charset="-78"/>
                <a:cs typeface="Arabic Typesetting" pitchFamily="66" charset="-78"/>
              </a:rPr>
              <a:t>تقويم </a:t>
            </a:r>
            <a:r>
              <a:rPr lang="ar-IQ" sz="3200" b="1" i="1" dirty="0">
                <a:latin typeface="Arabic Typesetting" pitchFamily="66" charset="-78"/>
                <a:cs typeface="Arabic Typesetting" pitchFamily="66" charset="-78"/>
              </a:rPr>
              <a:t>الأداء </a:t>
            </a:r>
            <a:r>
              <a:rPr lang="ar-IQ" sz="3200" b="1" i="1" dirty="0" smtClean="0">
                <a:latin typeface="Arabic Typesetting" pitchFamily="66" charset="-78"/>
                <a:cs typeface="Arabic Typesetting" pitchFamily="66" charset="-78"/>
              </a:rPr>
              <a:t>الاستراتيجي </a:t>
            </a:r>
            <a:r>
              <a:rPr lang="ar-SA" sz="3200" b="1" i="1" dirty="0" smtClean="0">
                <a:latin typeface="Arabic Typesetting" pitchFamily="66" charset="-78"/>
                <a:cs typeface="Arabic Typesetting" pitchFamily="66" charset="-78"/>
              </a:rPr>
              <a:t>)</a:t>
            </a:r>
            <a:endParaRPr lang="ar-IQ"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يعرف بأنه عملية قياس فاعلية وكفاءة الوحدات الاقتصادية في تحقيق أهدافها باستعمال مجموعة من المؤشرات والمقاييس المالية وغير المالية وبالشكل الذي يتناسب مع متغيّرات البيئة الداخلية والخارجية لهذه الوحدات.</a:t>
            </a:r>
          </a:p>
          <a:p>
            <a:pPr lvl="0"/>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النماذج </a:t>
            </a:r>
            <a:r>
              <a:rPr lang="ar-IQ" sz="3200" b="1" i="1" dirty="0">
                <a:latin typeface="Arabic Typesetting" pitchFamily="66" charset="-78"/>
                <a:cs typeface="Arabic Typesetting" pitchFamily="66" charset="-78"/>
              </a:rPr>
              <a:t>الحديثة لتقويم الأداء </a:t>
            </a:r>
            <a:r>
              <a:rPr lang="ar-IQ" sz="3200" b="1" i="1" dirty="0" smtClean="0">
                <a:latin typeface="Arabic Typesetting" pitchFamily="66" charset="-78"/>
                <a:cs typeface="Arabic Typesetting" pitchFamily="66" charset="-78"/>
              </a:rPr>
              <a:t>الاستراتيجي </a:t>
            </a:r>
            <a:r>
              <a:rPr lang="ar-SA" sz="3200" b="1" i="1" dirty="0" smtClean="0">
                <a:latin typeface="Arabic Typesetting" pitchFamily="66" charset="-78"/>
                <a:cs typeface="Arabic Typesetting" pitchFamily="66" charset="-78"/>
              </a:rPr>
              <a:t>)</a:t>
            </a:r>
          </a:p>
          <a:p>
            <a:pPr lvl="0"/>
            <a:endParaRPr lang="ar-IQ"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أولاً :ـ لوحة القياس (القيادة) </a:t>
            </a:r>
            <a:r>
              <a:rPr lang="en-US" sz="3200" b="1" i="1" dirty="0">
                <a:latin typeface="Arabic Typesetting" pitchFamily="66" charset="-78"/>
                <a:cs typeface="Arabic Typesetting" pitchFamily="66" charset="-78"/>
              </a:rPr>
              <a:t>(Tableau Du Board)</a:t>
            </a:r>
            <a:r>
              <a:rPr lang="ar-IQ" sz="3200" b="1" i="1" dirty="0">
                <a:latin typeface="Arabic Typesetting" pitchFamily="66" charset="-78"/>
                <a:cs typeface="Arabic Typesetting" pitchFamily="66" charset="-78"/>
              </a:rPr>
              <a:t> :</a:t>
            </a:r>
          </a:p>
          <a:p>
            <a:r>
              <a:rPr lang="ar-IQ" sz="3200" b="1" i="1" dirty="0">
                <a:latin typeface="Arabic Typesetting" pitchFamily="66" charset="-78"/>
                <a:cs typeface="Arabic Typesetting" pitchFamily="66" charset="-78"/>
              </a:rPr>
              <a:t>ثانياً :ـ تقويم الأداء </a:t>
            </a:r>
            <a:r>
              <a:rPr lang="ar-IQ" sz="3200" b="1" i="1" dirty="0" smtClean="0">
                <a:latin typeface="Arabic Typesetting" pitchFamily="66" charset="-78"/>
                <a:cs typeface="Arabic Typesetting" pitchFamily="66" charset="-78"/>
              </a:rPr>
              <a:t>الاستراتيجي </a:t>
            </a:r>
            <a:r>
              <a:rPr lang="ar-IQ" sz="3200" b="1" i="1" dirty="0">
                <a:latin typeface="Arabic Typesetting" pitchFamily="66" charset="-78"/>
                <a:cs typeface="Arabic Typesetting" pitchFamily="66" charset="-78"/>
              </a:rPr>
              <a:t>حسب الأنشطة </a:t>
            </a:r>
            <a:r>
              <a:rPr lang="ar-IQ" sz="3200" i="1" dirty="0">
                <a:latin typeface="Arabic Typesetting" pitchFamily="66" charset="-78"/>
                <a:cs typeface="Arabic Typesetting" pitchFamily="66" charset="-78"/>
              </a:rPr>
              <a:t>.</a:t>
            </a:r>
          </a:p>
          <a:p>
            <a:r>
              <a:rPr lang="ar-IQ" sz="3200" b="1" i="1" dirty="0">
                <a:latin typeface="Arabic Typesetting" pitchFamily="66" charset="-78"/>
                <a:cs typeface="Arabic Typesetting" pitchFamily="66" charset="-78"/>
              </a:rPr>
              <a:t>ثالثاً :ـ أنموذج لجنة معايير المحاسبة الإدارية الأمريكية </a:t>
            </a:r>
            <a:r>
              <a:rPr lang="ar-IQ" sz="3200" i="1" dirty="0" smtClean="0">
                <a:latin typeface="Arabic Typesetting" pitchFamily="66" charset="-78"/>
                <a:cs typeface="Arabic Typesetting" pitchFamily="66" charset="-78"/>
              </a:rPr>
              <a:t>.</a:t>
            </a:r>
          </a:p>
          <a:p>
            <a:r>
              <a:rPr lang="ar-IQ" sz="3200" b="1" dirty="0" smtClean="0">
                <a:latin typeface="Arabic Typesetting" pitchFamily="66" charset="-78"/>
                <a:cs typeface="Arabic Typesetting" pitchFamily="66" charset="-78"/>
              </a:rPr>
              <a:t>رابعا:- بطاقة العلامات المتوازنة.</a:t>
            </a:r>
            <a:endParaRPr lang="ar-IQ" sz="3200" b="1"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6436868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 calcmode="lin" valueType="num">
                                      <p:cBhvr>
                                        <p:cTn id="7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 calcmode="lin" valueType="num">
                                      <p:cBhvr additive="base">
                                        <p:cTn id="8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2">
                                            <p:txEl>
                                              <p:pRg st="6" end="6"/>
                                            </p:txEl>
                                          </p:spTgt>
                                        </p:tgtEl>
                                        <p:attrNameLst>
                                          <p:attrName>style.visibility</p:attrName>
                                        </p:attrNameLst>
                                      </p:cBhvr>
                                      <p:to>
                                        <p:strVal val="visible"/>
                                      </p:to>
                                    </p:set>
                                    <p:animEffect transition="in" filter="circle(in)">
                                      <p:cBhvr>
                                        <p:cTn id="93" dur="2000"/>
                                        <p:tgtEl>
                                          <p:spTgt spid="2">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8" end="8"/>
                                            </p:txEl>
                                          </p:spTgt>
                                        </p:tgtEl>
                                        <p:attrNameLst>
                                          <p:attrName>style.visibility</p:attrName>
                                        </p:attrNameLst>
                                      </p:cBhvr>
                                      <p:to>
                                        <p:strVal val="visible"/>
                                      </p:to>
                                    </p:set>
                                    <p:animEffect transition="in" filter="fade">
                                      <p:cBhvr>
                                        <p:cTn id="98" dur="1000"/>
                                        <p:tgtEl>
                                          <p:spTgt spid="2">
                                            <p:txEl>
                                              <p:pRg st="8" end="8"/>
                                            </p:txEl>
                                          </p:spTgt>
                                        </p:tgtEl>
                                      </p:cBhvr>
                                    </p:animEffect>
                                    <p:anim calcmode="lin" valueType="num">
                                      <p:cBhvr>
                                        <p:cTn id="9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
                                            <p:txEl>
                                              <p:pRg st="9" end="9"/>
                                            </p:txEl>
                                          </p:spTgt>
                                        </p:tgtEl>
                                        <p:attrNameLst>
                                          <p:attrName>style.visibility</p:attrName>
                                        </p:attrNameLst>
                                      </p:cBhvr>
                                      <p:to>
                                        <p:strVal val="visible"/>
                                      </p:to>
                                    </p:set>
                                    <p:animEffect transition="in" filter="fade">
                                      <p:cBhvr>
                                        <p:cTn id="105" dur="1000"/>
                                        <p:tgtEl>
                                          <p:spTgt spid="2">
                                            <p:txEl>
                                              <p:pRg st="9" end="9"/>
                                            </p:txEl>
                                          </p:spTgt>
                                        </p:tgtEl>
                                      </p:cBhvr>
                                    </p:animEffect>
                                    <p:anim calcmode="lin" valueType="num">
                                      <p:cBhvr>
                                        <p:cTn id="10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0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
                                            <p:txEl>
                                              <p:pRg st="10" end="10"/>
                                            </p:txEl>
                                          </p:spTgt>
                                        </p:tgtEl>
                                        <p:attrNameLst>
                                          <p:attrName>style.visibility</p:attrName>
                                        </p:attrNameLst>
                                      </p:cBhvr>
                                      <p:to>
                                        <p:strVal val="visible"/>
                                      </p:to>
                                    </p:set>
                                    <p:animEffect transition="in" filter="fade">
                                      <p:cBhvr>
                                        <p:cTn id="112" dur="1000"/>
                                        <p:tgtEl>
                                          <p:spTgt spid="2">
                                            <p:txEl>
                                              <p:pRg st="10" end="10"/>
                                            </p:txEl>
                                          </p:spTgt>
                                        </p:tgtEl>
                                      </p:cBhvr>
                                    </p:animEffect>
                                    <p:anim calcmode="lin" valueType="num">
                                      <p:cBhvr>
                                        <p:cTn id="11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1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
                                            <p:txEl>
                                              <p:pRg st="11" end="11"/>
                                            </p:txEl>
                                          </p:spTgt>
                                        </p:tgtEl>
                                        <p:attrNameLst>
                                          <p:attrName>style.visibility</p:attrName>
                                        </p:attrNameLst>
                                      </p:cBhvr>
                                      <p:to>
                                        <p:strVal val="visible"/>
                                      </p:to>
                                    </p:set>
                                    <p:animEffect transition="in" filter="fade">
                                      <p:cBhvr>
                                        <p:cTn id="119" dur="1000"/>
                                        <p:tgtEl>
                                          <p:spTgt spid="2">
                                            <p:txEl>
                                              <p:pRg st="11" end="11"/>
                                            </p:txEl>
                                          </p:spTgt>
                                        </p:tgtEl>
                                      </p:cBhvr>
                                    </p:animEffect>
                                    <p:anim calcmode="lin" valueType="num">
                                      <p:cBhvr>
                                        <p:cTn id="12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2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971413"/>
          </a:xfrm>
          <a:prstGeom prst="rect">
            <a:avLst/>
          </a:prstGeom>
        </p:spPr>
        <p:txBody>
          <a:bodyPr wrap="square">
            <a:spAutoFit/>
          </a:bodyPr>
          <a:lstStyle/>
          <a:p>
            <a:r>
              <a:rPr lang="ar-SA" sz="3600" b="1" i="1" dirty="0" smtClean="0">
                <a:latin typeface="Arabic Typesetting" pitchFamily="66" charset="-78"/>
                <a:cs typeface="Arabic Typesetting" pitchFamily="66" charset="-78"/>
              </a:rPr>
              <a:t>                       </a:t>
            </a:r>
            <a:r>
              <a:rPr lang="ar-SA" sz="4000" b="1" i="1" dirty="0" smtClean="0">
                <a:latin typeface="Arabic Typesetting" pitchFamily="66" charset="-78"/>
                <a:cs typeface="Arabic Typesetting" pitchFamily="66" charset="-78"/>
              </a:rPr>
              <a:t>(</a:t>
            </a:r>
            <a:r>
              <a:rPr lang="ar-IQ" sz="4000" b="1" i="1" dirty="0" smtClean="0">
                <a:latin typeface="Arabic Typesetting" pitchFamily="66" charset="-78"/>
                <a:cs typeface="Arabic Typesetting" pitchFamily="66" charset="-78"/>
              </a:rPr>
              <a:t>رابعاً </a:t>
            </a:r>
            <a:r>
              <a:rPr lang="ar-IQ" sz="4000" b="1" i="1" dirty="0">
                <a:latin typeface="Arabic Typesetting" pitchFamily="66" charset="-78"/>
                <a:cs typeface="Arabic Typesetting" pitchFamily="66" charset="-78"/>
              </a:rPr>
              <a:t>:ـ بطاقة العلامات المتوازنة </a:t>
            </a:r>
            <a:r>
              <a:rPr lang="ar-SA" sz="4000" b="1" i="1" dirty="0" smtClean="0">
                <a:latin typeface="Arabic Typesetting" pitchFamily="66" charset="-78"/>
                <a:cs typeface="Arabic Typesetting" pitchFamily="66" charset="-78"/>
              </a:rPr>
              <a:t>)</a:t>
            </a:r>
          </a:p>
          <a:p>
            <a:endParaRPr lang="ar-IQ" sz="4000" b="1" u="sng" dirty="0"/>
          </a:p>
          <a:p>
            <a:r>
              <a:rPr lang="ar-IQ" sz="3200" b="1" i="1" u="sng" dirty="0">
                <a:latin typeface="Arabic Typesetting" pitchFamily="66" charset="-78"/>
                <a:cs typeface="Arabic Typesetting" pitchFamily="66" charset="-78"/>
              </a:rPr>
              <a:t>مفهوم وأهمية ومكونات بطاقة العلامات المتوازنة :</a:t>
            </a:r>
          </a:p>
          <a:p>
            <a:r>
              <a:rPr lang="ar-IQ" sz="3200" b="1" i="1" dirty="0">
                <a:latin typeface="Arabic Typesetting" pitchFamily="66" charset="-78"/>
                <a:cs typeface="Arabic Typesetting" pitchFamily="66" charset="-78"/>
              </a:rPr>
              <a:t>هي مجموعة من المقاييس المالية وغير المالية التي تزود الإدارة برؤية شاملة وواضحة عن أداء الوحدة الاقتصادية، وهي ترجمة للرؤية المستقبلية للوحدة </a:t>
            </a:r>
            <a:r>
              <a:rPr lang="ar-IQ" sz="3200" b="1" i="1" dirty="0" smtClean="0">
                <a:latin typeface="Arabic Typesetting" pitchFamily="66" charset="-78"/>
                <a:cs typeface="Arabic Typesetting" pitchFamily="66" charset="-78"/>
              </a:rPr>
              <a:t>الاقتصادية وتقسم  </a:t>
            </a:r>
            <a:r>
              <a:rPr lang="ar-IQ" sz="3200" b="1" i="1" dirty="0">
                <a:latin typeface="Arabic Typesetting" pitchFamily="66" charset="-78"/>
                <a:cs typeface="Arabic Typesetting" pitchFamily="66" charset="-78"/>
              </a:rPr>
              <a:t>إلى مجموعة من مقاييس الأداء المالية وغير المالية لتزويد الإدارة برؤية شاملة وواضحة عن أدائها لبيان مدى فاعليتها وكفاءتها في تحقيق أهدافها وأهمية بطاقة العلامات المتوازنة هي:</a:t>
            </a:r>
          </a:p>
          <a:p>
            <a:r>
              <a:rPr lang="ar-IQ" sz="3200" b="1" i="1" dirty="0">
                <a:latin typeface="Arabic Typesetting" pitchFamily="66" charset="-78"/>
                <a:cs typeface="Arabic Typesetting" pitchFamily="66" charset="-78"/>
              </a:rPr>
              <a:t>. 1-توفير إطار عملي واقعي يربط القياس بكلا المعيارين الكمي والنوعي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2-ترجمة رؤية ورسالة الوحدة إلى أهداف وبالتالي إلى مقاييس للأداء .</a:t>
            </a:r>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3-توفر للإدارة العليا صورة شاملة وواضحة عن أداء الإدارات والأقسام وتقويم اهدافها </a:t>
            </a:r>
            <a:r>
              <a:rPr lang="ar-IQ" sz="3200" b="1" i="1" dirty="0" err="1">
                <a:latin typeface="Arabic Typesetting" pitchFamily="66" charset="-78"/>
                <a:cs typeface="Arabic Typesetting" pitchFamily="66" charset="-78"/>
              </a:rPr>
              <a:t>الستراتيجية</a:t>
            </a:r>
            <a:r>
              <a:rPr lang="ar-IQ" sz="3200" b="1" i="1" dirty="0">
                <a:latin typeface="Arabic Typesetting" pitchFamily="66" charset="-78"/>
                <a:cs typeface="Arabic Typesetting" pitchFamily="66" charset="-78"/>
              </a:rPr>
              <a:t> ..</a:t>
            </a:r>
            <a:endParaRPr lang="en-US"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4-توفر مجموعة من المؤشرات التي يمكن مقارنتها مرجعياً مع الوحدات الاقتصادية الأخرى العاملة في نفس القطاع.</a:t>
            </a:r>
            <a:endParaRPr lang="ar-IQ" sz="3200" b="1" i="1" u="sng" dirty="0">
              <a:latin typeface="Arabic Typesetting" pitchFamily="66" charset="-78"/>
              <a:cs typeface="Arabic Typesetting" pitchFamily="66" charset="-78"/>
            </a:endParaRP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02866550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478970"/>
          </a:xfrm>
          <a:prstGeom prst="rect">
            <a:avLst/>
          </a:prstGeom>
        </p:spPr>
        <p:txBody>
          <a:bodyPr wrap="square">
            <a:spAutoFit/>
          </a:bodyPr>
          <a:lstStyle/>
          <a:p>
            <a:r>
              <a:rPr lang="ar-IQ" sz="3600" b="1" i="1" dirty="0">
                <a:latin typeface="Arabic Typesetting" pitchFamily="66" charset="-78"/>
                <a:cs typeface="Arabic Typesetting" pitchFamily="66" charset="-78"/>
              </a:rPr>
              <a:t>وتتكون بطاقة العلامات المتوازنة من مجموعة من المناظير التي تتضمن مجموعة من الأهداف والمقاييس التي تسعى لتحقيق وتنفيذ </a:t>
            </a:r>
            <a:r>
              <a:rPr lang="ar-IQ" sz="3600" b="1" i="1" dirty="0" err="1">
                <a:latin typeface="Arabic Typesetting" pitchFamily="66" charset="-78"/>
                <a:cs typeface="Arabic Typesetting" pitchFamily="66" charset="-78"/>
              </a:rPr>
              <a:t>ستراتيجية</a:t>
            </a:r>
            <a:r>
              <a:rPr lang="ar-IQ" sz="3600" b="1" i="1" dirty="0">
                <a:latin typeface="Arabic Typesetting" pitchFamily="66" charset="-78"/>
                <a:cs typeface="Arabic Typesetting" pitchFamily="66" charset="-78"/>
              </a:rPr>
              <a:t> الوحدة الاقتصادية بالاعتماد على كل من المقاييس المالية وغير المالية</a:t>
            </a:r>
            <a:r>
              <a:rPr lang="ar-IQ" sz="3600" b="1" i="1" dirty="0" smtClean="0">
                <a:latin typeface="Arabic Typesetting" pitchFamily="66" charset="-78"/>
                <a:cs typeface="Arabic Typesetting" pitchFamily="66" charset="-78"/>
              </a:rPr>
              <a:t>:</a:t>
            </a:r>
            <a:endParaRPr lang="ar-SA" sz="3600" b="1" i="1" dirty="0" smtClean="0">
              <a:latin typeface="Arabic Typesetting" pitchFamily="66" charset="-78"/>
              <a:cs typeface="Arabic Typesetting" pitchFamily="66" charset="-78"/>
            </a:endParaRPr>
          </a:p>
          <a:p>
            <a:endParaRPr lang="ar-IQ" sz="3600" b="1" i="1" dirty="0">
              <a:latin typeface="Arabic Typesetting" pitchFamily="66" charset="-78"/>
              <a:cs typeface="Arabic Typesetting" pitchFamily="66" charset="-78"/>
            </a:endParaRPr>
          </a:p>
          <a:p>
            <a:r>
              <a:rPr lang="ar-SA" sz="3600" b="1" i="1" dirty="0" smtClean="0">
                <a:latin typeface="Arabic Typesetting" pitchFamily="66" charset="-78"/>
                <a:cs typeface="Arabic Typesetting" pitchFamily="66" charset="-78"/>
              </a:rPr>
              <a:t>                 </a:t>
            </a:r>
            <a:r>
              <a:rPr lang="ar-IQ" sz="4000" b="1" i="1" dirty="0" smtClean="0">
                <a:latin typeface="Arabic Typesetting" pitchFamily="66" charset="-78"/>
                <a:cs typeface="Arabic Typesetting" pitchFamily="66" charset="-78"/>
              </a:rPr>
              <a:t>أولاً </a:t>
            </a:r>
            <a:r>
              <a:rPr lang="ar-IQ" sz="4000" b="1" i="1" dirty="0">
                <a:latin typeface="Arabic Typesetting" pitchFamily="66" charset="-78"/>
                <a:cs typeface="Arabic Typesetting" pitchFamily="66" charset="-78"/>
              </a:rPr>
              <a:t>:ـ المنظور المالي </a:t>
            </a:r>
            <a:r>
              <a:rPr lang="en-US" sz="4000" b="1" i="1" dirty="0">
                <a:latin typeface="Arabic Typesetting" pitchFamily="66" charset="-78"/>
                <a:cs typeface="Arabic Typesetting" pitchFamily="66" charset="-78"/>
              </a:rPr>
              <a:t>(Financial Perspective)</a:t>
            </a:r>
            <a:r>
              <a:rPr lang="ar-IQ" sz="4000" b="1" i="1" dirty="0">
                <a:latin typeface="Arabic Typesetting" pitchFamily="66" charset="-78"/>
                <a:cs typeface="Arabic Typesetting" pitchFamily="66" charset="-78"/>
              </a:rPr>
              <a:t> </a:t>
            </a:r>
            <a:r>
              <a:rPr lang="ar-IQ" sz="4000" b="1" i="1" dirty="0" smtClean="0">
                <a:latin typeface="Arabic Typesetting" pitchFamily="66" charset="-78"/>
                <a:cs typeface="Arabic Typesetting" pitchFamily="66" charset="-78"/>
              </a:rPr>
              <a:t>  </a:t>
            </a:r>
            <a:endParaRPr lang="ar-SA" sz="4000" b="1" i="1" dirty="0" smtClean="0">
              <a:latin typeface="Arabic Typesetting" pitchFamily="66" charset="-78"/>
              <a:cs typeface="Arabic Typesetting" pitchFamily="66" charset="-78"/>
            </a:endParaRPr>
          </a:p>
          <a:p>
            <a:endParaRPr lang="en-US" sz="40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  تعتبر مقاييس المنظور المالي من المكونات الأساسية في البطاقة وإن هذه المقاييس موجهة لتحقيق الأهداف للوقوف على مستويات الأرباح المتحققة </a:t>
            </a:r>
            <a:r>
              <a:rPr lang="ar-IQ" sz="3600" b="1" i="1" dirty="0" smtClean="0">
                <a:latin typeface="Arabic Typesetting" pitchFamily="66" charset="-78"/>
                <a:cs typeface="Arabic Typesetting" pitchFamily="66" charset="-78"/>
              </a:rPr>
              <a:t>للاستراتيجية </a:t>
            </a:r>
            <a:r>
              <a:rPr lang="ar-IQ" sz="3600" b="1" i="1" dirty="0">
                <a:latin typeface="Arabic Typesetting" pitchFamily="66" charset="-78"/>
                <a:cs typeface="Arabic Typesetting" pitchFamily="66" charset="-78"/>
              </a:rPr>
              <a:t>الوحدة من خلال العمل على تخفيض التكاليف بالمقارنة مع المنافسين إلى جانب هدف النمو في المبيعات، وبذلك فإن هذا المنظور يسعى لتحقيق أكبر عائد على الاستثمار.</a:t>
            </a: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0396010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80">
                                          <p:stCondLst>
                                            <p:cond delay="0"/>
                                          </p:stCondLst>
                                        </p:cTn>
                                        <p:tgtEl>
                                          <p:spTgt spid="2">
                                            <p:txEl>
                                              <p:pRg st="2" end="2"/>
                                            </p:txEl>
                                          </p:spTgt>
                                        </p:tgtEl>
                                      </p:cBhvr>
                                    </p:animEffect>
                                    <p:anim calcmode="lin" valueType="num">
                                      <p:cBhvr>
                                        <p:cTn id="15"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2" end="2"/>
                                            </p:txEl>
                                          </p:spTgt>
                                        </p:tgtEl>
                                      </p:cBhvr>
                                      <p:to x="100000" y="60000"/>
                                    </p:animScale>
                                    <p:animScale>
                                      <p:cBhvr>
                                        <p:cTn id="21" dur="166" decel="50000">
                                          <p:stCondLst>
                                            <p:cond delay="676"/>
                                          </p:stCondLst>
                                        </p:cTn>
                                        <p:tgtEl>
                                          <p:spTgt spid="2">
                                            <p:txEl>
                                              <p:pRg st="2" end="2"/>
                                            </p:txEl>
                                          </p:spTgt>
                                        </p:tgtEl>
                                      </p:cBhvr>
                                      <p:to x="100000" y="100000"/>
                                    </p:animScale>
                                    <p:animScale>
                                      <p:cBhvr>
                                        <p:cTn id="22" dur="26">
                                          <p:stCondLst>
                                            <p:cond delay="1312"/>
                                          </p:stCondLst>
                                        </p:cTn>
                                        <p:tgtEl>
                                          <p:spTgt spid="2">
                                            <p:txEl>
                                              <p:pRg st="2" end="2"/>
                                            </p:txEl>
                                          </p:spTgt>
                                        </p:tgtEl>
                                      </p:cBhvr>
                                      <p:to x="100000" y="80000"/>
                                    </p:animScale>
                                    <p:animScale>
                                      <p:cBhvr>
                                        <p:cTn id="23" dur="166" decel="50000">
                                          <p:stCondLst>
                                            <p:cond delay="1338"/>
                                          </p:stCondLst>
                                        </p:cTn>
                                        <p:tgtEl>
                                          <p:spTgt spid="2">
                                            <p:txEl>
                                              <p:pRg st="2" end="2"/>
                                            </p:txEl>
                                          </p:spTgt>
                                        </p:tgtEl>
                                      </p:cBhvr>
                                      <p:to x="100000" y="100000"/>
                                    </p:animScale>
                                    <p:animScale>
                                      <p:cBhvr>
                                        <p:cTn id="24" dur="26">
                                          <p:stCondLst>
                                            <p:cond delay="1642"/>
                                          </p:stCondLst>
                                        </p:cTn>
                                        <p:tgtEl>
                                          <p:spTgt spid="2">
                                            <p:txEl>
                                              <p:pRg st="2" end="2"/>
                                            </p:txEl>
                                          </p:spTgt>
                                        </p:tgtEl>
                                      </p:cBhvr>
                                      <p:to x="100000" y="90000"/>
                                    </p:animScale>
                                    <p:animScale>
                                      <p:cBhvr>
                                        <p:cTn id="25" dur="166" decel="50000">
                                          <p:stCondLst>
                                            <p:cond delay="1668"/>
                                          </p:stCondLst>
                                        </p:cTn>
                                        <p:tgtEl>
                                          <p:spTgt spid="2">
                                            <p:txEl>
                                              <p:pRg st="2" end="2"/>
                                            </p:txEl>
                                          </p:spTgt>
                                        </p:tgtEl>
                                      </p:cBhvr>
                                      <p:to x="100000" y="100000"/>
                                    </p:animScale>
                                    <p:animScale>
                                      <p:cBhvr>
                                        <p:cTn id="26" dur="26">
                                          <p:stCondLst>
                                            <p:cond delay="1808"/>
                                          </p:stCondLst>
                                        </p:cTn>
                                        <p:tgtEl>
                                          <p:spTgt spid="2">
                                            <p:txEl>
                                              <p:pRg st="2" end="2"/>
                                            </p:txEl>
                                          </p:spTgt>
                                        </p:tgtEl>
                                      </p:cBhvr>
                                      <p:to x="100000" y="95000"/>
                                    </p:animScale>
                                    <p:animScale>
                                      <p:cBhvr>
                                        <p:cTn id="27" dur="166" decel="50000">
                                          <p:stCondLst>
                                            <p:cond delay="1834"/>
                                          </p:stCondLst>
                                        </p:cTn>
                                        <p:tgtEl>
                                          <p:spTgt spid="2">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909858"/>
          </a:xfrm>
          <a:prstGeom prst="rect">
            <a:avLst/>
          </a:prstGeom>
        </p:spPr>
        <p:txBody>
          <a:bodyPr wrap="square">
            <a:spAutoFit/>
          </a:bodyPr>
          <a:lstStyle/>
          <a:p>
            <a:r>
              <a:rPr lang="ar-SA" sz="3600" b="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ثانياً </a:t>
            </a:r>
            <a:r>
              <a:rPr lang="ar-IQ" sz="3600" b="1" i="1" dirty="0">
                <a:latin typeface="Arabic Typesetting" pitchFamily="66" charset="-78"/>
                <a:cs typeface="Arabic Typesetting" pitchFamily="66" charset="-78"/>
              </a:rPr>
              <a:t>:ـ منظور الزبون </a:t>
            </a:r>
            <a:r>
              <a:rPr lang="en-US" sz="3600" b="1" i="1" dirty="0">
                <a:latin typeface="Arabic Typesetting" pitchFamily="66" charset="-78"/>
                <a:cs typeface="Arabic Typesetting" pitchFamily="66" charset="-78"/>
              </a:rPr>
              <a:t>(Customer Perspective)</a:t>
            </a:r>
            <a:r>
              <a:rPr lang="ar-IQ" sz="3600" b="1" i="1" dirty="0">
                <a:latin typeface="Arabic Typesetting" pitchFamily="66" charset="-78"/>
                <a:cs typeface="Arabic Typesetting" pitchFamily="66" charset="-78"/>
              </a:rPr>
              <a:t>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  يوضح القيمة المقدمة للزبون، حيث يرتبط ذلك بتميّز الوحدة الاقتصادية عن منافسيها في السوق ويتم ذلك من خلال الاحتفاظ بالزبائن الحاليين وكسب زبائن جدد ويتم التركيز على الجودة العالية </a:t>
            </a:r>
            <a:r>
              <a:rPr lang="ar-IQ" sz="3600" b="1" i="1" dirty="0" smtClean="0">
                <a:latin typeface="Arabic Typesetting" pitchFamily="66" charset="-78"/>
                <a:cs typeface="Arabic Typesetting" pitchFamily="66" charset="-78"/>
              </a:rPr>
              <a:t>للمنتجات. وإن </a:t>
            </a:r>
            <a:r>
              <a:rPr lang="ar-IQ" sz="3600" b="1" i="1" dirty="0">
                <a:latin typeface="Arabic Typesetting" pitchFamily="66" charset="-78"/>
                <a:cs typeface="Arabic Typesetting" pitchFamily="66" charset="-78"/>
              </a:rPr>
              <a:t>هذه المقاييس تكون موجهة نحو الأهداف المالية وإن هذه المقاييس متمثلة برضا الزبائن والحصة السوقية والاحتفاظ بالزبائن وكسب زبائن جدد وربحية الزبائن</a:t>
            </a:r>
            <a:r>
              <a:rPr lang="ar-IQ" sz="3600" b="1" i="1" dirty="0" smtClean="0">
                <a:latin typeface="Arabic Typesetting" pitchFamily="66" charset="-78"/>
                <a:cs typeface="Arabic Typesetting" pitchFamily="66" charset="-78"/>
              </a:rPr>
              <a:t>.</a:t>
            </a:r>
            <a:endParaRPr lang="ar-SA" sz="3600" b="1" i="1" dirty="0" smtClean="0">
              <a:latin typeface="Arabic Typesetting" pitchFamily="66" charset="-78"/>
              <a:cs typeface="Arabic Typesetting" pitchFamily="66" charset="-78"/>
            </a:endParaRPr>
          </a:p>
          <a:p>
            <a:endParaRPr lang="ar-IQ" sz="3600" b="1" i="1" dirty="0">
              <a:latin typeface="Arabic Typesetting" pitchFamily="66" charset="-78"/>
              <a:cs typeface="Arabic Typesetting" pitchFamily="66" charset="-78"/>
            </a:endParaRPr>
          </a:p>
          <a:p>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ثالثاً </a:t>
            </a:r>
            <a:r>
              <a:rPr lang="ar-IQ" sz="3600" b="1" i="1" dirty="0">
                <a:latin typeface="Arabic Typesetting" pitchFamily="66" charset="-78"/>
                <a:cs typeface="Arabic Typesetting" pitchFamily="66" charset="-78"/>
              </a:rPr>
              <a:t>:ـ منظور العمليات الداخلية </a:t>
            </a:r>
            <a:r>
              <a:rPr lang="en-US" sz="3600" b="1" i="1" dirty="0">
                <a:latin typeface="Arabic Typesetting" pitchFamily="66" charset="-78"/>
                <a:cs typeface="Arabic Typesetting" pitchFamily="66" charset="-78"/>
              </a:rPr>
              <a:t>(Internal Processes Perspective)</a:t>
            </a:r>
            <a:r>
              <a:rPr lang="ar-IQ" sz="3600" b="1" i="1" dirty="0">
                <a:latin typeface="Arabic Typesetting" pitchFamily="66" charset="-78"/>
                <a:cs typeface="Arabic Typesetting" pitchFamily="66" charset="-78"/>
              </a:rPr>
              <a:t>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  يتعامل منظور العمليات الداخلية مع الأهداف عبر سلسلة القيمة بدءً من البحث والتطوير وحتى خدمة الزبائن ما بعد البيع مروراً بالتصميم والإنتاج والتسويق والتوزيع وذلك من أجل التأكد من كفاءة العمليات التشغيلية، </a:t>
            </a: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4112863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909858"/>
          </a:xfrm>
          <a:prstGeom prst="rect">
            <a:avLst/>
          </a:prstGeom>
        </p:spPr>
        <p:txBody>
          <a:bodyPr wrap="square">
            <a:spAutoFit/>
          </a:bodyPr>
          <a:lstStyle/>
          <a:p>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رابعاً </a:t>
            </a:r>
            <a:r>
              <a:rPr lang="ar-IQ" sz="3600" b="1" i="1" dirty="0">
                <a:latin typeface="Arabic Typesetting" pitchFamily="66" charset="-78"/>
                <a:cs typeface="Arabic Typesetting" pitchFamily="66" charset="-78"/>
              </a:rPr>
              <a:t>:ـ منظور التعلم والنمو </a:t>
            </a:r>
            <a:r>
              <a:rPr lang="en-US" sz="3600" b="1" i="1" dirty="0">
                <a:latin typeface="Arabic Typesetting" pitchFamily="66" charset="-78"/>
                <a:cs typeface="Arabic Typesetting" pitchFamily="66" charset="-78"/>
              </a:rPr>
              <a:t>(Learning and Growth Perspective)</a:t>
            </a:r>
            <a:r>
              <a:rPr lang="ar-IQ" sz="3600" b="1" i="1" dirty="0">
                <a:latin typeface="Arabic Typesetting" pitchFamily="66" charset="-78"/>
                <a:cs typeface="Arabic Typesetting" pitchFamily="66" charset="-78"/>
              </a:rPr>
              <a:t> :ـ </a:t>
            </a:r>
            <a:endParaRPr lang="ar-SA" sz="3600" b="1" i="1" dirty="0" smtClean="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يركز على تحديد العوامل الحاسمة لنجاح الوحدة الاقتصادية في ظل تقنياتها وقابلياتها في الوقت الحاضر وذلك لأن المنافسة الشديدة تتطلب التحسين المستمر من أجل تحقيق القيمة المطلوبة إلى الزبائن والمالكين</a:t>
            </a:r>
            <a:r>
              <a:rPr lang="en-US" sz="3600" b="1" i="1" dirty="0">
                <a:latin typeface="Arabic Typesetting" pitchFamily="66" charset="-78"/>
                <a:cs typeface="Arabic Typesetting" pitchFamily="66" charset="-78"/>
              </a:rPr>
              <a:t>)</a:t>
            </a:r>
            <a:r>
              <a:rPr lang="ar-IQ" sz="3600" b="1" i="1" dirty="0">
                <a:latin typeface="Arabic Typesetting" pitchFamily="66" charset="-78"/>
                <a:cs typeface="Arabic Typesetting" pitchFamily="66" charset="-78"/>
              </a:rPr>
              <a:t>، وإن هذا المنظور يسعى إلى تطوير قدرات العاملين والحصول على رضاهم من أجل زيادة الإنتاجية وتحقيق الجودة المطلوبة لكل من العمليات والمنتجات </a:t>
            </a:r>
            <a:r>
              <a:rPr lang="ar-IQ" sz="3600" b="1" i="1" dirty="0" smtClean="0">
                <a:latin typeface="Arabic Typesetting" pitchFamily="66" charset="-78"/>
                <a:cs typeface="Arabic Typesetting" pitchFamily="66" charset="-78"/>
              </a:rPr>
              <a:t>.</a:t>
            </a:r>
            <a:endParaRPr lang="ar-SA" sz="3600" b="1" i="1" dirty="0" smtClean="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خامساً </a:t>
            </a:r>
            <a:r>
              <a:rPr lang="ar-IQ" sz="3600" b="1" i="1" dirty="0">
                <a:latin typeface="Arabic Typesetting" pitchFamily="66" charset="-78"/>
                <a:cs typeface="Arabic Typesetting" pitchFamily="66" charset="-78"/>
              </a:rPr>
              <a:t>:ـ منظور البيئة المجتمعية </a:t>
            </a:r>
            <a:r>
              <a:rPr lang="en-US" sz="3600" b="1" i="1" dirty="0">
                <a:latin typeface="Arabic Typesetting" pitchFamily="66" charset="-78"/>
                <a:cs typeface="Arabic Typesetting" pitchFamily="66" charset="-78"/>
              </a:rPr>
              <a:t>(Social Environmental Perspective)</a:t>
            </a:r>
            <a:r>
              <a:rPr lang="ar-IQ" sz="3600" b="1" i="1" dirty="0">
                <a:latin typeface="Arabic Typesetting" pitchFamily="66" charset="-78"/>
                <a:cs typeface="Arabic Typesetting" pitchFamily="66" charset="-78"/>
              </a:rPr>
              <a:t> :ـ </a:t>
            </a:r>
            <a:endParaRPr lang="ar-SA" sz="3600" b="1" i="1" dirty="0" smtClean="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pPr lvl="0"/>
            <a:r>
              <a:rPr lang="ar-IQ" sz="3600" b="1" i="1" dirty="0">
                <a:latin typeface="Arabic Typesetting" pitchFamily="66" charset="-78"/>
                <a:cs typeface="Arabic Typesetting" pitchFamily="66" charset="-78"/>
              </a:rPr>
              <a:t> إن أداء المجتمع والأداء البيئي يشكلان جزءاً أساسياً من </a:t>
            </a:r>
            <a:r>
              <a:rPr lang="ar-IQ" sz="3600" b="1" i="1" dirty="0" err="1">
                <a:latin typeface="Arabic Typesetting" pitchFamily="66" charset="-78"/>
                <a:cs typeface="Arabic Typesetting" pitchFamily="66" charset="-78"/>
              </a:rPr>
              <a:t>ستراتيجية</a:t>
            </a:r>
            <a:r>
              <a:rPr lang="ar-IQ" sz="3600" b="1" i="1" dirty="0">
                <a:latin typeface="Arabic Typesetting" pitchFamily="66" charset="-78"/>
                <a:cs typeface="Arabic Typesetting" pitchFamily="66" charset="-78"/>
              </a:rPr>
              <a:t> الوحدة الاقتصادية وبالتالي فإن أهداف ومقاييس هذا المنظور تعد جزءاً مكملاً للبطاقة . </a:t>
            </a:r>
            <a:endParaRPr lang="en-US" sz="3600" b="1" i="1" dirty="0">
              <a:latin typeface="Arabic Typesetting" pitchFamily="66" charset="-78"/>
              <a:cs typeface="Arabic Typesetting" pitchFamily="66" charset="-78"/>
            </a:endParaRP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0364381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463855"/>
          </a:xfrm>
          <a:prstGeom prst="rect">
            <a:avLst/>
          </a:prstGeom>
        </p:spPr>
        <p:txBody>
          <a:bodyPr wrap="square">
            <a:spAutoFit/>
          </a:bodyPr>
          <a:lstStyle/>
          <a:p>
            <a:pPr lvl="0"/>
            <a:r>
              <a:rPr lang="ar-IQ" sz="3600" b="1" i="1" dirty="0">
                <a:latin typeface="Arabic Typesetting" pitchFamily="66" charset="-78"/>
                <a:cs typeface="Arabic Typesetting" pitchFamily="66" charset="-78"/>
              </a:rPr>
              <a:t>وتوسيع دور بطاقة العلامات المتوازنة للقيام بعملية تقويم الأداء </a:t>
            </a:r>
            <a:r>
              <a:rPr lang="ar-IQ" sz="3600" b="1" i="1" dirty="0" smtClean="0">
                <a:latin typeface="Arabic Typesetting" pitchFamily="66" charset="-78"/>
                <a:cs typeface="Arabic Typesetting" pitchFamily="66" charset="-78"/>
              </a:rPr>
              <a:t>الاستراتيجي </a:t>
            </a:r>
            <a:r>
              <a:rPr lang="ar-IQ" sz="3600" b="1" i="1" dirty="0">
                <a:latin typeface="Arabic Typesetting" pitchFamily="66" charset="-78"/>
                <a:cs typeface="Arabic Typesetting" pitchFamily="66" charset="-78"/>
              </a:rPr>
              <a:t>للوحدة الاقتصادية وبالشكل الذي يتناسب مع التغيّرات البيئية الحديثة . </a:t>
            </a:r>
          </a:p>
          <a:p>
            <a:pPr lvl="0"/>
            <a:r>
              <a:rPr lang="ar-IQ" sz="3600" b="1" i="1" dirty="0">
                <a:latin typeface="Arabic Typesetting" pitchFamily="66" charset="-78"/>
                <a:cs typeface="Arabic Typesetting" pitchFamily="66" charset="-78"/>
              </a:rPr>
              <a:t>  1-الأنشطة الخاصة بالعاملين :ـ </a:t>
            </a:r>
          </a:p>
          <a:p>
            <a:pPr lvl="0"/>
            <a:r>
              <a:rPr lang="ar-IQ" sz="3600" b="1" i="1" dirty="0">
                <a:latin typeface="Arabic Typesetting" pitchFamily="66" charset="-78"/>
                <a:cs typeface="Arabic Typesetting" pitchFamily="66" charset="-78"/>
              </a:rPr>
              <a:t>2-الأنشطة الخاصة بالتفاعل مع المجتمع :ـ </a:t>
            </a:r>
          </a:p>
          <a:p>
            <a:pPr lvl="0"/>
            <a:r>
              <a:rPr lang="ar-IQ" sz="3600" b="1" i="1" dirty="0">
                <a:latin typeface="Arabic Typesetting" pitchFamily="66" charset="-78"/>
                <a:cs typeface="Arabic Typesetting" pitchFamily="66" charset="-78"/>
              </a:rPr>
              <a:t>3-الأنشطة الخاصة بحماية الزبائن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4-الأنشطة الخاصة بحماية البيئة :</a:t>
            </a:r>
          </a:p>
          <a:p>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سادساً </a:t>
            </a:r>
            <a:r>
              <a:rPr lang="ar-IQ" sz="3600" b="1" i="1" dirty="0">
                <a:latin typeface="Arabic Typesetting" pitchFamily="66" charset="-78"/>
                <a:cs typeface="Arabic Typesetting" pitchFamily="66" charset="-78"/>
              </a:rPr>
              <a:t>:ـ منظور المخاطر </a:t>
            </a:r>
            <a:r>
              <a:rPr lang="en-US" sz="3600" b="1" i="1" dirty="0">
                <a:latin typeface="Arabic Typesetting" pitchFamily="66" charset="-78"/>
                <a:cs typeface="Arabic Typesetting" pitchFamily="66" charset="-78"/>
              </a:rPr>
              <a:t>(Risks Perspective)</a:t>
            </a:r>
            <a:r>
              <a:rPr lang="ar-IQ" sz="3600" b="1" i="1" dirty="0">
                <a:latin typeface="Arabic Typesetting" pitchFamily="66" charset="-78"/>
                <a:cs typeface="Arabic Typesetting" pitchFamily="66" charset="-78"/>
              </a:rPr>
              <a:t> :ـ </a:t>
            </a:r>
            <a:endParaRPr lang="ar-SA" sz="3600" b="1" i="1" dirty="0" smtClean="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  هناك بعض المخاطر ترافق الوحدة عند قيامها بأداء أنشطتها، ولها تأثيرات سلبية في كل من التكاليف والإيرادات والأرباح والحصة السوقية، وينظر إلى المخاطر على إنها احتمالية حصول حدث غير مرغوب فيه وبالتالي فهي احتمالية التعرض إلى الخسارة أو الضرر أو المجازفة، أو إنها احتمالية تحقيق الخسارة بسبب ظروف عدم التأكد .</a:t>
            </a:r>
            <a:endParaRPr lang="en-US" sz="3600" b="1" i="1" dirty="0">
              <a:latin typeface="Arabic Typesetting" pitchFamily="66" charset="-78"/>
              <a:cs typeface="Arabic Typesetting" pitchFamily="66" charset="-78"/>
            </a:endParaRP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294762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463855"/>
          </a:xfrm>
          <a:prstGeom prst="rect">
            <a:avLst/>
          </a:prstGeom>
        </p:spPr>
        <p:txBody>
          <a:bodyPr wrap="square">
            <a:spAutoFit/>
          </a:bodyPr>
          <a:lstStyle/>
          <a:p>
            <a:r>
              <a:rPr lang="ar-IQ" sz="3600" b="1" i="1" u="sng" dirty="0">
                <a:latin typeface="Arabic Typesetting" pitchFamily="66" charset="-78"/>
                <a:cs typeface="Arabic Typesetting" pitchFamily="66" charset="-78"/>
              </a:rPr>
              <a:t>أهمية واستعمال المقاييس المالية وغير المالية لتكاليف الجودة في تقويم الأداء </a:t>
            </a:r>
            <a:r>
              <a:rPr lang="ar-IQ" sz="3600" b="1" i="1" u="sng" dirty="0" smtClean="0">
                <a:latin typeface="Arabic Typesetting" pitchFamily="66" charset="-78"/>
                <a:cs typeface="Arabic Typesetting" pitchFamily="66" charset="-78"/>
              </a:rPr>
              <a:t>الاستراتيجي </a:t>
            </a:r>
            <a:r>
              <a:rPr lang="ar-IQ" sz="3600" b="1" i="1" u="sng" dirty="0">
                <a:latin typeface="Arabic Typesetting" pitchFamily="66" charset="-78"/>
                <a:cs typeface="Arabic Typesetting" pitchFamily="66" charset="-78"/>
              </a:rPr>
              <a:t>:ـ</a:t>
            </a:r>
          </a:p>
          <a:p>
            <a:r>
              <a:rPr lang="ar-IQ" sz="3600" b="1" i="1" dirty="0">
                <a:latin typeface="Arabic Typesetting" pitchFamily="66" charset="-78"/>
                <a:cs typeface="Arabic Typesetting" pitchFamily="66" charset="-78"/>
              </a:rPr>
              <a:t>ان </a:t>
            </a:r>
            <a:r>
              <a:rPr lang="ar-IQ" sz="3600" b="1" i="1" dirty="0" smtClean="0">
                <a:latin typeface="Arabic Typesetting" pitchFamily="66" charset="-78"/>
                <a:cs typeface="Arabic Typesetting" pitchFamily="66" charset="-78"/>
              </a:rPr>
              <a:t>تطور عملية </a:t>
            </a:r>
            <a:r>
              <a:rPr lang="ar-IQ" sz="3600" b="1" i="1" dirty="0">
                <a:latin typeface="Arabic Typesetting" pitchFamily="66" charset="-78"/>
                <a:cs typeface="Arabic Typesetting" pitchFamily="66" charset="-78"/>
              </a:rPr>
              <a:t>تقويم الأداء لتأخذ بعداً </a:t>
            </a:r>
            <a:r>
              <a:rPr lang="ar-IQ" sz="3600" b="1" i="1" dirty="0" smtClean="0">
                <a:latin typeface="Arabic Typesetting" pitchFamily="66" charset="-78"/>
                <a:cs typeface="Arabic Typesetting" pitchFamily="66" charset="-78"/>
              </a:rPr>
              <a:t>استراتيجيا </a:t>
            </a:r>
            <a:r>
              <a:rPr lang="ar-IQ" sz="3600" b="1" i="1" dirty="0">
                <a:latin typeface="Arabic Typesetting" pitchFamily="66" charset="-78"/>
                <a:cs typeface="Arabic Typesetting" pitchFamily="66" charset="-78"/>
              </a:rPr>
              <a:t>لذا أصبح الاهتمام بالجودة وتكاليفها من مستلزمات بقاء الوحدات الاقتصادية في السوق باعتبارها العامل الحاسم لنجاح هذه الوحدات، وإدخالها كعامل رئيسي في عملية تقويم الأداء </a:t>
            </a:r>
            <a:r>
              <a:rPr lang="ar-IQ" sz="3600" b="1" i="1" dirty="0" smtClean="0">
                <a:latin typeface="Arabic Typesetting" pitchFamily="66" charset="-78"/>
                <a:cs typeface="Arabic Typesetting" pitchFamily="66" charset="-78"/>
              </a:rPr>
              <a:t>الاستراتيجي </a:t>
            </a:r>
            <a:r>
              <a:rPr lang="ar-IQ" sz="3600" b="1" i="1" dirty="0">
                <a:latin typeface="Arabic Typesetting" pitchFamily="66" charset="-78"/>
                <a:cs typeface="Arabic Typesetting" pitchFamily="66" charset="-78"/>
              </a:rPr>
              <a:t>.  </a:t>
            </a:r>
          </a:p>
          <a:p>
            <a:r>
              <a:rPr lang="ar-IQ" sz="3600" b="1" u="sng" dirty="0">
                <a:latin typeface="Arabic Typesetting" pitchFamily="66" charset="-78"/>
                <a:cs typeface="Arabic Typesetting" pitchFamily="66" charset="-78"/>
              </a:rPr>
              <a:t>ويمكن بيان أهمية تكاليف الجودة في تقويم الأداء </a:t>
            </a:r>
            <a:r>
              <a:rPr lang="ar-IQ" sz="3600" b="1" u="sng" dirty="0" smtClean="0">
                <a:latin typeface="Arabic Typesetting" pitchFamily="66" charset="-78"/>
                <a:cs typeface="Arabic Typesetting" pitchFamily="66" charset="-78"/>
              </a:rPr>
              <a:t>الاستراتيجي </a:t>
            </a:r>
            <a:r>
              <a:rPr lang="ar-IQ" sz="3600" b="1" u="sng" dirty="0">
                <a:latin typeface="Arabic Typesetting" pitchFamily="66" charset="-78"/>
                <a:cs typeface="Arabic Typesetting" pitchFamily="66" charset="-78"/>
              </a:rPr>
              <a:t>من خلال النقاط الآتية </a:t>
            </a:r>
            <a:r>
              <a:rPr lang="ar-IQ" sz="3600" b="1" i="1" dirty="0">
                <a:latin typeface="Arabic Typesetting" pitchFamily="66" charset="-78"/>
                <a:cs typeface="Arabic Typesetting" pitchFamily="66" charset="-78"/>
              </a:rPr>
              <a:t>:ـ  </a:t>
            </a:r>
            <a:endParaRPr lang="ar-SA" sz="3600" b="1" i="1" dirty="0" smtClean="0">
              <a:latin typeface="Arabic Typesetting" pitchFamily="66" charset="-78"/>
              <a:cs typeface="Arabic Typesetting" pitchFamily="66" charset="-78"/>
            </a:endParaRPr>
          </a:p>
          <a:p>
            <a:r>
              <a:rPr lang="ar-IQ" sz="3600" b="1" i="1" dirty="0" smtClean="0">
                <a:latin typeface="Arabic Typesetting" pitchFamily="66" charset="-78"/>
                <a:cs typeface="Arabic Typesetting" pitchFamily="66" charset="-78"/>
              </a:rPr>
              <a:t>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1- إن تكاليف الجودة الشاملة توفر معلومات مفيدة لتقويم مدى فاعلية وكفاءة برامج الجودة من خلال توفيرها لمجموعة من المؤشرات والمقاييس الخاصة بالجودة فمثلاً تأثير تدريب العاملين لتطبيق معايير الجودة وانعكاسه على تخفيض الوحدات المعيبة والفاشلة داخلياً وخارجياً </a:t>
            </a:r>
            <a:r>
              <a:rPr lang="ar-IQ" sz="3600" b="1" i="1" dirty="0" smtClean="0">
                <a:latin typeface="Arabic Typesetting" pitchFamily="66" charset="-78"/>
                <a:cs typeface="Arabic Typesetting" pitchFamily="66" charset="-78"/>
              </a:rPr>
              <a:t>.</a:t>
            </a:r>
            <a:endParaRPr lang="ar-SA" sz="3600" b="1" i="1" dirty="0" smtClean="0">
              <a:latin typeface="Arabic Typesetting" pitchFamily="66" charset="-78"/>
              <a:cs typeface="Arabic Typesetting" pitchFamily="66" charset="-78"/>
            </a:endParaRPr>
          </a:p>
          <a:p>
            <a:endParaRPr lang="ar-IQ"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2- إن تكاليف الجودة تساعد في توفير معلومات هامة عن مقدار التحسن في أداء الوحدة الاقتصادية ومقدار جودة عملياتها ومنتجاتها .</a:t>
            </a: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5727349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217634"/>
          </a:xfrm>
          <a:prstGeom prst="rect">
            <a:avLst/>
          </a:prstGeom>
        </p:spPr>
        <p:txBody>
          <a:bodyPr wrap="square">
            <a:spAutoFit/>
          </a:bodyPr>
          <a:lstStyle/>
          <a:p>
            <a:r>
              <a:rPr lang="ar-IQ" sz="3200" b="1" i="1" dirty="0">
                <a:latin typeface="Arabic Typesetting" pitchFamily="66" charset="-78"/>
                <a:cs typeface="Arabic Typesetting" pitchFamily="66" charset="-78"/>
              </a:rPr>
              <a:t>3-إن تكاليف الجودة الشاملة تستعمل كمقياس للمقارنة بين المدخلات والمخرجات فمثلاً المقارنة بين تكاليف الضمان وتكاليف الفشل الخارجي أو تكاليف الجودة الشاملة </a:t>
            </a:r>
            <a:r>
              <a:rPr lang="ar-IQ" sz="3200" b="1" i="1" dirty="0" smtClean="0">
                <a:latin typeface="Arabic Typesetting" pitchFamily="66" charset="-78"/>
                <a:cs typeface="Arabic Typesetting" pitchFamily="66" charset="-78"/>
              </a:rPr>
              <a:t>.</a:t>
            </a:r>
            <a:endParaRPr lang="ar-SA" sz="3200" b="1" i="1" dirty="0" smtClean="0">
              <a:latin typeface="Arabic Typesetting" pitchFamily="66" charset="-78"/>
              <a:cs typeface="Arabic Typesetting" pitchFamily="66" charset="-78"/>
            </a:endParaRPr>
          </a:p>
          <a:p>
            <a:endParaRPr lang="ar-IQ" sz="3200" b="1"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4- إن هناك علاقة بين تكاليف الجودة والأهداف </a:t>
            </a:r>
            <a:r>
              <a:rPr lang="ar-IQ" sz="3200" b="1" i="1" dirty="0" smtClean="0">
                <a:latin typeface="Arabic Typesetting" pitchFamily="66" charset="-78"/>
                <a:cs typeface="Arabic Typesetting" pitchFamily="66" charset="-78"/>
              </a:rPr>
              <a:t>الاستراتيجية </a:t>
            </a:r>
            <a:r>
              <a:rPr lang="ar-IQ" sz="3200" b="1" i="1" dirty="0">
                <a:latin typeface="Arabic Typesetting" pitchFamily="66" charset="-78"/>
                <a:cs typeface="Arabic Typesetting" pitchFamily="66" charset="-78"/>
              </a:rPr>
              <a:t>للوحدة الاقتصادية فمثلاً علاقة هذه التكاليف بكل من المبيعات وتكاليف التصنيع والأرباح، وبمرور الزمن يمكن ملاحظة مدى التحسن في الأداء وحل المشاكل وتحقيق الأهداف، لذلك فهي ضرورية في تقويم الأداء </a:t>
            </a:r>
            <a:r>
              <a:rPr lang="ar-IQ" sz="3200" b="1" i="1" dirty="0" smtClean="0">
                <a:latin typeface="Arabic Typesetting" pitchFamily="66" charset="-78"/>
                <a:cs typeface="Arabic Typesetting" pitchFamily="66" charset="-78"/>
              </a:rPr>
              <a:t>الاستراتيجي .</a:t>
            </a:r>
            <a:endParaRPr lang="ar-SA" sz="3200" b="1" i="1" dirty="0" smtClean="0">
              <a:latin typeface="Arabic Typesetting" pitchFamily="66" charset="-78"/>
              <a:cs typeface="Arabic Typesetting" pitchFamily="66" charset="-78"/>
            </a:endParaRPr>
          </a:p>
          <a:p>
            <a:endParaRPr lang="ar-IQ" sz="3200" b="1" i="1" dirty="0">
              <a:latin typeface="Arabic Typesetting" pitchFamily="66" charset="-78"/>
              <a:cs typeface="Arabic Typesetting" pitchFamily="66" charset="-78"/>
            </a:endParaRPr>
          </a:p>
          <a:p>
            <a:pPr algn="just"/>
            <a:r>
              <a:rPr lang="ar-IQ" sz="3200" b="1" i="1" dirty="0">
                <a:latin typeface="Arabic Typesetting" pitchFamily="66" charset="-78"/>
                <a:cs typeface="Arabic Typesetting" pitchFamily="66" charset="-78"/>
              </a:rPr>
              <a:t>5- إن تكاليف الجودة توفر مؤشرات ومقاييس تهتم بأهداف الوحدة الاقتصادية قصيرة الأجل وطويلة الأجل، إذ يتم ربط هذه الأهداف بالرؤية المستقبلية </a:t>
            </a:r>
            <a:r>
              <a:rPr lang="ar-IQ" sz="3200" b="1" i="1" dirty="0" smtClean="0">
                <a:latin typeface="Arabic Typesetting" pitchFamily="66" charset="-78"/>
                <a:cs typeface="Arabic Typesetting" pitchFamily="66" charset="-78"/>
              </a:rPr>
              <a:t>واستراتيجية </a:t>
            </a:r>
            <a:r>
              <a:rPr lang="ar-IQ" sz="3200" b="1" i="1" dirty="0">
                <a:latin typeface="Arabic Typesetting" pitchFamily="66" charset="-78"/>
                <a:cs typeface="Arabic Typesetting" pitchFamily="66" charset="-78"/>
              </a:rPr>
              <a:t>الوحدة الاقتصادية .</a:t>
            </a:r>
            <a:r>
              <a:rPr lang="ar-IQ" sz="3200" i="1" dirty="0">
                <a:latin typeface="Arabic Typesetting" pitchFamily="66" charset="-78"/>
                <a:cs typeface="Arabic Typesetting" pitchFamily="66" charset="-78"/>
              </a:rPr>
              <a:t> </a:t>
            </a:r>
            <a:r>
              <a:rPr lang="ar-IQ" sz="3200" b="1" i="1" dirty="0">
                <a:latin typeface="Arabic Typesetting" pitchFamily="66" charset="-78"/>
                <a:cs typeface="Arabic Typesetting" pitchFamily="66" charset="-78"/>
              </a:rPr>
              <a:t>إن تكاليف الجودة هي أداة هامة في تقويم الأداء </a:t>
            </a:r>
            <a:r>
              <a:rPr lang="ar-IQ" sz="3200" b="1" i="1" dirty="0" smtClean="0">
                <a:latin typeface="Arabic Typesetting" pitchFamily="66" charset="-78"/>
                <a:cs typeface="Arabic Typesetting" pitchFamily="66" charset="-78"/>
              </a:rPr>
              <a:t>الاستراتيجي </a:t>
            </a:r>
            <a:r>
              <a:rPr lang="ar-IQ" sz="3200" b="1" i="1" dirty="0">
                <a:latin typeface="Arabic Typesetting" pitchFamily="66" charset="-78"/>
                <a:cs typeface="Arabic Typesetting" pitchFamily="66" charset="-78"/>
              </a:rPr>
              <a:t>لارتباط الجودة بالرؤية المستقبلية </a:t>
            </a:r>
            <a:r>
              <a:rPr lang="ar-IQ" sz="3200" b="1" i="1" dirty="0" smtClean="0">
                <a:latin typeface="Arabic Typesetting" pitchFamily="66" charset="-78"/>
                <a:cs typeface="Arabic Typesetting" pitchFamily="66" charset="-78"/>
              </a:rPr>
              <a:t>واستراتيجية </a:t>
            </a:r>
            <a:r>
              <a:rPr lang="ar-IQ" sz="3200" b="1" i="1" dirty="0">
                <a:latin typeface="Arabic Typesetting" pitchFamily="66" charset="-78"/>
                <a:cs typeface="Arabic Typesetting" pitchFamily="66" charset="-78"/>
              </a:rPr>
              <a:t>الوحدة الاقتصادية، إذ توفر مؤشرات ومقاييس للأداء </a:t>
            </a:r>
            <a:r>
              <a:rPr lang="ar-IQ" sz="3200" b="1" i="1" dirty="0" smtClean="0">
                <a:latin typeface="Arabic Typesetting" pitchFamily="66" charset="-78"/>
                <a:cs typeface="Arabic Typesetting" pitchFamily="66" charset="-78"/>
              </a:rPr>
              <a:t>الاستراتيجي </a:t>
            </a:r>
            <a:r>
              <a:rPr lang="ar-IQ" sz="3200" b="1" i="1" dirty="0">
                <a:latin typeface="Arabic Typesetting" pitchFamily="66" charset="-78"/>
                <a:cs typeface="Arabic Typesetting" pitchFamily="66" charset="-78"/>
              </a:rPr>
              <a:t>تقيس مدى فاعلية وكفاءة الوحدة الاقتصادية في تحقيق أهدافها بما يتناسب مع التغيّرات في بيئة التصنيع الحديثة، ولا يمكن الوصول لهذه المؤشرات والمقاييس إلا بعد تحديد وقياس تكاليف الجودة.   </a:t>
            </a:r>
            <a:endParaRPr lang="en-US" sz="3200" b="1" i="1" dirty="0">
              <a:latin typeface="Arabic Typesetting" pitchFamily="66" charset="-78"/>
              <a:cs typeface="Arabic Typesetting" pitchFamily="66" charset="-78"/>
            </a:endParaRP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4822253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6586418"/>
          </a:xfrm>
          <a:prstGeom prst="rect">
            <a:avLst/>
          </a:prstGeom>
        </p:spPr>
        <p:txBody>
          <a:bodyPr wrap="square">
            <a:spAutoFit/>
          </a:bodyPr>
          <a:lstStyle/>
          <a:p>
            <a:endParaRPr lang="ar-IQ" b="1" dirty="0"/>
          </a:p>
          <a:p>
            <a:endParaRPr lang="ar-IQ" sz="4400" b="1" dirty="0" smtClean="0"/>
          </a:p>
          <a:p>
            <a:r>
              <a:rPr lang="ar-IQ" sz="4000" b="1" i="1" dirty="0">
                <a:solidFill>
                  <a:schemeClr val="tx1">
                    <a:lumMod val="95000"/>
                  </a:schemeClr>
                </a:solidFill>
                <a:latin typeface="Arabic Typesetting" pitchFamily="66" charset="-78"/>
                <a:cs typeface="Arabic Typesetting" pitchFamily="66" charset="-78"/>
              </a:rPr>
              <a:t>م</a:t>
            </a:r>
            <a:r>
              <a:rPr lang="ar-IQ" sz="4000" b="1" i="1" dirty="0" smtClean="0">
                <a:solidFill>
                  <a:schemeClr val="tx1">
                    <a:lumMod val="95000"/>
                  </a:schemeClr>
                </a:solidFill>
                <a:latin typeface="Arabic Typesetting" pitchFamily="66" charset="-78"/>
                <a:cs typeface="Arabic Typesetting" pitchFamily="66" charset="-78"/>
              </a:rPr>
              <a:t>حاضرة  </a:t>
            </a:r>
            <a:r>
              <a:rPr lang="ar-IQ" sz="4000" b="1" i="1" dirty="0" smtClean="0">
                <a:solidFill>
                  <a:schemeClr val="tx1">
                    <a:lumMod val="95000"/>
                  </a:schemeClr>
                </a:solidFill>
                <a:latin typeface="Arabic Typesetting" pitchFamily="66" charset="-78"/>
                <a:cs typeface="Arabic Typesetting" pitchFamily="66" charset="-78"/>
              </a:rPr>
              <a:t>بعنوان </a:t>
            </a:r>
          </a:p>
          <a:p>
            <a:r>
              <a:rPr lang="ar-IQ" sz="3600" b="1" dirty="0" smtClean="0"/>
              <a:t>(</a:t>
            </a:r>
            <a:r>
              <a:rPr lang="ar-IQ" sz="4000" b="1" dirty="0" smtClean="0"/>
              <a:t>المقاييس المالية وغير المالية لتكاليف الجودة ودورها في تقويم الاداء الاستراتيجي)</a:t>
            </a:r>
            <a:endParaRPr lang="en-US" sz="4000" b="1" i="1" dirty="0">
              <a:solidFill>
                <a:schemeClr val="tx1">
                  <a:lumMod val="95000"/>
                </a:schemeClr>
              </a:solidFill>
              <a:latin typeface="Arabic Typesetting" pitchFamily="66" charset="-78"/>
              <a:cs typeface="Arabic Typesetting" pitchFamily="66" charset="-78"/>
            </a:endParaRPr>
          </a:p>
          <a:p>
            <a:r>
              <a:rPr lang="ar-IQ" sz="4000" b="1" i="1" dirty="0" smtClean="0">
                <a:solidFill>
                  <a:schemeClr val="tx1">
                    <a:lumMod val="95000"/>
                  </a:schemeClr>
                </a:solidFill>
                <a:latin typeface="Arabic Typesetting" pitchFamily="66" charset="-78"/>
                <a:cs typeface="Arabic Typesetting" pitchFamily="66" charset="-78"/>
              </a:rPr>
              <a:t>                      اعداد</a:t>
            </a:r>
          </a:p>
          <a:p>
            <a:r>
              <a:rPr lang="ar-IQ" sz="4000" b="1" i="1" dirty="0" smtClean="0">
                <a:solidFill>
                  <a:schemeClr val="tx1">
                    <a:lumMod val="95000"/>
                  </a:schemeClr>
                </a:solidFill>
                <a:latin typeface="Arabic Typesetting" pitchFamily="66" charset="-78"/>
                <a:cs typeface="Arabic Typesetting" pitchFamily="66" charset="-78"/>
              </a:rPr>
              <a:t>           الاستاذ الدكتورة منال جبار سرور </a:t>
            </a:r>
          </a:p>
          <a:p>
            <a:r>
              <a:rPr lang="ar-SA" sz="4000" b="1" i="1" dirty="0" smtClean="0">
                <a:solidFill>
                  <a:schemeClr val="tx1">
                    <a:lumMod val="95000"/>
                  </a:schemeClr>
                </a:solidFill>
                <a:latin typeface="Arabic Typesetting" pitchFamily="66" charset="-78"/>
                <a:cs typeface="Arabic Typesetting" pitchFamily="66" charset="-78"/>
              </a:rPr>
              <a:t>            (</a:t>
            </a:r>
            <a:r>
              <a:rPr lang="ar-IQ" sz="4000" b="1" i="1" dirty="0" smtClean="0">
                <a:solidFill>
                  <a:schemeClr val="tx1">
                    <a:lumMod val="95000"/>
                  </a:schemeClr>
                </a:solidFill>
                <a:latin typeface="Arabic Typesetting" pitchFamily="66" charset="-78"/>
                <a:cs typeface="Arabic Typesetting" pitchFamily="66" charset="-78"/>
              </a:rPr>
              <a:t>قسم </a:t>
            </a:r>
            <a:r>
              <a:rPr lang="ar-IQ" sz="4000" b="1" i="1" dirty="0">
                <a:solidFill>
                  <a:schemeClr val="tx1">
                    <a:lumMod val="95000"/>
                  </a:schemeClr>
                </a:solidFill>
                <a:latin typeface="Arabic Typesetting" pitchFamily="66" charset="-78"/>
                <a:cs typeface="Arabic Typesetting" pitchFamily="66" charset="-78"/>
              </a:rPr>
              <a:t>المحاسبة </a:t>
            </a:r>
            <a:r>
              <a:rPr lang="ar-IQ" sz="4000" b="1" i="1" dirty="0" smtClean="0">
                <a:solidFill>
                  <a:schemeClr val="tx1">
                    <a:lumMod val="95000"/>
                  </a:schemeClr>
                </a:solidFill>
                <a:latin typeface="Arabic Typesetting" pitchFamily="66" charset="-78"/>
                <a:cs typeface="Arabic Typesetting" pitchFamily="66" charset="-78"/>
              </a:rPr>
              <a:t>/كلية الإدارة </a:t>
            </a:r>
            <a:r>
              <a:rPr lang="ar-IQ" sz="4000" dirty="0" smtClean="0">
                <a:solidFill>
                  <a:schemeClr val="tx1">
                    <a:lumMod val="95000"/>
                  </a:schemeClr>
                </a:solidFill>
                <a:latin typeface="Arabic Typesetting" pitchFamily="66" charset="-78"/>
                <a:cs typeface="Arabic Typesetting" pitchFamily="66" charset="-78"/>
              </a:rPr>
              <a:t>والاقتصاد</a:t>
            </a:r>
            <a:r>
              <a:rPr lang="ar-SA" sz="4000" b="1" i="1" dirty="0" smtClean="0">
                <a:solidFill>
                  <a:schemeClr val="tx1">
                    <a:lumMod val="95000"/>
                  </a:schemeClr>
                </a:solidFill>
                <a:latin typeface="Arabic Typesetting" pitchFamily="66" charset="-78"/>
                <a:cs typeface="Arabic Typesetting" pitchFamily="66" charset="-78"/>
              </a:rPr>
              <a:t>)</a:t>
            </a:r>
            <a:r>
              <a:rPr lang="ar-IQ" sz="4000" b="1" i="1" dirty="0" smtClean="0">
                <a:solidFill>
                  <a:schemeClr val="tx1">
                    <a:lumMod val="95000"/>
                  </a:schemeClr>
                </a:solidFill>
                <a:latin typeface="Arabic Typesetting" pitchFamily="66" charset="-78"/>
                <a:cs typeface="Arabic Typesetting" pitchFamily="66" charset="-78"/>
              </a:rPr>
              <a:t>   </a:t>
            </a:r>
            <a:endParaRPr lang="ar-SA" sz="4000" b="1" i="1" dirty="0" smtClean="0">
              <a:solidFill>
                <a:schemeClr val="tx1">
                  <a:lumMod val="95000"/>
                </a:schemeClr>
              </a:solidFill>
              <a:latin typeface="Arabic Typesetting" pitchFamily="66" charset="-78"/>
              <a:cs typeface="Arabic Typesetting" pitchFamily="66" charset="-78"/>
            </a:endParaRPr>
          </a:p>
          <a:p>
            <a:r>
              <a:rPr lang="ar-SA" sz="4000" b="1" i="1" dirty="0">
                <a:solidFill>
                  <a:schemeClr val="tx1">
                    <a:lumMod val="95000"/>
                  </a:schemeClr>
                </a:solidFill>
                <a:latin typeface="Arabic Typesetting" pitchFamily="66" charset="-78"/>
                <a:cs typeface="Arabic Typesetting" pitchFamily="66" charset="-78"/>
              </a:rPr>
              <a:t> </a:t>
            </a:r>
            <a:r>
              <a:rPr lang="ar-SA" sz="4000" b="1" i="1" dirty="0" smtClean="0">
                <a:solidFill>
                  <a:schemeClr val="tx1">
                    <a:lumMod val="95000"/>
                  </a:schemeClr>
                </a:solidFill>
                <a:latin typeface="Arabic Typesetting" pitchFamily="66" charset="-78"/>
                <a:cs typeface="Arabic Typesetting" pitchFamily="66" charset="-78"/>
              </a:rPr>
              <a:t>                     </a:t>
            </a:r>
            <a:r>
              <a:rPr lang="ar-SA" sz="4000" b="1" i="1" dirty="0">
                <a:solidFill>
                  <a:schemeClr val="tx1">
                    <a:lumMod val="95000"/>
                  </a:schemeClr>
                </a:solidFill>
                <a:latin typeface="Arabic Typesetting" pitchFamily="66" charset="-78"/>
                <a:cs typeface="Arabic Typesetting" pitchFamily="66" charset="-78"/>
              </a:rPr>
              <a:t>(</a:t>
            </a:r>
            <a:r>
              <a:rPr lang="ar-IQ" sz="4000" b="1" i="1" dirty="0" smtClean="0">
                <a:solidFill>
                  <a:schemeClr val="tx1">
                    <a:lumMod val="95000"/>
                  </a:schemeClr>
                </a:solidFill>
                <a:latin typeface="Arabic Typesetting" pitchFamily="66" charset="-78"/>
                <a:cs typeface="Arabic Typesetting" pitchFamily="66" charset="-78"/>
              </a:rPr>
              <a:t> جامعة بغداد</a:t>
            </a:r>
            <a:r>
              <a:rPr lang="ar-SA" sz="4000" b="1" i="1" dirty="0" smtClean="0">
                <a:solidFill>
                  <a:schemeClr val="tx1">
                    <a:lumMod val="95000"/>
                  </a:schemeClr>
                </a:solidFill>
                <a:latin typeface="Arabic Typesetting" pitchFamily="66" charset="-78"/>
                <a:cs typeface="Arabic Typesetting" pitchFamily="66" charset="-78"/>
              </a:rPr>
              <a:t>)</a:t>
            </a:r>
            <a:endParaRPr lang="en-US" sz="4000" b="1" i="1" dirty="0">
              <a:solidFill>
                <a:schemeClr val="tx1">
                  <a:lumMod val="95000"/>
                </a:schemeClr>
              </a:solidFill>
              <a:latin typeface="Arabic Typesetting" pitchFamily="66" charset="-78"/>
              <a:cs typeface="Arabic Typesetting" pitchFamily="66" charset="-78"/>
            </a:endParaRPr>
          </a:p>
          <a:p>
            <a:r>
              <a:rPr lang="ar-IQ" sz="4000" dirty="0"/>
              <a:t> </a:t>
            </a:r>
            <a:endParaRPr lang="en-US" sz="4000" dirty="0"/>
          </a:p>
        </p:txBody>
      </p:sp>
    </p:spTree>
    <p:extLst>
      <p:ext uri="{BB962C8B-B14F-4D97-AF65-F5344CB8AC3E}">
        <p14:creationId xmlns:p14="http://schemas.microsoft.com/office/powerpoint/2010/main" val="252780891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80">
                                          <p:stCondLst>
                                            <p:cond delay="0"/>
                                          </p:stCondLst>
                                        </p:cTn>
                                        <p:tgtEl>
                                          <p:spTgt spid="2">
                                            <p:txEl>
                                              <p:pRg st="2" end="2"/>
                                            </p:txEl>
                                          </p:spTgt>
                                        </p:tgtEl>
                                      </p:cBhvr>
                                    </p:animEffect>
                                    <p:anim calcmode="lin" valueType="num">
                                      <p:cBhvr>
                                        <p:cTn id="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2" end="2"/>
                                            </p:txEl>
                                          </p:spTgt>
                                        </p:tgtEl>
                                      </p:cBhvr>
                                      <p:to x="100000" y="60000"/>
                                    </p:animScale>
                                    <p:animScale>
                                      <p:cBhvr>
                                        <p:cTn id="14" dur="166" decel="50000">
                                          <p:stCondLst>
                                            <p:cond delay="676"/>
                                          </p:stCondLst>
                                        </p:cTn>
                                        <p:tgtEl>
                                          <p:spTgt spid="2">
                                            <p:txEl>
                                              <p:pRg st="2" end="2"/>
                                            </p:txEl>
                                          </p:spTgt>
                                        </p:tgtEl>
                                      </p:cBhvr>
                                      <p:to x="100000" y="100000"/>
                                    </p:animScale>
                                    <p:animScale>
                                      <p:cBhvr>
                                        <p:cTn id="15" dur="26">
                                          <p:stCondLst>
                                            <p:cond delay="1312"/>
                                          </p:stCondLst>
                                        </p:cTn>
                                        <p:tgtEl>
                                          <p:spTgt spid="2">
                                            <p:txEl>
                                              <p:pRg st="2" end="2"/>
                                            </p:txEl>
                                          </p:spTgt>
                                        </p:tgtEl>
                                      </p:cBhvr>
                                      <p:to x="100000" y="80000"/>
                                    </p:animScale>
                                    <p:animScale>
                                      <p:cBhvr>
                                        <p:cTn id="16" dur="166" decel="50000">
                                          <p:stCondLst>
                                            <p:cond delay="1338"/>
                                          </p:stCondLst>
                                        </p:cTn>
                                        <p:tgtEl>
                                          <p:spTgt spid="2">
                                            <p:txEl>
                                              <p:pRg st="2" end="2"/>
                                            </p:txEl>
                                          </p:spTgt>
                                        </p:tgtEl>
                                      </p:cBhvr>
                                      <p:to x="100000" y="100000"/>
                                    </p:animScale>
                                    <p:animScale>
                                      <p:cBhvr>
                                        <p:cTn id="17" dur="26">
                                          <p:stCondLst>
                                            <p:cond delay="1642"/>
                                          </p:stCondLst>
                                        </p:cTn>
                                        <p:tgtEl>
                                          <p:spTgt spid="2">
                                            <p:txEl>
                                              <p:pRg st="2" end="2"/>
                                            </p:txEl>
                                          </p:spTgt>
                                        </p:tgtEl>
                                      </p:cBhvr>
                                      <p:to x="100000" y="90000"/>
                                    </p:animScale>
                                    <p:animScale>
                                      <p:cBhvr>
                                        <p:cTn id="18" dur="166" decel="50000">
                                          <p:stCondLst>
                                            <p:cond delay="1668"/>
                                          </p:stCondLst>
                                        </p:cTn>
                                        <p:tgtEl>
                                          <p:spTgt spid="2">
                                            <p:txEl>
                                              <p:pRg st="2" end="2"/>
                                            </p:txEl>
                                          </p:spTgt>
                                        </p:tgtEl>
                                      </p:cBhvr>
                                      <p:to x="100000" y="100000"/>
                                    </p:animScale>
                                    <p:animScale>
                                      <p:cBhvr>
                                        <p:cTn id="19" dur="26">
                                          <p:stCondLst>
                                            <p:cond delay="1808"/>
                                          </p:stCondLst>
                                        </p:cTn>
                                        <p:tgtEl>
                                          <p:spTgt spid="2">
                                            <p:txEl>
                                              <p:pRg st="2" end="2"/>
                                            </p:txEl>
                                          </p:spTgt>
                                        </p:tgtEl>
                                      </p:cBhvr>
                                      <p:to x="100000" y="95000"/>
                                    </p:animScale>
                                    <p:animScale>
                                      <p:cBhvr>
                                        <p:cTn id="20" dur="166" decel="50000">
                                          <p:stCondLst>
                                            <p:cond delay="1834"/>
                                          </p:stCondLst>
                                        </p:cTn>
                                        <p:tgtEl>
                                          <p:spTgt spid="2">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80">
                                          <p:stCondLst>
                                            <p:cond delay="0"/>
                                          </p:stCondLst>
                                        </p:cTn>
                                        <p:tgtEl>
                                          <p:spTgt spid="2">
                                            <p:txEl>
                                              <p:pRg st="3" end="3"/>
                                            </p:txEl>
                                          </p:spTgt>
                                        </p:tgtEl>
                                      </p:cBhvr>
                                    </p:animEffect>
                                    <p:anim calcmode="lin" valueType="num">
                                      <p:cBhvr>
                                        <p:cTn id="2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3" end="3"/>
                                            </p:txEl>
                                          </p:spTgt>
                                        </p:tgtEl>
                                      </p:cBhvr>
                                      <p:to x="100000" y="60000"/>
                                    </p:animScale>
                                    <p:animScale>
                                      <p:cBhvr>
                                        <p:cTn id="32" dur="166" decel="50000">
                                          <p:stCondLst>
                                            <p:cond delay="676"/>
                                          </p:stCondLst>
                                        </p:cTn>
                                        <p:tgtEl>
                                          <p:spTgt spid="2">
                                            <p:txEl>
                                              <p:pRg st="3" end="3"/>
                                            </p:txEl>
                                          </p:spTgt>
                                        </p:tgtEl>
                                      </p:cBhvr>
                                      <p:to x="100000" y="100000"/>
                                    </p:animScale>
                                    <p:animScale>
                                      <p:cBhvr>
                                        <p:cTn id="33" dur="26">
                                          <p:stCondLst>
                                            <p:cond delay="1312"/>
                                          </p:stCondLst>
                                        </p:cTn>
                                        <p:tgtEl>
                                          <p:spTgt spid="2">
                                            <p:txEl>
                                              <p:pRg st="3" end="3"/>
                                            </p:txEl>
                                          </p:spTgt>
                                        </p:tgtEl>
                                      </p:cBhvr>
                                      <p:to x="100000" y="80000"/>
                                    </p:animScale>
                                    <p:animScale>
                                      <p:cBhvr>
                                        <p:cTn id="34" dur="166" decel="50000">
                                          <p:stCondLst>
                                            <p:cond delay="1338"/>
                                          </p:stCondLst>
                                        </p:cTn>
                                        <p:tgtEl>
                                          <p:spTgt spid="2">
                                            <p:txEl>
                                              <p:pRg st="3" end="3"/>
                                            </p:txEl>
                                          </p:spTgt>
                                        </p:tgtEl>
                                      </p:cBhvr>
                                      <p:to x="100000" y="100000"/>
                                    </p:animScale>
                                    <p:animScale>
                                      <p:cBhvr>
                                        <p:cTn id="35" dur="26">
                                          <p:stCondLst>
                                            <p:cond delay="1642"/>
                                          </p:stCondLst>
                                        </p:cTn>
                                        <p:tgtEl>
                                          <p:spTgt spid="2">
                                            <p:txEl>
                                              <p:pRg st="3" end="3"/>
                                            </p:txEl>
                                          </p:spTgt>
                                        </p:tgtEl>
                                      </p:cBhvr>
                                      <p:to x="100000" y="90000"/>
                                    </p:animScale>
                                    <p:animScale>
                                      <p:cBhvr>
                                        <p:cTn id="36" dur="166" decel="50000">
                                          <p:stCondLst>
                                            <p:cond delay="1668"/>
                                          </p:stCondLst>
                                        </p:cTn>
                                        <p:tgtEl>
                                          <p:spTgt spid="2">
                                            <p:txEl>
                                              <p:pRg st="3" end="3"/>
                                            </p:txEl>
                                          </p:spTgt>
                                        </p:tgtEl>
                                      </p:cBhvr>
                                      <p:to x="100000" y="100000"/>
                                    </p:animScale>
                                    <p:animScale>
                                      <p:cBhvr>
                                        <p:cTn id="37" dur="26">
                                          <p:stCondLst>
                                            <p:cond delay="1808"/>
                                          </p:stCondLst>
                                        </p:cTn>
                                        <p:tgtEl>
                                          <p:spTgt spid="2">
                                            <p:txEl>
                                              <p:pRg st="3" end="3"/>
                                            </p:txEl>
                                          </p:spTgt>
                                        </p:tgtEl>
                                      </p:cBhvr>
                                      <p:to x="100000" y="95000"/>
                                    </p:animScale>
                                    <p:animScale>
                                      <p:cBhvr>
                                        <p:cTn id="38" dur="166" decel="50000">
                                          <p:stCondLst>
                                            <p:cond delay="1834"/>
                                          </p:stCondLst>
                                        </p:cTn>
                                        <p:tgtEl>
                                          <p:spTgt spid="2">
                                            <p:txEl>
                                              <p:pRg st="3" end="3"/>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down)">
                                      <p:cBhvr>
                                        <p:cTn id="41" dur="580">
                                          <p:stCondLst>
                                            <p:cond delay="0"/>
                                          </p:stCondLst>
                                        </p:cTn>
                                        <p:tgtEl>
                                          <p:spTgt spid="2">
                                            <p:txEl>
                                              <p:pRg st="4" end="4"/>
                                            </p:txEl>
                                          </p:spTgt>
                                        </p:tgtEl>
                                      </p:cBhvr>
                                    </p:animEffect>
                                    <p:anim calcmode="lin" valueType="num">
                                      <p:cBhvr>
                                        <p:cTn id="4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4" end="4"/>
                                            </p:txEl>
                                          </p:spTgt>
                                        </p:tgtEl>
                                      </p:cBhvr>
                                      <p:to x="100000" y="60000"/>
                                    </p:animScale>
                                    <p:animScale>
                                      <p:cBhvr>
                                        <p:cTn id="48" dur="166" decel="50000">
                                          <p:stCondLst>
                                            <p:cond delay="676"/>
                                          </p:stCondLst>
                                        </p:cTn>
                                        <p:tgtEl>
                                          <p:spTgt spid="2">
                                            <p:txEl>
                                              <p:pRg st="4" end="4"/>
                                            </p:txEl>
                                          </p:spTgt>
                                        </p:tgtEl>
                                      </p:cBhvr>
                                      <p:to x="100000" y="100000"/>
                                    </p:animScale>
                                    <p:animScale>
                                      <p:cBhvr>
                                        <p:cTn id="49" dur="26">
                                          <p:stCondLst>
                                            <p:cond delay="1312"/>
                                          </p:stCondLst>
                                        </p:cTn>
                                        <p:tgtEl>
                                          <p:spTgt spid="2">
                                            <p:txEl>
                                              <p:pRg st="4" end="4"/>
                                            </p:txEl>
                                          </p:spTgt>
                                        </p:tgtEl>
                                      </p:cBhvr>
                                      <p:to x="100000" y="80000"/>
                                    </p:animScale>
                                    <p:animScale>
                                      <p:cBhvr>
                                        <p:cTn id="50" dur="166" decel="50000">
                                          <p:stCondLst>
                                            <p:cond delay="1338"/>
                                          </p:stCondLst>
                                        </p:cTn>
                                        <p:tgtEl>
                                          <p:spTgt spid="2">
                                            <p:txEl>
                                              <p:pRg st="4" end="4"/>
                                            </p:txEl>
                                          </p:spTgt>
                                        </p:tgtEl>
                                      </p:cBhvr>
                                      <p:to x="100000" y="100000"/>
                                    </p:animScale>
                                    <p:animScale>
                                      <p:cBhvr>
                                        <p:cTn id="51" dur="26">
                                          <p:stCondLst>
                                            <p:cond delay="1642"/>
                                          </p:stCondLst>
                                        </p:cTn>
                                        <p:tgtEl>
                                          <p:spTgt spid="2">
                                            <p:txEl>
                                              <p:pRg st="4" end="4"/>
                                            </p:txEl>
                                          </p:spTgt>
                                        </p:tgtEl>
                                      </p:cBhvr>
                                      <p:to x="100000" y="90000"/>
                                    </p:animScale>
                                    <p:animScale>
                                      <p:cBhvr>
                                        <p:cTn id="52" dur="166" decel="50000">
                                          <p:stCondLst>
                                            <p:cond delay="1668"/>
                                          </p:stCondLst>
                                        </p:cTn>
                                        <p:tgtEl>
                                          <p:spTgt spid="2">
                                            <p:txEl>
                                              <p:pRg st="4" end="4"/>
                                            </p:txEl>
                                          </p:spTgt>
                                        </p:tgtEl>
                                      </p:cBhvr>
                                      <p:to x="100000" y="100000"/>
                                    </p:animScale>
                                    <p:animScale>
                                      <p:cBhvr>
                                        <p:cTn id="53" dur="26">
                                          <p:stCondLst>
                                            <p:cond delay="1808"/>
                                          </p:stCondLst>
                                        </p:cTn>
                                        <p:tgtEl>
                                          <p:spTgt spid="2">
                                            <p:txEl>
                                              <p:pRg st="4" end="4"/>
                                            </p:txEl>
                                          </p:spTgt>
                                        </p:tgtEl>
                                      </p:cBhvr>
                                      <p:to x="100000" y="95000"/>
                                    </p:animScale>
                                    <p:animScale>
                                      <p:cBhvr>
                                        <p:cTn id="54" dur="166" decel="50000">
                                          <p:stCondLst>
                                            <p:cond delay="1834"/>
                                          </p:stCondLst>
                                        </p:cTn>
                                        <p:tgtEl>
                                          <p:spTgt spid="2">
                                            <p:txEl>
                                              <p:pRg st="4" end="4"/>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Effect transition="in" filter="wipe(down)">
                                      <p:cBhvr>
                                        <p:cTn id="57" dur="580">
                                          <p:stCondLst>
                                            <p:cond delay="0"/>
                                          </p:stCondLst>
                                        </p:cTn>
                                        <p:tgtEl>
                                          <p:spTgt spid="2">
                                            <p:txEl>
                                              <p:pRg st="5" end="5"/>
                                            </p:txEl>
                                          </p:spTgt>
                                        </p:tgtEl>
                                      </p:cBhvr>
                                    </p:animEffect>
                                    <p:anim calcmode="lin" valueType="num">
                                      <p:cBhvr>
                                        <p:cTn id="58"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txEl>
                                              <p:pRg st="5" end="5"/>
                                            </p:txEl>
                                          </p:spTgt>
                                        </p:tgtEl>
                                      </p:cBhvr>
                                      <p:to x="100000" y="60000"/>
                                    </p:animScale>
                                    <p:animScale>
                                      <p:cBhvr>
                                        <p:cTn id="64" dur="166" decel="50000">
                                          <p:stCondLst>
                                            <p:cond delay="676"/>
                                          </p:stCondLst>
                                        </p:cTn>
                                        <p:tgtEl>
                                          <p:spTgt spid="2">
                                            <p:txEl>
                                              <p:pRg st="5" end="5"/>
                                            </p:txEl>
                                          </p:spTgt>
                                        </p:tgtEl>
                                      </p:cBhvr>
                                      <p:to x="100000" y="100000"/>
                                    </p:animScale>
                                    <p:animScale>
                                      <p:cBhvr>
                                        <p:cTn id="65" dur="26">
                                          <p:stCondLst>
                                            <p:cond delay="1312"/>
                                          </p:stCondLst>
                                        </p:cTn>
                                        <p:tgtEl>
                                          <p:spTgt spid="2">
                                            <p:txEl>
                                              <p:pRg st="5" end="5"/>
                                            </p:txEl>
                                          </p:spTgt>
                                        </p:tgtEl>
                                      </p:cBhvr>
                                      <p:to x="100000" y="80000"/>
                                    </p:animScale>
                                    <p:animScale>
                                      <p:cBhvr>
                                        <p:cTn id="66" dur="166" decel="50000">
                                          <p:stCondLst>
                                            <p:cond delay="1338"/>
                                          </p:stCondLst>
                                        </p:cTn>
                                        <p:tgtEl>
                                          <p:spTgt spid="2">
                                            <p:txEl>
                                              <p:pRg st="5" end="5"/>
                                            </p:txEl>
                                          </p:spTgt>
                                        </p:tgtEl>
                                      </p:cBhvr>
                                      <p:to x="100000" y="100000"/>
                                    </p:animScale>
                                    <p:animScale>
                                      <p:cBhvr>
                                        <p:cTn id="67" dur="26">
                                          <p:stCondLst>
                                            <p:cond delay="1642"/>
                                          </p:stCondLst>
                                        </p:cTn>
                                        <p:tgtEl>
                                          <p:spTgt spid="2">
                                            <p:txEl>
                                              <p:pRg st="5" end="5"/>
                                            </p:txEl>
                                          </p:spTgt>
                                        </p:tgtEl>
                                      </p:cBhvr>
                                      <p:to x="100000" y="90000"/>
                                    </p:animScale>
                                    <p:animScale>
                                      <p:cBhvr>
                                        <p:cTn id="68" dur="166" decel="50000">
                                          <p:stCondLst>
                                            <p:cond delay="1668"/>
                                          </p:stCondLst>
                                        </p:cTn>
                                        <p:tgtEl>
                                          <p:spTgt spid="2">
                                            <p:txEl>
                                              <p:pRg st="5" end="5"/>
                                            </p:txEl>
                                          </p:spTgt>
                                        </p:tgtEl>
                                      </p:cBhvr>
                                      <p:to x="100000" y="100000"/>
                                    </p:animScale>
                                    <p:animScale>
                                      <p:cBhvr>
                                        <p:cTn id="69" dur="26">
                                          <p:stCondLst>
                                            <p:cond delay="1808"/>
                                          </p:stCondLst>
                                        </p:cTn>
                                        <p:tgtEl>
                                          <p:spTgt spid="2">
                                            <p:txEl>
                                              <p:pRg st="5" end="5"/>
                                            </p:txEl>
                                          </p:spTgt>
                                        </p:tgtEl>
                                      </p:cBhvr>
                                      <p:to x="100000" y="95000"/>
                                    </p:animScale>
                                    <p:animScale>
                                      <p:cBhvr>
                                        <p:cTn id="70" dur="166" decel="50000">
                                          <p:stCondLst>
                                            <p:cond delay="1834"/>
                                          </p:stCondLst>
                                        </p:cTn>
                                        <p:tgtEl>
                                          <p:spTgt spid="2">
                                            <p:txEl>
                                              <p:pRg st="5" end="5"/>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Effect transition="in" filter="wipe(down)">
                                      <p:cBhvr>
                                        <p:cTn id="73" dur="580">
                                          <p:stCondLst>
                                            <p:cond delay="0"/>
                                          </p:stCondLst>
                                        </p:cTn>
                                        <p:tgtEl>
                                          <p:spTgt spid="2">
                                            <p:txEl>
                                              <p:pRg st="6" end="6"/>
                                            </p:txEl>
                                          </p:spTgt>
                                        </p:tgtEl>
                                      </p:cBhvr>
                                    </p:animEffect>
                                    <p:anim calcmode="lin" valueType="num">
                                      <p:cBhvr>
                                        <p:cTn id="74"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txEl>
                                              <p:pRg st="6" end="6"/>
                                            </p:txEl>
                                          </p:spTgt>
                                        </p:tgtEl>
                                      </p:cBhvr>
                                      <p:to x="100000" y="60000"/>
                                    </p:animScale>
                                    <p:animScale>
                                      <p:cBhvr>
                                        <p:cTn id="80" dur="166" decel="50000">
                                          <p:stCondLst>
                                            <p:cond delay="676"/>
                                          </p:stCondLst>
                                        </p:cTn>
                                        <p:tgtEl>
                                          <p:spTgt spid="2">
                                            <p:txEl>
                                              <p:pRg st="6" end="6"/>
                                            </p:txEl>
                                          </p:spTgt>
                                        </p:tgtEl>
                                      </p:cBhvr>
                                      <p:to x="100000" y="100000"/>
                                    </p:animScale>
                                    <p:animScale>
                                      <p:cBhvr>
                                        <p:cTn id="81" dur="26">
                                          <p:stCondLst>
                                            <p:cond delay="1312"/>
                                          </p:stCondLst>
                                        </p:cTn>
                                        <p:tgtEl>
                                          <p:spTgt spid="2">
                                            <p:txEl>
                                              <p:pRg st="6" end="6"/>
                                            </p:txEl>
                                          </p:spTgt>
                                        </p:tgtEl>
                                      </p:cBhvr>
                                      <p:to x="100000" y="80000"/>
                                    </p:animScale>
                                    <p:animScale>
                                      <p:cBhvr>
                                        <p:cTn id="82" dur="166" decel="50000">
                                          <p:stCondLst>
                                            <p:cond delay="1338"/>
                                          </p:stCondLst>
                                        </p:cTn>
                                        <p:tgtEl>
                                          <p:spTgt spid="2">
                                            <p:txEl>
                                              <p:pRg st="6" end="6"/>
                                            </p:txEl>
                                          </p:spTgt>
                                        </p:tgtEl>
                                      </p:cBhvr>
                                      <p:to x="100000" y="100000"/>
                                    </p:animScale>
                                    <p:animScale>
                                      <p:cBhvr>
                                        <p:cTn id="83" dur="26">
                                          <p:stCondLst>
                                            <p:cond delay="1642"/>
                                          </p:stCondLst>
                                        </p:cTn>
                                        <p:tgtEl>
                                          <p:spTgt spid="2">
                                            <p:txEl>
                                              <p:pRg st="6" end="6"/>
                                            </p:txEl>
                                          </p:spTgt>
                                        </p:tgtEl>
                                      </p:cBhvr>
                                      <p:to x="100000" y="90000"/>
                                    </p:animScale>
                                    <p:animScale>
                                      <p:cBhvr>
                                        <p:cTn id="84" dur="166" decel="50000">
                                          <p:stCondLst>
                                            <p:cond delay="1668"/>
                                          </p:stCondLst>
                                        </p:cTn>
                                        <p:tgtEl>
                                          <p:spTgt spid="2">
                                            <p:txEl>
                                              <p:pRg st="6" end="6"/>
                                            </p:txEl>
                                          </p:spTgt>
                                        </p:tgtEl>
                                      </p:cBhvr>
                                      <p:to x="100000" y="100000"/>
                                    </p:animScale>
                                    <p:animScale>
                                      <p:cBhvr>
                                        <p:cTn id="85" dur="26">
                                          <p:stCondLst>
                                            <p:cond delay="1808"/>
                                          </p:stCondLst>
                                        </p:cTn>
                                        <p:tgtEl>
                                          <p:spTgt spid="2">
                                            <p:txEl>
                                              <p:pRg st="6" end="6"/>
                                            </p:txEl>
                                          </p:spTgt>
                                        </p:tgtEl>
                                      </p:cBhvr>
                                      <p:to x="100000" y="95000"/>
                                    </p:animScale>
                                    <p:animScale>
                                      <p:cBhvr>
                                        <p:cTn id="86" dur="166" decel="50000">
                                          <p:stCondLst>
                                            <p:cond delay="1834"/>
                                          </p:stCondLst>
                                        </p:cTn>
                                        <p:tgtEl>
                                          <p:spTgt spid="2">
                                            <p:txEl>
                                              <p:pRg st="6" end="6"/>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2">
                                            <p:txEl>
                                              <p:pRg st="7" end="7"/>
                                            </p:txEl>
                                          </p:spTgt>
                                        </p:tgtEl>
                                        <p:attrNameLst>
                                          <p:attrName>style.visibility</p:attrName>
                                        </p:attrNameLst>
                                      </p:cBhvr>
                                      <p:to>
                                        <p:strVal val="visible"/>
                                      </p:to>
                                    </p:set>
                                    <p:animEffect transition="in" filter="wipe(down)">
                                      <p:cBhvr>
                                        <p:cTn id="89" dur="580">
                                          <p:stCondLst>
                                            <p:cond delay="0"/>
                                          </p:stCondLst>
                                        </p:cTn>
                                        <p:tgtEl>
                                          <p:spTgt spid="2">
                                            <p:txEl>
                                              <p:pRg st="7" end="7"/>
                                            </p:txEl>
                                          </p:spTgt>
                                        </p:tgtEl>
                                      </p:cBhvr>
                                    </p:animEffect>
                                    <p:anim calcmode="lin" valueType="num">
                                      <p:cBhvr>
                                        <p:cTn id="90"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xEl>
                                              <p:pRg st="7" end="7"/>
                                            </p:txEl>
                                          </p:spTgt>
                                        </p:tgtEl>
                                      </p:cBhvr>
                                      <p:to x="100000" y="60000"/>
                                    </p:animScale>
                                    <p:animScale>
                                      <p:cBhvr>
                                        <p:cTn id="96" dur="166" decel="50000">
                                          <p:stCondLst>
                                            <p:cond delay="676"/>
                                          </p:stCondLst>
                                        </p:cTn>
                                        <p:tgtEl>
                                          <p:spTgt spid="2">
                                            <p:txEl>
                                              <p:pRg st="7" end="7"/>
                                            </p:txEl>
                                          </p:spTgt>
                                        </p:tgtEl>
                                      </p:cBhvr>
                                      <p:to x="100000" y="100000"/>
                                    </p:animScale>
                                    <p:animScale>
                                      <p:cBhvr>
                                        <p:cTn id="97" dur="26">
                                          <p:stCondLst>
                                            <p:cond delay="1312"/>
                                          </p:stCondLst>
                                        </p:cTn>
                                        <p:tgtEl>
                                          <p:spTgt spid="2">
                                            <p:txEl>
                                              <p:pRg st="7" end="7"/>
                                            </p:txEl>
                                          </p:spTgt>
                                        </p:tgtEl>
                                      </p:cBhvr>
                                      <p:to x="100000" y="80000"/>
                                    </p:animScale>
                                    <p:animScale>
                                      <p:cBhvr>
                                        <p:cTn id="98" dur="166" decel="50000">
                                          <p:stCondLst>
                                            <p:cond delay="1338"/>
                                          </p:stCondLst>
                                        </p:cTn>
                                        <p:tgtEl>
                                          <p:spTgt spid="2">
                                            <p:txEl>
                                              <p:pRg st="7" end="7"/>
                                            </p:txEl>
                                          </p:spTgt>
                                        </p:tgtEl>
                                      </p:cBhvr>
                                      <p:to x="100000" y="100000"/>
                                    </p:animScale>
                                    <p:animScale>
                                      <p:cBhvr>
                                        <p:cTn id="99" dur="26">
                                          <p:stCondLst>
                                            <p:cond delay="1642"/>
                                          </p:stCondLst>
                                        </p:cTn>
                                        <p:tgtEl>
                                          <p:spTgt spid="2">
                                            <p:txEl>
                                              <p:pRg st="7" end="7"/>
                                            </p:txEl>
                                          </p:spTgt>
                                        </p:tgtEl>
                                      </p:cBhvr>
                                      <p:to x="100000" y="90000"/>
                                    </p:animScale>
                                    <p:animScale>
                                      <p:cBhvr>
                                        <p:cTn id="100" dur="166" decel="50000">
                                          <p:stCondLst>
                                            <p:cond delay="1668"/>
                                          </p:stCondLst>
                                        </p:cTn>
                                        <p:tgtEl>
                                          <p:spTgt spid="2">
                                            <p:txEl>
                                              <p:pRg st="7" end="7"/>
                                            </p:txEl>
                                          </p:spTgt>
                                        </p:tgtEl>
                                      </p:cBhvr>
                                      <p:to x="100000" y="100000"/>
                                    </p:animScale>
                                    <p:animScale>
                                      <p:cBhvr>
                                        <p:cTn id="101" dur="26">
                                          <p:stCondLst>
                                            <p:cond delay="1808"/>
                                          </p:stCondLst>
                                        </p:cTn>
                                        <p:tgtEl>
                                          <p:spTgt spid="2">
                                            <p:txEl>
                                              <p:pRg st="7" end="7"/>
                                            </p:txEl>
                                          </p:spTgt>
                                        </p:tgtEl>
                                      </p:cBhvr>
                                      <p:to x="100000" y="95000"/>
                                    </p:animScale>
                                    <p:animScale>
                                      <p:cBhvr>
                                        <p:cTn id="102"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355860"/>
          </a:xfrm>
          <a:prstGeom prst="rect">
            <a:avLst/>
          </a:prstGeom>
        </p:spPr>
        <p:txBody>
          <a:bodyPr wrap="square">
            <a:spAutoFit/>
          </a:bodyPr>
          <a:lstStyle/>
          <a:p>
            <a:pPr algn="just"/>
            <a:r>
              <a:rPr lang="ar-SA" sz="3600" b="1" i="1" dirty="0" smtClean="0">
                <a:latin typeface="Arabic Typesetting" pitchFamily="66" charset="-78"/>
                <a:cs typeface="Arabic Typesetting" pitchFamily="66" charset="-78"/>
              </a:rPr>
              <a:t>                      ( 1- </a:t>
            </a:r>
            <a:r>
              <a:rPr lang="ar-IQ" sz="3600" b="1" i="1" dirty="0" smtClean="0">
                <a:latin typeface="Arabic Typesetting" pitchFamily="66" charset="-78"/>
                <a:cs typeface="Arabic Typesetting" pitchFamily="66" charset="-78"/>
              </a:rPr>
              <a:t>مقاييس </a:t>
            </a:r>
            <a:r>
              <a:rPr lang="ar-IQ" sz="3600" b="1" i="1" dirty="0">
                <a:latin typeface="Arabic Typesetting" pitchFamily="66" charset="-78"/>
                <a:cs typeface="Arabic Typesetting" pitchFamily="66" charset="-78"/>
              </a:rPr>
              <a:t>تكاليف الجودة والمنظور المالي </a:t>
            </a:r>
            <a:r>
              <a:rPr lang="ar-SA" sz="3600" b="1" i="1" dirty="0">
                <a:latin typeface="Arabic Typesetting" pitchFamily="66" charset="-78"/>
                <a:cs typeface="Arabic Typesetting" pitchFamily="66" charset="-78"/>
              </a:rPr>
              <a:t>)</a:t>
            </a:r>
          </a:p>
          <a:p>
            <a:pPr algn="just"/>
            <a:r>
              <a:rPr lang="ar-IQ" sz="3600" b="1" i="1" dirty="0" smtClean="0">
                <a:latin typeface="Arabic Typesetting" pitchFamily="66" charset="-78"/>
                <a:cs typeface="Arabic Typesetting" pitchFamily="66" charset="-78"/>
              </a:rPr>
              <a:t>  </a:t>
            </a:r>
            <a:endParaRPr lang="en-US" sz="3600" b="1" i="1" dirty="0">
              <a:latin typeface="Arabic Typesetting" pitchFamily="66" charset="-78"/>
              <a:cs typeface="Arabic Typesetting" pitchFamily="66" charset="-78"/>
            </a:endParaRPr>
          </a:p>
          <a:p>
            <a:pPr algn="just"/>
            <a:r>
              <a:rPr lang="ar-IQ" sz="3600" b="1" i="1" dirty="0">
                <a:latin typeface="Arabic Typesetting" pitchFamily="66" charset="-78"/>
                <a:cs typeface="Arabic Typesetting" pitchFamily="66" charset="-78"/>
              </a:rPr>
              <a:t>  يسعى المنظور المالي في الغالب إلى تحقيق ثلاثة أهداف رئيسية وهي النمو في الإيرادات وتخفيض التكاليف وتحسين الانتفاع من الموجودات .هناك علاقة بين تكاليف الجودة وتحسين الربحية وتخفيض التكاليف، فعندما يكون الهدف تحسين الربحية فيمكن استعمال مقاييس العائد على الجودة* </a:t>
            </a:r>
            <a:r>
              <a:rPr lang="en-US" sz="3600" b="1" i="1" dirty="0">
                <a:latin typeface="Arabic Typesetting" pitchFamily="66" charset="-78"/>
                <a:cs typeface="Arabic Typesetting" pitchFamily="66" charset="-78"/>
              </a:rPr>
              <a:t>(ROQ) </a:t>
            </a:r>
            <a:r>
              <a:rPr lang="ar-IQ" sz="3600" b="1" i="1" dirty="0">
                <a:latin typeface="Arabic Typesetting" pitchFamily="66" charset="-78"/>
                <a:cs typeface="Arabic Typesetting" pitchFamily="66" charset="-78"/>
              </a:rPr>
              <a:t>ونسبة تكاليف الجودة إلى المبيعات، هناك تشابه في أهداف كل من تكاليف الجودة الشاملة والمنظور المالي إذ إن كلاهما يسعى إلى تحسين الربحية وتخفيض التكاليف وبالتالي تحسين الأداء المالي للوحدة الاقتصادية . إن تبني برامج فعالة للجودة والتركيز على أنشطة الجودة التي تضيف قيمة من خلال التركيز على تكاليف المنع سيساعد في تخفيض تكاليف التقييم والفشل بنوعيه.</a:t>
            </a:r>
          </a:p>
          <a:p>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65108006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463855"/>
          </a:xfrm>
          <a:prstGeom prst="rect">
            <a:avLst/>
          </a:prstGeom>
        </p:spPr>
        <p:txBody>
          <a:bodyPr wrap="square">
            <a:spAutoFit/>
          </a:bodyPr>
          <a:lstStyle/>
          <a:p>
            <a:pPr algn="just"/>
            <a:r>
              <a:rPr lang="ar-SA" sz="3600" b="1" i="1" dirty="0" smtClean="0">
                <a:latin typeface="Arabic Typesetting" pitchFamily="66" charset="-78"/>
                <a:cs typeface="Arabic Typesetting" pitchFamily="66" charset="-78"/>
              </a:rPr>
              <a:t>                     </a:t>
            </a:r>
            <a:r>
              <a:rPr lang="ar-IQ" sz="3600" b="1" i="1" dirty="0">
                <a:latin typeface="Arabic Typesetting" pitchFamily="66" charset="-78"/>
                <a:cs typeface="Arabic Typesetting" pitchFamily="66" charset="-78"/>
              </a:rPr>
              <a:t>(2) مقاييس تكاليف الجودة ومنظور الزبون :ـ </a:t>
            </a:r>
            <a:endParaRPr lang="ar-SA" sz="3600" b="1" i="1" dirty="0" smtClean="0">
              <a:latin typeface="Arabic Typesetting" pitchFamily="66" charset="-78"/>
              <a:cs typeface="Arabic Typesetting" pitchFamily="66" charset="-78"/>
            </a:endParaRPr>
          </a:p>
          <a:p>
            <a:pPr algn="just"/>
            <a:endParaRPr lang="en-US" sz="3600" b="1" i="1" dirty="0">
              <a:latin typeface="Arabic Typesetting" pitchFamily="66" charset="-78"/>
              <a:cs typeface="Arabic Typesetting" pitchFamily="66" charset="-78"/>
            </a:endParaRPr>
          </a:p>
          <a:p>
            <a:pPr algn="just"/>
            <a:r>
              <a:rPr lang="ar-IQ" sz="3600" b="1" i="1" dirty="0">
                <a:latin typeface="Arabic Typesetting" pitchFamily="66" charset="-78"/>
                <a:cs typeface="Arabic Typesetting" pitchFamily="66" charset="-78"/>
              </a:rPr>
              <a:t>تساهم تكاليف الجودة بتوفير مقاييس لرضا الزبون اذ يمكن استعمال مقاييس نسبة تكاليف الفشل الخارجي إلى تكاليف الجودة ونسبة تكاليف الضمان إلى تكاليف الفشل الخارجي، إما عندما يكون الهدف تحسين جودة الإنتاج المباع إلى الزبائن فيمكن استعمال مقياس نسبة عدد الوحدات المعيبة إلى إجمالي الوحدات المشحونة إلى الزبائن ومقياس نسبة الانخفاض في عدد الوحدات المعيبة عن السنة السابقة . </a:t>
            </a:r>
          </a:p>
          <a:p>
            <a:pPr algn="just"/>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a:t>
            </a:r>
            <a:r>
              <a:rPr lang="ar-IQ" sz="3600" b="1" i="1" dirty="0">
                <a:latin typeface="Arabic Typesetting" pitchFamily="66" charset="-78"/>
                <a:cs typeface="Arabic Typesetting" pitchFamily="66" charset="-78"/>
              </a:rPr>
              <a:t>3) مقاييس تكاليف الجودة ومنظور العمليات الداخلية :ـ  </a:t>
            </a:r>
            <a:endParaRPr lang="ar-SA" sz="3600" b="1" i="1" dirty="0" smtClean="0">
              <a:latin typeface="Arabic Typesetting" pitchFamily="66" charset="-78"/>
              <a:cs typeface="Arabic Typesetting" pitchFamily="66" charset="-78"/>
            </a:endParaRPr>
          </a:p>
          <a:p>
            <a:pPr algn="just"/>
            <a:endParaRPr lang="en-US" sz="3600" b="1" i="1" dirty="0">
              <a:latin typeface="Arabic Typesetting" pitchFamily="66" charset="-78"/>
              <a:cs typeface="Arabic Typesetting" pitchFamily="66" charset="-78"/>
            </a:endParaRPr>
          </a:p>
          <a:p>
            <a:pPr lvl="0" algn="just"/>
            <a:r>
              <a:rPr lang="ar-IQ" sz="3600" b="1" i="1" dirty="0">
                <a:latin typeface="Arabic Typesetting" pitchFamily="66" charset="-78"/>
                <a:cs typeface="Arabic Typesetting" pitchFamily="66" charset="-78"/>
              </a:rPr>
              <a:t>تستطيع تكاليف الجودة أن توفر مجموعة من المقاييس والتي يمكن من خلالها قياس جودة العمليات الداخلية للوحدة الاقتصادية مثل نسبة المخرجات المعيبة إلى المخرجات الكلية ونسبة الجودة / الإنتاجية وغيرها من المقاييس . </a:t>
            </a:r>
            <a:endParaRPr lang="en-US" sz="3600" b="1" i="1" dirty="0">
              <a:latin typeface="Arabic Typesetting" pitchFamily="66" charset="-78"/>
              <a:cs typeface="Arabic Typesetting" pitchFamily="66" charset="-78"/>
            </a:endParaRPr>
          </a:p>
          <a:p>
            <a:pPr algn="just"/>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80834194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6247864"/>
          </a:xfrm>
          <a:prstGeom prst="rect">
            <a:avLst/>
          </a:prstGeom>
        </p:spPr>
        <p:txBody>
          <a:bodyPr wrap="square">
            <a:spAutoFit/>
          </a:bodyPr>
          <a:lstStyle/>
          <a:p>
            <a:pPr algn="just"/>
            <a:endParaRPr lang="ar-SA" sz="3600" b="1" i="1" dirty="0" smtClean="0">
              <a:latin typeface="Arabic Typesetting" pitchFamily="66" charset="-78"/>
              <a:cs typeface="Arabic Typesetting" pitchFamily="66" charset="-78"/>
            </a:endParaRPr>
          </a:p>
          <a:p>
            <a:pPr algn="just"/>
            <a:r>
              <a:rPr lang="ar-SA" sz="3600" b="1" i="1" dirty="0">
                <a:latin typeface="Arabic Typesetting" pitchFamily="66" charset="-78"/>
                <a:cs typeface="Arabic Typesetting" pitchFamily="66" charset="-78"/>
              </a:rPr>
              <a:t> </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a:t>
            </a:r>
            <a:r>
              <a:rPr lang="ar-IQ" sz="3600" b="1" i="1" dirty="0">
                <a:latin typeface="Arabic Typesetting" pitchFamily="66" charset="-78"/>
                <a:cs typeface="Arabic Typesetting" pitchFamily="66" charset="-78"/>
              </a:rPr>
              <a:t>4) مقاييس تكاليف الجودة ومنظور التعلم والنمو :</a:t>
            </a:r>
            <a:r>
              <a:rPr lang="ar-IQ" sz="3600" b="1" i="1" dirty="0" smtClean="0">
                <a:latin typeface="Arabic Typesetting" pitchFamily="66" charset="-78"/>
                <a:cs typeface="Arabic Typesetting" pitchFamily="66" charset="-78"/>
              </a:rPr>
              <a:t>ـ</a:t>
            </a:r>
            <a:endParaRPr lang="ar-SA" sz="3600" b="1" i="1" dirty="0" smtClean="0">
              <a:latin typeface="Arabic Typesetting" pitchFamily="66" charset="-78"/>
              <a:cs typeface="Arabic Typesetting" pitchFamily="66" charset="-78"/>
            </a:endParaRPr>
          </a:p>
          <a:p>
            <a:pPr algn="just"/>
            <a:endParaRPr lang="ar-IQ" sz="3600" b="1" i="1" dirty="0">
              <a:latin typeface="Arabic Typesetting" pitchFamily="66" charset="-78"/>
              <a:cs typeface="Arabic Typesetting" pitchFamily="66" charset="-78"/>
            </a:endParaRPr>
          </a:p>
          <a:p>
            <a:pPr algn="just"/>
            <a:r>
              <a:rPr lang="ar-IQ" sz="3600" b="1" i="1" dirty="0">
                <a:latin typeface="Arabic Typesetting" pitchFamily="66" charset="-78"/>
                <a:cs typeface="Arabic Typesetting" pitchFamily="66" charset="-78"/>
              </a:rPr>
              <a:t>اشتراك تكاليف الجودة مع منظور التعلم والنمو في بعض الأهداف ومنها زيادة قدرات العاملين على الجودة من خلال قيامها بتوفير مجموعة من المقاييس المالية وغير المالية التي تستعمل في تقويم الأداء </a:t>
            </a:r>
            <a:r>
              <a:rPr lang="ar-IQ" sz="3600" b="1" i="1" dirty="0" smtClean="0">
                <a:latin typeface="Arabic Typesetting" pitchFamily="66" charset="-78"/>
                <a:cs typeface="Arabic Typesetting" pitchFamily="66" charset="-78"/>
              </a:rPr>
              <a:t>الاستراتيجي </a:t>
            </a:r>
            <a:r>
              <a:rPr lang="ar-IQ" sz="3600" b="1" i="1" dirty="0">
                <a:latin typeface="Arabic Typesetting" pitchFamily="66" charset="-78"/>
                <a:cs typeface="Arabic Typesetting" pitchFamily="66" charset="-78"/>
              </a:rPr>
              <a:t>وأيضاً تحفيز وتطوير العاملين المدربين على الجودة . فتكاليف الجودة توفر مجموعة من المقاييس التي تهدف إلى بيان مدى فاعلية وكفاءة الوحدة الاقتصادية في تحقيق أهدافها مثل نسبة النمو في مصاريف التدريب على الجودة وغيرها </a:t>
            </a:r>
            <a:endParaRPr lang="en-US" sz="3600" b="1" i="1" dirty="0">
              <a:latin typeface="Arabic Typesetting" pitchFamily="66" charset="-78"/>
              <a:cs typeface="Arabic Typesetting" pitchFamily="66" charset="-78"/>
            </a:endParaRPr>
          </a:p>
          <a:p>
            <a:pPr algn="just"/>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182219134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217634"/>
          </a:xfrm>
          <a:prstGeom prst="rect">
            <a:avLst/>
          </a:prstGeom>
        </p:spPr>
        <p:txBody>
          <a:bodyPr wrap="square">
            <a:spAutoFit/>
          </a:bodyPr>
          <a:lstStyle/>
          <a:p>
            <a:pPr algn="just"/>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a:t>
            </a:r>
            <a:r>
              <a:rPr lang="ar-IQ" sz="3200" b="1" i="1" dirty="0">
                <a:latin typeface="Arabic Typesetting" pitchFamily="66" charset="-78"/>
                <a:cs typeface="Arabic Typesetting" pitchFamily="66" charset="-78"/>
              </a:rPr>
              <a:t>5) مقاييس تكاليف الجودة ومنظور البيئة المجتمعية </a:t>
            </a:r>
            <a:r>
              <a:rPr lang="ar-IQ" sz="3200" b="1" i="1" dirty="0" smtClean="0">
                <a:latin typeface="Arabic Typesetting" pitchFamily="66" charset="-78"/>
                <a:cs typeface="Arabic Typesetting" pitchFamily="66" charset="-78"/>
              </a:rPr>
              <a:t>:</a:t>
            </a:r>
            <a:endParaRPr lang="ar-SA" sz="3200" b="1" i="1" dirty="0" smtClean="0">
              <a:latin typeface="Arabic Typesetting" pitchFamily="66" charset="-78"/>
              <a:cs typeface="Arabic Typesetting" pitchFamily="66" charset="-78"/>
            </a:endParaRPr>
          </a:p>
          <a:p>
            <a:pPr algn="just"/>
            <a:endParaRPr lang="ar-IQ" sz="3200" b="1" i="1" dirty="0">
              <a:latin typeface="Arabic Typesetting" pitchFamily="66" charset="-78"/>
              <a:cs typeface="Arabic Typesetting" pitchFamily="66" charset="-78"/>
            </a:endParaRPr>
          </a:p>
          <a:p>
            <a:pPr algn="just"/>
            <a:r>
              <a:rPr lang="ar-IQ" sz="3200" b="1" i="1" dirty="0">
                <a:latin typeface="Arabic Typesetting" pitchFamily="66" charset="-78"/>
                <a:cs typeface="Arabic Typesetting" pitchFamily="66" charset="-78"/>
              </a:rPr>
              <a:t> لغرض قياس منظور البيئة المجتمعية من خلال مقاييس تكاليف الجودة فلابد من الربط بين هذه المقاييس وأهداف هذا المنظور من أجل إظهار مدى مساهمة الوحدة الاقتصادية في إرضاء المجتمع عنها جراء إنتاجها منتجات عالية الجودة وكذلك بيان مساهمتها في الحد من التلوث وحماية البيئة . وتسعى تكاليف الجودة إلى تحقيق الجودة المطلوبة في كل من العمليات والمنتجات إذ إن ذلك يساعد في المحافظة على البيئة كنتيجة للتخلص من التأثيرات السلبية المترتبة على البيئة نتيجة الجودة الرديئة وكذلك الحصول على رضا المجتمع. فيمكن استعمال مقياس نسبة المبالغ المنفقة على خدمة العاملين على الجودة إلى تكاليف المنع من حيث نفقات الطبابة والنقل والمطعم وإجازات الأمومة </a:t>
            </a:r>
            <a:r>
              <a:rPr lang="ar-IQ" sz="3200" b="1" i="1" dirty="0" err="1">
                <a:latin typeface="Arabic Typesetting" pitchFamily="66" charset="-78"/>
                <a:cs typeface="Arabic Typesetting" pitchFamily="66" charset="-78"/>
              </a:rPr>
              <a:t>والأجازات</a:t>
            </a:r>
            <a:r>
              <a:rPr lang="ar-IQ" sz="3200" b="1" i="1" dirty="0">
                <a:latin typeface="Arabic Typesetting" pitchFamily="66" charset="-78"/>
                <a:cs typeface="Arabic Typesetting" pitchFamily="66" charset="-78"/>
              </a:rPr>
              <a:t> الدراسية وغيرها من التكاليف التي تنفقها الوحدة الاقتصادية عليهم، ، إما إذا كان الهدف خدمة المجتمع فيمكن استعمال مقياس نسبة تكاليف المنع إلى تكاليف الجودة ، وإذا كان الهدف خدمة الزبائن فنستعمل مقياس نسبة تكاليف خدمات ما بعد البيع إلى تكاليف الجودة ، في حين إذا كان الهدف حماية البيئة من التلوث فيمكن استعمال مقياس نسبة تكاليف تلوث البيئة إلى تكاليف الجودة.</a:t>
            </a:r>
          </a:p>
          <a:p>
            <a:pPr algn="just"/>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10759119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909858"/>
          </a:xfrm>
          <a:prstGeom prst="rect">
            <a:avLst/>
          </a:prstGeom>
        </p:spPr>
        <p:txBody>
          <a:bodyPr wrap="square">
            <a:spAutoFit/>
          </a:bodyPr>
          <a:lstStyle/>
          <a:p>
            <a:r>
              <a:rPr lang="ar-SA" sz="3600" b="1" dirty="0" smtClean="0">
                <a:latin typeface="Arabic Typesetting" pitchFamily="66" charset="-78"/>
                <a:cs typeface="Arabic Typesetting" pitchFamily="66" charset="-78"/>
              </a:rPr>
              <a:t>                     </a:t>
            </a:r>
          </a:p>
          <a:p>
            <a:r>
              <a:rPr lang="ar-SA" sz="3600" b="1" dirty="0">
                <a:latin typeface="Arabic Typesetting" pitchFamily="66" charset="-78"/>
                <a:cs typeface="Arabic Typesetting" pitchFamily="66" charset="-78"/>
              </a:rPr>
              <a:t> </a:t>
            </a:r>
            <a:r>
              <a:rPr lang="ar-SA" sz="3600" b="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a:t>
            </a:r>
            <a:r>
              <a:rPr lang="ar-IQ" sz="3600" b="1" i="1" dirty="0">
                <a:latin typeface="Arabic Typesetting" pitchFamily="66" charset="-78"/>
                <a:cs typeface="Arabic Typesetting" pitchFamily="66" charset="-78"/>
              </a:rPr>
              <a:t>6) مقاييس تكاليف الجودة ومنظور المخاطر :ـ </a:t>
            </a:r>
            <a:endParaRPr lang="ar-SA" sz="3600" b="1" i="1" dirty="0" smtClean="0">
              <a:latin typeface="Arabic Typesetting" pitchFamily="66" charset="-78"/>
              <a:cs typeface="Arabic Typesetting" pitchFamily="66" charset="-78"/>
            </a:endParaRPr>
          </a:p>
          <a:p>
            <a:endParaRPr lang="ar-IQ" sz="3600" b="1" i="1" dirty="0">
              <a:latin typeface="Arabic Typesetting" pitchFamily="66" charset="-78"/>
              <a:cs typeface="Arabic Typesetting" pitchFamily="66" charset="-78"/>
            </a:endParaRPr>
          </a:p>
          <a:p>
            <a:pPr lvl="0"/>
            <a:r>
              <a:rPr lang="ar-IQ" sz="3600" b="1" i="1" dirty="0">
                <a:latin typeface="Arabic Typesetting" pitchFamily="66" charset="-78"/>
                <a:cs typeface="Arabic Typesetting" pitchFamily="66" charset="-78"/>
              </a:rPr>
              <a:t> إذ يمكن استعمال مقياس نسبة تكاليف عدم المطابقة (الفشل الداخلي والخارجي) إلى تكاليف الجودة الشاملة ومقياس نسبة تكاليف الجودة المخفية إلى تكاليف الفشل الخارجي ومقياس نسبة تكاليف الفشل الخارجي (التكاليف الظاهرة والمخفية) إلى صافي المبيعات ومقياس نسبة النمو في حجم الطلب على المنتجات الجديدة  الجيدة . وتكاليف الجودة توفر مجموعة من المقاييس التي يمكن من خلالها قياس أهداف منظور المخاطر والمتمثلة بتخفيض مخاطر فقدان الحصة السوقية والمخاطر المالية .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يمكن إعداد بطاقة العلامات المتوازنة بمناظيرها الستة معتمدة كلياً على المقاييس المالية وغير المالية لتكاليف الجودة، ويمكن توضيح ذلك من خلال الشكل الآتي :</a:t>
            </a:r>
          </a:p>
          <a:p>
            <a:pPr algn="just"/>
            <a:endParaRPr lang="ar-IQ" sz="3600" b="1" i="1" u="sng"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8843176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7000"/>
                    </a14:imgEffect>
                  </a14:imgLayer>
                </a14:imgProps>
              </a:ext>
              <a:ext uri="{28A0092B-C50C-407E-A947-70E740481C1C}">
                <a14:useLocalDpi xmlns:a14="http://schemas.microsoft.com/office/drawing/2010/main" val="0"/>
              </a:ext>
            </a:extLst>
          </a:blip>
          <a:stretch>
            <a:fillRect/>
          </a:stretch>
        </p:blipFill>
        <p:spPr>
          <a:xfrm>
            <a:off x="0" y="12680"/>
            <a:ext cx="9144000" cy="6858000"/>
          </a:xfrm>
          <a:prstGeom prst="rect">
            <a:avLst/>
          </a:prstGeom>
        </p:spPr>
      </p:pic>
      <p:sp>
        <p:nvSpPr>
          <p:cNvPr id="2" name="Rectangle 1"/>
          <p:cNvSpPr/>
          <p:nvPr/>
        </p:nvSpPr>
        <p:spPr>
          <a:xfrm>
            <a:off x="0" y="0"/>
            <a:ext cx="9144000" cy="1815882"/>
          </a:xfrm>
          <a:prstGeom prst="rect">
            <a:avLst/>
          </a:prstGeom>
        </p:spPr>
        <p:txBody>
          <a:bodyPr wrap="square">
            <a:spAutoFit/>
          </a:bodyPr>
          <a:lstStyle/>
          <a:p>
            <a:r>
              <a:rPr lang="ar-SA" sz="3600" b="1" dirty="0" smtClean="0">
                <a:latin typeface="Arabic Typesetting" pitchFamily="66" charset="-78"/>
                <a:cs typeface="Arabic Typesetting" pitchFamily="66" charset="-78"/>
              </a:rPr>
              <a:t>                  </a:t>
            </a:r>
            <a:endParaRPr lang="ar-IQ" sz="3600" b="1" i="1" u="sng" dirty="0" smtClean="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
        <p:nvSpPr>
          <p:cNvPr id="114" name="Rectangle 164"/>
          <p:cNvSpPr>
            <a:spLocks noChangeArrowheads="1"/>
          </p:cNvSpPr>
          <p:nvPr/>
        </p:nvSpPr>
        <p:spPr bwMode="auto">
          <a:xfrm>
            <a:off x="1115616" y="57537"/>
            <a:ext cx="2640628" cy="28575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000" b="1" i="0" u="none" strike="noStrike" cap="none" normalizeH="0" baseline="0" smtClean="0">
                <a:ln>
                  <a:noFill/>
                </a:ln>
                <a:solidFill>
                  <a:schemeClr val="tx1"/>
                </a:solidFill>
                <a:effectLst/>
                <a:latin typeface="Arial" pitchFamily="34" charset="0"/>
                <a:ea typeface="Arial" pitchFamily="34" charset="0"/>
                <a:cs typeface="Arial" pitchFamily="34" charset="0"/>
              </a:rPr>
              <a:t>منظور الزبون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66"/>
          <p:cNvSpPr>
            <a:spLocks noChangeArrowheads="1"/>
          </p:cNvSpPr>
          <p:nvPr/>
        </p:nvSpPr>
        <p:spPr bwMode="auto">
          <a:xfrm>
            <a:off x="2843808" y="343287"/>
            <a:ext cx="914400" cy="27740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الأهداف</a:t>
            </a:r>
            <a:endParaRPr kumimoji="0" lang="en-US" sz="9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167"/>
          <p:cNvSpPr>
            <a:spLocks noChangeArrowheads="1"/>
          </p:cNvSpPr>
          <p:nvPr/>
        </p:nvSpPr>
        <p:spPr bwMode="auto">
          <a:xfrm>
            <a:off x="1115616" y="343287"/>
            <a:ext cx="1728192" cy="24288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smtClean="0">
                <a:ln>
                  <a:noFill/>
                </a:ln>
                <a:solidFill>
                  <a:schemeClr val="tx1"/>
                </a:solidFill>
                <a:effectLst/>
                <a:latin typeface="Arial" pitchFamily="34" charset="0"/>
                <a:ea typeface="Arial" pitchFamily="34" charset="0"/>
                <a:cs typeface="Arial" pitchFamily="34" charset="0"/>
              </a:rPr>
              <a:t>المقاييس</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69"/>
          <p:cNvSpPr>
            <a:spLocks noChangeArrowheads="1"/>
          </p:cNvSpPr>
          <p:nvPr/>
        </p:nvSpPr>
        <p:spPr bwMode="auto">
          <a:xfrm>
            <a:off x="1115616" y="605728"/>
            <a:ext cx="1756172" cy="17494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ar-SA" sz="1100" b="1" dirty="0" smtClean="0">
                <a:solidFill>
                  <a:schemeClr val="tx1"/>
                </a:solidFill>
                <a:latin typeface="Arial" pitchFamily="34" charset="0"/>
                <a:ea typeface="Arial" pitchFamily="34" charset="0"/>
                <a:cs typeface="DecoType Naskh Special" pitchFamily="2" charset="-78"/>
              </a:rPr>
              <a:t>(1)</a:t>
            </a:r>
            <a:r>
              <a:rPr kumimoji="0" lang="ar-IQ"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rPr>
              <a:t>نسبة تكاليف الفشل الخارجي إلى تكاليف الجودة الشاملة .</a:t>
            </a:r>
            <a:endParaRPr kumimoji="0" lang="en-US"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rPr>
              <a:t>(2) نسبة تكاليــف الضمان إلـــى تكاليف الفشل الخارجي .</a:t>
            </a:r>
            <a:endParaRPr kumimoji="0" lang="en-US"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rPr>
              <a:t>(3) نسبة عدد الوحدات المعيبة إلى إجمالي الوحدات المشحونــة إلى الزبائن .</a:t>
            </a:r>
            <a:endParaRPr kumimoji="0" lang="en-US"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ndalus" pitchFamily="18" charset="-78"/>
                <a:ea typeface="Arial" pitchFamily="34" charset="0"/>
                <a:cs typeface="Akhbar MT" pitchFamily="2" charset="-78"/>
              </a:rPr>
              <a:t>(4) نسبة الانخفاض فـي عـــدد الوحدات المعيبة .</a:t>
            </a:r>
            <a:endParaRPr kumimoji="0" lang="ar-SA" sz="1100" b="0" i="0" u="none" strike="noStrike" cap="none" normalizeH="0" baseline="0" dirty="0" smtClean="0">
              <a:ln>
                <a:noFill/>
              </a:ln>
              <a:solidFill>
                <a:schemeClr val="tx1"/>
              </a:solidFill>
              <a:effectLst/>
              <a:latin typeface="Andalus" pitchFamily="18" charset="-78"/>
              <a:cs typeface="Akhbar MT" pitchFamily="2" charset="-78"/>
            </a:endParaRPr>
          </a:p>
        </p:txBody>
      </p:sp>
      <p:sp>
        <p:nvSpPr>
          <p:cNvPr id="120" name="Rectangle 170"/>
          <p:cNvSpPr>
            <a:spLocks noChangeArrowheads="1"/>
          </p:cNvSpPr>
          <p:nvPr/>
        </p:nvSpPr>
        <p:spPr bwMode="auto">
          <a:xfrm>
            <a:off x="2843213" y="597867"/>
            <a:ext cx="914400" cy="175101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2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زيادة رضا الزبائن </a:t>
            </a:r>
            <a:endParaRPr kumimoji="0" lang="ar-SA" sz="12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2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تحسين جودة الإنتاج المباع .</a:t>
            </a:r>
            <a:endParaRPr kumimoji="0" lang="ar-SA" sz="12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121" name="Rectangle 171"/>
          <p:cNvSpPr>
            <a:spLocks noChangeArrowheads="1"/>
          </p:cNvSpPr>
          <p:nvPr/>
        </p:nvSpPr>
        <p:spPr bwMode="auto">
          <a:xfrm>
            <a:off x="5076056" y="44624"/>
            <a:ext cx="2359744" cy="28575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000" b="1" i="0" u="none" strike="noStrike" cap="none" normalizeH="0" baseline="0" smtClean="0">
                <a:ln>
                  <a:noFill/>
                </a:ln>
                <a:solidFill>
                  <a:schemeClr val="tx1"/>
                </a:solidFill>
                <a:effectLst/>
                <a:latin typeface="Arial" pitchFamily="34" charset="0"/>
                <a:ea typeface="Arial" pitchFamily="34" charset="0"/>
                <a:cs typeface="Arial" pitchFamily="34" charset="0"/>
              </a:rPr>
              <a:t>المنظور المالي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72"/>
          <p:cNvSpPr>
            <a:spLocks noChangeArrowheads="1"/>
          </p:cNvSpPr>
          <p:nvPr/>
        </p:nvSpPr>
        <p:spPr bwMode="auto">
          <a:xfrm>
            <a:off x="5084588" y="332656"/>
            <a:ext cx="1359620" cy="29105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smtClean="0">
                <a:ln>
                  <a:noFill/>
                </a:ln>
                <a:solidFill>
                  <a:schemeClr val="tx1"/>
                </a:solidFill>
                <a:effectLst/>
                <a:latin typeface="Arial" pitchFamily="34" charset="0"/>
                <a:ea typeface="Arial" pitchFamily="34" charset="0"/>
                <a:cs typeface="Arial" pitchFamily="34" charset="0"/>
              </a:rPr>
              <a:t>المقاييس</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73"/>
          <p:cNvSpPr>
            <a:spLocks noChangeArrowheads="1"/>
          </p:cNvSpPr>
          <p:nvPr/>
        </p:nvSpPr>
        <p:spPr bwMode="auto">
          <a:xfrm>
            <a:off x="6412570" y="332656"/>
            <a:ext cx="1039750" cy="29105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الأهداف</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174"/>
          <p:cNvSpPr>
            <a:spLocks noChangeArrowheads="1"/>
          </p:cNvSpPr>
          <p:nvPr/>
        </p:nvSpPr>
        <p:spPr bwMode="auto">
          <a:xfrm>
            <a:off x="5076353" y="620688"/>
            <a:ext cx="1439863" cy="172243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IQ" sz="12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a:t>
            </a: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1) نسبة العائد على الجودة .(2) نسبة تكاليـف الجـــودة الشاملة إلى صافي المبيعات.</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(3) نسبة تكاليف المطابقة إلى تكاليف الجودة الشاملة.</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(4) نسبة تكاليــف الجــودة الشاملة إلى تكاليــف الصنع للمخرجات .</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125" name="Rectangle 175"/>
          <p:cNvSpPr>
            <a:spLocks noChangeArrowheads="1"/>
          </p:cNvSpPr>
          <p:nvPr/>
        </p:nvSpPr>
        <p:spPr bwMode="auto">
          <a:xfrm>
            <a:off x="6516216" y="620688"/>
            <a:ext cx="914400" cy="17494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تحسين الربحية .</a:t>
            </a: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تخفيــض تكاليــف الجودة الشاملة .</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7" name="Rectangle 178"/>
          <p:cNvSpPr>
            <a:spLocks noChangeArrowheads="1"/>
          </p:cNvSpPr>
          <p:nvPr/>
        </p:nvSpPr>
        <p:spPr bwMode="auto">
          <a:xfrm>
            <a:off x="539554" y="2576587"/>
            <a:ext cx="2808310" cy="27634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منظور التعلم والنمو</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04" name="Rectangle 179"/>
          <p:cNvSpPr>
            <a:spLocks noChangeArrowheads="1"/>
          </p:cNvSpPr>
          <p:nvPr/>
        </p:nvSpPr>
        <p:spPr bwMode="auto">
          <a:xfrm>
            <a:off x="539553" y="2804741"/>
            <a:ext cx="1872208" cy="19221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smtClean="0">
                <a:ln>
                  <a:noFill/>
                </a:ln>
                <a:solidFill>
                  <a:schemeClr val="tx1"/>
                </a:solidFill>
                <a:effectLst/>
                <a:latin typeface="Arial" pitchFamily="34" charset="0"/>
                <a:ea typeface="Arial" pitchFamily="34" charset="0"/>
                <a:cs typeface="Arial" pitchFamily="34" charset="0"/>
              </a:rPr>
              <a:t>المقاييس</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305" name="Rectangle 180"/>
          <p:cNvSpPr>
            <a:spLocks noChangeArrowheads="1"/>
          </p:cNvSpPr>
          <p:nvPr/>
        </p:nvSpPr>
        <p:spPr bwMode="auto">
          <a:xfrm>
            <a:off x="2419177" y="2780928"/>
            <a:ext cx="928687" cy="23336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smtClean="0">
                <a:ln>
                  <a:noFill/>
                </a:ln>
                <a:solidFill>
                  <a:schemeClr val="tx1"/>
                </a:solidFill>
                <a:effectLst/>
                <a:latin typeface="Arial" pitchFamily="34" charset="0"/>
                <a:ea typeface="Arial" pitchFamily="34" charset="0"/>
                <a:cs typeface="Arial" pitchFamily="34" charset="0"/>
              </a:rPr>
              <a:t>الأهداف</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306" name="Rectangle 181"/>
          <p:cNvSpPr>
            <a:spLocks noChangeArrowheads="1"/>
          </p:cNvSpPr>
          <p:nvPr/>
        </p:nvSpPr>
        <p:spPr bwMode="auto">
          <a:xfrm>
            <a:off x="539551" y="2997200"/>
            <a:ext cx="1879625" cy="172561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IQ" sz="8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a:t>
            </a: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1) نسبة تكاليف التدريب على الجـودة إلى تكاليف المنع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(2) عدد العاملين المدربين على الجودة إلى إجمالي عدد العاملين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(3) نسبة مكافآت العاملين على الجـودة إلى تكاليف الجودة الشاملة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(4) نسبة النمو في مكافآت العاملين على الجودة </a:t>
            </a:r>
            <a:r>
              <a:rPr kumimoji="0" lang="ar-IQ" sz="8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a:t>
            </a:r>
            <a:endParaRPr kumimoji="0" lang="ar-SA" sz="18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07" name="Rectangle 182"/>
          <p:cNvSpPr>
            <a:spLocks noChangeArrowheads="1"/>
          </p:cNvSpPr>
          <p:nvPr/>
        </p:nvSpPr>
        <p:spPr bwMode="auto">
          <a:xfrm>
            <a:off x="2419177" y="2997200"/>
            <a:ext cx="928687" cy="172561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endParaRPr kumimoji="0" lang="ar-SA"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زيادة قدرات العاملين .</a:t>
            </a: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زيادة</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التحفيز والتطوير </a:t>
            </a:r>
            <a:r>
              <a:rPr kumimoji="0" lang="ar-IQ" sz="8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en-US" sz="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08" name="Rectangle 184"/>
          <p:cNvSpPr>
            <a:spLocks noChangeArrowheads="1"/>
          </p:cNvSpPr>
          <p:nvPr/>
        </p:nvSpPr>
        <p:spPr bwMode="auto">
          <a:xfrm>
            <a:off x="4042829" y="2883221"/>
            <a:ext cx="720006" cy="123259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2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الرؤية المستقبلية واستراتيجية الوحدة الاقتصادية</a:t>
            </a:r>
            <a:endParaRPr kumimoji="0" lang="ar-SA" sz="12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09" name="Rectangle 185"/>
          <p:cNvSpPr>
            <a:spLocks noChangeArrowheads="1"/>
          </p:cNvSpPr>
          <p:nvPr/>
        </p:nvSpPr>
        <p:spPr bwMode="auto">
          <a:xfrm>
            <a:off x="5292081" y="2447306"/>
            <a:ext cx="2664295" cy="32231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منظور العمليات الداخلية</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0" name="Rectangle 186"/>
          <p:cNvSpPr>
            <a:spLocks noChangeArrowheads="1"/>
          </p:cNvSpPr>
          <p:nvPr/>
        </p:nvSpPr>
        <p:spPr bwMode="auto">
          <a:xfrm>
            <a:off x="5292080" y="2769617"/>
            <a:ext cx="1630683" cy="22721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المقاييس</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1" name="Rectangle 187"/>
          <p:cNvSpPr>
            <a:spLocks noChangeArrowheads="1"/>
          </p:cNvSpPr>
          <p:nvPr/>
        </p:nvSpPr>
        <p:spPr bwMode="auto">
          <a:xfrm>
            <a:off x="6932444" y="2769617"/>
            <a:ext cx="1023931" cy="23991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الأهداف</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2" name="Rectangle 188"/>
          <p:cNvSpPr>
            <a:spLocks noChangeArrowheads="1"/>
          </p:cNvSpPr>
          <p:nvPr/>
        </p:nvSpPr>
        <p:spPr bwMode="auto">
          <a:xfrm>
            <a:off x="5292080" y="2996952"/>
            <a:ext cx="1630684" cy="174148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228600" marR="0" lvl="0" indent="-228600" algn="r" defTabSz="914400" rtl="1" eaLnBrk="1" fontAlgn="base" latinLnBrk="0" hangingPunct="1">
              <a:lnSpc>
                <a:spcPct val="100000"/>
              </a:lnSpc>
              <a:spcBef>
                <a:spcPct val="0"/>
              </a:spcBef>
              <a:spcAft>
                <a:spcPts val="1000"/>
              </a:spcAft>
              <a:buClrTx/>
              <a:buSzTx/>
              <a:buFontTx/>
              <a:buAutoNum type="arabicParenBoth"/>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نسبة تكاليف الفشل الداخلي إلى تكاليف الجودة الشاملة .</a:t>
            </a:r>
            <a:endParaRPr lang="en-US" sz="1100" b="1" dirty="0">
              <a:solidFill>
                <a:schemeClr val="tx1"/>
              </a:solidFill>
              <a:latin typeface="Arial" pitchFamily="34" charset="0"/>
              <a:ea typeface="Arial" pitchFamily="34" charset="0"/>
              <a:cs typeface="Akhbar MT" pitchFamily="2" charset="-78"/>
            </a:endParaRPr>
          </a:p>
          <a:p>
            <a:pPr marL="228600" marR="0" lvl="0" indent="-228600" algn="r" defTabSz="914400" rtl="1" eaLnBrk="1" fontAlgn="base" latinLnBrk="0" hangingPunct="1">
              <a:lnSpc>
                <a:spcPct val="100000"/>
              </a:lnSpc>
              <a:spcBef>
                <a:spcPct val="0"/>
              </a:spcBef>
              <a:spcAft>
                <a:spcPts val="1000"/>
              </a:spcAft>
              <a:buClrTx/>
              <a:buSzTx/>
              <a:buFontTx/>
              <a:buAutoNum type="arabicParenBoth"/>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(2) نسبة تكاليف السكراب إلى تكاليف الفشل الداخلي . </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(3) نسبة الجودة / لإنتاجية </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(4) نسبة تكاليف الجودة الشاملة إلى عدد الوحدات المنتجة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13" name="Rectangle 189"/>
          <p:cNvSpPr>
            <a:spLocks noChangeArrowheads="1"/>
          </p:cNvSpPr>
          <p:nvPr/>
        </p:nvSpPr>
        <p:spPr bwMode="auto">
          <a:xfrm>
            <a:off x="6922764" y="2996952"/>
            <a:ext cx="1033612" cy="174339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تحسين جودة العمليات الداخلية .</a:t>
            </a: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تحسين الإنتاجية . </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4" name="Rectangle 190"/>
          <p:cNvSpPr>
            <a:spLocks noChangeArrowheads="1"/>
          </p:cNvSpPr>
          <p:nvPr/>
        </p:nvSpPr>
        <p:spPr bwMode="auto">
          <a:xfrm>
            <a:off x="539552" y="4812034"/>
            <a:ext cx="3481587" cy="21212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          </a:t>
            </a: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منظور المخاطر</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5" name="Rectangle 191"/>
          <p:cNvSpPr>
            <a:spLocks noChangeArrowheads="1"/>
          </p:cNvSpPr>
          <p:nvPr/>
        </p:nvSpPr>
        <p:spPr bwMode="auto">
          <a:xfrm>
            <a:off x="539552" y="5013176"/>
            <a:ext cx="2479873" cy="22225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المقاييس</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6" name="Rectangle 192"/>
          <p:cNvSpPr>
            <a:spLocks noChangeArrowheads="1"/>
          </p:cNvSpPr>
          <p:nvPr/>
        </p:nvSpPr>
        <p:spPr bwMode="auto">
          <a:xfrm>
            <a:off x="3059832" y="5048488"/>
            <a:ext cx="962026" cy="22066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9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الأهداف</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17" name="Rectangle 193"/>
          <p:cNvSpPr>
            <a:spLocks noChangeArrowheads="1"/>
          </p:cNvSpPr>
          <p:nvPr/>
        </p:nvSpPr>
        <p:spPr bwMode="auto">
          <a:xfrm>
            <a:off x="539552" y="5229201"/>
            <a:ext cx="2479873" cy="151216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(1) نسبة تكاليف عدم المطابقة إلى تكاليف الجودة الشاملة . </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(2) نسبة تكاليف الجودة المخفية إلى تكاليف الفشل الخارجي (3) نسبة تكاليف الفشل الخارجي إلى صافي المبيعات . </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(4) نسبة النمو في حجــم الطلب على المنتجات الجديدة الجيدة .  </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18" name="Rectangle 194"/>
          <p:cNvSpPr>
            <a:spLocks noChangeArrowheads="1"/>
          </p:cNvSpPr>
          <p:nvPr/>
        </p:nvSpPr>
        <p:spPr bwMode="auto">
          <a:xfrm>
            <a:off x="3059113" y="5234956"/>
            <a:ext cx="962026" cy="150641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rPr>
              <a:t> </a:t>
            </a: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تخفيض مخاطر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فقدان الحصة السوقية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والمخاطر المالية .</a:t>
            </a:r>
          </a:p>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800" b="1" i="0" u="sng"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n-US" sz="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19" name="Rectangle 195"/>
          <p:cNvSpPr>
            <a:spLocks noChangeArrowheads="1"/>
          </p:cNvSpPr>
          <p:nvPr/>
        </p:nvSpPr>
        <p:spPr bwMode="auto">
          <a:xfrm>
            <a:off x="4813528" y="4874642"/>
            <a:ext cx="4006944" cy="2105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منظور البيئة المجتمعية</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21" name="Rectangle 196"/>
          <p:cNvSpPr>
            <a:spLocks noChangeArrowheads="1"/>
          </p:cNvSpPr>
          <p:nvPr/>
        </p:nvSpPr>
        <p:spPr bwMode="auto">
          <a:xfrm>
            <a:off x="4813528" y="5335710"/>
            <a:ext cx="2422992" cy="147766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(1) نسبة المبالغ المنفقـــة علــى خدمة العاملين على الجــودة إلــى تكاليف المنع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 (2) نسبة تكاليـــف المنـع إلــــى تكاليف الجودة الشاملة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 (3) نسبة تكاليف خدمات ما بعد البيع إلى تكاليف الجودة الشاملة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(4) نسبة تكاليف تلوث البيئة إلى تكاليف الجودة الشاملة </a:t>
            </a:r>
            <a:endParaRPr kumimoji="0" lang="en-US"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22" name="Rectangle 197"/>
          <p:cNvSpPr>
            <a:spLocks noChangeArrowheads="1"/>
          </p:cNvSpPr>
          <p:nvPr/>
        </p:nvSpPr>
        <p:spPr bwMode="auto">
          <a:xfrm>
            <a:off x="4813528" y="5085184"/>
            <a:ext cx="2422769" cy="22804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المقاييس</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sp>
        <p:nvSpPr>
          <p:cNvPr id="6323" name="Rectangle 198"/>
          <p:cNvSpPr>
            <a:spLocks noChangeArrowheads="1"/>
          </p:cNvSpPr>
          <p:nvPr/>
        </p:nvSpPr>
        <p:spPr bwMode="auto">
          <a:xfrm>
            <a:off x="7236520" y="5407717"/>
            <a:ext cx="1583952" cy="140565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lang="en-US" sz="800" b="1" dirty="0">
                <a:solidFill>
                  <a:schemeClr val="tx1"/>
                </a:solidFill>
                <a:latin typeface="Arial" pitchFamily="34" charset="0"/>
                <a:ea typeface="Arial" pitchFamily="34" charset="0"/>
                <a:cs typeface="Arial" pitchFamily="34" charset="0"/>
              </a:rPr>
              <a:t> </a:t>
            </a:r>
            <a:r>
              <a:rPr lang="en-US" sz="800" b="1" dirty="0" smtClean="0">
                <a:solidFill>
                  <a:schemeClr val="tx1"/>
                </a:solidFill>
                <a:latin typeface="Arial" pitchFamily="34" charset="0"/>
                <a:ea typeface="Arial" pitchFamily="34" charset="0"/>
                <a:cs typeface="Arial" pitchFamily="34" charset="0"/>
              </a:rPr>
              <a:t>         </a:t>
            </a:r>
            <a:r>
              <a:rPr lang="en-US" sz="1100" b="1" dirty="0" smtClean="0">
                <a:solidFill>
                  <a:schemeClr val="tx1"/>
                </a:solidFill>
                <a:latin typeface="Arial" pitchFamily="34" charset="0"/>
                <a:ea typeface="Arial" pitchFamily="34" charset="0"/>
                <a:cs typeface="Akhbar MT" pitchFamily="2" charset="-78"/>
              </a:rPr>
              <a:t>        </a:t>
            </a: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خدمة العاملين .</a:t>
            </a: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خدمة المجتمع .</a:t>
            </a: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خدمة الزبائن .</a:t>
            </a:r>
            <a:endParaRPr kumimoji="0" lang="en-US" sz="1100" b="1" i="0" u="sng" strike="noStrike" cap="none" normalizeH="0" baseline="0" dirty="0" smtClean="0">
              <a:ln>
                <a:noFill/>
              </a:ln>
              <a:solidFill>
                <a:schemeClr val="tx1"/>
              </a:solidFill>
              <a:effectLst/>
              <a:latin typeface="Arial" pitchFamily="34" charset="0"/>
              <a:ea typeface="Arial" pitchFamily="34" charset="0"/>
              <a:cs typeface="Akhbar MT"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حماية البيئة من التلوث.</a:t>
            </a:r>
          </a:p>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24" name="Rectangle 199"/>
          <p:cNvSpPr>
            <a:spLocks noChangeArrowheads="1"/>
          </p:cNvSpPr>
          <p:nvPr/>
        </p:nvSpPr>
        <p:spPr bwMode="auto">
          <a:xfrm>
            <a:off x="7236296" y="5085183"/>
            <a:ext cx="1584176" cy="32253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IQ" sz="1100" b="1" i="0" u="none" strike="noStrike" cap="none" normalizeH="0" baseline="0" dirty="0" smtClean="0">
                <a:ln>
                  <a:noFill/>
                </a:ln>
                <a:solidFill>
                  <a:schemeClr val="tx1"/>
                </a:solidFill>
                <a:effectLst/>
                <a:latin typeface="Arial" pitchFamily="34" charset="0"/>
                <a:ea typeface="Arial" pitchFamily="34" charset="0"/>
                <a:cs typeface="Akhbar MT" pitchFamily="2" charset="-78"/>
              </a:rPr>
              <a:t>الأهداف</a:t>
            </a:r>
            <a:endParaRPr kumimoji="0" lang="ar-SA" sz="1100" b="0" i="0" u="none" strike="noStrike" cap="none" normalizeH="0" baseline="0" dirty="0" smtClean="0">
              <a:ln>
                <a:noFill/>
              </a:ln>
              <a:solidFill>
                <a:schemeClr val="tx1"/>
              </a:solidFill>
              <a:effectLst/>
              <a:latin typeface="Arial" pitchFamily="34" charset="0"/>
              <a:cs typeface="Akhbar MT" pitchFamily="2" charset="-78"/>
            </a:endParaRPr>
          </a:p>
        </p:txBody>
      </p:sp>
      <p:cxnSp>
        <p:nvCxnSpPr>
          <p:cNvPr id="6346" name="AutoShape 202"/>
          <p:cNvCxnSpPr>
            <a:cxnSpLocks noChangeShapeType="1"/>
          </p:cNvCxnSpPr>
          <p:nvPr/>
        </p:nvCxnSpPr>
        <p:spPr bwMode="auto">
          <a:xfrm>
            <a:off x="251520" y="1988840"/>
            <a:ext cx="720080" cy="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326" name="رابط مستقيم 6325"/>
          <p:cNvCxnSpPr/>
          <p:nvPr/>
        </p:nvCxnSpPr>
        <p:spPr>
          <a:xfrm>
            <a:off x="251520" y="1988840"/>
            <a:ext cx="0" cy="1296144"/>
          </a:xfrm>
          <a:prstGeom prst="line">
            <a:avLst/>
          </a:prstGeom>
        </p:spPr>
        <p:style>
          <a:lnRef idx="3">
            <a:schemeClr val="accent6"/>
          </a:lnRef>
          <a:fillRef idx="0">
            <a:schemeClr val="accent6"/>
          </a:fillRef>
          <a:effectRef idx="2">
            <a:schemeClr val="accent6"/>
          </a:effectRef>
          <a:fontRef idx="minor">
            <a:schemeClr val="tx1"/>
          </a:fontRef>
        </p:style>
      </p:cxnSp>
      <p:cxnSp>
        <p:nvCxnSpPr>
          <p:cNvPr id="6348" name="AutoShape 204"/>
          <p:cNvCxnSpPr>
            <a:cxnSpLocks noChangeShapeType="1"/>
          </p:cNvCxnSpPr>
          <p:nvPr/>
        </p:nvCxnSpPr>
        <p:spPr bwMode="auto">
          <a:xfrm flipH="1">
            <a:off x="3851920" y="1412776"/>
            <a:ext cx="1101824" cy="0"/>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349" name="AutoShape 205"/>
          <p:cNvCxnSpPr>
            <a:cxnSpLocks noChangeShapeType="1"/>
          </p:cNvCxnSpPr>
          <p:nvPr/>
        </p:nvCxnSpPr>
        <p:spPr bwMode="auto">
          <a:xfrm flipV="1">
            <a:off x="2339752" y="2348880"/>
            <a:ext cx="0" cy="19685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6350" name="AutoShape 206"/>
          <p:cNvCxnSpPr>
            <a:cxnSpLocks noChangeShapeType="1"/>
          </p:cNvCxnSpPr>
          <p:nvPr/>
        </p:nvCxnSpPr>
        <p:spPr bwMode="auto">
          <a:xfrm>
            <a:off x="7738764" y="1052736"/>
            <a:ext cx="1588" cy="132715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351" name="AutoShape 207"/>
          <p:cNvCxnSpPr>
            <a:cxnSpLocks noChangeShapeType="1"/>
          </p:cNvCxnSpPr>
          <p:nvPr/>
        </p:nvCxnSpPr>
        <p:spPr bwMode="auto">
          <a:xfrm flipH="1">
            <a:off x="7413327" y="1052736"/>
            <a:ext cx="327025" cy="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352" name="AutoShape 208"/>
          <p:cNvCxnSpPr>
            <a:cxnSpLocks noChangeShapeType="1"/>
          </p:cNvCxnSpPr>
          <p:nvPr/>
        </p:nvCxnSpPr>
        <p:spPr bwMode="auto">
          <a:xfrm flipH="1" flipV="1">
            <a:off x="3492992" y="2346995"/>
            <a:ext cx="517033" cy="1000124"/>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353" name="AutoShape 209"/>
          <p:cNvCxnSpPr>
            <a:cxnSpLocks noChangeShapeType="1"/>
          </p:cNvCxnSpPr>
          <p:nvPr/>
        </p:nvCxnSpPr>
        <p:spPr bwMode="auto">
          <a:xfrm flipV="1">
            <a:off x="4813527" y="2348880"/>
            <a:ext cx="361950" cy="1000125"/>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354" name="AutoShape 210"/>
          <p:cNvCxnSpPr>
            <a:cxnSpLocks noChangeShapeType="1"/>
          </p:cNvCxnSpPr>
          <p:nvPr/>
        </p:nvCxnSpPr>
        <p:spPr bwMode="auto">
          <a:xfrm flipH="1">
            <a:off x="3347217" y="3501008"/>
            <a:ext cx="720727" cy="0"/>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355" name="Picture 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376737"/>
            <a:ext cx="9874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56" name="AutoShape 212"/>
          <p:cNvCxnSpPr>
            <a:cxnSpLocks noChangeShapeType="1"/>
          </p:cNvCxnSpPr>
          <p:nvPr/>
        </p:nvCxnSpPr>
        <p:spPr bwMode="auto">
          <a:xfrm flipH="1">
            <a:off x="3640139" y="3816350"/>
            <a:ext cx="381000" cy="942975"/>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357" name="AutoShape 213"/>
          <p:cNvCxnSpPr>
            <a:cxnSpLocks noChangeShapeType="1"/>
          </p:cNvCxnSpPr>
          <p:nvPr/>
        </p:nvCxnSpPr>
        <p:spPr bwMode="auto">
          <a:xfrm>
            <a:off x="4771007" y="3785606"/>
            <a:ext cx="366713" cy="942975"/>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359" name="Picture 2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12976"/>
            <a:ext cx="5127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0"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445224"/>
            <a:ext cx="5127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05" y="4153693"/>
            <a:ext cx="5127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2" name="Picture 2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221088"/>
            <a:ext cx="11588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4" name="Picture 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5938351"/>
            <a:ext cx="936104" cy="18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5" name="Picture 2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6" y="3356992"/>
            <a:ext cx="26828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6" name="Picture 2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2065" y="3262878"/>
            <a:ext cx="730375" cy="38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7" name="Picture 2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5485" y="2204864"/>
            <a:ext cx="2619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9" name="Picture 2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7647" y="4527550"/>
            <a:ext cx="2619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0" name="Picture 2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2271" y="4621634"/>
            <a:ext cx="2619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75792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861774"/>
          </a:xfrm>
          <a:prstGeom prst="rect">
            <a:avLst/>
          </a:prstGeom>
        </p:spPr>
        <p:txBody>
          <a:bodyPr wrap="square">
            <a:spAutoFit/>
          </a:bodyPr>
          <a:lstStyle/>
          <a:p>
            <a:r>
              <a:rPr lang="ar-SA" sz="1400" b="1" dirty="0" smtClean="0">
                <a:latin typeface="Arabic Typesetting" pitchFamily="66" charset="-78"/>
                <a:cs typeface="Arabic Typesetting" pitchFamily="66" charset="-78"/>
              </a:rPr>
              <a:t>                    </a:t>
            </a:r>
            <a:r>
              <a:rPr lang="ar-IQ" sz="1400" b="1" dirty="0" smtClean="0">
                <a:cs typeface="DecoType Naskh Special" pitchFamily="2" charset="-78"/>
              </a:rPr>
              <a:t> </a:t>
            </a:r>
            <a:endParaRPr lang="en-US" sz="1400" b="1" dirty="0">
              <a:cs typeface="DecoType Naskh Special" pitchFamily="2" charset="-78"/>
            </a:endParaRPr>
          </a:p>
          <a:p>
            <a:pPr algn="just"/>
            <a:endParaRPr lang="ar-IQ" sz="3600" b="1" i="1" u="sng" dirty="0">
              <a:latin typeface="Arabic Typesetting" pitchFamily="66" charset="-78"/>
              <a:cs typeface="Arabic Typesetting" pitchFamily="66"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815142427"/>
              </p:ext>
            </p:extLst>
          </p:nvPr>
        </p:nvGraphicFramePr>
        <p:xfrm>
          <a:off x="144966" y="44624"/>
          <a:ext cx="8999034" cy="6813376"/>
        </p:xfrm>
        <a:graphic>
          <a:graphicData uri="http://schemas.openxmlformats.org/drawingml/2006/table">
            <a:tbl>
              <a:tblPr rtl="1" firstRow="1" firstCol="1" bandRow="1">
                <a:tableStyleId>{08FB837D-C827-4EFA-A057-4D05807E0F7C}</a:tableStyleId>
              </a:tblPr>
              <a:tblGrid>
                <a:gridCol w="971228"/>
                <a:gridCol w="2439136"/>
                <a:gridCol w="905364"/>
                <a:gridCol w="970468"/>
                <a:gridCol w="970468"/>
                <a:gridCol w="971228"/>
                <a:gridCol w="971228"/>
                <a:gridCol w="799914"/>
              </a:tblGrid>
              <a:tr h="388273">
                <a:tc rowSpan="2">
                  <a:txBody>
                    <a:bodyPr/>
                    <a:lstStyle/>
                    <a:p>
                      <a:pPr algn="ctr" rtl="1">
                        <a:lnSpc>
                          <a:spcPct val="90000"/>
                        </a:lnSpc>
                        <a:spcAft>
                          <a:spcPts val="0"/>
                        </a:spcAft>
                      </a:pPr>
                      <a:r>
                        <a:rPr lang="ar-IQ" sz="900" cap="all" dirty="0">
                          <a:effectLst/>
                        </a:rPr>
                        <a:t> </a:t>
                      </a:r>
                      <a:endParaRPr lang="en-US" sz="900" dirty="0">
                        <a:effectLst/>
                      </a:endParaRPr>
                    </a:p>
                    <a:p>
                      <a:pPr algn="ctr" rtl="1">
                        <a:lnSpc>
                          <a:spcPct val="90000"/>
                        </a:lnSpc>
                        <a:spcAft>
                          <a:spcPts val="0"/>
                        </a:spcAft>
                      </a:pPr>
                      <a:r>
                        <a:rPr lang="ar-IQ" sz="900" cap="all" dirty="0">
                          <a:effectLst/>
                        </a:rPr>
                        <a:t>ت</a:t>
                      </a:r>
                      <a:endParaRPr lang="en-US" sz="900" b="1" dirty="0">
                        <a:effectLst/>
                        <a:latin typeface="Times New Roman"/>
                        <a:ea typeface="Times New Roman"/>
                      </a:endParaRPr>
                    </a:p>
                  </a:txBody>
                  <a:tcPr marL="25980" marR="25980" marT="0" marB="0"/>
                </a:tc>
                <a:tc rowSpan="2">
                  <a:txBody>
                    <a:bodyPr/>
                    <a:lstStyle/>
                    <a:p>
                      <a:pPr algn="ctr" rtl="1">
                        <a:lnSpc>
                          <a:spcPct val="90000"/>
                        </a:lnSpc>
                        <a:spcAft>
                          <a:spcPts val="0"/>
                        </a:spcAft>
                      </a:pPr>
                      <a:r>
                        <a:rPr lang="ar-IQ" sz="900" cap="all" dirty="0">
                          <a:effectLst/>
                        </a:rPr>
                        <a:t> </a:t>
                      </a:r>
                      <a:endParaRPr lang="en-US" sz="900" dirty="0">
                        <a:effectLst/>
                      </a:endParaRPr>
                    </a:p>
                    <a:p>
                      <a:pPr algn="ctr" rtl="1">
                        <a:lnSpc>
                          <a:spcPct val="90000"/>
                        </a:lnSpc>
                        <a:spcAft>
                          <a:spcPts val="0"/>
                        </a:spcAft>
                      </a:pPr>
                      <a:r>
                        <a:rPr lang="ar-IQ" sz="900" cap="all" dirty="0">
                          <a:effectLst/>
                        </a:rPr>
                        <a:t>عناصر تكاليف الجودة </a:t>
                      </a:r>
                      <a:endParaRPr lang="en-US" sz="900" b="1" dirty="0">
                        <a:effectLst/>
                        <a:latin typeface="Times New Roman"/>
                        <a:ea typeface="Times New Roman"/>
                      </a:endParaRPr>
                    </a:p>
                  </a:txBody>
                  <a:tcPr marL="25980" marR="25980" marT="0" marB="0"/>
                </a:tc>
                <a:tc gridSpan="2">
                  <a:txBody>
                    <a:bodyPr/>
                    <a:lstStyle/>
                    <a:p>
                      <a:pPr algn="ctr" rtl="1">
                        <a:lnSpc>
                          <a:spcPct val="90000"/>
                        </a:lnSpc>
                        <a:spcAft>
                          <a:spcPts val="0"/>
                        </a:spcAft>
                      </a:pPr>
                      <a:r>
                        <a:rPr lang="ar-IQ" sz="900" cap="all">
                          <a:effectLst/>
                        </a:rPr>
                        <a:t>2007</a:t>
                      </a:r>
                      <a:endParaRPr lang="en-US" sz="900" b="1">
                        <a:effectLst/>
                        <a:latin typeface="Times New Roman"/>
                        <a:ea typeface="Times New Roman"/>
                      </a:endParaRPr>
                    </a:p>
                  </a:txBody>
                  <a:tcPr marL="25980" marR="25980" marT="0" marB="0"/>
                </a:tc>
                <a:tc hMerge="1">
                  <a:txBody>
                    <a:bodyPr/>
                    <a:lstStyle/>
                    <a:p>
                      <a:pPr rtl="1"/>
                      <a:endParaRPr lang="ar-SA"/>
                    </a:p>
                  </a:txBody>
                  <a:tcPr/>
                </a:tc>
                <a:tc gridSpan="2">
                  <a:txBody>
                    <a:bodyPr/>
                    <a:lstStyle/>
                    <a:p>
                      <a:pPr algn="ctr" rtl="1">
                        <a:lnSpc>
                          <a:spcPct val="90000"/>
                        </a:lnSpc>
                        <a:spcAft>
                          <a:spcPts val="0"/>
                        </a:spcAft>
                      </a:pPr>
                      <a:r>
                        <a:rPr lang="ar-IQ" sz="900" cap="all">
                          <a:effectLst/>
                        </a:rPr>
                        <a:t>2008</a:t>
                      </a:r>
                      <a:endParaRPr lang="en-US" sz="900" b="1">
                        <a:effectLst/>
                        <a:latin typeface="Times New Roman"/>
                        <a:ea typeface="Times New Roman"/>
                      </a:endParaRPr>
                    </a:p>
                  </a:txBody>
                  <a:tcPr marL="25980" marR="25980" marT="0" marB="0"/>
                </a:tc>
                <a:tc hMerge="1">
                  <a:txBody>
                    <a:bodyPr/>
                    <a:lstStyle/>
                    <a:p>
                      <a:pPr rtl="1"/>
                      <a:endParaRPr lang="ar-SA"/>
                    </a:p>
                  </a:txBody>
                  <a:tcPr/>
                </a:tc>
                <a:tc gridSpan="2">
                  <a:txBody>
                    <a:bodyPr/>
                    <a:lstStyle/>
                    <a:p>
                      <a:pPr algn="ctr" rtl="1">
                        <a:lnSpc>
                          <a:spcPct val="90000"/>
                        </a:lnSpc>
                        <a:spcAft>
                          <a:spcPts val="0"/>
                        </a:spcAft>
                      </a:pPr>
                      <a:r>
                        <a:rPr lang="ar-IQ" sz="900" cap="all">
                          <a:effectLst/>
                        </a:rPr>
                        <a:t>2009</a:t>
                      </a:r>
                      <a:endParaRPr lang="en-US" sz="900" b="1">
                        <a:effectLst/>
                        <a:latin typeface="Times New Roman"/>
                        <a:ea typeface="Times New Roman"/>
                      </a:endParaRPr>
                    </a:p>
                  </a:txBody>
                  <a:tcPr marL="25980" marR="25980" marT="0" marB="0"/>
                </a:tc>
                <a:tc hMerge="1">
                  <a:txBody>
                    <a:bodyPr/>
                    <a:lstStyle/>
                    <a:p>
                      <a:pPr rtl="1"/>
                      <a:endParaRPr lang="ar-SA"/>
                    </a:p>
                  </a:txBody>
                  <a:tcPr/>
                </a:tc>
              </a:tr>
              <a:tr h="259590">
                <a:tc vMerge="1">
                  <a:txBody>
                    <a:bodyPr/>
                    <a:lstStyle/>
                    <a:p>
                      <a:pPr rtl="1"/>
                      <a:endParaRPr lang="ar-SA"/>
                    </a:p>
                  </a:txBody>
                  <a:tcPr/>
                </a:tc>
                <a:tc vMerge="1">
                  <a:txBody>
                    <a:bodyPr/>
                    <a:lstStyle/>
                    <a:p>
                      <a:pPr rtl="1"/>
                      <a:endParaRPr lang="ar-SA"/>
                    </a:p>
                  </a:txBody>
                  <a:tcPr/>
                </a:tc>
                <a:tc>
                  <a:txBody>
                    <a:bodyPr/>
                    <a:lstStyle/>
                    <a:p>
                      <a:pPr algn="ctr" rtl="1">
                        <a:lnSpc>
                          <a:spcPct val="90000"/>
                        </a:lnSpc>
                        <a:spcAft>
                          <a:spcPts val="0"/>
                        </a:spcAft>
                      </a:pPr>
                      <a:r>
                        <a:rPr lang="ar-IQ" sz="900" cap="all" dirty="0">
                          <a:effectLst/>
                        </a:rPr>
                        <a:t>المبلغ</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cap="all" dirty="0">
                          <a:effectLst/>
                        </a:rPr>
                        <a:t>النسبة إلى نفس النوع</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cap="all">
                          <a:effectLst/>
                        </a:rPr>
                        <a:t>المبلغ</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cap="all" dirty="0">
                          <a:effectLst/>
                        </a:rPr>
                        <a:t>النسبة إلى نفس النوع</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cap="all" dirty="0">
                          <a:effectLst/>
                        </a:rPr>
                        <a:t>المبلغ</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cap="all" dirty="0">
                          <a:effectLst/>
                        </a:rPr>
                        <a:t>النسبة إلى نفس النوع</a:t>
                      </a:r>
                      <a:endParaRPr lang="en-US" sz="900" b="1" dirty="0">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dirty="0">
                          <a:effectLst/>
                        </a:rPr>
                        <a:t>1</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تخطيط الجودة</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1056608</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2.65</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1133101</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3.27</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1408539</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3.50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dirty="0">
                          <a:effectLst/>
                        </a:rPr>
                        <a:t>2</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تصميم المنتوج</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2304952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5.78</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2365081</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6.83</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2800380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6.80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dirty="0">
                          <a:effectLst/>
                        </a:rPr>
                        <a:t>3</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تطوير نظم الجودة</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13083668</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32.7</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13276467</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38.2</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15298422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37.6</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dirty="0">
                          <a:effectLst/>
                        </a:rPr>
                        <a:t>4</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  التدريب على الجودة</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1379800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3.45</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1379800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3.98</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1574400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3.90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5</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تكاليف المعلومات</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396228</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0.99</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424913</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1.24</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528202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1.30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6</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تكاليف الصيانة الوقائية</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14392110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36.1</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9218733</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26.6</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11901729</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29.2</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7</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  التدقيق الداخلي للجودة</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924532</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2.33</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991463</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2.88</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1232471</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3.10</a:t>
                      </a:r>
                      <a:r>
                        <a:rPr lang="ar-IQ" sz="900" dirty="0">
                          <a:effectLst/>
                        </a:rPr>
                        <a:t>%</a:t>
                      </a:r>
                      <a:endParaRPr lang="en-US" sz="900" b="1" dirty="0">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8</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تكاليف المنع الأخرى</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6375240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16.0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5892943</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17.0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5949392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14.6</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مجموع تكاليف المنع</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39913138</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34682501</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40693535</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r>
              <a:tr h="259590">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نسبة تكاليف المنع إلى </a:t>
                      </a:r>
                      <a:endParaRPr lang="en-US" sz="900" dirty="0">
                        <a:effectLst/>
                      </a:endParaRPr>
                    </a:p>
                    <a:p>
                      <a:pPr algn="ctr" rtl="1">
                        <a:lnSpc>
                          <a:spcPct val="90000"/>
                        </a:lnSpc>
                        <a:spcAft>
                          <a:spcPts val="0"/>
                        </a:spcAft>
                      </a:pPr>
                      <a:r>
                        <a:rPr lang="ar-IQ" sz="900" dirty="0">
                          <a:effectLst/>
                        </a:rPr>
                        <a:t>تكاليف الجودة </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47.82</a:t>
                      </a:r>
                      <a:r>
                        <a:rPr lang="ar-IQ" sz="900" dirty="0">
                          <a:effectLst/>
                        </a:rPr>
                        <a:t> %</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52.61</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40.83</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dirty="0">
                          <a:effectLst/>
                        </a:rPr>
                        <a:t>1</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الفحص والاختبار للمواد الأولية</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2244823</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12.9</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2303374</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16.1</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2914218</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13.6</a:t>
                      </a:r>
                      <a:r>
                        <a:rPr lang="ar-IQ" sz="900" dirty="0">
                          <a:effectLst/>
                        </a:rPr>
                        <a:t>%</a:t>
                      </a:r>
                      <a:endParaRPr lang="en-US" sz="900" b="1" dirty="0">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2</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الفحص والاختبار أثناء الإنتاج</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7057161</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40.8</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7267613</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50.9</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9211661</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42.7</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3</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الفحص والاختبار النهائي</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2806028</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16.3</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2864115</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20.0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3324030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15.4</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4</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صيانة معدات الفحص والاختبار</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550000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3.20</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320000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2.30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675000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3.20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5</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معايرة معدات الفحص والاختبار</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168362</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0.98</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172370</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1.20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218566</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1.01</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6</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اندثار معدات الفحص والاختبار</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120000</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0.69</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120000</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0.80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120000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0.56</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7</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تقارير الفحص والاختبار</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264152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1.53</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283275</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1.99</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352135</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1.63</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8</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تكاليف تقييم أخرى</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4100263</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23.6</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970321</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6.71</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4719495</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21.9</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مجموع تكاليف التقييم</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17310789</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14301068</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100%</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21535105</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r>
              <a:tr h="259590">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نسبة تكاليف التقييم إلى </a:t>
                      </a:r>
                      <a:endParaRPr lang="en-US" sz="900">
                        <a:effectLst/>
                      </a:endParaRPr>
                    </a:p>
                    <a:p>
                      <a:pPr algn="ctr" rtl="1">
                        <a:lnSpc>
                          <a:spcPct val="90000"/>
                        </a:lnSpc>
                        <a:spcAft>
                          <a:spcPts val="0"/>
                        </a:spcAft>
                      </a:pPr>
                      <a:r>
                        <a:rPr lang="ar-IQ" sz="900">
                          <a:effectLst/>
                        </a:rPr>
                        <a:t>تكاليف الجودة </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20.74</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21.69</a:t>
                      </a:r>
                      <a:r>
                        <a:rPr lang="ar-IQ" sz="900" dirty="0">
                          <a:effectLst/>
                        </a:rPr>
                        <a:t> %</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ــ</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21.61</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1</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  السكراب</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8683665</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45.7</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4396220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30.3</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8789590</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40.3</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2</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  إعادة الصنع</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4572690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24.0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4277677</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29.3</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5900245</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27.0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3</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  إعادة الفحص</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3024497</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16.0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3114691</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21.4</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3947855</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18.0</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4</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  تحليل الفشل</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2725856</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14.3</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2765942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19.0</a:t>
                      </a:r>
                      <a:r>
                        <a:rPr lang="ar-IQ" sz="900" dirty="0">
                          <a:effectLst/>
                        </a:rPr>
                        <a:t>%</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3187426</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14.7</a:t>
                      </a:r>
                      <a:r>
                        <a:rPr lang="ar-IQ" sz="900">
                          <a:effectLst/>
                        </a:rPr>
                        <a:t>%</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مجموع تكاليف الفشل الداخلي</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19006708</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14554530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21825116</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100%</a:t>
                      </a:r>
                      <a:endParaRPr lang="en-US" sz="900" b="1" dirty="0">
                        <a:effectLst/>
                        <a:latin typeface="Times New Roman"/>
                        <a:ea typeface="Times New Roman"/>
                      </a:endParaRPr>
                    </a:p>
                  </a:txBody>
                  <a:tcPr marL="25980" marR="25980" marT="0" marB="0"/>
                </a:tc>
              </a:tr>
              <a:tr h="253096">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نسبة تكاليف الفشل الداخلي إلى تكاليف الجودة </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22.78</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22.08</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ــ</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21.90</a:t>
                      </a:r>
                      <a:r>
                        <a:rPr lang="ar-IQ" sz="900" dirty="0">
                          <a:effectLst/>
                        </a:rPr>
                        <a:t> %</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1</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تكاليف ظاهرة (تكاليف الضمان)</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6768170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93.7</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1396800</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58.6</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8621436</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55.2</a:t>
                      </a:r>
                      <a:r>
                        <a:rPr lang="ar-IQ" sz="900" dirty="0">
                          <a:effectLst/>
                        </a:rPr>
                        <a:t>%</a:t>
                      </a:r>
                      <a:endParaRPr lang="en-US" sz="900" b="1" dirty="0">
                        <a:effectLst/>
                        <a:latin typeface="Times New Roman"/>
                        <a:ea typeface="Times New Roman"/>
                      </a:endParaRPr>
                    </a:p>
                  </a:txBody>
                  <a:tcPr marL="25980" marR="25980" marT="0" marB="0"/>
                </a:tc>
              </a:tr>
              <a:tr h="253096">
                <a:tc>
                  <a:txBody>
                    <a:bodyPr/>
                    <a:lstStyle/>
                    <a:p>
                      <a:pPr algn="ctr" rtl="1">
                        <a:lnSpc>
                          <a:spcPct val="90000"/>
                        </a:lnSpc>
                        <a:spcAft>
                          <a:spcPts val="0"/>
                        </a:spcAft>
                      </a:pPr>
                      <a:r>
                        <a:rPr lang="ar-IQ" sz="900">
                          <a:effectLst/>
                        </a:rPr>
                        <a:t>2</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تكاليف مخفية (محسوبة وفق دالة تاكوشي</a:t>
                      </a:r>
                      <a:r>
                        <a:rPr lang="ar-SA"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457528</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6.30</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985582</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41.4</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6983363</a:t>
                      </a:r>
                      <a:endParaRPr lang="en-US" sz="900" b="1" dirty="0">
                        <a:effectLst/>
                        <a:latin typeface="Times New Roman"/>
                        <a:ea typeface="Times New Roman"/>
                      </a:endParaRPr>
                    </a:p>
                  </a:txBody>
                  <a:tcPr marL="25980" marR="25980" marT="0" marB="0"/>
                </a:tc>
                <a:tc>
                  <a:txBody>
                    <a:bodyPr/>
                    <a:lstStyle/>
                    <a:p>
                      <a:pPr algn="ctr" rtl="0">
                        <a:lnSpc>
                          <a:spcPct val="90000"/>
                        </a:lnSpc>
                        <a:spcAft>
                          <a:spcPts val="0"/>
                        </a:spcAft>
                      </a:pPr>
                      <a:r>
                        <a:rPr lang="en-US" sz="900" dirty="0">
                          <a:effectLst/>
                        </a:rPr>
                        <a:t>44.8</a:t>
                      </a:r>
                      <a:r>
                        <a:rPr lang="ar-IQ" sz="900" dirty="0">
                          <a:effectLst/>
                        </a:rPr>
                        <a:t>%</a:t>
                      </a:r>
                      <a:endParaRPr lang="en-US" sz="900" b="1" dirty="0">
                        <a:effectLst/>
                        <a:latin typeface="Times New Roman"/>
                        <a:ea typeface="Times New Roman"/>
                      </a:endParaRPr>
                    </a:p>
                  </a:txBody>
                  <a:tcPr marL="25980" marR="25980" marT="0" marB="0"/>
                </a:tc>
              </a:tr>
              <a:tr h="190290">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مجموع تكاليف الفشل الخارجي</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7225698</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2382382</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100%</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15604799</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100%</a:t>
                      </a:r>
                      <a:endParaRPr lang="en-US" sz="900" b="1" dirty="0">
                        <a:effectLst/>
                        <a:latin typeface="Times New Roman"/>
                        <a:ea typeface="Times New Roman"/>
                      </a:endParaRPr>
                    </a:p>
                  </a:txBody>
                  <a:tcPr marL="25980" marR="25980" marT="0" marB="0"/>
                </a:tc>
              </a:tr>
              <a:tr h="253096">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نسبة تكاليف الفشل الخارجي إلى تكاليف الجودة </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8.66</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3.62 </a:t>
                      </a:r>
                      <a:r>
                        <a:rPr lang="ar-IQ" sz="900">
                          <a:effectLst/>
                        </a:rPr>
                        <a:t>%</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0">
                        <a:lnSpc>
                          <a:spcPct val="90000"/>
                        </a:lnSpc>
                        <a:spcAft>
                          <a:spcPts val="0"/>
                        </a:spcAft>
                      </a:pPr>
                      <a:r>
                        <a:rPr lang="en-US" sz="900">
                          <a:effectLst/>
                        </a:rPr>
                        <a:t>15.66</a:t>
                      </a: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ــ</a:t>
                      </a:r>
                      <a:endParaRPr lang="en-US" sz="900" b="1" dirty="0">
                        <a:effectLst/>
                        <a:latin typeface="Times New Roman"/>
                        <a:ea typeface="Times New Roman"/>
                      </a:endParaRPr>
                    </a:p>
                  </a:txBody>
                  <a:tcPr marL="25980" marR="25980" marT="0" marB="0"/>
                </a:tc>
              </a:tr>
              <a:tr h="129795">
                <a:tc>
                  <a:txBody>
                    <a:bodyPr/>
                    <a:lstStyle/>
                    <a:p>
                      <a:pPr algn="ctr" rtl="1">
                        <a:lnSpc>
                          <a:spcPct val="90000"/>
                        </a:lnSpc>
                        <a:spcAft>
                          <a:spcPts val="0"/>
                        </a:spcAft>
                      </a:pPr>
                      <a:r>
                        <a:rPr lang="ar-IQ" sz="900">
                          <a:effectLst/>
                        </a:rPr>
                        <a:t>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تكاليف الجودة </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83456333</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ــ</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65920481</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a:effectLst/>
                        </a:rPr>
                        <a:t>ــ</a:t>
                      </a:r>
                      <a:endParaRPr lang="en-US" sz="900" b="1">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99658555</a:t>
                      </a:r>
                      <a:endParaRPr lang="en-US" sz="900" b="1" dirty="0">
                        <a:effectLst/>
                        <a:latin typeface="Times New Roman"/>
                        <a:ea typeface="Times New Roman"/>
                      </a:endParaRPr>
                    </a:p>
                  </a:txBody>
                  <a:tcPr marL="25980" marR="25980" marT="0" marB="0"/>
                </a:tc>
                <a:tc>
                  <a:txBody>
                    <a:bodyPr/>
                    <a:lstStyle/>
                    <a:p>
                      <a:pPr algn="ctr" rtl="1">
                        <a:lnSpc>
                          <a:spcPct val="90000"/>
                        </a:lnSpc>
                        <a:spcAft>
                          <a:spcPts val="0"/>
                        </a:spcAft>
                      </a:pPr>
                      <a:r>
                        <a:rPr lang="ar-IQ" sz="900" dirty="0">
                          <a:effectLst/>
                        </a:rPr>
                        <a:t>ــ</a:t>
                      </a:r>
                      <a:endParaRPr lang="en-US" sz="900" b="1" dirty="0">
                        <a:effectLst/>
                        <a:latin typeface="Times New Roman"/>
                        <a:ea typeface="Times New Roman"/>
                      </a:endParaRPr>
                    </a:p>
                  </a:txBody>
                  <a:tcPr marL="25980" marR="25980" marT="0" marB="0"/>
                </a:tc>
              </a:tr>
            </a:tbl>
          </a:graphicData>
        </a:graphic>
      </p:graphicFrame>
    </p:spTree>
    <p:extLst>
      <p:ext uri="{BB962C8B-B14F-4D97-AF65-F5344CB8AC3E}">
        <p14:creationId xmlns:p14="http://schemas.microsoft.com/office/powerpoint/2010/main" val="1871893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181957"/>
            <a:ext cx="8856984" cy="6617196"/>
          </a:xfrm>
          <a:prstGeom prst="rect">
            <a:avLst/>
          </a:prstGeom>
        </p:spPr>
        <p:txBody>
          <a:bodyPr wrap="square">
            <a:spAutoFit/>
          </a:bodyPr>
          <a:lstStyle/>
          <a:p>
            <a:r>
              <a:rPr lang="ar-SA" sz="3200" b="1" dirty="0">
                <a:latin typeface="Arabic Typesetting" pitchFamily="66" charset="-78"/>
                <a:cs typeface="Arabic Typesetting" pitchFamily="66" charset="-78"/>
              </a:rPr>
              <a:t> </a:t>
            </a:r>
            <a:r>
              <a:rPr lang="ar-SA" sz="3200" b="1" dirty="0" smtClean="0">
                <a:latin typeface="Arabic Typesetting" pitchFamily="66" charset="-78"/>
                <a:cs typeface="Arabic Typesetting" pitchFamily="66" charset="-78"/>
              </a:rPr>
              <a:t>                                   </a:t>
            </a:r>
            <a:r>
              <a:rPr lang="ar-SA" sz="4000" b="1" dirty="0" smtClean="0">
                <a:latin typeface="Arabic Typesetting" pitchFamily="66" charset="-78"/>
                <a:cs typeface="Arabic Typesetting" pitchFamily="66" charset="-78"/>
              </a:rPr>
              <a:t>      </a:t>
            </a:r>
            <a:r>
              <a:rPr lang="ar-IQ" sz="4000" b="1" i="1" u="sng" dirty="0" smtClean="0">
                <a:latin typeface="Arabic Typesetting" pitchFamily="66" charset="-78"/>
                <a:cs typeface="Arabic Typesetting" pitchFamily="66" charset="-78"/>
              </a:rPr>
              <a:t>الاستنتاجات ::</a:t>
            </a:r>
            <a:endParaRPr lang="ar-SA" sz="4000" b="1" i="1" u="sng" dirty="0" smtClean="0">
              <a:latin typeface="Arabic Typesetting" pitchFamily="66" charset="-78"/>
              <a:cs typeface="Arabic Typesetting" pitchFamily="66" charset="-78"/>
            </a:endParaRPr>
          </a:p>
          <a:p>
            <a:endParaRPr lang="ar-IQ" sz="3200" b="1" i="1" u="sng" dirty="0" smtClean="0">
              <a:latin typeface="Arabic Typesetting" pitchFamily="66" charset="-78"/>
              <a:cs typeface="Arabic Typesetting" pitchFamily="66" charset="-78"/>
            </a:endParaRPr>
          </a:p>
          <a:p>
            <a:pPr lvl="0"/>
            <a:r>
              <a:rPr lang="ar-IQ" sz="3200" b="1" i="1" dirty="0" smtClean="0">
                <a:latin typeface="Arabic Typesetting" pitchFamily="66" charset="-78"/>
                <a:cs typeface="Arabic Typesetting" pitchFamily="66" charset="-78"/>
              </a:rPr>
              <a:t>1- إن </a:t>
            </a:r>
            <a:r>
              <a:rPr lang="ar-IQ" sz="3200" b="1" i="1" dirty="0">
                <a:latin typeface="Arabic Typesetting" pitchFamily="66" charset="-78"/>
                <a:cs typeface="Arabic Typesetting" pitchFamily="66" charset="-78"/>
              </a:rPr>
              <a:t>تقويم الأداء الستراتيجي يهدف إلى قياس فاعلية وكفاءة الوحدات الاقتصادية في تحقيق ستراتيجياتها وذلك من خلال مجموعة من المؤشرات والمقاييس المالية وغير المالية، وتظهر أهميته من خلال ما تتميّز به الموارد الاقتصادية من ندرة بالنسبة للاحتياجات المتزايدة والمتنافس عليها كما إنه يساعد في تحديد اتجاهات الأداء السابقة واللاحقة إذ يوفر مقياساً للنجاح يجمع بين الفاعلية والكفاءة وبما يدعم بقاء الوحدات الاقتصادية واستمرارها في العمل .  </a:t>
            </a:r>
            <a:endParaRPr lang="en-US" sz="3200" b="1" i="1" dirty="0">
              <a:latin typeface="Arabic Typesetting" pitchFamily="66" charset="-78"/>
              <a:cs typeface="Arabic Typesetting" pitchFamily="66" charset="-78"/>
            </a:endParaRPr>
          </a:p>
          <a:p>
            <a:pPr lvl="0"/>
            <a:r>
              <a:rPr lang="ar-IQ" sz="3200" b="1" i="1" dirty="0" smtClean="0">
                <a:latin typeface="Arabic Typesetting" pitchFamily="66" charset="-78"/>
                <a:cs typeface="Arabic Typesetting" pitchFamily="66" charset="-78"/>
              </a:rPr>
              <a:t>2- هناك </a:t>
            </a:r>
            <a:r>
              <a:rPr lang="ar-IQ" sz="3200" b="1" i="1" dirty="0">
                <a:latin typeface="Arabic Typesetting" pitchFamily="66" charset="-78"/>
                <a:cs typeface="Arabic Typesetting" pitchFamily="66" charset="-78"/>
              </a:rPr>
              <a:t>إمكانية لاستعمال المقاييس المالية وغير المالية لتكاليف الجودة في تقويم الأداء الستراتيجي من خلال بطاقة العلامات المتوازنة بمناظيرها الستة وذلك لأن هذه المقاييس مرتبطة مع أهداف كل منظور من المناظير الستة في هذه البطاقة، إذ يمكن إعداد بطاقة العلامات المتوازنة معتمدة كلياً على المقاييس المالية وغير المالية لتكاليف الجودة . </a:t>
            </a:r>
            <a:endParaRPr lang="en-US" sz="3200" b="1" i="1" dirty="0">
              <a:latin typeface="Arabic Typesetting" pitchFamily="66" charset="-78"/>
              <a:cs typeface="Arabic Typesetting" pitchFamily="66" charset="-78"/>
            </a:endParaRPr>
          </a:p>
          <a:p>
            <a:pPr lvl="0"/>
            <a:r>
              <a:rPr lang="ar-IQ" sz="3200" b="1" i="1" dirty="0" smtClean="0">
                <a:latin typeface="Arabic Typesetting" pitchFamily="66" charset="-78"/>
                <a:cs typeface="Arabic Typesetting" pitchFamily="66" charset="-78"/>
              </a:rPr>
              <a:t>3- بعد </a:t>
            </a:r>
            <a:r>
              <a:rPr lang="ar-IQ" sz="3200" b="1" i="1" dirty="0">
                <a:latin typeface="Arabic Typesetting" pitchFamily="66" charset="-78"/>
                <a:cs typeface="Arabic Typesetting" pitchFamily="66" charset="-78"/>
              </a:rPr>
              <a:t>تقويم الأداء الستراتيجي لمعمل المدافئ والطباخات باستعمال المقاييس المالية وغير المالية لتكاليف الجودة من خلال بطاقة العلامات المتوازنة لسنة </a:t>
            </a:r>
            <a:r>
              <a:rPr lang="ar-IQ" sz="3200" b="1" i="1" dirty="0" smtClean="0">
                <a:latin typeface="Arabic Typesetting" pitchFamily="66" charset="-78"/>
                <a:cs typeface="Arabic Typesetting" pitchFamily="66" charset="-78"/>
              </a:rPr>
              <a:t>2009</a:t>
            </a:r>
            <a:endParaRPr lang="ar-IQ" sz="3200" b="1"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78028464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181957"/>
            <a:ext cx="8856984" cy="6986528"/>
          </a:xfrm>
          <a:prstGeom prst="rect">
            <a:avLst/>
          </a:prstGeom>
        </p:spPr>
        <p:txBody>
          <a:bodyPr wrap="square">
            <a:spAutoFit/>
          </a:bodyPr>
          <a:lstStyle/>
          <a:p>
            <a:pPr lvl="0"/>
            <a:endParaRPr lang="ar-SA" sz="3200" b="1" i="1" dirty="0" smtClean="0">
              <a:latin typeface="Arabic Typesetting" pitchFamily="66" charset="-78"/>
              <a:cs typeface="Arabic Typesetting" pitchFamily="66" charset="-78"/>
            </a:endParaRPr>
          </a:p>
          <a:p>
            <a:pPr lvl="0"/>
            <a:r>
              <a:rPr lang="ar-IQ" sz="3200" b="1" i="1" dirty="0" smtClean="0">
                <a:latin typeface="Arabic Typesetting" pitchFamily="66" charset="-78"/>
                <a:cs typeface="Arabic Typesetting" pitchFamily="66" charset="-78"/>
              </a:rPr>
              <a:t>تبين </a:t>
            </a:r>
            <a:r>
              <a:rPr lang="ar-IQ" sz="3200" b="1" i="1" dirty="0">
                <a:latin typeface="Arabic Typesetting" pitchFamily="66" charset="-78"/>
                <a:cs typeface="Arabic Typesetting" pitchFamily="66" charset="-78"/>
              </a:rPr>
              <a:t>بأن هناك قصور واضح في أداء المعمل عند مقارنة أدائه الحالي مع مؤشرات الأداء الماضي ومؤشرات الأداء القياسي (المستهدف)، ويرجع السبب في انخفاض مستوى الأداء الفعلي (لسنة 2009) عن الأداء الماضي (لسنة 2007) وعن الأداء القياسي (المستهدف) إلى الآتي :ـ    </a:t>
            </a:r>
            <a:endParaRPr lang="ar-SA" sz="3200" b="1" i="1" dirty="0" smtClean="0">
              <a:latin typeface="Arabic Typesetting" pitchFamily="66" charset="-78"/>
              <a:cs typeface="Arabic Typesetting" pitchFamily="66" charset="-78"/>
            </a:endParaRPr>
          </a:p>
          <a:p>
            <a:pPr lvl="0"/>
            <a:endParaRPr lang="en-US" sz="3200" b="1" i="1" dirty="0">
              <a:latin typeface="Arabic Typesetting" pitchFamily="66" charset="-78"/>
              <a:cs typeface="Arabic Typesetting" pitchFamily="66" charset="-78"/>
            </a:endParaRPr>
          </a:p>
          <a:p>
            <a:pPr marL="514350" lvl="0" indent="-514350">
              <a:buAutoNum type="arabic1Minus"/>
            </a:pPr>
            <a:r>
              <a:rPr lang="ar-IQ" sz="3200" b="1" i="1" dirty="0" smtClean="0">
                <a:latin typeface="Arabic Typesetting" pitchFamily="66" charset="-78"/>
                <a:cs typeface="Arabic Typesetting" pitchFamily="66" charset="-78"/>
              </a:rPr>
              <a:t>ارتفاع </a:t>
            </a:r>
            <a:r>
              <a:rPr lang="ar-IQ" sz="3200" b="1" i="1" dirty="0">
                <a:latin typeface="Arabic Typesetting" pitchFamily="66" charset="-78"/>
                <a:cs typeface="Arabic Typesetting" pitchFamily="66" charset="-78"/>
              </a:rPr>
              <a:t>التكاليف بشكل عام وتكاليف الجودة على وجه الخصوص الأمر الذي يؤدي إلى انخفاض إرباح المعمل عما هو مطلوب . </a:t>
            </a:r>
            <a:endParaRPr lang="ar-SA" sz="3200" b="1" i="1" dirty="0" smtClean="0">
              <a:latin typeface="Arabic Typesetting" pitchFamily="66" charset="-78"/>
              <a:cs typeface="Arabic Typesetting" pitchFamily="66" charset="-78"/>
            </a:endParaRPr>
          </a:p>
          <a:p>
            <a:pPr lvl="0"/>
            <a:endParaRPr lang="en-US"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ب- تقادم الآلات والمعدات والمكائن المستعملة في العمليات الإنتاجية الأمر الذي يؤدي إلى ظهور المعيب فضلاً عن ارتفاع تكاليف صيانة هذه الموجودات </a:t>
            </a:r>
            <a:endParaRPr lang="ar-SA" sz="3200" b="1" i="1" dirty="0" smtClean="0">
              <a:latin typeface="Arabic Typesetting" pitchFamily="66" charset="-78"/>
              <a:cs typeface="Arabic Typesetting" pitchFamily="66" charset="-78"/>
            </a:endParaRPr>
          </a:p>
          <a:p>
            <a:pPr lvl="0"/>
            <a:endParaRPr lang="ar-IQ" sz="3200" b="1" i="1" dirty="0">
              <a:latin typeface="Arabic Typesetting" pitchFamily="66" charset="-78"/>
              <a:cs typeface="Arabic Typesetting" pitchFamily="66" charset="-78"/>
            </a:endParaRPr>
          </a:p>
          <a:p>
            <a:pPr lvl="0"/>
            <a:r>
              <a:rPr lang="ar-IQ" sz="3200" b="1" i="1" dirty="0">
                <a:latin typeface="Arabic Typesetting" pitchFamily="66" charset="-78"/>
                <a:cs typeface="Arabic Typesetting" pitchFamily="66" charset="-78"/>
              </a:rPr>
              <a:t>ج- استلام الزبائن منتجات معيبة وغير مطابقة للمواصفات الأمر الذي يعرض المعمل إلى كل من مخاطر فقدان الحصة السوقية والمخاطر المالية . </a:t>
            </a:r>
          </a:p>
          <a:p>
            <a:endParaRPr lang="ar-IQ" sz="3200" b="1"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328052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181957"/>
            <a:ext cx="8856984" cy="7109639"/>
          </a:xfrm>
          <a:prstGeom prst="rect">
            <a:avLst/>
          </a:prstGeom>
        </p:spPr>
        <p:txBody>
          <a:bodyPr wrap="square">
            <a:spAutoFit/>
          </a:bodyPr>
          <a:lstStyle/>
          <a:p>
            <a:pPr lvl="0"/>
            <a:r>
              <a:rPr lang="ar-SA" sz="3200" b="1" dirty="0">
                <a:latin typeface="Arabic Typesetting" pitchFamily="66" charset="-78"/>
                <a:cs typeface="Arabic Typesetting" pitchFamily="66" charset="-78"/>
              </a:rPr>
              <a:t> </a:t>
            </a:r>
            <a:r>
              <a:rPr lang="ar-SA" sz="3200" b="1" dirty="0" smtClean="0">
                <a:latin typeface="Arabic Typesetting" pitchFamily="66" charset="-78"/>
                <a:cs typeface="Arabic Typesetting" pitchFamily="66" charset="-78"/>
              </a:rPr>
              <a:t>                                         </a:t>
            </a:r>
            <a:r>
              <a:rPr lang="ar-SA" sz="4000" b="1" i="1" dirty="0" smtClean="0">
                <a:latin typeface="Arabic Typesetting" pitchFamily="66" charset="-78"/>
                <a:cs typeface="Arabic Typesetting" pitchFamily="66" charset="-78"/>
              </a:rPr>
              <a:t> </a:t>
            </a:r>
            <a:r>
              <a:rPr lang="ar-IQ" sz="4000" b="1" i="1" u="sng" dirty="0" smtClean="0">
                <a:latin typeface="Arabic Typesetting" pitchFamily="66" charset="-78"/>
                <a:cs typeface="Arabic Typesetting" pitchFamily="66" charset="-78"/>
              </a:rPr>
              <a:t> </a:t>
            </a:r>
            <a:r>
              <a:rPr lang="ar-IQ" sz="4000" b="1" i="1" u="sng" dirty="0">
                <a:latin typeface="Arabic Typesetting" pitchFamily="66" charset="-78"/>
                <a:cs typeface="Arabic Typesetting" pitchFamily="66" charset="-78"/>
              </a:rPr>
              <a:t>التوصيات</a:t>
            </a:r>
            <a:r>
              <a:rPr lang="ar-IQ" sz="4000" b="1" i="1" u="sng" dirty="0" smtClean="0">
                <a:latin typeface="Arabic Typesetting" pitchFamily="66" charset="-78"/>
                <a:cs typeface="Arabic Typesetting" pitchFamily="66" charset="-78"/>
              </a:rPr>
              <a:t>:</a:t>
            </a:r>
            <a:endParaRPr lang="ar-SA" sz="4000" b="1" i="1" u="sng" dirty="0" smtClean="0">
              <a:latin typeface="Arabic Typesetting" pitchFamily="66" charset="-78"/>
              <a:cs typeface="Arabic Typesetting" pitchFamily="66" charset="-78"/>
            </a:endParaRPr>
          </a:p>
          <a:p>
            <a:pPr lvl="0"/>
            <a:endParaRPr lang="ar-IQ" sz="3200" b="1" u="sng"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1- </a:t>
            </a:r>
            <a:r>
              <a:rPr lang="ar-IQ" sz="3200" b="1" i="1" dirty="0" smtClean="0">
                <a:latin typeface="Arabic Typesetting" pitchFamily="66" charset="-78"/>
                <a:cs typeface="Arabic Typesetting" pitchFamily="66" charset="-78"/>
              </a:rPr>
              <a:t>الإفادة </a:t>
            </a:r>
            <a:r>
              <a:rPr lang="ar-IQ" sz="3200" b="1" i="1" dirty="0">
                <a:latin typeface="Arabic Typesetting" pitchFamily="66" charset="-78"/>
                <a:cs typeface="Arabic Typesetting" pitchFamily="66" charset="-78"/>
              </a:rPr>
              <a:t>من تحديد وقياس تكاليف الجودة في تعزيز برامج الجودة من أجل التعرف على مشاكل الجودة وكذلك من أجل قياس فاعلية وكفاءة أي برنامج جودة والإفادة منها في </a:t>
            </a:r>
            <a:r>
              <a:rPr lang="ar-IQ" sz="3200" b="1" i="1" dirty="0" smtClean="0">
                <a:latin typeface="Arabic Typesetting" pitchFamily="66" charset="-78"/>
                <a:cs typeface="Arabic Typesetting" pitchFamily="66" charset="-78"/>
              </a:rPr>
              <a:t>التعرّف</a:t>
            </a:r>
            <a:endParaRPr lang="ar-SA" sz="3200" b="1" i="1" dirty="0" smtClean="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على مستوى الجودة المنجز </a:t>
            </a:r>
            <a:r>
              <a:rPr lang="ar-IQ" sz="3200" b="1" i="1" dirty="0" smtClean="0">
                <a:latin typeface="Arabic Typesetting" pitchFamily="66" charset="-78"/>
                <a:cs typeface="Arabic Typesetting" pitchFamily="66" charset="-78"/>
              </a:rPr>
              <a:t>و </a:t>
            </a:r>
            <a:r>
              <a:rPr lang="ar-IQ" sz="3200" b="1" i="1" dirty="0">
                <a:latin typeface="Arabic Typesetting" pitchFamily="66" charset="-78"/>
                <a:cs typeface="Arabic Typesetting" pitchFamily="66" charset="-78"/>
              </a:rPr>
              <a:t>على مقدار التحسن في أداء الوحدة الاقتصادية .</a:t>
            </a:r>
          </a:p>
          <a:p>
            <a:pPr lvl="0"/>
            <a:r>
              <a:rPr lang="ar-IQ" sz="3200" b="1" i="1" dirty="0" smtClean="0">
                <a:latin typeface="Arabic Typesetting" pitchFamily="66" charset="-78"/>
                <a:cs typeface="Arabic Typesetting" pitchFamily="66" charset="-78"/>
              </a:rPr>
              <a:t>2-</a:t>
            </a:r>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ضرورة </a:t>
            </a:r>
            <a:r>
              <a:rPr lang="ar-IQ" sz="3200" b="1" i="1" dirty="0">
                <a:latin typeface="Arabic Typesetting" pitchFamily="66" charset="-78"/>
                <a:cs typeface="Arabic Typesetting" pitchFamily="66" charset="-78"/>
              </a:rPr>
              <a:t>القيام بتقويم الأداء </a:t>
            </a:r>
            <a:r>
              <a:rPr lang="ar-IQ" sz="3200" b="1" i="1" dirty="0" smtClean="0">
                <a:latin typeface="Arabic Typesetting" pitchFamily="66" charset="-78"/>
                <a:cs typeface="Arabic Typesetting" pitchFamily="66" charset="-78"/>
              </a:rPr>
              <a:t>الاستراتيجي </a:t>
            </a:r>
            <a:r>
              <a:rPr lang="ar-IQ" sz="3200" b="1" i="1" dirty="0">
                <a:latin typeface="Arabic Typesetting" pitchFamily="66" charset="-78"/>
                <a:cs typeface="Arabic Typesetting" pitchFamily="66" charset="-78"/>
              </a:rPr>
              <a:t>باستعمال المقاييس المالية وغير المالية لتكاليف الجودة الشاملة من خلال بطاقة العلامات المتوازنة وذلك لإمكانيتها على إعطاء صورة شاملة وواضحة عن الأداء فيما يتعلق بالجودة </a:t>
            </a:r>
            <a:r>
              <a:rPr lang="ar-IQ" sz="3200" b="1" i="1" dirty="0" smtClean="0">
                <a:latin typeface="Arabic Typesetting" pitchFamily="66" charset="-78"/>
                <a:cs typeface="Arabic Typesetting" pitchFamily="66" charset="-78"/>
              </a:rPr>
              <a:t>واستراتيجيتها </a:t>
            </a:r>
            <a:r>
              <a:rPr lang="ar-IQ" sz="3200" b="1" i="1" dirty="0">
                <a:latin typeface="Arabic Typesetting" pitchFamily="66" charset="-78"/>
                <a:cs typeface="Arabic Typesetting" pitchFamily="66" charset="-78"/>
              </a:rPr>
              <a:t>وبيان مدى التقدم والنجاح الذي تم تحقيقه .  </a:t>
            </a:r>
          </a:p>
          <a:p>
            <a:pPr lvl="0"/>
            <a:r>
              <a:rPr lang="ar-IQ" sz="3200" b="1" i="1" dirty="0">
                <a:latin typeface="Arabic Typesetting" pitchFamily="66" charset="-78"/>
                <a:cs typeface="Arabic Typesetting" pitchFamily="66" charset="-78"/>
              </a:rPr>
              <a:t>3-من أجل تحسين أداء الشركة معمل المدافئ والطباخات فانه يتطلب الآتي :ـ </a:t>
            </a:r>
            <a:endParaRPr lang="en-US" sz="3200" b="1" i="1" dirty="0">
              <a:latin typeface="Arabic Typesetting" pitchFamily="66" charset="-78"/>
              <a:cs typeface="Arabic Typesetting" pitchFamily="66" charset="-78"/>
            </a:endParaRPr>
          </a:p>
          <a:p>
            <a:pPr lvl="0"/>
            <a:r>
              <a:rPr lang="ar-IQ" sz="3200" b="1" i="1" dirty="0" smtClean="0">
                <a:latin typeface="Arabic Typesetting" pitchFamily="66" charset="-78"/>
                <a:cs typeface="Arabic Typesetting" pitchFamily="66" charset="-78"/>
              </a:rPr>
              <a:t>أ-</a:t>
            </a:r>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العمل </a:t>
            </a:r>
            <a:r>
              <a:rPr lang="ar-IQ" sz="3200" b="1" i="1" dirty="0">
                <a:latin typeface="Arabic Typesetting" pitchFamily="66" charset="-78"/>
                <a:cs typeface="Arabic Typesetting" pitchFamily="66" charset="-78"/>
              </a:rPr>
              <a:t>على تخفيض التكاليف بشكل عام وتخفيض تكاليف الجودة على وجه الخصوص وخاصة فيما يتعلق بالتكاليف المرتبطة بالأنشطة التي لا تضيف قيمة </a:t>
            </a:r>
            <a:r>
              <a:rPr lang="ar-IQ" sz="3200" b="1" i="1" dirty="0" smtClean="0">
                <a:latin typeface="Arabic Typesetting" pitchFamily="66" charset="-78"/>
                <a:cs typeface="Arabic Typesetting" pitchFamily="66" charset="-78"/>
              </a:rPr>
              <a:t> ب-التخلص </a:t>
            </a:r>
            <a:r>
              <a:rPr lang="ar-IQ" sz="3200" b="1" i="1" dirty="0">
                <a:latin typeface="Arabic Typesetting" pitchFamily="66" charset="-78"/>
                <a:cs typeface="Arabic Typesetting" pitchFamily="66" charset="-78"/>
              </a:rPr>
              <a:t>من جميع الأسباب التي تؤدي إلى التلف أو المعيب سواءً أكان الداخلي أم الخارجي </a:t>
            </a:r>
            <a:r>
              <a:rPr lang="ar-IQ" sz="3200" b="1" i="1" dirty="0" smtClean="0">
                <a:latin typeface="Arabic Typesetting" pitchFamily="66" charset="-78"/>
                <a:cs typeface="Arabic Typesetting" pitchFamily="66" charset="-78"/>
              </a:rPr>
              <a:t>.</a:t>
            </a:r>
            <a:endParaRPr lang="ar-SA" sz="3200" b="1" i="1" dirty="0" smtClean="0">
              <a:latin typeface="Arabic Typesetting" pitchFamily="66" charset="-78"/>
              <a:cs typeface="Arabic Typesetting" pitchFamily="66" charset="-78"/>
            </a:endParaRPr>
          </a:p>
          <a:p>
            <a:pPr lvl="0"/>
            <a:endParaRPr lang="en-US" sz="3200" b="1" i="1" dirty="0">
              <a:latin typeface="Arabic Typesetting" pitchFamily="66" charset="-78"/>
              <a:cs typeface="Arabic Typesetting" pitchFamily="66" charset="-78"/>
            </a:endParaRPr>
          </a:p>
          <a:p>
            <a:endParaRPr lang="ar-IQ" sz="3200" b="1"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6225165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817525"/>
          </a:xfrm>
          <a:prstGeom prst="rect">
            <a:avLst/>
          </a:prstGeom>
        </p:spPr>
        <p:txBody>
          <a:bodyPr wrap="square">
            <a:spAutoFit/>
          </a:bodyPr>
          <a:lstStyle/>
          <a:p>
            <a:endParaRPr lang="ar-IQ" sz="4000" b="1" dirty="0" smtClean="0">
              <a:latin typeface="Arabic Typesetting" pitchFamily="66" charset="-78"/>
              <a:cs typeface="Arabic Typesetting" pitchFamily="66" charset="-78"/>
            </a:endParaRPr>
          </a:p>
          <a:p>
            <a:r>
              <a:rPr lang="ar-IQ" sz="4000" b="1" i="1" u="sng" dirty="0" smtClean="0">
                <a:latin typeface="Arabic Typesetting" pitchFamily="66" charset="-78"/>
                <a:cs typeface="Arabic Typesetting" pitchFamily="66" charset="-78"/>
              </a:rPr>
              <a:t>المستخلص :</a:t>
            </a:r>
            <a:r>
              <a:rPr lang="ar-IQ" sz="4000" b="1" i="1" dirty="0" smtClean="0">
                <a:latin typeface="Arabic Typesetting" pitchFamily="66" charset="-78"/>
                <a:cs typeface="Arabic Typesetting" pitchFamily="66" charset="-78"/>
              </a:rPr>
              <a:t>يعد تقويم الأداء الاستراتيجي من المرتكزات الحيوية للإدارة الحديثة التي تسعى إلى تحقيق أهدافها بفاعلية وكفاءة ويساعد في بيان ما حققته الوحدة الاقتصادية نتيجة ممارستها لأنشطتها مقارنةً مع فترات سابقة أو مع أداء قياسي .وفي ظل بيئة التصنيع الحديثة وما رافقها من تغيرات عديدة ومتلاحقة فقد ظهرت الحاجة إلى مؤشرات ومقاييس جديدة للأداء تكون أكثر انسجاماً وملائمة مع التغيرات التي رافقت هذه البيئة، وباعتبار إن الجودة هدفاً استراتيجيا وسلاحاً للمنافسة في ظل بيئة امتازت بالمنافسة وسعي الوحدات الاقتصادية لتحقيق متطلبات الزبائن ورغباتهم فقد جاءت فكرة البحث من خلال الربط بين المقاييس المالية وغير المالية لتكاليف الجودة وتقويم الأداء الاستراتيجي من خلال استعمال هذه المقاييس في بطاقة العلامات المتوازنة . </a:t>
            </a:r>
            <a:endParaRPr lang="en-US" sz="4000" b="1" i="1" dirty="0" smtClean="0">
              <a:latin typeface="Arabic Typesetting" pitchFamily="66" charset="-78"/>
              <a:cs typeface="Arabic Typesetting" pitchFamily="66" charset="-78"/>
            </a:endParaRPr>
          </a:p>
          <a:p>
            <a:r>
              <a:rPr lang="ar-IQ" sz="4400" dirty="0"/>
              <a:t> </a:t>
            </a:r>
            <a:endParaRPr lang="en-US" sz="4400" dirty="0"/>
          </a:p>
        </p:txBody>
      </p:sp>
    </p:spTree>
    <p:extLst>
      <p:ext uri="{BB962C8B-B14F-4D97-AF65-F5344CB8AC3E}">
        <p14:creationId xmlns:p14="http://schemas.microsoft.com/office/powerpoint/2010/main" val="269498482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181957"/>
            <a:ext cx="8856984" cy="3046988"/>
          </a:xfrm>
          <a:prstGeom prst="rect">
            <a:avLst/>
          </a:prstGeom>
        </p:spPr>
        <p:txBody>
          <a:bodyPr wrap="square">
            <a:spAutoFit/>
          </a:bodyPr>
          <a:lstStyle/>
          <a:p>
            <a:pPr lvl="0"/>
            <a:r>
              <a:rPr lang="ar-IQ" sz="3200" b="1" i="1" dirty="0" smtClean="0">
                <a:latin typeface="Arabic Typesetting" pitchFamily="66" charset="-78"/>
                <a:cs typeface="Arabic Typesetting" pitchFamily="66" charset="-78"/>
              </a:rPr>
              <a:t>ج-</a:t>
            </a:r>
            <a:r>
              <a:rPr lang="ar-SA" sz="3200" b="1" i="1" dirty="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الحرص </a:t>
            </a:r>
            <a:r>
              <a:rPr lang="ar-IQ" sz="3200" b="1" i="1" dirty="0">
                <a:latin typeface="Arabic Typesetting" pitchFamily="66" charset="-78"/>
                <a:cs typeface="Arabic Typesetting" pitchFamily="66" charset="-78"/>
              </a:rPr>
              <a:t>على عدم وصول منتجات معيبة إلى الزبائن مهما كلف الأمر . </a:t>
            </a:r>
            <a:endParaRPr lang="ar-SA" sz="3200" b="1" i="1" dirty="0" smtClean="0">
              <a:latin typeface="Arabic Typesetting" pitchFamily="66" charset="-78"/>
              <a:cs typeface="Arabic Typesetting" pitchFamily="66" charset="-78"/>
            </a:endParaRPr>
          </a:p>
          <a:p>
            <a:pPr lvl="0"/>
            <a:endParaRPr lang="en-US" sz="3200" b="1" i="1" dirty="0">
              <a:latin typeface="Arabic Typesetting" pitchFamily="66" charset="-78"/>
              <a:cs typeface="Arabic Typesetting" pitchFamily="66" charset="-78"/>
            </a:endParaRPr>
          </a:p>
          <a:p>
            <a:r>
              <a:rPr lang="ar-IQ" sz="3200" b="1" i="1" dirty="0" smtClean="0">
                <a:latin typeface="Arabic Typesetting" pitchFamily="66" charset="-78"/>
                <a:cs typeface="Arabic Typesetting" pitchFamily="66" charset="-78"/>
              </a:rPr>
              <a:t>د-</a:t>
            </a:r>
            <a:r>
              <a:rPr lang="ar-SA" sz="3200" b="1" i="1" dirty="0" smtClean="0">
                <a:latin typeface="Arabic Typesetting" pitchFamily="66" charset="-78"/>
                <a:cs typeface="Arabic Typesetting" pitchFamily="66" charset="-78"/>
              </a:rPr>
              <a:t> </a:t>
            </a:r>
            <a:r>
              <a:rPr lang="ar-IQ" sz="3200" b="1" i="1" dirty="0" smtClean="0">
                <a:latin typeface="Arabic Typesetting" pitchFamily="66" charset="-78"/>
                <a:cs typeface="Arabic Typesetting" pitchFamily="66" charset="-78"/>
              </a:rPr>
              <a:t>العمل </a:t>
            </a:r>
            <a:r>
              <a:rPr lang="ar-IQ" sz="3200" b="1" i="1" dirty="0">
                <a:latin typeface="Arabic Typesetting" pitchFamily="66" charset="-78"/>
                <a:cs typeface="Arabic Typesetting" pitchFamily="66" charset="-78"/>
              </a:rPr>
              <a:t>على دراسة السوق بشكل دوري بهدف التعرّف على حاجات ورغبات الزبائن والعمل على إنتاج منتجات جديدة تلبي احتياجاتهم وتوقعاتهم </a:t>
            </a:r>
            <a:endParaRPr lang="ar-IQ" sz="3200" i="1" dirty="0">
              <a:latin typeface="Arabic Typesetting" pitchFamily="66" charset="-78"/>
              <a:cs typeface="Arabic Typesetting" pitchFamily="66" charset="-78"/>
            </a:endParaRPr>
          </a:p>
          <a:p>
            <a:pPr lvl="0"/>
            <a:endParaRPr lang="en-US" sz="3200" b="1" i="1" dirty="0">
              <a:latin typeface="Arabic Typesetting" pitchFamily="66" charset="-78"/>
              <a:cs typeface="Arabic Typesetting" pitchFamily="66" charset="-78"/>
            </a:endParaRPr>
          </a:p>
          <a:p>
            <a:endParaRPr lang="ar-IQ" sz="3200" b="1"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8447637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8964488" cy="4985980"/>
          </a:xfrm>
          <a:prstGeom prst="rect">
            <a:avLst/>
          </a:prstGeom>
        </p:spPr>
        <p:txBody>
          <a:bodyPr wrap="square">
            <a:spAutoFit/>
          </a:bodyPr>
          <a:lstStyle/>
          <a:p>
            <a:endParaRPr lang="ar-IQ" b="1" dirty="0" smtClean="0"/>
          </a:p>
          <a:p>
            <a:endParaRPr lang="ar-IQ" b="1" dirty="0"/>
          </a:p>
          <a:p>
            <a:endParaRPr lang="ar-IQ" b="1" dirty="0" smtClean="0"/>
          </a:p>
          <a:p>
            <a:endParaRPr lang="ar-IQ" b="1" dirty="0"/>
          </a:p>
          <a:p>
            <a:endParaRPr lang="ar-IQ" b="1" dirty="0" smtClean="0"/>
          </a:p>
          <a:p>
            <a:endParaRPr lang="ar-IQ" b="1" dirty="0"/>
          </a:p>
          <a:p>
            <a:endParaRPr lang="ar-IQ" b="1" dirty="0" smtClean="0"/>
          </a:p>
          <a:p>
            <a:r>
              <a:rPr lang="ar-IQ" sz="7200" b="1" dirty="0"/>
              <a:t> </a:t>
            </a:r>
            <a:r>
              <a:rPr lang="ar-IQ" sz="7200" b="1" dirty="0" smtClean="0"/>
              <a:t> </a:t>
            </a:r>
            <a:r>
              <a:rPr lang="ar-SA" sz="7200" b="1" dirty="0" smtClean="0"/>
              <a:t>   </a:t>
            </a:r>
            <a:r>
              <a:rPr lang="ar-IQ" sz="9600" b="1" i="1" dirty="0" smtClean="0">
                <a:solidFill>
                  <a:schemeClr val="tx1">
                    <a:lumMod val="95000"/>
                  </a:schemeClr>
                </a:solidFill>
                <a:latin typeface="Arabic Typesetting" pitchFamily="66" charset="-78"/>
                <a:cs typeface="Arabic Typesetting" pitchFamily="66" charset="-78"/>
              </a:rPr>
              <a:t>شكرا لحسن</a:t>
            </a:r>
            <a:endParaRPr lang="ar-SA" sz="9600" b="1" i="1" dirty="0" smtClean="0">
              <a:solidFill>
                <a:schemeClr val="tx1">
                  <a:lumMod val="95000"/>
                </a:schemeClr>
              </a:solidFill>
              <a:latin typeface="Arabic Typesetting" pitchFamily="66" charset="-78"/>
              <a:cs typeface="Arabic Typesetting" pitchFamily="66" charset="-78"/>
            </a:endParaRPr>
          </a:p>
          <a:p>
            <a:r>
              <a:rPr lang="ar-SA" sz="9600" b="1" i="1" dirty="0">
                <a:solidFill>
                  <a:schemeClr val="tx1">
                    <a:lumMod val="95000"/>
                  </a:schemeClr>
                </a:solidFill>
                <a:latin typeface="Arabic Typesetting" pitchFamily="66" charset="-78"/>
                <a:cs typeface="Arabic Typesetting" pitchFamily="66" charset="-78"/>
              </a:rPr>
              <a:t> </a:t>
            </a:r>
            <a:r>
              <a:rPr lang="ar-SA" sz="9600" b="1" i="1" dirty="0" smtClean="0">
                <a:solidFill>
                  <a:schemeClr val="tx1">
                    <a:lumMod val="95000"/>
                  </a:schemeClr>
                </a:solidFill>
                <a:latin typeface="Arabic Typesetting" pitchFamily="66" charset="-78"/>
                <a:cs typeface="Arabic Typesetting" pitchFamily="66" charset="-78"/>
              </a:rPr>
              <a:t>      </a:t>
            </a:r>
            <a:r>
              <a:rPr lang="ar-IQ" sz="9600" b="1" i="1" dirty="0" smtClean="0">
                <a:solidFill>
                  <a:schemeClr val="tx1">
                    <a:lumMod val="95000"/>
                  </a:schemeClr>
                </a:solidFill>
                <a:latin typeface="Arabic Typesetting" pitchFamily="66" charset="-78"/>
                <a:cs typeface="Arabic Typesetting" pitchFamily="66" charset="-78"/>
              </a:rPr>
              <a:t>اصغائكم</a:t>
            </a:r>
            <a:endParaRPr lang="en-US" sz="9600" i="1" dirty="0">
              <a:solidFill>
                <a:schemeClr val="tx1">
                  <a:lumMod val="95000"/>
                </a:schemeClr>
              </a:solidFill>
              <a:latin typeface="Arabic Typesetting" pitchFamily="66" charset="-78"/>
              <a:cs typeface="Arabic Typesetting" pitchFamily="66" charset="-78"/>
            </a:endParaRPr>
          </a:p>
        </p:txBody>
      </p:sp>
      <p:pic>
        <p:nvPicPr>
          <p:cNvPr id="4" name="Picture 6" descr="g010653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8000" contrast="-15000"/>
                    </a14:imgEffect>
                  </a14:imgLayer>
                </a14:imgProps>
              </a:ext>
              <a:ext uri="{28A0092B-C50C-407E-A947-70E740481C1C}">
                <a14:useLocalDpi xmlns:a14="http://schemas.microsoft.com/office/drawing/2010/main" val="0"/>
              </a:ext>
            </a:extLst>
          </a:blip>
          <a:srcRect/>
          <a:stretch>
            <a:fillRect/>
          </a:stretch>
        </p:blipFill>
        <p:spPr bwMode="auto">
          <a:xfrm>
            <a:off x="971600" y="1052736"/>
            <a:ext cx="2967038"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51644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wheel(1)">
                                      <p:cBhvr>
                                        <p:cTn id="25" dur="2000"/>
                                        <p:tgtEl>
                                          <p:spTgt spid="2">
                                            <p:txEl>
                                              <p:pRg st="7" end="7"/>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wheel(1)">
                                      <p:cBhvr>
                                        <p:cTn id="28"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6801862"/>
          </a:xfrm>
          <a:prstGeom prst="rect">
            <a:avLst/>
          </a:prstGeom>
        </p:spPr>
        <p:txBody>
          <a:bodyPr wrap="square">
            <a:spAutoFit/>
          </a:bodyPr>
          <a:lstStyle/>
          <a:p>
            <a:endParaRPr lang="ar-IQ" sz="4000" b="1" dirty="0" smtClean="0">
              <a:latin typeface="Arabic Typesetting" pitchFamily="66" charset="-78"/>
              <a:cs typeface="Arabic Typesetting" pitchFamily="66" charset="-78"/>
            </a:endParaRPr>
          </a:p>
          <a:p>
            <a:r>
              <a:rPr lang="ar-IQ" sz="4400" b="1" i="1" dirty="0">
                <a:latin typeface="Arabic Typesetting" pitchFamily="66" charset="-78"/>
                <a:cs typeface="Arabic Typesetting" pitchFamily="66" charset="-78"/>
              </a:rPr>
              <a:t>وتعد الفئات الأربعة لتكاليف الجودة من تكاليف المنع والتقييم والفشل الداخلي والفشل الخارجي أمثلة لمقاييس مالية للأداء وهي تشتمل على مجموعة من المقاييس المتعلقة بجودة التصميم والمطابقة والتي تهدف إلى تحسين الأداء المالي للوحدة الاقتصادية، إما المقاييس غير المالية لتكاليف الجودة فهي تلك المقاييس التي ترتبط في الغالب بجودة المدخلات (المواد والأجزاء) والرقابة أثناء التشغيل ورضا الزبائن، إذ يمكن القول إن المقاييس غير المالية لتكاليف الجودة هي مقاييس مكملة للمقاييس المالية تسعى لبيان ما </a:t>
            </a:r>
            <a:r>
              <a:rPr lang="ar-IQ" sz="4400" b="1" i="1" dirty="0" smtClean="0">
                <a:latin typeface="Arabic Typesetting" pitchFamily="66" charset="-78"/>
                <a:cs typeface="Arabic Typesetting" pitchFamily="66" charset="-78"/>
              </a:rPr>
              <a:t>تتطلب</a:t>
            </a:r>
            <a:r>
              <a:rPr lang="ar-SA" sz="4400" b="1" i="1" dirty="0" smtClean="0">
                <a:latin typeface="Arabic Typesetting" pitchFamily="66" charset="-78"/>
                <a:cs typeface="Arabic Typesetting" pitchFamily="66" charset="-78"/>
              </a:rPr>
              <a:t>ه</a:t>
            </a:r>
            <a:r>
              <a:rPr lang="ar-IQ" sz="4400" b="1" i="1" dirty="0" smtClean="0">
                <a:latin typeface="Arabic Typesetting" pitchFamily="66" charset="-78"/>
                <a:cs typeface="Arabic Typesetting" pitchFamily="66" charset="-78"/>
              </a:rPr>
              <a:t> </a:t>
            </a:r>
            <a:r>
              <a:rPr lang="ar-IQ" sz="4400" b="1" i="1" dirty="0">
                <a:latin typeface="Arabic Typesetting" pitchFamily="66" charset="-78"/>
                <a:cs typeface="Arabic Typesetting" pitchFamily="66" charset="-78"/>
              </a:rPr>
              <a:t>الأنشطة من أجل تحقيق الجودة المطلوبة وبالتالي تحقيق الأهداف الكلية للوحدة الاقتصادية</a:t>
            </a:r>
            <a:endParaRPr lang="en-US" sz="44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5518011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355860"/>
          </a:xfrm>
          <a:prstGeom prst="rect">
            <a:avLst/>
          </a:prstGeom>
        </p:spPr>
        <p:txBody>
          <a:bodyPr wrap="square">
            <a:spAutoFit/>
          </a:bodyPr>
          <a:lstStyle/>
          <a:p>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أولاً </a:t>
            </a:r>
            <a:r>
              <a:rPr lang="ar-IQ" sz="3600" b="1" i="1" dirty="0">
                <a:latin typeface="Arabic Typesetting" pitchFamily="66" charset="-78"/>
                <a:cs typeface="Arabic Typesetting" pitchFamily="66" charset="-78"/>
              </a:rPr>
              <a:t>:ـ </a:t>
            </a:r>
            <a:r>
              <a:rPr lang="ar-IQ" sz="3600" b="1" i="1" u="sng" dirty="0" smtClean="0">
                <a:latin typeface="Arabic Typesetting" pitchFamily="66" charset="-78"/>
                <a:cs typeface="Arabic Typesetting" pitchFamily="66" charset="-78"/>
              </a:rPr>
              <a:t>مشكلة القياس :ـ </a:t>
            </a:r>
            <a:endParaRPr lang="en-US" sz="3600" b="1" i="1" u="sng" dirty="0">
              <a:latin typeface="Arabic Typesetting" pitchFamily="66" charset="-78"/>
              <a:cs typeface="Arabic Typesetting" pitchFamily="66" charset="-78"/>
            </a:endParaRPr>
          </a:p>
          <a:p>
            <a:pPr algn="just"/>
            <a:r>
              <a:rPr lang="ar-IQ" sz="3600" b="1" i="1" dirty="0">
                <a:latin typeface="Arabic Typesetting" pitchFamily="66" charset="-78"/>
                <a:cs typeface="Arabic Typesetting" pitchFamily="66" charset="-78"/>
              </a:rPr>
              <a:t>  إن الاهتمام بالمقاييس المالية وغير المالية لتكاليف الجودة واستعمالها في تقويم الأداء </a:t>
            </a:r>
            <a:r>
              <a:rPr lang="ar-IQ" sz="3600" b="1" i="1" dirty="0" smtClean="0">
                <a:latin typeface="Arabic Typesetting" pitchFamily="66" charset="-78"/>
                <a:cs typeface="Arabic Typesetting" pitchFamily="66" charset="-78"/>
              </a:rPr>
              <a:t>الاستراتيجي </a:t>
            </a:r>
            <a:r>
              <a:rPr lang="ar-IQ" sz="3600" b="1" i="1" dirty="0">
                <a:latin typeface="Arabic Typesetting" pitchFamily="66" charset="-78"/>
                <a:cs typeface="Arabic Typesetting" pitchFamily="66" charset="-78"/>
              </a:rPr>
              <a:t>من خلال بطاقة العلامات المتوازنة يمثل المحور الذي تقوم عليه مشكلة البحث، فيمكن التعبير عن مشكلة الدراسة عبر التساؤلات الفكرية الآتية :ـ </a:t>
            </a:r>
            <a:endParaRPr lang="en-US" sz="3600" b="1" i="1" dirty="0">
              <a:latin typeface="Arabic Typesetting" pitchFamily="66" charset="-78"/>
              <a:cs typeface="Arabic Typesetting" pitchFamily="66" charset="-78"/>
            </a:endParaRPr>
          </a:p>
          <a:p>
            <a:pPr lvl="0" algn="just"/>
            <a:r>
              <a:rPr lang="ar-IQ" sz="3600" b="1" i="1" dirty="0">
                <a:latin typeface="Arabic Typesetting" pitchFamily="66" charset="-78"/>
                <a:cs typeface="Arabic Typesetting" pitchFamily="66" charset="-78"/>
              </a:rPr>
              <a:t>1- ماهي المقاييس المالية وغير المالية لتكاليف الجودة </a:t>
            </a:r>
            <a:r>
              <a:rPr lang="ar-SA" sz="3600" b="1" i="1" dirty="0">
                <a:latin typeface="Arabic Typesetting" pitchFamily="66" charset="-78"/>
                <a:cs typeface="Arabic Typesetting" pitchFamily="66" charset="-78"/>
              </a:rPr>
              <a:t>؟</a:t>
            </a:r>
            <a:endParaRPr lang="ar-SA" sz="3600" b="1" i="1" dirty="0" smtClean="0">
              <a:latin typeface="Arabic Typesetting" pitchFamily="66" charset="-78"/>
              <a:cs typeface="Arabic Typesetting" pitchFamily="66" charset="-78"/>
            </a:endParaRPr>
          </a:p>
          <a:p>
            <a:pPr lvl="0" algn="just"/>
            <a:r>
              <a:rPr lang="ar-SA" sz="3600" b="1" i="1" dirty="0">
                <a:latin typeface="Arabic Typesetting" pitchFamily="66" charset="-78"/>
                <a:cs typeface="Arabic Typesetting" pitchFamily="66" charset="-78"/>
              </a:rPr>
              <a:t>2</a:t>
            </a:r>
            <a:r>
              <a:rPr lang="ar-IQ" sz="3600" b="1" i="1" dirty="0" smtClean="0">
                <a:latin typeface="Arabic Typesetting" pitchFamily="66" charset="-78"/>
                <a:cs typeface="Arabic Typesetting" pitchFamily="66" charset="-78"/>
              </a:rPr>
              <a:t>- </a:t>
            </a:r>
            <a:r>
              <a:rPr lang="ar-IQ" sz="3600" b="1" i="1" dirty="0">
                <a:latin typeface="Arabic Typesetting" pitchFamily="66" charset="-78"/>
                <a:cs typeface="Arabic Typesetting" pitchFamily="66" charset="-78"/>
              </a:rPr>
              <a:t>هل يمكن استعمال المقاييس المالية وغير المالية لتكاليف الجودة في تقويم الأداء </a:t>
            </a:r>
            <a:r>
              <a:rPr lang="ar-IQ" sz="3600" b="1" i="1" dirty="0" smtClean="0">
                <a:latin typeface="Arabic Typesetting" pitchFamily="66" charset="-78"/>
                <a:cs typeface="Arabic Typesetting" pitchFamily="66" charset="-78"/>
              </a:rPr>
              <a:t>الاستراتيجي</a:t>
            </a:r>
            <a:r>
              <a:rPr lang="ar-SA" sz="3600" b="1" i="1" dirty="0" smtClean="0">
                <a:latin typeface="Arabic Typesetting" pitchFamily="66" charset="-78"/>
                <a:cs typeface="Arabic Typesetting" pitchFamily="66" charset="-78"/>
              </a:rPr>
              <a:t>؟</a:t>
            </a:r>
            <a:endParaRPr lang="ar-IQ" sz="3600" b="1" i="1" dirty="0">
              <a:latin typeface="Arabic Typesetting" pitchFamily="66" charset="-78"/>
              <a:cs typeface="Arabic Typesetting" pitchFamily="66" charset="-78"/>
            </a:endParaRPr>
          </a:p>
          <a:p>
            <a:pPr algn="just"/>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ثانياً </a:t>
            </a:r>
            <a:r>
              <a:rPr lang="ar-IQ" sz="3600" b="1" i="1" dirty="0">
                <a:latin typeface="Arabic Typesetting" pitchFamily="66" charset="-78"/>
                <a:cs typeface="Arabic Typesetting" pitchFamily="66" charset="-78"/>
              </a:rPr>
              <a:t>:ـ </a:t>
            </a:r>
            <a:r>
              <a:rPr lang="ar-IQ" sz="3600" b="1" i="1" u="sng" dirty="0" smtClean="0">
                <a:latin typeface="Arabic Typesetting" pitchFamily="66" charset="-78"/>
                <a:cs typeface="Arabic Typesetting" pitchFamily="66" charset="-78"/>
              </a:rPr>
              <a:t>اهداف المحاضرة :ـ </a:t>
            </a:r>
            <a:endParaRPr lang="ar-SA" sz="3600" b="1" i="1" u="sng" dirty="0" smtClean="0">
              <a:latin typeface="Arabic Typesetting" pitchFamily="66" charset="-78"/>
              <a:cs typeface="Arabic Typesetting" pitchFamily="66" charset="-78"/>
            </a:endParaRPr>
          </a:p>
          <a:p>
            <a:pPr algn="just"/>
            <a:r>
              <a:rPr lang="ar-IQ" sz="3600" b="1" i="1" dirty="0" smtClean="0">
                <a:latin typeface="Arabic Typesetting" pitchFamily="66" charset="-78"/>
                <a:cs typeface="Arabic Typesetting" pitchFamily="66" charset="-78"/>
              </a:rPr>
              <a:t>دراسة </a:t>
            </a:r>
            <a:r>
              <a:rPr lang="ar-IQ" sz="3600" b="1" i="1" dirty="0">
                <a:latin typeface="Arabic Typesetting" pitchFamily="66" charset="-78"/>
                <a:cs typeface="Arabic Typesetting" pitchFamily="66" charset="-78"/>
              </a:rPr>
              <a:t>المقاييس المالية وغير المالية لتكاليف الجودة بتناول المرتكزات المعرفية لهذه المقاييس في الوحدات الاقتصادية، وبيان أهمية هذه المقاييس في تقويم الأداء </a:t>
            </a:r>
            <a:r>
              <a:rPr lang="ar-IQ" sz="3600" b="1" i="1" dirty="0" err="1">
                <a:latin typeface="Arabic Typesetting" pitchFamily="66" charset="-78"/>
                <a:cs typeface="Arabic Typesetting" pitchFamily="66" charset="-78"/>
              </a:rPr>
              <a:t>الستراتيجي</a:t>
            </a:r>
            <a:r>
              <a:rPr lang="ar-IQ" sz="3600" b="1" i="1" dirty="0">
                <a:latin typeface="Arabic Typesetting" pitchFamily="66" charset="-78"/>
                <a:cs typeface="Arabic Typesetting" pitchFamily="66" charset="-78"/>
              </a:rPr>
              <a:t> من خلال بطاقة العلامات </a:t>
            </a:r>
            <a:r>
              <a:rPr lang="ar-IQ" sz="3600" b="1" i="1" dirty="0" err="1" smtClean="0">
                <a:latin typeface="Arabic Typesetting" pitchFamily="66" charset="-78"/>
                <a:cs typeface="Arabic Typesetting" pitchFamily="66" charset="-78"/>
              </a:rPr>
              <a:t>المتوازنةللتعرف</a:t>
            </a:r>
            <a:r>
              <a:rPr lang="ar-IQ" sz="3600" b="1" i="1" dirty="0" smtClean="0">
                <a:latin typeface="Arabic Typesetting" pitchFamily="66" charset="-78"/>
                <a:cs typeface="Arabic Typesetting" pitchFamily="66" charset="-78"/>
              </a:rPr>
              <a:t> على </a:t>
            </a:r>
            <a:r>
              <a:rPr lang="ar-IQ" sz="3600" b="1" i="1" dirty="0">
                <a:latin typeface="Arabic Typesetting" pitchFamily="66" charset="-78"/>
                <a:cs typeface="Arabic Typesetting" pitchFamily="66" charset="-78"/>
              </a:rPr>
              <a:t>مواطن القوة والضعف  في أدائها </a:t>
            </a:r>
            <a:r>
              <a:rPr lang="ar-IQ" sz="3600" b="1" i="1" dirty="0" err="1">
                <a:latin typeface="Arabic Typesetting" pitchFamily="66" charset="-78"/>
                <a:cs typeface="Arabic Typesetting" pitchFamily="66" charset="-78"/>
              </a:rPr>
              <a:t>الستراتيجي</a:t>
            </a:r>
            <a:r>
              <a:rPr lang="ar-IQ" sz="3600" b="1" i="1" dirty="0">
                <a:latin typeface="Arabic Typesetting" pitchFamily="66" charset="-78"/>
                <a:cs typeface="Arabic Typesetting" pitchFamily="66" charset="-78"/>
              </a:rPr>
              <a:t> وبيان مدى فاعليتها وكفاءتها في تحقيق أهدافها .</a:t>
            </a: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42237875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80">
                                          <p:stCondLst>
                                            <p:cond delay="0"/>
                                          </p:stCondLst>
                                        </p:cTn>
                                        <p:tgtEl>
                                          <p:spTgt spid="2">
                                            <p:txEl>
                                              <p:pRg st="2" end="2"/>
                                            </p:txEl>
                                          </p:spTgt>
                                        </p:tgtEl>
                                      </p:cBhvr>
                                    </p:animEffect>
                                    <p:anim calcmode="lin" valueType="num">
                                      <p:cBhvr>
                                        <p:cTn id="2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2" end="2"/>
                                            </p:txEl>
                                          </p:spTgt>
                                        </p:tgtEl>
                                      </p:cBhvr>
                                      <p:to x="100000" y="60000"/>
                                    </p:animScale>
                                    <p:animScale>
                                      <p:cBhvr>
                                        <p:cTn id="26" dur="166" decel="50000">
                                          <p:stCondLst>
                                            <p:cond delay="676"/>
                                          </p:stCondLst>
                                        </p:cTn>
                                        <p:tgtEl>
                                          <p:spTgt spid="2">
                                            <p:txEl>
                                              <p:pRg st="2" end="2"/>
                                            </p:txEl>
                                          </p:spTgt>
                                        </p:tgtEl>
                                      </p:cBhvr>
                                      <p:to x="100000" y="100000"/>
                                    </p:animScale>
                                    <p:animScale>
                                      <p:cBhvr>
                                        <p:cTn id="27" dur="26">
                                          <p:stCondLst>
                                            <p:cond delay="1312"/>
                                          </p:stCondLst>
                                        </p:cTn>
                                        <p:tgtEl>
                                          <p:spTgt spid="2">
                                            <p:txEl>
                                              <p:pRg st="2" end="2"/>
                                            </p:txEl>
                                          </p:spTgt>
                                        </p:tgtEl>
                                      </p:cBhvr>
                                      <p:to x="100000" y="80000"/>
                                    </p:animScale>
                                    <p:animScale>
                                      <p:cBhvr>
                                        <p:cTn id="28" dur="166" decel="50000">
                                          <p:stCondLst>
                                            <p:cond delay="1338"/>
                                          </p:stCondLst>
                                        </p:cTn>
                                        <p:tgtEl>
                                          <p:spTgt spid="2">
                                            <p:txEl>
                                              <p:pRg st="2" end="2"/>
                                            </p:txEl>
                                          </p:spTgt>
                                        </p:tgtEl>
                                      </p:cBhvr>
                                      <p:to x="100000" y="100000"/>
                                    </p:animScale>
                                    <p:animScale>
                                      <p:cBhvr>
                                        <p:cTn id="29" dur="26">
                                          <p:stCondLst>
                                            <p:cond delay="1642"/>
                                          </p:stCondLst>
                                        </p:cTn>
                                        <p:tgtEl>
                                          <p:spTgt spid="2">
                                            <p:txEl>
                                              <p:pRg st="2" end="2"/>
                                            </p:txEl>
                                          </p:spTgt>
                                        </p:tgtEl>
                                      </p:cBhvr>
                                      <p:to x="100000" y="90000"/>
                                    </p:animScale>
                                    <p:animScale>
                                      <p:cBhvr>
                                        <p:cTn id="30" dur="166" decel="50000">
                                          <p:stCondLst>
                                            <p:cond delay="1668"/>
                                          </p:stCondLst>
                                        </p:cTn>
                                        <p:tgtEl>
                                          <p:spTgt spid="2">
                                            <p:txEl>
                                              <p:pRg st="2" end="2"/>
                                            </p:txEl>
                                          </p:spTgt>
                                        </p:tgtEl>
                                      </p:cBhvr>
                                      <p:to x="100000" y="100000"/>
                                    </p:animScale>
                                    <p:animScale>
                                      <p:cBhvr>
                                        <p:cTn id="31" dur="26">
                                          <p:stCondLst>
                                            <p:cond delay="1808"/>
                                          </p:stCondLst>
                                        </p:cTn>
                                        <p:tgtEl>
                                          <p:spTgt spid="2">
                                            <p:txEl>
                                              <p:pRg st="2" end="2"/>
                                            </p:txEl>
                                          </p:spTgt>
                                        </p:tgtEl>
                                      </p:cBhvr>
                                      <p:to x="100000" y="95000"/>
                                    </p:animScale>
                                    <p:animScale>
                                      <p:cBhvr>
                                        <p:cTn id="32" dur="166" decel="50000">
                                          <p:stCondLst>
                                            <p:cond delay="1834"/>
                                          </p:stCondLst>
                                        </p:cTn>
                                        <p:tgtEl>
                                          <p:spTgt spid="2">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80">
                                          <p:stCondLst>
                                            <p:cond delay="0"/>
                                          </p:stCondLst>
                                        </p:cTn>
                                        <p:tgtEl>
                                          <p:spTgt spid="2">
                                            <p:txEl>
                                              <p:pRg st="3" end="3"/>
                                            </p:txEl>
                                          </p:spTgt>
                                        </p:tgtEl>
                                      </p:cBhvr>
                                    </p:animEffect>
                                    <p:anim calcmode="lin" valueType="num">
                                      <p:cBhvr>
                                        <p:cTn id="3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xEl>
                                              <p:pRg st="3" end="3"/>
                                            </p:txEl>
                                          </p:spTgt>
                                        </p:tgtEl>
                                      </p:cBhvr>
                                      <p:to x="100000" y="60000"/>
                                    </p:animScale>
                                    <p:animScale>
                                      <p:cBhvr>
                                        <p:cTn id="44" dur="166" decel="50000">
                                          <p:stCondLst>
                                            <p:cond delay="676"/>
                                          </p:stCondLst>
                                        </p:cTn>
                                        <p:tgtEl>
                                          <p:spTgt spid="2">
                                            <p:txEl>
                                              <p:pRg st="3" end="3"/>
                                            </p:txEl>
                                          </p:spTgt>
                                        </p:tgtEl>
                                      </p:cBhvr>
                                      <p:to x="100000" y="100000"/>
                                    </p:animScale>
                                    <p:animScale>
                                      <p:cBhvr>
                                        <p:cTn id="45" dur="26">
                                          <p:stCondLst>
                                            <p:cond delay="1312"/>
                                          </p:stCondLst>
                                        </p:cTn>
                                        <p:tgtEl>
                                          <p:spTgt spid="2">
                                            <p:txEl>
                                              <p:pRg st="3" end="3"/>
                                            </p:txEl>
                                          </p:spTgt>
                                        </p:tgtEl>
                                      </p:cBhvr>
                                      <p:to x="100000" y="80000"/>
                                    </p:animScale>
                                    <p:animScale>
                                      <p:cBhvr>
                                        <p:cTn id="46" dur="166" decel="50000">
                                          <p:stCondLst>
                                            <p:cond delay="1338"/>
                                          </p:stCondLst>
                                        </p:cTn>
                                        <p:tgtEl>
                                          <p:spTgt spid="2">
                                            <p:txEl>
                                              <p:pRg st="3" end="3"/>
                                            </p:txEl>
                                          </p:spTgt>
                                        </p:tgtEl>
                                      </p:cBhvr>
                                      <p:to x="100000" y="100000"/>
                                    </p:animScale>
                                    <p:animScale>
                                      <p:cBhvr>
                                        <p:cTn id="47" dur="26">
                                          <p:stCondLst>
                                            <p:cond delay="1642"/>
                                          </p:stCondLst>
                                        </p:cTn>
                                        <p:tgtEl>
                                          <p:spTgt spid="2">
                                            <p:txEl>
                                              <p:pRg st="3" end="3"/>
                                            </p:txEl>
                                          </p:spTgt>
                                        </p:tgtEl>
                                      </p:cBhvr>
                                      <p:to x="100000" y="90000"/>
                                    </p:animScale>
                                    <p:animScale>
                                      <p:cBhvr>
                                        <p:cTn id="48" dur="166" decel="50000">
                                          <p:stCondLst>
                                            <p:cond delay="1668"/>
                                          </p:stCondLst>
                                        </p:cTn>
                                        <p:tgtEl>
                                          <p:spTgt spid="2">
                                            <p:txEl>
                                              <p:pRg st="3" end="3"/>
                                            </p:txEl>
                                          </p:spTgt>
                                        </p:tgtEl>
                                      </p:cBhvr>
                                      <p:to x="100000" y="100000"/>
                                    </p:animScale>
                                    <p:animScale>
                                      <p:cBhvr>
                                        <p:cTn id="49" dur="26">
                                          <p:stCondLst>
                                            <p:cond delay="1808"/>
                                          </p:stCondLst>
                                        </p:cTn>
                                        <p:tgtEl>
                                          <p:spTgt spid="2">
                                            <p:txEl>
                                              <p:pRg st="3" end="3"/>
                                            </p:txEl>
                                          </p:spTgt>
                                        </p:tgtEl>
                                      </p:cBhvr>
                                      <p:to x="100000" y="95000"/>
                                    </p:animScale>
                                    <p:animScale>
                                      <p:cBhvr>
                                        <p:cTn id="50" dur="166" decel="50000">
                                          <p:stCondLst>
                                            <p:cond delay="1834"/>
                                          </p:stCondLst>
                                        </p:cTn>
                                        <p:tgtEl>
                                          <p:spTgt spid="2">
                                            <p:txEl>
                                              <p:pRg st="3" end="3"/>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p:cTn id="5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anim calcmode="lin" valueType="num">
                                      <p:cBhvr>
                                        <p:cTn id="6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6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294305"/>
          </a:xfrm>
          <a:prstGeom prst="rect">
            <a:avLst/>
          </a:prstGeom>
        </p:spPr>
        <p:txBody>
          <a:bodyPr wrap="square">
            <a:spAutoFit/>
          </a:bodyPr>
          <a:lstStyle/>
          <a:p>
            <a:endParaRPr lang="ar-IQ" sz="3200" dirty="0">
              <a:latin typeface="Arabic Typesetting" pitchFamily="66" charset="-78"/>
              <a:cs typeface="Arabic Typesetting" pitchFamily="66" charset="-78"/>
            </a:endParaRPr>
          </a:p>
          <a:p>
            <a:r>
              <a:rPr lang="ar-IQ" sz="3200" b="1" dirty="0">
                <a:latin typeface="Arabic Typesetting" pitchFamily="66" charset="-78"/>
                <a:cs typeface="Arabic Typesetting" pitchFamily="66" charset="-78"/>
              </a:rPr>
              <a:t> </a:t>
            </a:r>
            <a:r>
              <a:rPr lang="ar-IQ" sz="3600" b="1" i="1" dirty="0">
                <a:latin typeface="Arabic Typesetting" pitchFamily="66" charset="-78"/>
                <a:cs typeface="Arabic Typesetting" pitchFamily="66" charset="-78"/>
              </a:rPr>
              <a:t>وظهر الاهتمام بتكاليف الجودة </a:t>
            </a:r>
            <a:r>
              <a:rPr lang="en-US" sz="3600" b="1" i="1" dirty="0">
                <a:latin typeface="Arabic Typesetting" pitchFamily="66" charset="-78"/>
                <a:cs typeface="Arabic Typesetting" pitchFamily="66" charset="-78"/>
              </a:rPr>
              <a:t>Quality Costs</a:t>
            </a:r>
            <a:r>
              <a:rPr lang="ar-IQ" sz="3600" b="1" i="1" dirty="0">
                <a:latin typeface="Arabic Typesetting" pitchFamily="66" charset="-78"/>
                <a:cs typeface="Arabic Typesetting" pitchFamily="66" charset="-78"/>
              </a:rPr>
              <a:t> كنتيجة للتأثيرات السلبية المترتبة على الجودة الرديئة وضرورة تجنب هذه التأثيرات عن طريق إنتاج منتجات عالية الجودة والتخلص من المعيب . وتعرف تكاليف الجودة الشاملة بأنها التكاليف التي تنفقها الوحدة الاقتصادية (المنع والتقييم) من أجل منع إنتاج منتجات رديئة وغير مطابقة للمواصفات واكتشافها ومعالجتها وتقييمها والتعرف على أسبابها وذلك لضمان تقديم منتجات إلى الزبائن حسب متطلباتهم وتوقعاتهم بالإضافة إلى التكاليف التي تتحملها نتيجة الفشل الداخلي والخارجي ومعالجته. تتكون تكاليف الجودة من أربعة عناصر رئيسية وهي كالآتي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أولاً :ـ تكاليف المنع </a:t>
            </a:r>
            <a:r>
              <a:rPr lang="en-US" sz="3600" b="1" i="1" dirty="0">
                <a:latin typeface="Arabic Typesetting" pitchFamily="66" charset="-78"/>
                <a:cs typeface="Arabic Typesetting" pitchFamily="66" charset="-78"/>
              </a:rPr>
              <a:t>Prevention Costs</a:t>
            </a:r>
            <a:r>
              <a:rPr lang="ar-IQ" sz="3600" b="1" i="1" dirty="0">
                <a:latin typeface="Arabic Typesetting" pitchFamily="66" charset="-78"/>
                <a:cs typeface="Arabic Typesetting" pitchFamily="66" charset="-78"/>
              </a:rPr>
              <a:t>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ثانياً :ـ تكاليف التقييم </a:t>
            </a:r>
            <a:r>
              <a:rPr lang="en-US" sz="3600" b="1" i="1" dirty="0">
                <a:latin typeface="Arabic Typesetting" pitchFamily="66" charset="-78"/>
                <a:cs typeface="Arabic Typesetting" pitchFamily="66" charset="-78"/>
              </a:rPr>
              <a:t>Appraisal Costs</a:t>
            </a:r>
            <a:r>
              <a:rPr lang="ar-IQ" sz="3600" b="1" i="1" dirty="0">
                <a:latin typeface="Arabic Typesetting" pitchFamily="66" charset="-78"/>
                <a:cs typeface="Arabic Typesetting" pitchFamily="66" charset="-78"/>
              </a:rPr>
              <a:t>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ثالثاً :ـ تكاليف الفشل الداخلي </a:t>
            </a:r>
            <a:r>
              <a:rPr lang="en-US" sz="3600" b="1" i="1" dirty="0">
                <a:latin typeface="Arabic Typesetting" pitchFamily="66" charset="-78"/>
                <a:cs typeface="Arabic Typesetting" pitchFamily="66" charset="-78"/>
              </a:rPr>
              <a:t>Internal Failure Costs</a:t>
            </a:r>
            <a:r>
              <a:rPr lang="ar-IQ" sz="3600" b="1" i="1" dirty="0">
                <a:latin typeface="Arabic Typesetting" pitchFamily="66" charset="-78"/>
                <a:cs typeface="Arabic Typesetting" pitchFamily="66" charset="-78"/>
              </a:rPr>
              <a:t> :ـ </a:t>
            </a:r>
            <a:endParaRPr lang="en-US" sz="3600" b="1" i="1" dirty="0">
              <a:latin typeface="Arabic Typesetting" pitchFamily="66" charset="-78"/>
              <a:cs typeface="Arabic Typesetting" pitchFamily="66" charset="-78"/>
            </a:endParaRPr>
          </a:p>
          <a:p>
            <a:r>
              <a:rPr lang="ar-IQ" sz="3600" b="1" i="1" dirty="0">
                <a:latin typeface="Arabic Typesetting" pitchFamily="66" charset="-78"/>
                <a:cs typeface="Arabic Typesetting" pitchFamily="66" charset="-78"/>
              </a:rPr>
              <a:t>رابعاً :ـ تكاليف الفشل الخارجي </a:t>
            </a:r>
            <a:r>
              <a:rPr lang="en-US" sz="3600" b="1" i="1" dirty="0">
                <a:latin typeface="Arabic Typesetting" pitchFamily="66" charset="-78"/>
                <a:cs typeface="Arabic Typesetting" pitchFamily="66" charset="-78"/>
              </a:rPr>
              <a:t>External Failure Costs</a:t>
            </a:r>
            <a:r>
              <a:rPr lang="ar-IQ" sz="3600" b="1" i="1" dirty="0">
                <a:latin typeface="Arabic Typesetting" pitchFamily="66" charset="-78"/>
                <a:cs typeface="Arabic Typesetting" pitchFamily="66" charset="-78"/>
              </a:rPr>
              <a:t> :ـ </a:t>
            </a:r>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7095147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80">
                                          <p:stCondLst>
                                            <p:cond delay="0"/>
                                          </p:stCondLst>
                                        </p:cTn>
                                        <p:tgtEl>
                                          <p:spTgt spid="2">
                                            <p:txEl>
                                              <p:pRg st="2" end="2"/>
                                            </p:txEl>
                                          </p:spTgt>
                                        </p:tgtEl>
                                      </p:cBhvr>
                                    </p:animEffect>
                                    <p:anim calcmode="lin" valueType="num">
                                      <p:cBhvr>
                                        <p:cTn id="1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2" end="2"/>
                                            </p:txEl>
                                          </p:spTgt>
                                        </p:tgtEl>
                                      </p:cBhvr>
                                      <p:to x="100000" y="60000"/>
                                    </p:animScale>
                                    <p:animScale>
                                      <p:cBhvr>
                                        <p:cTn id="22" dur="166" decel="50000">
                                          <p:stCondLst>
                                            <p:cond delay="676"/>
                                          </p:stCondLst>
                                        </p:cTn>
                                        <p:tgtEl>
                                          <p:spTgt spid="2">
                                            <p:txEl>
                                              <p:pRg st="2" end="2"/>
                                            </p:txEl>
                                          </p:spTgt>
                                        </p:tgtEl>
                                      </p:cBhvr>
                                      <p:to x="100000" y="100000"/>
                                    </p:animScale>
                                    <p:animScale>
                                      <p:cBhvr>
                                        <p:cTn id="23" dur="26">
                                          <p:stCondLst>
                                            <p:cond delay="1312"/>
                                          </p:stCondLst>
                                        </p:cTn>
                                        <p:tgtEl>
                                          <p:spTgt spid="2">
                                            <p:txEl>
                                              <p:pRg st="2" end="2"/>
                                            </p:txEl>
                                          </p:spTgt>
                                        </p:tgtEl>
                                      </p:cBhvr>
                                      <p:to x="100000" y="80000"/>
                                    </p:animScale>
                                    <p:animScale>
                                      <p:cBhvr>
                                        <p:cTn id="24" dur="166" decel="50000">
                                          <p:stCondLst>
                                            <p:cond delay="1338"/>
                                          </p:stCondLst>
                                        </p:cTn>
                                        <p:tgtEl>
                                          <p:spTgt spid="2">
                                            <p:txEl>
                                              <p:pRg st="2" end="2"/>
                                            </p:txEl>
                                          </p:spTgt>
                                        </p:tgtEl>
                                      </p:cBhvr>
                                      <p:to x="100000" y="100000"/>
                                    </p:animScale>
                                    <p:animScale>
                                      <p:cBhvr>
                                        <p:cTn id="25" dur="26">
                                          <p:stCondLst>
                                            <p:cond delay="1642"/>
                                          </p:stCondLst>
                                        </p:cTn>
                                        <p:tgtEl>
                                          <p:spTgt spid="2">
                                            <p:txEl>
                                              <p:pRg st="2" end="2"/>
                                            </p:txEl>
                                          </p:spTgt>
                                        </p:tgtEl>
                                      </p:cBhvr>
                                      <p:to x="100000" y="90000"/>
                                    </p:animScale>
                                    <p:animScale>
                                      <p:cBhvr>
                                        <p:cTn id="26" dur="166" decel="50000">
                                          <p:stCondLst>
                                            <p:cond delay="1668"/>
                                          </p:stCondLst>
                                        </p:cTn>
                                        <p:tgtEl>
                                          <p:spTgt spid="2">
                                            <p:txEl>
                                              <p:pRg st="2" end="2"/>
                                            </p:txEl>
                                          </p:spTgt>
                                        </p:tgtEl>
                                      </p:cBhvr>
                                      <p:to x="100000" y="100000"/>
                                    </p:animScale>
                                    <p:animScale>
                                      <p:cBhvr>
                                        <p:cTn id="27" dur="26">
                                          <p:stCondLst>
                                            <p:cond delay="1808"/>
                                          </p:stCondLst>
                                        </p:cTn>
                                        <p:tgtEl>
                                          <p:spTgt spid="2">
                                            <p:txEl>
                                              <p:pRg st="2" end="2"/>
                                            </p:txEl>
                                          </p:spTgt>
                                        </p:tgtEl>
                                      </p:cBhvr>
                                      <p:to x="100000" y="95000"/>
                                    </p:animScale>
                                    <p:animScale>
                                      <p:cBhvr>
                                        <p:cTn id="28" dur="166" decel="50000">
                                          <p:stCondLst>
                                            <p:cond delay="1834"/>
                                          </p:stCondLst>
                                        </p:cTn>
                                        <p:tgtEl>
                                          <p:spTgt spid="2">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80">
                                          <p:stCondLst>
                                            <p:cond delay="0"/>
                                          </p:stCondLst>
                                        </p:cTn>
                                        <p:tgtEl>
                                          <p:spTgt spid="2">
                                            <p:txEl>
                                              <p:pRg st="3" end="3"/>
                                            </p:txEl>
                                          </p:spTgt>
                                        </p:tgtEl>
                                      </p:cBhvr>
                                    </p:animEffect>
                                    <p:anim calcmode="lin" valueType="num">
                                      <p:cBhvr>
                                        <p:cTn id="3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xEl>
                                              <p:pRg st="3" end="3"/>
                                            </p:txEl>
                                          </p:spTgt>
                                        </p:tgtEl>
                                      </p:cBhvr>
                                      <p:to x="100000" y="60000"/>
                                    </p:animScale>
                                    <p:animScale>
                                      <p:cBhvr>
                                        <p:cTn id="40" dur="166" decel="50000">
                                          <p:stCondLst>
                                            <p:cond delay="676"/>
                                          </p:stCondLst>
                                        </p:cTn>
                                        <p:tgtEl>
                                          <p:spTgt spid="2">
                                            <p:txEl>
                                              <p:pRg st="3" end="3"/>
                                            </p:txEl>
                                          </p:spTgt>
                                        </p:tgtEl>
                                      </p:cBhvr>
                                      <p:to x="100000" y="100000"/>
                                    </p:animScale>
                                    <p:animScale>
                                      <p:cBhvr>
                                        <p:cTn id="41" dur="26">
                                          <p:stCondLst>
                                            <p:cond delay="1312"/>
                                          </p:stCondLst>
                                        </p:cTn>
                                        <p:tgtEl>
                                          <p:spTgt spid="2">
                                            <p:txEl>
                                              <p:pRg st="3" end="3"/>
                                            </p:txEl>
                                          </p:spTgt>
                                        </p:tgtEl>
                                      </p:cBhvr>
                                      <p:to x="100000" y="80000"/>
                                    </p:animScale>
                                    <p:animScale>
                                      <p:cBhvr>
                                        <p:cTn id="42" dur="166" decel="50000">
                                          <p:stCondLst>
                                            <p:cond delay="1338"/>
                                          </p:stCondLst>
                                        </p:cTn>
                                        <p:tgtEl>
                                          <p:spTgt spid="2">
                                            <p:txEl>
                                              <p:pRg st="3" end="3"/>
                                            </p:txEl>
                                          </p:spTgt>
                                        </p:tgtEl>
                                      </p:cBhvr>
                                      <p:to x="100000" y="100000"/>
                                    </p:animScale>
                                    <p:animScale>
                                      <p:cBhvr>
                                        <p:cTn id="43" dur="26">
                                          <p:stCondLst>
                                            <p:cond delay="1642"/>
                                          </p:stCondLst>
                                        </p:cTn>
                                        <p:tgtEl>
                                          <p:spTgt spid="2">
                                            <p:txEl>
                                              <p:pRg st="3" end="3"/>
                                            </p:txEl>
                                          </p:spTgt>
                                        </p:tgtEl>
                                      </p:cBhvr>
                                      <p:to x="100000" y="90000"/>
                                    </p:animScale>
                                    <p:animScale>
                                      <p:cBhvr>
                                        <p:cTn id="44" dur="166" decel="50000">
                                          <p:stCondLst>
                                            <p:cond delay="1668"/>
                                          </p:stCondLst>
                                        </p:cTn>
                                        <p:tgtEl>
                                          <p:spTgt spid="2">
                                            <p:txEl>
                                              <p:pRg st="3" end="3"/>
                                            </p:txEl>
                                          </p:spTgt>
                                        </p:tgtEl>
                                      </p:cBhvr>
                                      <p:to x="100000" y="100000"/>
                                    </p:animScale>
                                    <p:animScale>
                                      <p:cBhvr>
                                        <p:cTn id="45" dur="26">
                                          <p:stCondLst>
                                            <p:cond delay="1808"/>
                                          </p:stCondLst>
                                        </p:cTn>
                                        <p:tgtEl>
                                          <p:spTgt spid="2">
                                            <p:txEl>
                                              <p:pRg st="3" end="3"/>
                                            </p:txEl>
                                          </p:spTgt>
                                        </p:tgtEl>
                                      </p:cBhvr>
                                      <p:to x="100000" y="95000"/>
                                    </p:animScale>
                                    <p:animScale>
                                      <p:cBhvr>
                                        <p:cTn id="46" dur="166" decel="50000">
                                          <p:stCondLst>
                                            <p:cond delay="1834"/>
                                          </p:stCondLst>
                                        </p:cTn>
                                        <p:tgtEl>
                                          <p:spTgt spid="2">
                                            <p:txEl>
                                              <p:pRg st="3" end="3"/>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Effect transition="in" filter="wipe(down)">
                                      <p:cBhvr>
                                        <p:cTn id="51" dur="580">
                                          <p:stCondLst>
                                            <p:cond delay="0"/>
                                          </p:stCondLst>
                                        </p:cTn>
                                        <p:tgtEl>
                                          <p:spTgt spid="2">
                                            <p:txEl>
                                              <p:pRg st="4" end="4"/>
                                            </p:txEl>
                                          </p:spTgt>
                                        </p:tgtEl>
                                      </p:cBhvr>
                                    </p:animEffect>
                                    <p:anim calcmode="lin" valueType="num">
                                      <p:cBhvr>
                                        <p:cTn id="5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txEl>
                                              <p:pRg st="4" end="4"/>
                                            </p:txEl>
                                          </p:spTgt>
                                        </p:tgtEl>
                                      </p:cBhvr>
                                      <p:to x="100000" y="60000"/>
                                    </p:animScale>
                                    <p:animScale>
                                      <p:cBhvr>
                                        <p:cTn id="58" dur="166" decel="50000">
                                          <p:stCondLst>
                                            <p:cond delay="676"/>
                                          </p:stCondLst>
                                        </p:cTn>
                                        <p:tgtEl>
                                          <p:spTgt spid="2">
                                            <p:txEl>
                                              <p:pRg st="4" end="4"/>
                                            </p:txEl>
                                          </p:spTgt>
                                        </p:tgtEl>
                                      </p:cBhvr>
                                      <p:to x="100000" y="100000"/>
                                    </p:animScale>
                                    <p:animScale>
                                      <p:cBhvr>
                                        <p:cTn id="59" dur="26">
                                          <p:stCondLst>
                                            <p:cond delay="1312"/>
                                          </p:stCondLst>
                                        </p:cTn>
                                        <p:tgtEl>
                                          <p:spTgt spid="2">
                                            <p:txEl>
                                              <p:pRg st="4" end="4"/>
                                            </p:txEl>
                                          </p:spTgt>
                                        </p:tgtEl>
                                      </p:cBhvr>
                                      <p:to x="100000" y="80000"/>
                                    </p:animScale>
                                    <p:animScale>
                                      <p:cBhvr>
                                        <p:cTn id="60" dur="166" decel="50000">
                                          <p:stCondLst>
                                            <p:cond delay="1338"/>
                                          </p:stCondLst>
                                        </p:cTn>
                                        <p:tgtEl>
                                          <p:spTgt spid="2">
                                            <p:txEl>
                                              <p:pRg st="4" end="4"/>
                                            </p:txEl>
                                          </p:spTgt>
                                        </p:tgtEl>
                                      </p:cBhvr>
                                      <p:to x="100000" y="100000"/>
                                    </p:animScale>
                                    <p:animScale>
                                      <p:cBhvr>
                                        <p:cTn id="61" dur="26">
                                          <p:stCondLst>
                                            <p:cond delay="1642"/>
                                          </p:stCondLst>
                                        </p:cTn>
                                        <p:tgtEl>
                                          <p:spTgt spid="2">
                                            <p:txEl>
                                              <p:pRg st="4" end="4"/>
                                            </p:txEl>
                                          </p:spTgt>
                                        </p:tgtEl>
                                      </p:cBhvr>
                                      <p:to x="100000" y="90000"/>
                                    </p:animScale>
                                    <p:animScale>
                                      <p:cBhvr>
                                        <p:cTn id="62" dur="166" decel="50000">
                                          <p:stCondLst>
                                            <p:cond delay="1668"/>
                                          </p:stCondLst>
                                        </p:cTn>
                                        <p:tgtEl>
                                          <p:spTgt spid="2">
                                            <p:txEl>
                                              <p:pRg st="4" end="4"/>
                                            </p:txEl>
                                          </p:spTgt>
                                        </p:tgtEl>
                                      </p:cBhvr>
                                      <p:to x="100000" y="100000"/>
                                    </p:animScale>
                                    <p:animScale>
                                      <p:cBhvr>
                                        <p:cTn id="63" dur="26">
                                          <p:stCondLst>
                                            <p:cond delay="1808"/>
                                          </p:stCondLst>
                                        </p:cTn>
                                        <p:tgtEl>
                                          <p:spTgt spid="2">
                                            <p:txEl>
                                              <p:pRg st="4" end="4"/>
                                            </p:txEl>
                                          </p:spTgt>
                                        </p:tgtEl>
                                      </p:cBhvr>
                                      <p:to x="100000" y="95000"/>
                                    </p:animScale>
                                    <p:animScale>
                                      <p:cBhvr>
                                        <p:cTn id="64" dur="166" decel="50000">
                                          <p:stCondLst>
                                            <p:cond delay="1834"/>
                                          </p:stCondLst>
                                        </p:cTn>
                                        <p:tgtEl>
                                          <p:spTgt spid="2">
                                            <p:txEl>
                                              <p:pRg st="4" end="4"/>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
                                            <p:txEl>
                                              <p:pRg st="5" end="5"/>
                                            </p:txEl>
                                          </p:spTgt>
                                        </p:tgtEl>
                                        <p:attrNameLst>
                                          <p:attrName>style.visibility</p:attrName>
                                        </p:attrNameLst>
                                      </p:cBhvr>
                                      <p:to>
                                        <p:strVal val="visible"/>
                                      </p:to>
                                    </p:set>
                                    <p:animEffect transition="in" filter="wipe(down)">
                                      <p:cBhvr>
                                        <p:cTn id="69" dur="580">
                                          <p:stCondLst>
                                            <p:cond delay="0"/>
                                          </p:stCondLst>
                                        </p:cTn>
                                        <p:tgtEl>
                                          <p:spTgt spid="2">
                                            <p:txEl>
                                              <p:pRg st="5" end="5"/>
                                            </p:txEl>
                                          </p:spTgt>
                                        </p:tgtEl>
                                      </p:cBhvr>
                                    </p:animEffect>
                                    <p:anim calcmode="lin" valueType="num">
                                      <p:cBhvr>
                                        <p:cTn id="7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
                                            <p:txEl>
                                              <p:pRg st="5" end="5"/>
                                            </p:txEl>
                                          </p:spTgt>
                                        </p:tgtEl>
                                      </p:cBhvr>
                                      <p:to x="100000" y="60000"/>
                                    </p:animScale>
                                    <p:animScale>
                                      <p:cBhvr>
                                        <p:cTn id="76" dur="166" decel="50000">
                                          <p:stCondLst>
                                            <p:cond delay="676"/>
                                          </p:stCondLst>
                                        </p:cTn>
                                        <p:tgtEl>
                                          <p:spTgt spid="2">
                                            <p:txEl>
                                              <p:pRg st="5" end="5"/>
                                            </p:txEl>
                                          </p:spTgt>
                                        </p:tgtEl>
                                      </p:cBhvr>
                                      <p:to x="100000" y="100000"/>
                                    </p:animScale>
                                    <p:animScale>
                                      <p:cBhvr>
                                        <p:cTn id="77" dur="26">
                                          <p:stCondLst>
                                            <p:cond delay="1312"/>
                                          </p:stCondLst>
                                        </p:cTn>
                                        <p:tgtEl>
                                          <p:spTgt spid="2">
                                            <p:txEl>
                                              <p:pRg st="5" end="5"/>
                                            </p:txEl>
                                          </p:spTgt>
                                        </p:tgtEl>
                                      </p:cBhvr>
                                      <p:to x="100000" y="80000"/>
                                    </p:animScale>
                                    <p:animScale>
                                      <p:cBhvr>
                                        <p:cTn id="78" dur="166" decel="50000">
                                          <p:stCondLst>
                                            <p:cond delay="1338"/>
                                          </p:stCondLst>
                                        </p:cTn>
                                        <p:tgtEl>
                                          <p:spTgt spid="2">
                                            <p:txEl>
                                              <p:pRg st="5" end="5"/>
                                            </p:txEl>
                                          </p:spTgt>
                                        </p:tgtEl>
                                      </p:cBhvr>
                                      <p:to x="100000" y="100000"/>
                                    </p:animScale>
                                    <p:animScale>
                                      <p:cBhvr>
                                        <p:cTn id="79" dur="26">
                                          <p:stCondLst>
                                            <p:cond delay="1642"/>
                                          </p:stCondLst>
                                        </p:cTn>
                                        <p:tgtEl>
                                          <p:spTgt spid="2">
                                            <p:txEl>
                                              <p:pRg st="5" end="5"/>
                                            </p:txEl>
                                          </p:spTgt>
                                        </p:tgtEl>
                                      </p:cBhvr>
                                      <p:to x="100000" y="90000"/>
                                    </p:animScale>
                                    <p:animScale>
                                      <p:cBhvr>
                                        <p:cTn id="80" dur="166" decel="50000">
                                          <p:stCondLst>
                                            <p:cond delay="1668"/>
                                          </p:stCondLst>
                                        </p:cTn>
                                        <p:tgtEl>
                                          <p:spTgt spid="2">
                                            <p:txEl>
                                              <p:pRg st="5" end="5"/>
                                            </p:txEl>
                                          </p:spTgt>
                                        </p:tgtEl>
                                      </p:cBhvr>
                                      <p:to x="100000" y="100000"/>
                                    </p:animScale>
                                    <p:animScale>
                                      <p:cBhvr>
                                        <p:cTn id="81" dur="26">
                                          <p:stCondLst>
                                            <p:cond delay="1808"/>
                                          </p:stCondLst>
                                        </p:cTn>
                                        <p:tgtEl>
                                          <p:spTgt spid="2">
                                            <p:txEl>
                                              <p:pRg st="5" end="5"/>
                                            </p:txEl>
                                          </p:spTgt>
                                        </p:tgtEl>
                                      </p:cBhvr>
                                      <p:to x="100000" y="95000"/>
                                    </p:animScale>
                                    <p:animScale>
                                      <p:cBhvr>
                                        <p:cTn id="82"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232749"/>
          </a:xfrm>
          <a:prstGeom prst="rect">
            <a:avLst/>
          </a:prstGeom>
        </p:spPr>
        <p:txBody>
          <a:bodyPr wrap="square">
            <a:spAutoFit/>
          </a:bodyPr>
          <a:lstStyle/>
          <a:p>
            <a:endParaRPr lang="ar-IQ" sz="3200" i="1"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 </a:t>
            </a:r>
            <a:r>
              <a:rPr lang="ar-SA" sz="3200" b="1" i="1" dirty="0" smtClean="0">
                <a:latin typeface="Arabic Typesetting" pitchFamily="66" charset="-78"/>
                <a:cs typeface="Arabic Typesetting" pitchFamily="66" charset="-78"/>
              </a:rPr>
              <a:t>                       </a:t>
            </a:r>
            <a:r>
              <a:rPr lang="ar-IQ" sz="4000" b="1" i="1" dirty="0" smtClean="0">
                <a:latin typeface="Arabic Typesetting" pitchFamily="66" charset="-78"/>
                <a:cs typeface="Arabic Typesetting" pitchFamily="66" charset="-78"/>
              </a:rPr>
              <a:t>1ـ </a:t>
            </a:r>
            <a:r>
              <a:rPr lang="ar-IQ" sz="4000" b="1" i="1" u="sng" dirty="0">
                <a:latin typeface="Arabic Typesetting" pitchFamily="66" charset="-78"/>
                <a:cs typeface="Arabic Typesetting" pitchFamily="66" charset="-78"/>
              </a:rPr>
              <a:t>المقاييس المالية لتكاليـف الجـودة :ـ   </a:t>
            </a:r>
            <a:endParaRPr lang="ar-SA" sz="4000" b="1" i="1" u="sng" dirty="0">
              <a:latin typeface="Arabic Typesetting" pitchFamily="66" charset="-78"/>
              <a:cs typeface="Arabic Typesetting" pitchFamily="66" charset="-78"/>
            </a:endParaRPr>
          </a:p>
          <a:p>
            <a:endParaRPr lang="en-US" sz="3200" b="1" i="1" u="sng" dirty="0">
              <a:latin typeface="Arabic Typesetting" pitchFamily="66" charset="-78"/>
              <a:cs typeface="Arabic Typesetting" pitchFamily="66" charset="-78"/>
            </a:endParaRPr>
          </a:p>
          <a:p>
            <a:r>
              <a:rPr lang="ar-IQ" sz="3200" b="1" i="1" dirty="0">
                <a:latin typeface="Arabic Typesetting" pitchFamily="66" charset="-78"/>
                <a:cs typeface="Arabic Typesetting" pitchFamily="66" charset="-78"/>
              </a:rPr>
              <a:t>  لغرض تقويم أداء الوحدة الاقتصادية من خلال المقاييس المالية لتكاليف الجودة لابد من الاهتمام بمقاييس العائد على الاستثمار </a:t>
            </a:r>
            <a:r>
              <a:rPr lang="en-US" sz="3200" b="1" i="1" dirty="0">
                <a:latin typeface="Arabic Typesetting" pitchFamily="66" charset="-78"/>
                <a:cs typeface="Arabic Typesetting" pitchFamily="66" charset="-78"/>
              </a:rPr>
              <a:t>(ROI) </a:t>
            </a:r>
            <a:r>
              <a:rPr lang="ar-IQ" sz="3200" b="1" i="1" dirty="0">
                <a:latin typeface="Arabic Typesetting" pitchFamily="66" charset="-78"/>
                <a:cs typeface="Arabic Typesetting" pitchFamily="66" charset="-78"/>
              </a:rPr>
              <a:t>والعائد على المبيعات </a:t>
            </a:r>
            <a:r>
              <a:rPr lang="en-US" sz="3200" b="1" i="1" dirty="0">
                <a:latin typeface="Arabic Typesetting" pitchFamily="66" charset="-78"/>
                <a:cs typeface="Arabic Typesetting" pitchFamily="66" charset="-78"/>
              </a:rPr>
              <a:t>(ROS)</a:t>
            </a:r>
            <a:r>
              <a:rPr lang="ar-IQ" sz="3200" b="1" i="1" dirty="0">
                <a:latin typeface="Arabic Typesetting" pitchFamily="66" charset="-78"/>
                <a:cs typeface="Arabic Typesetting" pitchFamily="66" charset="-78"/>
              </a:rPr>
              <a:t> والدخل المتبقي </a:t>
            </a:r>
            <a:r>
              <a:rPr lang="en-US" sz="3200" b="1" i="1" dirty="0">
                <a:latin typeface="Arabic Typesetting" pitchFamily="66" charset="-78"/>
                <a:cs typeface="Arabic Typesetting" pitchFamily="66" charset="-78"/>
              </a:rPr>
              <a:t>(RI)</a:t>
            </a:r>
            <a:r>
              <a:rPr lang="ar-IQ" sz="3200" b="1" i="1" dirty="0">
                <a:latin typeface="Arabic Typesetting" pitchFamily="66" charset="-78"/>
                <a:cs typeface="Arabic Typesetting" pitchFamily="66" charset="-78"/>
              </a:rPr>
              <a:t> والقيمة الاقتصادية المضافة </a:t>
            </a:r>
            <a:r>
              <a:rPr lang="en-US" sz="3200" b="1" i="1" dirty="0">
                <a:latin typeface="Arabic Typesetting" pitchFamily="66" charset="-78"/>
                <a:cs typeface="Arabic Typesetting" pitchFamily="66" charset="-78"/>
              </a:rPr>
              <a:t>(EVA)</a:t>
            </a:r>
            <a:r>
              <a:rPr lang="ar-IQ" sz="3200" b="1" i="1" dirty="0">
                <a:latin typeface="Arabic Typesetting" pitchFamily="66" charset="-78"/>
                <a:cs typeface="Arabic Typesetting" pitchFamily="66" charset="-78"/>
              </a:rPr>
              <a:t> ويتم ذلك من خلال بيان علاقة تكاليف الجودة بهذه المقاييس، فمثلاً تأثير تخفيض تكاليف الفشل على المبيعات والأرباح ونسبة العائد على الاستثمار وغيرها، أي بيان مدى التحسن في هذه المقاييس </a:t>
            </a:r>
            <a:r>
              <a:rPr lang="en-US" sz="3200" b="1" i="1" dirty="0">
                <a:latin typeface="Arabic Typesetting" pitchFamily="66" charset="-78"/>
                <a:cs typeface="Arabic Typesetting" pitchFamily="66" charset="-78"/>
              </a:rPr>
              <a:t>(ROI, ROS, RI, EVA) </a:t>
            </a:r>
            <a:r>
              <a:rPr lang="ar-IQ" sz="3200" b="1" i="1" dirty="0">
                <a:latin typeface="Arabic Typesetting" pitchFamily="66" charset="-78"/>
                <a:cs typeface="Arabic Typesetting" pitchFamily="66" charset="-78"/>
              </a:rPr>
              <a:t>من خلال تكاليف الجودة، وبما إن تكاليف الجودة تعتبر إحدى مقاييس الأداء والتي من خلالها يمكن بيان جودة عمليات ومنتجات الوحدة الاقتصادية، فإنه ينظر إلى تكاليف المنع والتقييم والفشل الداخلي والفشل الخارجي على إنها أمثلة لمقاييس مالية لأداء الوحدة الاقتصادية، وإن تكاليف الجودة بعناصرها الأربعة تعتبر مقاييس مالية </a:t>
            </a:r>
            <a:r>
              <a:rPr lang="ar-IQ" sz="3200" b="1" i="1" dirty="0" smtClean="0">
                <a:latin typeface="Arabic Typesetting" pitchFamily="66" charset="-78"/>
                <a:cs typeface="Arabic Typesetting" pitchFamily="66" charset="-78"/>
              </a:rPr>
              <a:t>للأداء. </a:t>
            </a:r>
            <a:r>
              <a:rPr lang="ar-IQ" sz="3200" b="1" i="1" dirty="0">
                <a:latin typeface="Arabic Typesetting" pitchFamily="66" charset="-78"/>
                <a:cs typeface="Arabic Typesetting" pitchFamily="66" charset="-78"/>
              </a:rPr>
              <a:t>وإن المقاييس المالية لتكاليف الجودة تشتمل على مجموعة من المقاييس المتعلقة بجودة التصميم والمطابقة والتي تهدف إلى تحسين الأداء المالي للوحدة الاقتصادية. </a:t>
            </a:r>
            <a:endParaRPr lang="en-US" sz="32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206197065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909858"/>
          </a:xfrm>
          <a:prstGeom prst="rect">
            <a:avLst/>
          </a:prstGeom>
        </p:spPr>
        <p:txBody>
          <a:bodyPr wrap="square">
            <a:spAutoFit/>
          </a:bodyPr>
          <a:lstStyle/>
          <a:p>
            <a:r>
              <a:rPr lang="ar-IQ" sz="3600" b="1" i="1" dirty="0">
                <a:latin typeface="Arabic Typesetting" pitchFamily="66" charset="-78"/>
                <a:cs typeface="Arabic Typesetting" pitchFamily="66" charset="-78"/>
              </a:rPr>
              <a:t>وتدرس كل من الكلف والمنافع المتأتية من تحسين الجودة لذلك يتم دراسة العائد على الجودة </a:t>
            </a:r>
            <a:r>
              <a:rPr lang="en-US" sz="3600" b="1" i="1" dirty="0">
                <a:latin typeface="Arabic Typesetting" pitchFamily="66" charset="-78"/>
                <a:cs typeface="Arabic Typesetting" pitchFamily="66" charset="-78"/>
              </a:rPr>
              <a:t>(Return on Quality) (ROQ)</a:t>
            </a:r>
            <a:r>
              <a:rPr lang="ar-IQ" sz="3600" b="1" i="1" dirty="0">
                <a:latin typeface="Arabic Typesetting" pitchFamily="66" charset="-78"/>
                <a:cs typeface="Arabic Typesetting" pitchFamily="66" charset="-78"/>
              </a:rPr>
              <a:t> و يمثل الزيادة في الأرباح الممكن الحصول عليها نتيجةً لجودة المنتجات المقدمة إلى الزبائن نتيجة إنفاق تكاليف الجودة الشاملة، وتهدف الوحدة إلى زيادة معدل العائد على الجودة .ويعرّف </a:t>
            </a:r>
            <a:r>
              <a:rPr lang="en-US" sz="3600" b="1" i="1" dirty="0">
                <a:latin typeface="Arabic Typesetting" pitchFamily="66" charset="-78"/>
                <a:cs typeface="Arabic Typesetting" pitchFamily="66" charset="-78"/>
              </a:rPr>
              <a:t>(ROQ)</a:t>
            </a:r>
            <a:r>
              <a:rPr lang="ar-IQ" sz="3600" b="1" i="1" dirty="0">
                <a:latin typeface="Arabic Typesetting" pitchFamily="66" charset="-78"/>
                <a:cs typeface="Arabic Typesetting" pitchFamily="66" charset="-78"/>
              </a:rPr>
              <a:t> بأنه مقدار الأرباح المتحققة مقسوماً على تكاليف الجودة الشاملة ويعبر بنسبة مئوية عن ربحية الدينار الواحد المنفق على تكاليف الجودة </a:t>
            </a:r>
            <a:r>
              <a:rPr lang="ar-IQ" sz="3600" b="1" i="1" dirty="0" smtClean="0">
                <a:latin typeface="Arabic Typesetting" pitchFamily="66" charset="-78"/>
                <a:cs typeface="Arabic Typesetting" pitchFamily="66" charset="-78"/>
              </a:rPr>
              <a:t>الشاملة</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ويمثل </a:t>
            </a:r>
            <a:r>
              <a:rPr lang="ar-IQ" sz="3600" b="1" i="1" dirty="0">
                <a:latin typeface="Arabic Typesetting" pitchFamily="66" charset="-78"/>
                <a:cs typeface="Arabic Typesetting" pitchFamily="66" charset="-78"/>
              </a:rPr>
              <a:t>العائد على الجودة مدخلاً لتقويم الأداء.</a:t>
            </a:r>
            <a:r>
              <a:rPr lang="ar-IQ" sz="3600" i="1" dirty="0">
                <a:latin typeface="Arabic Typesetting" pitchFamily="66" charset="-78"/>
                <a:cs typeface="Arabic Typesetting" pitchFamily="66" charset="-78"/>
              </a:rPr>
              <a:t> </a:t>
            </a:r>
            <a:r>
              <a:rPr lang="ar-IQ" sz="3600" b="1" i="1" dirty="0">
                <a:latin typeface="Arabic Typesetting" pitchFamily="66" charset="-78"/>
                <a:cs typeface="Arabic Typesetting" pitchFamily="66" charset="-78"/>
              </a:rPr>
              <a:t>ومن المقاييس المالية لرضا الزبائن </a:t>
            </a:r>
            <a:r>
              <a:rPr lang="ar-IQ" sz="3600" b="1" i="1" dirty="0" smtClean="0">
                <a:latin typeface="Arabic Typesetting" pitchFamily="66" charset="-78"/>
                <a:cs typeface="Arabic Typesetting" pitchFamily="66" charset="-78"/>
              </a:rPr>
              <a:t>الآتي</a:t>
            </a:r>
            <a:r>
              <a:rPr lang="ar-SA" sz="3600" b="1" i="1" dirty="0" smtClean="0">
                <a:latin typeface="Arabic Typesetting" pitchFamily="66" charset="-78"/>
                <a:cs typeface="Arabic Typesetting" pitchFamily="66" charset="-78"/>
              </a:rPr>
              <a:t>:</a:t>
            </a:r>
            <a:endParaRPr lang="en-US" sz="3600" b="1" i="1" dirty="0">
              <a:latin typeface="Arabic Typesetting" pitchFamily="66" charset="-78"/>
              <a:cs typeface="Arabic Typesetting" pitchFamily="66" charset="-78"/>
            </a:endParaRPr>
          </a:p>
          <a:p>
            <a:pPr lvl="0"/>
            <a:r>
              <a:rPr lang="ar-IQ" sz="3600" b="1" i="1" dirty="0" smtClean="0">
                <a:latin typeface="Arabic Typesetting" pitchFamily="66" charset="-78"/>
                <a:cs typeface="Arabic Typesetting" pitchFamily="66" charset="-78"/>
              </a:rPr>
              <a:t>1-</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تكاليف </a:t>
            </a:r>
            <a:r>
              <a:rPr lang="ar-IQ" sz="3600" b="1" i="1" dirty="0">
                <a:latin typeface="Arabic Typesetting" pitchFamily="66" charset="-78"/>
                <a:cs typeface="Arabic Typesetting" pitchFamily="66" charset="-78"/>
              </a:rPr>
              <a:t>الضمان </a:t>
            </a:r>
            <a:endParaRPr lang="ar-SA" sz="3600" b="1" i="1" dirty="0" smtClean="0">
              <a:latin typeface="Arabic Typesetting" pitchFamily="66" charset="-78"/>
              <a:cs typeface="Arabic Typesetting" pitchFamily="66" charset="-78"/>
            </a:endParaRPr>
          </a:p>
          <a:p>
            <a:pPr lvl="0"/>
            <a:r>
              <a:rPr lang="ar-SA" sz="3600" b="1" i="1" dirty="0" smtClean="0">
                <a:latin typeface="Arabic Typesetting" pitchFamily="66" charset="-78"/>
                <a:cs typeface="Arabic Typesetting" pitchFamily="66" charset="-78"/>
              </a:rPr>
              <a:t>2</a:t>
            </a:r>
            <a:r>
              <a:rPr lang="ar-IQ" sz="3600" b="1" i="1" dirty="0" smtClean="0">
                <a:latin typeface="Arabic Typesetting" pitchFamily="66" charset="-78"/>
                <a:cs typeface="Arabic Typesetting" pitchFamily="66" charset="-78"/>
              </a:rPr>
              <a:t>-</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تكاليف </a:t>
            </a:r>
            <a:r>
              <a:rPr lang="ar-IQ" sz="3600" b="1" i="1" dirty="0">
                <a:latin typeface="Arabic Typesetting" pitchFamily="66" charset="-78"/>
                <a:cs typeface="Arabic Typesetting" pitchFamily="66" charset="-78"/>
              </a:rPr>
              <a:t>المطالبات التعويضية (وهي الغرامات وتكاليف الخدمات القانونية التي تتحملها الوحدات الاقتصادية نتيجةً لرداءة جودة المنتجات ).</a:t>
            </a:r>
          </a:p>
          <a:p>
            <a:pPr lvl="0"/>
            <a:r>
              <a:rPr lang="ar-IQ" sz="3600" b="1" i="1" dirty="0" smtClean="0">
                <a:latin typeface="Arabic Typesetting" pitchFamily="66" charset="-78"/>
                <a:cs typeface="Arabic Typesetting" pitchFamily="66" charset="-78"/>
              </a:rPr>
              <a:t>3-</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انخفاض </a:t>
            </a:r>
            <a:r>
              <a:rPr lang="ar-IQ" sz="3600" b="1" i="1" dirty="0">
                <a:latin typeface="Arabic Typesetting" pitchFamily="66" charset="-78"/>
                <a:cs typeface="Arabic Typesetting" pitchFamily="66" charset="-78"/>
              </a:rPr>
              <a:t>أسعار البيع نظراً لرداءة الجودة (أي المبيعات بأسعار منخفضة كدرجة ثانية) .</a:t>
            </a:r>
            <a:endParaRPr lang="en-US" sz="3600" b="1" i="1" dirty="0">
              <a:latin typeface="Arabic Typesetting" pitchFamily="66" charset="-78"/>
              <a:cs typeface="Arabic Typesetting" pitchFamily="66" charset="-78"/>
            </a:endParaRPr>
          </a:p>
          <a:p>
            <a:pPr lvl="0"/>
            <a:r>
              <a:rPr lang="ar-IQ" sz="3600" b="1" i="1" dirty="0" smtClean="0">
                <a:latin typeface="Arabic Typesetting" pitchFamily="66" charset="-78"/>
                <a:cs typeface="Arabic Typesetting" pitchFamily="66" charset="-78"/>
              </a:rPr>
              <a:t>4-</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تكلفة </a:t>
            </a:r>
            <a:r>
              <a:rPr lang="ar-IQ" sz="3600" b="1" i="1" dirty="0">
                <a:latin typeface="Arabic Typesetting" pitchFamily="66" charset="-78"/>
                <a:cs typeface="Arabic Typesetting" pitchFamily="66" charset="-78"/>
              </a:rPr>
              <a:t>الفرصة البديلة للمبيعات المفقودة (وتمثل الدخل الضائع نتيجةً لفقد المبيعات لرداءة الجودة) . </a:t>
            </a:r>
            <a:r>
              <a:rPr lang="ar-SA" sz="3600" b="1" i="1" dirty="0" smtClean="0">
                <a:latin typeface="Arabic Typesetting" pitchFamily="66" charset="-78"/>
                <a:cs typeface="Arabic Typesetting" pitchFamily="66" charset="-78"/>
              </a:rPr>
              <a:t>      (</a:t>
            </a:r>
            <a:r>
              <a:rPr lang="ar-IQ" sz="3600" b="1" i="1" dirty="0" smtClean="0">
                <a:latin typeface="Arabic Typesetting" pitchFamily="66" charset="-78"/>
                <a:cs typeface="Arabic Typesetting" pitchFamily="66" charset="-78"/>
              </a:rPr>
              <a:t>فزيادة </a:t>
            </a:r>
            <a:r>
              <a:rPr lang="ar-IQ" sz="3600" b="1" i="1" dirty="0">
                <a:latin typeface="Arabic Typesetting" pitchFamily="66" charset="-78"/>
                <a:cs typeface="Arabic Typesetting" pitchFamily="66" charset="-78"/>
              </a:rPr>
              <a:t>تكاليف المنع تؤدي إلى تخفيض تكاليف التقييم والفشل بنوعيه </a:t>
            </a:r>
            <a:r>
              <a:rPr lang="ar-SA" sz="3600" b="1" i="1" dirty="0" smtClean="0">
                <a:latin typeface="Arabic Typesetting" pitchFamily="66" charset="-78"/>
                <a:cs typeface="Arabic Typesetting" pitchFamily="66" charset="-78"/>
              </a:rPr>
              <a:t>)</a:t>
            </a:r>
            <a:endParaRPr lang="en-US" sz="3600" b="1" i="1"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3670303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heel(1)">
                                      <p:cBhvr>
                                        <p:cTn id="3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909858"/>
          </a:xfrm>
          <a:prstGeom prst="rect">
            <a:avLst/>
          </a:prstGeom>
        </p:spPr>
        <p:txBody>
          <a:bodyPr wrap="square">
            <a:spAutoFit/>
          </a:bodyPr>
          <a:lstStyle/>
          <a:p>
            <a:r>
              <a:rPr lang="ar-SA" sz="3600" b="1" dirty="0">
                <a:latin typeface="Arabic Typesetting" pitchFamily="66" charset="-78"/>
                <a:cs typeface="Arabic Typesetting" pitchFamily="66" charset="-78"/>
              </a:rPr>
              <a:t> </a:t>
            </a:r>
            <a:r>
              <a:rPr lang="ar-SA" sz="3600" b="1" dirty="0" smtClean="0">
                <a:latin typeface="Arabic Typesetting" pitchFamily="66" charset="-78"/>
                <a:cs typeface="Arabic Typesetting" pitchFamily="66" charset="-78"/>
              </a:rPr>
              <a:t>                        </a:t>
            </a:r>
            <a:r>
              <a:rPr lang="ar-SA" sz="3600" b="1" i="1" dirty="0" smtClean="0">
                <a:latin typeface="Arabic Typesetting" pitchFamily="66" charset="-78"/>
                <a:cs typeface="Arabic Typesetting" pitchFamily="66" charset="-78"/>
              </a:rPr>
              <a:t>2- </a:t>
            </a:r>
            <a:r>
              <a:rPr lang="ar-IQ" sz="3600" b="1" i="1" dirty="0" smtClean="0">
                <a:latin typeface="Arabic Typesetting" pitchFamily="66" charset="-78"/>
                <a:cs typeface="Arabic Typesetting" pitchFamily="66" charset="-78"/>
              </a:rPr>
              <a:t>المقاييس </a:t>
            </a:r>
            <a:r>
              <a:rPr lang="ar-IQ" sz="3600" b="1" i="1" dirty="0">
                <a:latin typeface="Arabic Typesetting" pitchFamily="66" charset="-78"/>
                <a:cs typeface="Arabic Typesetting" pitchFamily="66" charset="-78"/>
              </a:rPr>
              <a:t>غير المالية لتكاليـف الجـودة :ـ </a:t>
            </a:r>
            <a:endParaRPr lang="ar-SA" sz="3600" b="1" i="1" dirty="0" smtClean="0">
              <a:latin typeface="Arabic Typesetting" pitchFamily="66" charset="-78"/>
              <a:cs typeface="Arabic Typesetting" pitchFamily="66" charset="-78"/>
            </a:endParaRPr>
          </a:p>
          <a:p>
            <a:endParaRPr lang="en-US" sz="3600" b="1" i="1" u="sng" dirty="0">
              <a:latin typeface="Arabic Typesetting" pitchFamily="66" charset="-78"/>
              <a:cs typeface="Arabic Typesetting" pitchFamily="66" charset="-78"/>
            </a:endParaRPr>
          </a:p>
          <a:p>
            <a:r>
              <a:rPr lang="ar-IQ" sz="3600" b="1" i="1" dirty="0" smtClean="0">
                <a:latin typeface="Arabic Typesetting" pitchFamily="66" charset="-78"/>
                <a:cs typeface="Arabic Typesetting" pitchFamily="66" charset="-78"/>
              </a:rPr>
              <a:t>تنشأ </a:t>
            </a:r>
            <a:r>
              <a:rPr lang="ar-IQ" sz="3600" b="1" i="1" dirty="0">
                <a:latin typeface="Arabic Typesetting" pitchFamily="66" charset="-78"/>
                <a:cs typeface="Arabic Typesetting" pitchFamily="66" charset="-78"/>
              </a:rPr>
              <a:t>الحاجة إلى استعمال كل من المقاييس المالية وغير المالية لغرض تقويم الأداء الشامل للوحدات الاقتصادية وبما ينسجم مع متطلبات بيئة التصنيع الحديثة وما رافقها من تغيّرات عديدة ومتلاحقة. إن الهدف الرئيسي في بيئة التصنيع الحديثة هو زيادة الجودة وتخفيض التكاليف لأن المنافسة تكون على أساس الجودة العالية والسعر المقبول لدى الزبائن، لذلك فمن الضروري وجود مقاييس تشغيلية غير مالية تدعم هذا التوجه ومن هذه المقاييس الجودة والمرونة ومواعيد التسليم، كما إن هذه المقاييس تؤدي في النهاية إلى نتائج مالية للوحدة الاقتصادية أهمها العائد على الاستثمار، وإن المقاييس غير المالية غالباً ما ترتبط بالجودة ورضا الزبائن لغرض بيان ما </a:t>
            </a:r>
            <a:r>
              <a:rPr lang="ar-IQ" sz="3600" b="1" i="1" dirty="0" err="1">
                <a:latin typeface="Arabic Typesetting" pitchFamily="66" charset="-78"/>
                <a:cs typeface="Arabic Typesetting" pitchFamily="66" charset="-78"/>
              </a:rPr>
              <a:t>تتطلبه</a:t>
            </a:r>
            <a:r>
              <a:rPr lang="ar-IQ" sz="3600" b="1" i="1" dirty="0">
                <a:latin typeface="Arabic Typesetting" pitchFamily="66" charset="-78"/>
                <a:cs typeface="Arabic Typesetting" pitchFamily="66" charset="-78"/>
              </a:rPr>
              <a:t> الأنشطة من أجل تحقيق جودة المنتجات وبالتالي زيادة رضا الزبائن عن الوحدة الاقتصادية، كما إن تحسين جودة التصميم وجودة المطابقة يؤدي في النهاية إلى تحقيق نتائج مالية أهمها تحسين الربحية وبالتالي تحسين الأداء المالي للوحدة الاقتصادية . </a:t>
            </a:r>
            <a:endParaRPr lang="en-US" sz="3600" b="1" i="1" dirty="0">
              <a:latin typeface="Arabic Typesetting" pitchFamily="66" charset="-78"/>
              <a:cs typeface="Arabic Typesetting" pitchFamily="66" charset="-78"/>
            </a:endParaRPr>
          </a:p>
          <a:p>
            <a:endParaRPr lang="en-US" sz="3600" b="1" i="1" dirty="0">
              <a:latin typeface="Arabic Typesetting" pitchFamily="66" charset="-78"/>
              <a:cs typeface="Arabic Typesetting" pitchFamily="66" charset="-78"/>
            </a:endParaRPr>
          </a:p>
          <a:p>
            <a:endParaRPr lang="ar-IQ" sz="40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42906791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742</TotalTime>
  <Words>4020</Words>
  <Application>Microsoft Office PowerPoint</Application>
  <PresentationFormat>On-screen Show (4:3)</PresentationFormat>
  <Paragraphs>515</Paragraphs>
  <Slides>31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Akhbar MT</vt:lpstr>
      <vt:lpstr>Andalus</vt:lpstr>
      <vt:lpstr>Arabic Typesetting</vt:lpstr>
      <vt:lpstr>Arial</vt:lpstr>
      <vt:lpstr>Calibri</vt:lpstr>
      <vt:lpstr>Courier New</vt:lpstr>
      <vt:lpstr>DecoType Naskh Special</vt:lpstr>
      <vt:lpstr>Tahoma</vt:lpstr>
      <vt:lpstr>Times New Roman</vt:lpstr>
      <vt:lpstr>Trebuchet MS</vt:lpstr>
      <vt:lpstr>Verdana</vt:lpstr>
      <vt:lpstr>Wingdings 2</vt:lpstr>
      <vt:lpstr>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Faisal</cp:lastModifiedBy>
  <cp:revision>137</cp:revision>
  <dcterms:created xsi:type="dcterms:W3CDTF">2014-05-27T15:55:40Z</dcterms:created>
  <dcterms:modified xsi:type="dcterms:W3CDTF">2019-03-15T18:39:26Z</dcterms:modified>
</cp:coreProperties>
</file>