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61" r:id="rId5"/>
    <p:sldId id="262" r:id="rId6"/>
    <p:sldId id="266" r:id="rId7"/>
    <p:sldId id="267" r:id="rId8"/>
    <p:sldId id="269" r:id="rId9"/>
    <p:sldId id="270" r:id="rId10"/>
    <p:sldId id="271" r:id="rId11"/>
    <p:sldId id="272" r:id="rId12"/>
    <p:sldId id="273" r:id="rId13"/>
    <p:sldId id="274" r:id="rId14"/>
    <p:sldId id="275" r:id="rId15"/>
    <p:sldId id="276"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306" r:id="rId3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10/07/1440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10/07/1440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10/07/1440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10/07/1440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10/07/1440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10/07/1440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10/07/1440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49162"/>
            <a:ext cx="9144000" cy="2387600"/>
          </a:xfrm>
        </p:spPr>
        <p:txBody>
          <a:bodyPr>
            <a:normAutofit/>
          </a:bodyPr>
          <a:lstStyle/>
          <a:p>
            <a:r>
              <a:rPr lang="ar-SA" b="1" dirty="0"/>
              <a:t>الموازنة العامة للدولة بين العجز والفساد والاصلاح </a:t>
            </a:r>
            <a:endParaRPr lang="en-US" dirty="0"/>
          </a:p>
        </p:txBody>
      </p:sp>
      <p:sp>
        <p:nvSpPr>
          <p:cNvPr id="3" name="عنوان فرعي 2"/>
          <p:cNvSpPr>
            <a:spLocks noGrp="1"/>
          </p:cNvSpPr>
          <p:nvPr>
            <p:ph type="subTitle" idx="1"/>
          </p:nvPr>
        </p:nvSpPr>
        <p:spPr>
          <a:xfrm>
            <a:off x="1524000" y="3207224"/>
            <a:ext cx="9144000" cy="3070746"/>
          </a:xfrm>
        </p:spPr>
        <p:txBody>
          <a:bodyPr>
            <a:noAutofit/>
          </a:bodyPr>
          <a:lstStyle/>
          <a:p>
            <a:r>
              <a:rPr lang="ar-IQ" sz="3200" b="1" dirty="0" smtClean="0">
                <a:effectLst>
                  <a:outerShdw blurRad="38100" dist="38100" dir="2700000" algn="tl">
                    <a:srgbClr val="000000">
                      <a:alpha val="43137"/>
                    </a:srgbClr>
                  </a:outerShdw>
                </a:effectLst>
              </a:rPr>
              <a:t>محاضرة من  </a:t>
            </a:r>
            <a:r>
              <a:rPr lang="ar-IQ" sz="3200" b="1" dirty="0" smtClean="0">
                <a:effectLst>
                  <a:glow rad="101600">
                    <a:srgbClr val="FFFF00">
                      <a:alpha val="60000"/>
                    </a:srgbClr>
                  </a:glow>
                  <a:outerShdw blurRad="38100" dist="38100" dir="2700000" algn="tl">
                    <a:srgbClr val="000000">
                      <a:alpha val="43137"/>
                    </a:srgbClr>
                  </a:outerShdw>
                </a:effectLst>
              </a:rPr>
              <a:t>اعداد</a:t>
            </a:r>
            <a:endParaRPr lang="ar-SA" sz="3200" b="1" dirty="0" smtClean="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الاستاذ الد</a:t>
            </a:r>
            <a:r>
              <a:rPr lang="ar-SA" sz="3200" b="1" dirty="0" smtClean="0">
                <a:effectLst>
                  <a:glow rad="101600">
                    <a:srgbClr val="FFFF00">
                      <a:alpha val="60000"/>
                    </a:srgbClr>
                  </a:glow>
                  <a:outerShdw blurRad="38100" dist="38100" dir="2700000" algn="tl">
                    <a:srgbClr val="000000">
                      <a:alpha val="43137"/>
                    </a:srgbClr>
                  </a:outerShdw>
                </a:effectLst>
              </a:rPr>
              <a:t>كتورة</a:t>
            </a:r>
            <a:endParaRPr lang="ar-SA"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من</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ال </a:t>
            </a:r>
            <a:r>
              <a:rPr lang="ar-IQ" sz="3200" b="1" dirty="0">
                <a:effectLst>
                  <a:glow rad="101600">
                    <a:srgbClr val="FFFF00">
                      <a:alpha val="60000"/>
                    </a:srgbClr>
                  </a:glow>
                  <a:outerShdw blurRad="38100" dist="38100" dir="2700000" algn="tl">
                    <a:srgbClr val="000000">
                      <a:alpha val="43137"/>
                    </a:srgbClr>
                  </a:outerShdw>
                </a:effectLst>
              </a:rPr>
              <a:t>جبار </a:t>
            </a:r>
            <a:r>
              <a:rPr lang="ar-IQ" sz="3200" b="1" dirty="0" smtClean="0">
                <a:effectLst>
                  <a:glow rad="101600">
                    <a:srgbClr val="FFFF00">
                      <a:alpha val="60000"/>
                    </a:srgbClr>
                  </a:glow>
                  <a:outerShdw blurRad="38100" dist="38100" dir="2700000" algn="tl">
                    <a:srgbClr val="000000">
                      <a:alpha val="43137"/>
                    </a:srgbClr>
                  </a:outerShdw>
                </a:effectLst>
              </a:rPr>
              <a:t>س</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رور</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قسم المحاسبة/2017</a:t>
            </a:r>
            <a:endParaRPr lang="ar-IQ" sz="32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878"/>
            <a:ext cx="12192000" cy="5889946"/>
          </a:xfrm>
          <a:prstGeom prst="rect">
            <a:avLst/>
          </a:prstGeom>
        </p:spPr>
        <p:txBody>
          <a:bodyPr wrap="square">
            <a:spAutoFit/>
          </a:bodyPr>
          <a:lstStyle/>
          <a:p>
            <a:pPr indent="514350" algn="just">
              <a:lnSpc>
                <a:spcPct val="107000"/>
              </a:lnSpc>
              <a:spcAft>
                <a:spcPts val="800"/>
              </a:spcAft>
              <a:tabLst>
                <a:tab pos="3667125" algn="l"/>
              </a:tabLst>
            </a:pPr>
            <a:r>
              <a:rPr lang="ar-SA" sz="2400" b="1" dirty="0">
                <a:solidFill>
                  <a:srgbClr val="000000"/>
                </a:solidFill>
                <a:latin typeface="Calibri" panose="020F0502020204030204" pitchFamily="34" charset="0"/>
                <a:ea typeface="Times New Roman" panose="02020603050405020304" pitchFamily="18" charset="0"/>
              </a:rPr>
              <a:t>هذا من حيث تخصيصات الموازنة , أما من حيث التنفيذ فحدث ولا حرج فما بعد 2003 لم تنجز كثير من المشاريع كمشاريع المجاري والمستشفيات فالعقود تتم إحالتها بمدد انجاز تتراوح بين سنة ونصف وسنتين ولكن تمر 7سنين ويصل الانجاز فيها الى نسبة 40بالمئة ,فماذا يعني ذلك؟ انه الفساد الكبير. بما ان الموازنات السنوية يفترض فيها أن تتعلق بغذاء الشعب ودوائه وكهربائه وسكنه وفرص عمله...الخ لذلك ينبغي أن تكون خارج المناكدات الحزبية</a:t>
            </a:r>
            <a:r>
              <a:rPr lang="ar-SA" sz="2400" dirty="0">
                <a:solidFill>
                  <a:srgbClr val="000000"/>
                </a:solidFill>
                <a:latin typeface="Calibri" panose="020F0502020204030204" pitchFamily="34" charset="0"/>
                <a:ea typeface="Times New Roman" panose="02020603050405020304" pitchFamily="18" charset="0"/>
              </a:rPr>
              <a:t> </a:t>
            </a:r>
            <a:r>
              <a:rPr lang="ar-SA" sz="2400" b="1" dirty="0">
                <a:solidFill>
                  <a:srgbClr val="000000"/>
                </a:solidFill>
                <a:latin typeface="Calibri" panose="020F0502020204030204" pitchFamily="34" charset="0"/>
                <a:ea typeface="Times New Roman" panose="02020603050405020304" pitchFamily="18" charset="0"/>
              </a:rPr>
              <a:t>والخلافات السياسية. لا أن تخضع للمساومات التي تحصل في موسم مناقشة الموازنة والابتزاز السياسي وارتهان إقرارها بتمرير قوانين أخرى تصب في مصلحة هذا الطرف السياسي أو ذاك على حساب قوت الشعب العراقي.أليس هذا فسادا؟؟؟</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SA" sz="2400" b="1" dirty="0">
                <a:solidFill>
                  <a:srgbClr val="000000"/>
                </a:solidFill>
                <a:ea typeface="Times New Roman" panose="02020603050405020304" pitchFamily="18" charset="0"/>
              </a:rPr>
              <a:t> في عام 2006 بلغت تخصيصات مجلس النواب (92) مليار دينار عراقي في حين كان المخصص لوزارة الزراعة في تلك السنة (57) مليار دينار يعني النصف تقريبا,فهل يجوز أن تخصص للزراعة التي توفر سلة غذاء الشعب ومادته الأولية الصناعية نصف مانخصصه لأعضاء مجلس النواب؟ ونبقى نستورد الطماطة والبطاطة والخيار والمواد الغذائية الأخرى من دول الجوار؟ وفي عام 2006 أيضا تم تخصيص (22) مليار دينار للصناعة يعني خمس المخصص لمجلس النواب ولكن تم قتل الصناعة العراقية والاعتماد على استيراد كل شيء.أليس في ذلك فساد؟</a:t>
            </a:r>
            <a:br>
              <a:rPr lang="ar-SA" sz="2400" b="1" dirty="0">
                <a:solidFill>
                  <a:srgbClr val="000000"/>
                </a:solidFill>
                <a:ea typeface="Times New Roman" panose="02020603050405020304" pitchFamily="18" charset="0"/>
              </a:rPr>
            </a:br>
            <a:r>
              <a:rPr lang="ar-SA" sz="2400" b="1" dirty="0">
                <a:solidFill>
                  <a:srgbClr val="000000"/>
                </a:solidFill>
                <a:ea typeface="Times New Roman" panose="02020603050405020304" pitchFamily="18" charset="0"/>
              </a:rPr>
              <a:t>أما المخصص لوزارة الخارجية في عام 2006 فكان (133) مليار دينار ,يعني مايزيد على 6 أمثال المخصص لوزارة الصناعة في الوقت الذي لاتوجد لدينا مياه صالحة للشرب في كثير من مناطق العراق, وتعيش أعداد كبيرة من أبناء شعبنا تحت خط الفقر في دولة تعتبر من الدول الغنية في العالم بما تمتلكه من ثروات.</a:t>
            </a:r>
            <a:br>
              <a:rPr lang="ar-SA" sz="2400" b="1" dirty="0">
                <a:solidFill>
                  <a:srgbClr val="000000"/>
                </a:solidFill>
                <a:ea typeface="Times New Roman" panose="02020603050405020304" pitchFamily="18" charset="0"/>
              </a:rPr>
            </a:br>
            <a:endParaRPr lang="en-US" sz="2400" dirty="0"/>
          </a:p>
        </p:txBody>
      </p:sp>
    </p:spTree>
    <p:extLst>
      <p:ext uri="{BB962C8B-B14F-4D97-AF65-F5344CB8AC3E}">
        <p14:creationId xmlns:p14="http://schemas.microsoft.com/office/powerpoint/2010/main" val="2671193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0629"/>
            <a:ext cx="12192000" cy="6986528"/>
          </a:xfrm>
          <a:prstGeom prst="rect">
            <a:avLst/>
          </a:prstGeom>
        </p:spPr>
        <p:txBody>
          <a:bodyPr wrap="square">
            <a:spAutoFit/>
          </a:bodyPr>
          <a:lstStyle/>
          <a:p>
            <a:r>
              <a:rPr lang="ar-SA" sz="3200" b="1" dirty="0">
                <a:solidFill>
                  <a:srgbClr val="000000"/>
                </a:solidFill>
                <a:ea typeface="Times New Roman" panose="02020603050405020304" pitchFamily="18" charset="0"/>
              </a:rPr>
              <a:t>وفي عام 2006 كان عدد أعضاء مجلس النواب (275) نائبا خصص لهم (92) مليار دينار بينما في عام 2011 بلغ عددهم (325) نائبا خصص لهم (290) مليار دينار يعني زادت التخصيصات 3 أضعاف .</a:t>
            </a:r>
            <a:br>
              <a:rPr lang="ar-SA" sz="3200" b="1" dirty="0">
                <a:solidFill>
                  <a:srgbClr val="000000"/>
                </a:solidFill>
                <a:ea typeface="Times New Roman" panose="02020603050405020304" pitchFamily="18" charset="0"/>
              </a:rPr>
            </a:br>
            <a:r>
              <a:rPr lang="ar-SA" sz="3200" b="1" dirty="0">
                <a:solidFill>
                  <a:srgbClr val="000000"/>
                </a:solidFill>
                <a:ea typeface="Times New Roman" panose="02020603050405020304" pitchFamily="18" charset="0"/>
              </a:rPr>
              <a:t>أما تخصيصات رئاسة الوزراء فقد ارتفعت من 134 مليار دينار عام 2006 الى 566 مليار دينار عام 2011 يعني 4 أضعاف.بينما ارتفعت تخصيصات وزارة الخارجية من 133 مليار دينار عام 2006 الى 840 مليار دينار عام 2011 يعني زيادة اكثر من 6 أضعاف! فما الذي فعلته وتفعله وزارة الخارجية لكي يخصص لها هذا المبلغ الكبير وتحرم الزراعة والصناعة منه؟؟؟ ويبقى شعبنا يعيش تحت خط الفقر ويعاني الازمات!</a:t>
            </a:r>
            <a:br>
              <a:rPr lang="ar-SA" sz="3200" b="1" dirty="0">
                <a:solidFill>
                  <a:srgbClr val="000000"/>
                </a:solidFill>
                <a:ea typeface="Times New Roman" panose="02020603050405020304" pitchFamily="18" charset="0"/>
              </a:rPr>
            </a:br>
            <a:r>
              <a:rPr lang="ar-SA" sz="3200" b="1" dirty="0">
                <a:solidFill>
                  <a:srgbClr val="000000"/>
                </a:solidFill>
                <a:ea typeface="Times New Roman" panose="02020603050405020304" pitchFamily="18" charset="0"/>
              </a:rPr>
              <a:t>أما موازنة عام 2012 فبلغت تخصيصاتها 117 ألف مليار دينار أي (100)مليار دولار وقد وصفت بالانفجارية، ولكن هل انفجرت على مشاريع في القطاع الزراعي والصناعي والإسكان كي توفر فرص عملاً للناس فتنخفض معدلات الفقر في العراق؟! والذي حصل أن انفجارها كان في النفقات التشغيلية والتي استحوذت على 80 ألف مليار دينار في حين كانت تخصيصات الاستثمارية 37 ألف مليار دينار.</a:t>
            </a:r>
            <a:br>
              <a:rPr lang="ar-SA" sz="3200" b="1" dirty="0">
                <a:solidFill>
                  <a:srgbClr val="000000"/>
                </a:solidFill>
                <a:ea typeface="Times New Roman" panose="02020603050405020304" pitchFamily="18" charset="0"/>
              </a:rPr>
            </a:br>
            <a:endParaRPr lang="en-US" sz="3200" dirty="0"/>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4379"/>
            <a:ext cx="12192000" cy="8772786"/>
          </a:xfrm>
          <a:prstGeom prst="rect">
            <a:avLst/>
          </a:prstGeom>
        </p:spPr>
        <p:txBody>
          <a:bodyPr wrap="square">
            <a:spAutoFit/>
          </a:bodyPr>
          <a:lstStyle/>
          <a:p>
            <a:pPr indent="514350">
              <a:lnSpc>
                <a:spcPct val="107000"/>
              </a:lnSpc>
              <a:spcAft>
                <a:spcPts val="800"/>
              </a:spcAft>
              <a:tabLst>
                <a:tab pos="3667125" algn="l"/>
              </a:tabLst>
            </a:pPr>
            <a:r>
              <a:rPr lang="ar-SA" sz="3200" b="1" dirty="0">
                <a:solidFill>
                  <a:srgbClr val="000000"/>
                </a:solidFill>
                <a:latin typeface="Calibri" panose="020F0502020204030204" pitchFamily="34" charset="0"/>
                <a:ea typeface="Times New Roman" panose="02020603050405020304" pitchFamily="18" charset="0"/>
              </a:rPr>
              <a:t>موازنة 2012 تم احتسابها على أساس أن سعر برميل النفط 85 دولارا ولكن النفط العراقي تم بيعه فعلا بسعر 105 دولارات للبرميل بمعنى أن إيرادات الموازنة خلال عام 2012 لن تكون 100 مليار دولار وإنما 124 مليار دولار ,فأين ذهب الفرق في السعر (24) مليار دولار؟!! وهل تم تقديم كشف بالحسابات الختامية!</a:t>
            </a:r>
            <a:br>
              <a:rPr lang="ar-SA" sz="3200" b="1" dirty="0">
                <a:solidFill>
                  <a:srgbClr val="000000"/>
                </a:solidFill>
                <a:latin typeface="Calibri" panose="020F0502020204030204" pitchFamily="34" charset="0"/>
                <a:ea typeface="Times New Roman" panose="02020603050405020304" pitchFamily="18" charset="0"/>
              </a:rPr>
            </a:br>
            <a:r>
              <a:rPr lang="ar-SA" sz="3200" b="1" dirty="0">
                <a:solidFill>
                  <a:srgbClr val="000000"/>
                </a:solidFill>
                <a:latin typeface="Calibri" panose="020F0502020204030204" pitchFamily="34" charset="0"/>
                <a:ea typeface="Times New Roman" panose="02020603050405020304" pitchFamily="18" charset="0"/>
              </a:rPr>
              <a:t>كما يظهر الفساد أيضا في التعيينات بالوظائف الحكومية حيث لاتتم من خلال المنافسة الشريفة والنزيهة بين أبناء الشعب العراقي على أساس المقدرة والنزاهة والمؤهلات ووفق معيار واحد الا وهو المواطنة ولكن الذي يحصل بخلاف ذلك وفقا للمحاصصة سيئة الصيت أو رشاوى لأغراض الانتخابات أو تباع لقاء الدولارات, وكم من مرة قدم فيها بعض أعضاء مجلس النواب طلبات باسمهم لتعيين أقربائهم ومعارفهم إلى الوزارات مغيرين بذلك مهامهم وواجباتهم من العمل الرقابي والتشريعي إلى الوساطة والتدخل في التعيينات لاقربائهم! أليس في ذلك فساد اسود</a:t>
            </a:r>
            <a:r>
              <a:rPr lang="ar-SA" sz="3200" b="1" dirty="0" smtClean="0">
                <a:solidFill>
                  <a:srgbClr val="000000"/>
                </a:solidFill>
                <a:latin typeface="Calibri" panose="020F0502020204030204" pitchFamily="34" charset="0"/>
                <a:ea typeface="Times New Roman" panose="02020603050405020304" pitchFamily="18" charset="0"/>
              </a:rPr>
              <a:t>!</a:t>
            </a:r>
            <a:r>
              <a:rPr lang="ar-IQ" sz="3200" b="1" dirty="0" smtClean="0">
                <a:solidFill>
                  <a:srgbClr val="000000"/>
                </a:solidFill>
                <a:latin typeface="Calibri" panose="020F0502020204030204" pitchFamily="34" charset="0"/>
                <a:ea typeface="Times New Roman" panose="02020603050405020304" pitchFamily="18" charset="0"/>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667125" algn="l"/>
              </a:tabLst>
            </a:pPr>
            <a:r>
              <a:rPr lang="ar-SA" sz="3200" b="1" dirty="0">
                <a:latin typeface="Calibri" panose="020F0502020204030204" pitchFamily="34" charset="0"/>
                <a:ea typeface="Times New Roman" panose="02020603050405020304" pitchFamily="18" charset="0"/>
                <a:cs typeface="Simplified Arabic" panose="02020603050405020304" pitchFamily="18" charset="-78"/>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667125" algn="l"/>
              </a:tabLst>
            </a:pPr>
            <a:r>
              <a:rPr lang="ar-SA" sz="3200" b="1" dirty="0">
                <a:latin typeface="Calibri" panose="020F0502020204030204" pitchFamily="34" charset="0"/>
                <a:ea typeface="Times New Roman" panose="02020603050405020304" pitchFamily="18" charset="0"/>
                <a:cs typeface="Simplified Arabic" panose="02020603050405020304" pitchFamily="18" charset="-78"/>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667125" algn="l"/>
              </a:tabLst>
            </a:pPr>
            <a:r>
              <a:rPr lang="ar-SA" sz="3200" b="1" dirty="0">
                <a:latin typeface="Calibri" panose="020F0502020204030204" pitchFamily="34" charset="0"/>
                <a:ea typeface="Times New Roman" panose="02020603050405020304" pitchFamily="18" charset="0"/>
                <a:cs typeface="Simplified Arabic" panose="02020603050405020304" pitchFamily="18" charset="-78"/>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667125" algn="l"/>
              </a:tabLst>
            </a:pPr>
            <a:r>
              <a:rPr lang="ar-SA" sz="2400" b="1" dirty="0">
                <a:latin typeface="Calibri" panose="020F0502020204030204" pitchFamily="34"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667125" algn="l"/>
              </a:tabLst>
            </a:pPr>
            <a:r>
              <a:rPr lang="ar-SA" sz="2400" b="1" dirty="0">
                <a:latin typeface="Calibri" panose="020F0502020204030204" pitchFamily="34" charset="0"/>
                <a:ea typeface="Times New Roman" panose="02020603050405020304" pitchFamily="18"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78" y="0"/>
            <a:ext cx="12055522" cy="584775"/>
          </a:xfrm>
          <a:prstGeom prst="rect">
            <a:avLst/>
          </a:prstGeom>
        </p:spPr>
        <p:txBody>
          <a:bodyPr wrap="square">
            <a:spAutoFit/>
          </a:bodyPr>
          <a:lstStyle/>
          <a:p>
            <a:endParaRPr lang="en-US" sz="3200" b="1" dirty="0"/>
          </a:p>
        </p:txBody>
      </p:sp>
      <p:sp>
        <p:nvSpPr>
          <p:cNvPr id="3" name="Rectangle 2"/>
          <p:cNvSpPr/>
          <p:nvPr/>
        </p:nvSpPr>
        <p:spPr>
          <a:xfrm>
            <a:off x="1" y="95003"/>
            <a:ext cx="12077204" cy="4964821"/>
          </a:xfrm>
          <a:prstGeom prst="rect">
            <a:avLst/>
          </a:prstGeom>
        </p:spPr>
        <p:txBody>
          <a:bodyPr wrap="square">
            <a:spAutoFit/>
          </a:bodyPr>
          <a:lstStyle/>
          <a:p>
            <a:pPr indent="114300" algn="just">
              <a:lnSpc>
                <a:spcPct val="107000"/>
              </a:lnSpc>
              <a:spcAft>
                <a:spcPts val="800"/>
              </a:spcAft>
              <a:tabLst>
                <a:tab pos="3667125" algn="l"/>
              </a:tabLst>
            </a:pPr>
            <a:r>
              <a:rPr lang="ar-SA" sz="2800" b="1" dirty="0">
                <a:solidFill>
                  <a:srgbClr val="000000"/>
                </a:solidFill>
                <a:latin typeface="Calibri" panose="020F0502020204030204" pitchFamily="34" charset="0"/>
                <a:ea typeface="Times New Roman" panose="02020603050405020304" pitchFamily="18" charset="0"/>
              </a:rPr>
              <a:t>اولا : أسباب ضآلة ماتحقق مقابل تخصيصات الموازنات العامة:</a:t>
            </a:r>
            <a:endParaRPr lang="en-US" sz="2800" dirty="0">
              <a:latin typeface="Calibri" panose="020F0502020204030204" pitchFamily="34" charset="0"/>
              <a:ea typeface="Calibri" panose="020F0502020204030204" pitchFamily="34" charset="0"/>
              <a:cs typeface="Arial" panose="020B0604020202020204" pitchFamily="34" charset="0"/>
            </a:endParaRPr>
          </a:p>
          <a:p>
            <a:r>
              <a:rPr lang="ar-SA" sz="2800" b="1" dirty="0">
                <a:solidFill>
                  <a:srgbClr val="000000"/>
                </a:solidFill>
                <a:ea typeface="Times New Roman" panose="02020603050405020304" pitchFamily="18" charset="0"/>
              </a:rPr>
              <a:t> من أهم أسباب ضآلة ماتحقق مقابل تخصيصات الموازنات العامة المتعاقبة,المستوى المنخفض لنسب تنفيذ المشاريع الاستثمارية على صعيد الوزارات وفي المحافظات , مايحول دون انجاز المشاريع المخطط لها في وقتها المحدد والإقدام أحيانا على إلغاء بعض المشاريع ,وما يسببه ذلك من هدر في المال العام. ويرجع بعض أسباب هذه الظاهرة الى </a:t>
            </a:r>
            <a:r>
              <a:rPr lang="ar-IQ" sz="2800" b="1" dirty="0" smtClean="0">
                <a:solidFill>
                  <a:srgbClr val="000000"/>
                </a:solidFill>
                <a:ea typeface="Times New Roman" panose="02020603050405020304" pitchFamily="18" charset="0"/>
              </a:rPr>
              <a:t>:</a:t>
            </a:r>
          </a:p>
          <a:p>
            <a:r>
              <a:rPr lang="ar-IQ" sz="2800" b="1" dirty="0" smtClean="0">
                <a:solidFill>
                  <a:srgbClr val="000000"/>
                </a:solidFill>
                <a:ea typeface="Times New Roman" panose="02020603050405020304" pitchFamily="18" charset="0"/>
              </a:rPr>
              <a:t>1-</a:t>
            </a:r>
            <a:r>
              <a:rPr lang="ar-SA" sz="2800" b="1" dirty="0" smtClean="0">
                <a:solidFill>
                  <a:srgbClr val="000000"/>
                </a:solidFill>
                <a:ea typeface="Times New Roman" panose="02020603050405020304" pitchFamily="18" charset="0"/>
              </a:rPr>
              <a:t>ضعف </a:t>
            </a:r>
            <a:r>
              <a:rPr lang="ar-SA" sz="2800" b="1" dirty="0">
                <a:solidFill>
                  <a:srgbClr val="000000"/>
                </a:solidFill>
                <a:ea typeface="Times New Roman" panose="02020603050405020304" pitchFamily="18" charset="0"/>
              </a:rPr>
              <a:t>كفاءة الاجهزة التنفيذية الناجم عن </a:t>
            </a:r>
            <a:r>
              <a:rPr lang="ar-SA" sz="2800" b="1" dirty="0" smtClean="0">
                <a:solidFill>
                  <a:srgbClr val="000000"/>
                </a:solidFill>
                <a:ea typeface="Times New Roman" panose="02020603050405020304" pitchFamily="18" charset="0"/>
              </a:rPr>
              <a:t>ترهلها</a:t>
            </a:r>
            <a:r>
              <a:rPr lang="ar-IQ" sz="2800" b="1" dirty="0" smtClean="0">
                <a:solidFill>
                  <a:srgbClr val="000000"/>
                </a:solidFill>
                <a:ea typeface="Times New Roman" panose="02020603050405020304" pitchFamily="18" charset="0"/>
              </a:rPr>
              <a:t>.</a:t>
            </a:r>
          </a:p>
          <a:p>
            <a:r>
              <a:rPr lang="ar-IQ" sz="2800" b="1" dirty="0" smtClean="0">
                <a:solidFill>
                  <a:srgbClr val="000000"/>
                </a:solidFill>
                <a:ea typeface="Times New Roman" panose="02020603050405020304" pitchFamily="18" charset="0"/>
              </a:rPr>
              <a:t>2-</a:t>
            </a:r>
            <a:r>
              <a:rPr lang="ar-SA" sz="2800" b="1" dirty="0" smtClean="0">
                <a:solidFill>
                  <a:srgbClr val="000000"/>
                </a:solidFill>
                <a:ea typeface="Times New Roman" panose="02020603050405020304" pitchFamily="18" charset="0"/>
              </a:rPr>
              <a:t>اعتماد </a:t>
            </a:r>
            <a:r>
              <a:rPr lang="ar-SA" sz="2800" b="1" dirty="0">
                <a:solidFill>
                  <a:srgbClr val="000000"/>
                </a:solidFill>
                <a:ea typeface="Times New Roman" panose="02020603050405020304" pitchFamily="18" charset="0"/>
              </a:rPr>
              <a:t>المحاصصة والمنسوبية واستشراء الفساد </a:t>
            </a:r>
            <a:endParaRPr lang="ar-IQ" sz="2800" b="1" dirty="0" smtClean="0">
              <a:solidFill>
                <a:srgbClr val="000000"/>
              </a:solidFill>
              <a:ea typeface="Times New Roman" panose="02020603050405020304" pitchFamily="18" charset="0"/>
            </a:endParaRPr>
          </a:p>
          <a:p>
            <a:r>
              <a:rPr lang="ar-IQ" sz="2800" b="1" dirty="0" smtClean="0">
                <a:solidFill>
                  <a:srgbClr val="000000"/>
                </a:solidFill>
                <a:ea typeface="Times New Roman" panose="02020603050405020304" pitchFamily="18" charset="0"/>
              </a:rPr>
              <a:t>3-</a:t>
            </a:r>
            <a:r>
              <a:rPr lang="ar-SA" sz="2800" b="1" dirty="0" smtClean="0">
                <a:solidFill>
                  <a:srgbClr val="000000"/>
                </a:solidFill>
                <a:ea typeface="Times New Roman" panose="02020603050405020304" pitchFamily="18" charset="0"/>
              </a:rPr>
              <a:t>تخلف </a:t>
            </a:r>
            <a:r>
              <a:rPr lang="ar-SA" sz="2800" b="1" dirty="0">
                <a:solidFill>
                  <a:srgbClr val="000000"/>
                </a:solidFill>
                <a:ea typeface="Times New Roman" panose="02020603050405020304" pitchFamily="18" charset="0"/>
              </a:rPr>
              <a:t>اساليب ونظم الادارة وقلة الكوادر الفنية المؤهلة لادارة المشاريع. </a:t>
            </a:r>
            <a:endParaRPr lang="ar-IQ" sz="2800" b="1" dirty="0" smtClean="0">
              <a:solidFill>
                <a:srgbClr val="000000"/>
              </a:solidFill>
              <a:ea typeface="Times New Roman" panose="02020603050405020304" pitchFamily="18" charset="0"/>
            </a:endParaRPr>
          </a:p>
          <a:p>
            <a:r>
              <a:rPr lang="ar-IQ" sz="2800" b="1" dirty="0" smtClean="0">
                <a:solidFill>
                  <a:srgbClr val="000000"/>
                </a:solidFill>
                <a:ea typeface="Times New Roman" panose="02020603050405020304" pitchFamily="18" charset="0"/>
              </a:rPr>
              <a:t>4-</a:t>
            </a:r>
            <a:r>
              <a:rPr lang="ar-SA" sz="2800" b="1" dirty="0" smtClean="0">
                <a:solidFill>
                  <a:srgbClr val="000000"/>
                </a:solidFill>
                <a:ea typeface="Times New Roman" panose="02020603050405020304" pitchFamily="18" charset="0"/>
              </a:rPr>
              <a:t>اضافة </a:t>
            </a:r>
            <a:r>
              <a:rPr lang="ar-SA" sz="2800" b="1" dirty="0">
                <a:solidFill>
                  <a:srgbClr val="000000"/>
                </a:solidFill>
                <a:ea typeface="Times New Roman" panose="02020603050405020304" pitchFamily="18" charset="0"/>
              </a:rPr>
              <a:t>الى الروتين والقوانين المعرقلة والفساد الاداري والمالي. وتقتضي اي معالجة فعالة تهدف الى رفع نسب تنفيذ الموازنة ونوعية و كفاءة الانجاز إجراء إصلاح عميق في أسس ونظم وقواعد إعداد الموازنة, والاطر الادارية والفنية لتنفيذ </a:t>
            </a:r>
            <a:r>
              <a:rPr lang="ar-SA" sz="2800" b="1" dirty="0" smtClean="0">
                <a:solidFill>
                  <a:srgbClr val="000000"/>
                </a:solidFill>
                <a:ea typeface="Times New Roman" panose="02020603050405020304" pitchFamily="18" charset="0"/>
              </a:rPr>
              <a:t>المشاريع</a:t>
            </a:r>
            <a:endParaRPr lang="en-US" sz="2800" dirty="0"/>
          </a:p>
        </p:txBody>
      </p:sp>
    </p:spTree>
    <p:extLst>
      <p:ext uri="{BB962C8B-B14F-4D97-AF65-F5344CB8AC3E}">
        <p14:creationId xmlns:p14="http://schemas.microsoft.com/office/powerpoint/2010/main" val="2824818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210711173"/>
              </p:ext>
            </p:extLst>
          </p:nvPr>
        </p:nvGraphicFramePr>
        <p:xfrm>
          <a:off x="11902060" y="232012"/>
          <a:ext cx="162560" cy="3810360"/>
        </p:xfrm>
        <a:graphic>
          <a:graphicData uri="http://schemas.openxmlformats.org/drawingml/2006/table">
            <a:tbl>
              <a:tblPr rtl="1" firstRow="1" firstCol="1" bandRow="1">
                <a:tableStyleId>{5940675A-B579-460E-94D1-54222C63F5DA}</a:tableStyleId>
              </a:tblPr>
              <a:tblGrid>
                <a:gridCol w="162560"/>
              </a:tblGrid>
              <a:tr h="3463964">
                <a:tc>
                  <a:txBody>
                    <a:bodyPr/>
                    <a:lstStyle/>
                    <a:p>
                      <a:endParaRPr lang="en-US" dirty="0"/>
                    </a:p>
                  </a:txBody>
                  <a:tcPr marL="68580" marR="68580" marT="0" marB="0" anchor="ctr"/>
                </a:tc>
              </a:tr>
              <a:tr h="346396">
                <a:tc>
                  <a:txBody>
                    <a:bodyPr/>
                    <a:lstStyle/>
                    <a:p>
                      <a:endParaRPr lang="en-US" dirty="0"/>
                    </a:p>
                  </a:txBody>
                  <a:tcPr marL="68580" marR="68580" marT="0" marB="0"/>
                </a:tc>
              </a:tr>
            </a:tbl>
          </a:graphicData>
        </a:graphic>
      </p:graphicFrame>
      <p:sp>
        <p:nvSpPr>
          <p:cNvPr id="2" name="Rectangle 1"/>
          <p:cNvSpPr/>
          <p:nvPr/>
        </p:nvSpPr>
        <p:spPr>
          <a:xfrm>
            <a:off x="0" y="141500"/>
            <a:ext cx="11983340" cy="3664336"/>
          </a:xfrm>
          <a:prstGeom prst="rect">
            <a:avLst/>
          </a:prstGeom>
        </p:spPr>
        <p:txBody>
          <a:bodyPr wrap="square">
            <a:spAutoFit/>
          </a:bodyPr>
          <a:lstStyle/>
          <a:p>
            <a:pPr indent="114300" algn="just">
              <a:lnSpc>
                <a:spcPct val="107000"/>
              </a:lnSpc>
              <a:spcAft>
                <a:spcPts val="800"/>
              </a:spcAft>
              <a:tabLst>
                <a:tab pos="3667125" algn="l"/>
              </a:tabLst>
            </a:pPr>
            <a:r>
              <a:rPr lang="ar-SA" sz="3200" b="1" dirty="0" smtClean="0">
                <a:solidFill>
                  <a:srgbClr val="000000"/>
                </a:solidFill>
                <a:latin typeface="Calibri" panose="020F0502020204030204" pitchFamily="34" charset="0"/>
                <a:ea typeface="Times New Roman" panose="02020603050405020304" pitchFamily="18" charset="0"/>
              </a:rPr>
              <a:t>فثمة </a:t>
            </a:r>
            <a:r>
              <a:rPr lang="ar-SA" sz="3200" b="1" dirty="0">
                <a:solidFill>
                  <a:srgbClr val="000000"/>
                </a:solidFill>
                <a:latin typeface="Calibri" panose="020F0502020204030204" pitchFamily="34" charset="0"/>
                <a:ea typeface="Times New Roman" panose="02020603050405020304" pitchFamily="18" charset="0"/>
              </a:rPr>
              <a:t>ضرورة ملحة لاعتماد سياسات واضحة وثابتة في التوجه نحو تنويع وتنمية مصادر ايرادات الموازنة العامة ومن </a:t>
            </a:r>
            <a:r>
              <a:rPr lang="ar-SA" sz="3200" b="1" dirty="0" smtClean="0">
                <a:solidFill>
                  <a:srgbClr val="000000"/>
                </a:solidFill>
                <a:latin typeface="Calibri" panose="020F0502020204030204" pitchFamily="34" charset="0"/>
                <a:ea typeface="Times New Roman" panose="02020603050405020304" pitchFamily="18" charset="0"/>
              </a:rPr>
              <a:t>ابرزها</a:t>
            </a:r>
            <a:r>
              <a:rPr lang="ar-IQ" sz="3200" b="1" dirty="0" smtClean="0">
                <a:solidFill>
                  <a:srgbClr val="000000"/>
                </a:solidFill>
                <a:latin typeface="Calibri" panose="020F0502020204030204" pitchFamily="34" charset="0"/>
                <a:ea typeface="Times New Roman" panose="02020603050405020304" pitchFamily="18" charset="0"/>
              </a:rPr>
              <a:t>:</a:t>
            </a:r>
          </a:p>
          <a:p>
            <a:pPr indent="114300" algn="just">
              <a:lnSpc>
                <a:spcPct val="107000"/>
              </a:lnSpc>
              <a:spcAft>
                <a:spcPts val="800"/>
              </a:spcAft>
              <a:tabLst>
                <a:tab pos="3667125" algn="l"/>
              </a:tabLst>
            </a:pPr>
            <a:r>
              <a:rPr lang="ar-IQ" sz="3200" b="1" dirty="0" smtClean="0">
                <a:solidFill>
                  <a:srgbClr val="000000"/>
                </a:solidFill>
                <a:latin typeface="Calibri" panose="020F0502020204030204" pitchFamily="34" charset="0"/>
                <a:ea typeface="Times New Roman" panose="02020603050405020304" pitchFamily="18" charset="0"/>
              </a:rPr>
              <a:t>1-</a:t>
            </a:r>
            <a:r>
              <a:rPr lang="ar-SA" sz="3200" b="1" dirty="0" smtClean="0">
                <a:solidFill>
                  <a:srgbClr val="000000"/>
                </a:solidFill>
                <a:latin typeface="Calibri" panose="020F0502020204030204" pitchFamily="34" charset="0"/>
                <a:ea typeface="Times New Roman" panose="02020603050405020304" pitchFamily="18" charset="0"/>
              </a:rPr>
              <a:t> </a:t>
            </a:r>
            <a:r>
              <a:rPr lang="ar-SA" sz="3200" b="1" dirty="0">
                <a:solidFill>
                  <a:srgbClr val="000000"/>
                </a:solidFill>
                <a:latin typeface="Calibri" panose="020F0502020204030204" pitchFamily="34" charset="0"/>
                <a:ea typeface="Times New Roman" panose="02020603050405020304" pitchFamily="18" charset="0"/>
              </a:rPr>
              <a:t>العوائد الضريبية </a:t>
            </a:r>
            <a:endParaRPr lang="ar-IQ" sz="32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3200" b="1" dirty="0" smtClean="0">
                <a:solidFill>
                  <a:srgbClr val="000000"/>
                </a:solidFill>
                <a:latin typeface="Calibri" panose="020F0502020204030204" pitchFamily="34" charset="0"/>
                <a:ea typeface="Times New Roman" panose="02020603050405020304" pitchFamily="18" charset="0"/>
              </a:rPr>
              <a:t>2-</a:t>
            </a:r>
            <a:r>
              <a:rPr lang="ar-SA" sz="3200" b="1" dirty="0" smtClean="0">
                <a:solidFill>
                  <a:srgbClr val="000000"/>
                </a:solidFill>
                <a:latin typeface="Calibri" panose="020F0502020204030204" pitchFamily="34" charset="0"/>
                <a:ea typeface="Times New Roman" panose="02020603050405020304" pitchFamily="18" charset="0"/>
              </a:rPr>
              <a:t>والرسوم </a:t>
            </a:r>
            <a:r>
              <a:rPr lang="ar-SA" sz="3200" b="1" dirty="0">
                <a:solidFill>
                  <a:srgbClr val="000000"/>
                </a:solidFill>
                <a:latin typeface="Calibri" panose="020F0502020204030204" pitchFamily="34" charset="0"/>
                <a:ea typeface="Times New Roman" panose="02020603050405020304" pitchFamily="18" charset="0"/>
              </a:rPr>
              <a:t>الجمركية وتحسين نظام جباية رسوم الخدمات , </a:t>
            </a:r>
            <a:endParaRPr lang="ar-IQ" sz="32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3200" b="1" dirty="0" smtClean="0">
                <a:solidFill>
                  <a:srgbClr val="000000"/>
                </a:solidFill>
                <a:latin typeface="Calibri" panose="020F0502020204030204" pitchFamily="34" charset="0"/>
                <a:ea typeface="Times New Roman" panose="02020603050405020304" pitchFamily="18" charset="0"/>
              </a:rPr>
              <a:t>3-</a:t>
            </a:r>
            <a:r>
              <a:rPr lang="ar-SA" sz="3200" b="1" dirty="0" smtClean="0">
                <a:solidFill>
                  <a:srgbClr val="000000"/>
                </a:solidFill>
                <a:latin typeface="Calibri" panose="020F0502020204030204" pitchFamily="34" charset="0"/>
                <a:ea typeface="Times New Roman" panose="02020603050405020304" pitchFamily="18" charset="0"/>
              </a:rPr>
              <a:t>زيادة </a:t>
            </a:r>
            <a:r>
              <a:rPr lang="ar-SA" sz="3200" b="1" dirty="0">
                <a:solidFill>
                  <a:srgbClr val="000000"/>
                </a:solidFill>
                <a:latin typeface="Calibri" panose="020F0502020204030204" pitchFamily="34" charset="0"/>
                <a:ea typeface="Times New Roman" panose="02020603050405020304" pitchFamily="18" charset="0"/>
              </a:rPr>
              <a:t>الايرادات الضريبية </a:t>
            </a:r>
            <a:endParaRPr lang="ar-IQ" sz="32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3200" b="1" dirty="0" smtClean="0">
                <a:solidFill>
                  <a:srgbClr val="000000"/>
                </a:solidFill>
                <a:latin typeface="Calibri" panose="020F0502020204030204" pitchFamily="34" charset="0"/>
                <a:ea typeface="Times New Roman" panose="02020603050405020304" pitchFamily="18" charset="0"/>
              </a:rPr>
              <a:t>4-</a:t>
            </a:r>
            <a:r>
              <a:rPr lang="ar-SA" sz="3200" b="1" dirty="0" smtClean="0">
                <a:solidFill>
                  <a:srgbClr val="000000"/>
                </a:solidFill>
                <a:latin typeface="Calibri" panose="020F0502020204030204" pitchFamily="34" charset="0"/>
                <a:ea typeface="Times New Roman" panose="02020603050405020304" pitchFamily="18" charset="0"/>
              </a:rPr>
              <a:t>دعم </a:t>
            </a:r>
            <a:r>
              <a:rPr lang="ar-SA" sz="3200" b="1" dirty="0">
                <a:solidFill>
                  <a:srgbClr val="000000"/>
                </a:solidFill>
                <a:latin typeface="Calibri" panose="020F0502020204030204" pitchFamily="34" charset="0"/>
                <a:ea typeface="Times New Roman" panose="02020603050405020304" pitchFamily="18" charset="0"/>
              </a:rPr>
              <a:t>للمنتج الوطني المحلي في منافسته للمستورد </a:t>
            </a:r>
            <a:r>
              <a:rPr lang="ar-IQ" sz="3200" b="1" dirty="0">
                <a:solidFill>
                  <a:srgbClr val="000000"/>
                </a:solidFill>
                <a:latin typeface="Calibri" panose="020F0502020204030204" pitchFamily="34" charset="0"/>
                <a:ea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83106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629"/>
            <a:ext cx="12192000" cy="6854441"/>
          </a:xfrm>
          <a:prstGeom prst="rect">
            <a:avLst/>
          </a:prstGeom>
        </p:spPr>
        <p:txBody>
          <a:bodyPr wrap="square">
            <a:spAutoFit/>
          </a:bodyPr>
          <a:lstStyle/>
          <a:p>
            <a:pPr indent="114300">
              <a:lnSpc>
                <a:spcPct val="107000"/>
              </a:lnSpc>
              <a:spcAft>
                <a:spcPts val="800"/>
              </a:spcAft>
              <a:tabLst>
                <a:tab pos="3667125" algn="l"/>
              </a:tabLst>
            </a:pPr>
            <a:r>
              <a:rPr lang="ar-SA" sz="2800" b="1" dirty="0">
                <a:latin typeface="Calibri" panose="020F0502020204030204" pitchFamily="34" charset="0"/>
                <a:ea typeface="Calibri" panose="020F0502020204030204" pitchFamily="34" charset="0"/>
              </a:rPr>
              <a:t>ثانيا:</a:t>
            </a:r>
            <a:r>
              <a:rPr lang="ar-SA" sz="2800" b="1" dirty="0">
                <a:solidFill>
                  <a:srgbClr val="000000"/>
                </a:solidFill>
                <a:latin typeface="Calibri" panose="020F0502020204030204" pitchFamily="34" charset="0"/>
                <a:ea typeface="Times New Roman" panose="02020603050405020304" pitchFamily="18" charset="0"/>
              </a:rPr>
              <a:t> اسباب الفساد:</a:t>
            </a:r>
            <a:br>
              <a:rPr lang="ar-SA" sz="2800" b="1" dirty="0">
                <a:solidFill>
                  <a:srgbClr val="000000"/>
                </a:solidFill>
                <a:latin typeface="Calibri" panose="020F0502020204030204" pitchFamily="34" charset="0"/>
                <a:ea typeface="Times New Roman" panose="02020603050405020304" pitchFamily="18" charset="0"/>
              </a:rPr>
            </a:br>
            <a:r>
              <a:rPr lang="ar-SA" sz="2800" b="1" dirty="0">
                <a:solidFill>
                  <a:srgbClr val="000000"/>
                </a:solidFill>
                <a:latin typeface="Calibri" panose="020F0502020204030204" pitchFamily="34" charset="0"/>
                <a:ea typeface="Times New Roman" panose="02020603050405020304" pitchFamily="18" charset="0"/>
              </a:rPr>
              <a:t>بلغ الفساد المالي والإداري في العراق أشده الى درجة اعتبار العراق من قبل منظمة الشفافية الدولية يحتل الدرجة الثالثة من بين دول العالم الأكثر فسادا في العالم بعد الصومال ومينمار ,وهذا يستدعي من اي حكومة وطنية في العراق معالجة اسبابه معالجة جذرية ومكافحته كمكافحة الارهاب فالاثنان وجهان لعملة واحدة.</a:t>
            </a:r>
            <a:br>
              <a:rPr lang="ar-SA" sz="2800" b="1" dirty="0">
                <a:solidFill>
                  <a:srgbClr val="000000"/>
                </a:solidFill>
                <a:latin typeface="Calibri" panose="020F0502020204030204" pitchFamily="34" charset="0"/>
                <a:ea typeface="Times New Roman" panose="02020603050405020304" pitchFamily="18" charset="0"/>
              </a:rPr>
            </a:br>
            <a:r>
              <a:rPr lang="ar-SA" sz="2800" b="1" dirty="0">
                <a:solidFill>
                  <a:srgbClr val="000000"/>
                </a:solidFill>
                <a:latin typeface="Calibri" panose="020F0502020204030204" pitchFamily="34" charset="0"/>
                <a:ea typeface="Times New Roman" panose="02020603050405020304" pitchFamily="18" charset="0"/>
              </a:rPr>
              <a:t>تشير مفوضية النزاهة الى ان من الاسباب الحقيقية المؤدية الى تفاقم ازمة الفساد المالي والاداري في المؤسسات العراقية </a:t>
            </a:r>
            <a:r>
              <a:rPr lang="ar-IQ" sz="2800" b="1" dirty="0" smtClean="0">
                <a:solidFill>
                  <a:srgbClr val="000000"/>
                </a:solidFill>
                <a:latin typeface="Calibri" panose="020F0502020204030204" pitchFamily="34" charset="0"/>
                <a:ea typeface="Times New Roman" panose="02020603050405020304" pitchFamily="18" charset="0"/>
              </a:rPr>
              <a:t>:</a:t>
            </a:r>
          </a:p>
          <a:p>
            <a:pPr indent="114300">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1-</a:t>
            </a:r>
            <a:r>
              <a:rPr lang="ar-SA" sz="2800" b="1" dirty="0" smtClean="0">
                <a:solidFill>
                  <a:srgbClr val="000000"/>
                </a:solidFill>
                <a:latin typeface="Calibri" panose="020F0502020204030204" pitchFamily="34" charset="0"/>
                <a:ea typeface="Times New Roman" panose="02020603050405020304" pitchFamily="18" charset="0"/>
              </a:rPr>
              <a:t>التضارب </a:t>
            </a:r>
            <a:r>
              <a:rPr lang="ar-SA" sz="2800" b="1" dirty="0">
                <a:solidFill>
                  <a:srgbClr val="000000"/>
                </a:solidFill>
                <a:latin typeface="Calibri" panose="020F0502020204030204" pitchFamily="34" charset="0"/>
                <a:ea typeface="Times New Roman" panose="02020603050405020304" pitchFamily="18" charset="0"/>
              </a:rPr>
              <a:t>بين الصلاحيات في المؤسسات ,مجالس المحافظات والمجالس البلدية, وهذا يتطلب اعادة تسمية الصلاحيات وتقسيمها </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2-</a:t>
            </a:r>
            <a:r>
              <a:rPr lang="ar-SA" sz="2800" b="1" dirty="0" smtClean="0">
                <a:solidFill>
                  <a:srgbClr val="000000"/>
                </a:solidFill>
                <a:latin typeface="Calibri" panose="020F0502020204030204" pitchFamily="34" charset="0"/>
                <a:ea typeface="Times New Roman" panose="02020603050405020304" pitchFamily="18" charset="0"/>
              </a:rPr>
              <a:t>ان </a:t>
            </a:r>
            <a:r>
              <a:rPr lang="ar-SA" sz="2800" b="1" dirty="0">
                <a:solidFill>
                  <a:srgbClr val="000000"/>
                </a:solidFill>
                <a:latin typeface="Calibri" panose="020F0502020204030204" pitchFamily="34" charset="0"/>
                <a:ea typeface="Times New Roman" panose="02020603050405020304" pitchFamily="18" charset="0"/>
              </a:rPr>
              <a:t>المؤسسات العراقية هي مؤسسات فتية تشكلت مؤخرا وهي غير ناضجة بما فيه الكفاية ,الامر الذي ادى الى استشراء الفساد فيها </a:t>
            </a:r>
            <a:r>
              <a:rPr lang="ar-SA" sz="2800" b="1" dirty="0" smtClean="0">
                <a:solidFill>
                  <a:srgbClr val="000000"/>
                </a:solidFill>
                <a:latin typeface="Calibri" panose="020F0502020204030204" pitchFamily="34" charset="0"/>
                <a:ea typeface="Times New Roman" panose="02020603050405020304" pitchFamily="18" charset="0"/>
              </a:rPr>
              <a:t>.</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3-</a:t>
            </a:r>
            <a:r>
              <a:rPr lang="ar-SA" sz="2800" b="1" dirty="0" smtClean="0">
                <a:solidFill>
                  <a:srgbClr val="000000"/>
                </a:solidFill>
                <a:latin typeface="Calibri" panose="020F0502020204030204" pitchFamily="34" charset="0"/>
                <a:ea typeface="Times New Roman" panose="02020603050405020304" pitchFamily="18" charset="0"/>
              </a:rPr>
              <a:t> نظام </a:t>
            </a:r>
            <a:r>
              <a:rPr lang="ar-SA" sz="2800" b="1" dirty="0">
                <a:solidFill>
                  <a:srgbClr val="000000"/>
                </a:solidFill>
                <a:latin typeface="Calibri" panose="020F0502020204030204" pitchFamily="34" charset="0"/>
                <a:ea typeface="Times New Roman" panose="02020603050405020304" pitchFamily="18" charset="0"/>
              </a:rPr>
              <a:t>المحاصصة الذي ادى الى وضع اشخاص غير مناسبين وغير مؤهلين في اماكن غير مناسبة. </a:t>
            </a:r>
            <a:r>
              <a:rPr lang="ar-IQ" sz="2800" b="1" dirty="0" smtClean="0">
                <a:solidFill>
                  <a:srgbClr val="000000"/>
                </a:solidFill>
                <a:latin typeface="Calibri" panose="020F0502020204030204" pitchFamily="34" charset="0"/>
                <a:ea typeface="Times New Roman" panose="02020603050405020304" pitchFamily="18" charset="0"/>
              </a:rPr>
              <a:t>4-</a:t>
            </a:r>
            <a:r>
              <a:rPr lang="ar-SA" sz="2800" b="1" dirty="0" smtClean="0">
                <a:solidFill>
                  <a:srgbClr val="000000"/>
                </a:solidFill>
                <a:latin typeface="Calibri" panose="020F0502020204030204" pitchFamily="34" charset="0"/>
                <a:ea typeface="Times New Roman" panose="02020603050405020304" pitchFamily="18" charset="0"/>
              </a:rPr>
              <a:t>الصلاحيات </a:t>
            </a:r>
            <a:r>
              <a:rPr lang="ar-SA" sz="2800" b="1" dirty="0">
                <a:solidFill>
                  <a:srgbClr val="000000"/>
                </a:solidFill>
                <a:latin typeface="Calibri" panose="020F0502020204030204" pitchFamily="34" charset="0"/>
                <a:ea typeface="Times New Roman" panose="02020603050405020304" pitchFamily="18" charset="0"/>
              </a:rPr>
              <a:t>المطلقة الممنوحة الى مجالس المحافظات والمجالس البلدية ,وقد اشارت مفوضية النزاهة الى ان اكثر من 1700 قضية فساد تم احالتها الى القضاء العراقي </a:t>
            </a:r>
            <a:r>
              <a:rPr lang="ar-IQ" sz="2800" b="1" dirty="0" smtClean="0">
                <a:solidFill>
                  <a:srgbClr val="000000"/>
                </a:solidFill>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1713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634" y="0"/>
            <a:ext cx="11871366" cy="6598601"/>
          </a:xfrm>
          <a:prstGeom prst="rect">
            <a:avLst/>
          </a:prstGeom>
        </p:spPr>
        <p:txBody>
          <a:bodyPr wrap="square">
            <a:spAutoFit/>
          </a:bodyPr>
          <a:lstStyle/>
          <a:p>
            <a:pPr indent="114300" algn="just">
              <a:lnSpc>
                <a:spcPct val="107000"/>
              </a:lnSpc>
              <a:spcAft>
                <a:spcPts val="800"/>
              </a:spcAft>
              <a:tabLst>
                <a:tab pos="3667125" algn="l"/>
              </a:tabLst>
            </a:pPr>
            <a:r>
              <a:rPr lang="ar-SA" sz="2800" b="1" dirty="0">
                <a:solidFill>
                  <a:srgbClr val="000000"/>
                </a:solidFill>
                <a:latin typeface="Calibri" panose="020F0502020204030204" pitchFamily="34" charset="0"/>
                <a:ea typeface="Times New Roman" panose="02020603050405020304" pitchFamily="18" charset="0"/>
              </a:rPr>
              <a:t>ثالثا:آثارالفساد:</a:t>
            </a:r>
            <a:br>
              <a:rPr lang="ar-SA" sz="2800" b="1" dirty="0">
                <a:solidFill>
                  <a:srgbClr val="000000"/>
                </a:solidFill>
                <a:latin typeface="Calibri" panose="020F0502020204030204" pitchFamily="34" charset="0"/>
                <a:ea typeface="Times New Roman" panose="02020603050405020304" pitchFamily="18" charset="0"/>
              </a:rPr>
            </a:br>
            <a:r>
              <a:rPr lang="ar-SA" sz="2800" b="1" dirty="0">
                <a:solidFill>
                  <a:srgbClr val="000000"/>
                </a:solidFill>
                <a:latin typeface="Calibri" panose="020F0502020204030204" pitchFamily="34" charset="0"/>
                <a:ea typeface="Times New Roman" panose="02020603050405020304" pitchFamily="18" charset="0"/>
              </a:rPr>
              <a:t>للفساد الاداري بصورة عامة مجموعة من الاثار السلبية اهمها </a:t>
            </a:r>
            <a:r>
              <a:rPr lang="ar-IQ" sz="2800" b="1" dirty="0" smtClean="0">
                <a:solidFill>
                  <a:srgbClr val="000000"/>
                </a:solidFill>
                <a:latin typeface="Calibri" panose="020F0502020204030204" pitchFamily="34" charset="0"/>
                <a:ea typeface="Times New Roman" panose="02020603050405020304" pitchFamily="18" charset="0"/>
              </a:rPr>
              <a:t>:</a:t>
            </a:r>
          </a:p>
          <a:p>
            <a:pPr indent="114300" algn="just">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1-</a:t>
            </a:r>
            <a:r>
              <a:rPr lang="ar-SA" sz="2800" b="1" dirty="0" smtClean="0">
                <a:solidFill>
                  <a:srgbClr val="000000"/>
                </a:solidFill>
                <a:latin typeface="Calibri" panose="020F0502020204030204" pitchFamily="34" charset="0"/>
                <a:ea typeface="Times New Roman" panose="02020603050405020304" pitchFamily="18" charset="0"/>
              </a:rPr>
              <a:t>حالات </a:t>
            </a:r>
            <a:r>
              <a:rPr lang="ar-SA" sz="2800" b="1" dirty="0">
                <a:solidFill>
                  <a:srgbClr val="000000"/>
                </a:solidFill>
                <a:latin typeface="Calibri" panose="020F0502020204030204" pitchFamily="34" charset="0"/>
                <a:ea typeface="Times New Roman" panose="02020603050405020304" pitchFamily="18" charset="0"/>
              </a:rPr>
              <a:t>الفقر وتراجع العدالة الاجتماعية وانعدام ظاهرة التكافؤ الاجتماعي _الاقتصادي </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2-</a:t>
            </a:r>
            <a:r>
              <a:rPr lang="ar-SA" sz="2800" b="1" dirty="0" smtClean="0">
                <a:solidFill>
                  <a:srgbClr val="000000"/>
                </a:solidFill>
                <a:latin typeface="Calibri" panose="020F0502020204030204" pitchFamily="34" charset="0"/>
                <a:ea typeface="Times New Roman" panose="02020603050405020304" pitchFamily="18" charset="0"/>
              </a:rPr>
              <a:t>تدني </a:t>
            </a:r>
            <a:r>
              <a:rPr lang="ar-SA" sz="2800" b="1" dirty="0">
                <a:solidFill>
                  <a:srgbClr val="000000"/>
                </a:solidFill>
                <a:latin typeface="Calibri" panose="020F0502020204030204" pitchFamily="34" charset="0"/>
                <a:ea typeface="Times New Roman" panose="02020603050405020304" pitchFamily="18" charset="0"/>
              </a:rPr>
              <a:t>المستوى المعيشي لطبقات كثيرة في المجتمع نتيجة تركز الثروات والسلطات في ايدي فئة الاقلية التي تملك المال والسلطة على حساب فئة الاكثرية وهم عامة الشعب</a:t>
            </a:r>
            <a:r>
              <a:rPr lang="ar-SA" sz="2800" b="1" dirty="0" smtClean="0">
                <a:solidFill>
                  <a:srgbClr val="000000"/>
                </a:solidFill>
                <a:latin typeface="Calibri" panose="020F0502020204030204" pitchFamily="34" charset="0"/>
                <a:ea typeface="Times New Roman" panose="02020603050405020304" pitchFamily="18" charset="0"/>
              </a:rPr>
              <a:t>.</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3-</a:t>
            </a:r>
            <a:r>
              <a:rPr lang="ar-SA" sz="2800" b="1" dirty="0" smtClean="0">
                <a:solidFill>
                  <a:srgbClr val="000000"/>
                </a:solidFill>
                <a:latin typeface="Calibri" panose="020F0502020204030204" pitchFamily="34" charset="0"/>
                <a:ea typeface="Times New Roman" panose="02020603050405020304" pitchFamily="18" charset="0"/>
              </a:rPr>
              <a:t>ومن </a:t>
            </a:r>
            <a:r>
              <a:rPr lang="ar-SA" sz="2800" b="1" dirty="0">
                <a:solidFill>
                  <a:srgbClr val="000000"/>
                </a:solidFill>
                <a:latin typeface="Calibri" panose="020F0502020204030204" pitchFamily="34" charset="0"/>
                <a:ea typeface="Times New Roman" panose="02020603050405020304" pitchFamily="18" charset="0"/>
              </a:rPr>
              <a:t>آثار هذه الظاهرة ضياع اموال الدولة التي يمكن استغلالها في اقامة المشاريع التي تخدم المواطنين بسبب سرقتها او تبذيرها على مصالح شخصية وما لذلك من اثار سلبية جدا على الفئات المهمشة. </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4-</a:t>
            </a:r>
            <a:r>
              <a:rPr lang="ar-SA" sz="2800" b="1" dirty="0" smtClean="0">
                <a:solidFill>
                  <a:srgbClr val="000000"/>
                </a:solidFill>
                <a:latin typeface="Calibri" panose="020F0502020204030204" pitchFamily="34" charset="0"/>
                <a:ea typeface="Times New Roman" panose="02020603050405020304" pitchFamily="18" charset="0"/>
              </a:rPr>
              <a:t>يحدث </a:t>
            </a:r>
            <a:r>
              <a:rPr lang="ar-SA" sz="2800" b="1" dirty="0">
                <a:solidFill>
                  <a:srgbClr val="000000"/>
                </a:solidFill>
                <a:latin typeface="Calibri" panose="020F0502020204030204" pitchFamily="34" charset="0"/>
                <a:ea typeface="Times New Roman" panose="02020603050405020304" pitchFamily="18" charset="0"/>
              </a:rPr>
              <a:t>فقدان الثقة في النظام الاجتماعي السياسي وبالتالي فقدان شعور المواطنة الى جانب هجرة العقول والكفاءات والتي تفقد الامل في الحصول على موقع يتلاءم مع قدراتها مما يدفعها للبحث عن فرص عمل ونجاح في الخارج</a:t>
            </a:r>
            <a:r>
              <a:rPr lang="ar-SA" sz="2800" b="1" dirty="0" smtClean="0">
                <a:solidFill>
                  <a:srgbClr val="000000"/>
                </a:solidFill>
                <a:latin typeface="Calibri" panose="020F0502020204030204" pitchFamily="34" charset="0"/>
                <a:ea typeface="Times New Roman" panose="02020603050405020304" pitchFamily="18" charset="0"/>
              </a:rPr>
              <a:t>.</a:t>
            </a:r>
            <a:endParaRPr lang="ar-IQ" sz="2800" b="1" dirty="0" smtClean="0">
              <a:solidFill>
                <a:srgbClr val="000000"/>
              </a:solidFill>
              <a:latin typeface="Calibri" panose="020F0502020204030204" pitchFamily="34" charset="0"/>
              <a:ea typeface="Times New Roman" panose="02020603050405020304" pitchFamily="18" charset="0"/>
            </a:endParaRPr>
          </a:p>
          <a:p>
            <a:pPr indent="114300" algn="just">
              <a:lnSpc>
                <a:spcPct val="107000"/>
              </a:lnSpc>
              <a:spcAft>
                <a:spcPts val="800"/>
              </a:spcAft>
              <a:tabLst>
                <a:tab pos="3667125" algn="l"/>
              </a:tabLst>
            </a:pPr>
            <a:r>
              <a:rPr lang="ar-IQ" sz="2800" b="1" dirty="0" smtClean="0">
                <a:solidFill>
                  <a:srgbClr val="000000"/>
                </a:solidFill>
                <a:latin typeface="Calibri" panose="020F0502020204030204" pitchFamily="34" charset="0"/>
                <a:ea typeface="Times New Roman" panose="02020603050405020304" pitchFamily="18" charset="0"/>
              </a:rPr>
              <a:t>5-</a:t>
            </a:r>
            <a:r>
              <a:rPr lang="ar-SA" sz="2800" b="1" dirty="0" smtClean="0">
                <a:solidFill>
                  <a:srgbClr val="000000"/>
                </a:solidFill>
                <a:latin typeface="Calibri" panose="020F0502020204030204" pitchFamily="34" charset="0"/>
                <a:ea typeface="Times New Roman" panose="02020603050405020304" pitchFamily="18" charset="0"/>
              </a:rPr>
              <a:t>كما </a:t>
            </a:r>
            <a:r>
              <a:rPr lang="ar-SA" sz="2800" b="1" dirty="0">
                <a:solidFill>
                  <a:srgbClr val="000000"/>
                </a:solidFill>
                <a:latin typeface="Calibri" panose="020F0502020204030204" pitchFamily="34" charset="0"/>
                <a:ea typeface="Times New Roman" panose="02020603050405020304" pitchFamily="18" charset="0"/>
              </a:rPr>
              <a:t>يقود الفساد الى العديد من النتائج السلبية على التنمية الاقتصادية والفشل في جذب الاستثمارات الخارجية وهروب رؤوس الاموال المحلية وهدر الموارد والكلفة المادية الكبيرة للفساد على </a:t>
            </a:r>
            <a:r>
              <a:rPr lang="ar-SA" sz="2800" b="1" dirty="0" smtClean="0">
                <a:solidFill>
                  <a:srgbClr val="000000"/>
                </a:solidFill>
                <a:latin typeface="Calibri" panose="020F0502020204030204" pitchFamily="34" charset="0"/>
                <a:ea typeface="Times New Roman" panose="02020603050405020304" pitchFamily="18" charset="0"/>
              </a:rPr>
              <a:t>الخزينة</a:t>
            </a:r>
            <a:r>
              <a:rPr lang="ar-IQ" sz="2800" b="1" dirty="0" smtClean="0">
                <a:solidFill>
                  <a:srgbClr val="000000"/>
                </a:solidFill>
                <a:latin typeface="Calibri" panose="020F0502020204030204" pitchFamily="34" charset="0"/>
                <a:ea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90005"/>
            <a:ext cx="12053454" cy="6001643"/>
          </a:xfrm>
          <a:prstGeom prst="rect">
            <a:avLst/>
          </a:prstGeom>
        </p:spPr>
        <p:txBody>
          <a:bodyPr wrap="square">
            <a:spAutoFit/>
          </a:bodyPr>
          <a:lstStyle/>
          <a:p>
            <a:pPr algn="just"/>
            <a:r>
              <a:rPr lang="ar-SA" sz="3200" b="1" dirty="0">
                <a:solidFill>
                  <a:srgbClr val="000000"/>
                </a:solidFill>
                <a:latin typeface="Calibri" panose="020F0502020204030204" pitchFamily="34" charset="0"/>
                <a:ea typeface="Times New Roman" panose="02020603050405020304" pitchFamily="18" charset="0"/>
              </a:rPr>
              <a:t>رابعا :مكافحة الفساد:</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pPr>
            <a:r>
              <a:rPr lang="ar-SA" sz="3200" b="1" dirty="0">
                <a:solidFill>
                  <a:srgbClr val="000000"/>
                </a:solidFill>
                <a:latin typeface="Calibri" panose="020F0502020204030204" pitchFamily="34" charset="0"/>
                <a:ea typeface="Times New Roman" panose="02020603050405020304" pitchFamily="18" charset="0"/>
              </a:rPr>
              <a:t>تبني نظام ديمقراطي يقوم على مبدأ فصل السلطات وسيادة القانون من خلال خضوع الجميع للقانون واحترامه والمساواة أمامه وتنفيذ احكامه من جميع الاطراف, نظام يقوم على الشفافية والمساءلة.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pPr>
            <a:r>
              <a:rPr lang="ar-SA" sz="3200" b="1" dirty="0">
                <a:solidFill>
                  <a:srgbClr val="000000"/>
                </a:solidFill>
                <a:latin typeface="Calibri" panose="020F0502020204030204" pitchFamily="34" charset="0"/>
                <a:ea typeface="Times New Roman" panose="02020603050405020304" pitchFamily="18" charset="0"/>
              </a:rPr>
              <a:t>بناء جهاز قضائي مستقل وقوي ونزيه وتحريره من كل المؤثرات والضغوطات السياسية للاحزاب المتنفذة في السلطة مع التزام السلطة التنفيذية باحترام احكامه وتنفيذها.</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114300" algn="just"/>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ar-SA" sz="3200" b="1" dirty="0">
                <a:solidFill>
                  <a:srgbClr val="000000"/>
                </a:solidFill>
                <a:latin typeface="Arial" panose="020B0604020202020204" pitchFamily="34" charset="0"/>
                <a:ea typeface="Times New Roman" panose="02020603050405020304" pitchFamily="18" charset="0"/>
              </a:rPr>
              <a:t>3- تفعيل القوانين المتعلقة بمكافحة الفساد على جميع المستويات كقانون الافصاح عن الذمم المالية لذوي المناصب العليا وقانون الكسب غير المشروع وقانون حرية الوصول الى المعلومات ,وتشديد الاحكام والعقوبات المتعلقة بمكافحة الرشوة والمحسوبية واستغلال الوظيفة العامة في قانون </a:t>
            </a:r>
            <a:r>
              <a:rPr lang="ar-SA" sz="3200" b="1" dirty="0" smtClean="0">
                <a:solidFill>
                  <a:srgbClr val="000000"/>
                </a:solidFill>
                <a:latin typeface="Arial" panose="020B0604020202020204" pitchFamily="34" charset="0"/>
                <a:ea typeface="Times New Roman" panose="02020603050405020304" pitchFamily="18" charset="0"/>
              </a:rPr>
              <a:t>العقوبات.</a:t>
            </a:r>
            <a:endParaRPr lang="ar-IQ" sz="3200" b="1" dirty="0" smtClean="0">
              <a:solidFill>
                <a:srgbClr val="000000"/>
              </a:solidFill>
              <a:latin typeface="Arial" panose="020B0604020202020204" pitchFamily="34" charset="0"/>
              <a:ea typeface="Times New Roman" panose="02020603050405020304" pitchFamily="18" charset="0"/>
            </a:endParaRPr>
          </a:p>
          <a:p>
            <a:pPr indent="-114300" algn="just"/>
            <a:r>
              <a:rPr lang="ar-IQ" sz="3200" b="1" dirty="0" smtClean="0">
                <a:solidFill>
                  <a:srgbClr val="000000"/>
                </a:solidFill>
                <a:latin typeface="Arial" panose="020B0604020202020204" pitchFamily="34" charset="0"/>
                <a:ea typeface="Times New Roman" panose="02020603050405020304" pitchFamily="18" charset="0"/>
              </a:rPr>
              <a:t> </a:t>
            </a:r>
            <a:r>
              <a:rPr lang="ar-SA" sz="3200" b="1" dirty="0" smtClean="0">
                <a:solidFill>
                  <a:srgbClr val="000000"/>
                </a:solidFill>
                <a:latin typeface="Arial" panose="020B0604020202020204" pitchFamily="34" charset="0"/>
                <a:ea typeface="Times New Roman" panose="02020603050405020304" pitchFamily="18" charset="0"/>
              </a:rPr>
              <a:t>4- </a:t>
            </a:r>
            <a:r>
              <a:rPr lang="ar-SA" sz="3200" b="1" dirty="0">
                <a:solidFill>
                  <a:srgbClr val="000000"/>
                </a:solidFill>
                <a:latin typeface="Arial" panose="020B0604020202020204" pitchFamily="34" charset="0"/>
                <a:ea typeface="Times New Roman" panose="02020603050405020304" pitchFamily="18" charset="0"/>
              </a:rPr>
              <a:t>تطوير دور الرقابة والمساءلة للهيئات التشريعية من خلال الادوات البرلمانية المختلفة في هذا المجال.</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53" y="1"/>
            <a:ext cx="11887199" cy="5570756"/>
          </a:xfrm>
          <a:prstGeom prst="rect">
            <a:avLst/>
          </a:prstGeom>
        </p:spPr>
        <p:txBody>
          <a:bodyPr wrap="square">
            <a:spAutoFit/>
          </a:bodyPr>
          <a:lstStyle/>
          <a:p>
            <a:pPr marL="457200" algn="just"/>
            <a:r>
              <a:rPr lang="ar-IQ" sz="3600" b="1" dirty="0" smtClean="0">
                <a:solidFill>
                  <a:srgbClr val="000000"/>
                </a:solidFill>
                <a:latin typeface="Calibri" panose="020F0502020204030204" pitchFamily="34" charset="0"/>
                <a:ea typeface="Times New Roman" panose="02020603050405020304" pitchFamily="18" charset="0"/>
              </a:rPr>
              <a:t>5</a:t>
            </a:r>
            <a:r>
              <a:rPr lang="ar-SA" sz="3200" b="1" dirty="0" smtClean="0">
                <a:solidFill>
                  <a:srgbClr val="000000"/>
                </a:solidFill>
                <a:latin typeface="Calibri" panose="020F0502020204030204" pitchFamily="34" charset="0"/>
                <a:ea typeface="Times New Roman" panose="02020603050405020304" pitchFamily="18" charset="0"/>
              </a:rPr>
              <a:t>-تعزيز </a:t>
            </a:r>
            <a:r>
              <a:rPr lang="ar-SA" sz="3200" b="1" dirty="0">
                <a:solidFill>
                  <a:srgbClr val="000000"/>
                </a:solidFill>
                <a:latin typeface="Calibri" panose="020F0502020204030204" pitchFamily="34" charset="0"/>
                <a:ea typeface="Times New Roman" panose="02020603050405020304" pitchFamily="18" charset="0"/>
              </a:rPr>
              <a:t>دور هيئآت الرقابة العامة كمراقب الدولة او دواوين الرقابة المالية والادارية او دواوين المظالم التي تتابع حالات سوء الادارة في مؤسسات الدولة والتعسف في استخدام السلطة وعدم الالتزام المالي والاداري وغياب الشفافية في الاجراءات المتعلقة بممارسة الوظيفة العامة.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ar-SA" sz="3200" b="1" dirty="0">
                <a:solidFill>
                  <a:srgbClr val="000000"/>
                </a:solidFill>
                <a:latin typeface="Calibri" panose="020F0502020204030204" pitchFamily="34" charset="0"/>
                <a:ea typeface="Times New Roman" panose="02020603050405020304" pitchFamily="18" charset="0"/>
              </a:rPr>
              <a:t> 6- التوعية والتثقيف بالمواثيق المتعلقة بشرف ممارسة الوظيفة العامة,وتنمية الدور الجماهيري في مكافحة الفساد من خلال برامج التوعية بهذه الآفة ومخاطرها وتكلفتها الباهظة على الوطن والمواطن</a:t>
            </a:r>
            <a:r>
              <a:rPr lang="ar-SA" sz="3200" b="1" dirty="0" smtClean="0">
                <a:solidFill>
                  <a:srgbClr val="000000"/>
                </a:solidFill>
                <a:latin typeface="Calibri" panose="020F0502020204030204" pitchFamily="34" charset="0"/>
                <a:ea typeface="Times New Roman" panose="02020603050405020304" pitchFamily="18" charset="0"/>
              </a:rPr>
              <a:t>.</a:t>
            </a:r>
            <a:endParaRPr lang="ar-IQ" sz="3200" b="1" dirty="0" smtClean="0">
              <a:solidFill>
                <a:srgbClr val="000000"/>
              </a:solidFill>
              <a:latin typeface="Calibri" panose="020F0502020204030204" pitchFamily="34" charset="0"/>
              <a:ea typeface="Times New Roman" panose="02020603050405020304" pitchFamily="18" charset="0"/>
            </a:endParaRPr>
          </a:p>
          <a:p>
            <a:pPr algn="just"/>
            <a:r>
              <a:rPr lang="ar-IQ" sz="3200" b="1" dirty="0" smtClean="0">
                <a:solidFill>
                  <a:srgbClr val="000000"/>
                </a:solidFill>
                <a:latin typeface="Calibri" panose="020F0502020204030204" pitchFamily="34" charset="0"/>
                <a:ea typeface="Times New Roman" panose="02020603050405020304" pitchFamily="18" charset="0"/>
              </a:rPr>
              <a:t> </a:t>
            </a:r>
            <a:r>
              <a:rPr lang="ar-SA" sz="3200" b="1" dirty="0" smtClean="0">
                <a:solidFill>
                  <a:srgbClr val="000000"/>
                </a:solidFill>
                <a:latin typeface="Calibri" panose="020F0502020204030204" pitchFamily="34" charset="0"/>
                <a:ea typeface="Times New Roman" panose="02020603050405020304" pitchFamily="18" charset="0"/>
              </a:rPr>
              <a:t>7- </a:t>
            </a:r>
            <a:r>
              <a:rPr lang="ar-SA" sz="3200" b="1" dirty="0">
                <a:solidFill>
                  <a:srgbClr val="000000"/>
                </a:solidFill>
                <a:latin typeface="Calibri" panose="020F0502020204030204" pitchFamily="34" charset="0"/>
                <a:ea typeface="Times New Roman" panose="02020603050405020304" pitchFamily="18" charset="0"/>
              </a:rPr>
              <a:t>اعطاء الحرية للصحافة بالوصول الى المعلومات والقيام بدورهم في نشر المعلومات وكشف قضايا الفساد ومرتكبيها</a:t>
            </a:r>
            <a:r>
              <a:rPr lang="ar-SA" sz="3200" b="1" dirty="0" smtClean="0">
                <a:solidFill>
                  <a:srgbClr val="000000"/>
                </a:solidFill>
                <a:latin typeface="Calibri" panose="020F0502020204030204" pitchFamily="34" charset="0"/>
                <a:ea typeface="Times New Roman" panose="02020603050405020304" pitchFamily="18" charset="0"/>
              </a:rPr>
              <a:t>.</a:t>
            </a:r>
            <a:endParaRPr lang="ar-IQ" sz="3200" b="1" dirty="0" smtClean="0">
              <a:solidFill>
                <a:srgbClr val="000000"/>
              </a:solidFill>
              <a:latin typeface="Calibri" panose="020F0502020204030204" pitchFamily="34" charset="0"/>
              <a:ea typeface="Times New Roman" panose="02020603050405020304" pitchFamily="18" charset="0"/>
            </a:endParaRPr>
          </a:p>
          <a:p>
            <a:pPr algn="just"/>
            <a:r>
              <a:rPr lang="ar-IQ" sz="3200" b="1" dirty="0" smtClean="0">
                <a:solidFill>
                  <a:srgbClr val="000000"/>
                </a:solidFill>
                <a:latin typeface="Calibri" panose="020F0502020204030204" pitchFamily="34" charset="0"/>
                <a:ea typeface="Times New Roman" panose="02020603050405020304" pitchFamily="18" charset="0"/>
              </a:rPr>
              <a:t> </a:t>
            </a:r>
            <a:r>
              <a:rPr lang="ar-SA" sz="3200" b="1" dirty="0" smtClean="0">
                <a:solidFill>
                  <a:srgbClr val="000000"/>
                </a:solidFill>
                <a:latin typeface="Calibri" panose="020F0502020204030204" pitchFamily="34" charset="0"/>
                <a:ea typeface="Times New Roman" panose="02020603050405020304" pitchFamily="18" charset="0"/>
              </a:rPr>
              <a:t>8- </a:t>
            </a:r>
            <a:r>
              <a:rPr lang="ar-SA" sz="3200" b="1" dirty="0">
                <a:solidFill>
                  <a:srgbClr val="000000"/>
                </a:solidFill>
                <a:latin typeface="Calibri" panose="020F0502020204030204" pitchFamily="34" charset="0"/>
                <a:ea typeface="Times New Roman" panose="02020603050405020304" pitchFamily="18" charset="0"/>
              </a:rPr>
              <a:t>مقاضاة المخالفين والضرب بيد من حديد على الرؤوس الفاسدة داخل الجهاز الاداري وعدم تستر الاحزاب المتنفذة في السلطة على فساد منتسبيها.(شبيب،2013)</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4291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4524315"/>
          </a:xfrm>
          <a:prstGeom prst="rect">
            <a:avLst/>
          </a:prstGeom>
        </p:spPr>
        <p:txBody>
          <a:bodyPr wrap="square">
            <a:spAutoFit/>
          </a:bodyPr>
          <a:lstStyle/>
          <a:p>
            <a:r>
              <a:rPr lang="ar-SA" sz="3600" b="1" dirty="0">
                <a:ea typeface="Times New Roman" panose="02020603050405020304" pitchFamily="18" charset="0"/>
                <a:cs typeface="Simplified Arabic" panose="02020603050405020304" pitchFamily="18" charset="-78"/>
              </a:rPr>
              <a:t>خامسا:المنح والمساعدات</a:t>
            </a:r>
            <a:br>
              <a:rPr lang="ar-SA" sz="3600" b="1" dirty="0">
                <a:ea typeface="Times New Roman" panose="02020603050405020304" pitchFamily="18" charset="0"/>
                <a:cs typeface="Simplified Arabic" panose="02020603050405020304" pitchFamily="18" charset="-78"/>
              </a:rPr>
            </a:br>
            <a:r>
              <a:rPr lang="ar-SA" sz="3600" b="1" dirty="0">
                <a:ea typeface="Times New Roman" panose="02020603050405020304" pitchFamily="18" charset="0"/>
                <a:cs typeface="Simplified Arabic" panose="02020603050405020304" pitchFamily="18" charset="-78"/>
              </a:rPr>
              <a:t>ويعرف الجميع الان ان المنح والمساعدات الدولية اخذت بالتناقص تدريجيا او توقفت خلال العامين السابقين وبشكل جلي ، فالمانح الرئيس» الولايات المتحدة الأميركية «لم تخصص خلال العامين السابقين الا مبالغ خجولة ويفترض بها ان تشرع بحملة دولية جادة لاعمارالعراق  واعادة بريق اشعاعه الحضاري ليواكب مسيرته الأنسانية التاريخية ، اما الأموال الموجودة في الصندوق العراقي للأعمار فهي الأخرى قليلة او معدومة .</a:t>
            </a:r>
            <a:br>
              <a:rPr lang="ar-SA" sz="3600" b="1" dirty="0">
                <a:ea typeface="Times New Roman" panose="02020603050405020304" pitchFamily="18" charset="0"/>
                <a:cs typeface="Simplified Arabic" panose="02020603050405020304" pitchFamily="18" charset="-78"/>
              </a:rPr>
            </a:br>
            <a:endParaRPr lang="en-US" sz="3600" dirty="0"/>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 y="0"/>
            <a:ext cx="12108873" cy="7016664"/>
          </a:xfrm>
          <a:prstGeom prst="rect">
            <a:avLst/>
          </a:prstGeom>
        </p:spPr>
        <p:txBody>
          <a:bodyPr wrap="square">
            <a:spAutoFit/>
          </a:bodyPr>
          <a:lstStyle/>
          <a:p>
            <a:pPr marL="10795" indent="-6350">
              <a:lnSpc>
                <a:spcPct val="107000"/>
              </a:lnSpc>
            </a:pPr>
            <a:r>
              <a:rPr lang="ar-SA" sz="2800" b="1" u="sng" dirty="0">
                <a:solidFill>
                  <a:srgbClr val="000000"/>
                </a:solidFill>
                <a:latin typeface="Calibri" panose="020F0502020204030204" pitchFamily="34" charset="0"/>
                <a:ea typeface="Times New Roman" panose="02020603050405020304" pitchFamily="18" charset="0"/>
              </a:rPr>
              <a:t>المستخلص:</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71500" algn="just"/>
            <a:r>
              <a:rPr lang="ar-SA" sz="2800" b="1" dirty="0">
                <a:solidFill>
                  <a:srgbClr val="000000"/>
                </a:solidFill>
                <a:latin typeface="Calibri" panose="020F0502020204030204" pitchFamily="34" charset="0"/>
                <a:ea typeface="Times New Roman" panose="02020603050405020304" pitchFamily="18" charset="0"/>
              </a:rPr>
              <a:t>الموازنة العامة للدولة عبارة عن بيان تفصيلي يوضح تقديرات إيرادات الدولة ومصروفاتها معبرا عن ذلك في صورة وحدات نقدية تعكس في مضمونها خطة الدولة لسنة مالية مقبلة , وهذا البيان يتم اعتماده من قبل السلطة التشريعية بالدولة. وفي الموازنة العامة تترجم الحكومة سياستها الاقتصادية والاجتماعية إلى أهداف سنوية رقمية.وتتجسد مشكلة البحث بان </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موازنة الأعوام الماضية لم تسع بصورة جادة الى تنويع مصادر ايرادات الدولة ولا لترشيد الأنفاق ولا لترتيب أولويات الاستثمار على اسس اقتصادية ستراتيجية. فضلا عن النفقات الهائلة على الاجهزة الامنية لمواجهة الحرب الضروس مع تنظيمات(داعش) الأرهابية وعدم كفاية ايرادات النفط وتزايد مديات حجم الفساد وسرقة المال العام بشكل واضح</a:t>
            </a:r>
            <a:r>
              <a:rPr lang="en-US" sz="2800" b="1" dirty="0">
                <a:latin typeface="Simplified Arabic" panose="02020603050405020304" pitchFamily="18" charset="-78"/>
                <a:ea typeface="Times New Roman" panose="02020603050405020304" pitchFamily="18" charset="0"/>
                <a:cs typeface="Arial" panose="020B0604020202020204" pitchFamily="34" charset="0"/>
              </a:rPr>
              <a:t>  </a:t>
            </a:r>
            <a:r>
              <a:rPr lang="ar-IQ" sz="2800" b="1" dirty="0">
                <a:latin typeface="Calibri" panose="020F0502020204030204" pitchFamily="34" charset="0"/>
                <a:ea typeface="Times New Roman" panose="02020603050405020304" pitchFamily="18" charset="0"/>
                <a:cs typeface="Simplified Arabic" panose="02020603050405020304" pitchFamily="18" charset="-78"/>
              </a:rPr>
              <a:t> مماسبب العجز الاقتصادي سنة بعد الاخرى </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و</a:t>
            </a:r>
            <a:r>
              <a:rPr lang="ar-SA" sz="2800" b="1" dirty="0">
                <a:solidFill>
                  <a:srgbClr val="000000"/>
                </a:solidFill>
                <a:latin typeface="Calibri" panose="020F0502020204030204" pitchFamily="34" charset="0"/>
                <a:ea typeface="Times New Roman" panose="02020603050405020304" pitchFamily="18" charset="0"/>
              </a:rPr>
              <a:t> للفساد الاداري بصورة عامة مجموعة من الاثار السلبية اهمها حالات الفقر وتراجع العدالة الاجتماعية وانعدام ظاهرة التكافؤ الاجتماعي _الاقتصادي وتدني المستوى المعاشي لطبقات كثيرة في المجتمع نتيجة تركز الثروات والسلطات في ايدي فئة الاقلية التي تملك المال والسلطة على حساب فئة الاكثرية وهم عامة الشعب.ومن آثار هذه الظاهرة ضياع اموال الدولة التي يمكن استغلالها في اقامة المشاريع التي تخدم المواطنين بسبب سرقتها او تبذيرها على مصالح شخصية وما لذلك من اثار سلبية جدا على الفئات المهمشة. ويهدف البحث الى بيان واقع الموازنة العراقية وبيان اثار الفساد وكيفية المعالجة .وتوصلت الباحثة الى مجموعة من الالتوصيات اهمها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629"/>
            <a:ext cx="12029704" cy="4524315"/>
          </a:xfrm>
          <a:prstGeom prst="rect">
            <a:avLst/>
          </a:prstGeom>
        </p:spPr>
        <p:txBody>
          <a:bodyPr wrap="square">
            <a:spAutoFit/>
          </a:bodyPr>
          <a:lstStyle/>
          <a:p>
            <a:r>
              <a:rPr lang="ar-SA" sz="3600" b="1" dirty="0">
                <a:ea typeface="Times New Roman" panose="02020603050405020304" pitchFamily="18" charset="0"/>
                <a:cs typeface="Simplified Arabic" panose="02020603050405020304" pitchFamily="18" charset="-78"/>
              </a:rPr>
              <a:t>سابعا::تنويع الموارد</a:t>
            </a:r>
            <a:br>
              <a:rPr lang="ar-SA" sz="3600" b="1" dirty="0">
                <a:ea typeface="Times New Roman" panose="02020603050405020304" pitchFamily="18" charset="0"/>
                <a:cs typeface="Simplified Arabic" panose="02020603050405020304" pitchFamily="18" charset="-78"/>
              </a:rPr>
            </a:br>
            <a:r>
              <a:rPr lang="ar-SA" sz="3600" b="1" dirty="0">
                <a:ea typeface="Times New Roman" panose="02020603050405020304" pitchFamily="18" charset="0"/>
                <a:cs typeface="Simplified Arabic" panose="02020603050405020304" pitchFamily="18" charset="-78"/>
              </a:rPr>
              <a:t>وكذلك العمل الجاد والحقيقي بشكل سريع باستحداث مصادر جديدة للايرادات ، فعلى سبيل المثال ضرورة استحصال الرسوم المترتبة على شركات الهاتف الناقلة في العراق كلها وبدون مجاملة او ابطاء وتطبيق زيادة الرسوم الجمركية مع زيادة كفاءة اداء جباية ضريبة الدخل والرسوم الأخرى ، اضافة الى الموارد الجديدة المتـأتية من رسم اعادة الأعمار مع تطبيق رسم على دخل اصحاب الرواتب المرتفعة من 4 ملايين دينار فما فوق شهريا .</a:t>
            </a:r>
            <a:br>
              <a:rPr lang="ar-SA" sz="3600" b="1" dirty="0">
                <a:ea typeface="Times New Roman" panose="02020603050405020304" pitchFamily="18" charset="0"/>
                <a:cs typeface="Simplified Arabic" panose="02020603050405020304" pitchFamily="18" charset="-78"/>
              </a:rPr>
            </a:br>
            <a:endParaRPr lang="en-US" sz="3600" dirty="0"/>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78" y="94412"/>
            <a:ext cx="11910951" cy="6494085"/>
          </a:xfrm>
          <a:prstGeom prst="rect">
            <a:avLst/>
          </a:prstGeom>
        </p:spPr>
        <p:txBody>
          <a:bodyPr wrap="square">
            <a:spAutoFit/>
          </a:bodyPr>
          <a:lstStyle/>
          <a:p>
            <a:r>
              <a:rPr lang="ar-SA" sz="3200" b="1" dirty="0">
                <a:ea typeface="Times New Roman" panose="02020603050405020304" pitchFamily="18" charset="0"/>
                <a:cs typeface="Simplified Arabic" panose="02020603050405020304" pitchFamily="18" charset="-78"/>
              </a:rPr>
              <a:t>ثامنا: الاهداف الاقتصادية</a:t>
            </a:r>
            <a:br>
              <a:rPr lang="ar-SA" sz="3200" b="1" dirty="0">
                <a:ea typeface="Times New Roman" panose="02020603050405020304" pitchFamily="18" charset="0"/>
                <a:cs typeface="Simplified Arabic" panose="02020603050405020304" pitchFamily="18" charset="-78"/>
              </a:rPr>
            </a:br>
            <a:r>
              <a:rPr lang="ar-SA" sz="3200" b="1" dirty="0">
                <a:ea typeface="Times New Roman" panose="02020603050405020304" pitchFamily="18" charset="0"/>
                <a:cs typeface="Simplified Arabic" panose="02020603050405020304" pitchFamily="18" charset="-78"/>
              </a:rPr>
              <a:t>ينبغي في المدى المتوسط ان تقوم الحكومة الحالية بتحديد اهداف عدة منها زيادة الانتاج المحلي الأجمالي بحدود (10 %)  سنويا على اقل تقدير  ، فضلا عن زيادة دخل الفرد العراقي الواحد بمعدل (25 %) خلال هذه الفترة والغاء الاستقطاع على راتبه ومخصصاته الشهرية حاليا اضافة الى عدم المساس برواتب المتقاعدين مطلقا وصرف رواتبهم بمواعيدها وتقديم افضل الخدمات لهم </a:t>
            </a:r>
            <a:br>
              <a:rPr lang="ar-SA" sz="3200" b="1" dirty="0">
                <a:ea typeface="Times New Roman" panose="02020603050405020304" pitchFamily="18" charset="0"/>
                <a:cs typeface="Simplified Arabic" panose="02020603050405020304" pitchFamily="18" charset="-78"/>
              </a:rPr>
            </a:br>
            <a:r>
              <a:rPr lang="ar-SA" sz="3200" b="1" dirty="0">
                <a:ea typeface="Times New Roman" panose="02020603050405020304" pitchFamily="18" charset="0"/>
                <a:cs typeface="Simplified Arabic" panose="02020603050405020304" pitchFamily="18" charset="-78"/>
              </a:rPr>
              <a:t>تقديرا لخدماتهم.</a:t>
            </a:r>
            <a:br>
              <a:rPr lang="ar-SA" sz="3200" b="1" dirty="0">
                <a:ea typeface="Times New Roman" panose="02020603050405020304" pitchFamily="18" charset="0"/>
                <a:cs typeface="Simplified Arabic" panose="02020603050405020304" pitchFamily="18" charset="-78"/>
              </a:rPr>
            </a:br>
            <a:r>
              <a:rPr lang="ar-SA" sz="3200" b="1" dirty="0">
                <a:ea typeface="Times New Roman" panose="02020603050405020304" pitchFamily="18" charset="0"/>
                <a:cs typeface="Simplified Arabic" panose="02020603050405020304" pitchFamily="18" charset="-78"/>
              </a:rPr>
              <a:t>والعمل على خفض البطالة بين الخريجين بحدود(10 %) ولغاية عام 2020 ، كون نسبتها الحالية اكثر من (30 %) ، والسيطرة على التضخم خلال الفترة الزمنية الممتدة من 2016  -2020 وبحدود (10%) واصلاح واعادة تأهيل المؤسسات الأقتصادية التابعة للدولة بشكل سريع وتفعيل دور اللجنة الأقتصادية لتحقيق التوازن بين المناطق المختلفة في العراق .</a:t>
            </a:r>
            <a:br>
              <a:rPr lang="ar-SA" sz="3200" b="1" dirty="0">
                <a:ea typeface="Times New Roman" panose="02020603050405020304" pitchFamily="18" charset="0"/>
                <a:cs typeface="Simplified Arabic" panose="02020603050405020304" pitchFamily="18" charset="-78"/>
              </a:rPr>
            </a:br>
            <a:endParaRPr lang="en-US" sz="3200" dirty="0"/>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4745"/>
            <a:ext cx="12192000" cy="369332"/>
          </a:xfrm>
          <a:prstGeom prst="rect">
            <a:avLst/>
          </a:prstGeom>
        </p:spPr>
        <p:txBody>
          <a:bodyPr wrap="square">
            <a:spAutoFit/>
          </a:bodyPr>
          <a:lstStyle/>
          <a:p>
            <a:r>
              <a:rPr lang="ar-IQ" dirty="0" smtClean="0">
                <a:effectLst>
                  <a:outerShdw blurRad="50800" dist="38100" algn="tr" rotWithShape="0">
                    <a:prstClr val="black">
                      <a:alpha val="40000"/>
                    </a:prstClr>
                  </a:outerShdw>
                </a:effectLst>
              </a:rPr>
              <a:t>أ</a:t>
            </a:r>
            <a:endParaRPr lang="en-US" sz="3600" dirty="0"/>
          </a:p>
        </p:txBody>
      </p:sp>
      <p:sp>
        <p:nvSpPr>
          <p:cNvPr id="2" name="Rectangle 1"/>
          <p:cNvSpPr/>
          <p:nvPr/>
        </p:nvSpPr>
        <p:spPr>
          <a:xfrm>
            <a:off x="83127" y="154745"/>
            <a:ext cx="12108873" cy="5427448"/>
          </a:xfrm>
          <a:prstGeom prst="rect">
            <a:avLst/>
          </a:prstGeom>
        </p:spPr>
        <p:txBody>
          <a:bodyPr wrap="square">
            <a:spAutoFit/>
          </a:bodyPr>
          <a:lstStyle/>
          <a:p>
            <a:pPr indent="114300">
              <a:lnSpc>
                <a:spcPct val="107000"/>
              </a:lnSpc>
              <a:spcAft>
                <a:spcPts val="800"/>
              </a:spcAft>
              <a:tabLst>
                <a:tab pos="3667125" algn="l"/>
              </a:tabLst>
            </a:pPr>
            <a:r>
              <a:rPr lang="ar-SA" sz="3600" b="1" dirty="0">
                <a:latin typeface="Calibri" panose="020F0502020204030204" pitchFamily="34" charset="0"/>
                <a:ea typeface="Times New Roman" panose="02020603050405020304" pitchFamily="18" charset="0"/>
                <a:cs typeface="Simplified Arabic" panose="02020603050405020304" pitchFamily="18" charset="-78"/>
              </a:rPr>
              <a:t>اصلاح قطاع النفط من خلال ادخال أو استخدام المعايير التجارية لرفع درجة آداء الشركات النفطية مع ابعاد كل العناصر التي عليها شبهات فساد في القطاع النفطي وبشكل سريع وبدون تردد .</a:t>
            </a:r>
            <a:br>
              <a:rPr lang="ar-SA" sz="3600" b="1" dirty="0">
                <a:latin typeface="Calibri" panose="020F0502020204030204" pitchFamily="34" charset="0"/>
                <a:ea typeface="Times New Roman" panose="02020603050405020304" pitchFamily="18" charset="0"/>
                <a:cs typeface="Simplified Arabic" panose="02020603050405020304" pitchFamily="18" charset="-78"/>
              </a:rPr>
            </a:br>
            <a:r>
              <a:rPr lang="ar-SA" sz="3600" b="1" dirty="0">
                <a:latin typeface="Calibri" panose="020F0502020204030204" pitchFamily="34" charset="0"/>
                <a:ea typeface="Times New Roman" panose="02020603050405020304" pitchFamily="18" charset="0"/>
                <a:cs typeface="Simplified Arabic" panose="02020603050405020304" pitchFamily="18" charset="-78"/>
              </a:rPr>
              <a:t>تطوير النظام الأداري في مؤسسات الدولة من خلال تفعيل دور الرقابة والتفتيش ومكافأة المبدعين واصحاب الأنجاز في جميع مؤسسات الدولة  مع محاربة المرتشين والفاسدين ، ، خاصة وان الهيكل الاقتصادي الحالي «قطاع عام» واسع ومترهل بالاضافة الى قطاع خاص ضعيف وغير قادر على قيادة الأقتصاد الوطني وارتفاع نسبة الدعم في الموازنة العامة للدولة بحيث تشكل اكثر من (50 بالمئة) من الأنفاق </a:t>
            </a:r>
            <a:r>
              <a:rPr lang="ar-SA" sz="3600" b="1" dirty="0" smtClean="0">
                <a:latin typeface="Calibri" panose="020F0502020204030204" pitchFamily="34" charset="0"/>
                <a:ea typeface="Times New Roman" panose="02020603050405020304" pitchFamily="18" charset="0"/>
                <a:cs typeface="Simplified Arabic" panose="02020603050405020304" pitchFamily="18" charset="-78"/>
              </a:rPr>
              <a:t>العام</a:t>
            </a:r>
            <a:r>
              <a:rPr lang="ar-IQ" sz="3600" b="1" dirty="0" smtClean="0">
                <a:latin typeface="Calibri" panose="020F0502020204030204" pitchFamily="34" charset="0"/>
                <a:ea typeface="Times New Roman" panose="02020603050405020304" pitchFamily="18" charset="0"/>
                <a:cs typeface="Simplified Arabic" panose="02020603050405020304" pitchFamily="18" charset="-78"/>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56" y="-35626"/>
            <a:ext cx="12065330" cy="6001643"/>
          </a:xfrm>
          <a:prstGeom prst="rect">
            <a:avLst/>
          </a:prstGeom>
        </p:spPr>
        <p:txBody>
          <a:bodyPr wrap="square">
            <a:spAutoFit/>
          </a:bodyPr>
          <a:lstStyle/>
          <a:p>
            <a:pPr indent="285750" algn="just"/>
            <a:r>
              <a:rPr lang="ar-SA" sz="3200" b="1" dirty="0">
                <a:solidFill>
                  <a:srgbClr val="000000"/>
                </a:solidFill>
                <a:latin typeface="Calibri" panose="020F0502020204030204" pitchFamily="34" charset="0"/>
                <a:ea typeface="Times New Roman" panose="02020603050405020304" pitchFamily="18" charset="0"/>
              </a:rPr>
              <a:t>ثاسعا:ترشيدالانفاق</a:t>
            </a:r>
            <a:r>
              <a:rPr lang="ar-SA" sz="3200" dirty="0">
                <a:solidFill>
                  <a:srgbClr val="000000"/>
                </a:solidFill>
                <a:latin typeface="Calibri" panose="020F0502020204030204" pitchFamily="34" charset="0"/>
                <a:ea typeface="Times New Roman" panose="02020603050405020304" pitchFamily="18" charset="0"/>
              </a:rPr>
              <a:t/>
            </a:r>
            <a:br>
              <a:rPr lang="ar-SA" sz="3200" dirty="0">
                <a:solidFill>
                  <a:srgbClr val="000000"/>
                </a:solidFill>
                <a:latin typeface="Calibri" panose="020F0502020204030204" pitchFamily="34" charset="0"/>
                <a:ea typeface="Times New Roman" panose="02020603050405020304" pitchFamily="18" charset="0"/>
              </a:rPr>
            </a:br>
            <a:r>
              <a:rPr lang="ar-SA" sz="3200" b="1" dirty="0">
                <a:solidFill>
                  <a:srgbClr val="000000"/>
                </a:solidFill>
                <a:latin typeface="Calibri" panose="020F0502020204030204" pitchFamily="34" charset="0"/>
                <a:ea typeface="Times New Roman" panose="02020603050405020304" pitchFamily="18" charset="0"/>
              </a:rPr>
              <a:t>ان ترشيد الانفاق بمعناه الاصطلاحي مشتق من كلمة الرشد الاقتصادي ويعني ذلك (حسن التعامل مع الاموال كسبا وانفاقا), بمعنى ترشيد الانفاق العام وترشيد الايرادات العامة . ويعني حسن تصرف الحكومة في انفاق الاموال . كما يتضمن ترشيد الانفاق اتباع مبدأ الاهميات النسبية والترتيب السليم بحيث يقدم الاهم على المهم,ويتضمن ترشيد الانفاق ضبط النفقات واحكام الرقابة عليها والوصول بالتبذير والاسراف الى الحد الادنى وتلافي النفقات غير الضرورية وزيادة الكفاية الانتاجية ومحاولة الاستفادة القصوى من الموارد الاقتصادية والبشرية المتوفرة. ومن اجل ترشيد الانفاق ينبغي :</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57150" algn="just"/>
            <a:r>
              <a:rPr lang="ar-SA" sz="3200" b="1" dirty="0">
                <a:solidFill>
                  <a:srgbClr val="000000"/>
                </a:solidFill>
                <a:latin typeface="Calibri" panose="020F0502020204030204" pitchFamily="34" charset="0"/>
                <a:ea typeface="Times New Roman" panose="02020603050405020304" pitchFamily="18" charset="0"/>
              </a:rPr>
              <a:t> 1- الترشيد في الانفاق للرئاسات الثلاث.</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57150" algn="just"/>
            <a:r>
              <a:rPr lang="ar-SA" sz="3200" b="1" dirty="0">
                <a:solidFill>
                  <a:srgbClr val="000000"/>
                </a:solidFill>
                <a:latin typeface="Calibri" panose="020F0502020204030204" pitchFamily="34" charset="0"/>
                <a:ea typeface="Times New Roman" panose="02020603050405020304" pitchFamily="18" charset="0"/>
              </a:rPr>
              <a:t> 2- ترشيد الانفاق العام كحظر شراء المركبات الخاصة المجهزة بتجهيزات خاصة ذات الكلفة العالية لاستخدام </a:t>
            </a:r>
            <a:r>
              <a:rPr lang="ar-SA" sz="3200" b="1" dirty="0" smtClean="0">
                <a:solidFill>
                  <a:srgbClr val="000000"/>
                </a:solidFill>
                <a:latin typeface="Calibri" panose="020F0502020204030204" pitchFamily="34" charset="0"/>
                <a:ea typeface="Times New Roman" panose="02020603050405020304" pitchFamily="18" charset="0"/>
              </a:rPr>
              <a:t>المسؤولين</a:t>
            </a:r>
            <a:r>
              <a:rPr lang="ar-IQ" sz="3200" b="1" dirty="0" smtClean="0">
                <a:solidFill>
                  <a:srgbClr val="000000"/>
                </a:solidFill>
                <a:latin typeface="Calibri" panose="020F0502020204030204" pitchFamily="34" charset="0"/>
                <a:ea typeface="Times New Roman" panose="02020603050405020304" pitchFamily="18" charset="0"/>
              </a:rPr>
              <a:t>.</a:t>
            </a:r>
          </a:p>
          <a:p>
            <a:pPr indent="57150" algn="just"/>
            <a:r>
              <a:rPr lang="ar-SA" sz="3200" b="1" dirty="0" smtClean="0">
                <a:solidFill>
                  <a:srgbClr val="000000"/>
                </a:solidFill>
                <a:latin typeface="Calibri" panose="020F0502020204030204" pitchFamily="34" charset="0"/>
                <a:ea typeface="Times New Roman" panose="02020603050405020304" pitchFamily="18" charset="0"/>
              </a:rPr>
              <a:t>3- </a:t>
            </a:r>
            <a:r>
              <a:rPr lang="ar-SA" sz="3200" b="1" dirty="0">
                <a:solidFill>
                  <a:srgbClr val="000000"/>
                </a:solidFill>
                <a:latin typeface="Calibri" panose="020F0502020204030204" pitchFamily="34" charset="0"/>
                <a:ea typeface="Times New Roman" panose="02020603050405020304" pitchFamily="18" charset="0"/>
              </a:rPr>
              <a:t>حظر شراء الاجهزة المكتبية والاثاث والتجهيزات الحديثة باهظة الثمن.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2139" y="560364"/>
            <a:ext cx="11450470" cy="1077218"/>
          </a:xfrm>
          <a:prstGeom prst="rect">
            <a:avLst/>
          </a:prstGeom>
        </p:spPr>
        <p:txBody>
          <a:bodyPr wrap="square">
            <a:spAutoFit/>
          </a:bodyPr>
          <a:lstStyle/>
          <a:p>
            <a:r>
              <a:rPr lang="ar-IQ" sz="3200" dirty="0"/>
              <a:t> </a:t>
            </a:r>
            <a:endParaRPr lang="en-US" sz="3200" dirty="0"/>
          </a:p>
          <a:p>
            <a:endParaRPr lang="en-US" sz="3200" dirty="0"/>
          </a:p>
        </p:txBody>
      </p:sp>
      <p:sp>
        <p:nvSpPr>
          <p:cNvPr id="3" name="Rectangle 2"/>
          <p:cNvSpPr/>
          <p:nvPr/>
        </p:nvSpPr>
        <p:spPr>
          <a:xfrm>
            <a:off x="0" y="1"/>
            <a:ext cx="12100956" cy="6555641"/>
          </a:xfrm>
          <a:prstGeom prst="rect">
            <a:avLst/>
          </a:prstGeom>
        </p:spPr>
        <p:txBody>
          <a:bodyPr wrap="square">
            <a:spAutoFit/>
          </a:bodyPr>
          <a:lstStyle/>
          <a:p>
            <a:pPr algn="just"/>
            <a:r>
              <a:rPr lang="ar-SA" b="1" dirty="0">
                <a:solidFill>
                  <a:srgbClr val="000000"/>
                </a:solidFill>
                <a:latin typeface="Calibri" panose="020F0502020204030204" pitchFamily="34" charset="0"/>
                <a:ea typeface="Times New Roman" panose="02020603050405020304" pitchFamily="18" charset="0"/>
              </a:rPr>
              <a:t>4</a:t>
            </a:r>
            <a:r>
              <a:rPr lang="ar-SA" sz="2800" b="1" dirty="0">
                <a:solidFill>
                  <a:srgbClr val="000000"/>
                </a:solidFill>
                <a:latin typeface="Calibri" panose="020F0502020204030204" pitchFamily="34" charset="0"/>
                <a:ea typeface="Times New Roman" panose="02020603050405020304" pitchFamily="18" charset="0"/>
              </a:rPr>
              <a:t>- تحسين الانتاج وتفعيل القطاعات الاقتصادية الصناعية والزراعية والاستخراجية والسياحية وغيرها لزيادة موارد الدولة وتخفيف العبء عن الموازنة العامة, وعدم الاعتماد على تصدير النفط الخام وحده في تمويل الموازنة الاتحادية .</a:t>
            </a:r>
            <a:br>
              <a:rPr lang="ar-SA" sz="2800" b="1" dirty="0">
                <a:solidFill>
                  <a:srgbClr val="000000"/>
                </a:solidFill>
                <a:latin typeface="Calibri" panose="020F0502020204030204" pitchFamily="34" charset="0"/>
                <a:ea typeface="Times New Roman" panose="02020603050405020304" pitchFamily="18" charset="0"/>
              </a:rPr>
            </a:br>
            <a:r>
              <a:rPr lang="ar-SA" sz="2800" b="1" dirty="0">
                <a:solidFill>
                  <a:srgbClr val="000000"/>
                </a:solidFill>
                <a:latin typeface="Calibri" panose="020F0502020204030204" pitchFamily="34" charset="0"/>
                <a:ea typeface="Times New Roman" panose="02020603050405020304" pitchFamily="18" charset="0"/>
              </a:rPr>
              <a:t>5- تفعيل القطاع الخاص العراقي ودعمه واحالة بعض الفعاليات الاقتصادية له للتخفيف عن اعباء الدولة.</a:t>
            </a:r>
            <a:br>
              <a:rPr lang="ar-SA" sz="2800" b="1" dirty="0">
                <a:solidFill>
                  <a:srgbClr val="000000"/>
                </a:solidFill>
                <a:latin typeface="Calibri" panose="020F0502020204030204" pitchFamily="34" charset="0"/>
                <a:ea typeface="Times New Roman" panose="02020603050405020304" pitchFamily="18" charset="0"/>
              </a:rPr>
            </a:br>
            <a:r>
              <a:rPr lang="ar-SA" sz="2800" b="1" dirty="0">
                <a:solidFill>
                  <a:srgbClr val="000000"/>
                </a:solidFill>
                <a:latin typeface="Calibri" panose="020F0502020204030204" pitchFamily="34" charset="0"/>
                <a:ea typeface="Times New Roman" panose="02020603050405020304" pitchFamily="18" charset="0"/>
              </a:rPr>
              <a:t>6- تشكيل هيئة خاصة مهمتها القيام بمسح عام لجميع المنشآت العامة واعادة تقييمها والعمل على تأهيل الصالح منها وفقا للجدوى الاقتصادية واهميتها للمجتمع.</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7150" algn="just"/>
            <a:r>
              <a:rPr lang="ar-SA" sz="2800" b="1" dirty="0">
                <a:solidFill>
                  <a:srgbClr val="000000"/>
                </a:solidFill>
                <a:latin typeface="Calibri" panose="020F0502020204030204" pitchFamily="34" charset="0"/>
                <a:ea typeface="Times New Roman" panose="02020603050405020304" pitchFamily="18" charset="0"/>
              </a:rPr>
              <a:t> 7- دعم المفتش العام وجهازه الرقابي في مكافحة الفساد الاداري ونشر ثقافة النزاهة والشفافية في كل وزارة ومؤسسة من خلال تشريع قانون يؤمن له الاستقلالية والحيادية في العمل بعيدا عن المحاصصة وتدخل الكتل والاحزاب المتنفذة في السلطة</a:t>
            </a:r>
            <a:r>
              <a:rPr lang="ar-SA" sz="2800" b="1" dirty="0" smtClean="0">
                <a:solidFill>
                  <a:srgbClr val="000000"/>
                </a:solidFill>
                <a:latin typeface="Calibri" panose="020F0502020204030204" pitchFamily="34" charset="0"/>
                <a:ea typeface="Times New Roman" panose="02020603050405020304" pitchFamily="18" charset="0"/>
              </a:rPr>
              <a:t>.</a:t>
            </a:r>
            <a:endParaRPr lang="ar-IQ" sz="2800" b="1" dirty="0" smtClean="0">
              <a:solidFill>
                <a:srgbClr val="000000"/>
              </a:solidFill>
              <a:latin typeface="Calibri" panose="020F0502020204030204" pitchFamily="34" charset="0"/>
              <a:ea typeface="Times New Roman" panose="02020603050405020304" pitchFamily="18" charset="0"/>
            </a:endParaRPr>
          </a:p>
          <a:p>
            <a:pPr indent="-57150" algn="just"/>
            <a:r>
              <a:rPr lang="ar-IQ" sz="2800" b="1" dirty="0" smtClean="0">
                <a:solidFill>
                  <a:srgbClr val="000000"/>
                </a:solidFill>
                <a:latin typeface="Calibri" panose="020F0502020204030204" pitchFamily="34" charset="0"/>
                <a:ea typeface="Times New Roman" panose="02020603050405020304" pitchFamily="18" charset="0"/>
              </a:rPr>
              <a:t> </a:t>
            </a:r>
            <a:r>
              <a:rPr lang="ar-SA" sz="2800" b="1" dirty="0" smtClean="0">
                <a:solidFill>
                  <a:srgbClr val="000000"/>
                </a:solidFill>
                <a:latin typeface="Calibri" panose="020F0502020204030204" pitchFamily="34" charset="0"/>
                <a:ea typeface="Times New Roman" panose="02020603050405020304" pitchFamily="18" charset="0"/>
              </a:rPr>
              <a:t>8- </a:t>
            </a:r>
            <a:r>
              <a:rPr lang="ar-SA" sz="2800" b="1" dirty="0">
                <a:solidFill>
                  <a:srgbClr val="000000"/>
                </a:solidFill>
                <a:latin typeface="Calibri" panose="020F0502020204030204" pitchFamily="34" charset="0"/>
                <a:ea typeface="Times New Roman" panose="02020603050405020304" pitchFamily="18" charset="0"/>
              </a:rPr>
              <a:t>مكافحة الفساد المالي وتطوير اجهزة الرقابة المالية لتمكينها من مراقبة الترشيد.</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7150" algn="just"/>
            <a:r>
              <a:rPr lang="ar-SA" sz="2800" b="1" dirty="0">
                <a:solidFill>
                  <a:srgbClr val="000000"/>
                </a:solidFill>
                <a:latin typeface="Calibri" panose="020F0502020204030204" pitchFamily="34" charset="0"/>
                <a:ea typeface="Times New Roman" panose="02020603050405020304" pitchFamily="18" charset="0"/>
              </a:rPr>
              <a:t> 9- تقليص التكاليف الامنية من خلال توفير الامن.</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114300" algn="just"/>
            <a:r>
              <a:rPr lang="ar-SA" sz="2800" b="1" dirty="0">
                <a:solidFill>
                  <a:srgbClr val="000000"/>
                </a:solidFill>
                <a:latin typeface="Calibri" panose="020F0502020204030204" pitchFamily="34" charset="0"/>
                <a:ea typeface="Times New Roman" panose="02020603050405020304" pitchFamily="18" charset="0"/>
              </a:rPr>
              <a:t> 10- اختصار الوقت عند تنفيذ المشروعات بالتخطيط والجدولة والمراقبة.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7150" algn="just"/>
            <a:r>
              <a:rPr lang="ar-SA" sz="2800" b="1" dirty="0">
                <a:solidFill>
                  <a:srgbClr val="000000"/>
                </a:solidFill>
                <a:latin typeface="Calibri" panose="020F0502020204030204" pitchFamily="34" charset="0"/>
                <a:ea typeface="Times New Roman" panose="02020603050405020304" pitchFamily="18" charset="0"/>
              </a:rPr>
              <a:t> 11- ضرورة توجه الحكومة نحو الانفاق الاستثماري بدلا من الانفاق الاستهلاكي.</a:t>
            </a:r>
            <a:endParaRPr lang="en-US" sz="2800" dirty="0">
              <a:latin typeface="Calibri" panose="020F0502020204030204" pitchFamily="34" charset="0"/>
              <a:ea typeface="Calibri" panose="020F0502020204030204" pitchFamily="34" charset="0"/>
              <a:cs typeface="Arial" panose="020B0604020202020204" pitchFamily="34" charset="0"/>
            </a:endParaRPr>
          </a:p>
          <a:p>
            <a:r>
              <a:rPr lang="ar-SA" sz="2800" b="1" dirty="0">
                <a:solidFill>
                  <a:srgbClr val="000000"/>
                </a:solidFill>
                <a:ea typeface="Times New Roman" panose="02020603050405020304" pitchFamily="18" charset="0"/>
              </a:rPr>
              <a:t> 12- العمل على تحويل العوائد المالية النفطية الى مصدر للتكاثر المالي بدلا من التراكم المالي.</a:t>
            </a:r>
            <a:br>
              <a:rPr lang="ar-SA" sz="2800" b="1" dirty="0">
                <a:solidFill>
                  <a:srgbClr val="000000"/>
                </a:solidFill>
                <a:ea typeface="Times New Roman" panose="02020603050405020304" pitchFamily="18" charset="0"/>
              </a:rPr>
            </a:br>
            <a:endParaRPr lang="en-US" sz="2800" dirty="0"/>
          </a:p>
        </p:txBody>
      </p:sp>
    </p:spTree>
    <p:extLst>
      <p:ext uri="{BB962C8B-B14F-4D97-AF65-F5344CB8AC3E}">
        <p14:creationId xmlns:p14="http://schemas.microsoft.com/office/powerpoint/2010/main" val="17160790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6" y="451966"/>
            <a:ext cx="11477766" cy="507831"/>
          </a:xfrm>
          <a:prstGeom prst="rect">
            <a:avLst/>
          </a:prstGeom>
        </p:spPr>
        <p:txBody>
          <a:bodyPr wrap="square">
            <a:spAutoFit/>
          </a:bodyPr>
          <a:lstStyle/>
          <a:p>
            <a:pPr algn="just">
              <a:spcAft>
                <a:spcPts val="800"/>
              </a:spcAft>
            </a:pPr>
            <a:r>
              <a:rPr lang="ar-EG" sz="2700" dirty="0" smtClean="0">
                <a:solidFill>
                  <a:srgbClr val="000000"/>
                </a:solidFill>
                <a:latin typeface="Calibri" panose="020F0502020204030204" pitchFamily="34" charset="0"/>
                <a:ea typeface="Times New Roman" panose="02020603050405020304" pitchFamily="18" charset="0"/>
              </a:rPr>
              <a:t>.</a:t>
            </a:r>
            <a:endParaRPr lang="en-US" sz="2700" dirty="0">
              <a:effectLst/>
              <a:latin typeface="Calibri" panose="020F0502020204030204" pitchFamily="34" charset="0"/>
              <a:ea typeface="Calibri" panose="020F0502020204030204" pitchFamily="34" charset="0"/>
            </a:endParaRPr>
          </a:p>
        </p:txBody>
      </p:sp>
      <p:sp>
        <p:nvSpPr>
          <p:cNvPr id="4" name="Rectangle 3"/>
          <p:cNvSpPr/>
          <p:nvPr/>
        </p:nvSpPr>
        <p:spPr>
          <a:xfrm>
            <a:off x="341196" y="95003"/>
            <a:ext cx="11850804" cy="5403339"/>
          </a:xfrm>
          <a:prstGeom prst="rect">
            <a:avLst/>
          </a:prstGeom>
        </p:spPr>
        <p:txBody>
          <a:bodyPr wrap="square">
            <a:spAutoFit/>
          </a:bodyPr>
          <a:lstStyle/>
          <a:p>
            <a:pPr indent="57150" algn="just"/>
            <a:r>
              <a:rPr lang="ar-IQ" sz="4000" b="1" dirty="0" smtClean="0">
                <a:solidFill>
                  <a:srgbClr val="000000"/>
                </a:solidFill>
                <a:latin typeface="Calibri" panose="020F0502020204030204" pitchFamily="34" charset="0"/>
                <a:ea typeface="Times New Roman" panose="02020603050405020304" pitchFamily="18" charset="0"/>
              </a:rPr>
              <a:t>13</a:t>
            </a:r>
            <a:r>
              <a:rPr lang="ar-SA" sz="3600" b="1" dirty="0" smtClean="0">
                <a:solidFill>
                  <a:srgbClr val="000000"/>
                </a:solidFill>
                <a:latin typeface="Calibri" panose="020F0502020204030204" pitchFamily="34" charset="0"/>
                <a:ea typeface="Times New Roman" panose="02020603050405020304" pitchFamily="18" charset="0"/>
              </a:rPr>
              <a:t>- </a:t>
            </a:r>
            <a:r>
              <a:rPr lang="ar-SA" sz="3600" b="1" dirty="0">
                <a:solidFill>
                  <a:srgbClr val="000000"/>
                </a:solidFill>
                <a:latin typeface="Calibri" panose="020F0502020204030204" pitchFamily="34" charset="0"/>
                <a:ea typeface="Times New Roman" panose="02020603050405020304" pitchFamily="18" charset="0"/>
              </a:rPr>
              <a:t>ضرورة ان يمارس مجلس النواب العراقي دوره التشريعي والرقابي لمكافحة الفساد المالي والاداري وترشيد الانفاق العام,وهو بعيد عن هذه المهام في الوقت الراهن.(شبيب،2013).</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a:r>
              <a:rPr lang="ar-SA" sz="3600" b="1" dirty="0">
                <a:solidFill>
                  <a:srgbClr val="000000"/>
                </a:solidFill>
                <a:latin typeface="Calibri" panose="020F0502020204030204" pitchFamily="34" charset="0"/>
                <a:ea typeface="Times New Roman" panose="02020603050405020304" pitchFamily="18" charset="0"/>
              </a:rPr>
              <a:t>14-وفي ظل الظروف الامنية الصعبة التي يعيشها العراق اليوم يبقى ترشيد الانفاق العام وحسن تدبيره ورعايته وتجنب هدره ورقابته ومن اجل الاستثمار والانتاج ,الطريق الامثل لتناسب الانفاق العام مع الاحوال المالية للدولة ,ويستدعي كذلك تفعيل خطوات الاصلاح الاقتصادي التي سمع بها المواطن العراقي خلال السنوات الماضية ولم تنفذ</a:t>
            </a:r>
            <a:r>
              <a:rPr lang="ar-SA" sz="3600" b="1" dirty="0" smtClean="0">
                <a:solidFill>
                  <a:srgbClr val="000000"/>
                </a:solidFill>
                <a:latin typeface="Calibri" panose="020F0502020204030204" pitchFamily="34" charset="0"/>
                <a:ea typeface="Times New Roman" panose="02020603050405020304" pitchFamily="18" charset="0"/>
              </a:rPr>
              <a:t>.</a:t>
            </a:r>
            <a:r>
              <a:rPr lang="ar-IQ" sz="3600" b="1" dirty="0" smtClean="0">
                <a:solidFill>
                  <a:srgbClr val="000000"/>
                </a:solidFill>
                <a:latin typeface="Calibri" panose="020F0502020204030204" pitchFamily="34" charset="0"/>
                <a:ea typeface="Times New Roman" panose="02020603050405020304" pitchFamily="18" charset="0"/>
              </a:rPr>
              <a:t>.....................................</a:t>
            </a:r>
            <a:r>
              <a:rPr lang="ar-SA" sz="3600" b="1" dirty="0">
                <a:solidFill>
                  <a:srgbClr val="000000"/>
                </a:solidFill>
                <a:latin typeface="Calibri" panose="020F0502020204030204" pitchFamily="34" charset="0"/>
                <a:ea typeface="Times New Roman" panose="02020603050405020304" pitchFamily="18" charset="0"/>
              </a:rPr>
              <a:t/>
            </a:r>
            <a:br>
              <a:rPr lang="ar-SA" sz="3600" b="1" dirty="0">
                <a:solidFill>
                  <a:srgbClr val="000000"/>
                </a:solidFill>
                <a:latin typeface="Calibri" panose="020F0502020204030204" pitchFamily="34" charset="0"/>
                <a:ea typeface="Times New Roman" panose="02020603050405020304" pitchFamily="18" charset="0"/>
              </a:rPr>
            </a:br>
            <a:r>
              <a:rPr lang="ar-SA" sz="3600" b="1" dirty="0">
                <a:solidFill>
                  <a:srgbClr val="000000"/>
                </a:solidFill>
                <a:latin typeface="Calibri" panose="020F0502020204030204" pitchFamily="34" charset="0"/>
                <a:ea typeface="Times New Roman" panose="02020603050405020304" pitchFamily="18" charset="0"/>
              </a:rPr>
              <a:t> </a:t>
            </a:r>
            <a:endParaRPr lang="en-US" sz="3600" dirty="0">
              <a:latin typeface="Calibri" panose="020F0502020204030204" pitchFamily="34" charset="0"/>
              <a:ea typeface="Calibri" panose="020F0502020204030204" pitchFamily="34" charset="0"/>
              <a:cs typeface="Arial" panose="020B0604020202020204" pitchFamily="34" charset="0"/>
            </a:endParaRPr>
          </a:p>
          <a:p>
            <a:pPr indent="904875">
              <a:lnSpc>
                <a:spcPct val="107000"/>
              </a:lnSpc>
              <a:spcAft>
                <a:spcPts val="800"/>
              </a:spcAft>
            </a:pPr>
            <a:r>
              <a:rPr lang="ar-SA" sz="1600" dirty="0">
                <a:latin typeface="Calibri" panose="020F0502020204030204" pitchFamily="34" charset="0"/>
                <a:ea typeface="Times New Roman" panose="02020603050405020304" pitchFamily="18"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3641447"/>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3" name="Rectangle 2"/>
          <p:cNvSpPr/>
          <p:nvPr/>
        </p:nvSpPr>
        <p:spPr>
          <a:xfrm>
            <a:off x="0" y="300250"/>
            <a:ext cx="11969086" cy="369332"/>
          </a:xfrm>
          <a:prstGeom prst="rect">
            <a:avLst/>
          </a:prstGeom>
        </p:spPr>
        <p:txBody>
          <a:bodyPr wrap="square">
            <a:spAutoFit/>
          </a:bodyPr>
          <a:lstStyle/>
          <a:p>
            <a:r>
              <a:rPr lang="ar-IQ" dirty="0"/>
              <a:t> </a:t>
            </a:r>
            <a:endParaRPr lang="en-US" sz="4000" b="1" dirty="0"/>
          </a:p>
        </p:txBody>
      </p:sp>
      <p:sp>
        <p:nvSpPr>
          <p:cNvPr id="4" name="Rectangle 3"/>
          <p:cNvSpPr/>
          <p:nvPr/>
        </p:nvSpPr>
        <p:spPr>
          <a:xfrm>
            <a:off x="95003" y="190005"/>
            <a:ext cx="12096997" cy="6079870"/>
          </a:xfrm>
          <a:prstGeom prst="rect">
            <a:avLst/>
          </a:prstGeom>
        </p:spPr>
        <p:txBody>
          <a:bodyPr wrap="square">
            <a:spAutoFit/>
          </a:bodyPr>
          <a:lstStyle/>
          <a:p>
            <a:pPr>
              <a:lnSpc>
                <a:spcPct val="107000"/>
              </a:lnSpc>
              <a:spcAft>
                <a:spcPts val="800"/>
              </a:spcAft>
            </a:pPr>
            <a:r>
              <a:rPr lang="ar-SA" sz="2800" b="1" dirty="0">
                <a:latin typeface="Calibri" panose="020F0502020204030204" pitchFamily="34" charset="0"/>
                <a:ea typeface="Times New Roman" panose="02020603050405020304" pitchFamily="18" charset="0"/>
                <a:cs typeface="Simplified Arabic" panose="02020603050405020304" pitchFamily="18" charset="-78"/>
              </a:rPr>
              <a:t>اولا : الاستنتاجات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implified Arabic" panose="02020603050405020304" pitchFamily="18" charset="-78"/>
              <a:buAutoNum type="arabicPeriod"/>
            </a:pPr>
            <a:r>
              <a:rPr lang="ar-SA" sz="2800" b="1" dirty="0">
                <a:solidFill>
                  <a:srgbClr val="000000"/>
                </a:solidFill>
                <a:latin typeface="Calibri" panose="020F0502020204030204" pitchFamily="34" charset="0"/>
                <a:ea typeface="Times New Roman" panose="02020603050405020304" pitchFamily="18" charset="0"/>
              </a:rPr>
              <a:t>الموازنة العامة للدولة عبارة عن بيان تفصيلي يوضح تقديرات إيرادات الدولة ومصروفاتها معبرا عن ذلك في صورة وحدات نقدية تعكس في مضمونها خطة الدولة لسنة مالية مقبلة , وهذا البيان يتم اعتماده من قبل السلطة التشريعية بالدولة. وإن الاقتصاد العراقي يعاني من قصور الإيرادات وزيادة النفقات العامة, ويظهر ذلك في العجز التخطيطي المتواصل في الموازنة العامة ولغاية موازنة 2015.وسيستمر العجز في الموازنات القادمة طالما بقيت نفس السياسة المعتمدة من قبل الدولة.</a:t>
            </a:r>
            <a:endParaRPr lang="en-US" sz="2800" dirty="0">
              <a:latin typeface="Calibri" panose="020F0502020204030204" pitchFamily="34" charset="0"/>
              <a:ea typeface="Calibri" panose="020F0502020204030204" pitchFamily="34" charset="0"/>
              <a:cs typeface="Arial" panose="020B0604020202020204" pitchFamily="34" charset="0"/>
            </a:endParaRPr>
          </a:p>
          <a:p>
            <a:r>
              <a:rPr lang="ar-SA" sz="2800" b="1" dirty="0">
                <a:solidFill>
                  <a:srgbClr val="000000"/>
                </a:solidFill>
                <a:ea typeface="Times New Roman" panose="02020603050405020304" pitchFamily="18" charset="0"/>
              </a:rPr>
              <a:t>2-مازالت النفقات التشغيلية تحظى بالتخصيصات الاكبر في الموازنة العامة للدولة,وقد مثلت في المتوسط مايزيد على 73بالمئة من اجمالي النفقات العامة خلال 2007-2010. اما التخصيصات الاستثمارية فقد تراوحت بين 24,5بالمئةو28بالمئة من اجمالي النفقات العامة خلال الفترة ذاتها وبمتوسط سنوي قدره 25بالمئة.وهذه النسبة بعيدة عن البنى التحتية المدمرة والمتهالكة والغائبة, ولتوفير الخدمات الاساسية واطلاق النشاطات الانتاجية لمختلف القطاعات الاقتصادية وتحفيز النمو الاقتصادي من اجل خلق فرص عمل وتقليص معدلات البطالة والفقر المرتفعة.</a:t>
            </a:r>
            <a:br>
              <a:rPr lang="ar-SA" sz="2800" b="1" dirty="0">
                <a:solidFill>
                  <a:srgbClr val="000000"/>
                </a:solidFill>
                <a:ea typeface="Times New Roman" panose="02020603050405020304" pitchFamily="18" charset="0"/>
              </a:rPr>
            </a:br>
            <a:endParaRPr lang="en-US" sz="2800" dirty="0"/>
          </a:p>
        </p:txBody>
      </p:sp>
    </p:spTree>
    <p:extLst>
      <p:ext uri="{BB962C8B-B14F-4D97-AF65-F5344CB8AC3E}">
        <p14:creationId xmlns:p14="http://schemas.microsoft.com/office/powerpoint/2010/main" val="3671204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023678" cy="1323439"/>
          </a:xfrm>
          <a:prstGeom prst="rect">
            <a:avLst/>
          </a:prstGeom>
        </p:spPr>
        <p:txBody>
          <a:bodyPr wrap="square">
            <a:spAutoFit/>
          </a:bodyPr>
          <a:lstStyle/>
          <a:p>
            <a:r>
              <a:rPr lang="ar-IQ" sz="4000" b="1" dirty="0" smtClean="0"/>
              <a:t>.</a:t>
            </a:r>
            <a:endParaRPr lang="en-US" sz="4000" b="1" dirty="0"/>
          </a:p>
          <a:p>
            <a:endParaRPr lang="en-US" sz="4000" b="1" dirty="0"/>
          </a:p>
        </p:txBody>
      </p:sp>
      <p:sp>
        <p:nvSpPr>
          <p:cNvPr id="2" name="Rectangle 1"/>
          <p:cNvSpPr/>
          <p:nvPr/>
        </p:nvSpPr>
        <p:spPr>
          <a:xfrm>
            <a:off x="83127" y="95003"/>
            <a:ext cx="12108873" cy="6852004"/>
          </a:xfrm>
          <a:prstGeom prst="rect">
            <a:avLst/>
          </a:prstGeom>
        </p:spPr>
        <p:txBody>
          <a:bodyPr wrap="square">
            <a:spAutoFit/>
          </a:bodyPr>
          <a:lstStyle/>
          <a:p>
            <a:pPr marL="457200" algn="just"/>
            <a:r>
              <a:rPr lang="ar-IQ" sz="2800" b="1" dirty="0" smtClean="0">
                <a:solidFill>
                  <a:srgbClr val="000000"/>
                </a:solidFill>
                <a:latin typeface="Calibri" panose="020F0502020204030204" pitchFamily="34" charset="0"/>
                <a:ea typeface="Times New Roman" panose="02020603050405020304" pitchFamily="18" charset="0"/>
              </a:rPr>
              <a:t>3</a:t>
            </a:r>
            <a:r>
              <a:rPr lang="ar-SA" sz="2800" b="1" dirty="0" smtClean="0">
                <a:solidFill>
                  <a:srgbClr val="000000"/>
                </a:solidFill>
                <a:latin typeface="Calibri" panose="020F0502020204030204" pitchFamily="34" charset="0"/>
                <a:ea typeface="Times New Roman" panose="02020603050405020304" pitchFamily="18" charset="0"/>
              </a:rPr>
              <a:t>-</a:t>
            </a:r>
            <a:r>
              <a:rPr lang="ar-SA" sz="2800" b="1" dirty="0">
                <a:latin typeface="Calibri" panose="020F0502020204030204" pitchFamily="34" charset="0"/>
                <a:ea typeface="Calibri" panose="020F0502020204030204" pitchFamily="34" charset="0"/>
              </a:rPr>
              <a:t>-</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الموازنة الفيدرالية للعراق للاعوام 2005 ولغاية 2016 من حيث انها لاتحتوي على الأبعاد الاقتصادية والاصلاحية الضرورية ،بل كانت موازنة توافقية مبنية على اساس ابقاء الأمور على حالها.     </a:t>
            </a:r>
            <a:br>
              <a:rPr lang="ar-SA" sz="2800" b="1" dirty="0">
                <a:latin typeface="Calibri" panose="020F0502020204030204" pitchFamily="34" charset="0"/>
                <a:ea typeface="Times New Roman" panose="02020603050405020304" pitchFamily="18" charset="0"/>
                <a:cs typeface="Simplified Arabic" panose="02020603050405020304" pitchFamily="18" charset="-78"/>
              </a:rPr>
            </a:br>
            <a:r>
              <a:rPr lang="ar-SA" sz="2800" b="1" dirty="0">
                <a:latin typeface="Calibri" panose="020F0502020204030204" pitchFamily="34" charset="0"/>
                <a:ea typeface="Times New Roman" panose="02020603050405020304" pitchFamily="18" charset="0"/>
                <a:cs typeface="Simplified Arabic" panose="02020603050405020304" pitchFamily="18" charset="-78"/>
              </a:rPr>
              <a:t>وعليه فموازنة الأعوام الماضية لم تسع بصورة جادة الى تنويع مصادر ايرادات الدولة ولا لترشيد الأنفاق ولا لترتيب أولويات الاستثمار على اسس اقتصادية ستراتيجية.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r>
              <a:rPr lang="ar-SA" sz="2800" b="1" dirty="0">
                <a:solidFill>
                  <a:srgbClr val="000000"/>
                </a:solidFill>
                <a:latin typeface="Calibri" panose="020F0502020204030204" pitchFamily="34" charset="0"/>
                <a:ea typeface="Times New Roman" panose="02020603050405020304" pitchFamily="18" charset="0"/>
              </a:rPr>
              <a:t>4-للفساد الاداري بصورة عامة مجموعة من الاثار السلبية اهمها حالات الفقر وتراجع العدالة الاجتماعية وانعدام ظاهرة التكافؤ الاجتماعي _الاقتصادي وتدني المستوى المعيشي لطبقات كثيرة في المجتمع نتيجة تركز الثروات والسلطات في ايدي فئة الاقلية التي تملك المال والسلطة على حساب فئة الاكثرية وهم عامة الشعب</a:t>
            </a:r>
            <a:r>
              <a:rPr lang="ar-SA" sz="2800" b="1" dirty="0" smtClean="0">
                <a:solidFill>
                  <a:srgbClr val="000000"/>
                </a:solidFill>
                <a:latin typeface="Calibri" panose="020F0502020204030204" pitchFamily="34" charset="0"/>
                <a:ea typeface="Times New Roman" panose="02020603050405020304" pitchFamily="18"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buSzPts val="1600"/>
              <a:buFont typeface="Arial" panose="020B0604020202020204" pitchFamily="34" charset="0"/>
              <a:buAutoNum type="arabicPeriod"/>
            </a:pPr>
            <a:r>
              <a:rPr lang="ar-IQ" sz="2800" b="1" dirty="0" smtClean="0">
                <a:solidFill>
                  <a:srgbClr val="000000"/>
                </a:solidFill>
                <a:latin typeface="Calibri" panose="020F0502020204030204" pitchFamily="34" charset="0"/>
                <a:ea typeface="Times New Roman" panose="02020603050405020304" pitchFamily="18" charset="0"/>
              </a:rPr>
              <a:t>5-</a:t>
            </a:r>
            <a:r>
              <a:rPr lang="ar-SA" sz="2800" b="1" dirty="0" smtClean="0">
                <a:solidFill>
                  <a:srgbClr val="000000"/>
                </a:solidFill>
                <a:latin typeface="Calibri" panose="020F0502020204030204" pitchFamily="34" charset="0"/>
                <a:ea typeface="Times New Roman" panose="02020603050405020304" pitchFamily="18" charset="0"/>
              </a:rPr>
              <a:t>تشير </a:t>
            </a:r>
            <a:r>
              <a:rPr lang="ar-SA" sz="2800" b="1" dirty="0">
                <a:solidFill>
                  <a:srgbClr val="000000"/>
                </a:solidFill>
                <a:latin typeface="Calibri" panose="020F0502020204030204" pitchFamily="34" charset="0"/>
                <a:ea typeface="Times New Roman" panose="02020603050405020304" pitchFamily="18" charset="0"/>
              </a:rPr>
              <a:t>مفوضية النزاهة الى ان من الاسباب الحقيقية المؤدية الى تفاقم ازمة الفساد المالي والاداري في المؤسسات العراقية هو التضارب بين الصلاحيات في المؤسسات ,مجالس المحافظات والمجالس البلدية, وهذا يتطلب اعادة تسمية الصلاحيات وتقسيمها اضافة الى ذلك ان المؤسسات العراقية هي مؤسسات فتية تشكلت مؤخرا وهي غير ناضجة بما فيه الكفاية ,الامر الذي ادى الى استشراء الفساد فيها .ومن اسباب الفساد الاخرى نظام المحاصصة الذي ادى الى وضع اشخاص غير مناسبين وغير مؤهلين في اماكن غير مناسبة.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tabLst>
                <a:tab pos="3667125" algn="l"/>
              </a:tabLst>
            </a:pPr>
            <a:r>
              <a:rPr lang="ar-SA" b="1" dirty="0">
                <a:solidFill>
                  <a:srgbClr val="000000"/>
                </a:solidFill>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1640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89120"/>
          </a:xfrm>
          <a:prstGeom prst="rect">
            <a:avLst/>
          </a:prstGeom>
        </p:spPr>
        <p:txBody>
          <a:bodyPr wrap="square">
            <a:spAutoFit/>
          </a:bodyPr>
          <a:lstStyle/>
          <a:p>
            <a:pPr>
              <a:spcAft>
                <a:spcPts val="800"/>
              </a:spcAft>
              <a:tabLst>
                <a:tab pos="3667125" algn="l"/>
              </a:tabLst>
            </a:pPr>
            <a:r>
              <a:rPr lang="ar-SA" sz="3200" b="1" u="sng" dirty="0">
                <a:latin typeface="Calibri" panose="020F0502020204030204" pitchFamily="34" charset="0"/>
                <a:ea typeface="Calibri" panose="020F0502020204030204" pitchFamily="34" charset="0"/>
              </a:rPr>
              <a:t>ثانيا :التوصيات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just"/>
            <a:r>
              <a:rPr lang="ar-SA" sz="3200" b="1" dirty="0">
                <a:solidFill>
                  <a:srgbClr val="000000"/>
                </a:solidFill>
                <a:latin typeface="Calibri" panose="020F0502020204030204" pitchFamily="34" charset="0"/>
                <a:ea typeface="Times New Roman" panose="02020603050405020304" pitchFamily="18" charset="0"/>
              </a:rPr>
              <a:t>1-ترشيد الانفاق العام وحسن تدبيره ورعايته وتجنب هدره ورقابته ومن اجل الاستثمار والانتاج ,الطريق الامثل لتناسب الانفاق العام مع الاحوال المالية للدولة ,ويستدعي كذلك تفعيل خطوات الاصلاح الاقتصادي التي سمع بها المواطن العراقي خلال السنوات الماضية ولم تنفذ.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just"/>
            <a:r>
              <a:rPr lang="ar-SA" sz="3200" b="1" dirty="0">
                <a:solidFill>
                  <a:srgbClr val="000000"/>
                </a:solidFill>
                <a:latin typeface="Calibri" panose="020F0502020204030204" pitchFamily="34" charset="0"/>
                <a:ea typeface="Times New Roman" panose="02020603050405020304" pitchFamily="18" charset="0"/>
              </a:rPr>
              <a:t>2-لكي تؤدي الموازنة العامة مهماتها وتقوم بوظيفتها ,لابد ان يجري اعدادها في سياق نهج استراتيجي وسياسة اقتصادية- اجتماعية واضحة,توضح موارد الدولة والقطاعات المختلفة كافة لتطوير البلد ,وضمان الرفاه للشعب ولتأسيس اقتصاد يتصف بالدينامية والنمو المتوازن والدائم.</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just"/>
            <a:r>
              <a:rPr lang="ar-SA" sz="3200" b="1" dirty="0">
                <a:solidFill>
                  <a:srgbClr val="000000"/>
                </a:solidFill>
                <a:latin typeface="Calibri" panose="020F0502020204030204" pitchFamily="34" charset="0"/>
                <a:ea typeface="Times New Roman" panose="02020603050405020304" pitchFamily="18" charset="0"/>
              </a:rPr>
              <a:t>3-اعتماد سياسات واضحة وثابتة في التوجه نحو تنويع وتنمية مصادر ايرادات الموازنة العامة ومن ابرزها العوائد الضريبية والرسوم الجمركية وتحسين نظام جباية رسوم الخدمات.</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just"/>
            <a:r>
              <a:rPr lang="ar-SA" sz="3200" b="1" dirty="0">
                <a:solidFill>
                  <a:srgbClr val="000000"/>
                </a:solidFill>
                <a:latin typeface="Calibri" panose="020F0502020204030204" pitchFamily="34" charset="0"/>
                <a:ea typeface="Times New Roman" panose="02020603050405020304" pitchFamily="18" charset="0"/>
              </a:rPr>
              <a:t>4-مكافحة الفساد المالي وتطوير اجهزة الرقابة المالية لتمكينها من مراقبة الترشيد</a:t>
            </a:r>
            <a:br>
              <a:rPr lang="ar-SA" sz="3200" b="1" dirty="0">
                <a:solidFill>
                  <a:srgbClr val="000000"/>
                </a:solidFill>
                <a:latin typeface="Calibri" panose="020F0502020204030204" pitchFamily="34" charset="0"/>
                <a:ea typeface="Times New Roman" panose="02020603050405020304" pitchFamily="18" charset="0"/>
              </a:rPr>
            </a:br>
            <a:r>
              <a:rPr lang="ar-SA" sz="3200" b="1" dirty="0">
                <a:solidFill>
                  <a:srgbClr val="000000"/>
                </a:solidFill>
                <a:latin typeface="Calibri" panose="020F0502020204030204" pitchFamily="34" charset="0"/>
                <a:ea typeface="Times New Roman" panose="02020603050405020304" pitchFamily="18" charset="0"/>
              </a:rPr>
              <a:t>5- تقليص التكاليف الامنية من خلال توفير الامن.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0343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54380"/>
            <a:ext cx="12077204" cy="4524315"/>
          </a:xfrm>
          <a:prstGeom prst="rect">
            <a:avLst/>
          </a:prstGeom>
        </p:spPr>
        <p:txBody>
          <a:bodyPr wrap="square">
            <a:spAutoFit/>
          </a:bodyPr>
          <a:lstStyle/>
          <a:p>
            <a:pPr indent="-114300" algn="just"/>
            <a:r>
              <a:rPr lang="ar-SA" b="1" dirty="0">
                <a:solidFill>
                  <a:srgbClr val="000000"/>
                </a:solidFill>
                <a:latin typeface="Calibri" panose="020F0502020204030204" pitchFamily="34" charset="0"/>
                <a:ea typeface="Times New Roman" panose="02020603050405020304" pitchFamily="18" charset="0"/>
              </a:rPr>
              <a:t>-</a:t>
            </a:r>
            <a:r>
              <a:rPr lang="ar-SA" sz="3600" b="1" dirty="0">
                <a:solidFill>
                  <a:srgbClr val="000000"/>
                </a:solidFill>
                <a:latin typeface="Calibri" panose="020F0502020204030204" pitchFamily="34" charset="0"/>
                <a:ea typeface="Times New Roman" panose="02020603050405020304" pitchFamily="18" charset="0"/>
              </a:rPr>
              <a:t>تحسين الانتاج وتفعيل القطاعات الاقتصادية الصناعية والزراعية والاستخراجية والسياحية وغيرها لزيادة موارد الدولة وتخفيف العبء عن الموازنة العامة, وعدم الاعتماد على تصدير النفط الخام وحده في تمويل الموازنةالاتحادية .</a:t>
            </a:r>
            <a:br>
              <a:rPr lang="ar-SA" sz="3600" b="1" dirty="0">
                <a:solidFill>
                  <a:srgbClr val="000000"/>
                </a:solidFill>
                <a:latin typeface="Calibri" panose="020F0502020204030204" pitchFamily="34" charset="0"/>
                <a:ea typeface="Times New Roman" panose="02020603050405020304" pitchFamily="18" charset="0"/>
              </a:rPr>
            </a:br>
            <a:r>
              <a:rPr lang="ar-SA" sz="3600" b="1" dirty="0">
                <a:solidFill>
                  <a:srgbClr val="000000"/>
                </a:solidFill>
                <a:latin typeface="Calibri" panose="020F0502020204030204" pitchFamily="34" charset="0"/>
                <a:ea typeface="Times New Roman" panose="02020603050405020304" pitchFamily="18" charset="0"/>
              </a:rPr>
              <a:t>7- تفعيل القطاع الخاص العراقي ودعمه واحالة بعض الفعاليات الاقتصادية له للتخفيف عن اعباء الدولة.</a:t>
            </a:r>
            <a:endParaRPr lang="en-US" sz="3600" dirty="0">
              <a:latin typeface="Calibri" panose="020F0502020204030204" pitchFamily="34" charset="0"/>
              <a:ea typeface="Calibri" panose="020F0502020204030204" pitchFamily="34" charset="0"/>
              <a:cs typeface="Arial" panose="020B0604020202020204" pitchFamily="34" charset="0"/>
            </a:endParaRPr>
          </a:p>
          <a:p>
            <a:pPr indent="-114300" algn="just"/>
            <a:r>
              <a:rPr lang="ar-SA" sz="3600" b="1" dirty="0">
                <a:solidFill>
                  <a:srgbClr val="000000"/>
                </a:solidFill>
                <a:latin typeface="Calibri" panose="020F0502020204030204" pitchFamily="34" charset="0"/>
                <a:ea typeface="Times New Roman" panose="02020603050405020304" pitchFamily="18" charset="0"/>
              </a:rPr>
              <a:t>8-الترشيد في الانفاق للرئاسات الثلاث و ترشيد الانفاق العام كحظر شراء المركبات الخاصة المجهزة بتجهيزات خاصة ذات الكلفة العالية لاستخدام المسؤولين.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05175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 y="190006"/>
            <a:ext cx="12073247" cy="6494085"/>
          </a:xfrm>
          <a:prstGeom prst="rect">
            <a:avLst/>
          </a:prstGeom>
        </p:spPr>
        <p:txBody>
          <a:bodyPr wrap="square">
            <a:spAutoFit/>
          </a:bodyPr>
          <a:lstStyle/>
          <a:p>
            <a:pPr algn="just"/>
            <a:r>
              <a:rPr lang="ar-IQ" sz="2800" b="1" dirty="0" smtClean="0">
                <a:solidFill>
                  <a:srgbClr val="000000"/>
                </a:solidFill>
                <a:latin typeface="Calibri" panose="020F0502020204030204" pitchFamily="34" charset="0"/>
                <a:ea typeface="Times New Roman" panose="02020603050405020304" pitchFamily="18" charset="0"/>
              </a:rPr>
              <a:t>1</a:t>
            </a:r>
            <a:r>
              <a:rPr lang="ar-SA" sz="3200" b="1" dirty="0" smtClean="0">
                <a:solidFill>
                  <a:srgbClr val="000000"/>
                </a:solidFill>
                <a:latin typeface="Calibri" panose="020F0502020204030204" pitchFamily="34" charset="0"/>
                <a:ea typeface="Times New Roman" panose="02020603050405020304" pitchFamily="18" charset="0"/>
              </a:rPr>
              <a:t>-بناء </a:t>
            </a:r>
            <a:r>
              <a:rPr lang="ar-SA" sz="3200" b="1" dirty="0">
                <a:solidFill>
                  <a:srgbClr val="000000"/>
                </a:solidFill>
                <a:latin typeface="Calibri" panose="020F0502020204030204" pitchFamily="34" charset="0"/>
                <a:ea typeface="Times New Roman" panose="02020603050405020304" pitchFamily="18" charset="0"/>
              </a:rPr>
              <a:t>جهاز قضائي مستقل وقوي ونزيه وتحريره من كل المؤثرات والضغوطات السياسية للاحزاب المتنفذة في السلطة  مع التزام السلطة التنفيذية باحترام احكامه وتنفيذها.</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ar-SA" sz="3200" b="1" dirty="0">
                <a:solidFill>
                  <a:srgbClr val="000000"/>
                </a:solidFill>
                <a:latin typeface="Calibri" panose="020F0502020204030204" pitchFamily="34" charset="0"/>
                <a:ea typeface="Times New Roman" panose="02020603050405020304" pitchFamily="18" charset="0"/>
              </a:rPr>
              <a:t> 2-- تفعيل القوانين المتعلقة بمكافحة الفساد على جميع المستويات كقانون الافصاح عن الذمم المالية لذوي المناصب العليا وقانون الكسب غير المشروع وقانون حرية الوصول الى المعلومات ,وتشديد الاحكام والعقوبات المتعلقة بمكافحة الرشوة والمحسوبية واستغلال الوظيفةالعامة في قانون العقوبات.</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ar-SA" sz="3200" b="1" dirty="0">
                <a:solidFill>
                  <a:srgbClr val="000000"/>
                </a:solidFill>
                <a:latin typeface="Calibri" panose="020F0502020204030204" pitchFamily="34" charset="0"/>
                <a:ea typeface="Times New Roman" panose="02020603050405020304" pitchFamily="18" charset="0"/>
              </a:rPr>
              <a:t> 3-- تطوير دور الرقابة والمساءلة للهيئات التشريعية من خلال الادوات البرلمانية المختلفة في هذا المجال.</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ar-SA" sz="3200" b="1" dirty="0">
                <a:solidFill>
                  <a:srgbClr val="000000"/>
                </a:solidFill>
                <a:latin typeface="Calibri" panose="020F0502020204030204" pitchFamily="34" charset="0"/>
                <a:ea typeface="Times New Roman" panose="02020603050405020304" pitchFamily="18" charset="0"/>
              </a:rPr>
              <a:t>4- تعزيز دور هيئآت الرقابة العامة كمراقب الدولة او دواوين الرقابة المالية والادارية او دواوين المظالم التي تتابع حالات سوء الادارة في مؤسسات الدولة والتعسف في استخدام السلطة وعدم الالتزام المالي والاداري وغياب الشفافية في الاجراءات المتعلقة بممارسة الوظيفة العامة.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2504"/>
            <a:ext cx="12192000" cy="5016758"/>
          </a:xfrm>
          <a:prstGeom prst="rect">
            <a:avLst/>
          </a:prstGeom>
        </p:spPr>
        <p:txBody>
          <a:bodyPr wrap="square">
            <a:spAutoFit/>
          </a:bodyPr>
          <a:lstStyle/>
          <a:p>
            <a:pPr indent="-114300" algn="just"/>
            <a:r>
              <a:rPr lang="ar-IQ" sz="4000" b="1" dirty="0" smtClean="0">
                <a:solidFill>
                  <a:srgbClr val="000000"/>
                </a:solidFill>
                <a:latin typeface="Calibri" panose="020F0502020204030204" pitchFamily="34" charset="0"/>
                <a:ea typeface="Times New Roman" panose="02020603050405020304" pitchFamily="18" charset="0"/>
              </a:rPr>
              <a:t>9</a:t>
            </a:r>
            <a:r>
              <a:rPr lang="ar-SA" sz="4000" b="1" dirty="0" smtClean="0">
                <a:solidFill>
                  <a:srgbClr val="000000"/>
                </a:solidFill>
                <a:latin typeface="Calibri" panose="020F0502020204030204" pitchFamily="34" charset="0"/>
                <a:ea typeface="Times New Roman" panose="02020603050405020304" pitchFamily="18" charset="0"/>
              </a:rPr>
              <a:t>-    </a:t>
            </a:r>
            <a:r>
              <a:rPr lang="ar-SA" sz="4000" b="1" dirty="0">
                <a:solidFill>
                  <a:srgbClr val="000000"/>
                </a:solidFill>
                <a:latin typeface="Calibri" panose="020F0502020204030204" pitchFamily="34" charset="0"/>
                <a:ea typeface="Times New Roman" panose="02020603050405020304" pitchFamily="18" charset="0"/>
              </a:rPr>
              <a:t>بناء جهاز قضائي مستقل وقوي ونزيه وتحريره من كل المؤثرات والضغوطات السياسية للاحزاب المتنفذةفي السلطة مع التزام السلطة التنفيذية باحترام احكامه وتنفيذها . </a:t>
            </a:r>
            <a:endParaRPr lang="en-US" sz="4000" dirty="0">
              <a:latin typeface="Calibri" panose="020F0502020204030204" pitchFamily="34" charset="0"/>
              <a:ea typeface="Calibri" panose="020F0502020204030204" pitchFamily="34" charset="0"/>
              <a:cs typeface="Arial" panose="020B0604020202020204" pitchFamily="34" charset="0"/>
            </a:endParaRPr>
          </a:p>
          <a:p>
            <a:r>
              <a:rPr lang="ar-SA" sz="4000" b="1" dirty="0">
                <a:solidFill>
                  <a:srgbClr val="000000"/>
                </a:solidFill>
                <a:ea typeface="Times New Roman" panose="02020603050405020304" pitchFamily="18" charset="0"/>
              </a:rPr>
              <a:t>10- تفعيل القوانين المتعلقة بمكافحة الفساد على جميع المستويات كقانون الافصاح عن الذمم المالية لذوي المناصب العليا وقانون الكسب غير المشروع وقانون حرية الوصول الى المعلومات ,وتشديد الاحكام والعقوبات المتعلقة بمكافحة الرشوة والمحسوبية واستغلال الوظيفة العامة في قانون العقوبات</a:t>
            </a:r>
            <a:endParaRPr lang="en-US" sz="4000" dirty="0"/>
          </a:p>
        </p:txBody>
      </p:sp>
    </p:spTree>
    <p:extLst>
      <p:ext uri="{BB962C8B-B14F-4D97-AF65-F5344CB8AC3E}">
        <p14:creationId xmlns:p14="http://schemas.microsoft.com/office/powerpoint/2010/main" val="28084907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84775"/>
          </a:xfrm>
          <a:prstGeom prst="rect">
            <a:avLst/>
          </a:prstGeom>
        </p:spPr>
        <p:txBody>
          <a:bodyPr wrap="square">
            <a:spAutoFit/>
          </a:bodyPr>
          <a:lstStyle/>
          <a:p>
            <a:pPr algn="just">
              <a:spcAft>
                <a:spcPts val="800"/>
              </a:spcAft>
            </a:pPr>
            <a:r>
              <a:rPr lang="ar-IQ"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37506" y="0"/>
            <a:ext cx="11954494" cy="6852773"/>
          </a:xfrm>
          <a:prstGeom prst="rect">
            <a:avLst/>
          </a:prstGeom>
        </p:spPr>
        <p:txBody>
          <a:bodyPr wrap="square">
            <a:spAutoFit/>
          </a:bodyPr>
          <a:lstStyle/>
          <a:p>
            <a:pPr marL="10795" indent="-6350" algn="ctr">
              <a:lnSpc>
                <a:spcPct val="107000"/>
              </a:lnSpc>
            </a:pPr>
            <a:r>
              <a:rPr lang="ar-SA" sz="20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منهجية البحث</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0795" indent="-6350" algn="just">
              <a:lnSpc>
                <a:spcPct val="107000"/>
              </a:lnSpc>
            </a:pPr>
            <a:r>
              <a:rPr lang="ar-SA" sz="16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اولا </a:t>
            </a:r>
            <a:r>
              <a:rPr lang="ar-SA" sz="28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:مشكلة البحث :</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350" algn="just">
              <a:lnSpc>
                <a:spcPct val="107000"/>
              </a:lnSpc>
            </a:pPr>
            <a:r>
              <a:rPr lang="ar-SA" sz="2800" b="1" dirty="0">
                <a:solidFill>
                  <a:srgbClr val="000000"/>
                </a:solidFill>
                <a:latin typeface="Calibri" panose="020F0502020204030204" pitchFamily="34" charset="0"/>
                <a:ea typeface="Times New Roman" panose="02020603050405020304" pitchFamily="18" charset="0"/>
              </a:rPr>
              <a:t>. إن الاقتصاد العراقي يعاني من قصور الإيرادات وزيادة النفقات العامة, ويظهر ذلك في العجز التخطيطي المتواصل في الموازنة العامة ولغاية موازنة 2015.وسيستمر العجز في الموازنات القادمة طالما بقيت نفس السياسة المعتمدة من قبل الدولة. إن إيرادات الموازنة العامة تغطى معظمها من الإيرادات النفطية حيث يعتبر النفط الخام المصدر الرئيسي لتمويل موازنة الدولة.  أما النفقات العامة في الموازنة فيلاحظ أن الإنفاق الحكومي قد ازداد بشكل كبير وتوجه منذ بداية الثمانينات من القرن الماضي الى الدفاع والأمن الداخلي مع ضآلة نسب الإنفاق على خدمات التربية والتعليم والصحة والخدمات الاجتماعية. اذن يغلب طابع اختلال الهيكلية على الموازنة العامة للدولة حيث الارتفاع المتواصل بمستويات العجز الناشئ عن التفوق المستمر للنفقات العامة على الايرادات العامة لعدم قدرة الدولة على ترشيد الانفاق العام لاعتبارات اجتماعية ولعجزها عن تنويع مصادر الايرادات من خلال زيادة القاعدة الضريبية والحد من حالات التهرب الضريبي . ويلاحظ بان العجز في الموازنة العامة قد اتخذ طابع الاستمرارية.ويمكن تجسيد مشكلة البحث بالتساؤل التالي :هل الفساد الاداري والمالي بالعراق يبدا من بداية اقرار وتنفيذ الموازنة ؟.</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350" algn="just">
              <a:lnSpc>
                <a:spcPct val="107000"/>
              </a:lnSpc>
            </a:pPr>
            <a:r>
              <a:rPr lang="ar-SA" sz="2800" b="1" dirty="0">
                <a:solidFill>
                  <a:srgbClr val="000000"/>
                </a:solidFill>
                <a:latin typeface="Calibri" panose="020F0502020204030204" pitchFamily="34" charset="0"/>
                <a:ea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95003" y="0"/>
            <a:ext cx="12096997" cy="6415602"/>
          </a:xfrm>
          <a:prstGeom prst="rect">
            <a:avLst/>
          </a:prstGeom>
        </p:spPr>
        <p:txBody>
          <a:bodyPr wrap="square">
            <a:spAutoFit/>
          </a:bodyPr>
          <a:lstStyle/>
          <a:p>
            <a:pPr indent="-6350" algn="just">
              <a:lnSpc>
                <a:spcPct val="107000"/>
              </a:lnSpc>
            </a:pPr>
            <a:r>
              <a:rPr lang="ar-SA" sz="3200" b="1" u="sng" dirty="0">
                <a:solidFill>
                  <a:srgbClr val="000000"/>
                </a:solidFill>
                <a:latin typeface="Calibri" panose="020F0502020204030204" pitchFamily="34" charset="0"/>
                <a:ea typeface="Times New Roman" panose="02020603050405020304" pitchFamily="18" charset="0"/>
              </a:rPr>
              <a:t>ثانيا:اهداف البحث :</a:t>
            </a:r>
            <a:r>
              <a:rPr lang="ar-SA" sz="3200" b="1" dirty="0">
                <a:solidFill>
                  <a:srgbClr val="000000"/>
                </a:solidFill>
                <a:latin typeface="Calibri" panose="020F0502020204030204" pitchFamily="34" charset="0"/>
                <a:ea typeface="Times New Roman" panose="02020603050405020304" pitchFamily="18" charset="0"/>
              </a:rPr>
              <a:t>هناك عدة اهدف للبحث تتمثل ب:</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SzPts val="1600"/>
              <a:buFont typeface="Arial" panose="020B0604020202020204" pitchFamily="34" charset="0"/>
              <a:buAutoNum type="arabicPeriod"/>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يستند البحث الى بيان المرتكزات المعرفية للموازنة بصورة عامة وموازنة البنود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07000"/>
              </a:lnSpc>
              <a:buSzPts val="1600"/>
              <a:buFont typeface="Arial" panose="020B0604020202020204" pitchFamily="34" charset="0"/>
              <a:buAutoNum type="arabicPeriod"/>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بيان المرتكزات المعرفية للموازنة العامة للدولة العراقية بشكل خاص من حيث المفهوم والواقع والاستراتيجية التي تقوم عليها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07000"/>
              </a:lnSpc>
              <a:buSzPts val="1600"/>
              <a:buFont typeface="Arial" panose="020B0604020202020204" pitchFamily="34" charset="0"/>
              <a:buAutoNum type="arabicPeriod"/>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بيان ابعاد الموازنة العامة للدولة وحساباتها الختامية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07000"/>
              </a:lnSpc>
              <a:buSzPts val="1600"/>
              <a:buFont typeface="Arial" panose="020B0604020202020204" pitchFamily="34" charset="0"/>
              <a:buAutoNum type="arabicPeriod"/>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بيان اثار الفساد على الموازنة والمقترحات الكفيلة للمعالجة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07000"/>
              </a:lnSpc>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ar-SA" sz="3200" b="1" u="sng"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ثالثا:فرضية البحث:</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يستند البحث الى فرضية رئيسة مفادها :ان اعتماد بناء موازنة عامة للدولة على اسس علمية نزيهة تاخذ باهداف ستراتيجية  </a:t>
            </a:r>
            <a:r>
              <a:rPr lang="ar-SA" sz="3200" b="1" dirty="0">
                <a:solidFill>
                  <a:srgbClr val="000000"/>
                </a:solidFill>
                <a:latin typeface="Calibri" panose="020F0502020204030204" pitchFamily="34" charset="0"/>
                <a:ea typeface="Times New Roman" panose="02020603050405020304" pitchFamily="18" charset="0"/>
              </a:rPr>
              <a:t>تترجم فيها الحكومة سياستها الاقتصادية والاجتماعية </a:t>
            </a: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تستبعد كل نواحي القصور والتبذير والضياع والفساد الاداري والمالي يؤدي الى تحقيق انعاش وتنمية بالاقتصاد العراقي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5" name="Rectangle 4"/>
          <p:cNvSpPr/>
          <p:nvPr/>
        </p:nvSpPr>
        <p:spPr>
          <a:xfrm>
            <a:off x="118753" y="112645"/>
            <a:ext cx="12073247" cy="6188233"/>
          </a:xfrm>
          <a:prstGeom prst="rect">
            <a:avLst/>
          </a:prstGeom>
        </p:spPr>
        <p:txBody>
          <a:bodyPr wrap="square">
            <a:spAutoFit/>
          </a:bodyPr>
          <a:lstStyle/>
          <a:p>
            <a:pPr indent="514350">
              <a:lnSpc>
                <a:spcPct val="107000"/>
              </a:lnSpc>
              <a:spcAft>
                <a:spcPts val="800"/>
              </a:spcAft>
              <a:tabLst>
                <a:tab pos="3667125" algn="l"/>
              </a:tabLst>
            </a:pPr>
            <a:r>
              <a:rPr lang="ar-SA" sz="2800" b="1" dirty="0">
                <a:latin typeface="Calibri" panose="020F0502020204030204" pitchFamily="34" charset="0"/>
                <a:ea typeface="Calibri" panose="020F0502020204030204" pitchFamily="34" charset="0"/>
              </a:rPr>
              <a:t>ثالثا : ستراتيجية وضع الموازنة العامة  العراقية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3667125" algn="l"/>
              </a:tabLst>
            </a:pPr>
            <a:r>
              <a:rPr lang="ar-SA" sz="2800" b="1" dirty="0">
                <a:latin typeface="Calibri" panose="020F0502020204030204" pitchFamily="34" charset="0"/>
                <a:ea typeface="Times New Roman" panose="02020603050405020304" pitchFamily="18" charset="0"/>
                <a:cs typeface="Simplified Arabic" panose="02020603050405020304" pitchFamily="18" charset="-78"/>
              </a:rPr>
              <a:t>– الموازنة الفيدرالية للعراق للاعوام 2005 ولغاية 2016 من حيث انها لاتحتوي على الأبعاد الاقتصادية والاصلاحية الضرورية ،بل كانت موازنة توافقية مبنية على اساس ابقاء </a:t>
            </a: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الأمورعل</a:t>
            </a:r>
            <a:r>
              <a:rPr lang="ar-IQ" sz="2800" b="1" dirty="0" smtClean="0">
                <a:latin typeface="Calibri" panose="020F0502020204030204" pitchFamily="34" charset="0"/>
                <a:ea typeface="Times New Roman" panose="02020603050405020304" pitchFamily="18" charset="0"/>
                <a:cs typeface="Simplified Arabic" panose="02020603050405020304" pitchFamily="18" charset="-78"/>
              </a:rPr>
              <a:t>ى </a:t>
            </a: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حالها.</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وعليه فموازنة الأعوام الماضية لم تسع بصورة جادة الى تنويع مصادر ايرادات الدولة ولا لترشيد الأنفاق ولا لترتيب أولويات الاستثمار على اسس اقتصادية </a:t>
            </a: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ستراتي</a:t>
            </a:r>
            <a:r>
              <a:rPr lang="ar-IQ" sz="2800" b="1" dirty="0" smtClean="0">
                <a:latin typeface="Calibri" panose="020F0502020204030204" pitchFamily="34" charset="0"/>
                <a:ea typeface="Times New Roman" panose="02020603050405020304" pitchFamily="18" charset="0"/>
                <a:cs typeface="Simplified Arabic" panose="02020603050405020304" pitchFamily="18" charset="-78"/>
              </a:rPr>
              <a:t>جي.</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a:t>
            </a:r>
            <a:br>
              <a:rPr lang="ar-SA" sz="2800" b="1" dirty="0">
                <a:latin typeface="Calibri" panose="020F0502020204030204" pitchFamily="34" charset="0"/>
                <a:ea typeface="Times New Roman" panose="02020603050405020304" pitchFamily="18" charset="0"/>
                <a:cs typeface="Simplified Arabic" panose="02020603050405020304" pitchFamily="18" charset="-78"/>
              </a:rPr>
            </a:br>
            <a:r>
              <a:rPr lang="ar-IQ" sz="2800" b="1" dirty="0" smtClean="0">
                <a:ea typeface="Times New Roman" panose="02020603050405020304" pitchFamily="18" charset="0"/>
                <a:cs typeface="Simplified Arabic" panose="02020603050405020304" pitchFamily="18" charset="-78"/>
              </a:rPr>
              <a:t>لقد</a:t>
            </a:r>
            <a:r>
              <a:rPr lang="ar-SA" sz="2800" b="1" dirty="0" smtClean="0">
                <a:ea typeface="Times New Roman" panose="02020603050405020304" pitchFamily="18" charset="0"/>
                <a:cs typeface="Simplified Arabic" panose="02020603050405020304" pitchFamily="18" charset="-78"/>
              </a:rPr>
              <a:t> </a:t>
            </a:r>
            <a:r>
              <a:rPr lang="ar-SA" sz="2800" b="1" dirty="0">
                <a:ea typeface="Times New Roman" panose="02020603050405020304" pitchFamily="18" charset="0"/>
                <a:cs typeface="Simplified Arabic" panose="02020603050405020304" pitchFamily="18" charset="-78"/>
              </a:rPr>
              <a:t>واجهت الدولة حجم المسؤولية والدمار في عمق الاقتصاد اضافة للنفقات الهائلة على الاجهزة الامنية لمواجهة حربه الضروس مع تنظيمات(داعش) الأرهابية وعدم كفاية ايرادات النفط وتزايد مديات حجم الفساد وسرقة المال العام بشكل واضح لتكوين رأس المال </a:t>
            </a:r>
            <a:r>
              <a:rPr lang="ar-SA" sz="2800" b="1" dirty="0" smtClean="0">
                <a:ea typeface="Times New Roman" panose="02020603050405020304" pitchFamily="18" charset="0"/>
                <a:cs typeface="Simplified Arabic" panose="02020603050405020304" pitchFamily="18" charset="-78"/>
              </a:rPr>
              <a:t>الضروري</a:t>
            </a:r>
            <a:r>
              <a:rPr lang="ar-SA" sz="2800" b="1" dirty="0">
                <a:ea typeface="Times New Roman" panose="02020603050405020304" pitchFamily="18" charset="0"/>
                <a:cs typeface="Simplified Arabic" panose="02020603050405020304" pitchFamily="18" charset="-78"/>
              </a:rPr>
              <a:t/>
            </a:r>
            <a:br>
              <a:rPr lang="ar-SA" sz="2800" b="1" dirty="0">
                <a:ea typeface="Times New Roman" panose="02020603050405020304" pitchFamily="18" charset="0"/>
                <a:cs typeface="Simplified Arabic" panose="02020603050405020304" pitchFamily="18" charset="-78"/>
              </a:rPr>
            </a:br>
            <a:r>
              <a:rPr lang="ar-SA" sz="2800" b="1" dirty="0">
                <a:solidFill>
                  <a:srgbClr val="000000"/>
                </a:solidFill>
                <a:ea typeface="Times New Roman" panose="02020603050405020304" pitchFamily="18" charset="0"/>
              </a:rPr>
              <a:t>يعتبر إقرار قانون الموازنة العامة في العراق من أهم وظائف ومهام السلطة التشريعية وتعتبر الموازنة المحرك الرئيسي للاقتصاد العراقي وتتأثر بها سائر الأنشطة الاقتصادية ولها مساس مباشر بالأحوال المعيشية لكل اسرة عراقية. إن الاقتصاد العراقي يعاني من قصور الإيرادات وزيادة النفقات العامة, ويظهر ذلك في العجز التخطيطي المتواصل في الموازنة العامة ولغاية موازنة 2013.وسيستمر العجز في الموازنات القادمة طالما بقيت نفس السياسة </a:t>
            </a:r>
            <a:r>
              <a:rPr lang="ar-IQ" sz="2800" b="1" dirty="0" smtClean="0">
                <a:solidFill>
                  <a:srgbClr val="000000"/>
                </a:solidFill>
                <a:ea typeface="Times New Roman" panose="02020603050405020304" pitchFamily="18" charset="0"/>
              </a:rPr>
              <a:t>المعتمدة.</a:t>
            </a:r>
            <a:endParaRPr lang="en-US" sz="2800" dirty="0"/>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83378" y="866899"/>
            <a:ext cx="13775377" cy="707886"/>
          </a:xfrm>
          <a:prstGeom prst="rect">
            <a:avLst/>
          </a:prstGeom>
        </p:spPr>
        <p:txBody>
          <a:bodyPr wrap="square">
            <a:spAutoFit/>
          </a:bodyPr>
          <a:lstStyle/>
          <a:p>
            <a:r>
              <a:rPr lang="ar-IQ" sz="4000" b="1" dirty="0" smtClean="0"/>
              <a:t>.</a:t>
            </a:r>
            <a:endParaRPr lang="en-US" sz="4000" b="1" dirty="0"/>
          </a:p>
        </p:txBody>
      </p:sp>
      <p:sp>
        <p:nvSpPr>
          <p:cNvPr id="4" name="Rectangle 3"/>
          <p:cNvSpPr/>
          <p:nvPr/>
        </p:nvSpPr>
        <p:spPr>
          <a:xfrm>
            <a:off x="332509" y="83127"/>
            <a:ext cx="11732821" cy="6188233"/>
          </a:xfrm>
          <a:prstGeom prst="rect">
            <a:avLst/>
          </a:prstGeom>
        </p:spPr>
        <p:txBody>
          <a:bodyPr wrap="square">
            <a:spAutoFit/>
          </a:bodyPr>
          <a:lstStyle/>
          <a:p>
            <a:pPr algn="just">
              <a:lnSpc>
                <a:spcPct val="107000"/>
              </a:lnSpc>
              <a:spcAft>
                <a:spcPts val="800"/>
              </a:spcAft>
              <a:tabLst>
                <a:tab pos="3667125" algn="l"/>
              </a:tabLst>
            </a:pPr>
            <a:r>
              <a:rPr lang="ar-SA" sz="2800" b="1" dirty="0" smtClean="0">
                <a:solidFill>
                  <a:srgbClr val="000000"/>
                </a:solidFill>
                <a:latin typeface="Calibri" panose="020F0502020204030204" pitchFamily="34" charset="0"/>
                <a:ea typeface="Times New Roman" panose="02020603050405020304" pitchFamily="18" charset="0"/>
              </a:rPr>
              <a:t>. </a:t>
            </a:r>
            <a:r>
              <a:rPr lang="ar-SA" sz="2800" b="1" dirty="0">
                <a:solidFill>
                  <a:srgbClr val="000000"/>
                </a:solidFill>
                <a:latin typeface="Calibri" panose="020F0502020204030204" pitchFamily="34" charset="0"/>
                <a:ea typeface="Times New Roman" panose="02020603050405020304" pitchFamily="18" charset="0"/>
              </a:rPr>
              <a:t>إن إيرادات الموازنة العامة تغطى معظمها من الإيرادات النفطية حيث يعتبر النفط الخام المصدر الرئيسي لتمويل موازنة الدولة وقد استسهلت الدولة ذلك دون أن تكلف نفسها بتصنيع النفط الخام وتحويله إلى منتجات نفطية تسد حاجتنا المحلية وتصدير الفائض إلى الأسواق العالمية حيث أن أسعار المنتجات</a:t>
            </a:r>
            <a:r>
              <a:rPr lang="ar-SA" sz="2800" dirty="0">
                <a:solidFill>
                  <a:srgbClr val="000000"/>
                </a:solidFill>
                <a:latin typeface="Calibri" panose="020F0502020204030204" pitchFamily="34" charset="0"/>
                <a:ea typeface="Times New Roman" panose="02020603050405020304" pitchFamily="18" charset="0"/>
              </a:rPr>
              <a:t> </a:t>
            </a:r>
            <a:r>
              <a:rPr lang="ar-SA" sz="2800" b="1" dirty="0">
                <a:solidFill>
                  <a:srgbClr val="000000"/>
                </a:solidFill>
                <a:latin typeface="Calibri" panose="020F0502020204030204" pitchFamily="34" charset="0"/>
                <a:ea typeface="Times New Roman" panose="02020603050405020304" pitchFamily="18" charset="0"/>
              </a:rPr>
              <a:t>النفطية أعلى بكثير من أسعار النفط الخام وقد أدت سياسة الدولة هذه باعتمادها على اقتصاد وحيد الجانب إلى اضمحلال دور الموارد المالية الأخرى كالضرائب والرسوم وذلك لعد م كفاءة الأجهزة المكلفة بتقدير وجباية هذه الضرائب إضافة إلى انتشار الرشوة والفساد في تلك الأجهزة.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14350" algn="just">
              <a:lnSpc>
                <a:spcPct val="107000"/>
              </a:lnSpc>
              <a:spcAft>
                <a:spcPts val="800"/>
              </a:spcAft>
              <a:tabLst>
                <a:tab pos="3667125" algn="l"/>
              </a:tabLst>
            </a:pPr>
            <a:r>
              <a:rPr lang="ar-SA" sz="2800" b="1" dirty="0">
                <a:solidFill>
                  <a:srgbClr val="000000"/>
                </a:solidFill>
                <a:latin typeface="Calibri" panose="020F0502020204030204" pitchFamily="34" charset="0"/>
                <a:ea typeface="Times New Roman" panose="02020603050405020304" pitchFamily="18" charset="0"/>
              </a:rPr>
              <a:t> أما النفقات العامة في الموازنة فيلاحظ أن الإنفاق الحكومي قد ازداد بشكل كبير وتوجه منذ بداية الثمانينات من القرن الماضي الى الدفاع والأمن الداخلي مع ضآلة نسب الإنفاق على خدمات التربية والتعليم والصحة والخدمات الاجتماعية. اذن يغلب طابع اختلال الهيكلية على الموازنة العامة للدولة حيث الارتفاع المتواصل بمستويات العجز الناشئ عن التفوق المستمر للنفقات العامة على الايرادات العامة لعدم قدرة الدولة على ترشيد الانفاق العام لاعتبارات اجتماعية ولعجزها عن تنويع مصادر الايرادات من خلال زيادة القاعدة الضريبية والحد من حالات التهرب الضريبي . ويلاحظ بان العجز في الموازنة العامة قد اتخذ طابع الاستمرارية.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94" y="225631"/>
            <a:ext cx="12108873" cy="4283417"/>
          </a:xfrm>
          <a:prstGeom prst="rect">
            <a:avLst/>
          </a:prstGeom>
        </p:spPr>
        <p:txBody>
          <a:bodyPr wrap="square">
            <a:spAutoFit/>
          </a:bodyPr>
          <a:lstStyle/>
          <a:p>
            <a:pPr indent="514350" algn="just">
              <a:lnSpc>
                <a:spcPct val="107000"/>
              </a:lnSpc>
              <a:spcAft>
                <a:spcPts val="800"/>
              </a:spcAft>
              <a:tabLst>
                <a:tab pos="3667125" algn="l"/>
              </a:tabLst>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ar-SA" sz="2400" b="1" dirty="0">
                <a:solidFill>
                  <a:srgbClr val="000000"/>
                </a:solidFill>
                <a:latin typeface="Arial" panose="020B0604020202020204" pitchFamily="34" charset="0"/>
                <a:ea typeface="Times New Roman" panose="02020603050405020304" pitchFamily="18" charset="0"/>
              </a:rPr>
              <a:t>رابعا :الموازنة العامة والحسابات الختامية:</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SA" sz="2400" b="1" dirty="0">
                <a:solidFill>
                  <a:srgbClr val="000000"/>
                </a:solidFill>
                <a:ea typeface="Times New Roman" panose="02020603050405020304" pitchFamily="18" charset="0"/>
              </a:rPr>
              <a:t> لكي تؤدي الموازنة العامة مهماتها وتقوم بوظيفتها ,لابد ان يجري اعدادها في سياق نهج استراتيجي وسياسة اقتصادية- اجتماعية واضحة,توضح موارد الدولة والقطاعات المختلفة كافة لتطوير البلد ,وضمان الرفاه للشعب ولتأسيس اقتصاد يتصف بالدينامية والنمو المتوازن والدائم. كما لابد ان يجري ربط التخطيط والمشاريع في القطاعات والوزارات مع الاولويات الوطنية وحاجات التنمية المستدامة مما يتطلب التنسيق بين الجهات ذات العلاقة كافة. ومن الملاحظ ان مشروع الموازنة السنوية الذي يقدم كل عام منذ التغيير لاترافقه حسابات ختامية وتقويم شامل لموازنة السنة السابقة,وللمبالغ التي خصصت للانفاق في اطارها ومدى الانفاق الفعلي </a:t>
            </a:r>
            <a:r>
              <a:rPr lang="ar-SA" sz="2400" b="1" dirty="0" smtClean="0">
                <a:solidFill>
                  <a:srgbClr val="000000"/>
                </a:solidFill>
                <a:ea typeface="Times New Roman" panose="02020603050405020304" pitchFamily="18" charset="0"/>
              </a:rPr>
              <a:t>و</a:t>
            </a:r>
            <a:r>
              <a:rPr lang="ar-IQ" sz="2400" b="1" dirty="0" smtClean="0">
                <a:solidFill>
                  <a:srgbClr val="000000"/>
                </a:solidFill>
                <a:ea typeface="Times New Roman" panose="02020603050405020304" pitchFamily="18" charset="0"/>
              </a:rPr>
              <a:t>الا</a:t>
            </a:r>
            <a:r>
              <a:rPr lang="ar-SA" sz="2400" b="1" dirty="0" smtClean="0">
                <a:solidFill>
                  <a:srgbClr val="000000"/>
                </a:solidFill>
                <a:ea typeface="Times New Roman" panose="02020603050405020304" pitchFamily="18" charset="0"/>
              </a:rPr>
              <a:t>نجازات </a:t>
            </a:r>
            <a:r>
              <a:rPr lang="ar-SA" sz="2400" b="1" dirty="0">
                <a:solidFill>
                  <a:srgbClr val="000000"/>
                </a:solidFill>
                <a:ea typeface="Times New Roman" panose="02020603050405020304" pitchFamily="18" charset="0"/>
              </a:rPr>
              <a:t>والاخفاقات والمبالغ المدورة ولارصدة العراق الاحتياطية في الداخل والخارج وغير ذلك.</a:t>
            </a:r>
            <a:br>
              <a:rPr lang="ar-SA" sz="2400" b="1" dirty="0">
                <a:solidFill>
                  <a:srgbClr val="000000"/>
                </a:solidFill>
                <a:ea typeface="Times New Roman" panose="02020603050405020304" pitchFamily="18" charset="0"/>
              </a:rPr>
            </a:br>
            <a:r>
              <a:rPr lang="ar-IQ" sz="2400" b="1" dirty="0" smtClean="0">
                <a:solidFill>
                  <a:srgbClr val="000000"/>
                </a:solidFill>
                <a:ea typeface="Times New Roman" panose="02020603050405020304" pitchFamily="18" charset="0"/>
              </a:rPr>
              <a:t>و</a:t>
            </a:r>
            <a:r>
              <a:rPr lang="ar-SA" sz="2400" b="1" dirty="0" smtClean="0">
                <a:solidFill>
                  <a:srgbClr val="000000"/>
                </a:solidFill>
                <a:ea typeface="Times New Roman" panose="02020603050405020304" pitchFamily="18" charset="0"/>
              </a:rPr>
              <a:t>تتسم </a:t>
            </a:r>
            <a:r>
              <a:rPr lang="ar-SA" sz="2400" b="1" dirty="0">
                <a:solidFill>
                  <a:srgbClr val="000000"/>
                </a:solidFill>
                <a:ea typeface="Times New Roman" panose="02020603050405020304" pitchFamily="18" charset="0"/>
              </a:rPr>
              <a:t>أسس وآليات اعتماد الأسعار التخمينية للنفط وكمية النفط المصدرة في الموازنة بدرجة غير قليلة من الارتجال والاعتباطية,كما يجري التصرف بجزء من موارد الموازنة بعيدا عن رقابة مجلس النواب.</a:t>
            </a:r>
            <a:br>
              <a:rPr lang="ar-SA" sz="2400" b="1" dirty="0">
                <a:solidFill>
                  <a:srgbClr val="000000"/>
                </a:solidFill>
                <a:ea typeface="Times New Roman" panose="02020603050405020304" pitchFamily="18" charset="0"/>
              </a:rPr>
            </a:br>
            <a:endParaRPr lang="en-US" sz="2400" dirty="0"/>
          </a:p>
        </p:txBody>
      </p:sp>
    </p:spTree>
    <p:extLst>
      <p:ext uri="{BB962C8B-B14F-4D97-AF65-F5344CB8AC3E}">
        <p14:creationId xmlns:p14="http://schemas.microsoft.com/office/powerpoint/2010/main" val="3205572793"/>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787" y="578659"/>
            <a:ext cx="11450470" cy="592726"/>
          </a:xfrm>
          <a:prstGeom prst="rect">
            <a:avLst/>
          </a:prstGeom>
        </p:spPr>
        <p:txBody>
          <a:bodyPr wrap="square">
            <a:spAutoFit/>
          </a:bodyPr>
          <a:lstStyle/>
          <a:p>
            <a:pPr indent="57150" algn="just">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
        <p:nvSpPr>
          <p:cNvPr id="4" name="Rectangle 3"/>
          <p:cNvSpPr/>
          <p:nvPr/>
        </p:nvSpPr>
        <p:spPr>
          <a:xfrm>
            <a:off x="0" y="106879"/>
            <a:ext cx="12192000" cy="4524315"/>
          </a:xfrm>
          <a:prstGeom prst="rect">
            <a:avLst/>
          </a:prstGeom>
        </p:spPr>
        <p:txBody>
          <a:bodyPr wrap="square">
            <a:spAutoFit/>
          </a:bodyPr>
          <a:lstStyle/>
          <a:p>
            <a:pPr algn="just"/>
            <a:r>
              <a:rPr lang="ar-SA" sz="3600" b="1" dirty="0">
                <a:solidFill>
                  <a:srgbClr val="000000"/>
                </a:solidFill>
                <a:ea typeface="Times New Roman" panose="02020603050405020304" pitchFamily="18" charset="0"/>
              </a:rPr>
              <a:t>وتعادل موازنة العراق موازنة مصر والاردن وسوريا وفلسطين ولبنان, ونفوس هذه الدول اكثر من 100 مليون نسمة بينما نفوس العراق 32 مليون نسمة ,غير ان مستوى المعيشة في هذه البلدان افضل من مستوى المعيشة في العراق, فما السبب في ذلك؟ انه الفساد الذي تحول الى ثقافة بعد سقوط النظام المقبور في عام 2003 كانت اوضاع العراق كارثية حيث تم تدمير البنى التحتية وانتشار الفقر والبطالة الا ان النظام الجديد لم يعتمد سياسة الترشيد وشد الاحزمة وتوجيه معظم الموارد المالية المتاحة الى المشاريع لخلق فرص عمل وتوفير مداخيل للناس وتوفير الخدمات الاساسية </a:t>
            </a:r>
            <a:r>
              <a:rPr lang="ar-IQ" sz="3600" b="1" dirty="0" smtClean="0">
                <a:solidFill>
                  <a:srgbClr val="000000"/>
                </a:solidFill>
                <a:ea typeface="Times New Roman" panose="02020603050405020304" pitchFamily="18" charset="0"/>
              </a:rPr>
              <a:t>.</a:t>
            </a:r>
            <a:endParaRPr lang="en-US" sz="3600" dirty="0"/>
          </a:p>
        </p:txBody>
      </p:sp>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2265</Words>
  <Application>Microsoft Office PowerPoint</Application>
  <PresentationFormat>Widescreen</PresentationFormat>
  <Paragraphs>116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Simplified Arabic</vt:lpstr>
      <vt:lpstr>Times New Roman</vt:lpstr>
      <vt:lpstr>نسق Office</vt:lpstr>
      <vt:lpstr>الموازنة العامة للدولة بين العجز والفساد والاصلاح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61</cp:revision>
  <dcterms:created xsi:type="dcterms:W3CDTF">2016-03-30T18:43:19Z</dcterms:created>
  <dcterms:modified xsi:type="dcterms:W3CDTF">2019-03-16T11:32:14Z</dcterms:modified>
</cp:coreProperties>
</file>