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7" r:id="rId2"/>
    <p:sldId id="258" r:id="rId3"/>
    <p:sldId id="259" r:id="rId4"/>
    <p:sldId id="260" r:id="rId5"/>
    <p:sldId id="261" r:id="rId6"/>
    <p:sldId id="263" r:id="rId7"/>
    <p:sldId id="264" r:id="rId8"/>
    <p:sldId id="265" r:id="rId9"/>
    <p:sldId id="262" r:id="rId10"/>
    <p:sldId id="266" r:id="rId11"/>
    <p:sldId id="267" r:id="rId12"/>
    <p:sldId id="268" r:id="rId13"/>
    <p:sldId id="286" r:id="rId14"/>
    <p:sldId id="269" r:id="rId15"/>
    <p:sldId id="270" r:id="rId16"/>
    <p:sldId id="271" r:id="rId17"/>
    <p:sldId id="272" r:id="rId18"/>
    <p:sldId id="273" r:id="rId19"/>
    <p:sldId id="274" r:id="rId20"/>
    <p:sldId id="275" r:id="rId21"/>
    <p:sldId id="276" r:id="rId22"/>
    <p:sldId id="277" r:id="rId23"/>
    <p:sldId id="278" r:id="rId24"/>
    <p:sldId id="287" r:id="rId25"/>
    <p:sldId id="279" r:id="rId26"/>
    <p:sldId id="280" r:id="rId27"/>
    <p:sldId id="281" r:id="rId28"/>
    <p:sldId id="282" r:id="rId29"/>
    <p:sldId id="284" r:id="rId30"/>
    <p:sldId id="285" r:id="rId31"/>
    <p:sldId id="288" r:id="rId3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652CD1F-19DA-4B30-88CC-A82540DF4D76}" type="datetimeFigureOut">
              <a:rPr lang="ar-IQ" smtClean="0"/>
              <a:pPr/>
              <a:t>10/07/1440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6FDB182C-A80F-45D5-8558-C6A09055CF3F}"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52CD1F-19DA-4B30-88CC-A82540DF4D76}" type="datetimeFigureOut">
              <a:rPr lang="ar-IQ" smtClean="0"/>
              <a:pPr/>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FDB182C-A80F-45D5-8558-C6A09055CF3F}"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52CD1F-19DA-4B30-88CC-A82540DF4D76}" type="datetimeFigureOut">
              <a:rPr lang="ar-IQ" smtClean="0"/>
              <a:pPr/>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FDB182C-A80F-45D5-8558-C6A09055CF3F}"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52CD1F-19DA-4B30-88CC-A82540DF4D76}" type="datetimeFigureOut">
              <a:rPr lang="ar-IQ" smtClean="0"/>
              <a:pPr/>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FDB182C-A80F-45D5-8558-C6A09055CF3F}"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52CD1F-19DA-4B30-88CC-A82540DF4D76}" type="datetimeFigureOut">
              <a:rPr lang="ar-IQ" smtClean="0"/>
              <a:pPr/>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FDB182C-A80F-45D5-8558-C6A09055CF3F}"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52CD1F-19DA-4B30-88CC-A82540DF4D76}" type="datetimeFigureOut">
              <a:rPr lang="ar-IQ" smtClean="0"/>
              <a:pPr/>
              <a:t>10/07/1440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FDB182C-A80F-45D5-8558-C6A09055CF3F}"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52CD1F-19DA-4B30-88CC-A82540DF4D76}" type="datetimeFigureOut">
              <a:rPr lang="ar-IQ" smtClean="0"/>
              <a:pPr/>
              <a:t>10/07/1440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FDB182C-A80F-45D5-8558-C6A09055CF3F}"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52CD1F-19DA-4B30-88CC-A82540DF4D76}" type="datetimeFigureOut">
              <a:rPr lang="ar-IQ" smtClean="0"/>
              <a:pPr/>
              <a:t>10/07/1440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FDB182C-A80F-45D5-8558-C6A09055CF3F}"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52CD1F-19DA-4B30-88CC-A82540DF4D76}" type="datetimeFigureOut">
              <a:rPr lang="ar-IQ" smtClean="0"/>
              <a:pPr/>
              <a:t>10/07/1440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FDB182C-A80F-45D5-8558-C6A09055CF3F}"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52CD1F-19DA-4B30-88CC-A82540DF4D76}" type="datetimeFigureOut">
              <a:rPr lang="ar-IQ" smtClean="0"/>
              <a:pPr/>
              <a:t>10/07/1440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FDB182C-A80F-45D5-8558-C6A09055CF3F}"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52CD1F-19DA-4B30-88CC-A82540DF4D76}" type="datetimeFigureOut">
              <a:rPr lang="ar-IQ" smtClean="0"/>
              <a:pPr/>
              <a:t>10/07/1440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6FDB182C-A80F-45D5-8558-C6A09055CF3F}"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652CD1F-19DA-4B30-88CC-A82540DF4D76}" type="datetimeFigureOut">
              <a:rPr lang="ar-IQ" smtClean="0"/>
              <a:pPr/>
              <a:t>10/07/1440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FDB182C-A80F-45D5-8558-C6A09055CF3F}"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962674"/>
          </a:xfrm>
        </p:spPr>
        <p:txBody>
          <a:bodyPr>
            <a:normAutofit/>
          </a:bodyPr>
          <a:lstStyle/>
          <a:p>
            <a:r>
              <a:rPr lang="ar-IQ" dirty="0" smtClean="0"/>
              <a:t>  </a:t>
            </a:r>
            <a:endParaRPr lang="ar-IQ" dirty="0"/>
          </a:p>
        </p:txBody>
      </p:sp>
      <p:sp>
        <p:nvSpPr>
          <p:cNvPr id="3" name="Content Placeholder 2"/>
          <p:cNvSpPr>
            <a:spLocks noGrp="1"/>
          </p:cNvSpPr>
          <p:nvPr>
            <p:ph idx="1"/>
          </p:nvPr>
        </p:nvSpPr>
        <p:spPr>
          <a:xfrm>
            <a:off x="457200" y="332656"/>
            <a:ext cx="8229600" cy="5544615"/>
          </a:xfrm>
        </p:spPr>
        <p:txBody>
          <a:bodyPr>
            <a:normAutofit lnSpcReduction="10000"/>
          </a:bodyPr>
          <a:lstStyle/>
          <a:p>
            <a:endParaRPr lang="ar-IQ" dirty="0" smtClean="0"/>
          </a:p>
          <a:p>
            <a:r>
              <a:rPr lang="ar-IQ" sz="4400" b="1" dirty="0" smtClean="0"/>
              <a:t>        </a:t>
            </a:r>
            <a:r>
              <a:rPr lang="ar-IQ" sz="4400" b="1" dirty="0" smtClean="0"/>
              <a:t>محاضرة بعنوان :المدخل </a:t>
            </a:r>
            <a:r>
              <a:rPr lang="ar-IQ" sz="4400" b="1" dirty="0"/>
              <a:t>المعاصر لتقويم الأداء </a:t>
            </a:r>
            <a:r>
              <a:rPr lang="ar-IQ" sz="4400" b="1" dirty="0"/>
              <a:t>الستراتيجي... </a:t>
            </a:r>
            <a:r>
              <a:rPr lang="ar-IQ" sz="4400" b="1" dirty="0" smtClean="0"/>
              <a:t>باستعمال بطاقة </a:t>
            </a:r>
            <a:r>
              <a:rPr lang="ar-IQ" sz="4400" b="1" dirty="0"/>
              <a:t>العلامات المتوازنة : </a:t>
            </a:r>
            <a:endParaRPr lang="en-US" sz="4400" dirty="0"/>
          </a:p>
          <a:p>
            <a:endParaRPr lang="en-US" sz="4400" dirty="0"/>
          </a:p>
          <a:p>
            <a:r>
              <a:rPr lang="ar-IQ" sz="4400" dirty="0" smtClean="0"/>
              <a:t>            الاستاذ الدكتورة</a:t>
            </a:r>
          </a:p>
          <a:p>
            <a:r>
              <a:rPr lang="ar-IQ" sz="4400" dirty="0" smtClean="0"/>
              <a:t>              منال جبار سرور</a:t>
            </a:r>
          </a:p>
          <a:p>
            <a:r>
              <a:rPr lang="ar-IQ" sz="4400" dirty="0" smtClean="0"/>
              <a:t>    كلية الادارة والاقتصاد /جامعة بغداد</a:t>
            </a:r>
            <a:endParaRPr lang="en-US" sz="4400" dirty="0" smtClean="0"/>
          </a:p>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r>
              <a:rPr lang="ar-IQ" dirty="0" smtClean="0"/>
              <a:t>    </a:t>
            </a:r>
            <a:endParaRPr lang="ar-IQ" dirty="0"/>
          </a:p>
        </p:txBody>
      </p:sp>
      <p:sp>
        <p:nvSpPr>
          <p:cNvPr id="3" name="Content Placeholder 2"/>
          <p:cNvSpPr>
            <a:spLocks noGrp="1"/>
          </p:cNvSpPr>
          <p:nvPr>
            <p:ph idx="1"/>
          </p:nvPr>
        </p:nvSpPr>
        <p:spPr>
          <a:xfrm>
            <a:off x="457200" y="404664"/>
            <a:ext cx="8229600" cy="5688631"/>
          </a:xfrm>
        </p:spPr>
        <p:txBody>
          <a:bodyPr>
            <a:normAutofit fontScale="92500"/>
          </a:bodyPr>
          <a:lstStyle/>
          <a:p>
            <a:r>
              <a:rPr lang="ar-IQ" sz="3200" dirty="0"/>
              <a:t> </a:t>
            </a:r>
            <a:endParaRPr lang="ar-IQ" sz="3200" dirty="0" smtClean="0"/>
          </a:p>
          <a:p>
            <a:r>
              <a:rPr lang="ar-IQ" sz="3200" b="1" dirty="0" smtClean="0"/>
              <a:t>إن </a:t>
            </a:r>
            <a:r>
              <a:rPr lang="ar-IQ" sz="3200" b="1" dirty="0"/>
              <a:t>المنظور المالي يركز على الأهداف والمقاييس المتعلقة ببقية المناظير في بطاقة العلامات المتوازنة من أجل تحسين النتائج المالية التي تطمح لها الوحدة الاقتصادية، إذ إن هناك علاقة بين هذا المنظور وبقيـة المناظير في بطاقة العلامات المتوازنة حيث أشار </a:t>
            </a:r>
            <a:r>
              <a:rPr lang="en-US" sz="3200" b="1" dirty="0"/>
              <a:t>(Hansen &amp; </a:t>
            </a:r>
            <a:r>
              <a:rPr lang="en-US" sz="3200" b="1" dirty="0" err="1"/>
              <a:t>Mowen</a:t>
            </a:r>
            <a:r>
              <a:rPr lang="en-US" sz="3200" b="1" dirty="0"/>
              <a:t>) </a:t>
            </a:r>
            <a:r>
              <a:rPr lang="ar-IQ" sz="3200" b="1" dirty="0"/>
              <a:t>إلى وجود علاقة متبادلة بين مناظير بطاقة العلامات المتوازنة من أجل تحقيق الأهداف المالية للوحدات الاقتصادية، إذ إن المنظور المالي يهتم بالنتائج المالية لبقية المناظير </a:t>
            </a:r>
            <a:r>
              <a:rPr lang="ar-IQ" sz="3200" b="1" dirty="0" smtClean="0"/>
              <a:t>الأخرى، </a:t>
            </a:r>
            <a:r>
              <a:rPr lang="ar-IQ" sz="3200" b="1" dirty="0"/>
              <a:t>وعليه فإن المنظور المالي يركز على حجم ومستوى الدخل التشغيلي والعائد على رأس المال المستثمر الناتج من تخفيض التكاليف وبيع أكبر عدد من الوحدات الحالية والجديدة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lstStyle/>
          <a:p>
            <a:r>
              <a:rPr lang="ar-IQ" dirty="0" smtClean="0"/>
              <a:t>    </a:t>
            </a:r>
            <a:endParaRPr lang="ar-IQ" dirty="0"/>
          </a:p>
        </p:txBody>
      </p:sp>
      <p:sp>
        <p:nvSpPr>
          <p:cNvPr id="3" name="Content Placeholder 2"/>
          <p:cNvSpPr>
            <a:spLocks noGrp="1"/>
          </p:cNvSpPr>
          <p:nvPr>
            <p:ph idx="1"/>
          </p:nvPr>
        </p:nvSpPr>
        <p:spPr>
          <a:xfrm>
            <a:off x="457200" y="260648"/>
            <a:ext cx="8229600" cy="5976663"/>
          </a:xfrm>
        </p:spPr>
        <p:txBody>
          <a:bodyPr>
            <a:normAutofit/>
          </a:bodyPr>
          <a:lstStyle/>
          <a:p>
            <a:endParaRPr lang="ar-IQ" dirty="0" smtClean="0"/>
          </a:p>
          <a:p>
            <a:r>
              <a:rPr lang="ar-IQ" dirty="0" smtClean="0"/>
              <a:t>ث</a:t>
            </a:r>
            <a:r>
              <a:rPr lang="ar-IQ" sz="3200" dirty="0" smtClean="0"/>
              <a:t>انياً </a:t>
            </a:r>
            <a:r>
              <a:rPr lang="ar-IQ" sz="3200" dirty="0"/>
              <a:t>:ـ </a:t>
            </a:r>
            <a:r>
              <a:rPr lang="ar-IQ" sz="3200" b="1" dirty="0"/>
              <a:t>منظور الزبون </a:t>
            </a:r>
            <a:r>
              <a:rPr lang="en-US" sz="3200" dirty="0"/>
              <a:t>(Customer Perspective)</a:t>
            </a:r>
            <a:r>
              <a:rPr lang="ar-IQ" sz="3200" dirty="0"/>
              <a:t> :ـ </a:t>
            </a:r>
            <a:endParaRPr lang="en-US" sz="3200" dirty="0"/>
          </a:p>
          <a:p>
            <a:r>
              <a:rPr lang="ar-IQ" sz="3200" dirty="0"/>
              <a:t>  يوضح منظور الزبون في بطاقة العلامات المتوازنة </a:t>
            </a:r>
            <a:r>
              <a:rPr lang="ar-IQ" sz="3200" b="1" dirty="0"/>
              <a:t>القيمة المقدمة للزبون، حيث يرتبط ذلك بتميّز الوحدة الاقتصادية عن منافسيها في السوق ويتم ذلك من خلال الاحتفاظ بالزبائن الحاليين وكسب زبائن جدد ويتم التركيز على الجودة العالية </a:t>
            </a:r>
            <a:r>
              <a:rPr lang="ar-IQ" sz="3200" dirty="0"/>
              <a:t>للمنتجات المقدمة والأسعار المناسبة والخدمات والعلاقات الجيدة مع </a:t>
            </a:r>
            <a:r>
              <a:rPr lang="ar-IQ" sz="3200" dirty="0" smtClean="0"/>
              <a:t>الزبائن، </a:t>
            </a:r>
            <a:r>
              <a:rPr lang="ar-IQ" sz="3200" dirty="0"/>
              <a:t>وإن المقاييس الخاصة بمنظور الزبون غالباً ما تكون موجهة نحو الأهداف المالية </a:t>
            </a:r>
            <a:r>
              <a:rPr lang="ar-IQ" sz="3200" b="1" dirty="0"/>
              <a:t>وإن هذه المقاييس متمثلة برضا الزبائن والحصة السوقية والاحتفاظ بالزبائن وكسب زبائن جدد وربحية </a:t>
            </a:r>
            <a:r>
              <a:rPr lang="ar-IQ" sz="3200" b="1" dirty="0" smtClean="0"/>
              <a:t>الزبائن .</a:t>
            </a:r>
            <a:endParaRPr lang="ar-IQ" sz="32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lstStyle/>
          <a:p>
            <a:r>
              <a:rPr lang="ar-IQ" dirty="0" smtClean="0"/>
              <a:t>  </a:t>
            </a:r>
            <a:endParaRPr lang="ar-IQ" dirty="0"/>
          </a:p>
        </p:txBody>
      </p:sp>
      <p:sp>
        <p:nvSpPr>
          <p:cNvPr id="3" name="Content Placeholder 2"/>
          <p:cNvSpPr>
            <a:spLocks noGrp="1"/>
          </p:cNvSpPr>
          <p:nvPr>
            <p:ph idx="1"/>
          </p:nvPr>
        </p:nvSpPr>
        <p:spPr>
          <a:xfrm>
            <a:off x="457200" y="332656"/>
            <a:ext cx="8229600" cy="6048672"/>
          </a:xfrm>
        </p:spPr>
        <p:txBody>
          <a:bodyPr>
            <a:normAutofit/>
          </a:bodyPr>
          <a:lstStyle/>
          <a:p>
            <a:r>
              <a:rPr lang="ar-IQ" dirty="0"/>
              <a:t> </a:t>
            </a:r>
            <a:endParaRPr lang="ar-IQ" dirty="0" smtClean="0"/>
          </a:p>
          <a:p>
            <a:r>
              <a:rPr lang="ar-IQ" b="1" dirty="0" smtClean="0"/>
              <a:t>إن </a:t>
            </a:r>
            <a:r>
              <a:rPr lang="ar-IQ" b="1" dirty="0"/>
              <a:t>عدم تلبية احتياجات الزبائن وتوقعاتهم ستؤدي في النهاية إلى إضعاف مركز الوحدة الاقتصادية التنافسي في السوق وذلك بسبب وجود منافسين يقدمون منتجات بمواصفات متميّزة تلبي احتياجات وتوقعات الزبائن الأمر الذي يتطلب من الوحدة الاقتصادية أن تلبي احتياجات الزبائن وتقليص فجوة توقعاتهم</a:t>
            </a:r>
            <a:r>
              <a:rPr lang="ar-IQ" b="1" dirty="0" smtClean="0"/>
              <a:t>،</a:t>
            </a:r>
            <a:r>
              <a:rPr lang="ar-IQ" b="1" dirty="0"/>
              <a:t> وبذلك فإن على الوحدة الاقتصادية تقليص هذه الفجوة من خلال تلبية احتياجات الزبائن وتقديم منتجات حسب متطلباتهم وتوقعاتهم </a:t>
            </a:r>
            <a:r>
              <a:rPr lang="ar-IQ" dirty="0"/>
              <a:t>وكذلك الاهتمام بالمقاييس الخاصة برضا الزبائن والمحافظة على الزبائن الحاليين وكسب زبائن جدد عند القيام بعملية تقويم الأداء الستراتيجي، وفي ظل بيئة التصنيع الحديثة وما رافقها من تغيّرات فإن منظور الزبون يعد مصدراً هاماً لتحقيق الأهداف المالية لأنه يركز على الزبائن والسوق الذي تتنافس فيه الوحدات </a:t>
            </a:r>
            <a:r>
              <a:rPr lang="ar-IQ" dirty="0" smtClean="0"/>
              <a:t>الاقتصادية.</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ar-EG" dirty="0"/>
          </a:p>
        </p:txBody>
      </p:sp>
      <p:sp>
        <p:nvSpPr>
          <p:cNvPr id="3" name="Content Placeholder 2"/>
          <p:cNvSpPr>
            <a:spLocks noGrp="1"/>
          </p:cNvSpPr>
          <p:nvPr>
            <p:ph idx="1"/>
          </p:nvPr>
        </p:nvSpPr>
        <p:spPr>
          <a:xfrm>
            <a:off x="0" y="0"/>
            <a:ext cx="9144000" cy="6858000"/>
          </a:xfrm>
        </p:spPr>
        <p:txBody>
          <a:bodyPr/>
          <a:lstStyle/>
          <a:p>
            <a:r>
              <a:rPr lang="en-US" dirty="0" smtClean="0"/>
              <a:t>  </a:t>
            </a:r>
            <a:endParaRPr lang="ar-EG" dirty="0"/>
          </a:p>
        </p:txBody>
      </p:sp>
      <p:pic>
        <p:nvPicPr>
          <p:cNvPr id="1027" name="Picture 3" descr="H:\منوع منال\مقايس.JPG"/>
          <p:cNvPicPr>
            <a:picLocks noChangeAspect="1" noChangeArrowheads="1"/>
          </p:cNvPicPr>
          <p:nvPr/>
        </p:nvPicPr>
        <p:blipFill>
          <a:blip r:embed="rId2" cstate="print"/>
          <a:srcRect/>
          <a:stretch>
            <a:fillRect/>
          </a:stretch>
        </p:blipFill>
        <p:spPr bwMode="auto">
          <a:xfrm>
            <a:off x="214282" y="928670"/>
            <a:ext cx="8715435" cy="571504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lstStyle/>
          <a:p>
            <a:r>
              <a:rPr lang="ar-IQ" dirty="0" smtClean="0"/>
              <a:t>   </a:t>
            </a:r>
            <a:endParaRPr lang="ar-IQ" dirty="0"/>
          </a:p>
        </p:txBody>
      </p:sp>
      <p:sp>
        <p:nvSpPr>
          <p:cNvPr id="3" name="Content Placeholder 2"/>
          <p:cNvSpPr>
            <a:spLocks noGrp="1"/>
          </p:cNvSpPr>
          <p:nvPr>
            <p:ph idx="1"/>
          </p:nvPr>
        </p:nvSpPr>
        <p:spPr>
          <a:xfrm>
            <a:off x="457200" y="260648"/>
            <a:ext cx="8229600" cy="5688631"/>
          </a:xfrm>
        </p:spPr>
        <p:txBody>
          <a:bodyPr>
            <a:normAutofit/>
          </a:bodyPr>
          <a:lstStyle/>
          <a:p>
            <a:endParaRPr lang="ar-IQ" dirty="0" smtClean="0"/>
          </a:p>
          <a:p>
            <a:r>
              <a:rPr lang="ar-IQ" dirty="0" smtClean="0"/>
              <a:t>ثالثاً </a:t>
            </a:r>
            <a:r>
              <a:rPr lang="ar-IQ" dirty="0"/>
              <a:t>:ـ </a:t>
            </a:r>
            <a:r>
              <a:rPr lang="ar-IQ" b="1" dirty="0"/>
              <a:t>منظور العمليات الداخلية </a:t>
            </a:r>
            <a:r>
              <a:rPr lang="en-US" dirty="0"/>
              <a:t>(Internal Processes Perspective)</a:t>
            </a:r>
            <a:r>
              <a:rPr lang="ar-IQ" dirty="0"/>
              <a:t> :ـ </a:t>
            </a:r>
            <a:endParaRPr lang="en-US" dirty="0"/>
          </a:p>
          <a:p>
            <a:r>
              <a:rPr lang="ar-IQ" dirty="0"/>
              <a:t>  </a:t>
            </a:r>
            <a:r>
              <a:rPr lang="ar-IQ" b="1" dirty="0"/>
              <a:t>يتعامل منظور العمليات الداخلية مع الأهداف عبر سلسلة القيمة بدءً من البحث والتطوير وحتى خدمة الزبائن ما بعد البيع مروراً بالتصميم والإنتاج والتسويق والتوزيع وذلك من أجل التأكد من كفاءة العمليات </a:t>
            </a:r>
            <a:r>
              <a:rPr lang="ar-IQ" b="1" dirty="0" smtClean="0"/>
              <a:t>التشغيلية، وإن </a:t>
            </a:r>
            <a:r>
              <a:rPr lang="ar-IQ" b="1" dirty="0"/>
              <a:t>منظور العمليات الداخلية يركز على سلسلة القيمة ويتعامل مع الكفاءة والجودة سواءً أكانت بالنسبة للعمليات أم المنتجات وفي جميع أوجه النشاط </a:t>
            </a:r>
            <a:r>
              <a:rPr lang="ar-IQ" b="1" dirty="0" smtClean="0"/>
              <a:t>.</a:t>
            </a:r>
            <a:endParaRPr lang="en-US" b="1" dirty="0"/>
          </a:p>
          <a:p>
            <a:r>
              <a:rPr lang="ar-IQ" b="1" dirty="0"/>
              <a:t> وقد أشار </a:t>
            </a:r>
            <a:r>
              <a:rPr lang="en-US" b="1" dirty="0"/>
              <a:t>(</a:t>
            </a:r>
            <a:r>
              <a:rPr lang="en-US" b="1" dirty="0" err="1"/>
              <a:t>Horngren</a:t>
            </a:r>
            <a:r>
              <a:rPr lang="en-US" b="1" dirty="0"/>
              <a:t>)</a:t>
            </a:r>
            <a:r>
              <a:rPr lang="ar-IQ" b="1" dirty="0"/>
              <a:t> وآخرون إلى إن منظور العمليات الداخلية يشترك مع منظور الزبون بإضافة قيمة للزبون، ويشترك مع المنظور المالي بإضافة قيمة </a:t>
            </a:r>
            <a:r>
              <a:rPr lang="ar-IQ" b="1" dirty="0" smtClean="0"/>
              <a:t>للمساهمين</a:t>
            </a:r>
            <a:r>
              <a:rPr lang="ar-IQ" b="1"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lstStyle/>
          <a:p>
            <a:r>
              <a:rPr lang="ar-IQ" dirty="0" smtClean="0"/>
              <a:t>  </a:t>
            </a:r>
            <a:endParaRPr lang="ar-IQ" dirty="0"/>
          </a:p>
        </p:txBody>
      </p:sp>
      <p:sp>
        <p:nvSpPr>
          <p:cNvPr id="3" name="Content Placeholder 2"/>
          <p:cNvSpPr>
            <a:spLocks noGrp="1"/>
          </p:cNvSpPr>
          <p:nvPr>
            <p:ph idx="1"/>
          </p:nvPr>
        </p:nvSpPr>
        <p:spPr>
          <a:xfrm>
            <a:off x="457200" y="332656"/>
            <a:ext cx="8229600" cy="5976663"/>
          </a:xfrm>
        </p:spPr>
        <p:txBody>
          <a:bodyPr>
            <a:normAutofit/>
          </a:bodyPr>
          <a:lstStyle/>
          <a:p>
            <a:endParaRPr lang="ar-IQ" dirty="0" smtClean="0"/>
          </a:p>
          <a:p>
            <a:r>
              <a:rPr lang="ar-IQ" sz="3200" dirty="0" smtClean="0"/>
              <a:t>يتضح </a:t>
            </a:r>
            <a:r>
              <a:rPr lang="ar-IQ" sz="3200" dirty="0"/>
              <a:t>إن منظور العمليات الداخلية يركز على سلسلة القيمة إذ إن عمليات الإبداع تشتمل على القيام بدراسة السوق وتحديد حاجات الزبائن ويتعلق الأمر بتحديد الأسواق المستهدفة وتحديد احتياجاتها من السلع والخدمات الجديدة التي يرغب بها الزبائن حسب متطلباتهم وتوقعاتهم، وفيما يتعلق بعمليات التشغيل فيتم من خلالها تصنيع تلك المنتجات التي يرغب بها الزبائن، إما خدمات ما بعد البيع فتتم بعد تسليم المنتجات إلى الزبائن وتشمل خدمات الصيانة وغيرها من الخدمات التي تهدف إلى إرضائهم وزيادة ثقتهم بالوحدة الاقتصادية ومنتجاتها التي تقدمها إليهم، وكما موضح بالشكل الآتي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lstStyle/>
          <a:p>
            <a:r>
              <a:rPr lang="ar-IQ" dirty="0" smtClean="0"/>
              <a:t>  </a:t>
            </a:r>
            <a:endParaRPr lang="ar-IQ" dirty="0"/>
          </a:p>
        </p:txBody>
      </p:sp>
      <p:sp>
        <p:nvSpPr>
          <p:cNvPr id="3" name="Content Placeholder 2"/>
          <p:cNvSpPr>
            <a:spLocks noGrp="1"/>
          </p:cNvSpPr>
          <p:nvPr>
            <p:ph idx="1"/>
          </p:nvPr>
        </p:nvSpPr>
        <p:spPr>
          <a:xfrm>
            <a:off x="457200" y="332656"/>
            <a:ext cx="8229600" cy="5832647"/>
          </a:xfrm>
        </p:spPr>
        <p:txBody>
          <a:bodyPr>
            <a:normAutofit lnSpcReduction="10000"/>
          </a:bodyPr>
          <a:lstStyle/>
          <a:p>
            <a:endParaRPr lang="ar-IQ" dirty="0" smtClean="0"/>
          </a:p>
          <a:p>
            <a:r>
              <a:rPr lang="ar-IQ" dirty="0" smtClean="0"/>
              <a:t>رابعاً </a:t>
            </a:r>
            <a:r>
              <a:rPr lang="ar-IQ" dirty="0"/>
              <a:t>:</a:t>
            </a:r>
            <a:r>
              <a:rPr lang="ar-IQ" sz="3200" b="1" dirty="0"/>
              <a:t>ـ منظور التعلم والنمو </a:t>
            </a:r>
            <a:r>
              <a:rPr lang="en-US" sz="3200" dirty="0"/>
              <a:t>(Learning and Growth Perspective)</a:t>
            </a:r>
            <a:r>
              <a:rPr lang="ar-IQ" sz="3200" dirty="0"/>
              <a:t> :ـ </a:t>
            </a:r>
            <a:endParaRPr lang="en-US" sz="3200" dirty="0"/>
          </a:p>
          <a:p>
            <a:r>
              <a:rPr lang="ar-IQ" sz="3200" dirty="0"/>
              <a:t>  </a:t>
            </a:r>
            <a:r>
              <a:rPr lang="ar-IQ" sz="3200" b="1" dirty="0"/>
              <a:t>إن منظور التعلم والنمو يركز على تحديد العوامل الحاسمة لنجاح الوحدة الاقتصادية في ظل تقنياتها وقابلياتها في الوقت الحاضر وذلك لأن المنافسة الشديدة تتطلب التحسين المستمر من أجل تحقيق القيمة المطلوبة إلى الزبائن والمالكين، وإن هذا المنظور يسعى إلى تطوير قدرات العاملين والحصول على رضاهم من أجل زيادة الإنتاجية وتحقيق الجودة </a:t>
            </a:r>
            <a:r>
              <a:rPr lang="ar-IQ" sz="3200" dirty="0"/>
              <a:t>المطلوبة لكل من العمليات والمنتجات وكذلك تعزيز قدرات نظم المعلومات وتحفيز العاملين من خلال دعم نظم الحوافز والمكافآت لتقديم أداء متميّز للوحدة الاقتصادية </a:t>
            </a:r>
            <a:r>
              <a:rPr lang="ar-IQ" sz="3200" dirty="0" smtClean="0"/>
              <a:t>.</a:t>
            </a:r>
            <a:endParaRPr lang="ar-IQ"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lstStyle/>
          <a:p>
            <a:r>
              <a:rPr lang="ar-IQ" dirty="0" smtClean="0"/>
              <a:t>  </a:t>
            </a:r>
            <a:endParaRPr lang="ar-IQ" dirty="0"/>
          </a:p>
        </p:txBody>
      </p:sp>
      <p:sp>
        <p:nvSpPr>
          <p:cNvPr id="3" name="Content Placeholder 2"/>
          <p:cNvSpPr>
            <a:spLocks noGrp="1"/>
          </p:cNvSpPr>
          <p:nvPr>
            <p:ph idx="1"/>
          </p:nvPr>
        </p:nvSpPr>
        <p:spPr>
          <a:xfrm>
            <a:off x="457200" y="188640"/>
            <a:ext cx="8229600" cy="5904655"/>
          </a:xfrm>
        </p:spPr>
        <p:txBody>
          <a:bodyPr>
            <a:normAutofit fontScale="92500" lnSpcReduction="10000"/>
          </a:bodyPr>
          <a:lstStyle/>
          <a:p>
            <a:endParaRPr lang="ar-IQ" dirty="0" smtClean="0"/>
          </a:p>
          <a:p>
            <a:r>
              <a:rPr lang="ar-IQ" sz="3200" dirty="0" smtClean="0"/>
              <a:t>خامساً </a:t>
            </a:r>
            <a:r>
              <a:rPr lang="ar-IQ" sz="3200" dirty="0"/>
              <a:t>:ـ </a:t>
            </a:r>
            <a:r>
              <a:rPr lang="ar-IQ" sz="3200" b="1" dirty="0"/>
              <a:t>منظور البيئة المجتمعية </a:t>
            </a:r>
            <a:r>
              <a:rPr lang="en-US" sz="3200" dirty="0"/>
              <a:t>(Social Environmental Perspective)</a:t>
            </a:r>
            <a:r>
              <a:rPr lang="ar-IQ" sz="3200" dirty="0"/>
              <a:t> :ـ </a:t>
            </a:r>
            <a:endParaRPr lang="en-US" sz="3200" dirty="0"/>
          </a:p>
          <a:p>
            <a:r>
              <a:rPr lang="ar-IQ" sz="3200" dirty="0"/>
              <a:t>  لقد أضاف بعض الباحثين </a:t>
            </a:r>
            <a:r>
              <a:rPr lang="ar-IQ" sz="3200" b="1" dirty="0"/>
              <a:t>منظور خامس إلى بطاقة العلامات المتوازنة وهو منظور البيئة المجتمعية ومنهم </a:t>
            </a:r>
            <a:r>
              <a:rPr lang="en-US" sz="3200" b="1" dirty="0"/>
              <a:t>(</a:t>
            </a:r>
            <a:r>
              <a:rPr lang="en-US" sz="3200" b="1" dirty="0" err="1"/>
              <a:t>Lipe</a:t>
            </a:r>
            <a:r>
              <a:rPr lang="en-US" sz="3200" b="1" dirty="0"/>
              <a:t> &amp; </a:t>
            </a:r>
            <a:r>
              <a:rPr lang="en-US" sz="3200" b="1" dirty="0" err="1"/>
              <a:t>Salterio</a:t>
            </a:r>
            <a:r>
              <a:rPr lang="en-US" sz="3200" b="1" dirty="0"/>
              <a:t>)</a:t>
            </a:r>
            <a:r>
              <a:rPr lang="ar-IQ" sz="3200" b="1" dirty="0"/>
              <a:t>، وإن إضافة هذا المنظور إلى بطاقة العلامات المتوازنة كان لسببين رئيسيين وهما كالآتي </a:t>
            </a:r>
            <a:r>
              <a:rPr lang="ar-IQ" sz="3200" b="1" dirty="0" smtClean="0"/>
              <a:t>:</a:t>
            </a:r>
            <a:endParaRPr lang="en-US" sz="3200" b="1" dirty="0"/>
          </a:p>
          <a:p>
            <a:pPr lvl="0"/>
            <a:r>
              <a:rPr lang="ar-IQ" sz="3200" b="1" dirty="0"/>
              <a:t>إن أداء المجتمع والأداء البيئي يشكلان جزءاً أساسياً من ستراتيجية الوحدة الاقتصادية في الوقت الحاضر وبالتالي فإن أهداف ومقاييس هذا المنظور تعد جزءاً مكملاً للبطاقة </a:t>
            </a:r>
            <a:r>
              <a:rPr lang="ar-IQ" sz="3200" dirty="0"/>
              <a:t>. 	</a:t>
            </a:r>
            <a:endParaRPr lang="en-US" sz="3200" dirty="0"/>
          </a:p>
          <a:p>
            <a:r>
              <a:rPr lang="ar-IQ" sz="3200" b="1" dirty="0"/>
              <a:t>توسيع دور بطاقة العلامات المتوازنة للقيام بعملية تقويم الأداء الستراتيجي للوحدة الاقتصادية وبالشكل الذي يتناسب مع التغيّرات البيئية الحديثة </a:t>
            </a:r>
            <a:r>
              <a:rPr lang="ar-IQ" b="1" dirty="0" smtClean="0"/>
              <a:t>.</a:t>
            </a:r>
            <a:endParaRPr lang="ar-IQ"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lstStyle/>
          <a:p>
            <a:r>
              <a:rPr lang="ar-IQ" dirty="0" smtClean="0"/>
              <a:t>  </a:t>
            </a:r>
            <a:endParaRPr lang="ar-IQ" dirty="0"/>
          </a:p>
        </p:txBody>
      </p:sp>
      <p:sp>
        <p:nvSpPr>
          <p:cNvPr id="3" name="Content Placeholder 2"/>
          <p:cNvSpPr>
            <a:spLocks noGrp="1"/>
          </p:cNvSpPr>
          <p:nvPr>
            <p:ph idx="1"/>
          </p:nvPr>
        </p:nvSpPr>
        <p:spPr>
          <a:xfrm>
            <a:off x="457200" y="404664"/>
            <a:ext cx="8229600" cy="5616623"/>
          </a:xfrm>
        </p:spPr>
        <p:txBody>
          <a:bodyPr>
            <a:normAutofit/>
          </a:bodyPr>
          <a:lstStyle/>
          <a:p>
            <a:r>
              <a:rPr lang="ar-IQ" dirty="0"/>
              <a:t> </a:t>
            </a:r>
            <a:endParaRPr lang="ar-IQ" dirty="0" smtClean="0"/>
          </a:p>
          <a:p>
            <a:r>
              <a:rPr lang="ar-IQ" sz="3200" b="1" dirty="0" smtClean="0"/>
              <a:t>إن </a:t>
            </a:r>
            <a:r>
              <a:rPr lang="ar-IQ" sz="3200" b="1" dirty="0"/>
              <a:t>الوحدة الاقتصادية تشكل جزءاً مهماً من المجتمع الذي تنتمي إليه مما يتوجب عليها اختيار مؤشرات ومقاييس والقيام بإجراءات قياس أدائها الاجتماعي والبيئي ومن ثم تقديم المعلومات بطريقة منتظمة يمكن استعمالها في تقويم ذلك الأداء وإيصال هذه المعلومات إلى الأطراف المعنية سواءً أكانت داخل الوحدة الاقتصادية أم خارجها</a:t>
            </a:r>
            <a:r>
              <a:rPr lang="ar-IQ" sz="3200" dirty="0"/>
              <a:t>، وبما إن أداء المجتمع والأداء البيئي يشكلان جزءاً من ستراتيجية الوحدة الاقتصادية لذلك فإن عليها إعداد تقارير خاصة بذلك يمكن من خلالها بيان مدى خدمة الوحدة الاقتصادية للمجتمع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r>
              <a:rPr lang="ar-IQ" dirty="0" smtClean="0"/>
              <a:t>  </a:t>
            </a:r>
            <a:endParaRPr lang="ar-IQ" dirty="0"/>
          </a:p>
        </p:txBody>
      </p:sp>
      <p:sp>
        <p:nvSpPr>
          <p:cNvPr id="3" name="Content Placeholder 2"/>
          <p:cNvSpPr>
            <a:spLocks noGrp="1"/>
          </p:cNvSpPr>
          <p:nvPr>
            <p:ph idx="1"/>
          </p:nvPr>
        </p:nvSpPr>
        <p:spPr>
          <a:xfrm>
            <a:off x="457200" y="260648"/>
            <a:ext cx="8229600" cy="5904655"/>
          </a:xfrm>
        </p:spPr>
        <p:txBody>
          <a:bodyPr>
            <a:normAutofit/>
          </a:bodyPr>
          <a:lstStyle/>
          <a:p>
            <a:endParaRPr lang="ar-IQ" dirty="0" smtClean="0"/>
          </a:p>
          <a:p>
            <a:r>
              <a:rPr lang="ar-IQ" sz="3200" dirty="0" smtClean="0"/>
              <a:t>يستخلص </a:t>
            </a:r>
            <a:r>
              <a:rPr lang="ar-IQ" sz="3200" dirty="0"/>
              <a:t>منها </a:t>
            </a:r>
            <a:r>
              <a:rPr lang="ar-IQ" sz="3200" b="1" dirty="0"/>
              <a:t>أهداف ومقاييس منظور البيئة المجتمعية</a:t>
            </a:r>
            <a:r>
              <a:rPr lang="ar-IQ" sz="3200" dirty="0"/>
              <a:t>، وإن الأنشطة المتعلقة بالأداء الاجتماعي والبيئي هي كالآتي :</a:t>
            </a:r>
            <a:r>
              <a:rPr lang="ar-IQ" sz="3200" dirty="0" smtClean="0"/>
              <a:t>ـ</a:t>
            </a:r>
            <a:endParaRPr lang="en-US" sz="3200" dirty="0"/>
          </a:p>
          <a:p>
            <a:pPr lvl="0"/>
            <a:r>
              <a:rPr lang="ar-IQ" sz="3200" b="1" dirty="0"/>
              <a:t>الأنشطة الخاصة بالعاملين :ـ وهي الأنشطة التي تهدف إلى تحسين حال العاملين بوجه عام مثل أنشطة الوقاية الصحية والمشاركة في الإدارة والضمان الاجتماعي وغيرها .</a:t>
            </a:r>
            <a:endParaRPr lang="en-US" sz="3200" b="1" dirty="0"/>
          </a:p>
          <a:p>
            <a:pPr lvl="0"/>
            <a:r>
              <a:rPr lang="ar-IQ" sz="3200" b="1" dirty="0"/>
              <a:t>الأنشطة الخاصة بالتفاعل مع المجتمع :ـ وهي الأنشطة ذات النفع العام للمجتمع مثل التبرعات الخاصة بدعم صندوق الفقراء أو دعم صندوق الطلبة المحتاجين أو إنشاء حضانة لأطفال المنطقة أو خلق فرص عمل وغيرها من الأنشطة التي تساعد في إرضاء المجتمع . 	</a:t>
            </a:r>
            <a:endParaRPr lang="en-US" sz="3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r>
              <a:rPr lang="ar-IQ" dirty="0" smtClean="0"/>
              <a:t> </a:t>
            </a:r>
            <a:endParaRPr lang="ar-IQ" dirty="0"/>
          </a:p>
        </p:txBody>
      </p:sp>
      <p:sp>
        <p:nvSpPr>
          <p:cNvPr id="3" name="Content Placeholder 2"/>
          <p:cNvSpPr>
            <a:spLocks noGrp="1"/>
          </p:cNvSpPr>
          <p:nvPr>
            <p:ph idx="1"/>
          </p:nvPr>
        </p:nvSpPr>
        <p:spPr>
          <a:xfrm>
            <a:off x="457200" y="404664"/>
            <a:ext cx="8229600" cy="5721499"/>
          </a:xfrm>
        </p:spPr>
        <p:txBody>
          <a:bodyPr>
            <a:normAutofit fontScale="92500" lnSpcReduction="20000"/>
          </a:bodyPr>
          <a:lstStyle/>
          <a:p>
            <a:r>
              <a:rPr lang="ar-IQ" b="1" u="sng" dirty="0"/>
              <a:t>المستخلص :ـ </a:t>
            </a:r>
            <a:endParaRPr lang="en-US" b="1" dirty="0"/>
          </a:p>
          <a:p>
            <a:r>
              <a:rPr lang="ar-IQ" sz="2800" b="1" dirty="0" smtClean="0"/>
              <a:t>يهدف البحث الى بيان </a:t>
            </a:r>
            <a:r>
              <a:rPr lang="ar-IQ" sz="2800" b="1" dirty="0"/>
              <a:t>مدى ملائمة بطاقة العلامات المتوازنة للقيام بعملية تقويم الأداء الستراتيجي للوحدات الاقتصادية في ظل هذه البيئة، وكذلك </a:t>
            </a:r>
            <a:r>
              <a:rPr lang="ar-IQ" sz="2800" b="1" dirty="0" smtClean="0"/>
              <a:t>حاول </a:t>
            </a:r>
            <a:r>
              <a:rPr lang="ar-IQ" sz="2800" b="1" dirty="0"/>
              <a:t>إضافة منظوريين إضافيين إلى البطاقة وذلك من أجل توسيع دورها في القيام بعملية تقويم الأداء الستراتيجي وبما ينسجم مع التغيرات التي رافقت البيئة بالإضافة إلى بيان الطرق المنهجية لتصميم وتنفيذ البطاقة، وتوصل البحث إلى مجموعة من الاستنتاجات والتي من أهمها إن بطاقة العلامات المتوازنة هي التقنية الملائمة للقيام بعملية تقويم الأداء الستراتيجي وذلك لإمكانيتها للتعبير عن الأداء الشمولي لأداء الوحدة الاقتصادية، كما ويمكن إضافة منظور البيئة المجتمعية كمنظور خامس للبطاقة باعتبار إن أداء المجتمع والأداء البيئي يشكلان جزءاً أساسياً من ستراتيجية الوحدة الاقتصادية في الوقت الحاضر، كما ويمكن إضافة منظور المخاطر للبطاقة كمنظور سادس من أجل التعرف على طبيعة المخاطر التي تتعرض لها الوحدة الاقتصادية وبالتالي فأن أهداف ومقاييس هذين المنظورين يعتبران جزءاً مكملاً للبطاقة وبما يساعد في توسيع دورها في عملية تقويم الأداء الستراتيجي .  </a:t>
            </a:r>
            <a:endParaRPr lang="en-US" sz="2800" b="1" dirty="0"/>
          </a:p>
          <a:p>
            <a:endParaRPr lang="ar-IQ" sz="28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r>
              <a:rPr lang="ar-IQ" dirty="0" smtClean="0"/>
              <a:t>  </a:t>
            </a:r>
            <a:endParaRPr lang="ar-IQ" dirty="0"/>
          </a:p>
        </p:txBody>
      </p:sp>
      <p:sp>
        <p:nvSpPr>
          <p:cNvPr id="3" name="Content Placeholder 2"/>
          <p:cNvSpPr>
            <a:spLocks noGrp="1"/>
          </p:cNvSpPr>
          <p:nvPr>
            <p:ph idx="1"/>
          </p:nvPr>
        </p:nvSpPr>
        <p:spPr>
          <a:xfrm>
            <a:off x="457200" y="332656"/>
            <a:ext cx="8229600" cy="5904655"/>
          </a:xfrm>
        </p:spPr>
        <p:txBody>
          <a:bodyPr>
            <a:normAutofit fontScale="92500"/>
          </a:bodyPr>
          <a:lstStyle/>
          <a:p>
            <a:pPr lvl="0"/>
            <a:endParaRPr lang="ar-IQ" dirty="0" smtClean="0"/>
          </a:p>
          <a:p>
            <a:pPr lvl="0"/>
            <a:r>
              <a:rPr lang="ar-IQ" sz="3200" b="1" dirty="0" smtClean="0"/>
              <a:t>الأنشطة الخاصة بحماية الزبائن </a:t>
            </a:r>
            <a:r>
              <a:rPr lang="ar-IQ" sz="3200" dirty="0" smtClean="0"/>
              <a:t>:ـ وهي الأنشطة التي تهدف إلى تحقيق رضا الزبائن والمحافظة على هذا الرضا مثل </a:t>
            </a:r>
            <a:r>
              <a:rPr lang="ar-IQ" sz="3200" b="1" dirty="0" smtClean="0"/>
              <a:t>الاهتمام بالترويج الأمين للمنتجات وعدم خداع الزبائن وتوفير البيانات الخاصة بصلاحية استعمال المنتجات وتاريخ نفاذها . </a:t>
            </a:r>
            <a:endParaRPr lang="en-US" sz="3200" b="1" dirty="0" smtClean="0"/>
          </a:p>
          <a:p>
            <a:r>
              <a:rPr lang="ar-IQ" sz="3200" b="1" dirty="0" smtClean="0"/>
              <a:t>الأنشطة الخاصة بحماية البيئة :ـ وهي الأنشطة التي تقوم بها الوحدة الاقتصادية لتخفيض أو منع التلوث بجميع صوره سواء كان تلوث الهواء أو الماء أو الأراضي </a:t>
            </a:r>
            <a:r>
              <a:rPr lang="ar-IQ" sz="3200" dirty="0" smtClean="0"/>
              <a:t>بسبب مقالب النفايات، ومن الضروري الإفصاح عن هذه الأنشطة بسبب الاهتمام الكبير بهذا الجانب من الدولة والمواطنين فضلاً عن إن هذه الأنشطة تحقق عوائد للوحدة الاقتصادية تفوق تكاليفها .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r>
              <a:rPr lang="ar-IQ" dirty="0" smtClean="0"/>
              <a:t>  </a:t>
            </a:r>
            <a:endParaRPr lang="ar-IQ" dirty="0"/>
          </a:p>
        </p:txBody>
      </p:sp>
      <p:sp>
        <p:nvSpPr>
          <p:cNvPr id="3" name="Content Placeholder 2"/>
          <p:cNvSpPr>
            <a:spLocks noGrp="1"/>
          </p:cNvSpPr>
          <p:nvPr>
            <p:ph idx="1"/>
          </p:nvPr>
        </p:nvSpPr>
        <p:spPr>
          <a:xfrm>
            <a:off x="457200" y="188640"/>
            <a:ext cx="8229600" cy="5976663"/>
          </a:xfrm>
        </p:spPr>
        <p:txBody>
          <a:bodyPr>
            <a:normAutofit/>
          </a:bodyPr>
          <a:lstStyle/>
          <a:p>
            <a:endParaRPr lang="ar-IQ" b="1" dirty="0" smtClean="0"/>
          </a:p>
          <a:p>
            <a:endParaRPr lang="ar-IQ" b="1" dirty="0" smtClean="0"/>
          </a:p>
          <a:p>
            <a:r>
              <a:rPr lang="ar-IQ" b="1" dirty="0" smtClean="0"/>
              <a:t>سادساً </a:t>
            </a:r>
            <a:r>
              <a:rPr lang="ar-IQ" b="1" dirty="0"/>
              <a:t>:ـ منظور المخاطر </a:t>
            </a:r>
            <a:r>
              <a:rPr lang="en-US" b="1" dirty="0"/>
              <a:t>(Risks Perspective)</a:t>
            </a:r>
            <a:r>
              <a:rPr lang="ar-IQ" b="1" dirty="0"/>
              <a:t> :ـ </a:t>
            </a:r>
            <a:endParaRPr lang="en-US" b="1" dirty="0"/>
          </a:p>
          <a:p>
            <a:r>
              <a:rPr lang="ar-IQ" sz="3200" b="1" dirty="0"/>
              <a:t>  هناك بعض المخاطر التي ترافق الوحدة الاقتصادية عند قيامها بأداء أنشطتها، وقد أشار بعض الباحثين بأن لهذه المخاطر تأثيرات سلبية في كل من التكاليف والإيرادات والأرباح والحصة السوقية، وينظر إلى المخاطر على إنها احتمالية حصول حدث غير مرغوب فيه وبالتالي فهي احتمالية التعرض إلى الخسارة أو الضرر أو </a:t>
            </a:r>
            <a:r>
              <a:rPr lang="ar-IQ" sz="3200" b="1" dirty="0" smtClean="0"/>
              <a:t>المجازفة، </a:t>
            </a:r>
            <a:r>
              <a:rPr lang="ar-IQ" sz="3200" b="1" dirty="0"/>
              <a:t>أو إنها احتمالية تحقيق الخسارة بسبب ظروف عدم </a:t>
            </a:r>
            <a:r>
              <a:rPr lang="ar-IQ" sz="3200" b="1" dirty="0" smtClean="0"/>
              <a:t>التأكد. </a:t>
            </a:r>
            <a:endParaRPr lang="ar-IQ" sz="32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lstStyle/>
          <a:p>
            <a:r>
              <a:rPr lang="ar-IQ" dirty="0" smtClean="0"/>
              <a:t>  </a:t>
            </a:r>
            <a:endParaRPr lang="ar-IQ" dirty="0"/>
          </a:p>
        </p:txBody>
      </p:sp>
      <p:sp>
        <p:nvSpPr>
          <p:cNvPr id="3" name="Content Placeholder 2"/>
          <p:cNvSpPr>
            <a:spLocks noGrp="1"/>
          </p:cNvSpPr>
          <p:nvPr>
            <p:ph idx="1"/>
          </p:nvPr>
        </p:nvSpPr>
        <p:spPr>
          <a:xfrm>
            <a:off x="457200" y="188640"/>
            <a:ext cx="8229600" cy="6120679"/>
          </a:xfrm>
        </p:spPr>
        <p:txBody>
          <a:bodyPr>
            <a:normAutofit/>
          </a:bodyPr>
          <a:lstStyle/>
          <a:p>
            <a:r>
              <a:rPr lang="ar-IQ" u="sng" dirty="0"/>
              <a:t>2ـ3ـ </a:t>
            </a:r>
            <a:endParaRPr lang="ar-IQ" u="sng" dirty="0" smtClean="0"/>
          </a:p>
          <a:p>
            <a:r>
              <a:rPr lang="ar-IQ" sz="3200" b="1" u="sng" dirty="0" smtClean="0"/>
              <a:t>خصائص </a:t>
            </a:r>
            <a:r>
              <a:rPr lang="ar-IQ" sz="3200" b="1" u="sng" dirty="0"/>
              <a:t>بطاقة العلامات المتوازنة :ـ </a:t>
            </a:r>
            <a:endParaRPr lang="en-US" sz="3200" b="1" dirty="0"/>
          </a:p>
          <a:p>
            <a:r>
              <a:rPr lang="ar-IQ" sz="3200" dirty="0"/>
              <a:t>  </a:t>
            </a:r>
            <a:r>
              <a:rPr lang="ar-IQ" sz="3200" b="1" dirty="0"/>
              <a:t>إن من أهم خصائص بطاقة العلامات المتوازنة (التوازن) إذ إنها تعمل على تعزيز ذلك التوازن كمحاولة للوصول إلى التوافق والانسجام بين الأهداف التي ترغب الوحدة الاقتصادية في تحقيقها بالاعتماد على قدرتها في تحقيق ميزة تنافسية من خلال الاستغلال الفاعل والكفوء لكل من الموجودات الملموسة وغير الملموسة، وقد أطلق هذا الاسم (المتوازنة) على بطاقة العلامات المتوازنة وذلك لأنها توازن في تقرير واحد بين مقاييس الأداء المالية وغير المالية من أجل تقويم أداء الوحدة الاقتصادية قصير وطويل </a:t>
            </a:r>
            <a:r>
              <a:rPr lang="ar-IQ" sz="3200" b="1" dirty="0" smtClean="0"/>
              <a:t>الأجل</a:t>
            </a:r>
            <a:r>
              <a:rPr lang="ar-IQ" sz="3200" dirty="0" smtClean="0"/>
              <a:t>. </a:t>
            </a:r>
            <a:endParaRPr lang="en-US"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r>
              <a:rPr lang="ar-IQ" dirty="0" smtClean="0"/>
              <a:t>  </a:t>
            </a:r>
            <a:endParaRPr lang="ar-IQ" dirty="0"/>
          </a:p>
        </p:txBody>
      </p:sp>
      <p:sp>
        <p:nvSpPr>
          <p:cNvPr id="3" name="Content Placeholder 2"/>
          <p:cNvSpPr>
            <a:spLocks noGrp="1"/>
          </p:cNvSpPr>
          <p:nvPr>
            <p:ph idx="1"/>
          </p:nvPr>
        </p:nvSpPr>
        <p:spPr>
          <a:xfrm>
            <a:off x="457200" y="260648"/>
            <a:ext cx="8229600" cy="6120680"/>
          </a:xfrm>
        </p:spPr>
        <p:txBody>
          <a:bodyPr>
            <a:normAutofit fontScale="77500" lnSpcReduction="20000"/>
          </a:bodyPr>
          <a:lstStyle/>
          <a:p>
            <a:r>
              <a:rPr lang="ar-IQ" sz="3500" b="1" dirty="0"/>
              <a:t>إن بطاقة العلامات المتوازنة تحاول أن تحقق التوازن بين </a:t>
            </a:r>
            <a:r>
              <a:rPr lang="ar-IQ" sz="3300" b="1" dirty="0"/>
              <a:t>مجموعة من الأمور وهي كالآتي </a:t>
            </a:r>
            <a:r>
              <a:rPr lang="ar-IQ" sz="3300" b="1" dirty="0" smtClean="0"/>
              <a:t>:</a:t>
            </a:r>
            <a:endParaRPr lang="en-US" sz="3300" b="1" dirty="0"/>
          </a:p>
          <a:p>
            <a:pPr lvl="0"/>
            <a:r>
              <a:rPr lang="ar-IQ" sz="3300" b="1" dirty="0"/>
              <a:t>الموازنة بين الأهداف قصيرة وطويلة الأجل </a:t>
            </a:r>
            <a:r>
              <a:rPr lang="ar-IQ" sz="3300" dirty="0"/>
              <a:t>:</a:t>
            </a:r>
            <a:r>
              <a:rPr lang="ar-IQ" sz="3300" dirty="0" smtClean="0"/>
              <a:t>ـ</a:t>
            </a:r>
            <a:endParaRPr lang="en-US" sz="3300" dirty="0"/>
          </a:p>
          <a:p>
            <a:pPr lvl="0"/>
            <a:r>
              <a:rPr lang="ar-IQ" sz="3300" dirty="0"/>
              <a:t>الموازنة بين المؤشرات المتقدمة والمتأخرة للأداء :ـ ويقصد بالمؤشرات المتقدمة للأداء (القيادية أو موجهات الأداء) بأنها مؤشرات مبكرة للأداء لبيان فيما إذا تم تطبيق ستراتيجية الوحدة الاقتصادية بنجاح أم لا؟، إما المؤشرات المتأخرة للأداء (النهائية) فهي تساعد في الكشف عن مدى تحسن الأداء المالي للوحدة الاقتصادية جراء التحسينات في العمليات الإنتاجية . </a:t>
            </a:r>
            <a:endParaRPr lang="en-US" sz="3300" dirty="0"/>
          </a:p>
          <a:p>
            <a:pPr lvl="0"/>
            <a:r>
              <a:rPr lang="ar-IQ" sz="3300" b="1" dirty="0"/>
              <a:t>الموازنة بين مقاييس الأداء المالية وغير المالية :ـ إن مقاييس الأداء غير المالية لا تقل أهميـة عن المقاييس المالية إذ يجب الموازنة بينهما من أجل المساعدة في تحقيق كل من أهداف الوحدة الاقتصادية قصيرة وطويلة الأجل وإعطاء صورة شاملة وواضحة عن الأداء .</a:t>
            </a:r>
            <a:endParaRPr lang="en-US" sz="3300" b="1" dirty="0"/>
          </a:p>
          <a:p>
            <a:pPr lvl="0"/>
            <a:r>
              <a:rPr lang="ar-IQ" sz="3300" b="1" dirty="0"/>
              <a:t>الموازنة بين مصالح جميع المستفيدين من تقويم أداء الوحدة الاقتصادية :ـ والمستفيدين هـم أصحاب المصالح المنتفعين من نتائج تقويم الأداء الستراتيجي للوحدة الاقتصادية وهم المالكيـن والمجهزين والزبائن والعاملين والمجتمع بشكل عام إذ يجب تضمين أهدافهم بالبطاقة ومراعاة عدم تحقيق أهداف أي منهم على حساب الآخر .   </a:t>
            </a:r>
            <a:endParaRPr lang="en-US" sz="33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ar-EG" dirty="0"/>
          </a:p>
        </p:txBody>
      </p:sp>
      <p:sp>
        <p:nvSpPr>
          <p:cNvPr id="3" name="Content Placeholder 2"/>
          <p:cNvSpPr>
            <a:spLocks noGrp="1"/>
          </p:cNvSpPr>
          <p:nvPr>
            <p:ph idx="1"/>
          </p:nvPr>
        </p:nvSpPr>
        <p:spPr>
          <a:xfrm>
            <a:off x="0" y="0"/>
            <a:ext cx="9144000" cy="6858000"/>
          </a:xfrm>
        </p:spPr>
        <p:txBody>
          <a:bodyPr/>
          <a:lstStyle/>
          <a:p>
            <a:r>
              <a:rPr lang="en-US" dirty="0" smtClean="0"/>
              <a:t> </a:t>
            </a:r>
            <a:endParaRPr lang="ar-EG" dirty="0"/>
          </a:p>
        </p:txBody>
      </p:sp>
      <p:pic>
        <p:nvPicPr>
          <p:cNvPr id="2050" name="Picture 2" descr="H:\منوع منال\مقايس2.JPG"/>
          <p:cNvPicPr>
            <a:picLocks noChangeAspect="1" noChangeArrowheads="1"/>
          </p:cNvPicPr>
          <p:nvPr/>
        </p:nvPicPr>
        <p:blipFill>
          <a:blip r:embed="rId2" cstate="print"/>
          <a:srcRect/>
          <a:stretch>
            <a:fillRect/>
          </a:stretch>
        </p:blipFill>
        <p:spPr bwMode="auto">
          <a:xfrm>
            <a:off x="142844" y="857232"/>
            <a:ext cx="8858312" cy="5857916"/>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lstStyle/>
          <a:p>
            <a:r>
              <a:rPr lang="ar-IQ" dirty="0" smtClean="0"/>
              <a:t>  </a:t>
            </a:r>
            <a:endParaRPr lang="ar-IQ" dirty="0"/>
          </a:p>
        </p:txBody>
      </p:sp>
      <p:sp>
        <p:nvSpPr>
          <p:cNvPr id="3" name="Content Placeholder 2"/>
          <p:cNvSpPr>
            <a:spLocks noGrp="1"/>
          </p:cNvSpPr>
          <p:nvPr>
            <p:ph idx="1"/>
          </p:nvPr>
        </p:nvSpPr>
        <p:spPr>
          <a:xfrm>
            <a:off x="457200" y="332656"/>
            <a:ext cx="8229600" cy="5832647"/>
          </a:xfrm>
        </p:spPr>
        <p:txBody>
          <a:bodyPr>
            <a:normAutofit lnSpcReduction="10000"/>
          </a:bodyPr>
          <a:lstStyle/>
          <a:p>
            <a:r>
              <a:rPr lang="ar-SA" u="sng" dirty="0"/>
              <a:t>3ـ3ـ </a:t>
            </a:r>
            <a:endParaRPr lang="ar-IQ" u="sng" dirty="0" smtClean="0"/>
          </a:p>
          <a:p>
            <a:r>
              <a:rPr lang="ar-SA" sz="3200" b="1" u="sng" dirty="0" smtClean="0"/>
              <a:t>خطوات </a:t>
            </a:r>
            <a:r>
              <a:rPr lang="ar-SA" sz="3200" b="1" u="sng" dirty="0"/>
              <a:t>تصميم وتنفيذ بطاقة العلامات المتوازنة</a:t>
            </a:r>
            <a:r>
              <a:rPr lang="ar-SA" sz="3200" b="1" u="sng" dirty="0" smtClean="0"/>
              <a:t>*</a:t>
            </a:r>
            <a:endParaRPr lang="ar-IQ" sz="3200" b="1" u="sng" dirty="0" smtClean="0"/>
          </a:p>
          <a:p>
            <a:r>
              <a:rPr lang="ar-SA" sz="3200" b="1" dirty="0"/>
              <a:t>الخطوة الأولى : صياغة رؤية الوحدة الاقتصادية وصياغة </a:t>
            </a:r>
            <a:r>
              <a:rPr lang="ar-SA" sz="3200" b="1" dirty="0" smtClean="0"/>
              <a:t>مجالاتها</a:t>
            </a:r>
            <a:endParaRPr lang="en-US" sz="3200" b="1" dirty="0"/>
          </a:p>
          <a:p>
            <a:r>
              <a:rPr lang="ar-SA" sz="3200" u="sng" dirty="0" smtClean="0"/>
              <a:t> </a:t>
            </a:r>
            <a:r>
              <a:rPr lang="ar-SA" sz="3200" b="1" dirty="0"/>
              <a:t>الخطوة الثانية : بناء الأهداف الإستراتيجية العامة و تحديد الستراتيجيات الملائمة لكل منظور من المناظير الستة في بطاقة العلامات </a:t>
            </a:r>
            <a:r>
              <a:rPr lang="ar-SA" sz="3200" b="1" dirty="0" smtClean="0"/>
              <a:t>المتوازنة</a:t>
            </a:r>
            <a:endParaRPr lang="en-US" sz="3200" b="1" dirty="0"/>
          </a:p>
          <a:p>
            <a:r>
              <a:rPr lang="ar-SA" sz="3200" b="1" dirty="0"/>
              <a:t>الخطوة الثالثة : تحديد عوامل النجاح الحاسمة في الستراتيجية </a:t>
            </a:r>
            <a:r>
              <a:rPr lang="ar-SA" sz="3200" b="1" dirty="0" smtClean="0"/>
              <a:t>المتبعة</a:t>
            </a:r>
            <a:endParaRPr lang="en-US" sz="3200" b="1" dirty="0"/>
          </a:p>
          <a:p>
            <a:r>
              <a:rPr lang="ar-SA" sz="3200" b="1" dirty="0"/>
              <a:t>الخطوة الرابعة : صياغة مقاييس لكل منظور من المناظير الستة وبما يتلائم مع طبيعة نشاط وعمل الوحدة </a:t>
            </a:r>
            <a:r>
              <a:rPr lang="ar-SA" sz="3200" b="1" dirty="0" smtClean="0"/>
              <a:t>الاقتصادية</a:t>
            </a:r>
            <a:endParaRPr lang="en-US" sz="3200" b="1" dirty="0"/>
          </a:p>
          <a:p>
            <a:endParaRPr lang="ar-IQ"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lstStyle/>
          <a:p>
            <a:r>
              <a:rPr lang="ar-IQ" dirty="0" smtClean="0"/>
              <a:t>    </a:t>
            </a:r>
            <a:endParaRPr lang="ar-IQ" dirty="0"/>
          </a:p>
        </p:txBody>
      </p:sp>
      <p:sp>
        <p:nvSpPr>
          <p:cNvPr id="3" name="Content Placeholder 2"/>
          <p:cNvSpPr>
            <a:spLocks noGrp="1"/>
          </p:cNvSpPr>
          <p:nvPr>
            <p:ph idx="1"/>
          </p:nvPr>
        </p:nvSpPr>
        <p:spPr>
          <a:xfrm>
            <a:off x="457200" y="260648"/>
            <a:ext cx="8229600" cy="5904655"/>
          </a:xfrm>
        </p:spPr>
        <p:txBody>
          <a:bodyPr>
            <a:normAutofit/>
          </a:bodyPr>
          <a:lstStyle/>
          <a:p>
            <a:endParaRPr lang="ar-IQ" dirty="0" smtClean="0"/>
          </a:p>
          <a:p>
            <a:r>
              <a:rPr lang="ar-SA" sz="3200" b="1" dirty="0" smtClean="0"/>
              <a:t>الخطوة </a:t>
            </a:r>
            <a:r>
              <a:rPr lang="ar-SA" sz="3200" b="1" dirty="0"/>
              <a:t>الخامسة : وضع خطة عمل تتفق مع الإمكانيات المتاحة للوحدة </a:t>
            </a:r>
            <a:r>
              <a:rPr lang="ar-SA" sz="3200" b="1" dirty="0" smtClean="0"/>
              <a:t>الاقتصادية</a:t>
            </a:r>
            <a:endParaRPr lang="ar-IQ" sz="3200" b="1" dirty="0" smtClean="0"/>
          </a:p>
          <a:p>
            <a:r>
              <a:rPr lang="ar-SA" sz="3200" b="1" dirty="0"/>
              <a:t>الخطوة السادسة : التنفيذ وفق الخطة </a:t>
            </a:r>
            <a:r>
              <a:rPr lang="ar-SA" sz="3200" b="1" dirty="0" smtClean="0"/>
              <a:t>الموضوعة</a:t>
            </a:r>
            <a:endParaRPr lang="en-US" sz="3200" b="1" dirty="0"/>
          </a:p>
          <a:p>
            <a:r>
              <a:rPr lang="ar-SA" sz="3200" b="1" dirty="0"/>
              <a:t>الخطوة السابعة : المتابعة والتقويم واتخاذ الإجراءات التصحيحية </a:t>
            </a:r>
            <a:r>
              <a:rPr lang="ar-SA" sz="3200" b="1" dirty="0" smtClean="0"/>
              <a:t>الملائمة</a:t>
            </a:r>
            <a:endParaRPr lang="en-US" sz="3200" b="1" dirty="0"/>
          </a:p>
          <a:p>
            <a:endParaRPr lang="en-US"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lstStyle/>
          <a:p>
            <a:r>
              <a:rPr lang="ar-IQ" dirty="0" smtClean="0"/>
              <a:t>   </a:t>
            </a:r>
            <a:endParaRPr lang="ar-IQ" dirty="0"/>
          </a:p>
        </p:txBody>
      </p:sp>
      <p:sp>
        <p:nvSpPr>
          <p:cNvPr id="3" name="Content Placeholder 2"/>
          <p:cNvSpPr>
            <a:spLocks noGrp="1"/>
          </p:cNvSpPr>
          <p:nvPr>
            <p:ph idx="1"/>
          </p:nvPr>
        </p:nvSpPr>
        <p:spPr>
          <a:xfrm>
            <a:off x="457200" y="332656"/>
            <a:ext cx="8229600" cy="5616623"/>
          </a:xfrm>
        </p:spPr>
        <p:txBody>
          <a:bodyPr>
            <a:normAutofit fontScale="77500" lnSpcReduction="20000"/>
          </a:bodyPr>
          <a:lstStyle/>
          <a:p>
            <a:r>
              <a:rPr lang="ar-SA" sz="3500" b="1" u="sng" dirty="0"/>
              <a:t>4ـ1ـ الاستنتاجات </a:t>
            </a:r>
            <a:r>
              <a:rPr lang="ar-SA" u="sng" dirty="0"/>
              <a:t>:ـ </a:t>
            </a:r>
            <a:endParaRPr lang="ar-IQ" u="sng" dirty="0" smtClean="0"/>
          </a:p>
          <a:p>
            <a:pPr lvl="0"/>
            <a:r>
              <a:rPr lang="ar-IQ" sz="3800" dirty="0"/>
              <a:t>إن المقاييس غير المالية في بطاقة العلامات المتوازنة لاتقل أهمية عن المقاييس المالية، إذ إن تحقيق الأهداف المالية للوحدة الاقتصادية </a:t>
            </a:r>
            <a:r>
              <a:rPr lang="ar-IQ" dirty="0"/>
              <a:t>يتطلب تحقيق الأهداف غير المالية مما يشير ذلك إلى أهمية المقاييس غير المالية </a:t>
            </a:r>
            <a:endParaRPr lang="en-US" dirty="0"/>
          </a:p>
          <a:p>
            <a:pPr lvl="2"/>
            <a:r>
              <a:rPr lang="ar-SY" sz="3500" b="1" dirty="0"/>
              <a:t>تعد بطاقة العلامات المتوازنة مدخلاً للتطوير المستمر للأداء بسبب ارتباط محاورها بمجالات وأنشطة متعددة  في مستويات إدارة الوحدة الاقتصادية المختلفة بما يساعد على تحقيق الأهداف الستراتيجية .</a:t>
            </a:r>
            <a:endParaRPr lang="en-US" sz="3500" b="1" dirty="0"/>
          </a:p>
          <a:p>
            <a:pPr lvl="0"/>
            <a:r>
              <a:rPr lang="ar-SY" sz="3500" b="1" dirty="0"/>
              <a:t>تمثل بطاقة العلامات المتوازنة منظومة متكاملة من المقاييس المالية وغير المالية تساند بعضها الآخر وتحقق التفاعل والتكامل مع بعضها لتشخيص مقدار مساهمة الإدارة والأفراد والأنشطة المختلفة لتحقيق الأهداف الستراتيجية التي تسعى إليها الوحدة الاقتصادية .</a:t>
            </a:r>
            <a:endParaRPr lang="en-US" sz="3500" b="1" dirty="0"/>
          </a:p>
          <a:p>
            <a:pPr lvl="0"/>
            <a:r>
              <a:rPr lang="ar-SA" dirty="0" smtClean="0"/>
              <a:t> </a:t>
            </a:r>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lstStyle/>
          <a:p>
            <a:r>
              <a:rPr lang="ar-IQ" dirty="0" smtClean="0"/>
              <a:t>   </a:t>
            </a:r>
            <a:endParaRPr lang="ar-IQ" dirty="0"/>
          </a:p>
        </p:txBody>
      </p:sp>
      <p:sp>
        <p:nvSpPr>
          <p:cNvPr id="3" name="Content Placeholder 2"/>
          <p:cNvSpPr>
            <a:spLocks noGrp="1"/>
          </p:cNvSpPr>
          <p:nvPr>
            <p:ph idx="1"/>
          </p:nvPr>
        </p:nvSpPr>
        <p:spPr>
          <a:xfrm>
            <a:off x="457200" y="260648"/>
            <a:ext cx="8229600" cy="5976663"/>
          </a:xfrm>
        </p:spPr>
        <p:txBody>
          <a:bodyPr>
            <a:normAutofit/>
          </a:bodyPr>
          <a:lstStyle/>
          <a:p>
            <a:pPr lvl="1"/>
            <a:r>
              <a:rPr lang="ar-IQ" b="1" dirty="0" smtClean="0"/>
              <a:t>هناك إمكانية لإضافة منظور أو أكثر إلى بطاقة العلامات المتوازنة وذلك من أجل توسيع دورها في عملية تقويم الأداء الستراتيجي إذ يمكن إضافة منظور خامس وهو (منظور البيئة المجتمعية) باعتبار إن أداء المجتمع والأداء البيئي يشكلان جزءاً أساسياً من ستراتيجية الوحدة الاقتصادية في الوقت الحاضر وبالتالي فإن أهداف ومقاييس هذا المنظور تعد جزءاً مكملاً للبطاقة، كما ويمكن إضافة منظور سادس إلى بطاقة العلامات المتوازنة وهو (منظور المخاطر) الذي يوضح من خلال أهدافه ومقاييسه المخاطر التي تتعرض لها الوحدة الاقتصادية وبيان مدى تلافيها لهذه المخاطر لذلك فيجب تضمين هذا المنظور بالبطاقة . </a:t>
            </a:r>
            <a:endParaRPr lang="en-US" b="1" dirty="0" smtClean="0"/>
          </a:p>
          <a:p>
            <a:pPr lvl="0"/>
            <a:r>
              <a:rPr lang="ar-IQ" b="1" dirty="0" smtClean="0"/>
              <a:t>هناك مجموعة من الطرق المنهجية لتصميم وتنفيذ بطاقة العلامات المتوازنة والتي من شأنها زيادة فاعلية وكفاءة الوحدة الاقتصادية قيس تحقيق أهدافها وهذه الطرق هي : </a:t>
            </a:r>
            <a:r>
              <a:rPr lang="ar-SA" b="1" dirty="0" smtClean="0"/>
              <a:t>صياغة الرؤية التنظيمية وتحديد الإستراتيجيات و بناء الأهداف الإستراتيجية العامة و تحديد عوامل النجاح الحاكمة و تحديد القياسات و تحديد وتطوير خطة العمل و تحديد الأفعال التنفيذية و المتابعة والتقييم واتخاذ الإجراءات التصحيحية</a:t>
            </a:r>
            <a:endParaRPr lang="ar-IQ"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lstStyle/>
          <a:p>
            <a:r>
              <a:rPr lang="ar-IQ" dirty="0" smtClean="0"/>
              <a:t>   </a:t>
            </a:r>
            <a:endParaRPr lang="ar-IQ" dirty="0"/>
          </a:p>
        </p:txBody>
      </p:sp>
      <p:sp>
        <p:nvSpPr>
          <p:cNvPr id="3" name="Content Placeholder 2"/>
          <p:cNvSpPr>
            <a:spLocks noGrp="1"/>
          </p:cNvSpPr>
          <p:nvPr>
            <p:ph idx="1"/>
          </p:nvPr>
        </p:nvSpPr>
        <p:spPr>
          <a:xfrm>
            <a:off x="457200" y="476672"/>
            <a:ext cx="8229600" cy="5688631"/>
          </a:xfrm>
        </p:spPr>
        <p:txBody>
          <a:bodyPr>
            <a:normAutofit fontScale="92500" lnSpcReduction="20000"/>
          </a:bodyPr>
          <a:lstStyle/>
          <a:p>
            <a:r>
              <a:rPr lang="ar-SA" sz="3500" b="1" u="sng" dirty="0"/>
              <a:t>4ـ2ـ التوصيات :ـ </a:t>
            </a:r>
            <a:endParaRPr lang="en-US" sz="3500" b="1" dirty="0"/>
          </a:p>
          <a:p>
            <a:pPr lvl="1"/>
            <a:r>
              <a:rPr lang="ar-IQ" sz="3200" b="1" dirty="0"/>
              <a:t>ينبغي على الوحدات الاقتصادية عند القيام بتقويم أدائها الستراتيجي استعمال كل من المقاييس المالية وغير المالية وذلك من اجل المساعدة التعبير عن أدائها الشمولي ويتم ذلك من خلال استعمال بطاقة العلامات المتوازنة بمناظيرها الستة مع ضرورة إنشاء قاعدة بيانات مركزية شاملة لتوفير مستلزمات تطبيق البطاقة .</a:t>
            </a:r>
            <a:r>
              <a:rPr lang="ar-IQ" sz="3200" b="1" u="sng" dirty="0"/>
              <a:t> </a:t>
            </a:r>
            <a:endParaRPr lang="en-US" sz="3200" b="1" dirty="0"/>
          </a:p>
          <a:p>
            <a:pPr lvl="0"/>
            <a:r>
              <a:rPr lang="ar-SA" sz="3200" b="1" dirty="0"/>
              <a:t>ضرورة الاهتمام بكل من المقاييس المالية وغير المالية بل يجب أن يكون هناك تكاملاً فيما بينها وذلك من أجل التعبير عن الأداء الشمولي للوحدة الاقتصادية .  </a:t>
            </a:r>
            <a:endParaRPr lang="en-US" sz="3200" b="1" dirty="0"/>
          </a:p>
          <a:p>
            <a:pPr lvl="0"/>
            <a:r>
              <a:rPr lang="ar-SA" sz="3200" b="1" dirty="0"/>
              <a:t>ضرورة إضافة منظور البيئة المجتمعية ومنظور المخاطر إلى بطاقة العلامات المتوازنة وذلك من اجل توسيع دورها في عملية تقويم الأداء الستراتيجي . </a:t>
            </a:r>
            <a:endParaRPr lang="en-US" sz="3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7998"/>
            <a:ext cx="8229600" cy="387425"/>
          </a:xfrm>
        </p:spPr>
        <p:txBody>
          <a:bodyPr>
            <a:normAutofit fontScale="90000"/>
          </a:bodyPr>
          <a:lstStyle/>
          <a:p>
            <a:r>
              <a:rPr lang="ar-IQ" dirty="0" smtClean="0"/>
              <a:t>   </a:t>
            </a:r>
            <a:endParaRPr lang="ar-IQ" dirty="0"/>
          </a:p>
        </p:txBody>
      </p:sp>
      <p:sp>
        <p:nvSpPr>
          <p:cNvPr id="3" name="Content Placeholder 2"/>
          <p:cNvSpPr>
            <a:spLocks noGrp="1"/>
          </p:cNvSpPr>
          <p:nvPr>
            <p:ph idx="1"/>
          </p:nvPr>
        </p:nvSpPr>
        <p:spPr>
          <a:xfrm>
            <a:off x="395536" y="260648"/>
            <a:ext cx="8229600" cy="45719"/>
          </a:xfrm>
        </p:spPr>
        <p:txBody>
          <a:bodyPr>
            <a:noAutofit/>
          </a:bodyPr>
          <a:lstStyle/>
          <a:p>
            <a:r>
              <a:rPr lang="ar-IQ" sz="3200" b="1" u="sng" dirty="0" smtClean="0"/>
              <a:t>الاسئلة الفكرية :</a:t>
            </a:r>
            <a:endParaRPr lang="en-US" sz="3200" dirty="0"/>
          </a:p>
          <a:p>
            <a:pPr lvl="0"/>
            <a:r>
              <a:rPr lang="ar-IQ" sz="3200" b="1" dirty="0"/>
              <a:t>هل إن المناظير الأربعة في بطاقة العلامات المتوازنة (المالي، الزبون، العمليات الداخلية، التعلم والنمو) كافية لأغراض تقويم الأداء الستراتيجي في ظل بيئة التصنيع الحديثة ؟ . </a:t>
            </a:r>
            <a:endParaRPr lang="en-US" sz="3200" b="1" dirty="0"/>
          </a:p>
          <a:p>
            <a:pPr lvl="0"/>
            <a:r>
              <a:rPr lang="ar-IQ" sz="3200" b="1" dirty="0"/>
              <a:t>هل يمكن إضافة منظور أو أكثر إلى بطاقة العلامات المتوازنة من أجل توسيع دورها في عملية تقويم الأداء الستراتيجي ؟ . </a:t>
            </a:r>
            <a:endParaRPr lang="en-US" sz="3200" b="1" dirty="0"/>
          </a:p>
          <a:p>
            <a:pPr lvl="0"/>
            <a:r>
              <a:rPr lang="ar-IQ" sz="3200" dirty="0"/>
              <a:t>ماهي الطرق المنهجية لتصميم وتنفيذ بطاقة العلامات المتوازنة وبالشكل الذي يؤدي إلى التعبير عن الأداء الشمولي للوحدة الاقتصادية في ظل بيئة التصنيع الحديثة ؟ .  </a:t>
            </a:r>
            <a:endParaRPr lang="en-US" sz="3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lstStyle/>
          <a:p>
            <a:r>
              <a:rPr lang="ar-IQ" dirty="0" smtClean="0"/>
              <a:t>   </a:t>
            </a:r>
            <a:endParaRPr lang="ar-IQ" dirty="0"/>
          </a:p>
        </p:txBody>
      </p:sp>
      <p:sp>
        <p:nvSpPr>
          <p:cNvPr id="3" name="Content Placeholder 2"/>
          <p:cNvSpPr>
            <a:spLocks noGrp="1"/>
          </p:cNvSpPr>
          <p:nvPr>
            <p:ph idx="1"/>
          </p:nvPr>
        </p:nvSpPr>
        <p:spPr>
          <a:xfrm>
            <a:off x="457200" y="188640"/>
            <a:ext cx="8229600" cy="5904656"/>
          </a:xfrm>
        </p:spPr>
        <p:txBody>
          <a:bodyPr>
            <a:normAutofit/>
          </a:bodyPr>
          <a:lstStyle/>
          <a:p>
            <a:r>
              <a:rPr lang="ar-IQ" b="1" dirty="0" smtClean="0"/>
              <a:t>لضمان نجاح تطبيق بطاقة العلامات المتوازنة فمن الضروري توفير مستلزمات تطبيقه ونجاحه وهي :-</a:t>
            </a:r>
            <a:endParaRPr lang="en-US" b="1" dirty="0" smtClean="0"/>
          </a:p>
          <a:p>
            <a:pPr lvl="0"/>
            <a:endParaRPr lang="ar-IQ" dirty="0" smtClean="0"/>
          </a:p>
          <a:p>
            <a:pPr lvl="0"/>
            <a:r>
              <a:rPr lang="ar-IQ" b="1" dirty="0" smtClean="0"/>
              <a:t>نشر الثقافة والتوعية ببطاقة العلامات المتوازنة لكي يتمكن العاملون في </a:t>
            </a:r>
            <a:r>
              <a:rPr lang="ar-SA" b="1" dirty="0" smtClean="0"/>
              <a:t>الوحدة الاقتصادية </a:t>
            </a:r>
            <a:r>
              <a:rPr lang="ar-IQ" b="1" dirty="0" smtClean="0"/>
              <a:t>من إدراك أهميتها واستيعاب أهدافها ومؤشراتها .</a:t>
            </a:r>
            <a:endParaRPr lang="en-US" b="1" dirty="0" smtClean="0"/>
          </a:p>
          <a:p>
            <a:pPr lvl="0"/>
            <a:r>
              <a:rPr lang="ar-IQ" b="1" dirty="0" smtClean="0"/>
              <a:t>التزام الإدارة العليا في </a:t>
            </a:r>
            <a:r>
              <a:rPr lang="ar-SA" b="1" dirty="0" smtClean="0"/>
              <a:t>الوحدة الاقتصادية </a:t>
            </a:r>
            <a:r>
              <a:rPr lang="ar-IQ" b="1" dirty="0" smtClean="0"/>
              <a:t>بعملية تقويم الأداء الستراتيجي باستخدام بطاقة العلامات المتوازنة .</a:t>
            </a:r>
            <a:endParaRPr lang="en-US" b="1" dirty="0" smtClean="0"/>
          </a:p>
          <a:p>
            <a:pPr lvl="0"/>
            <a:r>
              <a:rPr lang="ar-IQ" b="1" dirty="0" smtClean="0"/>
              <a:t>تنمية الكوادر البشرية وتدريبها على تطبيق بطاقة العلامات المتوازنة .</a:t>
            </a:r>
            <a:endParaRPr lang="en-US" b="1" dirty="0" smtClean="0"/>
          </a:p>
          <a:p>
            <a:pPr lvl="0"/>
            <a:r>
              <a:rPr lang="ar-IQ" b="1" dirty="0" smtClean="0"/>
              <a:t>توفير الأجهزة والمعدات اللازمة لتسهيل عملية تشغيل بطاقة العلامات المتوازنة والحصول على نتائج بسرعة ودقة .</a:t>
            </a:r>
            <a:endParaRPr lang="en-US" b="1"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49248"/>
          </a:xfrm>
        </p:spPr>
        <p:txBody>
          <a:bodyPr/>
          <a:lstStyle/>
          <a:p>
            <a:r>
              <a:rPr lang="ar-IQ" dirty="0" smtClean="0"/>
              <a:t>  </a:t>
            </a:r>
            <a:endParaRPr lang="ar-IQ" dirty="0"/>
          </a:p>
        </p:txBody>
      </p:sp>
      <p:sp>
        <p:nvSpPr>
          <p:cNvPr id="3" name="Content Placeholder 2"/>
          <p:cNvSpPr>
            <a:spLocks noGrp="1"/>
          </p:cNvSpPr>
          <p:nvPr>
            <p:ph idx="1"/>
          </p:nvPr>
        </p:nvSpPr>
        <p:spPr>
          <a:xfrm>
            <a:off x="457200" y="692696"/>
            <a:ext cx="8229600" cy="4968552"/>
          </a:xfrm>
        </p:spPr>
        <p:txBody>
          <a:bodyPr/>
          <a:lstStyle/>
          <a:p>
            <a:endParaRPr lang="ar-IQ" dirty="0" smtClean="0"/>
          </a:p>
          <a:p>
            <a:endParaRPr lang="ar-IQ" dirty="0" smtClean="0"/>
          </a:p>
          <a:p>
            <a:endParaRPr lang="ar-IQ" dirty="0" smtClean="0"/>
          </a:p>
          <a:p>
            <a:endParaRPr lang="ar-IQ" dirty="0" smtClean="0"/>
          </a:p>
          <a:p>
            <a:r>
              <a:rPr lang="ar-IQ" sz="6600" b="1" dirty="0" smtClean="0"/>
              <a:t>  </a:t>
            </a:r>
            <a:r>
              <a:rPr lang="ar-IQ" sz="7200" b="1" dirty="0" smtClean="0"/>
              <a:t>شكرا لحسن استماعكم</a:t>
            </a:r>
            <a:endParaRPr lang="ar-IQ" sz="72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   </a:t>
            </a:r>
            <a:endParaRPr lang="ar-IQ" dirty="0"/>
          </a:p>
        </p:txBody>
      </p:sp>
      <p:sp>
        <p:nvSpPr>
          <p:cNvPr id="3" name="Content Placeholder 2"/>
          <p:cNvSpPr>
            <a:spLocks noGrp="1"/>
          </p:cNvSpPr>
          <p:nvPr>
            <p:ph idx="1"/>
          </p:nvPr>
        </p:nvSpPr>
        <p:spPr>
          <a:xfrm>
            <a:off x="457200" y="692696"/>
            <a:ext cx="8229600" cy="5433466"/>
          </a:xfrm>
        </p:spPr>
        <p:txBody>
          <a:bodyPr>
            <a:normAutofit/>
          </a:bodyPr>
          <a:lstStyle/>
          <a:p>
            <a:r>
              <a:rPr lang="ar-IQ" sz="3200" u="sng" dirty="0"/>
              <a:t>هدف </a:t>
            </a:r>
            <a:r>
              <a:rPr lang="ar-IQ" sz="3200" u="sng" dirty="0" smtClean="0"/>
              <a:t>المحاضرة :ـ </a:t>
            </a:r>
            <a:endParaRPr lang="en-US" sz="3200" dirty="0"/>
          </a:p>
          <a:p>
            <a:r>
              <a:rPr lang="ar-IQ" sz="3200" dirty="0"/>
              <a:t>  </a:t>
            </a:r>
            <a:r>
              <a:rPr lang="ar-IQ" sz="3200" dirty="0" smtClean="0"/>
              <a:t>تهدف المحاضرة  </a:t>
            </a:r>
            <a:r>
              <a:rPr lang="ar-IQ" sz="3200" dirty="0"/>
              <a:t>إلى دراسة بطاقة العلامات المتوازنة وبيان مدى ملائمتها لتقويم الأداء الستراتيجي في ظل بيئة التصنيع الحديثة من خلال إضافة منظور أو أكثر إليها من أجل توسيع دورها في عملية تقويم الأداء الستراتيجي وكذلك بيان الطرق المنهجية لتصميم وتنفيذ البطاقة وبالشكل الذي يؤدي إلى مساعدة الوحدات الاقتصادية في التعرف على مواطن القوة والضعف في أدائها الستراتيجي وبيان مدى فاعليتها وكفاءتها في تحقيق أهدافها . </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lstStyle/>
          <a:p>
            <a:r>
              <a:rPr lang="ar-IQ" dirty="0" smtClean="0"/>
              <a:t>    </a:t>
            </a:r>
            <a:endParaRPr lang="ar-IQ" dirty="0"/>
          </a:p>
        </p:txBody>
      </p:sp>
      <p:sp>
        <p:nvSpPr>
          <p:cNvPr id="3" name="Content Placeholder 2"/>
          <p:cNvSpPr>
            <a:spLocks noGrp="1"/>
          </p:cNvSpPr>
          <p:nvPr>
            <p:ph idx="1"/>
          </p:nvPr>
        </p:nvSpPr>
        <p:spPr>
          <a:xfrm>
            <a:off x="457200" y="260648"/>
            <a:ext cx="8229600" cy="5976663"/>
          </a:xfrm>
        </p:spPr>
        <p:txBody>
          <a:bodyPr>
            <a:normAutofit/>
          </a:bodyPr>
          <a:lstStyle/>
          <a:p>
            <a:r>
              <a:rPr lang="ar-IQ" dirty="0"/>
              <a:t> </a:t>
            </a:r>
            <a:endParaRPr lang="ar-IQ" dirty="0" smtClean="0"/>
          </a:p>
          <a:p>
            <a:r>
              <a:rPr lang="ar-IQ" b="1" dirty="0" smtClean="0"/>
              <a:t>ويمكن </a:t>
            </a:r>
            <a:r>
              <a:rPr lang="ar-IQ" b="1" dirty="0"/>
              <a:t>تعريف بطاقة العلامات المتوازنة على إنها مجموعة من المقاييس المالية وغير المالية التي تزود الإدارة برؤية شاملة وواضحة عن أداء الوحدة </a:t>
            </a:r>
            <a:r>
              <a:rPr lang="ar-IQ" b="1" dirty="0" smtClean="0"/>
              <a:t>الاقتصادية، </a:t>
            </a:r>
            <a:r>
              <a:rPr lang="ar-IQ" b="1" dirty="0"/>
              <a:t>ويعبر عنها </a:t>
            </a:r>
            <a:r>
              <a:rPr lang="ar-IQ" b="1" dirty="0" smtClean="0"/>
              <a:t>بأنها </a:t>
            </a:r>
            <a:r>
              <a:rPr lang="ar-IQ" b="1" dirty="0"/>
              <a:t>نظام إداري ستراتيجي يحول رؤية الوحدة الاقتصادية إلى أهداف عملية من خلال مناظيرها الأربعة وهي المالي والزبون والعمليات الداخلية والتعلم </a:t>
            </a:r>
            <a:r>
              <a:rPr lang="ar-IQ" b="1" dirty="0" smtClean="0"/>
              <a:t>والنمو، </a:t>
            </a:r>
            <a:r>
              <a:rPr lang="ar-IQ" b="1" dirty="0"/>
              <a:t>وبذلك فهي منهج لقياس الأداء يرتبط بعوامل النجاح المهمة في الوحدة الاقتصادية وبما يساعد في تحسين الأداء وتطبيق أكثر ستراتيجياتها المعقدة،</a:t>
            </a:r>
            <a:r>
              <a:rPr lang="ar-IQ" dirty="0"/>
              <a:t> إما </a:t>
            </a:r>
            <a:r>
              <a:rPr lang="en-US" dirty="0"/>
              <a:t>(Atkinson)</a:t>
            </a:r>
            <a:r>
              <a:rPr lang="ar-IQ" dirty="0"/>
              <a:t> وآخرون يرون إن بطاقة العلامات المتوازنة </a:t>
            </a:r>
            <a:r>
              <a:rPr lang="ar-IQ" b="1" dirty="0"/>
              <a:t>هي نظام لقياس الأداء بشكل منظم يمكن من خلاله ترجمة ستراتيجية الوحدة الاقتصادية إلى أهداف واضحة تتضمن مجموعة من المقاييس الملائمة لتقويم أدائها مع توفر معايير للأداء ترتبط بأعمالها والتي ينبغي عملها من أجل تحقيق </a:t>
            </a:r>
            <a:r>
              <a:rPr lang="ar-IQ" b="1" dirty="0" smtClean="0"/>
              <a:t>الأهداف. </a:t>
            </a:r>
            <a:endParaRPr lang="ar-IQ"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lstStyle/>
          <a:p>
            <a:r>
              <a:rPr lang="ar-IQ" dirty="0" smtClean="0"/>
              <a:t>   </a:t>
            </a:r>
            <a:endParaRPr lang="ar-IQ" dirty="0"/>
          </a:p>
        </p:txBody>
      </p:sp>
      <p:sp>
        <p:nvSpPr>
          <p:cNvPr id="3" name="Content Placeholder 2"/>
          <p:cNvSpPr>
            <a:spLocks noGrp="1"/>
          </p:cNvSpPr>
          <p:nvPr>
            <p:ph idx="1"/>
          </p:nvPr>
        </p:nvSpPr>
        <p:spPr>
          <a:xfrm>
            <a:off x="457200" y="260648"/>
            <a:ext cx="8229600" cy="5760639"/>
          </a:xfrm>
        </p:spPr>
        <p:txBody>
          <a:bodyPr>
            <a:normAutofit/>
          </a:bodyPr>
          <a:lstStyle/>
          <a:p>
            <a:endParaRPr lang="ar-IQ" dirty="0" smtClean="0"/>
          </a:p>
          <a:p>
            <a:r>
              <a:rPr lang="ar-IQ" sz="3200" dirty="0" smtClean="0"/>
              <a:t>وترى الباحثة </a:t>
            </a:r>
            <a:r>
              <a:rPr lang="ar-IQ" sz="3200" dirty="0"/>
              <a:t>إن بطاقة العلامات المتوازنة ما هي إلا ترجمة للرؤية المستقبلية وستراتيجية الوحدة الاقتصادية إلى مجموعة من مقاييس الأداء المالية وغير المالية من أجل تزويد الإدارة برؤية شاملة وواضحة عن أدائها لبيان مدى فاعليتها وكفاءتها في تحقيق أهدافها .    </a:t>
            </a:r>
            <a:endParaRPr lang="en-US" sz="3200" dirty="0"/>
          </a:p>
          <a:p>
            <a:r>
              <a:rPr lang="ar-IQ" sz="3200" dirty="0"/>
              <a:t>  إما بالنسبة لأهمية بطاقة العلامات المتوازنة فإنها توفر إمكانية التقويم الشامل للأداء الستراتيجي ولكافة المستويات الإدارية في الوحدة الاقتصادية إذ إنها تربط بين الستراتيجية والأداء وبيان مدى تحقيق </a:t>
            </a:r>
            <a:r>
              <a:rPr lang="ar-IQ" sz="3200" dirty="0" smtClean="0"/>
              <a:t>الأهداف</a:t>
            </a:r>
            <a:r>
              <a:rPr lang="ar-IQ" sz="3200" dirty="0"/>
              <a:t>.</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lstStyle/>
          <a:p>
            <a:r>
              <a:rPr lang="ar-IQ" dirty="0" smtClean="0"/>
              <a:t>   </a:t>
            </a:r>
            <a:endParaRPr lang="ar-IQ" dirty="0"/>
          </a:p>
        </p:txBody>
      </p:sp>
      <p:sp>
        <p:nvSpPr>
          <p:cNvPr id="3" name="Content Placeholder 2"/>
          <p:cNvSpPr>
            <a:spLocks noGrp="1"/>
          </p:cNvSpPr>
          <p:nvPr>
            <p:ph idx="1"/>
          </p:nvPr>
        </p:nvSpPr>
        <p:spPr>
          <a:xfrm>
            <a:off x="395536" y="620688"/>
            <a:ext cx="8229600" cy="6237312"/>
          </a:xfrm>
        </p:spPr>
        <p:txBody>
          <a:bodyPr>
            <a:noAutofit/>
          </a:bodyPr>
          <a:lstStyle/>
          <a:p>
            <a:r>
              <a:rPr lang="ar-IQ" sz="3600" b="1" u="sng" dirty="0" smtClean="0"/>
              <a:t>مكونات بطاقة العلامات المتوازنة :ـ </a:t>
            </a:r>
            <a:r>
              <a:rPr lang="ar-IQ" sz="3600" dirty="0" smtClean="0"/>
              <a:t>	</a:t>
            </a:r>
            <a:endParaRPr lang="en-US" sz="3600" dirty="0" smtClean="0"/>
          </a:p>
          <a:p>
            <a:r>
              <a:rPr lang="ar-IQ" sz="3200" dirty="0" smtClean="0"/>
              <a:t>  </a:t>
            </a:r>
            <a:r>
              <a:rPr lang="ar-IQ" sz="3200" b="1" dirty="0"/>
              <a:t>تتكون بطاقة العلامات المتوازنة من مجموعة من المناظير التي تتضمن مجموعة من الأهداف والمقاييس التي تسعى لتحقيق وتنفيذ ستراتيجية الوحدة الاقتصادية بالاعتماد على كل من المقاييس المالية وغير المالية، وقد قدم </a:t>
            </a:r>
            <a:r>
              <a:rPr lang="en-US" sz="3200" b="1" dirty="0"/>
              <a:t>(Kaplan &amp; Norton)</a:t>
            </a:r>
            <a:r>
              <a:rPr lang="ar-IQ" sz="3200" b="1" dirty="0"/>
              <a:t> أربعة مناظير وهي (المالي، الزبون، العمليات الداخلية، التعلم </a:t>
            </a:r>
            <a:r>
              <a:rPr lang="ar-IQ" sz="3200" b="1" dirty="0" smtClean="0"/>
              <a:t>والنمو)، كما ويمكن إضافة منظور </a:t>
            </a:r>
            <a:r>
              <a:rPr lang="ar-IQ" sz="3200" b="1" dirty="0"/>
              <a:t>أو أكثر إلى المناظير الأربعة حسب ظروف وستراتيجية الوحدة الاقتصادية، فقد أضاف </a:t>
            </a:r>
            <a:r>
              <a:rPr lang="en-US" sz="3200" b="1" dirty="0"/>
              <a:t>(</a:t>
            </a:r>
            <a:r>
              <a:rPr lang="en-US" sz="3200" b="1" dirty="0" err="1"/>
              <a:t>Lipe</a:t>
            </a:r>
            <a:r>
              <a:rPr lang="en-US" sz="3200" b="1" dirty="0"/>
              <a:t> &amp; </a:t>
            </a:r>
            <a:r>
              <a:rPr lang="en-US" sz="3200" b="1" dirty="0" err="1"/>
              <a:t>Salterio</a:t>
            </a:r>
            <a:r>
              <a:rPr lang="en-US" sz="3200" b="1" dirty="0"/>
              <a:t>)</a:t>
            </a:r>
            <a:r>
              <a:rPr lang="ar-IQ" sz="3200" b="1" dirty="0"/>
              <a:t> منظور خامس إلى بطاقة العلامات المتوازنة وهو (منظور البيئة المجتمعية) باعتبار إن أداء المجتمع والأداء البيئي يشكلان جزءاً أساسياً من ستراتيجية الوحدة </a:t>
            </a:r>
            <a:r>
              <a:rPr lang="ar-IQ" sz="3200" b="1" dirty="0" smtClean="0"/>
              <a:t>الاقتصادية</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lstStyle/>
          <a:p>
            <a:r>
              <a:rPr lang="ar-IQ" dirty="0" smtClean="0"/>
              <a:t>    </a:t>
            </a:r>
            <a:endParaRPr lang="ar-IQ" dirty="0"/>
          </a:p>
        </p:txBody>
      </p:sp>
      <p:sp>
        <p:nvSpPr>
          <p:cNvPr id="3" name="Content Placeholder 2"/>
          <p:cNvSpPr>
            <a:spLocks noGrp="1"/>
          </p:cNvSpPr>
          <p:nvPr>
            <p:ph idx="1"/>
          </p:nvPr>
        </p:nvSpPr>
        <p:spPr>
          <a:xfrm>
            <a:off x="457200" y="332656"/>
            <a:ext cx="8229600" cy="5832647"/>
          </a:xfrm>
        </p:spPr>
        <p:txBody>
          <a:bodyPr>
            <a:normAutofit/>
          </a:bodyPr>
          <a:lstStyle/>
          <a:p>
            <a:endParaRPr lang="ar-IQ" dirty="0" smtClean="0"/>
          </a:p>
          <a:p>
            <a:r>
              <a:rPr lang="ar-IQ" sz="3200" dirty="0" smtClean="0"/>
              <a:t>و</a:t>
            </a:r>
            <a:r>
              <a:rPr lang="ar-IQ" sz="3200" b="1" dirty="0" smtClean="0"/>
              <a:t>بالتالي فإن الأهداف والمقاييس لهذا المنظور تكون جزءاً مكملاً للبطاقة،</a:t>
            </a:r>
            <a:r>
              <a:rPr lang="ar-IQ" sz="3200" dirty="0" smtClean="0"/>
              <a:t> وفي عام 2008 وجد كل من </a:t>
            </a:r>
            <a:r>
              <a:rPr lang="en-US" sz="3200" dirty="0" smtClean="0"/>
              <a:t>(Chang &amp; Wang) </a:t>
            </a:r>
            <a:r>
              <a:rPr lang="ar-IQ" sz="3200" dirty="0" smtClean="0"/>
              <a:t>بأن هناك علاقة بين المخاطر التي تواجهها الوحدة الاقتصادية من جهة والإيرادات والتكاليف والأرباح والحصة السوقية من جهة أخرى لذلك فقد أضافا منظور آخر لبطاقة العلامات المتوازنة وهو (</a:t>
            </a:r>
            <a:r>
              <a:rPr lang="ar-IQ" sz="3200" b="1" dirty="0" smtClean="0"/>
              <a:t>منظور المخاطر</a:t>
            </a:r>
            <a:r>
              <a:rPr lang="ar-IQ" sz="3200" dirty="0" smtClean="0"/>
              <a:t>) من أجل توسيع دورها في عملية تقويم الأداء الستراتيجي والتعرف على هذه المخاطر ومدى تلافيها </a:t>
            </a:r>
            <a:r>
              <a:rPr lang="en-US" sz="3200" dirty="0" smtClean="0"/>
              <a:t>(</a:t>
            </a:r>
            <a:r>
              <a:rPr lang="ar-IQ" sz="3200" dirty="0" smtClean="0"/>
              <a:t>، </a:t>
            </a:r>
            <a:r>
              <a:rPr lang="ar-IQ" sz="3200" b="1" dirty="0" smtClean="0"/>
              <a:t>وإن مقاييس هذه المناظير يكمل بعضها البعض الآخر وإنها تكون موجهة لتحسين الأداء المالي المستقبلي طويل الأجل للوحدة الاقتصادية</a:t>
            </a:r>
            <a:endParaRPr lang="ar-IQ" sz="32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890666"/>
          </a:xfrm>
        </p:spPr>
        <p:txBody>
          <a:bodyPr>
            <a:normAutofit/>
          </a:bodyPr>
          <a:lstStyle/>
          <a:p>
            <a:r>
              <a:rPr lang="ar-IQ" dirty="0" smtClean="0"/>
              <a:t>    </a:t>
            </a:r>
            <a:endParaRPr lang="ar-IQ" dirty="0"/>
          </a:p>
        </p:txBody>
      </p:sp>
      <p:sp>
        <p:nvSpPr>
          <p:cNvPr id="3" name="Content Placeholder 2"/>
          <p:cNvSpPr>
            <a:spLocks noGrp="1"/>
          </p:cNvSpPr>
          <p:nvPr>
            <p:ph idx="1"/>
          </p:nvPr>
        </p:nvSpPr>
        <p:spPr>
          <a:xfrm>
            <a:off x="457200" y="332656"/>
            <a:ext cx="8229600" cy="5832647"/>
          </a:xfrm>
        </p:spPr>
        <p:txBody>
          <a:bodyPr>
            <a:normAutofit/>
          </a:bodyPr>
          <a:lstStyle/>
          <a:p>
            <a:endParaRPr lang="ar-IQ" dirty="0" smtClean="0"/>
          </a:p>
          <a:p>
            <a:r>
              <a:rPr lang="ar-IQ" sz="3200" dirty="0" smtClean="0"/>
              <a:t>اولاً </a:t>
            </a:r>
            <a:r>
              <a:rPr lang="ar-IQ" sz="3200" dirty="0"/>
              <a:t>:ـ </a:t>
            </a:r>
            <a:r>
              <a:rPr lang="ar-IQ" sz="3200" b="1" dirty="0"/>
              <a:t>المنظور المالي </a:t>
            </a:r>
            <a:r>
              <a:rPr lang="en-US" sz="3200" dirty="0"/>
              <a:t>(Financial Perspective)</a:t>
            </a:r>
            <a:r>
              <a:rPr lang="ar-IQ" sz="3200" dirty="0"/>
              <a:t> :ـ  </a:t>
            </a:r>
            <a:endParaRPr lang="en-US" sz="3200" dirty="0"/>
          </a:p>
          <a:p>
            <a:r>
              <a:rPr lang="ar-IQ" sz="3200" dirty="0"/>
              <a:t>  تعتبر مقاييس المنظور المالي من المكونات الأساسية في بطاقة العلامات المتوازنة، إذ إن هذه المقاييس موجهة نحو تحقيق الأهداف من أجل الوقوف على مستويات الأرباح المتحققة لستراتيجية الوحدة الاقتصادية من خلال العمل على </a:t>
            </a:r>
            <a:r>
              <a:rPr lang="ar-IQ" sz="3200" b="1" dirty="0"/>
              <a:t>تخفيض التكاليف بالمقارنة مع المنافسين إلى جانب هدف النمو في المبيعات الذي يعد أحد المبادرات الستراتيجية </a:t>
            </a:r>
            <a:r>
              <a:rPr lang="ar-IQ" sz="3200" b="1" dirty="0" smtClean="0"/>
              <a:t>الأساسية، </a:t>
            </a:r>
            <a:r>
              <a:rPr lang="ar-IQ" sz="3200" b="1" dirty="0"/>
              <a:t>وبذلك فإن هذا المنظور يسعى لتحقيق أكبر عائد على الاستثمار لأصحاب المصالح إذ إن مقاييسه تشمل الربحية ونمو المبيعات والقيمة الاقتصادية </a:t>
            </a:r>
            <a:r>
              <a:rPr lang="ar-IQ" sz="3200" b="1" dirty="0" smtClean="0"/>
              <a:t>المضافة.</a:t>
            </a:r>
            <a:endParaRPr lang="ar-IQ" sz="32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189</TotalTime>
  <Words>2494</Words>
  <Application>Microsoft Office PowerPoint</Application>
  <PresentationFormat>On-screen Show (4:3)</PresentationFormat>
  <Paragraphs>133</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Calibri</vt:lpstr>
      <vt:lpstr>Constantia</vt:lpstr>
      <vt:lpstr>Majalla UI</vt:lpstr>
      <vt:lpstr>Traditional Arabic</vt:lpstr>
      <vt:lpstr>Wingdings 2</vt:lpstr>
      <vt:lpstr>Flow</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win7</dc:creator>
  <cp:lastModifiedBy>Faisal</cp:lastModifiedBy>
  <cp:revision>80</cp:revision>
  <dcterms:created xsi:type="dcterms:W3CDTF">2012-05-07T17:39:18Z</dcterms:created>
  <dcterms:modified xsi:type="dcterms:W3CDTF">2019-03-16T16:16:33Z</dcterms:modified>
</cp:coreProperties>
</file>