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93" r:id="rId4"/>
    <p:sldId id="258" r:id="rId5"/>
    <p:sldId id="259" r:id="rId6"/>
    <p:sldId id="260" r:id="rId7"/>
    <p:sldId id="261" r:id="rId8"/>
    <p:sldId id="284" r:id="rId9"/>
    <p:sldId id="285" r:id="rId10"/>
    <p:sldId id="286" r:id="rId11"/>
    <p:sldId id="287"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3" r:id="rId31"/>
    <p:sldId id="280" r:id="rId32"/>
    <p:sldId id="281" r:id="rId33"/>
    <p:sldId id="289" r:id="rId34"/>
    <p:sldId id="282" r:id="rId35"/>
    <p:sldId id="291" r:id="rId36"/>
    <p:sldId id="288" r:id="rId37"/>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109FF"/>
    <a:srgbClr val="0000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8B2E1406-0FB2-492D-8FF0-2898788716CF}" type="datetimeFigureOut">
              <a:rPr lang="ar-SA" smtClean="0"/>
              <a:t>09/07/1440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3CEF2D7-581D-4692-9B6D-2E5A0AEA1DB7}" type="slidenum">
              <a:rPr lang="ar-SA" smtClean="0"/>
              <a:t>‹#›</a:t>
            </a:fld>
            <a:endParaRPr lang="ar-SA"/>
          </a:p>
        </p:txBody>
      </p:sp>
    </p:spTree>
    <p:extLst>
      <p:ext uri="{BB962C8B-B14F-4D97-AF65-F5344CB8AC3E}">
        <p14:creationId xmlns:p14="http://schemas.microsoft.com/office/powerpoint/2010/main" val="3880525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B2E1406-0FB2-492D-8FF0-2898788716CF}" type="datetimeFigureOut">
              <a:rPr lang="ar-SA" smtClean="0"/>
              <a:t>09/07/1440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3CEF2D7-581D-4692-9B6D-2E5A0AEA1DB7}" type="slidenum">
              <a:rPr lang="ar-SA" smtClean="0"/>
              <a:t>‹#›</a:t>
            </a:fld>
            <a:endParaRPr lang="ar-SA"/>
          </a:p>
        </p:txBody>
      </p:sp>
    </p:spTree>
    <p:extLst>
      <p:ext uri="{BB962C8B-B14F-4D97-AF65-F5344CB8AC3E}">
        <p14:creationId xmlns:p14="http://schemas.microsoft.com/office/powerpoint/2010/main" val="863243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1" y="365125"/>
            <a:ext cx="2628900" cy="5811838"/>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838201"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B2E1406-0FB2-492D-8FF0-2898788716CF}" type="datetimeFigureOut">
              <a:rPr lang="ar-SA" smtClean="0"/>
              <a:t>09/07/1440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3CEF2D7-581D-4692-9B6D-2E5A0AEA1DB7}" type="slidenum">
              <a:rPr lang="ar-SA" smtClean="0"/>
              <a:t>‹#›</a:t>
            </a:fld>
            <a:endParaRPr lang="ar-SA"/>
          </a:p>
        </p:txBody>
      </p:sp>
    </p:spTree>
    <p:extLst>
      <p:ext uri="{BB962C8B-B14F-4D97-AF65-F5344CB8AC3E}">
        <p14:creationId xmlns:p14="http://schemas.microsoft.com/office/powerpoint/2010/main" val="1948455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B2E1406-0FB2-492D-8FF0-2898788716CF}" type="datetimeFigureOut">
              <a:rPr lang="ar-SA" smtClean="0"/>
              <a:t>09/07/1440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3CEF2D7-581D-4692-9B6D-2E5A0AEA1DB7}" type="slidenum">
              <a:rPr lang="ar-SA" smtClean="0"/>
              <a:t>‹#›</a:t>
            </a:fld>
            <a:endParaRPr lang="ar-SA"/>
          </a:p>
        </p:txBody>
      </p:sp>
    </p:spTree>
    <p:extLst>
      <p:ext uri="{BB962C8B-B14F-4D97-AF65-F5344CB8AC3E}">
        <p14:creationId xmlns:p14="http://schemas.microsoft.com/office/powerpoint/2010/main" val="3990557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1" y="1709740"/>
            <a:ext cx="10515600" cy="2852737"/>
          </a:xfrm>
        </p:spPr>
        <p:txBody>
          <a:bodyPr anchor="b"/>
          <a:lstStyle>
            <a:lvl1pPr>
              <a:defRPr sz="6000"/>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8B2E1406-0FB2-492D-8FF0-2898788716CF}" type="datetimeFigureOut">
              <a:rPr lang="ar-SA" smtClean="0"/>
              <a:t>09/07/1440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3CEF2D7-581D-4692-9B6D-2E5A0AEA1DB7}" type="slidenum">
              <a:rPr lang="ar-SA" smtClean="0"/>
              <a:t>‹#›</a:t>
            </a:fld>
            <a:endParaRPr lang="ar-SA"/>
          </a:p>
        </p:txBody>
      </p:sp>
    </p:spTree>
    <p:extLst>
      <p:ext uri="{BB962C8B-B14F-4D97-AF65-F5344CB8AC3E}">
        <p14:creationId xmlns:p14="http://schemas.microsoft.com/office/powerpoint/2010/main" val="1051462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8B2E1406-0FB2-492D-8FF0-2898788716CF}" type="datetimeFigureOut">
              <a:rPr lang="ar-SA" smtClean="0"/>
              <a:t>09/07/1440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3CEF2D7-581D-4692-9B6D-2E5A0AEA1DB7}" type="slidenum">
              <a:rPr lang="ar-SA" smtClean="0"/>
              <a:t>‹#›</a:t>
            </a:fld>
            <a:endParaRPr lang="ar-SA"/>
          </a:p>
        </p:txBody>
      </p:sp>
    </p:spTree>
    <p:extLst>
      <p:ext uri="{BB962C8B-B14F-4D97-AF65-F5344CB8AC3E}">
        <p14:creationId xmlns:p14="http://schemas.microsoft.com/office/powerpoint/2010/main" val="538826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7"/>
            <a:ext cx="10515600" cy="1325563"/>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839789"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72201"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8B2E1406-0FB2-492D-8FF0-2898788716CF}" type="datetimeFigureOut">
              <a:rPr lang="ar-SA" smtClean="0"/>
              <a:t>09/07/1440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D3CEF2D7-581D-4692-9B6D-2E5A0AEA1DB7}" type="slidenum">
              <a:rPr lang="ar-SA" smtClean="0"/>
              <a:t>‹#›</a:t>
            </a:fld>
            <a:endParaRPr lang="ar-SA"/>
          </a:p>
        </p:txBody>
      </p:sp>
    </p:spTree>
    <p:extLst>
      <p:ext uri="{BB962C8B-B14F-4D97-AF65-F5344CB8AC3E}">
        <p14:creationId xmlns:p14="http://schemas.microsoft.com/office/powerpoint/2010/main" val="3764003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8B2E1406-0FB2-492D-8FF0-2898788716CF}" type="datetimeFigureOut">
              <a:rPr lang="ar-SA" smtClean="0"/>
              <a:t>09/07/1440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D3CEF2D7-581D-4692-9B6D-2E5A0AEA1DB7}" type="slidenum">
              <a:rPr lang="ar-SA" smtClean="0"/>
              <a:t>‹#›</a:t>
            </a:fld>
            <a:endParaRPr lang="ar-SA"/>
          </a:p>
        </p:txBody>
      </p:sp>
    </p:spTree>
    <p:extLst>
      <p:ext uri="{BB962C8B-B14F-4D97-AF65-F5344CB8AC3E}">
        <p14:creationId xmlns:p14="http://schemas.microsoft.com/office/powerpoint/2010/main" val="2561450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8B2E1406-0FB2-492D-8FF0-2898788716CF}" type="datetimeFigureOut">
              <a:rPr lang="ar-SA" smtClean="0"/>
              <a:t>09/07/1440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D3CEF2D7-581D-4692-9B6D-2E5A0AEA1DB7}" type="slidenum">
              <a:rPr lang="ar-SA" smtClean="0"/>
              <a:t>‹#›</a:t>
            </a:fld>
            <a:endParaRPr lang="ar-SA"/>
          </a:p>
        </p:txBody>
      </p:sp>
    </p:spTree>
    <p:extLst>
      <p:ext uri="{BB962C8B-B14F-4D97-AF65-F5344CB8AC3E}">
        <p14:creationId xmlns:p14="http://schemas.microsoft.com/office/powerpoint/2010/main" val="2431175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B2E1406-0FB2-492D-8FF0-2898788716CF}" type="datetimeFigureOut">
              <a:rPr lang="ar-SA" smtClean="0"/>
              <a:t>09/07/1440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3CEF2D7-581D-4692-9B6D-2E5A0AEA1DB7}" type="slidenum">
              <a:rPr lang="ar-SA" smtClean="0"/>
              <a:t>‹#›</a:t>
            </a:fld>
            <a:endParaRPr lang="ar-SA"/>
          </a:p>
        </p:txBody>
      </p:sp>
    </p:spTree>
    <p:extLst>
      <p:ext uri="{BB962C8B-B14F-4D97-AF65-F5344CB8AC3E}">
        <p14:creationId xmlns:p14="http://schemas.microsoft.com/office/powerpoint/2010/main" val="1429434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B2E1406-0FB2-492D-8FF0-2898788716CF}" type="datetimeFigureOut">
              <a:rPr lang="ar-SA" smtClean="0"/>
              <a:t>09/07/1440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3CEF2D7-581D-4692-9B6D-2E5A0AEA1DB7}" type="slidenum">
              <a:rPr lang="ar-SA" smtClean="0"/>
              <a:t>‹#›</a:t>
            </a:fld>
            <a:endParaRPr lang="ar-SA"/>
          </a:p>
        </p:txBody>
      </p:sp>
    </p:spTree>
    <p:extLst>
      <p:ext uri="{BB962C8B-B14F-4D97-AF65-F5344CB8AC3E}">
        <p14:creationId xmlns:p14="http://schemas.microsoft.com/office/powerpoint/2010/main" val="2938769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stretch>
            <a:fillRect l="-1000" r="-1000"/>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7"/>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8610600" y="6356352"/>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B2E1406-0FB2-492D-8FF0-2898788716CF}" type="datetimeFigureOut">
              <a:rPr lang="ar-SA" smtClean="0"/>
              <a:t>09/07/1440</a:t>
            </a:fld>
            <a:endParaRPr lang="ar-SA"/>
          </a:p>
        </p:txBody>
      </p:sp>
      <p:sp>
        <p:nvSpPr>
          <p:cNvPr id="5" name="عنصر نائب للتذييل 4"/>
          <p:cNvSpPr>
            <a:spLocks noGrp="1"/>
          </p:cNvSpPr>
          <p:nvPr>
            <p:ph type="ftr" sz="quarter" idx="3"/>
          </p:nvPr>
        </p:nvSpPr>
        <p:spPr>
          <a:xfrm>
            <a:off x="4038600" y="6356352"/>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2"/>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3CEF2D7-581D-4692-9B6D-2E5A0AEA1DB7}" type="slidenum">
              <a:rPr lang="ar-SA" smtClean="0"/>
              <a:t>‹#›</a:t>
            </a:fld>
            <a:endParaRPr lang="ar-SA"/>
          </a:p>
        </p:txBody>
      </p:sp>
    </p:spTree>
    <p:extLst>
      <p:ext uri="{BB962C8B-B14F-4D97-AF65-F5344CB8AC3E}">
        <p14:creationId xmlns:p14="http://schemas.microsoft.com/office/powerpoint/2010/main" val="126925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377"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r" defTabSz="914377"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r" defTabSz="914377"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r" defTabSz="914377"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r" defTabSz="914377"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r" defTabSz="914377"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r" defTabSz="914377"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r" defTabSz="914377"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r" defTabSz="914377"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r" defTabSz="914377"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377" rtl="1" eaLnBrk="1" latinLnBrk="0" hangingPunct="1">
        <a:defRPr sz="1800" kern="1200">
          <a:solidFill>
            <a:schemeClr val="tx1"/>
          </a:solidFill>
          <a:latin typeface="+mn-lt"/>
          <a:ea typeface="+mn-ea"/>
          <a:cs typeface="+mn-cs"/>
        </a:defRPr>
      </a:lvl1pPr>
      <a:lvl2pPr marL="457189" algn="r" defTabSz="914377" rtl="1" eaLnBrk="1" latinLnBrk="0" hangingPunct="1">
        <a:defRPr sz="1800" kern="1200">
          <a:solidFill>
            <a:schemeClr val="tx1"/>
          </a:solidFill>
          <a:latin typeface="+mn-lt"/>
          <a:ea typeface="+mn-ea"/>
          <a:cs typeface="+mn-cs"/>
        </a:defRPr>
      </a:lvl2pPr>
      <a:lvl3pPr marL="914377" algn="r" defTabSz="914377" rtl="1" eaLnBrk="1" latinLnBrk="0" hangingPunct="1">
        <a:defRPr sz="1800" kern="1200">
          <a:solidFill>
            <a:schemeClr val="tx1"/>
          </a:solidFill>
          <a:latin typeface="+mn-lt"/>
          <a:ea typeface="+mn-ea"/>
          <a:cs typeface="+mn-cs"/>
        </a:defRPr>
      </a:lvl3pPr>
      <a:lvl4pPr marL="1371566" algn="r" defTabSz="914377" rtl="1" eaLnBrk="1" latinLnBrk="0" hangingPunct="1">
        <a:defRPr sz="1800" kern="1200">
          <a:solidFill>
            <a:schemeClr val="tx1"/>
          </a:solidFill>
          <a:latin typeface="+mn-lt"/>
          <a:ea typeface="+mn-ea"/>
          <a:cs typeface="+mn-cs"/>
        </a:defRPr>
      </a:lvl4pPr>
      <a:lvl5pPr marL="1828754" algn="r" defTabSz="914377" rtl="1" eaLnBrk="1" latinLnBrk="0" hangingPunct="1">
        <a:defRPr sz="1800" kern="1200">
          <a:solidFill>
            <a:schemeClr val="tx1"/>
          </a:solidFill>
          <a:latin typeface="+mn-lt"/>
          <a:ea typeface="+mn-ea"/>
          <a:cs typeface="+mn-cs"/>
        </a:defRPr>
      </a:lvl5pPr>
      <a:lvl6pPr marL="2285943" algn="r" defTabSz="914377" rtl="1" eaLnBrk="1" latinLnBrk="0" hangingPunct="1">
        <a:defRPr sz="1800" kern="1200">
          <a:solidFill>
            <a:schemeClr val="tx1"/>
          </a:solidFill>
          <a:latin typeface="+mn-lt"/>
          <a:ea typeface="+mn-ea"/>
          <a:cs typeface="+mn-cs"/>
        </a:defRPr>
      </a:lvl6pPr>
      <a:lvl7pPr marL="2743131" algn="r" defTabSz="914377" rtl="1" eaLnBrk="1" latinLnBrk="0" hangingPunct="1">
        <a:defRPr sz="1800" kern="1200">
          <a:solidFill>
            <a:schemeClr val="tx1"/>
          </a:solidFill>
          <a:latin typeface="+mn-lt"/>
          <a:ea typeface="+mn-ea"/>
          <a:cs typeface="+mn-cs"/>
        </a:defRPr>
      </a:lvl7pPr>
      <a:lvl8pPr marL="3200320" algn="r" defTabSz="914377" rtl="1" eaLnBrk="1" latinLnBrk="0" hangingPunct="1">
        <a:defRPr sz="1800" kern="1200">
          <a:solidFill>
            <a:schemeClr val="tx1"/>
          </a:solidFill>
          <a:latin typeface="+mn-lt"/>
          <a:ea typeface="+mn-ea"/>
          <a:cs typeface="+mn-cs"/>
        </a:defRPr>
      </a:lvl8pPr>
      <a:lvl9pPr marL="3657509" algn="r" defTabSz="914377"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file:///C:\Users\&#1590;&#1585;&#1594;&#1575;&#1605;\Desktop\&#1583;%20&#1605;&#1606;&#1575;&#1604;\Slide2.pptx#-1,1,1. 1. &#1588;&#1603;&#1604; (1) &#1582;&#1591;&#1608;&#1575;&#1578; &#1578;&#1591;&#1576;&#1610;&#1602; &#1605;&#1583;&#1582;&#1604; &#1575;&#1604;&#1578;&#1603;&#1575;&#1604;&#1610;&#1601; &#1593;&#1604;&#1609; &#1575;&#1587;&#1575;&#1587; &#1575;&#1604;&#1605;&#1608;&#1575;&#1589;&#1601;&#1575;&#1578;"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file:///C:\Users\&#1590;&#1585;&#1594;&#1575;&#1605;\Desktop\&#1583;%20&#1605;&#1606;&#1575;&#1604;\Slide2.pptx#-1,2,&#1588;&#1603;&#1604;(2) &#1575;&#1606;&#1605;&#1608;&#1584;&#1580; &#1605;&#1602;&#1578;&#1585;&#1581; &#1604;&#1605;&#1583;&#1582;&#1604; &#1602;&#1610;&#1575;&#1587; &#1575;&#1604;&#1578;&#1603;&#1575;&#1604;&#1610;&#1601; &#1593;&#1604;&#1609; &#1575;&#1587;&#1575;&#1587; &#1575;&#1604;&#1605;&#1608;&#1575;&#1589;&#1601;&#1575;&#1578; &#1608;&#1583;&#1608;&#1585;&#1607; &#1576;&#1578;&#1582;&#1601;&#1610;&#1590; &#1575;&#1604;&#1578;&#1603;&#1575;&#1604;&#1610;&#1601; &#1608;&#1578;&#1581;&#1587;&#1610;&#1606; &#1580;&#1608;&#1583;&#1577; &#1575;&#1604;&#1605;&#1606;&#1578;&#1580;&#1575;&#1578;"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alukah.net/culture/0/58903" TargetMode="External"/><Relationship Id="rId2" Type="http://schemas.openxmlformats.org/officeDocument/2006/relationships/hyperlink" Target="http://www.alukah.net/culture/0/77717"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www.alukah.net/culture/0/58903"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a:bodyPr>
          <a:lstStyle/>
          <a:p>
            <a:r>
              <a:rPr lang="ar-IQ" sz="4800" b="1" dirty="0" smtClean="0"/>
              <a:t>محاضرة  </a:t>
            </a:r>
            <a:r>
              <a:rPr lang="ar-IQ" sz="4800" b="1" dirty="0"/>
              <a:t>بعنوان</a:t>
            </a:r>
            <a:r>
              <a:rPr lang="en-US" sz="4800" dirty="0"/>
              <a:t/>
            </a:r>
            <a:br>
              <a:rPr lang="en-US" sz="4800" dirty="0"/>
            </a:br>
            <a:r>
              <a:rPr lang="ar-IQ" sz="4800" b="1" dirty="0"/>
              <a:t>(دور التقنيات الكلفوية المعاصرة في تخفيض التكاليف وتحقيق التنمية الاقتصادية )</a:t>
            </a:r>
            <a:endParaRPr lang="en-US" sz="4800" dirty="0"/>
          </a:p>
        </p:txBody>
      </p:sp>
      <p:sp>
        <p:nvSpPr>
          <p:cNvPr id="3" name="عنوان فرعي 2"/>
          <p:cNvSpPr>
            <a:spLocks noGrp="1"/>
          </p:cNvSpPr>
          <p:nvPr>
            <p:ph type="subTitle" idx="1"/>
          </p:nvPr>
        </p:nvSpPr>
        <p:spPr>
          <a:xfrm>
            <a:off x="1524000" y="3602038"/>
            <a:ext cx="9144000" cy="3255962"/>
          </a:xfrm>
        </p:spPr>
        <p:txBody>
          <a:bodyPr>
            <a:noAutofit/>
          </a:bodyPr>
          <a:lstStyle/>
          <a:p>
            <a:r>
              <a:rPr lang="ar-SA" sz="4000" b="1" dirty="0" smtClean="0">
                <a:effectLst>
                  <a:glow rad="228600">
                    <a:schemeClr val="accent1">
                      <a:satMod val="175000"/>
                      <a:alpha val="40000"/>
                    </a:schemeClr>
                  </a:glow>
                </a:effectLst>
              </a:rPr>
              <a:t>اعداد</a:t>
            </a:r>
          </a:p>
          <a:p>
            <a:r>
              <a:rPr lang="ar-SA" sz="4000" b="1" dirty="0" smtClean="0">
                <a:effectLst>
                  <a:glow rad="228600">
                    <a:schemeClr val="accent1">
                      <a:satMod val="175000"/>
                      <a:alpha val="40000"/>
                    </a:schemeClr>
                  </a:glow>
                </a:effectLst>
              </a:rPr>
              <a:t>الاستاذ الدكتور منال جبار سرور</a:t>
            </a:r>
          </a:p>
          <a:p>
            <a:r>
              <a:rPr lang="ar-SA" sz="4000" b="1" dirty="0" smtClean="0">
                <a:effectLst>
                  <a:glow rad="228600">
                    <a:schemeClr val="accent1">
                      <a:satMod val="175000"/>
                      <a:alpha val="40000"/>
                    </a:schemeClr>
                  </a:glow>
                </a:effectLst>
              </a:rPr>
              <a:t>جامعة بغداد/كلية الادارة والاقتصاد</a:t>
            </a:r>
          </a:p>
          <a:p>
            <a:r>
              <a:rPr lang="ar-SA" sz="4000" b="1" dirty="0" smtClean="0">
                <a:effectLst>
                  <a:glow rad="228600">
                    <a:schemeClr val="accent1">
                      <a:satMod val="175000"/>
                      <a:alpha val="40000"/>
                    </a:schemeClr>
                  </a:glow>
                </a:effectLst>
              </a:rPr>
              <a:t>بغداد </a:t>
            </a:r>
            <a:r>
              <a:rPr lang="ar-SA" sz="4000" b="1" dirty="0" smtClean="0">
                <a:effectLst>
                  <a:glow rad="228600">
                    <a:schemeClr val="accent1">
                      <a:satMod val="175000"/>
                      <a:alpha val="40000"/>
                    </a:schemeClr>
                  </a:glow>
                </a:effectLst>
              </a:rPr>
              <a:t>201</a:t>
            </a:r>
            <a:r>
              <a:rPr lang="ar-IQ" sz="4000" b="1" dirty="0" smtClean="0">
                <a:effectLst>
                  <a:glow rad="228600">
                    <a:schemeClr val="accent1">
                      <a:satMod val="175000"/>
                      <a:alpha val="40000"/>
                    </a:schemeClr>
                  </a:glow>
                </a:effectLst>
              </a:rPr>
              <a:t>7</a:t>
            </a:r>
            <a:endParaRPr lang="ar-SA" sz="4000" b="1" dirty="0">
              <a:effectLst>
                <a:glow rad="228600">
                  <a:schemeClr val="accent1">
                    <a:satMod val="175000"/>
                    <a:alpha val="40000"/>
                  </a:schemeClr>
                </a:glow>
              </a:effectLst>
            </a:endParaRPr>
          </a:p>
        </p:txBody>
      </p:sp>
    </p:spTree>
    <p:extLst>
      <p:ext uri="{BB962C8B-B14F-4D97-AF65-F5344CB8AC3E}">
        <p14:creationId xmlns:p14="http://schemas.microsoft.com/office/powerpoint/2010/main" val="1843637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wipe(down)">
                                      <p:cBhvr>
                                        <p:cTn id="41" dur="580">
                                          <p:stCondLst>
                                            <p:cond delay="0"/>
                                          </p:stCondLst>
                                        </p:cTn>
                                        <p:tgtEl>
                                          <p:spTgt spid="3">
                                            <p:txEl>
                                              <p:pRg st="1" end="1"/>
                                            </p:txEl>
                                          </p:spTgt>
                                        </p:tgtEl>
                                      </p:cBhvr>
                                    </p:animEffect>
                                    <p:anim calcmode="lin" valueType="num">
                                      <p:cBhvr>
                                        <p:cTn id="4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1" end="1"/>
                                            </p:txEl>
                                          </p:spTgt>
                                        </p:tgtEl>
                                      </p:cBhvr>
                                      <p:to x="100000" y="60000"/>
                                    </p:animScale>
                                    <p:animScale>
                                      <p:cBhvr>
                                        <p:cTn id="48" dur="166" decel="50000">
                                          <p:stCondLst>
                                            <p:cond delay="676"/>
                                          </p:stCondLst>
                                        </p:cTn>
                                        <p:tgtEl>
                                          <p:spTgt spid="3">
                                            <p:txEl>
                                              <p:pRg st="1" end="1"/>
                                            </p:txEl>
                                          </p:spTgt>
                                        </p:tgtEl>
                                      </p:cBhvr>
                                      <p:to x="100000" y="100000"/>
                                    </p:animScale>
                                    <p:animScale>
                                      <p:cBhvr>
                                        <p:cTn id="49" dur="26">
                                          <p:stCondLst>
                                            <p:cond delay="1312"/>
                                          </p:stCondLst>
                                        </p:cTn>
                                        <p:tgtEl>
                                          <p:spTgt spid="3">
                                            <p:txEl>
                                              <p:pRg st="1" end="1"/>
                                            </p:txEl>
                                          </p:spTgt>
                                        </p:tgtEl>
                                      </p:cBhvr>
                                      <p:to x="100000" y="80000"/>
                                    </p:animScale>
                                    <p:animScale>
                                      <p:cBhvr>
                                        <p:cTn id="50" dur="166" decel="50000">
                                          <p:stCondLst>
                                            <p:cond delay="1338"/>
                                          </p:stCondLst>
                                        </p:cTn>
                                        <p:tgtEl>
                                          <p:spTgt spid="3">
                                            <p:txEl>
                                              <p:pRg st="1" end="1"/>
                                            </p:txEl>
                                          </p:spTgt>
                                        </p:tgtEl>
                                      </p:cBhvr>
                                      <p:to x="100000" y="100000"/>
                                    </p:animScale>
                                    <p:animScale>
                                      <p:cBhvr>
                                        <p:cTn id="51" dur="26">
                                          <p:stCondLst>
                                            <p:cond delay="1642"/>
                                          </p:stCondLst>
                                        </p:cTn>
                                        <p:tgtEl>
                                          <p:spTgt spid="3">
                                            <p:txEl>
                                              <p:pRg st="1" end="1"/>
                                            </p:txEl>
                                          </p:spTgt>
                                        </p:tgtEl>
                                      </p:cBhvr>
                                      <p:to x="100000" y="90000"/>
                                    </p:animScale>
                                    <p:animScale>
                                      <p:cBhvr>
                                        <p:cTn id="52" dur="166" decel="50000">
                                          <p:stCondLst>
                                            <p:cond delay="1668"/>
                                          </p:stCondLst>
                                        </p:cTn>
                                        <p:tgtEl>
                                          <p:spTgt spid="3">
                                            <p:txEl>
                                              <p:pRg st="1" end="1"/>
                                            </p:txEl>
                                          </p:spTgt>
                                        </p:tgtEl>
                                      </p:cBhvr>
                                      <p:to x="100000" y="100000"/>
                                    </p:animScale>
                                    <p:animScale>
                                      <p:cBhvr>
                                        <p:cTn id="53" dur="26">
                                          <p:stCondLst>
                                            <p:cond delay="1808"/>
                                          </p:stCondLst>
                                        </p:cTn>
                                        <p:tgtEl>
                                          <p:spTgt spid="3">
                                            <p:txEl>
                                              <p:pRg st="1" end="1"/>
                                            </p:txEl>
                                          </p:spTgt>
                                        </p:tgtEl>
                                      </p:cBhvr>
                                      <p:to x="100000" y="95000"/>
                                    </p:animScale>
                                    <p:animScale>
                                      <p:cBhvr>
                                        <p:cTn id="54" dur="166" decel="50000">
                                          <p:stCondLst>
                                            <p:cond delay="1834"/>
                                          </p:stCondLst>
                                        </p:cTn>
                                        <p:tgtEl>
                                          <p:spTgt spid="3">
                                            <p:txEl>
                                              <p:pRg st="1" end="1"/>
                                            </p:txEl>
                                          </p:spTgt>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3">
                                            <p:txEl>
                                              <p:pRg st="2" end="2"/>
                                            </p:txEl>
                                          </p:spTgt>
                                        </p:tgtEl>
                                        <p:attrNameLst>
                                          <p:attrName>style.visibility</p:attrName>
                                        </p:attrNameLst>
                                      </p:cBhvr>
                                      <p:to>
                                        <p:strVal val="visible"/>
                                      </p:to>
                                    </p:set>
                                    <p:animEffect transition="in" filter="wipe(down)">
                                      <p:cBhvr>
                                        <p:cTn id="57" dur="580">
                                          <p:stCondLst>
                                            <p:cond delay="0"/>
                                          </p:stCondLst>
                                        </p:cTn>
                                        <p:tgtEl>
                                          <p:spTgt spid="3">
                                            <p:txEl>
                                              <p:pRg st="2" end="2"/>
                                            </p:txEl>
                                          </p:spTgt>
                                        </p:tgtEl>
                                      </p:cBhvr>
                                    </p:animEffect>
                                    <p:anim calcmode="lin" valueType="num">
                                      <p:cBhvr>
                                        <p:cTn id="5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3">
                                            <p:txEl>
                                              <p:pRg st="2" end="2"/>
                                            </p:txEl>
                                          </p:spTgt>
                                        </p:tgtEl>
                                      </p:cBhvr>
                                      <p:to x="100000" y="60000"/>
                                    </p:animScale>
                                    <p:animScale>
                                      <p:cBhvr>
                                        <p:cTn id="64" dur="166" decel="50000">
                                          <p:stCondLst>
                                            <p:cond delay="676"/>
                                          </p:stCondLst>
                                        </p:cTn>
                                        <p:tgtEl>
                                          <p:spTgt spid="3">
                                            <p:txEl>
                                              <p:pRg st="2" end="2"/>
                                            </p:txEl>
                                          </p:spTgt>
                                        </p:tgtEl>
                                      </p:cBhvr>
                                      <p:to x="100000" y="100000"/>
                                    </p:animScale>
                                    <p:animScale>
                                      <p:cBhvr>
                                        <p:cTn id="65" dur="26">
                                          <p:stCondLst>
                                            <p:cond delay="1312"/>
                                          </p:stCondLst>
                                        </p:cTn>
                                        <p:tgtEl>
                                          <p:spTgt spid="3">
                                            <p:txEl>
                                              <p:pRg st="2" end="2"/>
                                            </p:txEl>
                                          </p:spTgt>
                                        </p:tgtEl>
                                      </p:cBhvr>
                                      <p:to x="100000" y="80000"/>
                                    </p:animScale>
                                    <p:animScale>
                                      <p:cBhvr>
                                        <p:cTn id="66" dur="166" decel="50000">
                                          <p:stCondLst>
                                            <p:cond delay="1338"/>
                                          </p:stCondLst>
                                        </p:cTn>
                                        <p:tgtEl>
                                          <p:spTgt spid="3">
                                            <p:txEl>
                                              <p:pRg st="2" end="2"/>
                                            </p:txEl>
                                          </p:spTgt>
                                        </p:tgtEl>
                                      </p:cBhvr>
                                      <p:to x="100000" y="100000"/>
                                    </p:animScale>
                                    <p:animScale>
                                      <p:cBhvr>
                                        <p:cTn id="67" dur="26">
                                          <p:stCondLst>
                                            <p:cond delay="1642"/>
                                          </p:stCondLst>
                                        </p:cTn>
                                        <p:tgtEl>
                                          <p:spTgt spid="3">
                                            <p:txEl>
                                              <p:pRg st="2" end="2"/>
                                            </p:txEl>
                                          </p:spTgt>
                                        </p:tgtEl>
                                      </p:cBhvr>
                                      <p:to x="100000" y="90000"/>
                                    </p:animScale>
                                    <p:animScale>
                                      <p:cBhvr>
                                        <p:cTn id="68" dur="166" decel="50000">
                                          <p:stCondLst>
                                            <p:cond delay="1668"/>
                                          </p:stCondLst>
                                        </p:cTn>
                                        <p:tgtEl>
                                          <p:spTgt spid="3">
                                            <p:txEl>
                                              <p:pRg st="2" end="2"/>
                                            </p:txEl>
                                          </p:spTgt>
                                        </p:tgtEl>
                                      </p:cBhvr>
                                      <p:to x="100000" y="100000"/>
                                    </p:animScale>
                                    <p:animScale>
                                      <p:cBhvr>
                                        <p:cTn id="69" dur="26">
                                          <p:stCondLst>
                                            <p:cond delay="1808"/>
                                          </p:stCondLst>
                                        </p:cTn>
                                        <p:tgtEl>
                                          <p:spTgt spid="3">
                                            <p:txEl>
                                              <p:pRg st="2" end="2"/>
                                            </p:txEl>
                                          </p:spTgt>
                                        </p:tgtEl>
                                      </p:cBhvr>
                                      <p:to x="100000" y="95000"/>
                                    </p:animScale>
                                    <p:animScale>
                                      <p:cBhvr>
                                        <p:cTn id="70" dur="166" decel="50000">
                                          <p:stCondLst>
                                            <p:cond delay="1834"/>
                                          </p:stCondLst>
                                        </p:cTn>
                                        <p:tgtEl>
                                          <p:spTgt spid="3">
                                            <p:txEl>
                                              <p:pRg st="2" end="2"/>
                                            </p:txEl>
                                          </p:spTgt>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3">
                                            <p:txEl>
                                              <p:pRg st="3" end="3"/>
                                            </p:txEl>
                                          </p:spTgt>
                                        </p:tgtEl>
                                        <p:attrNameLst>
                                          <p:attrName>style.visibility</p:attrName>
                                        </p:attrNameLst>
                                      </p:cBhvr>
                                      <p:to>
                                        <p:strVal val="visible"/>
                                      </p:to>
                                    </p:set>
                                    <p:animEffect transition="in" filter="wipe(down)">
                                      <p:cBhvr>
                                        <p:cTn id="73" dur="580">
                                          <p:stCondLst>
                                            <p:cond delay="0"/>
                                          </p:stCondLst>
                                        </p:cTn>
                                        <p:tgtEl>
                                          <p:spTgt spid="3">
                                            <p:txEl>
                                              <p:pRg st="3" end="3"/>
                                            </p:txEl>
                                          </p:spTgt>
                                        </p:tgtEl>
                                      </p:cBhvr>
                                    </p:animEffect>
                                    <p:anim calcmode="lin" valueType="num">
                                      <p:cBhvr>
                                        <p:cTn id="7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3">
                                            <p:txEl>
                                              <p:pRg st="3" end="3"/>
                                            </p:txEl>
                                          </p:spTgt>
                                        </p:tgtEl>
                                      </p:cBhvr>
                                      <p:to x="100000" y="60000"/>
                                    </p:animScale>
                                    <p:animScale>
                                      <p:cBhvr>
                                        <p:cTn id="80" dur="166" decel="50000">
                                          <p:stCondLst>
                                            <p:cond delay="676"/>
                                          </p:stCondLst>
                                        </p:cTn>
                                        <p:tgtEl>
                                          <p:spTgt spid="3">
                                            <p:txEl>
                                              <p:pRg st="3" end="3"/>
                                            </p:txEl>
                                          </p:spTgt>
                                        </p:tgtEl>
                                      </p:cBhvr>
                                      <p:to x="100000" y="100000"/>
                                    </p:animScale>
                                    <p:animScale>
                                      <p:cBhvr>
                                        <p:cTn id="81" dur="26">
                                          <p:stCondLst>
                                            <p:cond delay="1312"/>
                                          </p:stCondLst>
                                        </p:cTn>
                                        <p:tgtEl>
                                          <p:spTgt spid="3">
                                            <p:txEl>
                                              <p:pRg st="3" end="3"/>
                                            </p:txEl>
                                          </p:spTgt>
                                        </p:tgtEl>
                                      </p:cBhvr>
                                      <p:to x="100000" y="80000"/>
                                    </p:animScale>
                                    <p:animScale>
                                      <p:cBhvr>
                                        <p:cTn id="82" dur="166" decel="50000">
                                          <p:stCondLst>
                                            <p:cond delay="1338"/>
                                          </p:stCondLst>
                                        </p:cTn>
                                        <p:tgtEl>
                                          <p:spTgt spid="3">
                                            <p:txEl>
                                              <p:pRg st="3" end="3"/>
                                            </p:txEl>
                                          </p:spTgt>
                                        </p:tgtEl>
                                      </p:cBhvr>
                                      <p:to x="100000" y="100000"/>
                                    </p:animScale>
                                    <p:animScale>
                                      <p:cBhvr>
                                        <p:cTn id="83" dur="26">
                                          <p:stCondLst>
                                            <p:cond delay="1642"/>
                                          </p:stCondLst>
                                        </p:cTn>
                                        <p:tgtEl>
                                          <p:spTgt spid="3">
                                            <p:txEl>
                                              <p:pRg st="3" end="3"/>
                                            </p:txEl>
                                          </p:spTgt>
                                        </p:tgtEl>
                                      </p:cBhvr>
                                      <p:to x="100000" y="90000"/>
                                    </p:animScale>
                                    <p:animScale>
                                      <p:cBhvr>
                                        <p:cTn id="84" dur="166" decel="50000">
                                          <p:stCondLst>
                                            <p:cond delay="1668"/>
                                          </p:stCondLst>
                                        </p:cTn>
                                        <p:tgtEl>
                                          <p:spTgt spid="3">
                                            <p:txEl>
                                              <p:pRg st="3" end="3"/>
                                            </p:txEl>
                                          </p:spTgt>
                                        </p:tgtEl>
                                      </p:cBhvr>
                                      <p:to x="100000" y="100000"/>
                                    </p:animScale>
                                    <p:animScale>
                                      <p:cBhvr>
                                        <p:cTn id="85" dur="26">
                                          <p:stCondLst>
                                            <p:cond delay="1808"/>
                                          </p:stCondLst>
                                        </p:cTn>
                                        <p:tgtEl>
                                          <p:spTgt spid="3">
                                            <p:txEl>
                                              <p:pRg st="3" end="3"/>
                                            </p:txEl>
                                          </p:spTgt>
                                        </p:tgtEl>
                                      </p:cBhvr>
                                      <p:to x="100000" y="95000"/>
                                    </p:animScale>
                                    <p:animScale>
                                      <p:cBhvr>
                                        <p:cTn id="86"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403014" cy="7000699"/>
          </a:xfrm>
          <a:prstGeom prst="rect">
            <a:avLst/>
          </a:prstGeom>
        </p:spPr>
        <p:txBody>
          <a:bodyPr wrap="square">
            <a:spAutoFit/>
          </a:bodyPr>
          <a:lstStyle/>
          <a:p>
            <a:pPr marL="342900" lvl="0" indent="-342900" algn="just" fontAlgn="base">
              <a:lnSpc>
                <a:spcPct val="138000"/>
              </a:lnSpc>
              <a:spcAft>
                <a:spcPts val="1425"/>
              </a:spcAft>
              <a:buClr>
                <a:srgbClr val="181717"/>
              </a:buClr>
              <a:buSzPts val="1400"/>
              <a:buFont typeface="+mj-lt"/>
              <a:buAutoNum type="arabicPeriod"/>
            </a:pPr>
            <a:r>
              <a:rPr lang="ar-IQ" sz="3600" b="1" dirty="0" smtClean="0">
                <a:solidFill>
                  <a:srgbClr val="181717"/>
                </a:solidFill>
                <a:uFill>
                  <a:solidFill>
                    <a:srgbClr val="000000"/>
                  </a:solidFill>
                </a:uFill>
                <a:latin typeface="Times New Roman" panose="02020603050405020304" pitchFamily="18" charset="0"/>
                <a:ea typeface="Calibri" panose="020F0502020204030204" pitchFamily="34" charset="0"/>
              </a:rPr>
              <a:t>1- </a:t>
            </a:r>
            <a:r>
              <a:rPr lang="ar-SA" sz="3600" b="1" dirty="0" smtClean="0">
                <a:solidFill>
                  <a:srgbClr val="181717"/>
                </a:solidFill>
                <a:uFill>
                  <a:solidFill>
                    <a:srgbClr val="000000"/>
                  </a:solidFill>
                </a:uFill>
                <a:latin typeface="Times New Roman" panose="02020603050405020304" pitchFamily="18" charset="0"/>
                <a:ea typeface="Calibri" panose="020F0502020204030204" pitchFamily="34" charset="0"/>
              </a:rPr>
              <a:t>تحسين</a:t>
            </a:r>
            <a:r>
              <a:rPr lang="ar-SA" sz="3600" b="1" dirty="0" smtClean="0">
                <a:solidFill>
                  <a:srgbClr val="181717"/>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uFill>
                  <a:solidFill>
                    <a:srgbClr val="000000"/>
                  </a:solidFill>
                </a:uFill>
                <a:latin typeface="Times New Roman" panose="02020603050405020304" pitchFamily="18" charset="0"/>
                <a:ea typeface="Calibri" panose="020F0502020204030204" pitchFamily="34" charset="0"/>
              </a:rPr>
              <a:t>نوعية</a:t>
            </a:r>
            <a:r>
              <a:rPr lang="ar-SA" sz="3600" b="1" dirty="0" smtClean="0">
                <a:solidFill>
                  <a:srgbClr val="181717"/>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uFill>
                  <a:solidFill>
                    <a:srgbClr val="000000"/>
                  </a:solidFill>
                </a:uFill>
                <a:latin typeface="Times New Roman" panose="02020603050405020304" pitchFamily="18" charset="0"/>
                <a:ea typeface="Calibri" panose="020F0502020204030204" pitchFamily="34" charset="0"/>
              </a:rPr>
              <a:t>المنتجات</a:t>
            </a:r>
            <a:r>
              <a:rPr lang="ar-SA" sz="3600" b="1" dirty="0" smtClean="0">
                <a:solidFill>
                  <a:srgbClr val="181717"/>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uFill>
                  <a:solidFill>
                    <a:srgbClr val="000000"/>
                  </a:solidFill>
                </a:uFill>
                <a:latin typeface="Times New Roman" panose="02020603050405020304" pitchFamily="18" charset="0"/>
                <a:ea typeface="Calibri" panose="020F0502020204030204" pitchFamily="34" charset="0"/>
              </a:rPr>
              <a:t>والخدمات</a:t>
            </a:r>
            <a:r>
              <a:rPr lang="ar-SA" sz="3600" b="1" dirty="0" smtClean="0">
                <a:solidFill>
                  <a:srgbClr val="181717"/>
                </a:solidFill>
                <a:uFill>
                  <a:solidFill>
                    <a:srgbClr val="000000"/>
                  </a:solidFill>
                </a:uFill>
                <a:latin typeface="Calibri" panose="020F0502020204030204" pitchFamily="34" charset="0"/>
                <a:ea typeface="Calibri" panose="020F0502020204030204" pitchFamily="34" charset="0"/>
              </a:rPr>
              <a:t>:</a:t>
            </a:r>
            <a:r>
              <a:rPr lang="ar-SA" sz="3600" b="1" dirty="0" smtClean="0">
                <a:solidFill>
                  <a:srgbClr val="181717"/>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uFill>
                  <a:solidFill>
                    <a:srgbClr val="000000"/>
                  </a:solidFill>
                </a:uFill>
                <a:latin typeface="Times New Roman" panose="02020603050405020304" pitchFamily="18" charset="0"/>
                <a:ea typeface="Calibri" panose="020F0502020204030204" pitchFamily="34" charset="0"/>
              </a:rPr>
              <a:t>فالمنتج</a:t>
            </a:r>
            <a:r>
              <a:rPr lang="ar-SA" sz="3600" b="1" dirty="0" smtClean="0">
                <a:solidFill>
                  <a:srgbClr val="181717"/>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uFill>
                  <a:solidFill>
                    <a:srgbClr val="000000"/>
                  </a:solidFill>
                </a:uFill>
                <a:latin typeface="Times New Roman" panose="02020603050405020304" pitchFamily="18" charset="0"/>
                <a:ea typeface="Calibri" panose="020F0502020204030204" pitchFamily="34" charset="0"/>
              </a:rPr>
              <a:t>دوما</a:t>
            </a:r>
            <a:r>
              <a:rPr lang="ar-SA" sz="3600" b="1" dirty="0" smtClean="0">
                <a:solidFill>
                  <a:srgbClr val="181717"/>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uFill>
                  <a:solidFill>
                    <a:srgbClr val="000000"/>
                  </a:solidFill>
                </a:uFill>
                <a:latin typeface="Times New Roman" panose="02020603050405020304" pitchFamily="18" charset="0"/>
                <a:ea typeface="Calibri" panose="020F0502020204030204" pitchFamily="34" charset="0"/>
              </a:rPr>
              <a:t>يسعى</a:t>
            </a:r>
            <a:r>
              <a:rPr lang="ar-SA" sz="3600" b="1" dirty="0" smtClean="0">
                <a:solidFill>
                  <a:srgbClr val="181717"/>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uFill>
                  <a:solidFill>
                    <a:srgbClr val="000000"/>
                  </a:solidFill>
                </a:uFill>
                <a:latin typeface="Times New Roman" panose="02020603050405020304" pitchFamily="18" charset="0"/>
                <a:ea typeface="Calibri" panose="020F0502020204030204" pitchFamily="34" charset="0"/>
              </a:rPr>
              <a:t>إلى</a:t>
            </a:r>
            <a:r>
              <a:rPr lang="ar-SA" sz="3600" b="1" dirty="0" smtClean="0">
                <a:solidFill>
                  <a:srgbClr val="181717"/>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uFill>
                  <a:solidFill>
                    <a:srgbClr val="000000"/>
                  </a:solidFill>
                </a:uFill>
                <a:latin typeface="Times New Roman" panose="02020603050405020304" pitchFamily="18" charset="0"/>
                <a:ea typeface="Calibri" panose="020F0502020204030204" pitchFamily="34" charset="0"/>
              </a:rPr>
              <a:t>تحسين</a:t>
            </a:r>
            <a:r>
              <a:rPr lang="ar-SA" sz="3600" b="1" dirty="0" smtClean="0">
                <a:solidFill>
                  <a:srgbClr val="181717"/>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uFill>
                  <a:solidFill>
                    <a:srgbClr val="000000"/>
                  </a:solidFill>
                </a:uFill>
                <a:latin typeface="Times New Roman" panose="02020603050405020304" pitchFamily="18" charset="0"/>
                <a:ea typeface="Calibri" panose="020F0502020204030204" pitchFamily="34" charset="0"/>
              </a:rPr>
              <a:t>سلعته</a:t>
            </a:r>
            <a:r>
              <a:rPr lang="ar-SA" sz="3600" b="1" dirty="0" smtClean="0">
                <a:solidFill>
                  <a:srgbClr val="181717"/>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uFill>
                  <a:solidFill>
                    <a:srgbClr val="000000"/>
                  </a:solidFill>
                </a:uFill>
                <a:latin typeface="Times New Roman" panose="02020603050405020304" pitchFamily="18" charset="0"/>
                <a:ea typeface="Calibri" panose="020F0502020204030204" pitchFamily="34" charset="0"/>
              </a:rPr>
              <a:t>وخدماته</a:t>
            </a:r>
            <a:r>
              <a:rPr lang="ar-SA" sz="3600" b="1" dirty="0" smtClean="0">
                <a:solidFill>
                  <a:srgbClr val="181717"/>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uFill>
                  <a:solidFill>
                    <a:srgbClr val="000000"/>
                  </a:solidFill>
                </a:uFill>
                <a:latin typeface="Times New Roman" panose="02020603050405020304" pitchFamily="18" charset="0"/>
                <a:ea typeface="Calibri" panose="020F0502020204030204" pitchFamily="34" charset="0"/>
              </a:rPr>
              <a:t>بما</a:t>
            </a:r>
            <a:r>
              <a:rPr lang="ar-SA" sz="3600" b="1" dirty="0" smtClean="0">
                <a:solidFill>
                  <a:srgbClr val="181717"/>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uFill>
                  <a:solidFill>
                    <a:srgbClr val="000000"/>
                  </a:solidFill>
                </a:uFill>
                <a:latin typeface="Times New Roman" panose="02020603050405020304" pitchFamily="18" charset="0"/>
                <a:ea typeface="Calibri" panose="020F0502020204030204" pitchFamily="34" charset="0"/>
              </a:rPr>
              <a:t>يتلائم</a:t>
            </a:r>
            <a:r>
              <a:rPr lang="ar-SA" sz="3600" b="1" dirty="0" smtClean="0">
                <a:solidFill>
                  <a:srgbClr val="181717"/>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uFill>
                  <a:solidFill>
                    <a:srgbClr val="000000"/>
                  </a:solidFill>
                </a:uFill>
                <a:latin typeface="Times New Roman" panose="02020603050405020304" pitchFamily="18" charset="0"/>
                <a:ea typeface="Calibri" panose="020F0502020204030204" pitchFamily="34" charset="0"/>
              </a:rPr>
              <a:t>مع</a:t>
            </a:r>
            <a:r>
              <a:rPr lang="ar-SA" sz="3600" b="1" dirty="0" smtClean="0">
                <a:solidFill>
                  <a:srgbClr val="181717"/>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uFill>
                  <a:solidFill>
                    <a:srgbClr val="000000"/>
                  </a:solidFill>
                </a:uFill>
                <a:latin typeface="Times New Roman" panose="02020603050405020304" pitchFamily="18" charset="0"/>
                <a:ea typeface="Calibri" panose="020F0502020204030204" pitchFamily="34" charset="0"/>
              </a:rPr>
              <a:t>رغبة</a:t>
            </a:r>
            <a:r>
              <a:rPr lang="ar-SA" sz="3600" b="1" dirty="0" smtClean="0">
                <a:solidFill>
                  <a:srgbClr val="181717"/>
                </a:solidFill>
                <a:uFill>
                  <a:solidFill>
                    <a:srgbClr val="000000"/>
                  </a:solidFill>
                </a:uFill>
                <a:latin typeface="Calibri" panose="020F0502020204030204" pitchFamily="34" charset="0"/>
                <a:ea typeface="Calibri" panose="020F0502020204030204" pitchFamily="34" charset="0"/>
              </a:rPr>
              <a:t>الزبون </a:t>
            </a:r>
            <a:r>
              <a:rPr lang="ar-SA" sz="3600" b="1" dirty="0" smtClean="0">
                <a:solidFill>
                  <a:srgbClr val="181717"/>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uFill>
                  <a:solidFill>
                    <a:srgbClr val="000000"/>
                  </a:solidFill>
                </a:uFill>
                <a:latin typeface="Times New Roman" panose="02020603050405020304" pitchFamily="18" charset="0"/>
                <a:ea typeface="Calibri" panose="020F0502020204030204" pitchFamily="34" charset="0"/>
              </a:rPr>
              <a:t>حتى</a:t>
            </a:r>
            <a:r>
              <a:rPr lang="ar-SA" sz="3600" b="1" dirty="0" smtClean="0">
                <a:solidFill>
                  <a:srgbClr val="181717"/>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uFill>
                  <a:solidFill>
                    <a:srgbClr val="000000"/>
                  </a:solidFill>
                </a:uFill>
                <a:latin typeface="Times New Roman" panose="02020603050405020304" pitchFamily="18" charset="0"/>
                <a:ea typeface="Calibri" panose="020F0502020204030204" pitchFamily="34" charset="0"/>
              </a:rPr>
              <a:t>يحافظ</a:t>
            </a:r>
            <a:r>
              <a:rPr lang="ar-SA" sz="3600" b="1" dirty="0" smtClean="0">
                <a:solidFill>
                  <a:srgbClr val="181717"/>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uFill>
                  <a:solidFill>
                    <a:srgbClr val="000000"/>
                  </a:solidFill>
                </a:uFill>
                <a:latin typeface="Times New Roman" panose="02020603050405020304" pitchFamily="18" charset="0"/>
                <a:ea typeface="Calibri" panose="020F0502020204030204" pitchFamily="34" charset="0"/>
              </a:rPr>
              <a:t>على</a:t>
            </a:r>
            <a:r>
              <a:rPr lang="ar-SA" sz="3600" b="1" dirty="0" smtClean="0">
                <a:solidFill>
                  <a:srgbClr val="181717"/>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uFill>
                  <a:solidFill>
                    <a:srgbClr val="000000"/>
                  </a:solidFill>
                </a:uFill>
                <a:latin typeface="Times New Roman" panose="02020603050405020304" pitchFamily="18" charset="0"/>
                <a:ea typeface="Calibri" panose="020F0502020204030204" pitchFamily="34" charset="0"/>
              </a:rPr>
              <a:t>حصته</a:t>
            </a:r>
            <a:r>
              <a:rPr lang="ar-SA" sz="3600" b="1" dirty="0" smtClean="0">
                <a:solidFill>
                  <a:srgbClr val="181717"/>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uFill>
                  <a:solidFill>
                    <a:srgbClr val="000000"/>
                  </a:solidFill>
                </a:uFill>
                <a:latin typeface="Times New Roman" panose="02020603050405020304" pitchFamily="18" charset="0"/>
                <a:ea typeface="Calibri" panose="020F0502020204030204" pitchFamily="34" charset="0"/>
              </a:rPr>
              <a:t>السوقية</a:t>
            </a:r>
            <a:r>
              <a:rPr lang="ar-SA" sz="3600" b="1" dirty="0" smtClean="0">
                <a:solidFill>
                  <a:srgbClr val="181717"/>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uFill>
                  <a:solidFill>
                    <a:srgbClr val="000000"/>
                  </a:solidFill>
                </a:uFill>
                <a:latin typeface="Times New Roman" panose="02020603050405020304" pitchFamily="18" charset="0"/>
                <a:ea typeface="Calibri" panose="020F0502020204030204" pitchFamily="34" charset="0"/>
              </a:rPr>
              <a:t>وٕإلا</a:t>
            </a:r>
            <a:r>
              <a:rPr lang="ar-SA" sz="3600" b="1" dirty="0" smtClean="0">
                <a:solidFill>
                  <a:srgbClr val="181717"/>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uFill>
                  <a:solidFill>
                    <a:srgbClr val="000000"/>
                  </a:solidFill>
                </a:uFill>
                <a:latin typeface="Times New Roman" panose="02020603050405020304" pitchFamily="18" charset="0"/>
                <a:ea typeface="Calibri" panose="020F0502020204030204" pitchFamily="34" charset="0"/>
              </a:rPr>
              <a:t>سوف</a:t>
            </a:r>
            <a:r>
              <a:rPr lang="ar-SA" sz="3600" b="1" dirty="0" smtClean="0">
                <a:solidFill>
                  <a:srgbClr val="181717"/>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uFill>
                  <a:solidFill>
                    <a:srgbClr val="000000"/>
                  </a:solidFill>
                </a:uFill>
                <a:latin typeface="Times New Roman" panose="02020603050405020304" pitchFamily="18" charset="0"/>
                <a:ea typeface="Calibri" panose="020F0502020204030204" pitchFamily="34" charset="0"/>
              </a:rPr>
              <a:t>ينسحب</a:t>
            </a:r>
            <a:r>
              <a:rPr lang="ar-SA" sz="3600" b="1" dirty="0" smtClean="0">
                <a:solidFill>
                  <a:srgbClr val="181717"/>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uFill>
                  <a:solidFill>
                    <a:srgbClr val="000000"/>
                  </a:solidFill>
                </a:uFill>
                <a:latin typeface="Times New Roman" panose="02020603050405020304" pitchFamily="18" charset="0"/>
                <a:ea typeface="Calibri" panose="020F0502020204030204" pitchFamily="34" charset="0"/>
              </a:rPr>
              <a:t>تاركا</a:t>
            </a:r>
            <a:r>
              <a:rPr lang="ar-SA" sz="3600" b="1" dirty="0" smtClean="0">
                <a:solidFill>
                  <a:srgbClr val="181717"/>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uFill>
                  <a:solidFill>
                    <a:srgbClr val="000000"/>
                  </a:solidFill>
                </a:uFill>
                <a:latin typeface="Times New Roman" panose="02020603050405020304" pitchFamily="18" charset="0"/>
                <a:ea typeface="Calibri" panose="020F0502020204030204" pitchFamily="34" charset="0"/>
              </a:rPr>
              <a:t>مكانته</a:t>
            </a:r>
            <a:r>
              <a:rPr lang="ar-SA" sz="3600" b="1" dirty="0" smtClean="0">
                <a:solidFill>
                  <a:srgbClr val="181717"/>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uFill>
                  <a:solidFill>
                    <a:srgbClr val="000000"/>
                  </a:solidFill>
                </a:uFill>
                <a:latin typeface="Times New Roman" panose="02020603050405020304" pitchFamily="18" charset="0"/>
                <a:ea typeface="Calibri" panose="020F0502020204030204" pitchFamily="34" charset="0"/>
              </a:rPr>
              <a:t>لمن</a:t>
            </a:r>
            <a:r>
              <a:rPr lang="ar-SA" sz="3600" b="1" dirty="0" smtClean="0">
                <a:solidFill>
                  <a:srgbClr val="181717"/>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uFill>
                  <a:solidFill>
                    <a:srgbClr val="000000"/>
                  </a:solidFill>
                </a:uFill>
                <a:latin typeface="Times New Roman" panose="02020603050405020304" pitchFamily="18" charset="0"/>
                <a:ea typeface="Calibri" panose="020F0502020204030204" pitchFamily="34" charset="0"/>
              </a:rPr>
              <a:t>ينتج</a:t>
            </a:r>
            <a:r>
              <a:rPr lang="ar-SA" sz="3600" b="1" dirty="0" smtClean="0">
                <a:solidFill>
                  <a:srgbClr val="181717"/>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uFill>
                  <a:solidFill>
                    <a:srgbClr val="000000"/>
                  </a:solidFill>
                </a:uFill>
                <a:latin typeface="Times New Roman" panose="02020603050405020304" pitchFamily="18" charset="0"/>
                <a:ea typeface="Calibri" panose="020F0502020204030204" pitchFamily="34" charset="0"/>
              </a:rPr>
              <a:t>أفضل</a:t>
            </a:r>
            <a:r>
              <a:rPr lang="ar-SA" sz="3600" b="1" dirty="0" smtClean="0">
                <a:solidFill>
                  <a:srgbClr val="181717"/>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uFill>
                  <a:solidFill>
                    <a:srgbClr val="000000"/>
                  </a:solidFill>
                </a:uFill>
                <a:latin typeface="Times New Roman" panose="02020603050405020304" pitchFamily="18" charset="0"/>
                <a:ea typeface="Calibri" panose="020F0502020204030204" pitchFamily="34" charset="0"/>
              </a:rPr>
              <a:t>وبكفاءة</a:t>
            </a:r>
            <a:r>
              <a:rPr lang="ar-SA" sz="3600" b="1" dirty="0" smtClean="0">
                <a:solidFill>
                  <a:srgbClr val="181717"/>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uFill>
                  <a:solidFill>
                    <a:srgbClr val="000000"/>
                  </a:solidFill>
                </a:uFill>
                <a:latin typeface="Times New Roman" panose="02020603050405020304" pitchFamily="18" charset="0"/>
                <a:ea typeface="Calibri" panose="020F0502020204030204" pitchFamily="34" charset="0"/>
              </a:rPr>
              <a:t>عالية</a:t>
            </a:r>
            <a:r>
              <a:rPr lang="ar-SA" sz="3600" b="1" dirty="0" smtClean="0">
                <a:solidFill>
                  <a:srgbClr val="181717"/>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uFill>
                  <a:solidFill>
                    <a:srgbClr val="000000"/>
                  </a:solidFill>
                </a:uFill>
                <a:latin typeface="Times New Roman" panose="02020603050405020304" pitchFamily="18" charset="0"/>
                <a:ea typeface="Calibri" panose="020F0502020204030204" pitchFamily="34" charset="0"/>
              </a:rPr>
              <a:t>وكيف</a:t>
            </a:r>
            <a:r>
              <a:rPr lang="ar-SA" sz="3600" b="1" dirty="0" smtClean="0">
                <a:solidFill>
                  <a:srgbClr val="181717"/>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uFill>
                  <a:solidFill>
                    <a:srgbClr val="000000"/>
                  </a:solidFill>
                </a:uFill>
                <a:latin typeface="Times New Roman" panose="02020603050405020304" pitchFamily="18" charset="0"/>
                <a:ea typeface="Calibri" panose="020F0502020204030204" pitchFamily="34" charset="0"/>
              </a:rPr>
              <a:t>يقدم</a:t>
            </a:r>
            <a:r>
              <a:rPr lang="ar-SA" sz="3600" b="1" dirty="0" smtClean="0">
                <a:solidFill>
                  <a:srgbClr val="181717"/>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uFill>
                  <a:solidFill>
                    <a:srgbClr val="000000"/>
                  </a:solidFill>
                </a:uFill>
                <a:latin typeface="Times New Roman" panose="02020603050405020304" pitchFamily="18" charset="0"/>
                <a:ea typeface="Calibri" panose="020F0502020204030204" pitchFamily="34" charset="0"/>
              </a:rPr>
              <a:t>خدمات</a:t>
            </a:r>
            <a:r>
              <a:rPr lang="ar-SA" sz="3600" b="1" dirty="0" smtClean="0">
                <a:solidFill>
                  <a:srgbClr val="181717"/>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uFill>
                  <a:solidFill>
                    <a:srgbClr val="000000"/>
                  </a:solidFill>
                </a:uFill>
                <a:latin typeface="Times New Roman" panose="02020603050405020304" pitchFamily="18" charset="0"/>
                <a:ea typeface="Calibri" panose="020F0502020204030204" pitchFamily="34" charset="0"/>
              </a:rPr>
              <a:t>أحسن</a:t>
            </a:r>
            <a:r>
              <a:rPr lang="ar-SA" sz="3600" b="1" dirty="0" smtClean="0">
                <a:solidFill>
                  <a:srgbClr val="181717"/>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uFill>
                  <a:solidFill>
                    <a:srgbClr val="000000"/>
                  </a:solidFill>
                </a:uFill>
                <a:latin typeface="Times New Roman" panose="02020603050405020304" pitchFamily="18" charset="0"/>
                <a:ea typeface="Calibri" panose="020F0502020204030204" pitchFamily="34" charset="0"/>
              </a:rPr>
              <a:t>من</a:t>
            </a:r>
            <a:r>
              <a:rPr lang="ar-SA" sz="3600" b="1" dirty="0" smtClean="0">
                <a:solidFill>
                  <a:srgbClr val="181717"/>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uFill>
                  <a:solidFill>
                    <a:srgbClr val="000000"/>
                  </a:solidFill>
                </a:uFill>
                <a:latin typeface="Times New Roman" panose="02020603050405020304" pitchFamily="18" charset="0"/>
                <a:ea typeface="Calibri" panose="020F0502020204030204" pitchFamily="34" charset="0"/>
              </a:rPr>
              <a:t>حيث</a:t>
            </a:r>
            <a:r>
              <a:rPr lang="ar-SA" sz="3600" b="1" dirty="0" smtClean="0">
                <a:solidFill>
                  <a:srgbClr val="181717"/>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uFill>
                  <a:solidFill>
                    <a:srgbClr val="000000"/>
                  </a:solidFill>
                </a:uFill>
                <a:latin typeface="Times New Roman" panose="02020603050405020304" pitchFamily="18" charset="0"/>
                <a:ea typeface="Calibri" panose="020F0502020204030204" pitchFamily="34" charset="0"/>
              </a:rPr>
              <a:t>الحجم،</a:t>
            </a:r>
            <a:r>
              <a:rPr lang="ar-SA" sz="3600" b="1" dirty="0" smtClean="0">
                <a:solidFill>
                  <a:srgbClr val="181717"/>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uFill>
                  <a:solidFill>
                    <a:srgbClr val="000000"/>
                  </a:solidFill>
                </a:uFill>
                <a:latin typeface="Times New Roman" panose="02020603050405020304" pitchFamily="18" charset="0"/>
                <a:ea typeface="Calibri" panose="020F0502020204030204" pitchFamily="34" charset="0"/>
              </a:rPr>
              <a:t>الجودة</a:t>
            </a:r>
            <a:r>
              <a:rPr lang="ar-SA" sz="3600" b="1" dirty="0" smtClean="0">
                <a:solidFill>
                  <a:srgbClr val="181717"/>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uFill>
                  <a:solidFill>
                    <a:srgbClr val="000000"/>
                  </a:solidFill>
                </a:uFill>
                <a:latin typeface="Times New Roman" panose="02020603050405020304" pitchFamily="18" charset="0"/>
                <a:ea typeface="Calibri" panose="020F0502020204030204" pitchFamily="34" charset="0"/>
              </a:rPr>
              <a:t>النوعية</a:t>
            </a:r>
            <a:r>
              <a:rPr lang="ar-SA" sz="3600" b="1" dirty="0" smtClean="0">
                <a:solidFill>
                  <a:srgbClr val="181717"/>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r>
              <a:rPr lang="ar-SA" sz="3600" b="1" dirty="0" smtClean="0">
                <a:solidFill>
                  <a:srgbClr val="181717"/>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1" dirty="0" smtClean="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indent="450850" algn="just">
              <a:lnSpc>
                <a:spcPct val="135000"/>
              </a:lnSpc>
            </a:pPr>
            <a:r>
              <a:rPr lang="ar-SA" sz="3600" b="1" dirty="0" smtClean="0">
                <a:solidFill>
                  <a:srgbClr val="181717"/>
                </a:solidFill>
                <a:latin typeface="Calibri" panose="020F0502020204030204" pitchFamily="34" charset="0"/>
                <a:ea typeface="Calibri" panose="020F0502020204030204" pitchFamily="34" charset="0"/>
              </a:rPr>
              <a:t>فارضاء</a:t>
            </a:r>
            <a:r>
              <a:rPr lang="ar-SA" sz="3600" b="1" dirty="0" smtClean="0">
                <a:solidFill>
                  <a:srgbClr val="181717"/>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181717"/>
                </a:solidFill>
                <a:latin typeface="Calibri" panose="020F0502020204030204" pitchFamily="34" charset="0"/>
                <a:ea typeface="Calibri" panose="020F0502020204030204" pitchFamily="34" charset="0"/>
              </a:rPr>
              <a:t>المستهلكين</a:t>
            </a:r>
            <a:r>
              <a:rPr lang="ar-SA" sz="3600" b="1" dirty="0">
                <a:solidFill>
                  <a:srgbClr val="181717"/>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181717"/>
                </a:solidFill>
                <a:latin typeface="Calibri" panose="020F0502020204030204" pitchFamily="34" charset="0"/>
                <a:ea typeface="Calibri" panose="020F0502020204030204" pitchFamily="34" charset="0"/>
              </a:rPr>
              <a:t>بتطوير</a:t>
            </a:r>
            <a:r>
              <a:rPr lang="ar-SA" sz="3600" b="1" dirty="0">
                <a:solidFill>
                  <a:srgbClr val="181717"/>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181717"/>
                </a:solidFill>
                <a:latin typeface="Calibri" panose="020F0502020204030204" pitchFamily="34" charset="0"/>
                <a:ea typeface="Calibri" panose="020F0502020204030204" pitchFamily="34" charset="0"/>
              </a:rPr>
              <a:t>المنتجات</a:t>
            </a:r>
            <a:r>
              <a:rPr lang="ar-SA" sz="3600" b="1" dirty="0">
                <a:solidFill>
                  <a:srgbClr val="181717"/>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181717"/>
                </a:solidFill>
                <a:latin typeface="Calibri" panose="020F0502020204030204" pitchFamily="34" charset="0"/>
                <a:ea typeface="Calibri" panose="020F0502020204030204" pitchFamily="34" charset="0"/>
              </a:rPr>
              <a:t>والخدمات</a:t>
            </a:r>
            <a:r>
              <a:rPr lang="ar-SA" sz="3600" b="1" dirty="0">
                <a:solidFill>
                  <a:srgbClr val="181717"/>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181717"/>
                </a:solidFill>
                <a:latin typeface="Calibri" panose="020F0502020204030204" pitchFamily="34" charset="0"/>
                <a:ea typeface="Calibri" panose="020F0502020204030204" pitchFamily="34" charset="0"/>
              </a:rPr>
              <a:t>يعكس</a:t>
            </a:r>
            <a:r>
              <a:rPr lang="ar-SA" sz="3600" b="1" dirty="0">
                <a:solidFill>
                  <a:srgbClr val="181717"/>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181717"/>
                </a:solidFill>
                <a:latin typeface="Calibri" panose="020F0502020204030204" pitchFamily="34" charset="0"/>
                <a:ea typeface="Calibri" panose="020F0502020204030204" pitchFamily="34" charset="0"/>
              </a:rPr>
              <a:t>تطوير</a:t>
            </a:r>
            <a:r>
              <a:rPr lang="ar-SA" sz="3600" b="1" dirty="0">
                <a:solidFill>
                  <a:srgbClr val="181717"/>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181717"/>
                </a:solidFill>
                <a:latin typeface="Calibri" panose="020F0502020204030204" pitchFamily="34" charset="0"/>
                <a:ea typeface="Calibri" panose="020F0502020204030204" pitchFamily="34" charset="0"/>
              </a:rPr>
              <a:t>المؤسسات</a:t>
            </a:r>
            <a:r>
              <a:rPr lang="ar-SA" sz="3600" b="1" dirty="0">
                <a:solidFill>
                  <a:srgbClr val="181717"/>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181717"/>
                </a:solidFill>
                <a:latin typeface="Calibri" panose="020F0502020204030204" pitchFamily="34" charset="0"/>
                <a:ea typeface="Calibri" panose="020F0502020204030204" pitchFamily="34" charset="0"/>
              </a:rPr>
              <a:t>ومواكبتها</a:t>
            </a:r>
            <a:r>
              <a:rPr lang="ar-SA" sz="3600" b="1" dirty="0">
                <a:solidFill>
                  <a:srgbClr val="181717"/>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181717"/>
                </a:solidFill>
                <a:latin typeface="Calibri" panose="020F0502020204030204" pitchFamily="34" charset="0"/>
                <a:ea typeface="Calibri" panose="020F0502020204030204" pitchFamily="34" charset="0"/>
              </a:rPr>
              <a:t>لتغيرات</a:t>
            </a:r>
            <a:r>
              <a:rPr lang="ar-SA" sz="3600" b="1" dirty="0">
                <a:solidFill>
                  <a:srgbClr val="181717"/>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181717"/>
                </a:solidFill>
                <a:latin typeface="Calibri" panose="020F0502020204030204" pitchFamily="34" charset="0"/>
                <a:ea typeface="Calibri" panose="020F0502020204030204" pitchFamily="34" charset="0"/>
              </a:rPr>
              <a:t>االبيئة في</a:t>
            </a:r>
            <a:r>
              <a:rPr lang="ar-SA" sz="3600" b="1" dirty="0">
                <a:solidFill>
                  <a:srgbClr val="181717"/>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181717"/>
                </a:solidFill>
                <a:latin typeface="Calibri" panose="020F0502020204030204" pitchFamily="34" charset="0"/>
                <a:ea typeface="Calibri" panose="020F0502020204030204" pitchFamily="34" charset="0"/>
              </a:rPr>
              <a:t>ظل</a:t>
            </a:r>
            <a:r>
              <a:rPr lang="ar-SA" sz="3600" b="1" dirty="0">
                <a:solidFill>
                  <a:srgbClr val="181717"/>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181717"/>
                </a:solidFill>
                <a:latin typeface="Calibri" panose="020F0502020204030204" pitchFamily="34" charset="0"/>
                <a:ea typeface="Calibri" panose="020F0502020204030204" pitchFamily="34" charset="0"/>
              </a:rPr>
              <a:t>آلية</a:t>
            </a:r>
            <a:r>
              <a:rPr lang="ar-SA" sz="3600" b="1" dirty="0">
                <a:solidFill>
                  <a:srgbClr val="181717"/>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181717"/>
                </a:solidFill>
                <a:latin typeface="Calibri" panose="020F0502020204030204" pitchFamily="34" charset="0"/>
                <a:ea typeface="Calibri" panose="020F0502020204030204" pitchFamily="34" charset="0"/>
              </a:rPr>
              <a:t>المنافسة،</a:t>
            </a:r>
            <a:r>
              <a:rPr lang="ar-SA" sz="3600" b="1" dirty="0">
                <a:solidFill>
                  <a:srgbClr val="181717"/>
                </a:solidFill>
                <a:latin typeface="Calibri" panose="020F0502020204030204" pitchFamily="34" charset="0"/>
                <a:ea typeface="Calibri" panose="020F0502020204030204" pitchFamily="34" charset="0"/>
                <a:cs typeface="Times New Roman" panose="02020603050405020304" pitchFamily="18" charset="0"/>
              </a:rPr>
              <a:t> </a:t>
            </a:r>
            <a:endParaRPr lang="en-US" sz="3600" b="1" dirty="0">
              <a:latin typeface="Calibri" panose="020F0502020204030204" pitchFamily="34" charset="0"/>
              <a:ea typeface="Calibri" panose="020F0502020204030204" pitchFamily="34" charset="0"/>
              <a:cs typeface="Arial" panose="020B0604020202020204" pitchFamily="34" charset="0"/>
            </a:endParaRPr>
          </a:p>
          <a:p>
            <a:pPr marL="67945" marR="102235" indent="-2540" algn="just">
              <a:lnSpc>
                <a:spcPct val="135000"/>
              </a:lnSpc>
              <a:spcAft>
                <a:spcPts val="1415"/>
              </a:spcAft>
            </a:pPr>
            <a:r>
              <a:rPr lang="ar-SA" sz="3600" b="1" dirty="0" smtClean="0">
                <a:solidFill>
                  <a:srgbClr val="181717"/>
                </a:solidFill>
                <a:latin typeface="Calibri" panose="020F0502020204030204" pitchFamily="34" charset="0"/>
                <a:ea typeface="Calibri" panose="020F0502020204030204" pitchFamily="34" charset="0"/>
              </a:rPr>
              <a:t>2- تخفيض</a:t>
            </a:r>
            <a:r>
              <a:rPr lang="ar-SA" sz="3600" b="1" dirty="0" smtClean="0">
                <a:solidFill>
                  <a:srgbClr val="181717"/>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latin typeface="Calibri" panose="020F0502020204030204" pitchFamily="34" charset="0"/>
                <a:ea typeface="Calibri" panose="020F0502020204030204" pitchFamily="34" charset="0"/>
              </a:rPr>
              <a:t>التكاليف</a:t>
            </a:r>
            <a:r>
              <a:rPr lang="ar-SA" sz="3600" b="1" dirty="0" smtClean="0">
                <a:solidFill>
                  <a:srgbClr val="181717"/>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latin typeface="Calibri" panose="020F0502020204030204" pitchFamily="34" charset="0"/>
                <a:ea typeface="Calibri" panose="020F0502020204030204" pitchFamily="34" charset="0"/>
              </a:rPr>
              <a:t>إن</a:t>
            </a:r>
            <a:r>
              <a:rPr lang="ar-SA" sz="3600" b="1" dirty="0" smtClean="0">
                <a:solidFill>
                  <a:srgbClr val="181717"/>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latin typeface="Calibri" panose="020F0502020204030204" pitchFamily="34" charset="0"/>
                <a:ea typeface="Calibri" panose="020F0502020204030204" pitchFamily="34" charset="0"/>
              </a:rPr>
              <a:t>مؤشر</a:t>
            </a:r>
            <a:r>
              <a:rPr lang="ar-SA" sz="3600" b="1" dirty="0" smtClean="0">
                <a:solidFill>
                  <a:srgbClr val="181717"/>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latin typeface="Calibri" panose="020F0502020204030204" pitchFamily="34" charset="0"/>
                <a:ea typeface="Calibri" panose="020F0502020204030204" pitchFamily="34" charset="0"/>
              </a:rPr>
              <a:t>التكاليف</a:t>
            </a:r>
            <a:r>
              <a:rPr lang="ar-SA" sz="3600" b="1" dirty="0" smtClean="0">
                <a:solidFill>
                  <a:srgbClr val="181717"/>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latin typeface="Calibri" panose="020F0502020204030204" pitchFamily="34" charset="0"/>
                <a:ea typeface="Calibri" panose="020F0502020204030204" pitchFamily="34" charset="0"/>
              </a:rPr>
              <a:t>يعتبر</a:t>
            </a:r>
            <a:r>
              <a:rPr lang="ar-SA" sz="3600" b="1" dirty="0" smtClean="0">
                <a:solidFill>
                  <a:srgbClr val="181717"/>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latin typeface="Calibri" panose="020F0502020204030204" pitchFamily="34" charset="0"/>
                <a:ea typeface="Calibri" panose="020F0502020204030204" pitchFamily="34" charset="0"/>
              </a:rPr>
              <a:t>من</a:t>
            </a:r>
            <a:r>
              <a:rPr lang="ar-SA" sz="3600" b="1" dirty="0" smtClean="0">
                <a:solidFill>
                  <a:srgbClr val="181717"/>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latin typeface="Calibri" panose="020F0502020204030204" pitchFamily="34" charset="0"/>
                <a:ea typeface="Calibri" panose="020F0502020204030204" pitchFamily="34" charset="0"/>
              </a:rPr>
              <a:t>أهم</a:t>
            </a:r>
            <a:r>
              <a:rPr lang="ar-SA" sz="3600" b="1" dirty="0" smtClean="0">
                <a:solidFill>
                  <a:srgbClr val="181717"/>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latin typeface="Calibri" panose="020F0502020204030204" pitchFamily="34" charset="0"/>
                <a:ea typeface="Calibri" panose="020F0502020204030204" pitchFamily="34" charset="0"/>
              </a:rPr>
              <a:t>المعايير</a:t>
            </a:r>
            <a:r>
              <a:rPr lang="ar-SA" sz="3600" b="1" dirty="0" smtClean="0">
                <a:solidFill>
                  <a:srgbClr val="181717"/>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latin typeface="Calibri" panose="020F0502020204030204" pitchFamily="34" charset="0"/>
                <a:ea typeface="Calibri" panose="020F0502020204030204" pitchFamily="34" charset="0"/>
              </a:rPr>
              <a:t>لقياس</a:t>
            </a:r>
            <a:r>
              <a:rPr lang="ar-SA" sz="3600" b="1" dirty="0" smtClean="0">
                <a:solidFill>
                  <a:srgbClr val="181717"/>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latin typeface="Calibri" panose="020F0502020204030204" pitchFamily="34" charset="0"/>
                <a:ea typeface="Calibri" panose="020F0502020204030204" pitchFamily="34" charset="0"/>
              </a:rPr>
              <a:t>ربحية الشركات الصناعية ،</a:t>
            </a:r>
            <a:r>
              <a:rPr lang="ar-SA" sz="3600" b="1" dirty="0" smtClean="0">
                <a:solidFill>
                  <a:srgbClr val="181717"/>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latin typeface="Calibri" panose="020F0502020204030204" pitchFamily="34" charset="0"/>
                <a:ea typeface="Calibri" panose="020F0502020204030204" pitchFamily="34" charset="0"/>
              </a:rPr>
              <a:t>فتخفيض</a:t>
            </a:r>
            <a:r>
              <a:rPr lang="ar-SA" sz="3600" b="1" dirty="0" smtClean="0">
                <a:solidFill>
                  <a:srgbClr val="181717"/>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latin typeface="Calibri" panose="020F0502020204030204" pitchFamily="34" charset="0"/>
                <a:ea typeface="Calibri" panose="020F0502020204030204" pitchFamily="34" charset="0"/>
              </a:rPr>
              <a:t>التكاليف</a:t>
            </a:r>
            <a:r>
              <a:rPr lang="ar-SA" sz="3600" b="1" dirty="0" smtClean="0">
                <a:solidFill>
                  <a:srgbClr val="181717"/>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latin typeface="Calibri" panose="020F0502020204030204" pitchFamily="34" charset="0"/>
                <a:ea typeface="Calibri" panose="020F0502020204030204" pitchFamily="34" charset="0"/>
              </a:rPr>
              <a:t>إلى</a:t>
            </a:r>
            <a:r>
              <a:rPr lang="ar-SA" sz="3600" b="1" dirty="0" smtClean="0">
                <a:solidFill>
                  <a:srgbClr val="181717"/>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latin typeface="Calibri" panose="020F0502020204030204" pitchFamily="34" charset="0"/>
                <a:ea typeface="Calibri" panose="020F0502020204030204" pitchFamily="34" charset="0"/>
              </a:rPr>
              <a:t>أدنى</a:t>
            </a:r>
            <a:r>
              <a:rPr lang="ar-SA" sz="3600" b="1" dirty="0" smtClean="0">
                <a:solidFill>
                  <a:srgbClr val="181717"/>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latin typeface="Calibri" panose="020F0502020204030204" pitchFamily="34" charset="0"/>
                <a:ea typeface="Calibri" panose="020F0502020204030204" pitchFamily="34" charset="0"/>
              </a:rPr>
              <a:t>مستوى</a:t>
            </a:r>
            <a:r>
              <a:rPr lang="ar-SA" sz="3600" b="1" dirty="0" smtClean="0">
                <a:solidFill>
                  <a:srgbClr val="181717"/>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latin typeface="Calibri" panose="020F0502020204030204" pitchFamily="34" charset="0"/>
                <a:ea typeface="Calibri" panose="020F0502020204030204" pitchFamily="34" charset="0"/>
              </a:rPr>
              <a:t>يتيح</a:t>
            </a:r>
            <a:r>
              <a:rPr lang="ar-SA" sz="3600" b="1" dirty="0" smtClean="0">
                <a:solidFill>
                  <a:srgbClr val="181717"/>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latin typeface="Calibri" panose="020F0502020204030204" pitchFamily="34" charset="0"/>
                <a:ea typeface="Calibri" panose="020F0502020204030204" pitchFamily="34" charset="0"/>
              </a:rPr>
              <a:t>للشركة فرصة</a:t>
            </a:r>
            <a:r>
              <a:rPr lang="ar-SA" sz="3600" b="1" dirty="0" smtClean="0">
                <a:solidFill>
                  <a:srgbClr val="181717"/>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latin typeface="Calibri" panose="020F0502020204030204" pitchFamily="34" charset="0"/>
                <a:ea typeface="Calibri" panose="020F0502020204030204" pitchFamily="34" charset="0"/>
              </a:rPr>
              <a:t>تحقيق</a:t>
            </a:r>
            <a:r>
              <a:rPr lang="ar-SA" sz="3600" b="1" dirty="0" smtClean="0">
                <a:solidFill>
                  <a:srgbClr val="181717"/>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latin typeface="Calibri" panose="020F0502020204030204" pitchFamily="34" charset="0"/>
                <a:ea typeface="Calibri" panose="020F0502020204030204" pitchFamily="34" charset="0"/>
              </a:rPr>
              <a:t>نتائج</a:t>
            </a:r>
            <a:r>
              <a:rPr lang="ar-SA" sz="3600" b="1" dirty="0" smtClean="0">
                <a:solidFill>
                  <a:srgbClr val="181717"/>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latin typeface="Calibri" panose="020F0502020204030204" pitchFamily="34" charset="0"/>
                <a:ea typeface="Calibri" panose="020F0502020204030204" pitchFamily="34" charset="0"/>
              </a:rPr>
              <a:t>جيدة</a:t>
            </a:r>
            <a:r>
              <a:rPr lang="ar-SA" sz="3600" b="1" dirty="0" smtClean="0">
                <a:solidFill>
                  <a:srgbClr val="181717"/>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smtClean="0">
                <a:solidFill>
                  <a:srgbClr val="181717"/>
                </a:solidFill>
                <a:latin typeface="Calibri" panose="020F0502020204030204" pitchFamily="34" charset="0"/>
                <a:ea typeface="Calibri" panose="020F0502020204030204" pitchFamily="34" charset="0"/>
              </a:rPr>
              <a:t>.،وزيادة الحصة السوقية والاستمرار والنمو</a:t>
            </a:r>
            <a:endParaRPr lang="en-US" sz="36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50609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015" y="492369"/>
            <a:ext cx="11980985" cy="7874913"/>
          </a:xfrm>
          <a:prstGeom prst="rect">
            <a:avLst/>
          </a:prstGeom>
        </p:spPr>
        <p:txBody>
          <a:bodyPr wrap="square">
            <a:spAutoFit/>
          </a:bodyPr>
          <a:lstStyle/>
          <a:p>
            <a:pPr algn="just">
              <a:lnSpc>
                <a:spcPct val="107000"/>
              </a:lnSpc>
              <a:spcAft>
                <a:spcPts val="800"/>
              </a:spcAft>
            </a:pPr>
            <a:r>
              <a:rPr lang="ar-SA" sz="3600" b="1" dirty="0">
                <a:solidFill>
                  <a:srgbClr val="000000"/>
                </a:solidFill>
                <a:latin typeface="Calibri" panose="020F0502020204030204" pitchFamily="34" charset="0"/>
                <a:ea typeface="Calibri" panose="020F0502020204030204" pitchFamily="34" charset="0"/>
              </a:rPr>
              <a:t>وحين</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يتم</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وضع</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سياسة</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اقتصادية</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جديدة</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في</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ضوء</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استراتيجة</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تنمية</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واقعية</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 </a:t>
            </a:r>
            <a:r>
              <a:rPr lang="ar-SA" sz="3600" b="1" dirty="0">
                <a:solidFill>
                  <a:srgbClr val="000000"/>
                </a:solidFill>
                <a:latin typeface="Calibri" panose="020F0502020204030204" pitchFamily="34" charset="0"/>
                <a:ea typeface="Calibri" panose="020F0502020204030204" pitchFamily="34" charset="0"/>
              </a:rPr>
              <a:t>في</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مجالات</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الصناعة</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والزراعة</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وتطبيق تقنيات كلفوية معاصرة لتحسين جودة المنتجات وتخفيض التكاليف كاسلوب التكاليف على اساس المواصفات وادارة الجودة الشاملة والكلف المستهدفة والتحسين المستمر ستؤدي الى تخفيض حقيقي بالتكاليف ورفع الكفاءة الانتاجية وزيادة المبيعات والارباح والاستمرار والنمو  وتحقيق تنمية اقتصادية في قطاع الصناعة والزراعة . </a:t>
            </a:r>
            <a:endParaRPr lang="en-US" sz="36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ar-SA" sz="3600" b="1" dirty="0">
                <a:solidFill>
                  <a:srgbClr val="000000"/>
                </a:solidFill>
                <a:latin typeface="Calibri" panose="020F0502020204030204" pitchFamily="34" charset="0"/>
                <a:ea typeface="Calibri" panose="020F0502020204030204" pitchFamily="34" charset="0"/>
              </a:rPr>
              <a:t>والحد</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من</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الانفاق</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الحكومي</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الاستهلاكي</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وترشيد</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التجارة</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الخارجية</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وزيادة</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استثمارت</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تحديث</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قطاع</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النفط</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الاستخراجي</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بتقنيات</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حديثة</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مقللة</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للكلفة</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ورافعة</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للطاقة</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الإنتاجية</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السنوية</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وامتصاص</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البطالة</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عبر</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العملية</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الإنتاجية</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والخدمات</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الإنتاجية</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للبنى</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التحتية</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 , </a:t>
            </a:r>
            <a:r>
              <a:rPr lang="ar-SA" sz="3600" b="1" dirty="0">
                <a:solidFill>
                  <a:srgbClr val="000000"/>
                </a:solidFill>
                <a:latin typeface="Calibri" panose="020F0502020204030204" pitchFamily="34" charset="0"/>
                <a:ea typeface="Calibri" panose="020F0502020204030204" pitchFamily="34" charset="0"/>
              </a:rPr>
              <a:t>ودعم</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نشاط</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القطاع</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الخاص</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وتوفير</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مستلزمات</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نموه</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في</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الإنتاج</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عندها</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سنجد</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إمكانية</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فعلية</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للحديث</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عن</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تراجع</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الأزمة</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الاقتصادية</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في</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العراق</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 </a:t>
            </a:r>
            <a:r>
              <a:rPr lang="ar-SA" sz="3600" b="1" dirty="0">
                <a:solidFill>
                  <a:srgbClr val="000000"/>
                </a:solidFill>
                <a:latin typeface="Calibri" panose="020F0502020204030204" pitchFamily="34" charset="0"/>
                <a:ea typeface="Calibri" panose="020F0502020204030204" pitchFamily="34" charset="0"/>
              </a:rPr>
              <a:t>وعندها</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يمكن</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ان</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نتابع</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حدوث</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معدلات</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نمو</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مرتفعة</a:t>
            </a:r>
            <a:r>
              <a:rPr lang="ar-SA"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rPr>
              <a:t>في الاقتصاد </a:t>
            </a:r>
            <a:r>
              <a:rPr lang="en-US" sz="36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br>
              <a:rPr lang="en-US" sz="3600" b="1" dirty="0">
                <a:solidFill>
                  <a:srgbClr val="000000"/>
                </a:solidFill>
                <a:latin typeface="Calibri" panose="020F0502020204030204" pitchFamily="34" charset="0"/>
                <a:ea typeface="Calibri" panose="020F0502020204030204" pitchFamily="34" charset="0"/>
                <a:cs typeface="Calibri" panose="020F0502020204030204" pitchFamily="34" charset="0"/>
              </a:rPr>
            </a:b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80822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2031" y="-422032"/>
            <a:ext cx="11775831" cy="422032"/>
          </a:xfrm>
        </p:spPr>
        <p:txBody>
          <a:bodyPr>
            <a:normAutofit fontScale="90000"/>
          </a:bodyPr>
          <a:lstStyle/>
          <a:p>
            <a:pPr algn="ctr"/>
            <a:endParaRPr lang="ar-SA" sz="3600" dirty="0"/>
          </a:p>
        </p:txBody>
      </p:sp>
      <p:sp>
        <p:nvSpPr>
          <p:cNvPr id="3" name="عنصر نائب للمحتوى 2"/>
          <p:cNvSpPr>
            <a:spLocks noGrp="1"/>
          </p:cNvSpPr>
          <p:nvPr>
            <p:ph idx="1"/>
          </p:nvPr>
        </p:nvSpPr>
        <p:spPr>
          <a:xfrm>
            <a:off x="-164123" y="-422032"/>
            <a:ext cx="12356123" cy="7924801"/>
          </a:xfrm>
        </p:spPr>
        <p:txBody>
          <a:bodyPr>
            <a:noAutofit/>
          </a:bodyPr>
          <a:lstStyle/>
          <a:p>
            <a:pPr marL="0" indent="0" algn="just">
              <a:buNone/>
            </a:pPr>
            <a:r>
              <a:rPr lang="ar-IQ" sz="3600" b="1" u="sng" dirty="0"/>
              <a:t>اولا</a:t>
            </a:r>
            <a:r>
              <a:rPr lang="ar-IQ" sz="3600" b="1" u="sng" dirty="0" smtClean="0"/>
              <a:t>:</a:t>
            </a:r>
            <a:r>
              <a:rPr lang="ar-SA" sz="3600" b="1" u="sng" dirty="0" smtClean="0"/>
              <a:t> </a:t>
            </a:r>
            <a:r>
              <a:rPr lang="ar-IQ" sz="3600" b="1" u="sng" dirty="0" smtClean="0"/>
              <a:t>الانتقادات </a:t>
            </a:r>
            <a:r>
              <a:rPr lang="ar-IQ" sz="3600" b="1" u="sng" dirty="0"/>
              <a:t>الموجهة لنظم القياس </a:t>
            </a:r>
            <a:r>
              <a:rPr lang="ar-IQ" sz="3600" b="1" u="sng" dirty="0" smtClean="0"/>
              <a:t>التقليدية</a:t>
            </a:r>
            <a:endParaRPr lang="ar-SA" sz="3600" b="1" u="sng" dirty="0" smtClean="0"/>
          </a:p>
          <a:p>
            <a:pPr marL="0" indent="0" algn="just">
              <a:buNone/>
            </a:pPr>
            <a:r>
              <a:rPr lang="ar-IQ" sz="3600" b="1" dirty="0" smtClean="0"/>
              <a:t>من </a:t>
            </a:r>
            <a:r>
              <a:rPr lang="ar-IQ" sz="3600" b="1" dirty="0"/>
              <a:t>الانتقادات لنظم التكاليف التقليدية من حيث القياس للتكاليف ومن </a:t>
            </a:r>
            <a:r>
              <a:rPr lang="ar-IQ" sz="3600" b="1" dirty="0" smtClean="0"/>
              <a:t>اهمها:</a:t>
            </a:r>
            <a:endParaRPr lang="ar-SA" sz="3600" b="1" dirty="0" smtClean="0"/>
          </a:p>
          <a:p>
            <a:pPr marL="0" indent="0" algn="just">
              <a:buNone/>
            </a:pPr>
            <a:r>
              <a:rPr lang="ar-SA" sz="3600" b="1" dirty="0" smtClean="0"/>
              <a:t>1- </a:t>
            </a:r>
            <a:r>
              <a:rPr lang="ar-IQ" sz="3600" b="1" dirty="0" smtClean="0"/>
              <a:t>لم </a:t>
            </a:r>
            <a:r>
              <a:rPr lang="ar-IQ" sz="3600" b="1" dirty="0"/>
              <a:t>تتمتع هذه الانظمة بالدقة والعدالة في قياس تكاليف المنتجات في ظل التغيرات البيئية الاقتصادية السائدة من حيث:</a:t>
            </a:r>
            <a:endParaRPr lang="en-US" sz="3600" dirty="0"/>
          </a:p>
          <a:p>
            <a:pPr marL="0" indent="0" algn="just">
              <a:buNone/>
            </a:pPr>
            <a:r>
              <a:rPr lang="ar-SA" sz="3600" b="1" dirty="0" smtClean="0"/>
              <a:t>أ- </a:t>
            </a:r>
            <a:r>
              <a:rPr lang="ar-IQ" sz="3600" b="1" dirty="0" smtClean="0"/>
              <a:t>عدم </a:t>
            </a:r>
            <a:r>
              <a:rPr lang="ar-IQ" sz="3600" b="1" dirty="0"/>
              <a:t>الاستقرار في تحديد التكاليف القابلة للتخزين وتكاليف الفترة في ظل التحميل الكلي للتكاليف.</a:t>
            </a:r>
            <a:endParaRPr lang="en-US" sz="3600" dirty="0"/>
          </a:p>
          <a:p>
            <a:pPr marL="0" indent="0" algn="just">
              <a:buNone/>
            </a:pPr>
            <a:r>
              <a:rPr lang="ar-SA" sz="3600" b="1" dirty="0" smtClean="0"/>
              <a:t>ب- </a:t>
            </a:r>
            <a:r>
              <a:rPr lang="ar-IQ" sz="3600" b="1" dirty="0" smtClean="0"/>
              <a:t>عدم </a:t>
            </a:r>
            <a:r>
              <a:rPr lang="ar-IQ" sz="3600" b="1" dirty="0"/>
              <a:t>وجود علاقة سببية واضحة بين تكلفة المنتج وبين ما استنفذ </a:t>
            </a:r>
            <a:r>
              <a:rPr lang="ar-IQ" sz="3600" b="1" dirty="0" smtClean="0"/>
              <a:t>من </a:t>
            </a:r>
            <a:r>
              <a:rPr lang="ar-IQ" sz="3600" b="1" dirty="0"/>
              <a:t>موارد مما يؤدي الى صعوبة في اتخاذ العديد من القرارات </a:t>
            </a:r>
            <a:r>
              <a:rPr lang="ar-IQ" sz="3600" b="1" dirty="0" smtClean="0"/>
              <a:t>التشغيلية.</a:t>
            </a:r>
            <a:endParaRPr lang="ar-SA" sz="3600" dirty="0" smtClean="0"/>
          </a:p>
          <a:p>
            <a:pPr marL="0" indent="0" algn="just">
              <a:buNone/>
            </a:pPr>
            <a:r>
              <a:rPr lang="ar-SA" sz="3600" b="1" dirty="0" smtClean="0"/>
              <a:t>ت- </a:t>
            </a:r>
            <a:r>
              <a:rPr lang="ar-IQ" sz="3600" b="1" dirty="0" smtClean="0"/>
              <a:t>وجود </a:t>
            </a:r>
            <a:r>
              <a:rPr lang="ar-IQ" sz="3600" b="1" dirty="0"/>
              <a:t>انشطة </a:t>
            </a:r>
            <a:r>
              <a:rPr lang="ar-IQ" sz="3600" b="1" dirty="0" smtClean="0"/>
              <a:t>لا</a:t>
            </a:r>
            <a:r>
              <a:rPr lang="ar-SA" sz="3600" b="1" dirty="0" smtClean="0"/>
              <a:t> </a:t>
            </a:r>
            <a:r>
              <a:rPr lang="ar-IQ" sz="3600" b="1" dirty="0" smtClean="0"/>
              <a:t>تساهم </a:t>
            </a:r>
            <a:r>
              <a:rPr lang="ar-IQ" sz="3600" b="1" dirty="0"/>
              <a:t>في الانتاج </a:t>
            </a:r>
            <a:r>
              <a:rPr lang="ar-IQ" sz="3600" b="1" dirty="0" smtClean="0"/>
              <a:t>ولا</a:t>
            </a:r>
            <a:r>
              <a:rPr lang="ar-SA" sz="3600" b="1" dirty="0" smtClean="0"/>
              <a:t> </a:t>
            </a:r>
            <a:r>
              <a:rPr lang="ar-IQ" sz="3600" b="1" dirty="0" smtClean="0"/>
              <a:t>تضيف </a:t>
            </a:r>
            <a:r>
              <a:rPr lang="ar-IQ" sz="3600" b="1" dirty="0"/>
              <a:t>قيمة اليه ومن ثم يمكن تجنبها ،في حين تستنفذ هذه الانشطة قدرا من الموارد يختلف وفقا لطبيعة السلعة وطبيعة النشاط والتقنية المستخدمة ،مما يؤدي الى ارتفاع التكلفة.</a:t>
            </a:r>
            <a:endParaRPr lang="en-US" sz="3600" dirty="0"/>
          </a:p>
          <a:p>
            <a:pPr marL="0" indent="0" algn="just">
              <a:buNone/>
            </a:pPr>
            <a:r>
              <a:rPr lang="ar-SA" sz="3600" b="1" dirty="0" smtClean="0"/>
              <a:t>2- </a:t>
            </a:r>
            <a:r>
              <a:rPr lang="ar-IQ" sz="3600" b="1" dirty="0" smtClean="0"/>
              <a:t>يؤدي </a:t>
            </a:r>
            <a:r>
              <a:rPr lang="ar-IQ" sz="3600" b="1" dirty="0"/>
              <a:t>الاعتماد على المعلومات غير الدقيقة الناتجة عن النظم التقليدية لقياس التكاليف الى اختيار ستراتيجيات تنافسية غير مناسبة قد تؤدي بالشركات لتحقيق الخسائر.</a:t>
            </a:r>
            <a:endParaRPr lang="ar-SA" sz="3600" dirty="0"/>
          </a:p>
        </p:txBody>
      </p:sp>
    </p:spTree>
    <p:extLst>
      <p:ext uri="{BB962C8B-B14F-4D97-AF65-F5344CB8AC3E}">
        <p14:creationId xmlns:p14="http://schemas.microsoft.com/office/powerpoint/2010/main" val="524278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0" dur="500"/>
                                        <p:tgtEl>
                                          <p:spTgt spid="3">
                                            <p:txEl>
                                              <p:pRg st="2" end="2"/>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500"/>
                                        <p:tgtEl>
                                          <p:spTgt spid="3">
                                            <p:txEl>
                                              <p:pRg st="3" end="3"/>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6" dur="500"/>
                                        <p:tgtEl>
                                          <p:spTgt spid="3">
                                            <p:txEl>
                                              <p:pRg st="4" end="4"/>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9" dur="500"/>
                                        <p:tgtEl>
                                          <p:spTgt spid="3">
                                            <p:txEl>
                                              <p:pRg st="5" end="5"/>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642613"/>
            <a:ext cx="12192000" cy="5990358"/>
          </a:xfrm>
          <a:prstGeom prst="rect">
            <a:avLst/>
          </a:prstGeom>
        </p:spPr>
        <p:txBody>
          <a:bodyPr wrap="square">
            <a:spAutoFit/>
          </a:bodyPr>
          <a:lstStyle/>
          <a:p>
            <a:pPr lvl="0" algn="just">
              <a:lnSpc>
                <a:spcPct val="107000"/>
              </a:lnSpc>
            </a:pPr>
            <a:r>
              <a:rPr lang="ar-SA" sz="2800" b="1" dirty="0">
                <a:latin typeface="Calibri" panose="020F0502020204030204" pitchFamily="34" charset="0"/>
                <a:ea typeface="Calibri" panose="020F0502020204030204" pitchFamily="34" charset="0"/>
              </a:rPr>
              <a:t>3</a:t>
            </a:r>
            <a:r>
              <a:rPr lang="ar-SA" sz="3600" b="1" dirty="0">
                <a:latin typeface="Calibri" panose="020F0502020204030204" pitchFamily="34" charset="0"/>
                <a:ea typeface="Calibri" panose="020F0502020204030204" pitchFamily="34" charset="0"/>
              </a:rPr>
              <a:t>- </a:t>
            </a:r>
            <a:r>
              <a:rPr lang="ar-IQ" sz="3600" b="1" dirty="0">
                <a:latin typeface="Calibri" panose="020F0502020204030204" pitchFamily="34" charset="0"/>
                <a:ea typeface="Calibri" panose="020F0502020204030204" pitchFamily="34" charset="0"/>
              </a:rPr>
              <a:t>استناد اسس التخصيص في ظل النظم التقليدية لقياس التكاليف الى حجم الإنتاج كسبب وحيد لتحميل كافة عناصر التكاليف غير المباشرة ،وهذا يعتبر مضللا الى حد كبير خاصة في ظل تعدد المن</a:t>
            </a:r>
            <a:r>
              <a:rPr lang="ar-SA" sz="3600" b="1" dirty="0">
                <a:latin typeface="Calibri" panose="020F0502020204030204" pitchFamily="34" charset="0"/>
                <a:ea typeface="Calibri" panose="020F0502020204030204" pitchFamily="34" charset="0"/>
              </a:rPr>
              <a:t>ت</a:t>
            </a:r>
            <a:r>
              <a:rPr lang="ar-IQ" sz="3600" b="1" dirty="0">
                <a:latin typeface="Calibri" panose="020F0502020204030204" pitchFamily="34" charset="0"/>
                <a:ea typeface="Calibri" panose="020F0502020204030204" pitchFamily="34" charset="0"/>
              </a:rPr>
              <a:t>جات واختلاف المواصفات.</a:t>
            </a:r>
            <a:endParaRPr lang="ar-SA" sz="3600" dirty="0">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pPr>
            <a:r>
              <a:rPr lang="ar-SA" sz="3600" b="1" dirty="0">
                <a:latin typeface="Calibri" panose="020F0502020204030204" pitchFamily="34" charset="0"/>
                <a:ea typeface="Calibri" panose="020F0502020204030204" pitchFamily="34" charset="0"/>
              </a:rPr>
              <a:t>4- </a:t>
            </a:r>
            <a:r>
              <a:rPr lang="ar-IQ" sz="3600" b="1" dirty="0">
                <a:latin typeface="Calibri" panose="020F0502020204030204" pitchFamily="34" charset="0"/>
                <a:ea typeface="Calibri" panose="020F0502020204030204" pitchFamily="34" charset="0"/>
              </a:rPr>
              <a:t>الفشل في تحقيق الرقابة الفعالة على عناصر التكاليف غير المباشرة ،في حين اعتماد التقنيات الحديثة في تحقيق رقابة افضل على عناصر التكاليف يتوقف على تحديد مسبباتها.</a:t>
            </a:r>
            <a:endParaRPr lang="en-US" sz="3600" dirty="0">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pPr>
            <a:r>
              <a:rPr lang="ar-SA" sz="3600" b="1" dirty="0">
                <a:latin typeface="Calibri" panose="020F0502020204030204" pitchFamily="34" charset="0"/>
                <a:ea typeface="Calibri" panose="020F0502020204030204" pitchFamily="34" charset="0"/>
              </a:rPr>
              <a:t>5- </a:t>
            </a:r>
            <a:r>
              <a:rPr lang="ar-IQ" sz="3600" b="1" dirty="0">
                <a:latin typeface="Calibri" panose="020F0502020204030204" pitchFamily="34" charset="0"/>
                <a:ea typeface="Calibri" panose="020F0502020204030204" pitchFamily="34" charset="0"/>
              </a:rPr>
              <a:t>النظم التقليدية تبدأ بقياس التكاليف عند البدء في مرحلة الانتاج الفعلي،</a:t>
            </a:r>
            <a:r>
              <a:rPr lang="ar-SA" sz="3600" b="1" dirty="0">
                <a:latin typeface="Calibri" panose="020F0502020204030204" pitchFamily="34" charset="0"/>
                <a:ea typeface="Calibri" panose="020F0502020204030204" pitchFamily="34" charset="0"/>
              </a:rPr>
              <a:t> </a:t>
            </a:r>
            <a:r>
              <a:rPr lang="ar-IQ" sz="3600" b="1" dirty="0">
                <a:latin typeface="Calibri" panose="020F0502020204030204" pitchFamily="34" charset="0"/>
                <a:ea typeface="Calibri" panose="020F0502020204030204" pitchFamily="34" charset="0"/>
              </a:rPr>
              <a:t>وتتجاهل التكاليف الخاصة بدورة حياة المنتج كتكاليف التصميم.</a:t>
            </a:r>
            <a:endParaRPr lang="en-US" sz="36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ar-SA" sz="3600" b="1" dirty="0">
                <a:latin typeface="Calibri" panose="020F0502020204030204" pitchFamily="34" charset="0"/>
                <a:ea typeface="Calibri" panose="020F0502020204030204" pitchFamily="34" charset="0"/>
              </a:rPr>
              <a:t>6- </a:t>
            </a:r>
            <a:r>
              <a:rPr lang="ar-IQ" sz="3600" b="1" dirty="0">
                <a:latin typeface="Calibri" panose="020F0502020204030204" pitchFamily="34" charset="0"/>
                <a:ea typeface="Calibri" panose="020F0502020204030204" pitchFamily="34" charset="0"/>
              </a:rPr>
              <a:t>العجز عن توفير معلومات او مقاييس غير مالية لقياس كفاءة استخدام الموارد والطاقات المتاحة خاصة في ظل تعقد العمليات الانتاجية.</a:t>
            </a:r>
            <a:endParaRPr lang="en-US" sz="36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50923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500"/>
                                        <p:tgtEl>
                                          <p:spTgt spid="2">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 y="0"/>
            <a:ext cx="12192000" cy="6740307"/>
          </a:xfrm>
          <a:prstGeom prst="rect">
            <a:avLst/>
          </a:prstGeom>
        </p:spPr>
        <p:txBody>
          <a:bodyPr wrap="square">
            <a:spAutoFit/>
          </a:bodyPr>
          <a:lstStyle/>
          <a:p>
            <a:pPr algn="just"/>
            <a:r>
              <a:rPr lang="ar-SA" sz="3600" b="1" u="sng" dirty="0"/>
              <a:t>ثانيا</a:t>
            </a:r>
            <a:r>
              <a:rPr lang="ar-SA" sz="3600" b="1" u="sng" dirty="0" smtClean="0"/>
              <a:t>: تعريف </a:t>
            </a:r>
            <a:r>
              <a:rPr lang="ar-SA" sz="3600" b="1" u="sng" dirty="0"/>
              <a:t>مدخل قياس التكاليف على أساس المواصفات:</a:t>
            </a:r>
          </a:p>
          <a:p>
            <a:pPr algn="just"/>
            <a:r>
              <a:rPr lang="ar-SA" sz="3600" b="1" dirty="0"/>
              <a:t>يرمز للتكاليف على اساس المواصفات </a:t>
            </a:r>
            <a:r>
              <a:rPr lang="ar-SA" sz="3600" b="1" dirty="0" smtClean="0"/>
              <a:t>ب(</a:t>
            </a:r>
            <a:r>
              <a:rPr lang="en-US" sz="3600" b="1" dirty="0" smtClean="0"/>
              <a:t>ABCII</a:t>
            </a:r>
            <a:r>
              <a:rPr lang="ar-SA" sz="3600" b="1" dirty="0" smtClean="0"/>
              <a:t>) وهو </a:t>
            </a:r>
            <a:r>
              <a:rPr lang="ar-SA" sz="3600" b="1" dirty="0"/>
              <a:t>اختصار للكلمات (</a:t>
            </a:r>
            <a:r>
              <a:rPr lang="en-US" sz="3600" b="1" dirty="0"/>
              <a:t>Attributes Based Costing) </a:t>
            </a:r>
            <a:r>
              <a:rPr lang="ar-SA" sz="3600" b="1" dirty="0"/>
              <a:t>اما </a:t>
            </a:r>
            <a:r>
              <a:rPr lang="ar-SA" sz="3600" b="1" dirty="0" smtClean="0"/>
              <a:t>(</a:t>
            </a:r>
            <a:r>
              <a:rPr lang="en-US" sz="3600" b="1" dirty="0" smtClean="0"/>
              <a:t>II</a:t>
            </a:r>
            <a:r>
              <a:rPr lang="ar-SA" sz="3600" b="1" dirty="0" smtClean="0"/>
              <a:t>)فهي </a:t>
            </a:r>
            <a:r>
              <a:rPr lang="ar-SA" sz="3600" b="1" dirty="0"/>
              <a:t>تعني العدد اثنان باللغة اللاتينية ووضعت تميزا لهذا المصطلح عن التكاليف على اساس </a:t>
            </a:r>
            <a:r>
              <a:rPr lang="ar-SA" sz="3600" b="1" dirty="0" smtClean="0"/>
              <a:t>الانشطة(</a:t>
            </a:r>
            <a:r>
              <a:rPr lang="en-US" sz="3600" b="1" dirty="0" smtClean="0"/>
              <a:t>ABC</a:t>
            </a:r>
            <a:r>
              <a:rPr lang="ar-SA" sz="3600" b="1" dirty="0" smtClean="0"/>
              <a:t>) وهو </a:t>
            </a:r>
            <a:r>
              <a:rPr lang="ar-SA" sz="3600" b="1" dirty="0"/>
              <a:t>يعني (</a:t>
            </a:r>
            <a:r>
              <a:rPr lang="en-US" sz="3600" b="1" dirty="0"/>
              <a:t>Activity Based Costing). </a:t>
            </a:r>
            <a:r>
              <a:rPr lang="ar-SA" sz="3600" b="1" dirty="0"/>
              <a:t>ويعرف مدخل قياس التكاليف على اساس المواصفات </a:t>
            </a:r>
            <a:r>
              <a:rPr lang="ar-SA" sz="3600" b="1" dirty="0" smtClean="0"/>
              <a:t>بانه: مدخل </a:t>
            </a:r>
            <a:r>
              <a:rPr lang="ar-SA" sz="3600" b="1" dirty="0"/>
              <a:t>لقياس التكاليف من خلال تخصيص التكاليف على الانشطة بناء على خصائص ومواصفات </a:t>
            </a:r>
            <a:r>
              <a:rPr lang="ar-SA" sz="3600" b="1" dirty="0" smtClean="0"/>
              <a:t>المنتج. كما </a:t>
            </a:r>
            <a:r>
              <a:rPr lang="ar-SA" sz="3600" b="1" dirty="0"/>
              <a:t>يعرف بانه اسلوب جديد يتم من خلاله تتبع عناصر التكاليف على اساس الخصائص </a:t>
            </a:r>
            <a:r>
              <a:rPr lang="ar-SA" sz="3600" b="1" dirty="0" smtClean="0"/>
              <a:t>والمواصفات. كما </a:t>
            </a:r>
            <a:r>
              <a:rPr lang="ar-SA" sz="3600" b="1" dirty="0"/>
              <a:t>يعرف بانه نظام يتم من خلاله تجزئة المنتج الى مجموعة من الخصائص والمواصفات والعمل على تحديد كلفة انتاج كل منها وتجميعها لتحديد اجمالي كلفة </a:t>
            </a:r>
            <a:r>
              <a:rPr lang="ar-SA" sz="3600" b="1" dirty="0" smtClean="0"/>
              <a:t>الإنتاج. فهو </a:t>
            </a:r>
            <a:r>
              <a:rPr lang="ar-SA" sz="3600" b="1" dirty="0"/>
              <a:t>مدخل لقياس تكاليف المنتج من خلال تحليله الى مواصفاته الاساسية وربط جميع الموارد المستنفذة بتلك المواصفات التي تعد هدف التكلفة.</a:t>
            </a:r>
          </a:p>
        </p:txBody>
      </p:sp>
    </p:spTree>
    <p:extLst>
      <p:ext uri="{BB962C8B-B14F-4D97-AF65-F5344CB8AC3E}">
        <p14:creationId xmlns:p14="http://schemas.microsoft.com/office/powerpoint/2010/main" val="26863988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9548" y="0"/>
            <a:ext cx="11502452" cy="7478970"/>
          </a:xfrm>
          <a:prstGeom prst="rect">
            <a:avLst/>
          </a:prstGeom>
        </p:spPr>
        <p:txBody>
          <a:bodyPr wrap="square">
            <a:spAutoFit/>
          </a:bodyPr>
          <a:lstStyle/>
          <a:p>
            <a:pPr algn="just"/>
            <a:r>
              <a:rPr lang="ar-SA" sz="3200" b="1" dirty="0"/>
              <a:t>هو مدخل لقياس التكاليف يعتمد على مواصفات المنتج من خلال الربط المباشر بين التكاليف ومواصفات المنتج</a:t>
            </a:r>
            <a:r>
              <a:rPr lang="ar-SA" sz="3200" b="1" dirty="0" smtClean="0"/>
              <a:t>. ويقوم </a:t>
            </a:r>
            <a:r>
              <a:rPr lang="ar-SA" sz="3200" b="1" dirty="0"/>
              <a:t>على فكرة ان المنتج </a:t>
            </a:r>
            <a:r>
              <a:rPr lang="ar-SA" sz="3200" b="1" dirty="0" smtClean="0"/>
              <a:t>ما هو </a:t>
            </a:r>
            <a:r>
              <a:rPr lang="ar-SA" sz="3200" b="1" dirty="0"/>
              <a:t>الا مجموعة من المواصفات او الخصائص ،واضفاء تلك المواصفات على المنتج يستلزم اجراء مجموعة من الانشطة وتنفيذ تلك الانشطة يترتب عليه حدوث التكاليف ،لذلك فان مدخل تكلفة المواصفات يحاول الربط بين التكاليف ومعلومات التشغيل والمعلومات الفنية والمالية من جهة وبين مواصفات المنتج من جهة اخرى.</a:t>
            </a:r>
          </a:p>
          <a:p>
            <a:pPr algn="just"/>
            <a:r>
              <a:rPr lang="ar-SA" sz="3200" b="1" dirty="0"/>
              <a:t>كما عرف </a:t>
            </a:r>
            <a:r>
              <a:rPr lang="ar-SA" sz="3200" b="1" dirty="0" smtClean="0"/>
              <a:t>(</a:t>
            </a:r>
            <a:r>
              <a:rPr lang="en-US" sz="3200" b="1" dirty="0" smtClean="0"/>
              <a:t>ABCII</a:t>
            </a:r>
            <a:r>
              <a:rPr lang="ar-SA" sz="3200" b="1" dirty="0" smtClean="0"/>
              <a:t>)على </a:t>
            </a:r>
            <a:r>
              <a:rPr lang="ar-SA" sz="3200" b="1" dirty="0"/>
              <a:t>انه اسلوب للمحاسبة يعتمد على قياس التكاليف في ضوء المواصفات التي يصمم على اساسها المنتج وفي ضوء مستويات انجاز كل مواصفة من مواصفات </a:t>
            </a:r>
            <a:r>
              <a:rPr lang="ar-SA" sz="3200" b="1" dirty="0" smtClean="0"/>
              <a:t>المنتج. وعلى </a:t>
            </a:r>
            <a:r>
              <a:rPr lang="ar-SA" sz="3200" b="1" dirty="0"/>
              <a:t>هذا يمكن ايجاز مفهوم مدخل قياس التكاليف على اساس المواصفات في قيامه بتحليل العلاقة بين التكاليف والمنافع /القيمة التي يحصل عليها الزبون من المنتجات وذلك </a:t>
            </a:r>
            <a:r>
              <a:rPr lang="ar-SA" sz="3200" b="1" dirty="0" smtClean="0"/>
              <a:t>كأساس </a:t>
            </a:r>
            <a:r>
              <a:rPr lang="ar-SA" sz="3200" b="1" dirty="0"/>
              <a:t>لتحديد المواصفات التي تحقق الاشباع والقيمة للزبائن في ضوء حدود التكلفة المستهدفة ،ثم استخدام هذه المواصفات </a:t>
            </a:r>
            <a:r>
              <a:rPr lang="ar-SA" sz="3200" b="1" dirty="0" smtClean="0"/>
              <a:t>كأساس </a:t>
            </a:r>
            <a:r>
              <a:rPr lang="ar-SA" sz="3200" b="1" dirty="0"/>
              <a:t>لقياس تكلفة المنتج.</a:t>
            </a:r>
          </a:p>
          <a:p>
            <a:pPr algn="just"/>
            <a:r>
              <a:rPr lang="ar-SA" sz="3200" b="1" dirty="0"/>
              <a:t>كما </a:t>
            </a:r>
            <a:r>
              <a:rPr lang="ar-SA" sz="3200" b="1" dirty="0" smtClean="0"/>
              <a:t>يعرف(</a:t>
            </a:r>
            <a:r>
              <a:rPr lang="en-US" sz="3200" b="1" dirty="0" smtClean="0"/>
              <a:t>ABCII</a:t>
            </a:r>
            <a:r>
              <a:rPr lang="ar-SA" sz="3200" b="1" dirty="0" smtClean="0"/>
              <a:t>) بانه </a:t>
            </a:r>
            <a:r>
              <a:rPr lang="ar-SA" sz="3200" b="1" dirty="0"/>
              <a:t>مدخل لقياس التكاليف من خلال تخصيص التكاليف على الانشطة بناء على خصائص ومواصفات السلعة.</a:t>
            </a:r>
          </a:p>
        </p:txBody>
      </p:sp>
    </p:spTree>
    <p:extLst>
      <p:ext uri="{BB962C8B-B14F-4D97-AF65-F5344CB8AC3E}">
        <p14:creationId xmlns:p14="http://schemas.microsoft.com/office/powerpoint/2010/main" val="1121290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1353" y="0"/>
            <a:ext cx="12473354" cy="7682231"/>
          </a:xfrm>
          <a:prstGeom prst="rect">
            <a:avLst/>
          </a:prstGeom>
        </p:spPr>
        <p:txBody>
          <a:bodyPr wrap="square">
            <a:spAutoFit/>
          </a:bodyPr>
          <a:lstStyle/>
          <a:p>
            <a:pPr algn="just">
              <a:lnSpc>
                <a:spcPct val="107000"/>
              </a:lnSpc>
              <a:spcAft>
                <a:spcPts val="800"/>
              </a:spcAft>
            </a:pPr>
            <a:r>
              <a:rPr lang="ar-IQ" sz="3200" b="1" u="sng" dirty="0">
                <a:latin typeface="Calibri" panose="020F0502020204030204" pitchFamily="34" charset="0"/>
                <a:ea typeface="Calibri" panose="020F0502020204030204" pitchFamily="34" charset="0"/>
              </a:rPr>
              <a:t>ثالثا</a:t>
            </a:r>
            <a:r>
              <a:rPr lang="ar-IQ" sz="3200" b="1" u="sng" dirty="0" smtClean="0">
                <a:latin typeface="Calibri" panose="020F0502020204030204" pitchFamily="34" charset="0"/>
                <a:ea typeface="Calibri" panose="020F0502020204030204" pitchFamily="34" charset="0"/>
              </a:rPr>
              <a:t>:</a:t>
            </a:r>
            <a:r>
              <a:rPr lang="ar-SA" sz="3200" b="1" u="sng" dirty="0" smtClean="0">
                <a:latin typeface="Calibri" panose="020F0502020204030204" pitchFamily="34" charset="0"/>
                <a:ea typeface="Calibri" panose="020F0502020204030204" pitchFamily="34" charset="0"/>
              </a:rPr>
              <a:t> </a:t>
            </a:r>
            <a:r>
              <a:rPr lang="ar-IQ" sz="3200" b="1" u="sng" dirty="0" smtClean="0">
                <a:latin typeface="Calibri" panose="020F0502020204030204" pitchFamily="34" charset="0"/>
                <a:ea typeface="Calibri" panose="020F0502020204030204" pitchFamily="34" charset="0"/>
              </a:rPr>
              <a:t>مقومات </a:t>
            </a:r>
            <a:r>
              <a:rPr lang="ar-IQ" sz="3200" b="1" u="sng" dirty="0">
                <a:latin typeface="Calibri" panose="020F0502020204030204" pitchFamily="34" charset="0"/>
                <a:ea typeface="Calibri" panose="020F0502020204030204" pitchFamily="34" charset="0"/>
              </a:rPr>
              <a:t>مدخل قياس التكاليف على اساس المواصفات:</a:t>
            </a:r>
            <a:endParaRPr lang="en-US" sz="3200" b="1" u="sng" dirty="0">
              <a:latin typeface="Calibri" panose="020F0502020204030204" pitchFamily="34" charset="0"/>
              <a:ea typeface="Calibri" panose="020F0502020204030204" pitchFamily="34" charset="0"/>
              <a:cs typeface="Arial" panose="020B0604020202020204" pitchFamily="34" charset="0"/>
            </a:endParaRPr>
          </a:p>
          <a:p>
            <a:pPr marL="342891" indent="-342891" algn="just">
              <a:lnSpc>
                <a:spcPct val="107000"/>
              </a:lnSpc>
              <a:buFont typeface="+mj-cs"/>
              <a:buAutoNum type="arabic1Minus"/>
            </a:pPr>
            <a:r>
              <a:rPr lang="ar-IQ" sz="3200" b="1" dirty="0">
                <a:latin typeface="Calibri" panose="020F0502020204030204" pitchFamily="34" charset="0"/>
                <a:ea typeface="Calibri" panose="020F0502020204030204" pitchFamily="34" charset="0"/>
              </a:rPr>
              <a:t>تحليل العملية : </a:t>
            </a:r>
            <a:r>
              <a:rPr lang="ar-IQ" sz="3200" b="1" dirty="0" smtClean="0">
                <a:latin typeface="Calibri" panose="020F0502020204030204" pitchFamily="34" charset="0"/>
                <a:ea typeface="Calibri" panose="020F0502020204030204" pitchFamily="34" charset="0"/>
              </a:rPr>
              <a:t>بإعداد </a:t>
            </a:r>
            <a:r>
              <a:rPr lang="ar-IQ" sz="3200" b="1" dirty="0">
                <a:latin typeface="Calibri" panose="020F0502020204030204" pitchFamily="34" charset="0"/>
                <a:ea typeface="Calibri" panose="020F0502020204030204" pitchFamily="34" charset="0"/>
              </a:rPr>
              <a:t>خرائط العمليات </a:t>
            </a:r>
            <a:r>
              <a:rPr lang="en-US" sz="3200" b="1" dirty="0">
                <a:latin typeface="Calibri" panose="020F0502020204030204" pitchFamily="34" charset="0"/>
                <a:ea typeface="Calibri" panose="020F0502020204030204" pitchFamily="34" charset="0"/>
                <a:cs typeface="Arial" panose="020B0604020202020204" pitchFamily="34" charset="0"/>
              </a:rPr>
              <a:t>Process Maps</a:t>
            </a:r>
            <a:r>
              <a:rPr lang="ar-IQ" sz="3200" b="1" dirty="0">
                <a:latin typeface="Calibri" panose="020F0502020204030204" pitchFamily="34" charset="0"/>
                <a:ea typeface="Calibri" panose="020F0502020204030204" pitchFamily="34" charset="0"/>
              </a:rPr>
              <a:t> وهذا ما يساعد في تحديد المجالات المحتملة لتحسين العملية وهذا يؤدي الى تقليل بل القضاء على الفاقد والضياع في الموارد المستنفذة داخل هذه العمليات.</a:t>
            </a:r>
            <a:endParaRPr lang="en-US" sz="3200" b="1" dirty="0">
              <a:latin typeface="Calibri" panose="020F0502020204030204" pitchFamily="34" charset="0"/>
              <a:ea typeface="Calibri" panose="020F0502020204030204" pitchFamily="34" charset="0"/>
              <a:cs typeface="Arial" panose="020B0604020202020204" pitchFamily="34" charset="0"/>
            </a:endParaRPr>
          </a:p>
          <a:p>
            <a:pPr marL="342891" indent="-342891" algn="just">
              <a:lnSpc>
                <a:spcPct val="107000"/>
              </a:lnSpc>
              <a:buFont typeface="+mj-cs"/>
              <a:buAutoNum type="arabic1Minus"/>
            </a:pPr>
            <a:r>
              <a:rPr lang="ar-IQ" sz="3200" b="1" dirty="0">
                <a:latin typeface="Calibri" panose="020F0502020204030204" pitchFamily="34" charset="0"/>
                <a:ea typeface="Calibri" panose="020F0502020204030204" pitchFamily="34" charset="0"/>
              </a:rPr>
              <a:t>تحليل الانشطة</a:t>
            </a:r>
            <a:r>
              <a:rPr lang="ar-IQ" sz="3200" b="1" dirty="0" smtClean="0">
                <a:latin typeface="Calibri" panose="020F0502020204030204" pitchFamily="34" charset="0"/>
                <a:ea typeface="Calibri" panose="020F0502020204030204" pitchFamily="34" charset="0"/>
              </a:rPr>
              <a:t>:</a:t>
            </a:r>
            <a:r>
              <a:rPr lang="ar-SA" sz="3200" b="1" dirty="0" smtClean="0">
                <a:latin typeface="Calibri" panose="020F0502020204030204" pitchFamily="34" charset="0"/>
                <a:ea typeface="Calibri" panose="020F0502020204030204" pitchFamily="34" charset="0"/>
              </a:rPr>
              <a:t> </a:t>
            </a:r>
            <a:r>
              <a:rPr lang="ar-IQ" sz="3200" b="1" dirty="0" smtClean="0">
                <a:latin typeface="Calibri" panose="020F0502020204030204" pitchFamily="34" charset="0"/>
                <a:ea typeface="Calibri" panose="020F0502020204030204" pitchFamily="34" charset="0"/>
              </a:rPr>
              <a:t>ويتم </a:t>
            </a:r>
            <a:r>
              <a:rPr lang="ar-IQ" sz="3200" b="1" dirty="0">
                <a:latin typeface="Calibri" panose="020F0502020204030204" pitchFamily="34" charset="0"/>
                <a:ea typeface="Calibri" panose="020F0502020204030204" pitchFamily="34" charset="0"/>
              </a:rPr>
              <a:t>ذلك </a:t>
            </a:r>
            <a:r>
              <a:rPr lang="ar-IQ" sz="3200" b="1" dirty="0" smtClean="0">
                <a:latin typeface="Calibri" panose="020F0502020204030204" pitchFamily="34" charset="0"/>
                <a:ea typeface="Calibri" panose="020F0502020204030204" pitchFamily="34" charset="0"/>
              </a:rPr>
              <a:t>من</a:t>
            </a:r>
            <a:r>
              <a:rPr lang="ar-SA" sz="3200" b="1" dirty="0" smtClean="0">
                <a:latin typeface="Calibri" panose="020F0502020204030204" pitchFamily="34" charset="0"/>
                <a:ea typeface="Calibri" panose="020F0502020204030204" pitchFamily="34" charset="0"/>
              </a:rPr>
              <a:t> </a:t>
            </a:r>
            <a:r>
              <a:rPr lang="ar-IQ" sz="3200" b="1" dirty="0" smtClean="0">
                <a:latin typeface="Calibri" panose="020F0502020204030204" pitchFamily="34" charset="0"/>
                <a:ea typeface="Calibri" panose="020F0502020204030204" pitchFamily="34" charset="0"/>
              </a:rPr>
              <a:t>خلال </a:t>
            </a:r>
            <a:r>
              <a:rPr lang="ar-IQ" sz="3200" b="1" dirty="0">
                <a:latin typeface="Calibri" panose="020F0502020204030204" pitchFamily="34" charset="0"/>
                <a:ea typeface="Calibri" panose="020F0502020204030204" pitchFamily="34" charset="0"/>
              </a:rPr>
              <a:t>حصر جميع الانشطة المستهلكة للموارد والتي تحدث في سبيل تحقيق مواصفات المنتج وهذا يتطلب تحديد:</a:t>
            </a:r>
            <a:endParaRPr lang="en-US" sz="3200" b="1" dirty="0">
              <a:latin typeface="Calibri" panose="020F0502020204030204" pitchFamily="34" charset="0"/>
              <a:ea typeface="Calibri" panose="020F0502020204030204" pitchFamily="34" charset="0"/>
              <a:cs typeface="Arial" panose="020B0604020202020204" pitchFamily="34" charset="0"/>
            </a:endParaRPr>
          </a:p>
          <a:p>
            <a:pPr marL="342891" indent="-342891" algn="just">
              <a:lnSpc>
                <a:spcPct val="107000"/>
              </a:lnSpc>
              <a:buFont typeface="+mj-lt"/>
              <a:buAutoNum type="arabicPeriod"/>
            </a:pPr>
            <a:r>
              <a:rPr lang="ar-IQ" sz="3200" b="1" dirty="0">
                <a:latin typeface="Calibri" panose="020F0502020204030204" pitchFamily="34" charset="0"/>
                <a:ea typeface="Calibri" panose="020F0502020204030204" pitchFamily="34" charset="0"/>
              </a:rPr>
              <a:t>ماهي الانشطة التي تؤدى داخل كل عملية.</a:t>
            </a:r>
            <a:endParaRPr lang="en-US" sz="3200" b="1" dirty="0">
              <a:latin typeface="Calibri" panose="020F0502020204030204" pitchFamily="34" charset="0"/>
              <a:ea typeface="Calibri" panose="020F0502020204030204" pitchFamily="34" charset="0"/>
              <a:cs typeface="Arial" panose="020B0604020202020204" pitchFamily="34" charset="0"/>
            </a:endParaRPr>
          </a:p>
          <a:p>
            <a:pPr marL="342891" indent="-342891" algn="just">
              <a:lnSpc>
                <a:spcPct val="107000"/>
              </a:lnSpc>
              <a:buFont typeface="+mj-lt"/>
              <a:buAutoNum type="arabicPeriod"/>
            </a:pPr>
            <a:r>
              <a:rPr lang="ar-IQ" sz="3200" b="1" dirty="0">
                <a:latin typeface="Calibri" panose="020F0502020204030204" pitchFamily="34" charset="0"/>
                <a:ea typeface="Calibri" panose="020F0502020204030204" pitchFamily="34" charset="0"/>
              </a:rPr>
              <a:t>ماهي الموارد </a:t>
            </a:r>
            <a:r>
              <a:rPr lang="ar-IQ" sz="3200" b="1" dirty="0" smtClean="0">
                <a:latin typeface="Calibri" panose="020F0502020204030204" pitchFamily="34" charset="0"/>
                <a:ea typeface="Calibri" panose="020F0502020204030204" pitchFamily="34" charset="0"/>
              </a:rPr>
              <a:t>لأداء </a:t>
            </a:r>
            <a:r>
              <a:rPr lang="ar-IQ" sz="3200" b="1" dirty="0">
                <a:latin typeface="Calibri" panose="020F0502020204030204" pitchFamily="34" charset="0"/>
                <a:ea typeface="Calibri" panose="020F0502020204030204" pitchFamily="34" charset="0"/>
              </a:rPr>
              <a:t>النشاط.</a:t>
            </a:r>
            <a:endParaRPr lang="en-US" sz="3200" b="1" dirty="0">
              <a:latin typeface="Calibri" panose="020F0502020204030204" pitchFamily="34" charset="0"/>
              <a:ea typeface="Calibri" panose="020F0502020204030204" pitchFamily="34" charset="0"/>
              <a:cs typeface="Arial" panose="020B0604020202020204" pitchFamily="34" charset="0"/>
            </a:endParaRPr>
          </a:p>
          <a:p>
            <a:pPr marL="342891" indent="-342891" algn="just">
              <a:lnSpc>
                <a:spcPct val="107000"/>
              </a:lnSpc>
              <a:spcAft>
                <a:spcPts val="800"/>
              </a:spcAft>
              <a:buFont typeface="+mj-lt"/>
              <a:buAutoNum type="arabicPeriod"/>
            </a:pPr>
            <a:r>
              <a:rPr lang="ar-IQ" sz="3200" b="1" dirty="0">
                <a:latin typeface="Calibri" panose="020F0502020204030204" pitchFamily="34" charset="0"/>
                <a:ea typeface="Calibri" panose="020F0502020204030204" pitchFamily="34" charset="0"/>
              </a:rPr>
              <a:t>تقدير قيمة الانشطة من وجهة نظر الزبون وتصنيفها الى انشطة مضيفة للقيمة وغير مضيفة للقيمة.</a:t>
            </a:r>
            <a:endParaRPr lang="en-US" sz="3200" b="1"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ar-IQ" sz="3200" b="1" dirty="0">
                <a:latin typeface="Calibri" panose="020F0502020204030204" pitchFamily="34" charset="0"/>
                <a:ea typeface="Calibri" panose="020F0502020204030204" pitchFamily="34" charset="0"/>
              </a:rPr>
              <a:t>ت-الاهتمام بمستويات انجاز كل مواصفة: باعتبار ان تكلفة المنتج تتحدد في ضوء تكلفة كل مستوى من مستويات انجازها</a:t>
            </a:r>
            <a:r>
              <a:rPr lang="ar-IQ" sz="3200" b="1" dirty="0" smtClean="0">
                <a:latin typeface="Calibri" panose="020F0502020204030204" pitchFamily="34" charset="0"/>
                <a:ea typeface="Calibri" panose="020F0502020204030204" pitchFamily="34" charset="0"/>
              </a:rPr>
              <a:t>.</a:t>
            </a:r>
            <a:endParaRPr lang="ar-SA" sz="3200" b="1" dirty="0" smtClean="0">
              <a:latin typeface="Calibri" panose="020F0502020204030204" pitchFamily="34" charset="0"/>
              <a:ea typeface="Calibri" panose="020F0502020204030204" pitchFamily="34" charset="0"/>
            </a:endParaRPr>
          </a:p>
          <a:p>
            <a:pPr algn="just">
              <a:lnSpc>
                <a:spcPct val="107000"/>
              </a:lnSpc>
              <a:spcAft>
                <a:spcPts val="800"/>
              </a:spcAft>
            </a:pPr>
            <a:r>
              <a:rPr lang="ar-IQ" sz="3200" b="1" dirty="0">
                <a:hlinkClick r:id="rId2" action="ppaction://hlinkpres?slideindex=1&amp;slidetitle=1. 1. شكل (1) خطوات تطبيق مدخل التكاليف على اساس المواصفات"/>
              </a:rPr>
              <a:t>والشكل رقم(1) يوضح خطوات تطبيق مدخل التكاليف على اساس المواصفات.</a:t>
            </a:r>
            <a:endParaRPr lang="en-US" sz="3200" dirty="0"/>
          </a:p>
          <a:p>
            <a:pPr algn="just">
              <a:lnSpc>
                <a:spcPct val="107000"/>
              </a:lnSpc>
              <a:spcAft>
                <a:spcPts val="800"/>
              </a:spcAft>
            </a:pPr>
            <a:endParaRPr lang="en-US" sz="20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74123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500"/>
                                        <p:tgtEl>
                                          <p:spTgt spid="2">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6" dur="500"/>
                                        <p:tgtEl>
                                          <p:spTgt spid="2">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9" dur="500"/>
                                        <p:tgtEl>
                                          <p:spTgt spid="2">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2" dur="500"/>
                                        <p:tgtEl>
                                          <p:spTgt spid="2">
                                            <p:txEl>
                                              <p:pRg st="5" end="5"/>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5" dur="500"/>
                                        <p:tgtEl>
                                          <p:spTgt spid="2">
                                            <p:txEl>
                                              <p:pRg st="6" end="6"/>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randombar(horizontal)">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504381" y="1323638"/>
            <a:ext cx="10568065" cy="4524315"/>
          </a:xfrm>
          <a:prstGeom prst="rect">
            <a:avLst/>
          </a:prstGeom>
        </p:spPr>
        <p:txBody>
          <a:bodyPr wrap="square">
            <a:spAutoFit/>
          </a:bodyPr>
          <a:lstStyle/>
          <a:p>
            <a:pPr marL="514350" indent="-514350" algn="just">
              <a:buAutoNum type="arabic1Minus"/>
            </a:pPr>
            <a:r>
              <a:rPr lang="ar-SA" sz="3600" b="1" dirty="0" smtClean="0"/>
              <a:t>متطلبات تطبيق التكاليف على اساس المواصفات:</a:t>
            </a:r>
          </a:p>
          <a:p>
            <a:pPr algn="just"/>
            <a:r>
              <a:rPr lang="ar-SA" sz="3600" b="1" dirty="0" smtClean="0"/>
              <a:t>1- وجود مجموعة من المواصفات الاساسية للمنتج تتفق مع حاجات  ورغبات الزبائن.</a:t>
            </a:r>
          </a:p>
          <a:p>
            <a:pPr algn="just"/>
            <a:r>
              <a:rPr lang="ar-SA" sz="3600" b="1" dirty="0" smtClean="0"/>
              <a:t>2- وجود عدد من مستويات الانجاز لكل صفة من مواصفات المنتج.</a:t>
            </a:r>
          </a:p>
          <a:p>
            <a:pPr algn="just"/>
            <a:r>
              <a:rPr lang="ar-SA" sz="3600" b="1" dirty="0" smtClean="0"/>
              <a:t>4- امكانية قياس التكلفة والعائد للمنتج عند كل مستوى من مستويات الانجاز.</a:t>
            </a:r>
          </a:p>
          <a:p>
            <a:pPr algn="just"/>
            <a:r>
              <a:rPr lang="ar-SA" sz="3600" b="1" dirty="0" smtClean="0"/>
              <a:t>5-امكانية تحديد التوليفة المثلى من مستويات الانجاز في شكل مصفوفة وبما يحقق افضل عائد للمنظمة مع الوفاء بحاجات ورغبات الزبائن.</a:t>
            </a:r>
            <a:endParaRPr lang="ar-SA" sz="3600" b="1" dirty="0"/>
          </a:p>
        </p:txBody>
      </p:sp>
      <p:sp>
        <p:nvSpPr>
          <p:cNvPr id="5" name="عنوان 4"/>
          <p:cNvSpPr>
            <a:spLocks noGrp="1"/>
          </p:cNvSpPr>
          <p:nvPr>
            <p:ph type="title"/>
          </p:nvPr>
        </p:nvSpPr>
        <p:spPr>
          <a:xfrm>
            <a:off x="838200" y="365127"/>
            <a:ext cx="10515600" cy="714373"/>
          </a:xfrm>
        </p:spPr>
        <p:txBody>
          <a:bodyPr>
            <a:normAutofit/>
          </a:bodyPr>
          <a:lstStyle/>
          <a:p>
            <a:pPr lvl="0" defTabSz="914400">
              <a:lnSpc>
                <a:spcPct val="100000"/>
              </a:lnSpc>
              <a:spcBef>
                <a:spcPts val="0"/>
              </a:spcBef>
            </a:pPr>
            <a:r>
              <a:rPr lang="ar-SA" sz="3200" b="1" u="sng" dirty="0">
                <a:solidFill>
                  <a:prstClr val="black"/>
                </a:solidFill>
                <a:latin typeface="Calibri" panose="020F0502020204030204"/>
                <a:ea typeface="+mn-ea"/>
                <a:cs typeface="Arial" panose="020B0604020202020204" pitchFamily="34" charset="0"/>
              </a:rPr>
              <a:t>رابعا: خطوات تطبيق </a:t>
            </a:r>
            <a:r>
              <a:rPr lang="en-US" sz="3200" b="1" u="sng" dirty="0">
                <a:solidFill>
                  <a:prstClr val="black"/>
                </a:solidFill>
                <a:latin typeface="Calibri" panose="020F0502020204030204"/>
                <a:ea typeface="+mn-ea"/>
                <a:cs typeface="+mn-cs"/>
              </a:rPr>
              <a:t>ABCII</a:t>
            </a:r>
            <a:r>
              <a:rPr lang="ar-SA" sz="3200" b="1" u="sng" dirty="0" smtClean="0">
                <a:solidFill>
                  <a:prstClr val="black"/>
                </a:solidFill>
                <a:latin typeface="Calibri" panose="020F0502020204030204"/>
                <a:ea typeface="+mn-ea"/>
                <a:cs typeface="Arial" panose="020B0604020202020204" pitchFamily="34" charset="0"/>
              </a:rPr>
              <a:t>:</a:t>
            </a:r>
            <a:endParaRPr lang="ar-SA" sz="3200" dirty="0"/>
          </a:p>
        </p:txBody>
      </p:sp>
      <p:sp>
        <p:nvSpPr>
          <p:cNvPr id="2" name="عنصر نائب للمحتوى 1"/>
          <p:cNvSpPr>
            <a:spLocks noGrp="1"/>
          </p:cNvSpPr>
          <p:nvPr>
            <p:ph idx="1"/>
          </p:nvPr>
        </p:nvSpPr>
        <p:spPr>
          <a:xfrm>
            <a:off x="0" y="20270"/>
            <a:ext cx="12192000" cy="6837729"/>
          </a:xfrm>
        </p:spPr>
        <p:txBody>
          <a:bodyPr/>
          <a:lstStyle/>
          <a:p>
            <a:endParaRPr lang="ar-SA" dirty="0"/>
          </a:p>
        </p:txBody>
      </p:sp>
    </p:spTree>
    <p:extLst>
      <p:ext uri="{BB962C8B-B14F-4D97-AF65-F5344CB8AC3E}">
        <p14:creationId xmlns:p14="http://schemas.microsoft.com/office/powerpoint/2010/main" val="6232450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51691"/>
            <a:ext cx="12543692" cy="7481874"/>
          </a:xfrm>
          <a:prstGeom prst="rect">
            <a:avLst/>
          </a:prstGeom>
        </p:spPr>
        <p:txBody>
          <a:bodyPr wrap="square">
            <a:spAutoFit/>
          </a:bodyPr>
          <a:lstStyle/>
          <a:p>
            <a:pPr algn="just"/>
            <a:r>
              <a:rPr lang="ar-SA" sz="3600" b="1" dirty="0" smtClean="0"/>
              <a:t>ب-خطوات تطبيق التكاليف على اساس المواصفات:</a:t>
            </a:r>
            <a:endParaRPr lang="en-US" sz="3600" b="1" dirty="0" smtClean="0"/>
          </a:p>
          <a:p>
            <a:pPr algn="just"/>
            <a:r>
              <a:rPr lang="ar-SA" sz="3600" b="1" dirty="0" smtClean="0"/>
              <a:t>1- تحديد حاجات ورغبات الزبائن.</a:t>
            </a:r>
          </a:p>
          <a:p>
            <a:pPr algn="just"/>
            <a:r>
              <a:rPr lang="ar-SA" sz="3600" b="1" dirty="0" smtClean="0"/>
              <a:t>2- تحديد المواصفات الاساسية للمنتج </a:t>
            </a:r>
            <a:r>
              <a:rPr lang="ar-SA" sz="3600" b="1" dirty="0"/>
              <a:t>و</a:t>
            </a:r>
            <a:r>
              <a:rPr lang="ar-SA" sz="3600" b="1" dirty="0" smtClean="0"/>
              <a:t>مستويات انجاز كل صفة.</a:t>
            </a:r>
          </a:p>
          <a:p>
            <a:pPr algn="just"/>
            <a:r>
              <a:rPr lang="ar-SA" sz="3600" b="1" dirty="0" smtClean="0"/>
              <a:t>3- تحديد تكلفة مستويات انجاز كل صفة من المواصفات وتحقيق افضل استغلال للموارد المتاحة(مما يخفض من التكاليف).ومن خلال خطوتين:</a:t>
            </a:r>
          </a:p>
          <a:p>
            <a:pPr algn="just"/>
            <a:r>
              <a:rPr lang="ar-SA" sz="3600" b="1" dirty="0" smtClean="0"/>
              <a:t>(اولا)- تحديد تكلفة الانشطة التي تضيف قيمة لمستوى الانجاز وتكلفة الانشطة الضرورية التي لا تضيف قيمة لمستويات الانجاز.</a:t>
            </a:r>
          </a:p>
          <a:p>
            <a:pPr algn="just"/>
            <a:r>
              <a:rPr lang="ar-SA" sz="3600" b="1" dirty="0" smtClean="0"/>
              <a:t>(ثانيا)-اختيار افضل توليفة من مستويات الانجاز والتي تحقق اكبر منافع للشركة في ضوء المواصفات التي تفي بحاجات ورغبات الزبائن باستخدام اسلوب البرمجة الخطية.</a:t>
            </a:r>
          </a:p>
          <a:p>
            <a:pPr algn="just"/>
            <a:r>
              <a:rPr lang="ar-SA" sz="3600" b="1" dirty="0" smtClean="0"/>
              <a:t>4- تحديد تكلفة الوحدة المنتجة: فكل مستوى من مستويات الانجاز يمثل منتج وعلى ذلك فان تكلفة المنتج عند مستوى انجاز معين يمثل مجموع تكلفة الانشطة التي تتكون منها مواصفات المنتج.</a:t>
            </a:r>
            <a:endParaRPr lang="ar-SA" sz="3600" b="1" dirty="0"/>
          </a:p>
        </p:txBody>
      </p:sp>
    </p:spTree>
    <p:extLst>
      <p:ext uri="{BB962C8B-B14F-4D97-AF65-F5344CB8AC3E}">
        <p14:creationId xmlns:p14="http://schemas.microsoft.com/office/powerpoint/2010/main" val="3066843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500"/>
                                        <p:tgtEl>
                                          <p:spTgt spid="2">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6" dur="500"/>
                                        <p:tgtEl>
                                          <p:spTgt spid="2">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9" dur="500"/>
                                        <p:tgtEl>
                                          <p:spTgt spid="2">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2" dur="500"/>
                                        <p:tgtEl>
                                          <p:spTgt spid="2">
                                            <p:txEl>
                                              <p:pRg st="5" end="5"/>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75138"/>
            <a:ext cx="12825045" cy="6825971"/>
          </a:xfrm>
          <a:prstGeom prst="rect">
            <a:avLst/>
          </a:prstGeom>
        </p:spPr>
        <p:txBody>
          <a:bodyPr wrap="square">
            <a:spAutoFit/>
          </a:bodyPr>
          <a:lstStyle/>
          <a:p>
            <a:pPr algn="just">
              <a:lnSpc>
                <a:spcPct val="107000"/>
              </a:lnSpc>
              <a:spcAft>
                <a:spcPts val="800"/>
              </a:spcAft>
            </a:pPr>
            <a:r>
              <a:rPr lang="ar-IQ" sz="3200" b="1" u="sng" dirty="0">
                <a:latin typeface="Calibri" panose="020F0502020204030204" pitchFamily="34" charset="0"/>
                <a:ea typeface="Calibri" panose="020F0502020204030204" pitchFamily="34" charset="0"/>
              </a:rPr>
              <a:t>خامسا</a:t>
            </a:r>
            <a:r>
              <a:rPr lang="ar-IQ" sz="3200" b="1" u="sng" dirty="0" smtClean="0">
                <a:latin typeface="Calibri" panose="020F0502020204030204" pitchFamily="34" charset="0"/>
                <a:ea typeface="Calibri" panose="020F0502020204030204" pitchFamily="34" charset="0"/>
              </a:rPr>
              <a:t>:</a:t>
            </a:r>
            <a:r>
              <a:rPr lang="ar-SA" sz="3200" b="1" u="sng" dirty="0" smtClean="0">
                <a:latin typeface="Calibri" panose="020F0502020204030204" pitchFamily="34" charset="0"/>
                <a:ea typeface="Calibri" panose="020F0502020204030204" pitchFamily="34" charset="0"/>
              </a:rPr>
              <a:t> </a:t>
            </a:r>
            <a:r>
              <a:rPr lang="ar-IQ" sz="3200" b="1" u="sng" dirty="0" smtClean="0">
                <a:latin typeface="Calibri" panose="020F0502020204030204" pitchFamily="34" charset="0"/>
                <a:ea typeface="Calibri" panose="020F0502020204030204" pitchFamily="34" charset="0"/>
              </a:rPr>
              <a:t>مبررات </a:t>
            </a:r>
            <a:r>
              <a:rPr lang="ar-IQ" sz="3200" b="1" u="sng" dirty="0">
                <a:latin typeface="Calibri" panose="020F0502020204030204" pitchFamily="34" charset="0"/>
                <a:ea typeface="Calibri" panose="020F0502020204030204" pitchFamily="34" charset="0"/>
              </a:rPr>
              <a:t>واهمية مدخل قياس التكاليف على اساس المواصفات:</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ar-IQ" sz="3200" b="1" dirty="0">
                <a:latin typeface="Calibri" panose="020F0502020204030204" pitchFamily="34" charset="0"/>
                <a:ea typeface="Calibri" panose="020F0502020204030204" pitchFamily="34" charset="0"/>
              </a:rPr>
              <a:t>تزداد قيمة السلعة لدى الزبون كلما تم انتاجها بشكل يجعلها قادرة على اداء وظيفتها </a:t>
            </a:r>
            <a:r>
              <a:rPr lang="ar-IQ" sz="3200" b="1" dirty="0" smtClean="0">
                <a:latin typeface="Calibri" panose="020F0502020204030204" pitchFamily="34" charset="0"/>
                <a:ea typeface="Calibri" panose="020F0502020204030204" pitchFamily="34" charset="0"/>
              </a:rPr>
              <a:t>بأدنى </a:t>
            </a:r>
            <a:r>
              <a:rPr lang="ar-IQ" sz="3200" b="1" dirty="0">
                <a:latin typeface="Calibri" panose="020F0502020204030204" pitchFamily="34" charset="0"/>
                <a:ea typeface="Calibri" panose="020F0502020204030204" pitchFamily="34" charset="0"/>
              </a:rPr>
              <a:t>تكلفة ممكنة وبالجودة المستهدفة</a:t>
            </a:r>
            <a:r>
              <a:rPr lang="ar-IQ" sz="3200" b="1" dirty="0" smtClean="0">
                <a:latin typeface="Calibri" panose="020F0502020204030204" pitchFamily="34" charset="0"/>
                <a:ea typeface="Calibri" panose="020F0502020204030204" pitchFamily="34" charset="0"/>
              </a:rPr>
              <a:t>.</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ar-IQ" sz="3200" b="1" dirty="0" smtClean="0">
                <a:latin typeface="Calibri" panose="020F0502020204030204" pitchFamily="34" charset="0"/>
                <a:ea typeface="Calibri" panose="020F0502020204030204" pitchFamily="34" charset="0"/>
              </a:rPr>
              <a:t>تطوير هذا المدخل يساعد في تخطيط تكاليف المنتج،</a:t>
            </a:r>
            <a:r>
              <a:rPr lang="ar-SA" sz="3200" b="1" dirty="0" smtClean="0">
                <a:latin typeface="Calibri" panose="020F0502020204030204" pitchFamily="34" charset="0"/>
                <a:ea typeface="Calibri" panose="020F0502020204030204" pitchFamily="34" charset="0"/>
              </a:rPr>
              <a:t> </a:t>
            </a:r>
            <a:r>
              <a:rPr lang="ar-IQ" sz="3200" b="1" dirty="0" smtClean="0">
                <a:latin typeface="Calibri" panose="020F0502020204030204" pitchFamily="34" charset="0"/>
                <a:ea typeface="Calibri" panose="020F0502020204030204" pitchFamily="34" charset="0"/>
              </a:rPr>
              <a:t>من خلال تحديد مستويات انجاز كل صفة من مواصفات المنتج ثم تحديد تكلفة جميع المواصفات والتي تمثل مجموع تكلفة ا</a:t>
            </a:r>
            <a:r>
              <a:rPr lang="ar-SA" sz="3200" b="1" dirty="0" smtClean="0">
                <a:latin typeface="Calibri" panose="020F0502020204030204" pitchFamily="34" charset="0"/>
                <a:ea typeface="Calibri" panose="020F0502020204030204" pitchFamily="34" charset="0"/>
              </a:rPr>
              <a:t>ل</a:t>
            </a:r>
            <a:r>
              <a:rPr lang="ar-IQ" sz="3200" b="1" dirty="0" smtClean="0">
                <a:latin typeface="Calibri" panose="020F0502020204030204" pitchFamily="34" charset="0"/>
                <a:ea typeface="Calibri" panose="020F0502020204030204" pitchFamily="34" charset="0"/>
              </a:rPr>
              <a:t>منتج عند كل مستوى انجاز.</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ar-IQ" sz="3200" b="1" dirty="0" smtClean="0">
                <a:latin typeface="Calibri" panose="020F0502020204030204" pitchFamily="34" charset="0"/>
                <a:ea typeface="Calibri" panose="020F0502020204030204" pitchFamily="34" charset="0"/>
              </a:rPr>
              <a:t>يتفق </a:t>
            </a:r>
            <a:r>
              <a:rPr lang="ar-IQ" sz="3200" b="1" dirty="0">
                <a:latin typeface="Calibri" panose="020F0502020204030204" pitchFamily="34" charset="0"/>
                <a:ea typeface="Calibri" panose="020F0502020204030204" pitchFamily="34" charset="0"/>
              </a:rPr>
              <a:t>تطوير هذا المدخل مع نظام (</a:t>
            </a:r>
            <a:r>
              <a:rPr lang="en-US" sz="3200" b="1" dirty="0" smtClean="0">
                <a:effectLst/>
                <a:latin typeface="Calibri" panose="020F0502020204030204" pitchFamily="34" charset="0"/>
                <a:ea typeface="Calibri" panose="020F0502020204030204" pitchFamily="34" charset="0"/>
                <a:cs typeface="Arial" panose="020B0604020202020204" pitchFamily="34" charset="0"/>
              </a:rPr>
              <a:t>JIT</a:t>
            </a:r>
            <a:r>
              <a:rPr lang="ar-IQ" sz="3200" b="1" dirty="0">
                <a:latin typeface="Calibri" panose="020F0502020204030204" pitchFamily="34" charset="0"/>
                <a:ea typeface="Calibri" panose="020F0502020204030204" pitchFamily="34" charset="0"/>
              </a:rPr>
              <a:t>) حيث يتم الانتاج وفقا لحاجات الزبائن ويعالج تراكم الخزين وكلفه ويخفض كلفة التخزين ويتناسب مع سلسلة القيمة الذي يعتبر كلفة التخزين </a:t>
            </a:r>
            <a:r>
              <a:rPr lang="ar-IQ" sz="3200" b="1" dirty="0" smtClean="0">
                <a:latin typeface="Calibri" panose="020F0502020204030204" pitchFamily="34" charset="0"/>
                <a:ea typeface="Calibri" panose="020F0502020204030204" pitchFamily="34" charset="0"/>
              </a:rPr>
              <a:t>لا</a:t>
            </a:r>
            <a:r>
              <a:rPr lang="ar-SA" sz="3200" b="1" dirty="0" smtClean="0">
                <a:latin typeface="Calibri" panose="020F0502020204030204" pitchFamily="34" charset="0"/>
                <a:ea typeface="Calibri" panose="020F0502020204030204" pitchFamily="34" charset="0"/>
              </a:rPr>
              <a:t> </a:t>
            </a:r>
            <a:r>
              <a:rPr lang="ar-IQ" sz="3200" b="1" dirty="0" smtClean="0">
                <a:latin typeface="Calibri" panose="020F0502020204030204" pitchFamily="34" charset="0"/>
                <a:ea typeface="Calibri" panose="020F0502020204030204" pitchFamily="34" charset="0"/>
              </a:rPr>
              <a:t>تضيف </a:t>
            </a:r>
            <a:r>
              <a:rPr lang="ar-IQ" sz="3200" b="1" dirty="0">
                <a:latin typeface="Calibri" panose="020F0502020204030204" pitchFamily="34" charset="0"/>
                <a:ea typeface="Calibri" panose="020F0502020204030204" pitchFamily="34" charset="0"/>
              </a:rPr>
              <a:t>قيمة للمنتج ومن ثم يمكن تجنبها.</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ar-IQ" sz="3200" b="1" dirty="0">
                <a:latin typeface="Calibri" panose="020F0502020204030204" pitchFamily="34" charset="0"/>
                <a:ea typeface="Calibri" panose="020F0502020204030204" pitchFamily="34" charset="0"/>
              </a:rPr>
              <a:t>يتفق هذا المدخل مع التكلفة المستهدفة حيث يتم التركيز على التكلفة المستهدفة لمستويات انجاز كل صفة من مواصفات المنتج سعيا لتحقيق الارباح المستهدفة كما انه عند تخطيط وتصميم المنتج يؤخذ بالتكلفة المستهدفة لمواصفات المنتج ومستويات الانجاز لك صفة.</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54611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500"/>
                                        <p:tgtEl>
                                          <p:spTgt spid="2">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6" dur="500"/>
                                        <p:tgtEl>
                                          <p:spTgt spid="2">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7860" y="422032"/>
            <a:ext cx="11049002" cy="6072554"/>
          </a:xfrm>
        </p:spPr>
        <p:txBody>
          <a:bodyPr>
            <a:noAutofit/>
          </a:bodyPr>
          <a:lstStyle/>
          <a:p>
            <a:pPr marL="0" indent="0" algn="just">
              <a:buNone/>
            </a:pPr>
            <a:r>
              <a:rPr lang="ar-IQ" sz="3600" b="1" u="sng" dirty="0"/>
              <a:t>اولا: </a:t>
            </a:r>
            <a:r>
              <a:rPr lang="ar-IQ" sz="3600" b="1" u="sng" dirty="0" smtClean="0"/>
              <a:t>المشاكل المعاصرة : </a:t>
            </a:r>
            <a:endParaRPr lang="en-US" sz="3600" dirty="0"/>
          </a:p>
          <a:p>
            <a:pPr marL="0" indent="0" algn="just">
              <a:buNone/>
            </a:pPr>
            <a:r>
              <a:rPr lang="ar-IQ" sz="3600" b="1" dirty="0"/>
              <a:t>في ظل الظروف الحالية  </a:t>
            </a:r>
            <a:r>
              <a:rPr lang="ar-IQ" sz="3600" b="1" dirty="0" smtClean="0"/>
              <a:t>وما</a:t>
            </a:r>
            <a:r>
              <a:rPr lang="ar-SA" sz="3600" b="1" dirty="0" smtClean="0"/>
              <a:t> </a:t>
            </a:r>
            <a:r>
              <a:rPr lang="ar-IQ" sz="3600" b="1" dirty="0" smtClean="0"/>
              <a:t>يتمخض </a:t>
            </a:r>
            <a:r>
              <a:rPr lang="ar-IQ" sz="3600" b="1" dirty="0"/>
              <a:t>عنها من منافسة شديدة اصبحت متطلبات وحاجات الزبائن </a:t>
            </a:r>
            <a:r>
              <a:rPr lang="ar-IQ" sz="3600" b="1" dirty="0" smtClean="0"/>
              <a:t>مما</a:t>
            </a:r>
            <a:r>
              <a:rPr lang="ar-SA" sz="3600" b="1" dirty="0" smtClean="0"/>
              <a:t> </a:t>
            </a:r>
            <a:r>
              <a:rPr lang="ar-IQ" sz="3600" b="1" dirty="0" smtClean="0"/>
              <a:t>تقدمه </a:t>
            </a:r>
            <a:r>
              <a:rPr lang="ar-IQ" sz="3600" b="1" dirty="0"/>
              <a:t>الوحدات الاقتصادية من سلع وخدمات بما تحمله من مواصفات وجودة واسعار لتلك المنتجات هي العامل الرئيسي والمؤثر والذي يجب ان تلبيه الادارة </a:t>
            </a:r>
            <a:r>
              <a:rPr lang="ar-IQ" sz="3600" b="1" dirty="0" smtClean="0"/>
              <a:t>ب</a:t>
            </a:r>
            <a:r>
              <a:rPr lang="ar-SA" sz="3600" b="1" dirty="0" smtClean="0"/>
              <a:t>أ</a:t>
            </a:r>
            <a:r>
              <a:rPr lang="ar-IQ" sz="3600" b="1" dirty="0" smtClean="0"/>
              <a:t>على </a:t>
            </a:r>
            <a:r>
              <a:rPr lang="ar-IQ" sz="3600" b="1" dirty="0"/>
              <a:t>جودة وكفاءة من خلال انتاج السلع والخدمات ذات المواصفات التي تلبي حاجات ومتطلبات الزبائن وانتاج </a:t>
            </a:r>
            <a:r>
              <a:rPr lang="ar-IQ" sz="3600" b="1" dirty="0" smtClean="0"/>
              <a:t>ما</a:t>
            </a:r>
            <a:r>
              <a:rPr lang="ar-SA" sz="3600" b="1" dirty="0" smtClean="0"/>
              <a:t> </a:t>
            </a:r>
            <a:r>
              <a:rPr lang="ar-IQ" sz="3600" b="1" dirty="0" smtClean="0"/>
              <a:t>يمكن </a:t>
            </a:r>
            <a:r>
              <a:rPr lang="ar-IQ" sz="3600" b="1" dirty="0"/>
              <a:t>تسويقه بدلا من تسويق </a:t>
            </a:r>
            <a:r>
              <a:rPr lang="ar-IQ" sz="3600" b="1" dirty="0" smtClean="0"/>
              <a:t>ما</a:t>
            </a:r>
            <a:r>
              <a:rPr lang="ar-SA" sz="3600" b="1" dirty="0" smtClean="0"/>
              <a:t> </a:t>
            </a:r>
            <a:r>
              <a:rPr lang="ar-IQ" sz="3600" b="1" dirty="0" smtClean="0"/>
              <a:t>يمكن </a:t>
            </a:r>
            <a:r>
              <a:rPr lang="ar-IQ" sz="3600" b="1" dirty="0"/>
              <a:t>انتاجه </a:t>
            </a:r>
            <a:r>
              <a:rPr lang="ar-IQ" sz="3600" b="1" dirty="0" smtClean="0"/>
              <a:t>ف</a:t>
            </a:r>
            <a:r>
              <a:rPr lang="ar-SA" sz="3600" b="1" dirty="0" smtClean="0"/>
              <a:t>أ</a:t>
            </a:r>
            <a:r>
              <a:rPr lang="ar-IQ" sz="3600" b="1" dirty="0" smtClean="0"/>
              <a:t>صبحت </a:t>
            </a:r>
            <a:r>
              <a:rPr lang="ar-IQ" sz="3600" b="1" dirty="0"/>
              <a:t>المواصفات للمنتج هي المحرك الذي يدفع الشركات الى اختيار هذا المنتج دون غيره من المنتجات المماثلة او البديلة لدى المنافسين.</a:t>
            </a:r>
            <a:endParaRPr lang="en-US" sz="3600" dirty="0"/>
          </a:p>
          <a:p>
            <a:pPr marL="0" indent="0" algn="just">
              <a:buNone/>
            </a:pPr>
            <a:r>
              <a:rPr lang="ar-IQ" sz="3600" b="1" dirty="0"/>
              <a:t>وفي ظل هذه البيئة التنافسية اصبحت النظم التقليدية لقياس التكاليف عاجزة عن توفير معلومات ملائمة لاتخاذ القرارات لما لها من </a:t>
            </a:r>
            <a:r>
              <a:rPr lang="ar-IQ" sz="3600" b="1" dirty="0" smtClean="0"/>
              <a:t>تأثير </a:t>
            </a:r>
            <a:r>
              <a:rPr lang="ar-IQ" sz="3600" b="1" dirty="0"/>
              <a:t>كبير على سلوك التكاليف وهيكليتها.</a:t>
            </a:r>
            <a:endParaRPr lang="en-US" sz="3600" dirty="0"/>
          </a:p>
          <a:p>
            <a:pPr marL="0" indent="0">
              <a:buNone/>
            </a:pPr>
            <a:endParaRPr lang="ar-SA" sz="3600" dirty="0"/>
          </a:p>
        </p:txBody>
      </p:sp>
    </p:spTree>
    <p:extLst>
      <p:ext uri="{BB962C8B-B14F-4D97-AF65-F5344CB8AC3E}">
        <p14:creationId xmlns:p14="http://schemas.microsoft.com/office/powerpoint/2010/main" val="326277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45477" y="281355"/>
            <a:ext cx="12637477" cy="6169894"/>
          </a:xfrm>
          <a:prstGeom prst="rect">
            <a:avLst/>
          </a:prstGeom>
        </p:spPr>
        <p:txBody>
          <a:bodyPr wrap="square">
            <a:spAutoFit/>
          </a:bodyPr>
          <a:lstStyle/>
          <a:p>
            <a:pPr lvl="0" algn="just">
              <a:lnSpc>
                <a:spcPct val="107000"/>
              </a:lnSpc>
              <a:spcAft>
                <a:spcPts val="800"/>
              </a:spcAft>
            </a:pPr>
            <a:r>
              <a:rPr lang="ar-SA" sz="2400" b="1" dirty="0" smtClean="0">
                <a:latin typeface="Calibri" panose="020F0502020204030204" pitchFamily="34" charset="0"/>
                <a:ea typeface="Calibri" panose="020F0502020204030204" pitchFamily="34" charset="0"/>
              </a:rPr>
              <a:t>4</a:t>
            </a:r>
            <a:r>
              <a:rPr lang="ar-SA" sz="3200" b="1" dirty="0" smtClean="0">
                <a:latin typeface="Calibri" panose="020F0502020204030204" pitchFamily="34" charset="0"/>
                <a:ea typeface="Calibri" panose="020F0502020204030204" pitchFamily="34" charset="0"/>
              </a:rPr>
              <a:t>. </a:t>
            </a:r>
            <a:r>
              <a:rPr lang="ar-IQ" sz="3200" b="1" dirty="0" smtClean="0">
                <a:latin typeface="Calibri" panose="020F0502020204030204" pitchFamily="34" charset="0"/>
                <a:ea typeface="Calibri" panose="020F0502020204030204" pitchFamily="34" charset="0"/>
              </a:rPr>
              <a:t>يساعد </a:t>
            </a:r>
            <a:r>
              <a:rPr lang="ar-IQ" sz="3200" b="1" dirty="0">
                <a:latin typeface="Calibri" panose="020F0502020204030204" pitchFamily="34" charset="0"/>
                <a:ea typeface="Calibri" panose="020F0502020204030204" pitchFamily="34" charset="0"/>
              </a:rPr>
              <a:t>هذا المدخل على تحقيق الجودة المستهدفة وزيادة الحصة السوقية للمنتج وتحسين اداء الوحدة الاقتصادية بتحسين مستويات الانجاز بهدف الوفاء بحاجات ورغبات الزبائن.</a:t>
            </a:r>
            <a:endParaRPr lang="en-US" sz="3200" b="1" dirty="0" smtClean="0">
              <a:effectLst/>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spcAft>
                <a:spcPts val="800"/>
              </a:spcAft>
            </a:pPr>
            <a:r>
              <a:rPr lang="ar-SA" sz="3200" b="1" dirty="0" smtClean="0">
                <a:latin typeface="Calibri" panose="020F0502020204030204" pitchFamily="34" charset="0"/>
                <a:ea typeface="Calibri" panose="020F0502020204030204" pitchFamily="34" charset="0"/>
              </a:rPr>
              <a:t>5. </a:t>
            </a:r>
            <a:r>
              <a:rPr lang="ar-IQ" sz="3200" b="1" dirty="0" smtClean="0">
                <a:latin typeface="Calibri" panose="020F0502020204030204" pitchFamily="34" charset="0"/>
                <a:ea typeface="Calibri" panose="020F0502020204030204" pitchFamily="34" charset="0"/>
              </a:rPr>
              <a:t>يساعد </a:t>
            </a:r>
            <a:r>
              <a:rPr lang="ar-IQ" sz="3200" b="1" dirty="0">
                <a:latin typeface="Calibri" panose="020F0502020204030204" pitchFamily="34" charset="0"/>
                <a:ea typeface="Calibri" panose="020F0502020204030204" pitchFamily="34" charset="0"/>
              </a:rPr>
              <a:t>هذا المدخل على تخطيط التكاليف الاختيارية.</a:t>
            </a:r>
            <a:endParaRPr lang="en-US" sz="3200" b="1" dirty="0" smtClean="0">
              <a:effectLst/>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spcAft>
                <a:spcPts val="800"/>
              </a:spcAft>
            </a:pPr>
            <a:r>
              <a:rPr lang="ar-SA" sz="3200" b="1" dirty="0" smtClean="0">
                <a:latin typeface="Calibri" panose="020F0502020204030204" pitchFamily="34" charset="0"/>
                <a:ea typeface="Calibri" panose="020F0502020204030204" pitchFamily="34" charset="0"/>
              </a:rPr>
              <a:t>6. </a:t>
            </a:r>
            <a:r>
              <a:rPr lang="ar-IQ" sz="3200" b="1" dirty="0" smtClean="0">
                <a:latin typeface="Calibri" panose="020F0502020204030204" pitchFamily="34" charset="0"/>
                <a:ea typeface="Calibri" panose="020F0502020204030204" pitchFamily="34" charset="0"/>
              </a:rPr>
              <a:t>يساعد </a:t>
            </a:r>
            <a:r>
              <a:rPr lang="ar-IQ" sz="3200" b="1" dirty="0">
                <a:latin typeface="Calibri" panose="020F0502020204030204" pitchFamily="34" charset="0"/>
                <a:ea typeface="Calibri" panose="020F0502020204030204" pitchFamily="34" charset="0"/>
              </a:rPr>
              <a:t>هذا المدخل في قياس التكاليف على اساس المواصفات ،حيث انه على الرغم من ان هذا المدخل يعتمد على تحليل مواصفات المنتج من خلال </a:t>
            </a:r>
            <a:r>
              <a:rPr lang="ar-IQ" sz="3200" b="1" dirty="0" smtClean="0">
                <a:latin typeface="Calibri" panose="020F0502020204030204" pitchFamily="34" charset="0"/>
                <a:ea typeface="Calibri" panose="020F0502020204030204" pitchFamily="34" charset="0"/>
              </a:rPr>
              <a:t>استخدام محركات </a:t>
            </a:r>
            <a:r>
              <a:rPr lang="ar-IQ" sz="3200" b="1" dirty="0">
                <a:latin typeface="Calibri" panose="020F0502020204030204" pitchFamily="34" charset="0"/>
                <a:ea typeface="Calibri" panose="020F0502020204030204" pitchFamily="34" charset="0"/>
              </a:rPr>
              <a:t>التكلفة لتحديد معدلات التحميل الخاصة عندما تكون العلاقة مباشرة بين تكلفة المنتج ومواصفاته الا انه يتجاهل الانشطة التي يتكون منها كل مستوى من مستويات الانجاز كما يتجاهل الانشطة التي يتكون منها كل مستوى من مستويات الانجاز كما يتجاهل قيود الانتاج ونقاط الاختناق ومن ثم يتجاهل الطاقات غير المستغلة </a:t>
            </a:r>
            <a:r>
              <a:rPr lang="ar-IQ" sz="3200" b="1" dirty="0" smtClean="0">
                <a:latin typeface="Calibri" panose="020F0502020204030204" pitchFamily="34" charset="0"/>
                <a:ea typeface="Calibri" panose="020F0502020204030204" pitchFamily="34" charset="0"/>
              </a:rPr>
              <a:t>وما يترتب </a:t>
            </a:r>
            <a:r>
              <a:rPr lang="ar-IQ" sz="3200" b="1" dirty="0">
                <a:latin typeface="Calibri" panose="020F0502020204030204" pitchFamily="34" charset="0"/>
                <a:ea typeface="Calibri" panose="020F0502020204030204" pitchFamily="34" charset="0"/>
              </a:rPr>
              <a:t>على ذلك من تكاليف بمكن </a:t>
            </a:r>
            <a:r>
              <a:rPr lang="ar-IQ" sz="3200" b="1" dirty="0" smtClean="0">
                <a:latin typeface="Calibri" panose="020F0502020204030204" pitchFamily="34" charset="0"/>
                <a:ea typeface="Calibri" panose="020F0502020204030204" pitchFamily="34" charset="0"/>
              </a:rPr>
              <a:t>تجنبها.</a:t>
            </a:r>
            <a:endParaRPr lang="ar-SA" sz="3200" b="1" dirty="0">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spcAft>
                <a:spcPts val="800"/>
              </a:spcAft>
            </a:pPr>
            <a:r>
              <a:rPr lang="ar-IQ" sz="3200" b="1" dirty="0" smtClean="0">
                <a:latin typeface="Calibri" panose="020F0502020204030204" pitchFamily="34" charset="0"/>
                <a:ea typeface="Calibri" panose="020F0502020204030204" pitchFamily="34" charset="0"/>
              </a:rPr>
              <a:t>تكلفة </a:t>
            </a:r>
            <a:r>
              <a:rPr lang="ar-IQ" sz="3200" b="1" dirty="0">
                <a:latin typeface="Calibri" panose="020F0502020204030204" pitchFamily="34" charset="0"/>
                <a:ea typeface="Calibri" panose="020F0502020204030204" pitchFamily="34" charset="0"/>
              </a:rPr>
              <a:t>الطاقة غير المستغلة=(تكلفة الطاقة المتاحة– تكلفة </a:t>
            </a:r>
            <a:r>
              <a:rPr lang="ar-IQ" sz="3200" b="1" dirty="0" smtClean="0">
                <a:latin typeface="Calibri" panose="020F0502020204030204" pitchFamily="34" charset="0"/>
                <a:ea typeface="Calibri" panose="020F0502020204030204" pitchFamily="34" charset="0"/>
              </a:rPr>
              <a:t>الطاقة</a:t>
            </a:r>
            <a:r>
              <a:rPr lang="ar-SA" sz="3200" b="1" dirty="0" smtClean="0">
                <a:latin typeface="Calibri" panose="020F0502020204030204" pitchFamily="34" charset="0"/>
                <a:ea typeface="Calibri" panose="020F0502020204030204" pitchFamily="34" charset="0"/>
              </a:rPr>
              <a:t> </a:t>
            </a:r>
            <a:r>
              <a:rPr lang="ar-IQ" sz="3200" b="1" dirty="0" smtClean="0">
                <a:latin typeface="Calibri" panose="020F0502020204030204" pitchFamily="34" charset="0"/>
                <a:ea typeface="Calibri" panose="020F0502020204030204" pitchFamily="34" charset="0"/>
              </a:rPr>
              <a:t>المستنفذة</a:t>
            </a:r>
            <a:r>
              <a:rPr lang="ar-IQ" sz="3200" b="1" dirty="0">
                <a:latin typeface="Calibri" panose="020F0502020204030204" pitchFamily="34" charset="0"/>
                <a:ea typeface="Calibri" panose="020F0502020204030204" pitchFamily="34" charset="0"/>
              </a:rPr>
              <a:t>)+  تكلفة الموارد المستنفذة في </a:t>
            </a:r>
            <a:r>
              <a:rPr lang="ar-IQ" sz="3200" b="1" dirty="0" smtClean="0">
                <a:latin typeface="Calibri" panose="020F0502020204030204" pitchFamily="34" charset="0"/>
                <a:ea typeface="Calibri" panose="020F0502020204030204" pitchFamily="34" charset="0"/>
              </a:rPr>
              <a:t>الأنشطة</a:t>
            </a:r>
            <a:r>
              <a:rPr lang="ar-SA" sz="3200" b="1" dirty="0" smtClean="0">
                <a:latin typeface="Calibri" panose="020F0502020204030204" pitchFamily="34" charset="0"/>
                <a:ea typeface="Calibri" panose="020F0502020204030204" pitchFamily="34" charset="0"/>
              </a:rPr>
              <a:t> </a:t>
            </a:r>
            <a:r>
              <a:rPr lang="ar-IQ" sz="3200" b="1" dirty="0" smtClean="0">
                <a:latin typeface="Calibri" panose="020F0502020204030204" pitchFamily="34" charset="0"/>
                <a:ea typeface="Calibri" panose="020F0502020204030204" pitchFamily="34" charset="0"/>
              </a:rPr>
              <a:t>غير الضرورية</a:t>
            </a:r>
            <a:r>
              <a:rPr lang="ar-SA" sz="3200" b="1" dirty="0" smtClean="0">
                <a:latin typeface="Calibri" panose="020F0502020204030204" pitchFamily="34" charset="0"/>
                <a:ea typeface="Calibri" panose="020F0502020204030204" pitchFamily="34" charset="0"/>
              </a:rPr>
              <a:t> </a:t>
            </a:r>
            <a:r>
              <a:rPr lang="ar-IQ" sz="3200" b="1" dirty="0" smtClean="0">
                <a:latin typeface="Calibri" panose="020F0502020204030204" pitchFamily="34" charset="0"/>
                <a:ea typeface="Calibri" panose="020F0502020204030204" pitchFamily="34" charset="0"/>
              </a:rPr>
              <a:t>والتي</a:t>
            </a:r>
            <a:r>
              <a:rPr lang="ar-SA" sz="3200" b="1" dirty="0" smtClean="0">
                <a:latin typeface="Calibri" panose="020F0502020204030204" pitchFamily="34" charset="0"/>
                <a:ea typeface="Calibri" panose="020F0502020204030204" pitchFamily="34" charset="0"/>
              </a:rPr>
              <a:t> </a:t>
            </a:r>
            <a:r>
              <a:rPr lang="ar-IQ" sz="3200" b="1" dirty="0" smtClean="0">
                <a:latin typeface="Calibri" panose="020F0502020204030204" pitchFamily="34" charset="0"/>
                <a:ea typeface="Calibri" panose="020F0502020204030204" pitchFamily="34" charset="0"/>
              </a:rPr>
              <a:t>لا</a:t>
            </a:r>
            <a:r>
              <a:rPr lang="ar-SA" sz="3200" b="1" dirty="0" smtClean="0">
                <a:latin typeface="Calibri" panose="020F0502020204030204" pitchFamily="34" charset="0"/>
                <a:ea typeface="Calibri" panose="020F0502020204030204" pitchFamily="34" charset="0"/>
              </a:rPr>
              <a:t> </a:t>
            </a:r>
            <a:r>
              <a:rPr lang="ar-IQ" sz="3200" b="1" dirty="0" smtClean="0">
                <a:latin typeface="Calibri" panose="020F0502020204030204" pitchFamily="34" charset="0"/>
                <a:ea typeface="Calibri" panose="020F0502020204030204" pitchFamily="34" charset="0"/>
              </a:rPr>
              <a:t>تضيف </a:t>
            </a:r>
            <a:r>
              <a:rPr lang="ar-IQ" sz="3200" b="1" dirty="0">
                <a:latin typeface="Calibri" panose="020F0502020204030204" pitchFamily="34" charset="0"/>
                <a:ea typeface="Calibri" panose="020F0502020204030204" pitchFamily="34" charset="0"/>
              </a:rPr>
              <a:t>قيمة لمستوى الانجاز</a:t>
            </a:r>
            <a:endParaRPr lang="en-US" sz="32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35475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500"/>
                                        <p:tgtEl>
                                          <p:spTgt spid="2">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 y="-164123"/>
            <a:ext cx="12192000" cy="7702621"/>
          </a:xfrm>
          <a:prstGeom prst="rect">
            <a:avLst/>
          </a:prstGeom>
        </p:spPr>
        <p:txBody>
          <a:bodyPr wrap="square">
            <a:spAutoFit/>
          </a:bodyPr>
          <a:lstStyle/>
          <a:p>
            <a:pPr marL="285750" algn="just">
              <a:lnSpc>
                <a:spcPct val="107000"/>
              </a:lnSpc>
              <a:spcAft>
                <a:spcPts val="800"/>
              </a:spcAft>
            </a:pPr>
            <a:r>
              <a:rPr lang="ar-IQ" sz="2800" b="1" u="sng" dirty="0">
                <a:latin typeface="Calibri" panose="020F0502020204030204" pitchFamily="34" charset="0"/>
                <a:ea typeface="Calibri" panose="020F0502020204030204" pitchFamily="34" charset="0"/>
              </a:rPr>
              <a:t>سادسا: مزايا مدخل قياس التكاليف على اساس المواصفات:</a:t>
            </a:r>
            <a:endParaRPr lang="en-US" sz="2800" u="sng"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ar-IQ" sz="2800" b="1" dirty="0">
                <a:latin typeface="Calibri" panose="020F0502020204030204" pitchFamily="34" charset="0"/>
                <a:ea typeface="Calibri" panose="020F0502020204030204" pitchFamily="34" charset="0"/>
              </a:rPr>
              <a:t>يربط بين تكلفة المنتج والموارد الفعلية المستنفذة بواسطة انشطة الانتاج وطاقة كل منها مع مراعاة العلاقة السببية.</a:t>
            </a:r>
            <a:endParaRPr lang="en-US" sz="2800" u="none" strike="noStrike"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ar-IQ" sz="2800" b="1" dirty="0">
                <a:latin typeface="Calibri" panose="020F0502020204030204" pitchFamily="34" charset="0"/>
                <a:ea typeface="Calibri" panose="020F0502020204030204" pitchFamily="34" charset="0"/>
              </a:rPr>
              <a:t>يساعد على تحديد تكلفة كل مستوى من مستويات الانجاز بدقة وعدالة دون تشويه للتكلفة.</a:t>
            </a:r>
            <a:endParaRPr lang="en-US" sz="2800" u="none" strike="noStrike"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ar-IQ" sz="2800" b="1" dirty="0">
                <a:latin typeface="Calibri" panose="020F0502020204030204" pitchFamily="34" charset="0"/>
                <a:ea typeface="Calibri" panose="020F0502020204030204" pitchFamily="34" charset="0"/>
              </a:rPr>
              <a:t>يساعد على قياس التكلفة الفعلية لكل مستوى من مستويات الانجاز ممثلة بتكلفة الموارد المستنفذة فعلا في الانشطة الضرورية وتلك الانشطة التي تضيف قيمة مع استبعاد تكلفة الموارد المستنفذة في الانشطة غير الضرورية التي </a:t>
            </a:r>
            <a:r>
              <a:rPr lang="ar-IQ" sz="2800" b="1" dirty="0" smtClean="0">
                <a:latin typeface="Calibri" panose="020F0502020204030204" pitchFamily="34" charset="0"/>
                <a:ea typeface="Calibri" panose="020F0502020204030204" pitchFamily="34" charset="0"/>
              </a:rPr>
              <a:t>لا</a:t>
            </a:r>
            <a:r>
              <a:rPr lang="ar-SA" sz="2800" b="1" dirty="0" smtClean="0">
                <a:latin typeface="Calibri" panose="020F0502020204030204" pitchFamily="34" charset="0"/>
                <a:ea typeface="Calibri" panose="020F0502020204030204" pitchFamily="34" charset="0"/>
              </a:rPr>
              <a:t> </a:t>
            </a:r>
            <a:r>
              <a:rPr lang="ar-IQ" sz="2800" b="1" dirty="0" smtClean="0">
                <a:latin typeface="Calibri" panose="020F0502020204030204" pitchFamily="34" charset="0"/>
                <a:ea typeface="Calibri" panose="020F0502020204030204" pitchFamily="34" charset="0"/>
              </a:rPr>
              <a:t>تضيف </a:t>
            </a:r>
            <a:r>
              <a:rPr lang="ar-IQ" sz="2800" b="1" dirty="0">
                <a:latin typeface="Calibri" panose="020F0502020204030204" pitchFamily="34" charset="0"/>
                <a:ea typeface="Calibri" panose="020F0502020204030204" pitchFamily="34" charset="0"/>
              </a:rPr>
              <a:t>قيمة.</a:t>
            </a:r>
            <a:endParaRPr lang="en-US" sz="2800" u="none" strike="noStrike"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ar-IQ" sz="2800" b="1" dirty="0">
                <a:latin typeface="Calibri" panose="020F0502020204030204" pitchFamily="34" charset="0"/>
                <a:ea typeface="Calibri" panose="020F0502020204030204" pitchFamily="34" charset="0"/>
              </a:rPr>
              <a:t>يساعد على تحديد الانشطة التي تمثل الاختناقات ومن ثم تحد من </a:t>
            </a:r>
            <a:r>
              <a:rPr lang="ar-IQ" sz="2800" b="1" dirty="0" smtClean="0">
                <a:latin typeface="Calibri" panose="020F0502020204030204" pitchFamily="34" charset="0"/>
                <a:ea typeface="Calibri" panose="020F0502020204030204" pitchFamily="34" charset="0"/>
              </a:rPr>
              <a:t>الإنتاج</a:t>
            </a:r>
            <a:r>
              <a:rPr lang="ar-SA" sz="2800" b="1" dirty="0" smtClean="0">
                <a:latin typeface="Calibri" panose="020F0502020204030204" pitchFamily="34" charset="0"/>
                <a:ea typeface="Calibri" panose="020F0502020204030204" pitchFamily="34" charset="0"/>
              </a:rPr>
              <a:t> </a:t>
            </a:r>
            <a:r>
              <a:rPr lang="ar-IQ" sz="2800" b="1" dirty="0" smtClean="0">
                <a:latin typeface="Calibri" panose="020F0502020204030204" pitchFamily="34" charset="0"/>
                <a:ea typeface="Calibri" panose="020F0502020204030204" pitchFamily="34" charset="0"/>
              </a:rPr>
              <a:t>وتؤدي </a:t>
            </a:r>
            <a:r>
              <a:rPr lang="ar-IQ" sz="2800" b="1" dirty="0">
                <a:latin typeface="Calibri" panose="020F0502020204030204" pitchFamily="34" charset="0"/>
                <a:ea typeface="Calibri" panose="020F0502020204030204" pitchFamily="34" charset="0"/>
              </a:rPr>
              <a:t>لوجود طاقات غير مستغلة مما يساعد الادارة على اتخاذ القرارات المناسبة لحل نقاط الاختناق.</a:t>
            </a:r>
            <a:endParaRPr lang="en-US" sz="2800" u="none" strike="noStrike"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ar-IQ" sz="2800" b="1" dirty="0">
                <a:latin typeface="Calibri" panose="020F0502020204030204" pitchFamily="34" charset="0"/>
                <a:ea typeface="Calibri" panose="020F0502020204030204" pitchFamily="34" charset="0"/>
              </a:rPr>
              <a:t>يساعد على تحديد الطاقات غير المستغلة واعادة </a:t>
            </a:r>
            <a:r>
              <a:rPr lang="ar-IQ" sz="2800" b="1" dirty="0" smtClean="0">
                <a:latin typeface="Calibri" panose="020F0502020204030204" pitchFamily="34" charset="0"/>
                <a:ea typeface="Calibri" panose="020F0502020204030204" pitchFamily="34" charset="0"/>
              </a:rPr>
              <a:t>تخصيصها </a:t>
            </a:r>
            <a:r>
              <a:rPr lang="ar-IQ" sz="2800" b="1" dirty="0">
                <a:latin typeface="Calibri" panose="020F0502020204030204" pitchFamily="34" charset="0"/>
                <a:ea typeface="Calibri" panose="020F0502020204030204" pitchFamily="34" charset="0"/>
              </a:rPr>
              <a:t>بما يحقق منافع اضافية للشركة وبما يحقق الاستغلال الامثل للموارد المتاحة وبما يحقق كفاءة </a:t>
            </a:r>
            <a:r>
              <a:rPr lang="ar-IQ" sz="2800" b="1" dirty="0" smtClean="0">
                <a:latin typeface="Calibri" panose="020F0502020204030204" pitchFamily="34" charset="0"/>
                <a:ea typeface="Calibri" panose="020F0502020204030204" pitchFamily="34" charset="0"/>
              </a:rPr>
              <a:t>استخدام </a:t>
            </a:r>
            <a:r>
              <a:rPr lang="ar-IQ" sz="2800" b="1" dirty="0">
                <a:latin typeface="Calibri" panose="020F0502020204030204" pitchFamily="34" charset="0"/>
                <a:ea typeface="Calibri" panose="020F0502020204030204" pitchFamily="34" charset="0"/>
              </a:rPr>
              <a:t>تلك الموارد والطاقات ثم تحقيق اكبر منفعة ممكنة.</a:t>
            </a:r>
            <a:endParaRPr lang="en-US" sz="2800" u="none" strike="noStrike"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ar-IQ" sz="2800" b="1" dirty="0">
                <a:latin typeface="Calibri" panose="020F0502020204030204" pitchFamily="34" charset="0"/>
                <a:ea typeface="Calibri" panose="020F0502020204030204" pitchFamily="34" charset="0"/>
              </a:rPr>
              <a:t>يوفر معلومات لتسعير المنتج في ظل كل مستوى من مستويات الانجاز لكل صفة من المواصفات .</a:t>
            </a:r>
            <a:endParaRPr lang="en-US" sz="2800" u="none" strike="noStrike"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ar-IQ" sz="2800" b="1" dirty="0">
                <a:latin typeface="Calibri" panose="020F0502020204030204" pitchFamily="34" charset="0"/>
                <a:ea typeface="Calibri" panose="020F0502020204030204" pitchFamily="34" charset="0"/>
              </a:rPr>
              <a:t>يساعد على تلافي الانتقادات الموجهة لكل من نظام التكاليف على اساس الانشطة(</a:t>
            </a:r>
            <a:r>
              <a:rPr lang="en-US" sz="2800" b="1" u="none" strike="noStrike" dirty="0" smtClean="0">
                <a:effectLst/>
                <a:latin typeface="Calibri" panose="020F0502020204030204" pitchFamily="34" charset="0"/>
                <a:ea typeface="Calibri" panose="020F0502020204030204" pitchFamily="34" charset="0"/>
                <a:cs typeface="Arial" panose="020B0604020202020204" pitchFamily="34" charset="0"/>
              </a:rPr>
              <a:t>ABC</a:t>
            </a:r>
            <a:r>
              <a:rPr lang="ar-IQ" sz="2800" b="1" dirty="0">
                <a:latin typeface="Calibri" panose="020F0502020204030204" pitchFamily="34" charset="0"/>
                <a:ea typeface="Calibri" panose="020F0502020204030204" pitchFamily="34" charset="0"/>
              </a:rPr>
              <a:t>) والادارة على اساس الانشطة(</a:t>
            </a:r>
            <a:r>
              <a:rPr lang="en-US" sz="2800" b="1" u="none" strike="noStrike" dirty="0" smtClean="0">
                <a:effectLst/>
                <a:latin typeface="Calibri" panose="020F0502020204030204" pitchFamily="34" charset="0"/>
                <a:ea typeface="Calibri" panose="020F0502020204030204" pitchFamily="34" charset="0"/>
                <a:cs typeface="Arial" panose="020B0604020202020204" pitchFamily="34" charset="0"/>
              </a:rPr>
              <a:t>ABM</a:t>
            </a:r>
            <a:r>
              <a:rPr lang="ar-IQ" sz="2800" b="1" dirty="0">
                <a:latin typeface="Calibri" panose="020F0502020204030204" pitchFamily="34" charset="0"/>
                <a:ea typeface="Calibri" panose="020F0502020204030204" pitchFamily="34" charset="0"/>
              </a:rPr>
              <a:t>).</a:t>
            </a:r>
            <a:endParaRPr lang="en-US" sz="2800" u="none" strike="noStrike"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08241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500"/>
                                        <p:tgtEl>
                                          <p:spTgt spid="2">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6" dur="500"/>
                                        <p:tgtEl>
                                          <p:spTgt spid="2">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9" dur="500"/>
                                        <p:tgtEl>
                                          <p:spTgt spid="2">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2" dur="500"/>
                                        <p:tgtEl>
                                          <p:spTgt spid="2">
                                            <p:txEl>
                                              <p:pRg st="5" end="5"/>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5" dur="500"/>
                                        <p:tgtEl>
                                          <p:spTgt spid="2">
                                            <p:txEl>
                                              <p:pRg st="6" end="6"/>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randombar(horizontal)">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4800" y="0"/>
            <a:ext cx="12496800" cy="7139006"/>
          </a:xfrm>
          <a:prstGeom prst="rect">
            <a:avLst/>
          </a:prstGeom>
        </p:spPr>
        <p:txBody>
          <a:bodyPr wrap="square">
            <a:spAutoFit/>
          </a:bodyPr>
          <a:lstStyle/>
          <a:p>
            <a:pPr marL="285750" algn="just">
              <a:lnSpc>
                <a:spcPct val="107000"/>
              </a:lnSpc>
              <a:spcAft>
                <a:spcPts val="800"/>
              </a:spcAft>
            </a:pPr>
            <a:r>
              <a:rPr lang="ar-IQ" sz="2800" b="1" u="sng" dirty="0">
                <a:latin typeface="Calibri" panose="020F0502020204030204" pitchFamily="34" charset="0"/>
                <a:ea typeface="Calibri" panose="020F0502020204030204" pitchFamily="34" charset="0"/>
              </a:rPr>
              <a:t>سابعا</a:t>
            </a:r>
            <a:r>
              <a:rPr lang="ar-IQ" sz="2800" b="1" u="sng" dirty="0" smtClean="0">
                <a:latin typeface="Calibri" panose="020F0502020204030204" pitchFamily="34" charset="0"/>
                <a:ea typeface="Calibri" panose="020F0502020204030204" pitchFamily="34" charset="0"/>
              </a:rPr>
              <a:t>:</a:t>
            </a:r>
            <a:r>
              <a:rPr lang="en-US" sz="2800" b="1" u="sng" dirty="0" smtClean="0">
                <a:latin typeface="Calibri" panose="020F0502020204030204" pitchFamily="34" charset="0"/>
                <a:ea typeface="Calibri" panose="020F0502020204030204" pitchFamily="34" charset="0"/>
              </a:rPr>
              <a:t> </a:t>
            </a:r>
            <a:r>
              <a:rPr lang="ar-IQ" sz="2800" b="1" u="sng" dirty="0" smtClean="0">
                <a:latin typeface="Calibri" panose="020F0502020204030204" pitchFamily="34" charset="0"/>
                <a:ea typeface="Calibri" panose="020F0502020204030204" pitchFamily="34" charset="0"/>
              </a:rPr>
              <a:t>كيفية </a:t>
            </a:r>
            <a:r>
              <a:rPr lang="ar-IQ" sz="2800" b="1" u="sng" dirty="0">
                <a:latin typeface="Calibri" panose="020F0502020204030204" pitchFamily="34" charset="0"/>
                <a:ea typeface="Calibri" panose="020F0502020204030204" pitchFamily="34" charset="0"/>
              </a:rPr>
              <a:t>التطبيق العملي لمدخل التكاليف على اساس المواصفات(</a:t>
            </a:r>
            <a:r>
              <a:rPr lang="en-US" sz="2800" b="1" u="sng" dirty="0" smtClean="0">
                <a:effectLst/>
                <a:latin typeface="Calibri" panose="020F0502020204030204" pitchFamily="34" charset="0"/>
                <a:ea typeface="Calibri" panose="020F0502020204030204" pitchFamily="34" charset="0"/>
                <a:cs typeface="Arial" panose="020B0604020202020204" pitchFamily="34" charset="0"/>
              </a:rPr>
              <a:t>ABCII</a:t>
            </a:r>
            <a:r>
              <a:rPr lang="ar-IQ" sz="2800" b="1" u="sng" dirty="0" smtClean="0">
                <a:latin typeface="Calibri" panose="020F0502020204030204" pitchFamily="34" charset="0"/>
                <a:ea typeface="Calibri" panose="020F0502020204030204" pitchFamily="34" charset="0"/>
              </a:rPr>
              <a:t>):</a:t>
            </a:r>
            <a:endParaRPr lang="en-US" sz="2800" u="sng" dirty="0">
              <a:latin typeface="Calibri" panose="020F0502020204030204" pitchFamily="34" charset="0"/>
              <a:ea typeface="Calibri" panose="020F0502020204030204" pitchFamily="34" charset="0"/>
              <a:cs typeface="Arial" panose="020B0604020202020204" pitchFamily="34" charset="0"/>
            </a:endParaRPr>
          </a:p>
          <a:p>
            <a:pPr marL="285750" algn="just">
              <a:lnSpc>
                <a:spcPct val="107000"/>
              </a:lnSpc>
              <a:spcAft>
                <a:spcPts val="800"/>
              </a:spcAft>
            </a:pPr>
            <a:r>
              <a:rPr lang="ar-IQ" sz="2800" b="1" dirty="0" smtClean="0">
                <a:latin typeface="Calibri" panose="020F0502020204030204" pitchFamily="34" charset="0"/>
                <a:ea typeface="Calibri" panose="020F0502020204030204" pitchFamily="34" charset="0"/>
              </a:rPr>
              <a:t>لقياس </a:t>
            </a:r>
            <a:r>
              <a:rPr lang="ar-IQ" sz="2800" b="1" dirty="0">
                <a:latin typeface="Calibri" panose="020F0502020204030204" pitchFamily="34" charset="0"/>
                <a:ea typeface="Calibri" panose="020F0502020204030204" pitchFamily="34" charset="0"/>
              </a:rPr>
              <a:t>تكاليف الانتاج بموجب مدخل التكاليف على اساس المواصفات لابد من المرور بالخطوات التالية</a:t>
            </a:r>
            <a:r>
              <a:rPr lang="ar-IQ" sz="2800" b="1" dirty="0" smtClean="0">
                <a:latin typeface="Calibri" panose="020F0502020204030204" pitchFamily="34" charset="0"/>
                <a:ea typeface="Calibri" panose="020F0502020204030204" pitchFamily="34" charset="0"/>
              </a:rPr>
              <a:t>:</a:t>
            </a:r>
            <a:endParaRPr lang="en-US" sz="2800" dirty="0">
              <a:latin typeface="Calibri" panose="020F0502020204030204" pitchFamily="34" charset="0"/>
              <a:ea typeface="Calibri" panose="020F0502020204030204" pitchFamily="34" charset="0"/>
              <a:cs typeface="Arial" panose="020B0604020202020204" pitchFamily="34" charset="0"/>
            </a:endParaRPr>
          </a:p>
          <a:p>
            <a:pPr marL="285750" algn="just">
              <a:lnSpc>
                <a:spcPct val="107000"/>
              </a:lnSpc>
              <a:spcAft>
                <a:spcPts val="800"/>
              </a:spcAft>
            </a:pPr>
            <a:r>
              <a:rPr lang="ar-SA" sz="2800" b="1" dirty="0" smtClean="0">
                <a:latin typeface="Calibri" panose="020F0502020204030204" pitchFamily="34" charset="0"/>
                <a:ea typeface="Calibri" panose="020F0502020204030204" pitchFamily="34" charset="0"/>
              </a:rPr>
              <a:t>1- </a:t>
            </a:r>
            <a:r>
              <a:rPr lang="ar-IQ" sz="2800" b="1" dirty="0" smtClean="0">
                <a:latin typeface="Calibri" panose="020F0502020204030204" pitchFamily="34" charset="0"/>
                <a:ea typeface="Calibri" panose="020F0502020204030204" pitchFamily="34" charset="0"/>
              </a:rPr>
              <a:t>تحديد </a:t>
            </a:r>
            <a:r>
              <a:rPr lang="ar-IQ" sz="2800" b="1" dirty="0">
                <a:latin typeface="Calibri" panose="020F0502020204030204" pitchFamily="34" charset="0"/>
                <a:ea typeface="Calibri" panose="020F0502020204030204" pitchFamily="34" charset="0"/>
              </a:rPr>
              <a:t>المواصفات الاساسية للمنتج انطلاقا من حاجات ورغبات الزبائن وتتعدد الاساليب المستخدمة في تحديد مواصفات المنتج ومستويات انجازها:</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marL="800100" lvl="1" indent="-342900" algn="just">
              <a:lnSpc>
                <a:spcPct val="107000"/>
              </a:lnSpc>
              <a:spcAft>
                <a:spcPts val="800"/>
              </a:spcAft>
              <a:buFont typeface="+mj-cs"/>
              <a:buAutoNum type="arabic1Minus"/>
            </a:pPr>
            <a:r>
              <a:rPr lang="ar-IQ" sz="2800" b="1" dirty="0">
                <a:latin typeface="Calibri" panose="020F0502020204030204" pitchFamily="34" charset="0"/>
                <a:ea typeface="Calibri" panose="020F0502020204030204" pitchFamily="34" charset="0"/>
              </a:rPr>
              <a:t>اسلوب التحليل المشترك</a:t>
            </a:r>
            <a:r>
              <a:rPr lang="en-US" sz="2800" b="1" dirty="0" smtClean="0">
                <a:effectLst/>
                <a:latin typeface="Calibri" panose="020F0502020204030204" pitchFamily="34" charset="0"/>
                <a:ea typeface="Calibri" panose="020F0502020204030204" pitchFamily="34" charset="0"/>
                <a:cs typeface="Arial" panose="020B0604020202020204" pitchFamily="34" charset="0"/>
              </a:rPr>
              <a:t> (conjoining analysis)</a:t>
            </a:r>
            <a:r>
              <a:rPr lang="ar-IQ" sz="2800" b="1" dirty="0">
                <a:latin typeface="Calibri" panose="020F0502020204030204" pitchFamily="34" charset="0"/>
                <a:ea typeface="Calibri" panose="020F0502020204030204" pitchFamily="34" charset="0"/>
              </a:rPr>
              <a:t>الذي يعتمد على توجيه مجموعة من الاسئلة الى عينات الزبائن واخضاعها للتحليل الاحصائي لاستنتاج افضل توليفة من المواصفات التي تحقق ارضاء لحاجات ورغبات الزبائن.</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marL="800100" lvl="1" indent="-342900" algn="just">
              <a:lnSpc>
                <a:spcPct val="107000"/>
              </a:lnSpc>
              <a:spcAft>
                <a:spcPts val="800"/>
              </a:spcAft>
              <a:buFont typeface="+mj-cs"/>
              <a:buAutoNum type="arabic1Minus"/>
            </a:pPr>
            <a:r>
              <a:rPr lang="ar-IQ" sz="2800" b="1" dirty="0">
                <a:latin typeface="Calibri" panose="020F0502020204030204" pitchFamily="34" charset="0"/>
                <a:ea typeface="Calibri" panose="020F0502020204030204" pitchFamily="34" charset="0"/>
              </a:rPr>
              <a:t>اسلوب هندسة القيمة وهو اداة مهمة لتحديد مواصفات المنتج حيث يسعى البحث </a:t>
            </a:r>
            <a:r>
              <a:rPr lang="ar-IQ" sz="2800" b="1" dirty="0" smtClean="0">
                <a:latin typeface="Calibri" panose="020F0502020204030204" pitchFamily="34" charset="0"/>
                <a:ea typeface="Calibri" panose="020F0502020204030204" pitchFamily="34" charset="0"/>
              </a:rPr>
              <a:t>لأفضل </a:t>
            </a:r>
            <a:r>
              <a:rPr lang="ar-IQ" sz="2800" b="1" dirty="0">
                <a:latin typeface="Calibri" panose="020F0502020204030204" pitchFamily="34" charset="0"/>
                <a:ea typeface="Calibri" panose="020F0502020204030204" pitchFamily="34" charset="0"/>
              </a:rPr>
              <a:t>طرق التصنيع وافضل تصميم في ضوء اعتبارات التكلفة/ العائد وفي كل الاحوال يتم تصنيف المواصفات الى ثلاث فئات</a:t>
            </a:r>
            <a:r>
              <a:rPr lang="ar-IQ" sz="2800" dirty="0">
                <a:latin typeface="Calibri" panose="020F0502020204030204" pitchFamily="34" charset="0"/>
                <a:ea typeface="Calibri" panose="020F0502020204030204" pitchFamily="34" charset="0"/>
              </a:rPr>
              <a:t>: </a:t>
            </a:r>
            <a:r>
              <a:rPr lang="ar-IQ" sz="2800" b="1" dirty="0" smtClean="0">
                <a:latin typeface="Calibri" panose="020F0502020204030204" pitchFamily="34" charset="0"/>
                <a:ea typeface="Calibri" panose="020F0502020204030204" pitchFamily="34" charset="0"/>
              </a:rPr>
              <a:t>اساسية-مميزة-تحفيزية . </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marL="857250" lvl="1" algn="just">
              <a:lnSpc>
                <a:spcPct val="107000"/>
              </a:lnSpc>
              <a:spcAft>
                <a:spcPts val="800"/>
              </a:spcAft>
            </a:pPr>
            <a:r>
              <a:rPr lang="ar-IQ" sz="2800" b="1" dirty="0">
                <a:latin typeface="Calibri" panose="020F0502020204030204" pitchFamily="34" charset="0"/>
                <a:ea typeface="Calibri" panose="020F0502020204030204" pitchFamily="34" charset="0"/>
              </a:rPr>
              <a:t>ويجب ان يكون مستوى الانجاز </a:t>
            </a:r>
            <a:r>
              <a:rPr lang="ar-IQ" sz="2800" b="1" dirty="0" smtClean="0">
                <a:latin typeface="Calibri" panose="020F0502020204030204" pitchFamily="34" charset="0"/>
                <a:ea typeface="Calibri" panose="020F0502020204030204" pitchFamily="34" charset="0"/>
              </a:rPr>
              <a:t>مناسب </a:t>
            </a:r>
            <a:r>
              <a:rPr lang="ar-IQ" sz="2800" b="1" dirty="0">
                <a:latin typeface="Calibri" panose="020F0502020204030204" pitchFamily="34" charset="0"/>
                <a:ea typeface="Calibri" panose="020F0502020204030204" pitchFamily="34" charset="0"/>
              </a:rPr>
              <a:t>للوظيفة المحددة للسلعة.</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lvl="1" algn="just">
              <a:lnSpc>
                <a:spcPct val="107000"/>
              </a:lnSpc>
              <a:spcAft>
                <a:spcPts val="800"/>
              </a:spcAft>
            </a:pPr>
            <a:r>
              <a:rPr lang="ar-SA" sz="2800" b="1" dirty="0" smtClean="0">
                <a:latin typeface="Calibri" panose="020F0502020204030204" pitchFamily="34" charset="0"/>
                <a:ea typeface="Calibri" panose="020F0502020204030204" pitchFamily="34" charset="0"/>
              </a:rPr>
              <a:t>2- </a:t>
            </a:r>
            <a:r>
              <a:rPr lang="ar-IQ" sz="2800" b="1" dirty="0" smtClean="0">
                <a:latin typeface="Calibri" panose="020F0502020204030204" pitchFamily="34" charset="0"/>
                <a:ea typeface="Calibri" panose="020F0502020204030204" pitchFamily="34" charset="0"/>
              </a:rPr>
              <a:t>تحديد </a:t>
            </a:r>
            <a:r>
              <a:rPr lang="ar-IQ" sz="2800" b="1" dirty="0">
                <a:latin typeface="Calibri" panose="020F0502020204030204" pitchFamily="34" charset="0"/>
                <a:ea typeface="Calibri" panose="020F0502020204030204" pitchFamily="34" charset="0"/>
              </a:rPr>
              <a:t>الانشطة والعمليات اللازمة لتنفيذ المواصفات اي حصر الانشطة للتعرف على مدخلات ومخرجات كل عملية ودراسة مقاييس الاداء المختلفة الخاصة بالعملية ومدى اضافة كل عملية للقيمة بشكل يتيح التفرقة بين الانشطة التي تضيف قيمة وتلك التي </a:t>
            </a:r>
            <a:r>
              <a:rPr lang="ar-IQ" sz="2800" b="1" dirty="0" smtClean="0">
                <a:latin typeface="Calibri" panose="020F0502020204030204" pitchFamily="34" charset="0"/>
                <a:ea typeface="Calibri" panose="020F0502020204030204" pitchFamily="34" charset="0"/>
              </a:rPr>
              <a:t>لا تضيف </a:t>
            </a:r>
            <a:r>
              <a:rPr lang="ar-IQ" sz="2800" b="1" dirty="0">
                <a:latin typeface="Calibri" panose="020F0502020204030204" pitchFamily="34" charset="0"/>
                <a:ea typeface="Calibri" panose="020F0502020204030204" pitchFamily="34" charset="0"/>
              </a:rPr>
              <a:t>قيمة.</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73001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500"/>
                                        <p:tgtEl>
                                          <p:spTgt spid="2">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6" dur="500"/>
                                        <p:tgtEl>
                                          <p:spTgt spid="2">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9" dur="500"/>
                                        <p:tgtEl>
                                          <p:spTgt spid="2">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2" dur="500"/>
                                        <p:tgtEl>
                                          <p:spTgt spid="2">
                                            <p:txEl>
                                              <p:pRg st="5" end="5"/>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19331" y="0"/>
            <a:ext cx="11172669" cy="8279190"/>
          </a:xfrm>
          <a:prstGeom prst="rect">
            <a:avLst/>
          </a:prstGeom>
        </p:spPr>
        <p:txBody>
          <a:bodyPr wrap="square">
            <a:spAutoFit/>
          </a:bodyPr>
          <a:lstStyle/>
          <a:p>
            <a:pPr algn="just"/>
            <a:r>
              <a:rPr lang="ar-SA" sz="2800" b="1" dirty="0" smtClean="0"/>
              <a:t>3- تحديد الموارد اللازمة لتنفيذ الانشطة والعمليات لتنفيذ مواصفات المنتج ،حيث يتم تحديد الموارد التي تستنفذ خلال تلك الانشطة وتتمثل الموارد هنا بالأفراد، المعدات ،المواد الخام، التكنلوجيا، التسهيلات الاخرى.</a:t>
            </a:r>
          </a:p>
          <a:p>
            <a:pPr algn="just"/>
            <a:r>
              <a:rPr lang="ar-SA" sz="2800" b="1" dirty="0" smtClean="0"/>
              <a:t>وبعد حصر وتحديد الموارد اللازمة لتحقيق كل مستوى انجاز تبدا عملية تجميع هذه الموارد من خلال تعاون كافة ادارات واقسام المنشأة.</a:t>
            </a:r>
          </a:p>
          <a:p>
            <a:pPr algn="just"/>
            <a:r>
              <a:rPr lang="ar-SA" sz="2800" b="1" dirty="0" smtClean="0"/>
              <a:t>4- تحديد تكاليف مستويات الانجاز بعد تحديد الموارد اللازمة لتحقيق كل مواصفة من مواصفات المنتج يتم اتخاذ الاجراءات اللازمة لتحديد تكاليف كل مستوى من مستويات انجاز كل مواصفة من خلال:</a:t>
            </a:r>
          </a:p>
          <a:p>
            <a:pPr marL="342900" indent="-342900" algn="just">
              <a:buFont typeface="Wingdings" panose="05000000000000000000" pitchFamily="2" charset="2"/>
              <a:buChar char="§"/>
            </a:pPr>
            <a:r>
              <a:rPr lang="ar-SA" sz="2800" b="1" dirty="0" smtClean="0"/>
              <a:t>تحديد تكلفة الانشطة التي تضيف قيمة لمستويات الانجاز وتكلفة الانشطة الضرورية التي </a:t>
            </a:r>
            <a:r>
              <a:rPr lang="ar-SA" sz="2800" b="1" dirty="0" err="1" smtClean="0"/>
              <a:t>لاتضيف</a:t>
            </a:r>
            <a:r>
              <a:rPr lang="ar-SA" sz="2800" b="1" dirty="0" smtClean="0"/>
              <a:t> قيمة لمستويات الانجاز.</a:t>
            </a:r>
          </a:p>
          <a:p>
            <a:pPr marL="342900" indent="-342900" algn="just">
              <a:buFont typeface="Wingdings" panose="05000000000000000000" pitchFamily="2" charset="2"/>
              <a:buChar char="§"/>
            </a:pPr>
            <a:r>
              <a:rPr lang="ar-SA" sz="2800" b="1" dirty="0" smtClean="0"/>
              <a:t>اختيار افضل توليفة من مستويات التي تحقق اكبر منافع للشركة في ضوء المواصفات التي تفي بحاجات ورغبات الزبائن وعلى ذلك فان:-</a:t>
            </a:r>
          </a:p>
          <a:p>
            <a:pPr algn="just"/>
            <a:r>
              <a:rPr lang="ar-SA" sz="2800" b="1" dirty="0" smtClean="0"/>
              <a:t>تكلفة اي مستوى انجاز= مجموع تكاليف الانشطة اللازمة لتنفيذ هذا المستوى</a:t>
            </a:r>
          </a:p>
          <a:p>
            <a:pPr algn="just"/>
            <a:r>
              <a:rPr lang="ar-SA" sz="2800" b="1" dirty="0" smtClean="0"/>
              <a:t>5-</a:t>
            </a:r>
            <a:r>
              <a:rPr lang="ar-SA" sz="2800" b="1" dirty="0"/>
              <a:t> </a:t>
            </a:r>
            <a:r>
              <a:rPr lang="ar-SA" sz="2800" b="1" dirty="0" smtClean="0"/>
              <a:t>تحديد تكلفة وحدة المنتج بتجميع تكاليف كل مواصفات المنتج (على اساس الانجاز) نصل الى تكلفة وحدة المنتج. اي ان تكلفة وحدة المنتج هي:</a:t>
            </a:r>
          </a:p>
          <a:p>
            <a:pPr algn="just"/>
            <a:r>
              <a:rPr lang="ar-SA" sz="2800" b="1" dirty="0" smtClean="0"/>
              <a:t>تكلفة وحدة المنتج = مجموع تكاليف مواصفاته في ضوء مستوى الانجاز المستهدف لكل مواصفة.</a:t>
            </a:r>
          </a:p>
          <a:p>
            <a:pPr algn="just"/>
            <a:r>
              <a:rPr lang="ar-SA" sz="2800" b="1" dirty="0" smtClean="0"/>
              <a:t>ويتم تحليل مواصفات المنتج من خلال استخدام محركات التكلفة لتحديد معدلات التحميل خاصة عندما تكون العلاقة مباشرة بين تكلفة المنتج ومواصفاته.</a:t>
            </a:r>
            <a:endParaRPr lang="ar-SA" sz="2800" b="1" dirty="0"/>
          </a:p>
        </p:txBody>
      </p:sp>
    </p:spTree>
    <p:extLst>
      <p:ext uri="{BB962C8B-B14F-4D97-AF65-F5344CB8AC3E}">
        <p14:creationId xmlns:p14="http://schemas.microsoft.com/office/powerpoint/2010/main" val="1949805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500"/>
                                        <p:tgtEl>
                                          <p:spTgt spid="2">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6" dur="500"/>
                                        <p:tgtEl>
                                          <p:spTgt spid="2">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9" dur="500"/>
                                        <p:tgtEl>
                                          <p:spTgt spid="2">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2" dur="500"/>
                                        <p:tgtEl>
                                          <p:spTgt spid="2">
                                            <p:txEl>
                                              <p:pRg st="5" end="5"/>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5" dur="500"/>
                                        <p:tgtEl>
                                          <p:spTgt spid="2">
                                            <p:txEl>
                                              <p:pRg st="6" end="6"/>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randombar(horizontal)">
                                      <p:cBhvr>
                                        <p:cTn id="28" dur="500"/>
                                        <p:tgtEl>
                                          <p:spTgt spid="2">
                                            <p:txEl>
                                              <p:pRg st="7" end="7"/>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randombar(horizontal)">
                                      <p:cBhvr>
                                        <p:cTn id="3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34518" y="0"/>
            <a:ext cx="11457481" cy="6701193"/>
          </a:xfrm>
          <a:prstGeom prst="rect">
            <a:avLst/>
          </a:prstGeom>
        </p:spPr>
        <p:txBody>
          <a:bodyPr wrap="square">
            <a:spAutoFit/>
          </a:bodyPr>
          <a:lstStyle/>
          <a:p>
            <a:pPr marL="342900" algn="just">
              <a:lnSpc>
                <a:spcPct val="107000"/>
              </a:lnSpc>
              <a:spcAft>
                <a:spcPts val="800"/>
              </a:spcAft>
            </a:pPr>
            <a:r>
              <a:rPr lang="ar-IQ" sz="2800" b="1" u="sng" dirty="0">
                <a:latin typeface="Calibri" panose="020F0502020204030204" pitchFamily="34" charset="0"/>
                <a:ea typeface="Calibri" panose="020F0502020204030204" pitchFamily="34" charset="0"/>
              </a:rPr>
              <a:t>ثامنا: الانتقادات الموجهة للتكاليف على اساس الانشطة(</a:t>
            </a:r>
            <a:r>
              <a:rPr lang="en-US" sz="2800" b="1" u="sng" dirty="0" smtClean="0">
                <a:effectLst/>
                <a:latin typeface="Calibri" panose="020F0502020204030204" pitchFamily="34" charset="0"/>
                <a:ea typeface="Calibri" panose="020F0502020204030204" pitchFamily="34" charset="0"/>
                <a:cs typeface="Arial" panose="020B0604020202020204" pitchFamily="34" charset="0"/>
              </a:rPr>
              <a:t>ABC</a:t>
            </a:r>
            <a:r>
              <a:rPr lang="ar-IQ" sz="2800" b="1" u="sng" dirty="0">
                <a:latin typeface="Calibri" panose="020F0502020204030204" pitchFamily="34" charset="0"/>
                <a:ea typeface="Calibri" panose="020F0502020204030204" pitchFamily="34" charset="0"/>
              </a:rPr>
              <a:t>):</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marL="342900" algn="just">
              <a:lnSpc>
                <a:spcPct val="107000"/>
              </a:lnSpc>
              <a:spcAft>
                <a:spcPts val="800"/>
              </a:spcAft>
            </a:pPr>
            <a:r>
              <a:rPr lang="ar-IQ" sz="2800" b="1" dirty="0">
                <a:latin typeface="Calibri" panose="020F0502020204030204" pitchFamily="34" charset="0"/>
                <a:ea typeface="Calibri" panose="020F0502020204030204" pitchFamily="34" charset="0"/>
              </a:rPr>
              <a:t> ان التكاليف على اساس الانشطة هي  فكرتها ان المنتجات  تستهلك الانشطة والانشطة تستهلك الموارد ويتم ذلك على مرحلتين الاولى توزيع كلفة الموارد على مجمعات التكلفة (الانشطة الاساسية).اما الخطوة الثانية فهي توزيع كلفة الانشطة على اهداف التكلفة باستخدام موجهات التكلفة.</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marL="342900" algn="just">
              <a:lnSpc>
                <a:spcPct val="107000"/>
              </a:lnSpc>
              <a:spcAft>
                <a:spcPts val="800"/>
              </a:spcAft>
            </a:pPr>
            <a:r>
              <a:rPr lang="ar-IQ" sz="2800" b="1" dirty="0">
                <a:latin typeface="Calibri" panose="020F0502020204030204" pitchFamily="34" charset="0"/>
                <a:ea typeface="Calibri" panose="020F0502020204030204" pitchFamily="34" charset="0"/>
              </a:rPr>
              <a:t>اما الانتقادات الموجهة للتكاليف على اساس الانشطة(</a:t>
            </a:r>
            <a:r>
              <a:rPr lang="en-US" sz="2800" b="1" dirty="0" smtClean="0">
                <a:effectLst/>
                <a:latin typeface="Calibri" panose="020F0502020204030204" pitchFamily="34" charset="0"/>
                <a:ea typeface="Calibri" panose="020F0502020204030204" pitchFamily="34" charset="0"/>
                <a:cs typeface="Arial" panose="020B0604020202020204" pitchFamily="34" charset="0"/>
              </a:rPr>
              <a:t>ABC</a:t>
            </a:r>
            <a:r>
              <a:rPr lang="ar-IQ" sz="2800" b="1" dirty="0">
                <a:latin typeface="Calibri" panose="020F0502020204030204" pitchFamily="34" charset="0"/>
                <a:ea typeface="Calibri" panose="020F0502020204030204" pitchFamily="34" charset="0"/>
              </a:rPr>
              <a:t>) فهي :</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marL="342900" algn="just">
              <a:lnSpc>
                <a:spcPct val="107000"/>
              </a:lnSpc>
              <a:spcAft>
                <a:spcPts val="800"/>
              </a:spcAft>
            </a:pPr>
            <a:r>
              <a:rPr lang="ar-IQ" sz="2800" b="1" dirty="0">
                <a:latin typeface="Calibri" panose="020F0502020204030204" pitchFamily="34" charset="0"/>
                <a:ea typeface="Calibri" panose="020F0502020204030204" pitchFamily="34" charset="0"/>
              </a:rPr>
              <a:t>1-تستخدم اسسا حكمية تعتمد على حجم الانتاج عند تخصيص بعض التكاليف الاضافية على الاقسام وعلى المنتجات.</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marL="342900" algn="just">
              <a:lnSpc>
                <a:spcPct val="107000"/>
              </a:lnSpc>
              <a:spcAft>
                <a:spcPts val="800"/>
              </a:spcAft>
            </a:pPr>
            <a:r>
              <a:rPr lang="ar-IQ" sz="2800" b="1" dirty="0">
                <a:latin typeface="Calibri" panose="020F0502020204030204" pitchFamily="34" charset="0"/>
                <a:ea typeface="Calibri" panose="020F0502020204030204" pitchFamily="34" charset="0"/>
              </a:rPr>
              <a:t>2- تستبعد انشطة الاعلان وانشطة البحث والتطوير وانشطة خدمات </a:t>
            </a:r>
            <a:r>
              <a:rPr lang="ar-IQ" sz="2800" b="1" dirty="0" smtClean="0">
                <a:latin typeface="Calibri" panose="020F0502020204030204" pitchFamily="34" charset="0"/>
                <a:ea typeface="Calibri" panose="020F0502020204030204" pitchFamily="34" charset="0"/>
              </a:rPr>
              <a:t>ما</a:t>
            </a:r>
            <a:r>
              <a:rPr lang="ar-SA" sz="2800" b="1" dirty="0" smtClean="0">
                <a:latin typeface="Calibri" panose="020F0502020204030204" pitchFamily="34" charset="0"/>
                <a:ea typeface="Calibri" panose="020F0502020204030204" pitchFamily="34" charset="0"/>
              </a:rPr>
              <a:t> </a:t>
            </a:r>
            <a:r>
              <a:rPr lang="ar-IQ" sz="2800" b="1" dirty="0" smtClean="0">
                <a:latin typeface="Calibri" panose="020F0502020204030204" pitchFamily="34" charset="0"/>
                <a:ea typeface="Calibri" panose="020F0502020204030204" pitchFamily="34" charset="0"/>
              </a:rPr>
              <a:t>بعد </a:t>
            </a:r>
            <a:r>
              <a:rPr lang="ar-IQ" sz="2800" b="1" dirty="0">
                <a:latin typeface="Calibri" panose="020F0502020204030204" pitchFamily="34" charset="0"/>
                <a:ea typeface="Calibri" panose="020F0502020204030204" pitchFamily="34" charset="0"/>
              </a:rPr>
              <a:t>البيع.</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marL="342900" algn="just">
              <a:lnSpc>
                <a:spcPct val="107000"/>
              </a:lnSpc>
              <a:spcAft>
                <a:spcPts val="800"/>
              </a:spcAft>
            </a:pPr>
            <a:r>
              <a:rPr lang="ar-IQ" sz="2800" b="1" dirty="0">
                <a:latin typeface="Calibri" panose="020F0502020204030204" pitchFamily="34" charset="0"/>
                <a:ea typeface="Calibri" panose="020F0502020204030204" pitchFamily="34" charset="0"/>
              </a:rPr>
              <a:t>3- </a:t>
            </a:r>
            <a:r>
              <a:rPr lang="ar-IQ" sz="2800" b="1" dirty="0" smtClean="0">
                <a:latin typeface="Calibri" panose="020F0502020204030204" pitchFamily="34" charset="0"/>
                <a:ea typeface="Calibri" panose="020F0502020204030204" pitchFamily="34" charset="0"/>
              </a:rPr>
              <a:t>لا</a:t>
            </a:r>
            <a:r>
              <a:rPr lang="ar-SA" sz="2800" b="1" dirty="0" smtClean="0">
                <a:latin typeface="Calibri" panose="020F0502020204030204" pitchFamily="34" charset="0"/>
                <a:ea typeface="Calibri" panose="020F0502020204030204" pitchFamily="34" charset="0"/>
              </a:rPr>
              <a:t> </a:t>
            </a:r>
            <a:r>
              <a:rPr lang="ar-IQ" sz="2800" b="1" dirty="0" smtClean="0">
                <a:latin typeface="Calibri" panose="020F0502020204030204" pitchFamily="34" charset="0"/>
                <a:ea typeface="Calibri" panose="020F0502020204030204" pitchFamily="34" charset="0"/>
              </a:rPr>
              <a:t>يوفر </a:t>
            </a:r>
            <a:r>
              <a:rPr lang="ar-IQ" sz="2800" b="1" dirty="0">
                <a:latin typeface="Calibri" panose="020F0502020204030204" pitchFamily="34" charset="0"/>
                <a:ea typeface="Calibri" panose="020F0502020204030204" pitchFamily="34" charset="0"/>
              </a:rPr>
              <a:t>البيانات اللازمة لبعض الاساليب الحديثة مثل التحسين المستمر وادارة الجودة الشاملة.</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marL="342900" algn="just">
              <a:lnSpc>
                <a:spcPct val="107000"/>
              </a:lnSpc>
              <a:spcAft>
                <a:spcPts val="800"/>
              </a:spcAft>
            </a:pPr>
            <a:r>
              <a:rPr lang="ar-IQ" sz="2800" b="1" dirty="0">
                <a:latin typeface="Calibri" panose="020F0502020204030204" pitchFamily="34" charset="0"/>
                <a:ea typeface="Calibri" panose="020F0502020204030204" pitchFamily="34" charset="0"/>
              </a:rPr>
              <a:t>4- يتجاهل حاجات ورغبات الزبائن والتركيز على الانشطة فقط ولا يهتم بحاجات ورغبات الزبائن.</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59177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500"/>
                                        <p:tgtEl>
                                          <p:spTgt spid="2">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6" dur="500"/>
                                        <p:tgtEl>
                                          <p:spTgt spid="2">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9" dur="500"/>
                                        <p:tgtEl>
                                          <p:spTgt spid="2">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2" dur="500"/>
                                        <p:tgtEl>
                                          <p:spTgt spid="2">
                                            <p:txEl>
                                              <p:pRg st="5" end="5"/>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4801" y="526974"/>
            <a:ext cx="11675800" cy="5676554"/>
          </a:xfrm>
          <a:prstGeom prst="rect">
            <a:avLst/>
          </a:prstGeom>
        </p:spPr>
        <p:txBody>
          <a:bodyPr wrap="square">
            <a:spAutoFit/>
          </a:bodyPr>
          <a:lstStyle/>
          <a:p>
            <a:pPr algn="just">
              <a:lnSpc>
                <a:spcPct val="107000"/>
              </a:lnSpc>
              <a:spcAft>
                <a:spcPts val="800"/>
              </a:spcAft>
            </a:pPr>
            <a:r>
              <a:rPr lang="ar-IQ" sz="2800" b="1" dirty="0">
                <a:latin typeface="Calibri" panose="020F0502020204030204" pitchFamily="34" charset="0"/>
                <a:ea typeface="Calibri" panose="020F0502020204030204" pitchFamily="34" charset="0"/>
              </a:rPr>
              <a:t>5- يهتم بتحديد المسببات الداخلية للتكلفة ويتجاهل المسببات الخارجية لها.</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spcAft>
                <a:spcPts val="800"/>
              </a:spcAft>
            </a:pPr>
            <a:r>
              <a:rPr lang="ar-SA" sz="2800" b="1" dirty="0" smtClean="0">
                <a:latin typeface="Calibri" panose="020F0502020204030204" pitchFamily="34" charset="0"/>
                <a:ea typeface="Calibri" panose="020F0502020204030204" pitchFamily="34" charset="0"/>
              </a:rPr>
              <a:t>6- </a:t>
            </a:r>
            <a:r>
              <a:rPr lang="ar-IQ" sz="2800" b="1" dirty="0" smtClean="0">
                <a:latin typeface="Calibri" panose="020F0502020204030204" pitchFamily="34" charset="0"/>
                <a:ea typeface="Calibri" panose="020F0502020204030204" pitchFamily="34" charset="0"/>
              </a:rPr>
              <a:t>يهتم </a:t>
            </a:r>
            <a:r>
              <a:rPr lang="ar-IQ" sz="2800" b="1" dirty="0">
                <a:latin typeface="Calibri" panose="020F0502020204030204" pitchFamily="34" charset="0"/>
                <a:ea typeface="Calibri" panose="020F0502020204030204" pitchFamily="34" charset="0"/>
              </a:rPr>
              <a:t>بتحليل الانشطة ويتجاهل المواصفات للمنتج على الرغم من انها تترجم حاجات ورغبات الزبائن.</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spcAft>
                <a:spcPts val="800"/>
              </a:spcAft>
            </a:pPr>
            <a:r>
              <a:rPr lang="ar-SA" sz="2800" b="1" dirty="0" smtClean="0">
                <a:latin typeface="Calibri" panose="020F0502020204030204" pitchFamily="34" charset="0"/>
                <a:ea typeface="Calibri" panose="020F0502020204030204" pitchFamily="34" charset="0"/>
              </a:rPr>
              <a:t>7- </a:t>
            </a:r>
            <a:r>
              <a:rPr lang="ar-IQ" sz="2800" b="1" dirty="0" smtClean="0">
                <a:latin typeface="Calibri" panose="020F0502020204030204" pitchFamily="34" charset="0"/>
                <a:ea typeface="Calibri" panose="020F0502020204030204" pitchFamily="34" charset="0"/>
              </a:rPr>
              <a:t>لا</a:t>
            </a:r>
            <a:r>
              <a:rPr lang="ar-SA" sz="2800" b="1" dirty="0" smtClean="0">
                <a:latin typeface="Calibri" panose="020F0502020204030204" pitchFamily="34" charset="0"/>
                <a:ea typeface="Calibri" panose="020F0502020204030204" pitchFamily="34" charset="0"/>
              </a:rPr>
              <a:t> </a:t>
            </a:r>
            <a:r>
              <a:rPr lang="ar-IQ" sz="2800" b="1" dirty="0" smtClean="0">
                <a:latin typeface="Calibri" panose="020F0502020204030204" pitchFamily="34" charset="0"/>
                <a:ea typeface="Calibri" panose="020F0502020204030204" pitchFamily="34" charset="0"/>
              </a:rPr>
              <a:t>يوفر </a:t>
            </a:r>
            <a:r>
              <a:rPr lang="ar-IQ" sz="2800" b="1" dirty="0">
                <a:latin typeface="Calibri" panose="020F0502020204030204" pitchFamily="34" charset="0"/>
                <a:ea typeface="Calibri" panose="020F0502020204030204" pitchFamily="34" charset="0"/>
              </a:rPr>
              <a:t>المعلومات الملائمة لمتخذي قرارات التشغيل.</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spcAft>
                <a:spcPts val="800"/>
              </a:spcAft>
            </a:pPr>
            <a:r>
              <a:rPr lang="ar-SA" sz="2800" b="1" dirty="0" smtClean="0">
                <a:latin typeface="Calibri" panose="020F0502020204030204" pitchFamily="34" charset="0"/>
                <a:ea typeface="Calibri" panose="020F0502020204030204" pitchFamily="34" charset="0"/>
              </a:rPr>
              <a:t>8- </a:t>
            </a:r>
            <a:r>
              <a:rPr lang="ar-IQ" sz="2800" b="1" dirty="0" smtClean="0">
                <a:latin typeface="Calibri" panose="020F0502020204030204" pitchFamily="34" charset="0"/>
                <a:ea typeface="Calibri" panose="020F0502020204030204" pitchFamily="34" charset="0"/>
              </a:rPr>
              <a:t>لا</a:t>
            </a:r>
            <a:r>
              <a:rPr lang="ar-SA" sz="2800" b="1" dirty="0" smtClean="0">
                <a:latin typeface="Calibri" panose="020F0502020204030204" pitchFamily="34" charset="0"/>
                <a:ea typeface="Calibri" panose="020F0502020204030204" pitchFamily="34" charset="0"/>
              </a:rPr>
              <a:t> </a:t>
            </a:r>
            <a:r>
              <a:rPr lang="ar-IQ" sz="2800" b="1" dirty="0" smtClean="0">
                <a:latin typeface="Calibri" panose="020F0502020204030204" pitchFamily="34" charset="0"/>
                <a:ea typeface="Calibri" panose="020F0502020204030204" pitchFamily="34" charset="0"/>
              </a:rPr>
              <a:t>يهتم </a:t>
            </a:r>
            <a:r>
              <a:rPr lang="ar-IQ" sz="2800" b="1" dirty="0">
                <a:latin typeface="Calibri" panose="020F0502020204030204" pitchFamily="34" charset="0"/>
                <a:ea typeface="Calibri" panose="020F0502020204030204" pitchFamily="34" charset="0"/>
              </a:rPr>
              <a:t>بالفصل بين التكاليف المرنة والتكاليف الالزامية.</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marL="342900" algn="just">
              <a:lnSpc>
                <a:spcPct val="107000"/>
              </a:lnSpc>
              <a:spcAft>
                <a:spcPts val="800"/>
              </a:spcAft>
            </a:pPr>
            <a:r>
              <a:rPr lang="ar-IQ" sz="2800" b="1" dirty="0">
                <a:latin typeface="Calibri" panose="020F0502020204030204" pitchFamily="34" charset="0"/>
                <a:ea typeface="Calibri" panose="020F0502020204030204" pitchFamily="34" charset="0"/>
              </a:rPr>
              <a:t> </a:t>
            </a:r>
            <a:endParaRPr lang="ar-SA" sz="2800" dirty="0">
              <a:latin typeface="Calibri" panose="020F0502020204030204" pitchFamily="34" charset="0"/>
              <a:ea typeface="Calibri" panose="020F0502020204030204" pitchFamily="34" charset="0"/>
              <a:cs typeface="Arial" panose="020B0604020202020204" pitchFamily="34" charset="0"/>
            </a:endParaRPr>
          </a:p>
          <a:p>
            <a:pPr marL="342900" algn="just">
              <a:lnSpc>
                <a:spcPct val="107000"/>
              </a:lnSpc>
              <a:spcAft>
                <a:spcPts val="800"/>
              </a:spcAft>
            </a:pPr>
            <a:r>
              <a:rPr lang="ar-IQ" sz="2800" b="1" dirty="0" smtClean="0">
                <a:latin typeface="Calibri" panose="020F0502020204030204" pitchFamily="34" charset="0"/>
                <a:ea typeface="Calibri" panose="020F0502020204030204" pitchFamily="34" charset="0"/>
              </a:rPr>
              <a:t>ان </a:t>
            </a:r>
            <a:r>
              <a:rPr lang="ar-IQ" sz="2800" b="1" dirty="0">
                <a:latin typeface="Calibri" panose="020F0502020204030204" pitchFamily="34" charset="0"/>
                <a:ea typeface="Calibri" panose="020F0502020204030204" pitchFamily="34" charset="0"/>
              </a:rPr>
              <a:t>من اهم الانتقادات الموجهة للتكاليف على اساس الانشطة(</a:t>
            </a:r>
            <a:r>
              <a:rPr lang="en-US" sz="2800" b="1" dirty="0" smtClean="0">
                <a:effectLst/>
                <a:latin typeface="Calibri" panose="020F0502020204030204" pitchFamily="34" charset="0"/>
                <a:ea typeface="Calibri" panose="020F0502020204030204" pitchFamily="34" charset="0"/>
                <a:cs typeface="Arial" panose="020B0604020202020204" pitchFamily="34" charset="0"/>
              </a:rPr>
              <a:t>ABC</a:t>
            </a:r>
            <a:r>
              <a:rPr lang="ar-IQ" sz="2800" b="1" dirty="0">
                <a:latin typeface="Calibri" panose="020F0502020204030204" pitchFamily="34" charset="0"/>
                <a:ea typeface="Calibri" panose="020F0502020204030204" pitchFamily="34" charset="0"/>
              </a:rPr>
              <a:t>) هي انه يتجاهل المواصفات وان مدخل التكاليف على اساس المواصفات(</a:t>
            </a:r>
            <a:r>
              <a:rPr lang="en-US" sz="2800" b="1" dirty="0" smtClean="0">
                <a:effectLst/>
                <a:latin typeface="Calibri" panose="020F0502020204030204" pitchFamily="34" charset="0"/>
                <a:ea typeface="Calibri" panose="020F0502020204030204" pitchFamily="34" charset="0"/>
                <a:cs typeface="Arial" panose="020B0604020202020204" pitchFamily="34" charset="0"/>
              </a:rPr>
              <a:t>ABCII</a:t>
            </a:r>
            <a:r>
              <a:rPr lang="ar-IQ" sz="2800" b="1" dirty="0" smtClean="0">
                <a:latin typeface="Calibri" panose="020F0502020204030204" pitchFamily="34" charset="0"/>
                <a:ea typeface="Calibri" panose="020F0502020204030204" pitchFamily="34" charset="0"/>
              </a:rPr>
              <a:t>) </a:t>
            </a:r>
            <a:r>
              <a:rPr lang="ar-IQ" sz="2800" b="1" dirty="0">
                <a:latin typeface="Calibri" panose="020F0502020204030204" pitchFamily="34" charset="0"/>
                <a:ea typeface="Calibri" panose="020F0502020204030204" pitchFamily="34" charset="0"/>
              </a:rPr>
              <a:t>اعتبر المواصفات هي مسببات التكلفة ،لذا يجب تحليل التكاليف على اساس المواصفات وتحليل الانشطة على اساس المواصفات. فيجب تحليل التكاليف على اساس المواصفات من خلال ترجمة حاجات ورغبات الزبائن الى مواصفات وتحديد تكلفة كل مواصفة بتحليل الانشطة اللازمة </a:t>
            </a:r>
            <a:r>
              <a:rPr lang="ar-IQ" sz="2800" b="1" dirty="0" smtClean="0">
                <a:latin typeface="Calibri" panose="020F0502020204030204" pitchFamily="34" charset="0"/>
                <a:ea typeface="Calibri" panose="020F0502020204030204" pitchFamily="34" charset="0"/>
              </a:rPr>
              <a:t>ل</a:t>
            </a:r>
            <a:r>
              <a:rPr lang="ar-SA" sz="2800" b="1" dirty="0">
                <a:latin typeface="Calibri" panose="020F0502020204030204" pitchFamily="34" charset="0"/>
                <a:ea typeface="Calibri" panose="020F0502020204030204" pitchFamily="34" charset="0"/>
              </a:rPr>
              <a:t>إ</a:t>
            </a:r>
            <a:r>
              <a:rPr lang="ar-IQ" sz="2800" b="1" dirty="0" smtClean="0">
                <a:latin typeface="Calibri" panose="020F0502020204030204" pitchFamily="34" charset="0"/>
                <a:ea typeface="Calibri" panose="020F0502020204030204" pitchFamily="34" charset="0"/>
              </a:rPr>
              <a:t>نجاز </a:t>
            </a:r>
            <a:r>
              <a:rPr lang="ar-IQ" sz="2800" b="1" dirty="0">
                <a:latin typeface="Calibri" panose="020F0502020204030204" pitchFamily="34" charset="0"/>
                <a:ea typeface="Calibri" panose="020F0502020204030204" pitchFamily="34" charset="0"/>
              </a:rPr>
              <a:t>كل مواصفة.</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71862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500"/>
                                        <p:tgtEl>
                                          <p:spTgt spid="2">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6" dur="500"/>
                                        <p:tgtEl>
                                          <p:spTgt spid="2">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9" dur="500"/>
                                        <p:tgtEl>
                                          <p:spTgt spid="2">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64498" y="687379"/>
            <a:ext cx="11427502" cy="6077754"/>
          </a:xfrm>
          <a:prstGeom prst="rect">
            <a:avLst/>
          </a:prstGeom>
        </p:spPr>
        <p:txBody>
          <a:bodyPr wrap="square">
            <a:spAutoFit/>
          </a:bodyPr>
          <a:lstStyle/>
          <a:p>
            <a:pPr marL="342900" algn="just">
              <a:lnSpc>
                <a:spcPct val="107000"/>
              </a:lnSpc>
              <a:spcAft>
                <a:spcPts val="800"/>
              </a:spcAft>
            </a:pPr>
            <a:r>
              <a:rPr lang="ar-IQ" sz="2400" b="1" u="sng" dirty="0">
                <a:latin typeface="Calibri" panose="020F0502020204030204" pitchFamily="34" charset="0"/>
                <a:ea typeface="Calibri" panose="020F0502020204030204" pitchFamily="34" charset="0"/>
              </a:rPr>
              <a:t>تاسعا: الركائز التي يقوم عليها مدخل التكاليف على اساس المواصفات:</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marL="342900" algn="just">
              <a:lnSpc>
                <a:spcPct val="107000"/>
              </a:lnSpc>
              <a:spcAft>
                <a:spcPts val="800"/>
              </a:spcAft>
            </a:pPr>
            <a:r>
              <a:rPr lang="ar-IQ" sz="2400" b="1" dirty="0" smtClean="0">
                <a:latin typeface="Calibri" panose="020F0502020204030204" pitchFamily="34" charset="0"/>
                <a:ea typeface="Calibri" panose="020F0502020204030204" pitchFamily="34" charset="0"/>
              </a:rPr>
              <a:t>1-الاعتماد </a:t>
            </a:r>
            <a:r>
              <a:rPr lang="ar-IQ" sz="2400" b="1" dirty="0">
                <a:latin typeface="Calibri" panose="020F0502020204030204" pitchFamily="34" charset="0"/>
                <a:ea typeface="Calibri" panose="020F0502020204030204" pitchFamily="34" charset="0"/>
              </a:rPr>
              <a:t>على مواصفات المنتج </a:t>
            </a:r>
            <a:r>
              <a:rPr lang="ar-IQ" sz="2400" b="1" dirty="0" smtClean="0">
                <a:latin typeface="Calibri" panose="020F0502020204030204" pitchFamily="34" charset="0"/>
                <a:ea typeface="Calibri" panose="020F0502020204030204" pitchFamily="34" charset="0"/>
              </a:rPr>
              <a:t>كأساس </a:t>
            </a:r>
            <a:r>
              <a:rPr lang="ar-IQ" sz="2400" b="1" dirty="0">
                <a:latin typeface="Calibri" panose="020F0502020204030204" pitchFamily="34" charset="0"/>
                <a:ea typeface="Calibri" panose="020F0502020204030204" pitchFamily="34" charset="0"/>
              </a:rPr>
              <a:t>لتحديد وقياس تكاليف المنتجات هي محاولة لقياس التكلفة على اساس سليم حيث يتم التركيز على حاجات ورغبات الزبائن لترجمتها الى انشطة الانتاج وبالتالي انتاج </a:t>
            </a:r>
            <a:r>
              <a:rPr lang="ar-IQ" sz="2400" b="1" dirty="0" smtClean="0">
                <a:latin typeface="Calibri" panose="020F0502020204030204" pitchFamily="34" charset="0"/>
                <a:ea typeface="Calibri" panose="020F0502020204030204" pitchFamily="34" charset="0"/>
              </a:rPr>
              <a:t>ما يمكن </a:t>
            </a:r>
            <a:r>
              <a:rPr lang="ar-IQ" sz="2400" b="1" dirty="0">
                <a:latin typeface="Calibri" panose="020F0502020204030204" pitchFamily="34" charset="0"/>
                <a:ea typeface="Calibri" panose="020F0502020204030204" pitchFamily="34" charset="0"/>
              </a:rPr>
              <a:t>بيعه وليس بيع </a:t>
            </a:r>
            <a:r>
              <a:rPr lang="ar-IQ" sz="2400" b="1" dirty="0" smtClean="0">
                <a:latin typeface="Calibri" panose="020F0502020204030204" pitchFamily="34" charset="0"/>
                <a:ea typeface="Calibri" panose="020F0502020204030204" pitchFamily="34" charset="0"/>
              </a:rPr>
              <a:t>ما يمكن </a:t>
            </a:r>
            <a:r>
              <a:rPr lang="ar-IQ" sz="2400" b="1" dirty="0">
                <a:latin typeface="Calibri" panose="020F0502020204030204" pitchFamily="34" charset="0"/>
                <a:ea typeface="Calibri" panose="020F0502020204030204" pitchFamily="34" charset="0"/>
              </a:rPr>
              <a:t>انتاجه.</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marL="342900" algn="just">
              <a:lnSpc>
                <a:spcPct val="107000"/>
              </a:lnSpc>
              <a:spcAft>
                <a:spcPts val="800"/>
              </a:spcAft>
            </a:pPr>
            <a:r>
              <a:rPr lang="ar-IQ" sz="2400" b="1" dirty="0">
                <a:latin typeface="Calibri" panose="020F0502020204030204" pitchFamily="34" charset="0"/>
                <a:ea typeface="Calibri" panose="020F0502020204030204" pitchFamily="34" charset="0"/>
              </a:rPr>
              <a:t>2- ان مستويات اداء او انجاز كل مواصفة من مواصفات المنتج تعتبر احد المتغيرات الاساسية التي يجب الاهتمام بها، حيث ان تكلفة وحدة المنتج تحدد في ضوء تكلفة كل مواصفة من مواصفاته ، كما ان تكلفة كل مواصفة كل مواصفة تتحدد في ضوء كل مستوى من مستويات ادائها.</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marL="342900" algn="just">
              <a:lnSpc>
                <a:spcPct val="107000"/>
              </a:lnSpc>
              <a:spcAft>
                <a:spcPts val="800"/>
              </a:spcAft>
            </a:pPr>
            <a:r>
              <a:rPr lang="ar-IQ" sz="2400" b="1" dirty="0">
                <a:latin typeface="Calibri" panose="020F0502020204030204" pitchFamily="34" charset="0"/>
                <a:ea typeface="Calibri" panose="020F0502020204030204" pitchFamily="34" charset="0"/>
              </a:rPr>
              <a:t>3- ان مدخل (</a:t>
            </a:r>
            <a:r>
              <a:rPr lang="en-US" sz="2400" b="1" dirty="0" smtClean="0">
                <a:effectLst/>
                <a:latin typeface="Calibri" panose="020F0502020204030204" pitchFamily="34" charset="0"/>
                <a:ea typeface="Calibri" panose="020F0502020204030204" pitchFamily="34" charset="0"/>
                <a:cs typeface="Arial" panose="020B0604020202020204" pitchFamily="34" charset="0"/>
              </a:rPr>
              <a:t>ABCII</a:t>
            </a:r>
            <a:r>
              <a:rPr lang="ar-IQ" sz="2400" b="1" dirty="0" smtClean="0">
                <a:latin typeface="Calibri" panose="020F0502020204030204" pitchFamily="34" charset="0"/>
                <a:ea typeface="Calibri" panose="020F0502020204030204" pitchFamily="34" charset="0"/>
              </a:rPr>
              <a:t>) </a:t>
            </a:r>
            <a:r>
              <a:rPr lang="ar-IQ" sz="2400" b="1" dirty="0">
                <a:latin typeface="Calibri" panose="020F0502020204030204" pitchFamily="34" charset="0"/>
                <a:ea typeface="Calibri" panose="020F0502020204030204" pitchFamily="34" charset="0"/>
              </a:rPr>
              <a:t>يعتمد على استخدام الاساليب العلمية مثل استخدام اسلوب التحليل المشترك واسلوب هندسة القيمة وذلك لتحديد مواصفات المنتجات التي تفي برغبات الزبون في ضوء اقل تكلفة. واسلوب سلسلة القيمة لتحديد وتقييم مستويات انجاز كل مواصفة ومنفعة كل مستوى منها وبالتالي يمكن تحديد وقياس تكلفة ومنفعة كل وحدة من وحدات </a:t>
            </a:r>
            <a:r>
              <a:rPr lang="ar-IQ" sz="2400" b="1" dirty="0" smtClean="0">
                <a:latin typeface="Calibri" panose="020F0502020204030204" pitchFamily="34" charset="0"/>
                <a:ea typeface="Calibri" panose="020F0502020204030204" pitchFamily="34" charset="0"/>
              </a:rPr>
              <a:t>المنتج.</a:t>
            </a:r>
            <a:endParaRPr lang="ar-SA" sz="2400" dirty="0">
              <a:latin typeface="Calibri" panose="020F0502020204030204" pitchFamily="34" charset="0"/>
              <a:ea typeface="Calibri" panose="020F0502020204030204" pitchFamily="34" charset="0"/>
              <a:cs typeface="Arial" panose="020B0604020202020204" pitchFamily="34" charset="0"/>
            </a:endParaRPr>
          </a:p>
          <a:p>
            <a:pPr marL="342900" algn="just">
              <a:lnSpc>
                <a:spcPct val="107000"/>
              </a:lnSpc>
              <a:spcAft>
                <a:spcPts val="800"/>
              </a:spcAft>
            </a:pPr>
            <a:r>
              <a:rPr lang="ar-SA" sz="2400" b="1" dirty="0" smtClean="0">
                <a:latin typeface="Calibri" panose="020F0502020204030204" pitchFamily="34" charset="0"/>
                <a:ea typeface="Calibri" panose="020F0502020204030204" pitchFamily="34" charset="0"/>
              </a:rPr>
              <a:t>4- </a:t>
            </a:r>
            <a:r>
              <a:rPr lang="ar-IQ" sz="2400" b="1" dirty="0" smtClean="0">
                <a:latin typeface="Calibri" panose="020F0502020204030204" pitchFamily="34" charset="0"/>
                <a:ea typeface="Calibri" panose="020F0502020204030204" pitchFamily="34" charset="0"/>
              </a:rPr>
              <a:t>ان </a:t>
            </a:r>
            <a:r>
              <a:rPr lang="ar-IQ" sz="2400" b="1" dirty="0">
                <a:latin typeface="Calibri" panose="020F0502020204030204" pitchFamily="34" charset="0"/>
                <a:ea typeface="Calibri" panose="020F0502020204030204" pitchFamily="34" charset="0"/>
              </a:rPr>
              <a:t>المعلومات التي يوفرها مدخل (</a:t>
            </a:r>
            <a:r>
              <a:rPr lang="en-US" sz="2400" b="1" dirty="0" smtClean="0">
                <a:effectLst/>
                <a:latin typeface="Calibri" panose="020F0502020204030204" pitchFamily="34" charset="0"/>
                <a:ea typeface="Calibri" panose="020F0502020204030204" pitchFamily="34" charset="0"/>
                <a:cs typeface="Arial" panose="020B0604020202020204" pitchFamily="34" charset="0"/>
              </a:rPr>
              <a:t>ABCII</a:t>
            </a:r>
            <a:r>
              <a:rPr lang="ar-IQ" sz="2400" b="1" dirty="0" smtClean="0">
                <a:latin typeface="Calibri" panose="020F0502020204030204" pitchFamily="34" charset="0"/>
                <a:ea typeface="Calibri" panose="020F0502020204030204" pitchFamily="34" charset="0"/>
              </a:rPr>
              <a:t>) </a:t>
            </a:r>
            <a:r>
              <a:rPr lang="ar-IQ" sz="2400" b="1" dirty="0">
                <a:latin typeface="Calibri" panose="020F0502020204030204" pitchFamily="34" charset="0"/>
                <a:ea typeface="Calibri" panose="020F0502020204030204" pitchFamily="34" charset="0"/>
              </a:rPr>
              <a:t>يتم عرضها بشكل مصفوفة توضح تكاليف ومنافع كل مستوى من مستويات انجاز كل مواصفة من مواصفات المنتج او في شكل مصفوفة تبين المواصفات والتكاليف التي توضح تكاليف كل مواصفة من مواصفات المنتج وتكلفة كل مستوى من مستويات انجاز كل مواصفة</a:t>
            </a:r>
            <a:r>
              <a:rPr lang="ar-IQ" sz="2800" b="1" dirty="0">
                <a:latin typeface="Calibri" panose="020F0502020204030204" pitchFamily="34" charset="0"/>
                <a:ea typeface="Calibri" panose="020F0502020204030204" pitchFamily="34" charset="0"/>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22515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500"/>
                                        <p:tgtEl>
                                          <p:spTgt spid="2">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6" dur="500"/>
                                        <p:tgtEl>
                                          <p:spTgt spid="2">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0"/>
            <a:ext cx="12191999" cy="5010346"/>
          </a:xfrm>
          <a:prstGeom prst="rect">
            <a:avLst/>
          </a:prstGeom>
        </p:spPr>
        <p:txBody>
          <a:bodyPr wrap="square">
            <a:spAutoFit/>
          </a:bodyPr>
          <a:lstStyle/>
          <a:p>
            <a:pPr marL="228600" algn="just">
              <a:lnSpc>
                <a:spcPct val="107000"/>
              </a:lnSpc>
              <a:spcAft>
                <a:spcPts val="800"/>
              </a:spcAft>
            </a:pPr>
            <a:r>
              <a:rPr lang="ar-IQ" sz="2800" b="1" u="sng" dirty="0">
                <a:latin typeface="Calibri" panose="020F0502020204030204" pitchFamily="34" charset="0"/>
                <a:ea typeface="Calibri" panose="020F0502020204030204" pitchFamily="34" charset="0"/>
              </a:rPr>
              <a:t>عاشرا</a:t>
            </a:r>
            <a:r>
              <a:rPr lang="ar-IQ" sz="2800" b="1" u="sng" dirty="0" smtClean="0">
                <a:latin typeface="Calibri" panose="020F0502020204030204" pitchFamily="34" charset="0"/>
                <a:ea typeface="Calibri" panose="020F0502020204030204" pitchFamily="34" charset="0"/>
              </a:rPr>
              <a:t>:</a:t>
            </a:r>
            <a:r>
              <a:rPr lang="ar-SA" sz="2800" b="1" u="sng" dirty="0" smtClean="0">
                <a:latin typeface="Calibri" panose="020F0502020204030204" pitchFamily="34" charset="0"/>
                <a:ea typeface="Calibri" panose="020F0502020204030204" pitchFamily="34" charset="0"/>
              </a:rPr>
              <a:t> </a:t>
            </a:r>
            <a:r>
              <a:rPr lang="ar-IQ" sz="2800" b="1" u="sng" dirty="0" smtClean="0">
                <a:latin typeface="Calibri" panose="020F0502020204030204" pitchFamily="34" charset="0"/>
                <a:ea typeface="Calibri" panose="020F0502020204030204" pitchFamily="34" charset="0"/>
              </a:rPr>
              <a:t>الاساليب </a:t>
            </a:r>
            <a:r>
              <a:rPr lang="ar-IQ" sz="2800" b="1" u="sng" dirty="0">
                <a:latin typeface="Calibri" panose="020F0502020204030204" pitchFamily="34" charset="0"/>
                <a:ea typeface="Calibri" panose="020F0502020204030204" pitchFamily="34" charset="0"/>
              </a:rPr>
              <a:t>المتبعة في تحديد مواصفات المنتج:</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marL="228600" algn="just">
              <a:lnSpc>
                <a:spcPct val="107000"/>
              </a:lnSpc>
              <a:spcAft>
                <a:spcPts val="800"/>
              </a:spcAft>
            </a:pPr>
            <a:r>
              <a:rPr lang="ar-IQ" sz="2800" b="1" dirty="0">
                <a:latin typeface="Calibri" panose="020F0502020204030204" pitchFamily="34" charset="0"/>
                <a:ea typeface="Calibri" panose="020F0502020204030204" pitchFamily="34" charset="0"/>
              </a:rPr>
              <a:t>يقصد بالمواصفات(</a:t>
            </a:r>
            <a:r>
              <a:rPr lang="en-US" sz="2800" b="1" dirty="0" smtClean="0">
                <a:effectLst/>
                <a:latin typeface="Calibri" panose="020F0502020204030204" pitchFamily="34" charset="0"/>
                <a:ea typeface="Calibri" panose="020F0502020204030204" pitchFamily="34" charset="0"/>
                <a:cs typeface="Arial" panose="020B0604020202020204" pitchFamily="34" charset="0"/>
              </a:rPr>
              <a:t>Attributes</a:t>
            </a:r>
            <a:r>
              <a:rPr lang="ar-IQ" sz="2800" b="1" dirty="0">
                <a:latin typeface="Calibri" panose="020F0502020204030204" pitchFamily="34" charset="0"/>
                <a:ea typeface="Calibri" panose="020F0502020204030204" pitchFamily="34" charset="0"/>
              </a:rPr>
              <a:t>) الصفات العامة التي تشكل خصائص منتج معين وهذه الصفات هي التي تحرك سلوك الزبائن نحو المنتج</a:t>
            </a:r>
            <a:r>
              <a:rPr lang="ar-IQ" sz="2800" b="1" dirty="0" smtClean="0">
                <a:latin typeface="Calibri" panose="020F0502020204030204" pitchFamily="34" charset="0"/>
                <a:ea typeface="Calibri" panose="020F0502020204030204" pitchFamily="34" charset="0"/>
              </a:rPr>
              <a:t>،</a:t>
            </a:r>
            <a:r>
              <a:rPr lang="ar-SA" sz="2800" b="1" dirty="0" smtClean="0">
                <a:latin typeface="Calibri" panose="020F0502020204030204" pitchFamily="34" charset="0"/>
                <a:ea typeface="Calibri" panose="020F0502020204030204" pitchFamily="34" charset="0"/>
              </a:rPr>
              <a:t> </a:t>
            </a:r>
            <a:r>
              <a:rPr lang="ar-IQ" sz="2800" b="1" dirty="0" smtClean="0">
                <a:latin typeface="Calibri" panose="020F0502020204030204" pitchFamily="34" charset="0"/>
                <a:ea typeface="Calibri" panose="020F0502020204030204" pitchFamily="34" charset="0"/>
              </a:rPr>
              <a:t>ويمكن </a:t>
            </a:r>
            <a:r>
              <a:rPr lang="ar-IQ" sz="2800" b="1" dirty="0">
                <a:latin typeface="Calibri" panose="020F0502020204030204" pitchFamily="34" charset="0"/>
                <a:ea typeface="Calibri" panose="020F0502020204030204" pitchFamily="34" charset="0"/>
              </a:rPr>
              <a:t>اعتبارها الاسباب والدوافع التي من اجلها يقوم الزبائن باختيار المنتج وشراؤه من بين مجموع المنتجات المطروحة </a:t>
            </a:r>
            <a:r>
              <a:rPr lang="ar-IQ" sz="2800" b="1" dirty="0" smtClean="0">
                <a:latin typeface="Calibri" panose="020F0502020204030204" pitchFamily="34" charset="0"/>
                <a:ea typeface="Calibri" panose="020F0502020204030204" pitchFamily="34" charset="0"/>
              </a:rPr>
              <a:t>بالأسواق </a:t>
            </a:r>
            <a:r>
              <a:rPr lang="ar-IQ" sz="2800" b="1" dirty="0">
                <a:latin typeface="Calibri" panose="020F0502020204030204" pitchFamily="34" charset="0"/>
                <a:ea typeface="Calibri" panose="020F0502020204030204" pitchFamily="34" charset="0"/>
              </a:rPr>
              <a:t>. وان الاساليب المتبعة بتحديد مواصفات المنتج هي:</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marL="228600" algn="just">
              <a:lnSpc>
                <a:spcPct val="107000"/>
              </a:lnSpc>
              <a:spcAft>
                <a:spcPts val="800"/>
              </a:spcAft>
            </a:pPr>
            <a:r>
              <a:rPr lang="ar-IQ" sz="2800" b="1" dirty="0">
                <a:latin typeface="Calibri" panose="020F0502020204030204" pitchFamily="34" charset="0"/>
                <a:ea typeface="Calibri" panose="020F0502020204030204" pitchFamily="34" charset="0"/>
              </a:rPr>
              <a:t>1-اسلوب التحليل المشترك(</a:t>
            </a:r>
            <a:r>
              <a:rPr lang="en-US" sz="2800" b="1" dirty="0" smtClean="0">
                <a:effectLst/>
                <a:latin typeface="Calibri" panose="020F0502020204030204" pitchFamily="34" charset="0"/>
                <a:ea typeface="Calibri" panose="020F0502020204030204" pitchFamily="34" charset="0"/>
                <a:cs typeface="Arial" panose="020B0604020202020204" pitchFamily="34" charset="0"/>
              </a:rPr>
              <a:t>conjoint analysis</a:t>
            </a:r>
            <a:r>
              <a:rPr lang="ar-IQ" sz="2800" b="1" dirty="0">
                <a:latin typeface="Calibri" panose="020F0502020204030204" pitchFamily="34" charset="0"/>
                <a:ea typeface="Calibri" panose="020F0502020204030204" pitchFamily="34" charset="0"/>
              </a:rPr>
              <a:t>)</a:t>
            </a:r>
            <a:r>
              <a:rPr lang="en-US" sz="2800" b="1" dirty="0" smtClean="0">
                <a:effectLst/>
                <a:latin typeface="Calibri" panose="020F0502020204030204" pitchFamily="34" charset="0"/>
                <a:ea typeface="Calibri" panose="020F0502020204030204" pitchFamily="34" charset="0"/>
                <a:cs typeface="Arial" panose="020B0604020202020204" pitchFamily="34" charset="0"/>
              </a:rPr>
              <a:t>:</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marL="228600" algn="just">
              <a:lnSpc>
                <a:spcPct val="107000"/>
              </a:lnSpc>
              <a:spcAft>
                <a:spcPts val="800"/>
              </a:spcAft>
            </a:pPr>
            <a:r>
              <a:rPr lang="ar-IQ" sz="2800" b="1" dirty="0">
                <a:latin typeface="Calibri" panose="020F0502020204030204" pitchFamily="34" charset="0"/>
                <a:ea typeface="Calibri" panose="020F0502020204030204" pitchFamily="34" charset="0"/>
              </a:rPr>
              <a:t>يعتبر احد اساليب البحوث التسويقية ويستخدم كوسيلة لتحديد هيكل تفضيلات المستهلكين في حالة تعدد مواصفات المنتج، ويعرف بانه طريقة لتحديد هيكل تفضيلات المستهلكين ويعطي تقييم شامل لمجموعة من البدائل في شكل عدة مواصفات ولكل مواصفة عدة مستويات اداء او انجاز </a:t>
            </a:r>
            <a:r>
              <a:rPr lang="ar-IQ" sz="2800" b="1" dirty="0" smtClean="0">
                <a:latin typeface="Calibri" panose="020F0502020204030204" pitchFamily="34" charset="0"/>
                <a:ea typeface="Calibri" panose="020F0502020204030204" pitchFamily="34" charset="0"/>
              </a:rPr>
              <a:t>معينة</a:t>
            </a:r>
            <a:r>
              <a:rPr lang="ar-SA" sz="2800" b="1" dirty="0" smtClean="0">
                <a:latin typeface="Calibri" panose="020F0502020204030204" pitchFamily="34" charset="0"/>
                <a:ea typeface="Calibri" panose="020F0502020204030204" pitchFamily="34" charset="0"/>
              </a:rPr>
              <a:t>.</a:t>
            </a:r>
            <a:r>
              <a:rPr lang="ar-IQ" sz="2800" b="1" dirty="0" smtClean="0">
                <a:latin typeface="Calibri" panose="020F0502020204030204" pitchFamily="34" charset="0"/>
                <a:ea typeface="Calibri" panose="020F0502020204030204" pitchFamily="34" charset="0"/>
              </a:rPr>
              <a:t>ويستخدم </a:t>
            </a:r>
            <a:r>
              <a:rPr lang="ar-IQ" sz="2800" b="1" dirty="0">
                <a:latin typeface="Calibri" panose="020F0502020204030204" pitchFamily="34" charset="0"/>
                <a:ea typeface="Calibri" panose="020F0502020204030204" pitchFamily="34" charset="0"/>
              </a:rPr>
              <a:t>عدة مداخل منها: مدخل التحليل او التفسير الذاتي ومدخل النماذج المختلطة.</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35207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2000" cy="7725833"/>
          </a:xfrm>
          <a:prstGeom prst="rect">
            <a:avLst/>
          </a:prstGeom>
        </p:spPr>
        <p:txBody>
          <a:bodyPr wrap="square">
            <a:spAutoFit/>
          </a:bodyPr>
          <a:lstStyle/>
          <a:p>
            <a:pPr marL="228600" algn="just">
              <a:lnSpc>
                <a:spcPct val="107000"/>
              </a:lnSpc>
              <a:spcAft>
                <a:spcPts val="800"/>
              </a:spcAft>
            </a:pPr>
            <a:r>
              <a:rPr lang="ar-SA" sz="2000" b="1" dirty="0" smtClean="0">
                <a:latin typeface="Calibri" panose="020F0502020204030204" pitchFamily="34" charset="0"/>
                <a:ea typeface="Calibri" panose="020F0502020204030204" pitchFamily="34" charset="0"/>
              </a:rPr>
              <a:t>2</a:t>
            </a:r>
            <a:r>
              <a:rPr lang="ar-IQ" sz="2800" b="1" dirty="0" smtClean="0">
                <a:latin typeface="Calibri" panose="020F0502020204030204" pitchFamily="34" charset="0"/>
                <a:ea typeface="Calibri" panose="020F0502020204030204" pitchFamily="34" charset="0"/>
              </a:rPr>
              <a:t>- </a:t>
            </a:r>
            <a:r>
              <a:rPr lang="ar-IQ" sz="2800" b="1" dirty="0">
                <a:latin typeface="Calibri" panose="020F0502020204030204" pitchFamily="34" charset="0"/>
                <a:ea typeface="Calibri" panose="020F0502020204030204" pitchFamily="34" charset="0"/>
              </a:rPr>
              <a:t>اسلوب هندسة القيمة</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marL="228600" algn="just">
              <a:lnSpc>
                <a:spcPct val="107000"/>
              </a:lnSpc>
              <a:spcAft>
                <a:spcPts val="800"/>
              </a:spcAft>
            </a:pPr>
            <a:r>
              <a:rPr lang="ar-IQ" sz="2800" b="1" dirty="0">
                <a:latin typeface="Calibri" panose="020F0502020204030204" pitchFamily="34" charset="0"/>
                <a:ea typeface="Calibri" panose="020F0502020204030204" pitchFamily="34" charset="0"/>
              </a:rPr>
              <a:t>ان هندسة القيمة تعتبر تنظيم جماعي تعمل من خلاله مجموعة من الوسائل والاساليب الادارية (تخطيط ورقابة) بهدف ضمان الوصول الى اقل تكلفة للسلعة او الخدمة المقدمة او بمعنى ادق ضمان الوصول الى اكثر المنتجات فاعلية واقلها </a:t>
            </a:r>
            <a:r>
              <a:rPr lang="ar-IQ" sz="2800" b="1" dirty="0" smtClean="0">
                <a:latin typeface="Calibri" panose="020F0502020204030204" pitchFamily="34" charset="0"/>
                <a:ea typeface="Calibri" panose="020F0502020204030204" pitchFamily="34" charset="0"/>
              </a:rPr>
              <a:t>تكلفة</a:t>
            </a:r>
            <a:r>
              <a:rPr lang="ar-SA" sz="2800" b="1" dirty="0" smtClean="0">
                <a:latin typeface="Calibri" panose="020F0502020204030204" pitchFamily="34" charset="0"/>
                <a:ea typeface="Calibri" panose="020F0502020204030204" pitchFamily="34" charset="0"/>
              </a:rPr>
              <a:t>.</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marL="228600" algn="just">
              <a:lnSpc>
                <a:spcPct val="107000"/>
              </a:lnSpc>
              <a:spcAft>
                <a:spcPts val="800"/>
              </a:spcAft>
            </a:pPr>
            <a:r>
              <a:rPr lang="ar-IQ" sz="2800" b="1" dirty="0">
                <a:latin typeface="Calibri" panose="020F0502020204030204" pitchFamily="34" charset="0"/>
                <a:ea typeface="Calibri" panose="020F0502020204030204" pitchFamily="34" charset="0"/>
              </a:rPr>
              <a:t>وتقوم هندسة القيمة على اربعة مراحل:</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marL="800100" lvl="1" indent="-342900" algn="just">
              <a:lnSpc>
                <a:spcPct val="107000"/>
              </a:lnSpc>
              <a:spcAft>
                <a:spcPts val="800"/>
              </a:spcAft>
              <a:buFont typeface="+mj-cs"/>
              <a:buAutoNum type="arabic1Minus"/>
            </a:pPr>
            <a:r>
              <a:rPr lang="ar-IQ" sz="2800" b="1" dirty="0">
                <a:latin typeface="Calibri" panose="020F0502020204030204" pitchFamily="34" charset="0"/>
                <a:ea typeface="Calibri" panose="020F0502020204030204" pitchFamily="34" charset="0"/>
              </a:rPr>
              <a:t>تحليل الخصائص الفنية.</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marL="800100" lvl="1" indent="-342900" algn="just">
              <a:lnSpc>
                <a:spcPct val="107000"/>
              </a:lnSpc>
              <a:spcAft>
                <a:spcPts val="800"/>
              </a:spcAft>
              <a:buFont typeface="+mj-cs"/>
              <a:buAutoNum type="arabic1Minus"/>
            </a:pPr>
            <a:r>
              <a:rPr lang="ar-IQ" sz="2800" b="1" dirty="0">
                <a:latin typeface="Calibri" panose="020F0502020204030204" pitchFamily="34" charset="0"/>
                <a:ea typeface="Calibri" panose="020F0502020204030204" pitchFamily="34" charset="0"/>
              </a:rPr>
              <a:t>الفكر الخلاق(الابداع)</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marL="800100" lvl="1" indent="-342900" algn="just">
              <a:lnSpc>
                <a:spcPct val="107000"/>
              </a:lnSpc>
              <a:spcAft>
                <a:spcPts val="800"/>
              </a:spcAft>
              <a:buFont typeface="+mj-cs"/>
              <a:buAutoNum type="arabic1Minus"/>
            </a:pPr>
            <a:r>
              <a:rPr lang="ar-IQ" sz="2800" b="1" dirty="0">
                <a:latin typeface="Calibri" panose="020F0502020204030204" pitchFamily="34" charset="0"/>
                <a:ea typeface="Calibri" panose="020F0502020204030204" pitchFamily="34" charset="0"/>
              </a:rPr>
              <a:t>الدراسة والتحليل.</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marL="800100" lvl="1" indent="-342900" algn="just">
              <a:lnSpc>
                <a:spcPct val="107000"/>
              </a:lnSpc>
              <a:spcAft>
                <a:spcPts val="800"/>
              </a:spcAft>
              <a:buFont typeface="+mj-cs"/>
              <a:buAutoNum type="arabic1Minus"/>
            </a:pPr>
            <a:r>
              <a:rPr lang="ar-IQ" sz="2800" b="1" dirty="0">
                <a:latin typeface="Calibri" panose="020F0502020204030204" pitchFamily="34" charset="0"/>
                <a:ea typeface="Calibri" panose="020F0502020204030204" pitchFamily="34" charset="0"/>
              </a:rPr>
              <a:t>وضع البديل المختار في مناهج مخططة لتخفيض التكلفة.</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marL="228600" algn="just">
              <a:lnSpc>
                <a:spcPct val="107000"/>
              </a:lnSpc>
              <a:spcAft>
                <a:spcPts val="800"/>
              </a:spcAft>
            </a:pPr>
            <a:r>
              <a:rPr lang="ar-IQ" sz="2800" b="1" dirty="0">
                <a:latin typeface="Calibri" panose="020F0502020204030204" pitchFamily="34" charset="0"/>
                <a:ea typeface="Calibri" panose="020F0502020204030204" pitchFamily="34" charset="0"/>
              </a:rPr>
              <a:t>ويرى الباحث ان استخدام هندسة القيمة هو الاسلوب المفضل والممكن من خلاله تحديد مواصفات المنتج من وجهة نظر الشركة المنتجة للمنتج وليس من وجهة نظر الزبون المشتري للمنتج كما في دراسات السوق حيث يكون من الصعب تحقيق المواصفات التي يطلب الزبون توفر اكبر قدر منها في المنتج </a:t>
            </a:r>
            <a:r>
              <a:rPr lang="ar-IQ" sz="2800" b="1" dirty="0" smtClean="0">
                <a:latin typeface="Calibri" panose="020F0502020204030204" pitchFamily="34" charset="0"/>
                <a:ea typeface="Calibri" panose="020F0502020204030204" pitchFamily="34" charset="0"/>
              </a:rPr>
              <a:t>وبأعلى </a:t>
            </a:r>
            <a:r>
              <a:rPr lang="ar-IQ" sz="2800" b="1" dirty="0">
                <a:latin typeface="Calibri" panose="020F0502020204030204" pitchFamily="34" charset="0"/>
                <a:ea typeface="Calibri" panose="020F0502020204030204" pitchFamily="34" charset="0"/>
              </a:rPr>
              <a:t>المستويات وان يحصل عليها باقل الاسعار ومن ثم فان المحدد الحقيقي هنا سيكون قدرات وامكانات وموارد الشركة فهي التي ستفرض في النهاية توليفة المواصفات وتكلفتها ومن ثم سعر بيعها.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83404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500"/>
                                        <p:tgtEl>
                                          <p:spTgt spid="2">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6" dur="500"/>
                                        <p:tgtEl>
                                          <p:spTgt spid="2">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9" dur="500"/>
                                        <p:tgtEl>
                                          <p:spTgt spid="2">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2" dur="500"/>
                                        <p:tgtEl>
                                          <p:spTgt spid="2">
                                            <p:txEl>
                                              <p:pRg st="5" end="5"/>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5" dur="500"/>
                                        <p:tgtEl>
                                          <p:spTgt spid="2">
                                            <p:txEl>
                                              <p:pRg st="6" end="6"/>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randombar(horizontal)">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44380" y="758953"/>
            <a:ext cx="11247620" cy="6319551"/>
          </a:xfrm>
          <a:prstGeom prst="rect">
            <a:avLst/>
          </a:prstGeom>
        </p:spPr>
        <p:txBody>
          <a:bodyPr wrap="square">
            <a:spAutoFit/>
          </a:bodyPr>
          <a:lstStyle/>
          <a:p>
            <a:pPr marL="171450" algn="just">
              <a:lnSpc>
                <a:spcPct val="107000"/>
              </a:lnSpc>
              <a:spcAft>
                <a:spcPts val="800"/>
              </a:spcAft>
            </a:pPr>
            <a:r>
              <a:rPr lang="ar-IQ" sz="2800" b="1" dirty="0">
                <a:latin typeface="Calibri" panose="020F0502020204030204" pitchFamily="34" charset="0"/>
                <a:ea typeface="Calibri" panose="020F0502020204030204" pitchFamily="34" charset="0"/>
              </a:rPr>
              <a:t>والشكل(2) يوضح انموذج مقترح لمدخل قياس التكاليف على اساس المواصفات ودوره بتخفيض التكاليف وتحسين جودة المنتجات</a:t>
            </a:r>
            <a:r>
              <a:rPr lang="ar-IQ" sz="2800" b="1" dirty="0" smtClean="0">
                <a:latin typeface="Calibri" panose="020F0502020204030204" pitchFamily="34" charset="0"/>
                <a:ea typeface="Calibri" panose="020F0502020204030204" pitchFamily="34" charset="0"/>
              </a:rPr>
              <a:t>.</a:t>
            </a:r>
            <a:r>
              <a:rPr lang="ar-SA" sz="2800" b="1" dirty="0" smtClean="0">
                <a:latin typeface="Calibri" panose="020F0502020204030204" pitchFamily="34" charset="0"/>
                <a:ea typeface="Calibri" panose="020F0502020204030204" pitchFamily="34" charset="0"/>
              </a:rPr>
              <a:t> </a:t>
            </a:r>
            <a:r>
              <a:rPr lang="ar-IQ" sz="2800" b="1" dirty="0" smtClean="0">
                <a:latin typeface="Calibri" panose="020F0502020204030204" pitchFamily="34" charset="0"/>
                <a:ea typeface="Calibri" panose="020F0502020204030204" pitchFamily="34" charset="0"/>
              </a:rPr>
              <a:t>حيث </a:t>
            </a:r>
            <a:r>
              <a:rPr lang="ar-IQ" sz="2800" b="1" dirty="0">
                <a:latin typeface="Calibri" panose="020F0502020204030204" pitchFamily="34" charset="0"/>
                <a:ea typeface="Calibri" panose="020F0502020204030204" pitchFamily="34" charset="0"/>
              </a:rPr>
              <a:t>يفترض وجود بدائل  لكل مواصفة اي مستويات معينة لجودة كل منها يرضي حاجات الزبائن</a:t>
            </a:r>
            <a:r>
              <a:rPr lang="ar-IQ" sz="2800" b="1" dirty="0" smtClean="0">
                <a:latin typeface="Calibri" panose="020F0502020204030204" pitchFamily="34" charset="0"/>
                <a:ea typeface="Calibri" panose="020F0502020204030204" pitchFamily="34" charset="0"/>
              </a:rPr>
              <a:t>،</a:t>
            </a:r>
            <a:r>
              <a:rPr lang="ar-SA" sz="2800" b="1" dirty="0" smtClean="0">
                <a:latin typeface="Calibri" panose="020F0502020204030204" pitchFamily="34" charset="0"/>
                <a:ea typeface="Calibri" panose="020F0502020204030204" pitchFamily="34" charset="0"/>
              </a:rPr>
              <a:t> </a:t>
            </a:r>
            <a:r>
              <a:rPr lang="ar-IQ" sz="2800" b="1" dirty="0" smtClean="0">
                <a:latin typeface="Calibri" panose="020F0502020204030204" pitchFamily="34" charset="0"/>
                <a:ea typeface="Calibri" panose="020F0502020204030204" pitchFamily="34" charset="0"/>
              </a:rPr>
              <a:t>مع </a:t>
            </a:r>
            <a:r>
              <a:rPr lang="ar-IQ" sz="2800" b="1" dirty="0">
                <a:latin typeface="Calibri" panose="020F0502020204030204" pitchFamily="34" charset="0"/>
                <a:ea typeface="Calibri" panose="020F0502020204030204" pitchFamily="34" charset="0"/>
              </a:rPr>
              <a:t>تحديد وتحليل وتقييم مستويات انجاز البدائل واختيار البديل الذي يحقق التكلفة المستهدفة حيث يمثل البديل الاقل تكلفة ويحقق حاجات ورغبات الزبائن.</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marL="171450" algn="just">
              <a:lnSpc>
                <a:spcPct val="107000"/>
              </a:lnSpc>
              <a:spcAft>
                <a:spcPts val="800"/>
              </a:spcAft>
            </a:pPr>
            <a:r>
              <a:rPr lang="ar-IQ" sz="2800" b="1" dirty="0">
                <a:latin typeface="Calibri" panose="020F0502020204030204" pitchFamily="34" charset="0"/>
                <a:ea typeface="Calibri" panose="020F0502020204030204" pitchFamily="34" charset="0"/>
              </a:rPr>
              <a:t>وبالتالي ووفق هذا الانموذج المقترح لابد من بيان الخطوات التالية الواجبة الاتباع:</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marL="171450" algn="just">
              <a:lnSpc>
                <a:spcPct val="107000"/>
              </a:lnSpc>
              <a:spcAft>
                <a:spcPts val="800"/>
              </a:spcAft>
            </a:pPr>
            <a:r>
              <a:rPr lang="ar-IQ" sz="2800" b="1" dirty="0" smtClean="0">
                <a:latin typeface="Calibri" panose="020F0502020204030204" pitchFamily="34" charset="0"/>
                <a:ea typeface="Calibri" panose="020F0502020204030204" pitchFamily="34" charset="0"/>
              </a:rPr>
              <a:t>1-</a:t>
            </a:r>
            <a:r>
              <a:rPr lang="ar-SA" sz="2800" b="1" dirty="0" smtClean="0">
                <a:latin typeface="Calibri" panose="020F0502020204030204" pitchFamily="34" charset="0"/>
                <a:ea typeface="Calibri" panose="020F0502020204030204" pitchFamily="34" charset="0"/>
              </a:rPr>
              <a:t> </a:t>
            </a:r>
            <a:r>
              <a:rPr lang="ar-IQ" sz="2800" b="1" dirty="0" smtClean="0">
                <a:latin typeface="Calibri" panose="020F0502020204030204" pitchFamily="34" charset="0"/>
                <a:ea typeface="Calibri" panose="020F0502020204030204" pitchFamily="34" charset="0"/>
              </a:rPr>
              <a:t>تحديد </a:t>
            </a:r>
            <a:r>
              <a:rPr lang="ar-IQ" sz="2800" b="1" dirty="0">
                <a:latin typeface="Calibri" panose="020F0502020204030204" pitchFamily="34" charset="0"/>
                <a:ea typeface="Calibri" panose="020F0502020204030204" pitchFamily="34" charset="0"/>
              </a:rPr>
              <a:t>حاجات ورغبات الزبائن.</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marL="171450" algn="just">
              <a:lnSpc>
                <a:spcPct val="107000"/>
              </a:lnSpc>
              <a:spcAft>
                <a:spcPts val="800"/>
              </a:spcAft>
            </a:pPr>
            <a:r>
              <a:rPr lang="ar-IQ" sz="2800" b="1" dirty="0" smtClean="0">
                <a:latin typeface="Calibri" panose="020F0502020204030204" pitchFamily="34" charset="0"/>
                <a:ea typeface="Calibri" panose="020F0502020204030204" pitchFamily="34" charset="0"/>
              </a:rPr>
              <a:t>2-</a:t>
            </a:r>
            <a:r>
              <a:rPr lang="ar-SA" sz="2800" b="1" dirty="0" smtClean="0">
                <a:latin typeface="Calibri" panose="020F0502020204030204" pitchFamily="34" charset="0"/>
                <a:ea typeface="Calibri" panose="020F0502020204030204" pitchFamily="34" charset="0"/>
              </a:rPr>
              <a:t> </a:t>
            </a:r>
            <a:r>
              <a:rPr lang="ar-IQ" sz="2800" b="1" dirty="0" smtClean="0">
                <a:latin typeface="Calibri" panose="020F0502020204030204" pitchFamily="34" charset="0"/>
                <a:ea typeface="Calibri" panose="020F0502020204030204" pitchFamily="34" charset="0"/>
              </a:rPr>
              <a:t>تحديد </a:t>
            </a:r>
            <a:r>
              <a:rPr lang="ar-IQ" sz="2800" b="1" dirty="0">
                <a:latin typeface="Calibri" panose="020F0502020204030204" pitchFamily="34" charset="0"/>
                <a:ea typeface="Calibri" panose="020F0502020204030204" pitchFamily="34" charset="0"/>
              </a:rPr>
              <a:t>المواصفات الرئيسية لكل منتج ومستويات انجازها. </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marL="171450" algn="just">
              <a:lnSpc>
                <a:spcPct val="107000"/>
              </a:lnSpc>
              <a:spcAft>
                <a:spcPts val="800"/>
              </a:spcAft>
            </a:pPr>
            <a:r>
              <a:rPr lang="ar-IQ" sz="2800" b="1" dirty="0" smtClean="0">
                <a:latin typeface="Calibri" panose="020F0502020204030204" pitchFamily="34" charset="0"/>
                <a:ea typeface="Calibri" panose="020F0502020204030204" pitchFamily="34" charset="0"/>
              </a:rPr>
              <a:t>3-</a:t>
            </a:r>
            <a:r>
              <a:rPr lang="ar-SA" sz="2800" b="1" dirty="0" smtClean="0">
                <a:latin typeface="Calibri" panose="020F0502020204030204" pitchFamily="34" charset="0"/>
                <a:ea typeface="Calibri" panose="020F0502020204030204" pitchFamily="34" charset="0"/>
              </a:rPr>
              <a:t> </a:t>
            </a:r>
            <a:r>
              <a:rPr lang="ar-IQ" sz="2800" b="1" dirty="0" smtClean="0">
                <a:latin typeface="Calibri" panose="020F0502020204030204" pitchFamily="34" charset="0"/>
                <a:ea typeface="Calibri" panose="020F0502020204030204" pitchFamily="34" charset="0"/>
              </a:rPr>
              <a:t>تحديد </a:t>
            </a:r>
            <a:r>
              <a:rPr lang="ar-IQ" sz="2800" b="1" dirty="0">
                <a:latin typeface="Calibri" panose="020F0502020204030204" pitchFamily="34" charset="0"/>
                <a:ea typeface="Calibri" panose="020F0502020204030204" pitchFamily="34" charset="0"/>
              </a:rPr>
              <a:t>وتقييم مستويات انجاز كل </a:t>
            </a:r>
            <a:r>
              <a:rPr lang="ar-IQ" sz="2800" b="1" dirty="0" smtClean="0">
                <a:latin typeface="Calibri" panose="020F0502020204030204" pitchFamily="34" charset="0"/>
                <a:ea typeface="Calibri" panose="020F0502020204030204" pitchFamily="34" charset="0"/>
              </a:rPr>
              <a:t>صفة.</a:t>
            </a:r>
            <a:endParaRPr lang="ar-SA" sz="2800" dirty="0">
              <a:latin typeface="Calibri" panose="020F0502020204030204" pitchFamily="34" charset="0"/>
              <a:ea typeface="Calibri" panose="020F0502020204030204" pitchFamily="34" charset="0"/>
              <a:cs typeface="Arial" panose="020B0604020202020204" pitchFamily="34" charset="0"/>
            </a:endParaRPr>
          </a:p>
          <a:p>
            <a:pPr marL="171450" algn="just">
              <a:lnSpc>
                <a:spcPct val="107000"/>
              </a:lnSpc>
              <a:spcAft>
                <a:spcPts val="800"/>
              </a:spcAft>
            </a:pPr>
            <a:r>
              <a:rPr lang="ar-SA" sz="2800" b="1" dirty="0" smtClean="0">
                <a:latin typeface="Calibri" panose="020F0502020204030204" pitchFamily="34" charset="0"/>
                <a:ea typeface="Calibri" panose="020F0502020204030204" pitchFamily="34" charset="0"/>
                <a:cs typeface="Arial" panose="020B0604020202020204" pitchFamily="34" charset="0"/>
              </a:rPr>
              <a:t>4- </a:t>
            </a:r>
            <a:r>
              <a:rPr lang="ar-IQ" sz="2800" b="1" dirty="0" smtClean="0">
                <a:latin typeface="Calibri" panose="020F0502020204030204" pitchFamily="34" charset="0"/>
                <a:ea typeface="Calibri" panose="020F0502020204030204" pitchFamily="34" charset="0"/>
              </a:rPr>
              <a:t>تحديد </a:t>
            </a:r>
            <a:r>
              <a:rPr lang="ar-IQ" sz="2800" b="1" dirty="0">
                <a:latin typeface="Calibri" panose="020F0502020204030204" pitchFamily="34" charset="0"/>
                <a:ea typeface="Calibri" panose="020F0502020204030204" pitchFamily="34" charset="0"/>
              </a:rPr>
              <a:t>مكونات تكلفة كل مستوى من مستويات انجاز كل </a:t>
            </a:r>
            <a:r>
              <a:rPr lang="ar-IQ" sz="2800" b="1" dirty="0" smtClean="0">
                <a:latin typeface="Calibri" panose="020F0502020204030204" pitchFamily="34" charset="0"/>
                <a:ea typeface="Calibri" panose="020F0502020204030204" pitchFamily="34" charset="0"/>
              </a:rPr>
              <a:t>صفة.</a:t>
            </a:r>
            <a:endParaRPr lang="ar-SA" sz="2800" dirty="0">
              <a:latin typeface="Calibri" panose="020F0502020204030204" pitchFamily="34" charset="0"/>
              <a:ea typeface="Calibri" panose="020F0502020204030204" pitchFamily="34" charset="0"/>
              <a:cs typeface="Arial" panose="020B0604020202020204" pitchFamily="34" charset="0"/>
            </a:endParaRPr>
          </a:p>
          <a:p>
            <a:pPr marL="171450" algn="just">
              <a:lnSpc>
                <a:spcPct val="107000"/>
              </a:lnSpc>
              <a:spcAft>
                <a:spcPts val="800"/>
              </a:spcAft>
            </a:pPr>
            <a:r>
              <a:rPr lang="ar-SA" sz="2800" b="1" dirty="0" smtClean="0">
                <a:latin typeface="Calibri" panose="020F0502020204030204" pitchFamily="34" charset="0"/>
                <a:ea typeface="Calibri" panose="020F0502020204030204" pitchFamily="34" charset="0"/>
                <a:cs typeface="Arial" panose="020B0604020202020204" pitchFamily="34" charset="0"/>
              </a:rPr>
              <a:t>5- </a:t>
            </a:r>
            <a:r>
              <a:rPr lang="ar-IQ" sz="2800" b="1" dirty="0" smtClean="0">
                <a:latin typeface="Calibri" panose="020F0502020204030204" pitchFamily="34" charset="0"/>
                <a:ea typeface="Calibri" panose="020F0502020204030204" pitchFamily="34" charset="0"/>
              </a:rPr>
              <a:t>تحديد </a:t>
            </a:r>
            <a:r>
              <a:rPr lang="ar-IQ" sz="2800" b="1" dirty="0">
                <a:latin typeface="Calibri" panose="020F0502020204030204" pitchFamily="34" charset="0"/>
                <a:ea typeface="Calibri" panose="020F0502020204030204" pitchFamily="34" charset="0"/>
              </a:rPr>
              <a:t>تكلفة الوحدة المنتجة</a:t>
            </a:r>
            <a:r>
              <a:rPr lang="ar-IQ" sz="2800" b="1" dirty="0" smtClean="0">
                <a:latin typeface="Calibri" panose="020F0502020204030204" pitchFamily="34" charset="0"/>
                <a:ea typeface="Calibri" panose="020F0502020204030204" pitchFamily="34" charset="0"/>
              </a:rPr>
              <a:t>.</a:t>
            </a:r>
            <a:endParaRPr lang="ar-SA" sz="2800" b="1" dirty="0" smtClean="0">
              <a:latin typeface="Calibri" panose="020F0502020204030204" pitchFamily="34" charset="0"/>
              <a:ea typeface="Calibri" panose="020F0502020204030204" pitchFamily="34" charset="0"/>
            </a:endParaRPr>
          </a:p>
          <a:p>
            <a:pPr marL="171450" algn="just">
              <a:lnSpc>
                <a:spcPct val="107000"/>
              </a:lnSpc>
              <a:spcAft>
                <a:spcPts val="800"/>
              </a:spcAft>
            </a:pPr>
            <a:r>
              <a:rPr lang="ar-SA" sz="2800" b="1" dirty="0" smtClean="0">
                <a:latin typeface="Calibri" panose="020F0502020204030204" pitchFamily="34" charset="0"/>
                <a:ea typeface="Calibri" panose="020F0502020204030204" pitchFamily="34" charset="0"/>
                <a:cs typeface="Arial" panose="020B0604020202020204" pitchFamily="34" charset="0"/>
                <a:hlinkClick r:id="rId2" action="ppaction://hlinkpres?slideindex=2&amp;slidetitle=شكل(2) انموذج مقترح لمدخل قياس التكاليف على اساس المواصفات ودوره بتخفيض التكاليف وتحسين جودة المنتجات"/>
              </a:rPr>
              <a:t>أنظر الشكل رقم (2)</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34712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500"/>
                                        <p:tgtEl>
                                          <p:spTgt spid="2">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6" dur="500"/>
                                        <p:tgtEl>
                                          <p:spTgt spid="2">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9" dur="500"/>
                                        <p:tgtEl>
                                          <p:spTgt spid="2">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2" dur="500"/>
                                        <p:tgtEl>
                                          <p:spTgt spid="2">
                                            <p:txEl>
                                              <p:pRg st="5" end="5"/>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5" dur="500"/>
                                        <p:tgtEl>
                                          <p:spTgt spid="2">
                                            <p:txEl>
                                              <p:pRg st="6" end="6"/>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randombar(horizontal)">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5477"/>
            <a:ext cx="12426462" cy="7786747"/>
          </a:xfrm>
          <a:prstGeom prst="rect">
            <a:avLst/>
          </a:prstGeom>
        </p:spPr>
        <p:txBody>
          <a:bodyPr wrap="square">
            <a:spAutoFit/>
          </a:bodyPr>
          <a:lstStyle/>
          <a:p>
            <a:r>
              <a:rPr lang="ar-SA" sz="3600" b="1" dirty="0"/>
              <a:t>وقد ظهرت عدة مداخل حديثة اهتمت بتطوير النظم التقليدية لقياس التكاليف للإيفاء بمتطلبات البيئة الحديثة ومن بينها مدخل التكاليف على اساس الانشطة (</a:t>
            </a:r>
            <a:r>
              <a:rPr lang="en-US" sz="3600" b="1" dirty="0"/>
              <a:t>ABC</a:t>
            </a:r>
            <a:r>
              <a:rPr lang="ar-SA" sz="3600" b="1" dirty="0"/>
              <a:t>) ومدخل الادارة على اساس الانشطة (</a:t>
            </a:r>
            <a:r>
              <a:rPr lang="en-US" sz="3600" b="1" dirty="0"/>
              <a:t>ABM</a:t>
            </a:r>
            <a:r>
              <a:rPr lang="ar-SA" sz="3600" b="1" dirty="0"/>
              <a:t>) ومدخل قياس التكاليف على أساس المواصفات </a:t>
            </a:r>
            <a:r>
              <a:rPr lang="en-US" sz="3600" b="1" dirty="0"/>
              <a:t>Attribute Based Costing</a:t>
            </a:r>
            <a:r>
              <a:rPr lang="ar-SA" sz="3600" b="1" dirty="0"/>
              <a:t> (</a:t>
            </a:r>
            <a:r>
              <a:rPr lang="en-US" sz="3600" b="1" dirty="0"/>
              <a:t>ABCII</a:t>
            </a:r>
            <a:r>
              <a:rPr lang="ar-SA" sz="3600" b="1" dirty="0"/>
              <a:t>) ومع ان هذه الانظمة حاولت ان تتلافى القصور في الانظمة التقليدية لقياس التكاليف الا انها تجاهلت قيود الانتاج ونقاط الاختناق وما ينتج عنها من طاقات غير مستغلة</a:t>
            </a:r>
            <a:r>
              <a:rPr lang="ar-IQ" sz="3600" b="1" dirty="0"/>
              <a:t>.</a:t>
            </a:r>
          </a:p>
          <a:p>
            <a:r>
              <a:rPr lang="ar-IQ" sz="3600" b="1" dirty="0"/>
              <a:t>و كذلك بين دور التقنيات الكلفوية المعاصرة في تحقيق النمو الاقتصادي وتحسين الدخل وبالتالي تحقيق التنمية </a:t>
            </a:r>
            <a:r>
              <a:rPr lang="ar-IQ" sz="3600" b="1" dirty="0" smtClean="0"/>
              <a:t>الاقتصادية</a:t>
            </a:r>
            <a:r>
              <a:rPr lang="ar-IQ" sz="3600" b="1" dirty="0"/>
              <a:t>.</a:t>
            </a:r>
            <a:r>
              <a:rPr lang="ar-SA" sz="3600" b="1" dirty="0"/>
              <a:t> كما ان </a:t>
            </a:r>
            <a:r>
              <a:rPr lang="ar-IQ" sz="3600" b="1" dirty="0"/>
              <a:t>التقنيات الكلفوية المعاصرة ومن بينها (التكاليف على اساس المواصفات) توفر</a:t>
            </a:r>
            <a:r>
              <a:rPr lang="ar-SA" sz="3600" b="1" dirty="0"/>
              <a:t> المعلومات الملائمة لاتخاذ القرارات حول المزيج الامثل والتوليفة المثلى للإنتاج كما </a:t>
            </a:r>
            <a:r>
              <a:rPr lang="ar-IQ" sz="3600" b="1" dirty="0"/>
              <a:t>انها تحدد </a:t>
            </a:r>
            <a:r>
              <a:rPr lang="ar-SA" sz="3600" b="1" dirty="0"/>
              <a:t>الموارد والطاقات غير المستغلة وهذا ما يمثل مشكلة الدراسة. لذا فان الدراسة الحالية ومن خلال هذا المدخل(قياس التكاليف على اساس المواصفات) سيتم من خلال</a:t>
            </a:r>
            <a:r>
              <a:rPr lang="ar-IQ" sz="3600" b="1" dirty="0"/>
              <a:t>ها </a:t>
            </a:r>
            <a:r>
              <a:rPr lang="ar-SA" sz="3600" b="1" dirty="0"/>
              <a:t>تلافي  اوجه القصور سواء بالأنظمة التقليدية او الحديثة ومن خلال التساؤلات التالية:</a:t>
            </a:r>
          </a:p>
          <a:p>
            <a:endParaRPr lang="en-US" sz="3200" dirty="0"/>
          </a:p>
        </p:txBody>
      </p:sp>
    </p:spTree>
    <p:extLst>
      <p:ext uri="{BB962C8B-B14F-4D97-AF65-F5344CB8AC3E}">
        <p14:creationId xmlns:p14="http://schemas.microsoft.com/office/powerpoint/2010/main" val="4227920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0955" y="984739"/>
            <a:ext cx="11043138" cy="5317674"/>
          </a:xfrm>
          <a:prstGeom prst="rect">
            <a:avLst/>
          </a:prstGeom>
        </p:spPr>
        <p:txBody>
          <a:bodyPr wrap="square">
            <a:spAutoFit/>
          </a:bodyPr>
          <a:lstStyle/>
          <a:p>
            <a:pPr algn="just">
              <a:lnSpc>
                <a:spcPct val="107000"/>
              </a:lnSpc>
              <a:spcAft>
                <a:spcPts val="800"/>
              </a:spcAft>
            </a:pPr>
            <a:r>
              <a:rPr lang="ar-SA" sz="4000" b="1" dirty="0">
                <a:latin typeface="Calibri" panose="020F0502020204030204" pitchFamily="34" charset="0"/>
                <a:ea typeface="Calibri" panose="020F0502020204030204" pitchFamily="34" charset="0"/>
              </a:rPr>
              <a:t>فالتقنيات الكلفوية المعاصرة ومن بينها التكاليف على اساس المواصفات وكمابينا دوره سابقا كيف يساهم في تخفيض التكاليف وتحسين جودة المنتجات وتحقيق الكفاءة الانتاجية بالاستغلال الامثل للطاقة والاستغلال الامثل للموارد المتاحة وزيادة الحصة السوقية من خلال زيادة المبيعات والارباح للشركات الصناعية فهو يساهم في زيادة الدخل القومي وتحقيق تنمية اقتصادية ونمو اقتصادي في مجال الصناعة وهنا لابد من بيان بعض المرتكزات المعرفية عن التنمية الاقتصادية</a:t>
            </a:r>
            <a:r>
              <a:rPr lang="ar-SA" sz="3600" b="1" dirty="0">
                <a:latin typeface="Calibri" panose="020F0502020204030204" pitchFamily="34" charset="0"/>
                <a:ea typeface="Calibri" panose="020F0502020204030204" pitchFamily="34" charset="0"/>
              </a:rPr>
              <a:t>:</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7784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flipV="1">
            <a:off x="838200" y="142876"/>
            <a:ext cx="10515600" cy="222252"/>
          </a:xfrm>
        </p:spPr>
        <p:txBody>
          <a:bodyPr>
            <a:normAutofit fontScale="90000"/>
          </a:bodyPr>
          <a:lstStyle/>
          <a:p>
            <a:pPr algn="ctr"/>
            <a:r>
              <a:rPr lang="ar-SA" sz="3200" b="1" dirty="0" smtClean="0"/>
              <a:t/>
            </a:r>
            <a:br>
              <a:rPr lang="ar-SA" sz="3200" b="1" dirty="0" smtClean="0"/>
            </a:br>
            <a:endParaRPr lang="ar-SA" sz="3200" dirty="0"/>
          </a:p>
        </p:txBody>
      </p:sp>
      <p:sp>
        <p:nvSpPr>
          <p:cNvPr id="3" name="عنصر نائب للمحتوى 2"/>
          <p:cNvSpPr>
            <a:spLocks noGrp="1"/>
          </p:cNvSpPr>
          <p:nvPr>
            <p:ph idx="1"/>
          </p:nvPr>
        </p:nvSpPr>
        <p:spPr>
          <a:xfrm>
            <a:off x="867508" y="365128"/>
            <a:ext cx="11066584" cy="5882173"/>
          </a:xfrm>
        </p:spPr>
        <p:txBody>
          <a:bodyPr>
            <a:normAutofit fontScale="92500"/>
          </a:bodyPr>
          <a:lstStyle/>
          <a:p>
            <a:pPr marL="0" indent="0" algn="just">
              <a:buNone/>
            </a:pPr>
            <a:r>
              <a:rPr lang="ar-IQ" sz="3500" b="1" u="sng" dirty="0"/>
              <a:t>اولا :- الاستنتاجات:</a:t>
            </a:r>
            <a:endParaRPr lang="en-US" sz="3500" dirty="0"/>
          </a:p>
          <a:p>
            <a:pPr marL="0" lvl="0" indent="0" algn="just">
              <a:buNone/>
            </a:pPr>
            <a:r>
              <a:rPr lang="ar-SA" sz="3200" b="1" dirty="0" smtClean="0"/>
              <a:t>1- </a:t>
            </a:r>
            <a:r>
              <a:rPr lang="ar-IQ" sz="3200" b="1" dirty="0" smtClean="0"/>
              <a:t>يساعد استعمال التقنيات الكلفوية المعاصرة ومنها ( </a:t>
            </a:r>
            <a:r>
              <a:rPr lang="ar-IQ" sz="3200" b="1" dirty="0"/>
              <a:t>مدخل قياس التكاليف على اساس المواصفات</a:t>
            </a:r>
            <a:r>
              <a:rPr lang="en-US" sz="3200" b="1" dirty="0"/>
              <a:t> </a:t>
            </a:r>
            <a:r>
              <a:rPr lang="en-US" sz="3200" b="1" dirty="0" smtClean="0"/>
              <a:t>ABCII</a:t>
            </a:r>
            <a:r>
              <a:rPr lang="ar-IQ" sz="3200" b="1" dirty="0" smtClean="0"/>
              <a:t> )الوحدات </a:t>
            </a:r>
            <a:r>
              <a:rPr lang="ar-IQ" sz="3200" b="1" dirty="0"/>
              <a:t>الاقتصادية من تخطيط تكاليف المنتج ،والسعي لتحقيق التكلفة المستهدفة والجودة المستهدفة، وبالتالي  تخفيض التكاليف وزيادة حصة المنتج بالسوق وتلبية حاجات ورغبات الزبائن مما يحقق </a:t>
            </a:r>
            <a:r>
              <a:rPr lang="ar-IQ" sz="3200" b="1" dirty="0" smtClean="0"/>
              <a:t>رضاهم.</a:t>
            </a:r>
            <a:r>
              <a:rPr lang="ar-SA" sz="3200" b="1" dirty="0" smtClean="0"/>
              <a:t> </a:t>
            </a:r>
            <a:r>
              <a:rPr lang="ar-IQ" sz="3200" b="1" dirty="0" smtClean="0"/>
              <a:t>وتحقيق </a:t>
            </a:r>
            <a:r>
              <a:rPr lang="ar-IQ" sz="3200" b="1" dirty="0"/>
              <a:t>الميزة التنافسية وزيادة الارباح للشركة</a:t>
            </a:r>
            <a:r>
              <a:rPr lang="ar-IQ" sz="3200" b="1" dirty="0" smtClean="0"/>
              <a:t>.،وزيادة النمو الاقتصادي لتحقيق التنمية الاقتصادية للبلد .</a:t>
            </a:r>
            <a:endParaRPr lang="ar-IQ" sz="3200" dirty="0"/>
          </a:p>
          <a:p>
            <a:pPr marL="0" lvl="0" indent="0" algn="just">
              <a:buNone/>
            </a:pPr>
            <a:r>
              <a:rPr lang="en-US" sz="3200" dirty="0" smtClean="0"/>
              <a:t> </a:t>
            </a:r>
            <a:endParaRPr lang="en-US" sz="3200" dirty="0"/>
          </a:p>
          <a:p>
            <a:pPr marL="0" lvl="0" indent="0" algn="just">
              <a:buNone/>
            </a:pPr>
            <a:r>
              <a:rPr lang="ar-IQ" sz="3200" b="1" dirty="0" smtClean="0"/>
              <a:t>2</a:t>
            </a:r>
            <a:r>
              <a:rPr lang="ar-SA" sz="3200" b="1" dirty="0" smtClean="0"/>
              <a:t>- </a:t>
            </a:r>
            <a:r>
              <a:rPr lang="ar-IQ" sz="3200" b="1" dirty="0" smtClean="0"/>
              <a:t>يتطلب </a:t>
            </a:r>
            <a:r>
              <a:rPr lang="ar-IQ" sz="3200" b="1" dirty="0"/>
              <a:t>تطبيق مدخل قياس التكاليف على اساس المواصفات وجود اربعة ركائز </a:t>
            </a:r>
            <a:r>
              <a:rPr lang="ar-IQ" sz="3200" b="1" dirty="0" smtClean="0"/>
              <a:t>أساسية</a:t>
            </a:r>
            <a:r>
              <a:rPr lang="ar-SA" sz="3200" b="1" dirty="0" smtClean="0"/>
              <a:t> </a:t>
            </a:r>
            <a:r>
              <a:rPr lang="ar-IQ" sz="3200" b="1" dirty="0" smtClean="0"/>
              <a:t>هي: </a:t>
            </a:r>
            <a:r>
              <a:rPr lang="ar-IQ" sz="3200" b="1" dirty="0"/>
              <a:t>مجموعة من المواصفات الاساسية للمنتج تتفق مع حاجات ورغبات الزبائن، وجود عدد من مستويات الانجاز لكل صفة من المواصفات، امكانية قياس التكلفة والعائد للمنتج عند كل مستوى من مستويات الانجاز، وامكانية تحديد التوليفة المثلى من مستويات الانجاز وبما يتحقق معها افضل عائد للوحدة الاقتصادية مع الايفاء بحاجات ورغبات الزبائن.</a:t>
            </a:r>
            <a:endParaRPr lang="en-US" sz="3200" dirty="0"/>
          </a:p>
          <a:p>
            <a:pPr marL="0" indent="0">
              <a:buNone/>
            </a:pPr>
            <a:endParaRPr lang="ar-SA" sz="3200" dirty="0"/>
          </a:p>
        </p:txBody>
      </p:sp>
      <p:pic>
        <p:nvPicPr>
          <p:cNvPr id="8" name="صورة 7"/>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424" r="20283"/>
          <a:stretch/>
        </p:blipFill>
        <p:spPr>
          <a:xfrm>
            <a:off x="-263770" y="4806000"/>
            <a:ext cx="1834540" cy="2052000"/>
          </a:xfrm>
          <a:prstGeom prst="rect">
            <a:avLst/>
          </a:prstGeom>
        </p:spPr>
      </p:pic>
    </p:spTree>
    <p:extLst>
      <p:ext uri="{BB962C8B-B14F-4D97-AF65-F5344CB8AC3E}">
        <p14:creationId xmlns:p14="http://schemas.microsoft.com/office/powerpoint/2010/main" val="1871666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0" dur="500"/>
                                        <p:tgtEl>
                                          <p:spTgt spid="3">
                                            <p:txEl>
                                              <p:pRg st="1" end="1"/>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3" dur="500"/>
                                        <p:tgtEl>
                                          <p:spTgt spid="3">
                                            <p:txEl>
                                              <p:pRg st="2" end="2"/>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20737" y="850397"/>
            <a:ext cx="10403174" cy="5486951"/>
          </a:xfrm>
          <a:prstGeom prst="rect">
            <a:avLst/>
          </a:prstGeom>
        </p:spPr>
        <p:txBody>
          <a:bodyPr wrap="square">
            <a:spAutoFit/>
          </a:bodyPr>
          <a:lstStyle/>
          <a:p>
            <a:pPr lvl="0" algn="just">
              <a:lnSpc>
                <a:spcPct val="107000"/>
              </a:lnSpc>
              <a:spcAft>
                <a:spcPts val="800"/>
              </a:spcAft>
            </a:pPr>
            <a:r>
              <a:rPr lang="ar-IQ" sz="3600" b="1" dirty="0" smtClean="0">
                <a:latin typeface="Calibri" panose="020F0502020204030204" pitchFamily="34" charset="0"/>
                <a:ea typeface="Calibri" panose="020F0502020204030204" pitchFamily="34" charset="0"/>
              </a:rPr>
              <a:t>3</a:t>
            </a:r>
            <a:r>
              <a:rPr lang="ar-SA" sz="3600" b="1" dirty="0" smtClean="0">
                <a:latin typeface="Calibri" panose="020F0502020204030204" pitchFamily="34" charset="0"/>
                <a:ea typeface="Calibri" panose="020F0502020204030204" pitchFamily="34" charset="0"/>
              </a:rPr>
              <a:t>- </a:t>
            </a:r>
            <a:r>
              <a:rPr lang="ar-IQ" sz="3600" b="1" dirty="0" smtClean="0">
                <a:latin typeface="Calibri" panose="020F0502020204030204" pitchFamily="34" charset="0"/>
                <a:ea typeface="Calibri" panose="020F0502020204030204" pitchFamily="34" charset="0"/>
              </a:rPr>
              <a:t>يمكن </a:t>
            </a:r>
            <a:r>
              <a:rPr lang="ar-IQ" sz="3600" b="1" dirty="0">
                <a:latin typeface="Calibri" panose="020F0502020204030204" pitchFamily="34" charset="0"/>
                <a:ea typeface="Calibri" panose="020F0502020204030204" pitchFamily="34" charset="0"/>
              </a:rPr>
              <a:t>قياس تكلفة مستويات الانجاز لكل صفة من مواصفات المنتج عن طريق تحديد الانشطة المضيفة للقيمة والغير مضيفة للقيمة لمستويات </a:t>
            </a:r>
            <a:r>
              <a:rPr lang="ar-IQ" sz="3600" b="1" dirty="0" smtClean="0">
                <a:latin typeface="Calibri" panose="020F0502020204030204" pitchFamily="34" charset="0"/>
                <a:ea typeface="Calibri" panose="020F0502020204030204" pitchFamily="34" charset="0"/>
              </a:rPr>
              <a:t>الانجاز.</a:t>
            </a:r>
            <a:endParaRPr lang="ar-SA" sz="3600" b="1" dirty="0">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spcAft>
                <a:spcPts val="800"/>
              </a:spcAft>
            </a:pPr>
            <a:r>
              <a:rPr lang="ar-IQ" sz="3600" b="1" dirty="0" smtClean="0">
                <a:latin typeface="Calibri" panose="020F0502020204030204" pitchFamily="34" charset="0"/>
                <a:ea typeface="Calibri" panose="020F0502020204030204" pitchFamily="34" charset="0"/>
                <a:cs typeface="Arial" panose="020B0604020202020204" pitchFamily="34" charset="0"/>
              </a:rPr>
              <a:t>4</a:t>
            </a:r>
            <a:r>
              <a:rPr lang="ar-SA" sz="3600" b="1" dirty="0" smtClean="0">
                <a:latin typeface="Calibri" panose="020F0502020204030204" pitchFamily="34" charset="0"/>
                <a:ea typeface="Calibri" panose="020F0502020204030204" pitchFamily="34" charset="0"/>
                <a:cs typeface="Arial" panose="020B0604020202020204" pitchFamily="34" charset="0"/>
              </a:rPr>
              <a:t>- </a:t>
            </a:r>
            <a:r>
              <a:rPr lang="ar-IQ" sz="3600" b="1" dirty="0" smtClean="0">
                <a:latin typeface="Calibri" panose="020F0502020204030204" pitchFamily="34" charset="0"/>
                <a:ea typeface="Calibri" panose="020F0502020204030204" pitchFamily="34" charset="0"/>
              </a:rPr>
              <a:t>ان </a:t>
            </a:r>
            <a:r>
              <a:rPr lang="ar-IQ" sz="3600" b="1" dirty="0">
                <a:latin typeface="Calibri" panose="020F0502020204030204" pitchFamily="34" charset="0"/>
                <a:ea typeface="Calibri" panose="020F0502020204030204" pitchFamily="34" charset="0"/>
              </a:rPr>
              <a:t>مدخل (</a:t>
            </a:r>
            <a:r>
              <a:rPr lang="en-US" sz="3600" b="1" dirty="0" smtClean="0">
                <a:effectLst/>
                <a:latin typeface="Calibri" panose="020F0502020204030204" pitchFamily="34" charset="0"/>
                <a:ea typeface="Calibri" panose="020F0502020204030204" pitchFamily="34" charset="0"/>
                <a:cs typeface="Arial" panose="020B0604020202020204" pitchFamily="34" charset="0"/>
              </a:rPr>
              <a:t>ABCII</a:t>
            </a:r>
            <a:r>
              <a:rPr lang="ar-IQ" sz="3600" b="1" dirty="0" smtClean="0">
                <a:latin typeface="Calibri" panose="020F0502020204030204" pitchFamily="34" charset="0"/>
                <a:ea typeface="Calibri" panose="020F0502020204030204" pitchFamily="34" charset="0"/>
              </a:rPr>
              <a:t>) </a:t>
            </a:r>
            <a:r>
              <a:rPr lang="ar-IQ" sz="3600" b="1" dirty="0">
                <a:latin typeface="Calibri" panose="020F0502020204030204" pitchFamily="34" charset="0"/>
                <a:ea typeface="Calibri" panose="020F0502020204030204" pitchFamily="34" charset="0"/>
              </a:rPr>
              <a:t>يعتمد على استخدام الاساليب العلمية مثل استخدام اسلوب التحليل المشترك واسلوب هندسة القيمة وذلك لتحديد مواصفات المنتجات التي تفي برغبات الزبون في ضوء اقل تكلفة. واسلوب سلسلة </a:t>
            </a:r>
            <a:r>
              <a:rPr lang="ar-SA" sz="3600" b="1" dirty="0">
                <a:latin typeface="Calibri" panose="020F0502020204030204" pitchFamily="34" charset="0"/>
                <a:ea typeface="Calibri" panose="020F0502020204030204" pitchFamily="34" charset="0"/>
              </a:rPr>
              <a:t>ا</a:t>
            </a:r>
            <a:r>
              <a:rPr lang="ar-IQ" sz="3600" b="1" dirty="0" smtClean="0">
                <a:latin typeface="Calibri" panose="020F0502020204030204" pitchFamily="34" charset="0"/>
                <a:ea typeface="Calibri" panose="020F0502020204030204" pitchFamily="34" charset="0"/>
              </a:rPr>
              <a:t>لقيمة </a:t>
            </a:r>
            <a:r>
              <a:rPr lang="ar-IQ" sz="3600" b="1" dirty="0">
                <a:latin typeface="Calibri" panose="020F0502020204030204" pitchFamily="34" charset="0"/>
                <a:ea typeface="Calibri" panose="020F0502020204030204" pitchFamily="34" charset="0"/>
              </a:rPr>
              <a:t>لتحديد وتقييم مستويات انجاز كل مواصفة ومنفعة كل مستوى منها وبالتالي يمكن تحديد وقياس تكلفة ومنفعة كل وحدة من وحدات </a:t>
            </a:r>
            <a:r>
              <a:rPr lang="ar-IQ" sz="3600" b="1" dirty="0" smtClean="0">
                <a:latin typeface="Calibri" panose="020F0502020204030204" pitchFamily="34" charset="0"/>
                <a:ea typeface="Calibri" panose="020F0502020204030204" pitchFamily="34" charset="0"/>
              </a:rPr>
              <a:t>المنتج</a:t>
            </a:r>
            <a:r>
              <a:rPr lang="ar-IQ" sz="2400" b="1" dirty="0" smtClean="0">
                <a:latin typeface="Calibri" panose="020F0502020204030204" pitchFamily="34" charset="0"/>
                <a:ea typeface="Calibri" panose="020F0502020204030204" pitchFamily="34" charset="0"/>
              </a:rPr>
              <a:t>.</a:t>
            </a:r>
            <a:endParaRPr lang="en-US"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25085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46892"/>
            <a:ext cx="13786337" cy="6943567"/>
          </a:xfrm>
          <a:prstGeom prst="rect">
            <a:avLst/>
          </a:prstGeom>
        </p:spPr>
        <p:txBody>
          <a:bodyPr wrap="square">
            <a:spAutoFit/>
          </a:bodyPr>
          <a:lstStyle/>
          <a:p>
            <a:pPr algn="just">
              <a:lnSpc>
                <a:spcPct val="107000"/>
              </a:lnSpc>
              <a:spcAft>
                <a:spcPts val="800"/>
              </a:spcAft>
            </a:pPr>
            <a:r>
              <a:rPr lang="ar-IQ" sz="3600" b="1" dirty="0" smtClean="0">
                <a:solidFill>
                  <a:srgbClr val="000000"/>
                </a:solidFill>
                <a:latin typeface="Calibri" panose="020F0502020204030204" pitchFamily="34" charset="0"/>
                <a:ea typeface="Calibri" panose="020F0502020204030204" pitchFamily="34" charset="0"/>
                <a:cs typeface="Times" panose="02020603050405020304" pitchFamily="18" charset="0"/>
              </a:rPr>
              <a:t>5-</a:t>
            </a:r>
            <a:r>
              <a:rPr lang="ar-SA" sz="3600" b="1" dirty="0" smtClean="0">
                <a:solidFill>
                  <a:srgbClr val="000000"/>
                </a:solidFill>
                <a:latin typeface="Calibri" panose="020F0502020204030204" pitchFamily="34" charset="0"/>
                <a:ea typeface="Calibri" panose="020F0502020204030204" pitchFamily="34" charset="0"/>
                <a:cs typeface="Times" panose="02020603050405020304" pitchFamily="18" charset="0"/>
              </a:rPr>
              <a:t>ان </a:t>
            </a:r>
            <a:r>
              <a:rPr lang="ar-SA" sz="3600" b="1" dirty="0">
                <a:solidFill>
                  <a:srgbClr val="000000"/>
                </a:solidFill>
                <a:latin typeface="Calibri" panose="020F0502020204030204" pitchFamily="34" charset="0"/>
                <a:ea typeface="Calibri" panose="020F0502020204030204" pitchFamily="34" charset="0"/>
                <a:cs typeface="Times" panose="02020603050405020304" pitchFamily="18" charset="0"/>
              </a:rPr>
              <a:t>ما يهمنا في الوقت الحاضر ان نعرف ما هي استراتيجية الحكومة تجاه </a:t>
            </a:r>
            <a:r>
              <a:rPr lang="ar-SA" sz="3600" b="1" dirty="0" smtClean="0">
                <a:solidFill>
                  <a:srgbClr val="000000"/>
                </a:solidFill>
                <a:latin typeface="Calibri" panose="020F0502020204030204" pitchFamily="34" charset="0"/>
                <a:ea typeface="Calibri" panose="020F0502020204030204" pitchFamily="34" charset="0"/>
                <a:cs typeface="Times" panose="02020603050405020304" pitchFamily="18" charset="0"/>
              </a:rPr>
              <a:t>القطاع</a:t>
            </a:r>
            <a:endParaRPr lang="ar-IQ" sz="3600" b="1" dirty="0" smtClean="0">
              <a:solidFill>
                <a:srgbClr val="000000"/>
              </a:solidFill>
              <a:latin typeface="Calibri" panose="020F0502020204030204" pitchFamily="34" charset="0"/>
              <a:ea typeface="Calibri" panose="020F0502020204030204" pitchFamily="34" charset="0"/>
              <a:cs typeface="Times" panose="02020603050405020304" pitchFamily="18" charset="0"/>
            </a:endParaRPr>
          </a:p>
          <a:p>
            <a:pPr algn="just">
              <a:lnSpc>
                <a:spcPct val="107000"/>
              </a:lnSpc>
              <a:spcAft>
                <a:spcPts val="800"/>
              </a:spcAft>
            </a:pPr>
            <a:r>
              <a:rPr lang="ar-SA" sz="3600" b="1" dirty="0" smtClean="0">
                <a:solidFill>
                  <a:srgbClr val="000000"/>
                </a:solidFill>
                <a:latin typeface="Calibri" panose="020F0502020204030204" pitchFamily="34" charset="0"/>
                <a:ea typeface="Calibri" panose="020F0502020204030204" pitchFamily="34" charset="0"/>
                <a:cs typeface="Times"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cs typeface="Times" panose="02020603050405020304" pitchFamily="18" charset="0"/>
              </a:rPr>
              <a:t>الصناعي عموماً من ناحية وايهما ينبغي ان ينمى ويطور اولاًالقطاع </a:t>
            </a:r>
            <a:r>
              <a:rPr lang="ar-SA" sz="3600" b="1" dirty="0" smtClean="0">
                <a:solidFill>
                  <a:srgbClr val="000000"/>
                </a:solidFill>
                <a:latin typeface="Calibri" panose="020F0502020204030204" pitchFamily="34" charset="0"/>
                <a:ea typeface="Calibri" panose="020F0502020204030204" pitchFamily="34" charset="0"/>
                <a:cs typeface="Times"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cs typeface="Times" panose="02020603050405020304" pitchFamily="18" charset="0"/>
              </a:rPr>
              <a:t>العام ام الخاص </a:t>
            </a:r>
            <a:endParaRPr lang="ar-IQ" sz="3600" b="1" dirty="0" smtClean="0">
              <a:solidFill>
                <a:srgbClr val="000000"/>
              </a:solidFill>
              <a:latin typeface="Calibri" panose="020F0502020204030204" pitchFamily="34" charset="0"/>
              <a:ea typeface="Calibri" panose="020F0502020204030204" pitchFamily="34" charset="0"/>
              <a:cs typeface="Times" panose="02020603050405020304" pitchFamily="18" charset="0"/>
            </a:endParaRPr>
          </a:p>
          <a:p>
            <a:pPr algn="just">
              <a:lnSpc>
                <a:spcPct val="107000"/>
              </a:lnSpc>
              <a:spcAft>
                <a:spcPts val="800"/>
              </a:spcAft>
            </a:pPr>
            <a:r>
              <a:rPr lang="ar-SA" sz="3600" b="1" dirty="0" smtClean="0">
                <a:solidFill>
                  <a:srgbClr val="000000"/>
                </a:solidFill>
                <a:latin typeface="Calibri" panose="020F0502020204030204" pitchFamily="34" charset="0"/>
                <a:ea typeface="Calibri" panose="020F0502020204030204" pitchFamily="34" charset="0"/>
                <a:cs typeface="Times"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cs typeface="Times" panose="02020603050405020304" pitchFamily="18" charset="0"/>
              </a:rPr>
              <a:t>وهذا  يحتم على الدولة الاهتمام بالقطاع الصناعي العام وانتشاله من التدهور </a:t>
            </a:r>
            <a:r>
              <a:rPr lang="ar-SA" sz="3600" b="1" dirty="0" smtClean="0">
                <a:solidFill>
                  <a:srgbClr val="000000"/>
                </a:solidFill>
                <a:latin typeface="Calibri" panose="020F0502020204030204" pitchFamily="34" charset="0"/>
                <a:ea typeface="Calibri" panose="020F0502020204030204" pitchFamily="34" charset="0"/>
                <a:cs typeface="Times" panose="02020603050405020304" pitchFamily="18" charset="0"/>
              </a:rPr>
              <a:t>بأعادة</a:t>
            </a:r>
            <a:endParaRPr lang="ar-IQ" sz="3600" b="1" dirty="0" smtClean="0">
              <a:solidFill>
                <a:srgbClr val="000000"/>
              </a:solidFill>
              <a:latin typeface="Calibri" panose="020F0502020204030204" pitchFamily="34" charset="0"/>
              <a:ea typeface="Calibri" panose="020F0502020204030204" pitchFamily="34" charset="0"/>
              <a:cs typeface="Times" panose="02020603050405020304" pitchFamily="18" charset="0"/>
            </a:endParaRPr>
          </a:p>
          <a:p>
            <a:pPr algn="just">
              <a:lnSpc>
                <a:spcPct val="107000"/>
              </a:lnSpc>
              <a:spcAft>
                <a:spcPts val="800"/>
              </a:spcAft>
            </a:pPr>
            <a:r>
              <a:rPr lang="ar-SA" sz="3600" b="1" dirty="0" smtClean="0">
                <a:solidFill>
                  <a:srgbClr val="000000"/>
                </a:solidFill>
                <a:latin typeface="Calibri" panose="020F0502020204030204" pitchFamily="34" charset="0"/>
                <a:ea typeface="Calibri" panose="020F0502020204030204" pitchFamily="34" charset="0"/>
                <a:cs typeface="Times" panose="02020603050405020304" pitchFamily="18" charset="0"/>
              </a:rPr>
              <a:t> الحياة </a:t>
            </a:r>
            <a:r>
              <a:rPr lang="ar-SA" sz="3600" b="1" dirty="0">
                <a:solidFill>
                  <a:srgbClr val="000000"/>
                </a:solidFill>
                <a:latin typeface="Calibri" panose="020F0502020204030204" pitchFamily="34" charset="0"/>
                <a:ea typeface="Calibri" panose="020F0502020204030204" pitchFamily="34" charset="0"/>
                <a:cs typeface="Times" panose="02020603050405020304" pitchFamily="18" charset="0"/>
              </a:rPr>
              <a:t>الى الصناعات المحطمة والمهملة والمدمرة وتحديثها لتسهم فوراً في </a:t>
            </a:r>
            <a:r>
              <a:rPr lang="ar-SA" sz="3600" b="1" dirty="0" smtClean="0">
                <a:solidFill>
                  <a:srgbClr val="000000"/>
                </a:solidFill>
                <a:latin typeface="Calibri" panose="020F0502020204030204" pitchFamily="34" charset="0"/>
                <a:ea typeface="Calibri" panose="020F0502020204030204" pitchFamily="34" charset="0"/>
                <a:cs typeface="Times" panose="02020603050405020304" pitchFamily="18" charset="0"/>
              </a:rPr>
              <a:t>توفير</a:t>
            </a:r>
            <a:endParaRPr lang="ar-IQ" sz="3600" b="1" dirty="0" smtClean="0">
              <a:solidFill>
                <a:srgbClr val="000000"/>
              </a:solidFill>
              <a:latin typeface="Calibri" panose="020F0502020204030204" pitchFamily="34" charset="0"/>
              <a:ea typeface="Calibri" panose="020F0502020204030204" pitchFamily="34" charset="0"/>
              <a:cs typeface="Times" panose="02020603050405020304" pitchFamily="18" charset="0"/>
            </a:endParaRPr>
          </a:p>
          <a:p>
            <a:pPr algn="just">
              <a:lnSpc>
                <a:spcPct val="107000"/>
              </a:lnSpc>
              <a:spcAft>
                <a:spcPts val="800"/>
              </a:spcAft>
            </a:pPr>
            <a:r>
              <a:rPr lang="ar-SA" sz="3600" b="1" dirty="0" smtClean="0">
                <a:solidFill>
                  <a:srgbClr val="000000"/>
                </a:solidFill>
                <a:latin typeface="Calibri" panose="020F0502020204030204" pitchFamily="34" charset="0"/>
                <a:ea typeface="Calibri" panose="020F0502020204030204" pitchFamily="34" charset="0"/>
                <a:cs typeface="Times"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cs typeface="Times" panose="02020603050405020304" pitchFamily="18" charset="0"/>
              </a:rPr>
              <a:t>البضائع والمنتجات التي يحتاجها الشعب العراقي مع حمايتها من المنافسة الاجنبية </a:t>
            </a:r>
            <a:endParaRPr lang="ar-IQ" sz="3600" b="1" dirty="0" smtClean="0">
              <a:solidFill>
                <a:srgbClr val="000000"/>
              </a:solidFill>
              <a:latin typeface="Calibri" panose="020F0502020204030204" pitchFamily="34" charset="0"/>
              <a:ea typeface="Calibri" panose="020F0502020204030204" pitchFamily="34" charset="0"/>
              <a:cs typeface="Times" panose="02020603050405020304" pitchFamily="18" charset="0"/>
            </a:endParaRPr>
          </a:p>
          <a:p>
            <a:pPr algn="just">
              <a:lnSpc>
                <a:spcPct val="107000"/>
              </a:lnSpc>
              <a:spcAft>
                <a:spcPts val="800"/>
              </a:spcAft>
            </a:pPr>
            <a:r>
              <a:rPr lang="ar-SA" sz="3600" b="1" dirty="0" smtClean="0">
                <a:solidFill>
                  <a:srgbClr val="000000"/>
                </a:solidFill>
                <a:latin typeface="Calibri" panose="020F0502020204030204" pitchFamily="34" charset="0"/>
                <a:ea typeface="Calibri" panose="020F0502020204030204" pitchFamily="34" charset="0"/>
                <a:cs typeface="Times" panose="02020603050405020304" pitchFamily="18" charset="0"/>
              </a:rPr>
              <a:t>والاخذ </a:t>
            </a:r>
            <a:r>
              <a:rPr lang="ar-SA" sz="3600" b="1" dirty="0">
                <a:solidFill>
                  <a:srgbClr val="000000"/>
                </a:solidFill>
                <a:latin typeface="Calibri" panose="020F0502020204030204" pitchFamily="34" charset="0"/>
                <a:ea typeface="Calibri" panose="020F0502020204030204" pitchFamily="34" charset="0"/>
                <a:cs typeface="Times" panose="02020603050405020304" pitchFamily="18" charset="0"/>
              </a:rPr>
              <a:t>بنظر الاعتبار خفض كلفتها ليكون سعر بيعها مناسب لدخل الفرد العراقي من </a:t>
            </a:r>
            <a:endParaRPr lang="ar-IQ" sz="3600" b="1" dirty="0" smtClean="0">
              <a:solidFill>
                <a:srgbClr val="000000"/>
              </a:solidFill>
              <a:latin typeface="Calibri" panose="020F0502020204030204" pitchFamily="34" charset="0"/>
              <a:ea typeface="Calibri" panose="020F0502020204030204" pitchFamily="34" charset="0"/>
              <a:cs typeface="Times" panose="02020603050405020304" pitchFamily="18" charset="0"/>
            </a:endParaRPr>
          </a:p>
          <a:p>
            <a:pPr algn="just">
              <a:lnSpc>
                <a:spcPct val="107000"/>
              </a:lnSpc>
              <a:spcAft>
                <a:spcPts val="800"/>
              </a:spcAft>
            </a:pPr>
            <a:r>
              <a:rPr lang="ar-SA" sz="3600" b="1" dirty="0" smtClean="0">
                <a:solidFill>
                  <a:srgbClr val="000000"/>
                </a:solidFill>
                <a:latin typeface="Calibri" panose="020F0502020204030204" pitchFamily="34" charset="0"/>
                <a:ea typeface="Calibri" panose="020F0502020204030204" pitchFamily="34" charset="0"/>
                <a:cs typeface="Times" panose="02020603050405020304" pitchFamily="18" charset="0"/>
              </a:rPr>
              <a:t>ناحية </a:t>
            </a:r>
            <a:r>
              <a:rPr lang="ar-SA" sz="3600" b="1" dirty="0">
                <a:solidFill>
                  <a:srgbClr val="000000"/>
                </a:solidFill>
                <a:latin typeface="Calibri" panose="020F0502020204030204" pitchFamily="34" charset="0"/>
                <a:ea typeface="Calibri" panose="020F0502020204030204" pitchFamily="34" charset="0"/>
                <a:cs typeface="Times" panose="02020603050405020304" pitchFamily="18" charset="0"/>
              </a:rPr>
              <a:t>ومنافساً لسعر البضاعة الاجنبية من ناحية اخرى، وهل ان حاجة البلد الى </a:t>
            </a:r>
            <a:r>
              <a:rPr lang="ar-SA" sz="3600" b="1" dirty="0" smtClean="0">
                <a:solidFill>
                  <a:srgbClr val="000000"/>
                </a:solidFill>
                <a:latin typeface="Calibri" panose="020F0502020204030204" pitchFamily="34" charset="0"/>
                <a:ea typeface="Calibri" panose="020F0502020204030204" pitchFamily="34" charset="0"/>
                <a:cs typeface="Times" panose="02020603050405020304" pitchFamily="18" charset="0"/>
              </a:rPr>
              <a:t>الكثير</a:t>
            </a:r>
            <a:endParaRPr lang="ar-IQ" sz="3600" b="1" dirty="0" smtClean="0">
              <a:solidFill>
                <a:srgbClr val="000000"/>
              </a:solidFill>
              <a:latin typeface="Calibri" panose="020F0502020204030204" pitchFamily="34" charset="0"/>
              <a:ea typeface="Calibri" panose="020F0502020204030204" pitchFamily="34" charset="0"/>
              <a:cs typeface="Times" panose="02020603050405020304" pitchFamily="18" charset="0"/>
            </a:endParaRPr>
          </a:p>
          <a:p>
            <a:pPr algn="just">
              <a:lnSpc>
                <a:spcPct val="107000"/>
              </a:lnSpc>
              <a:spcAft>
                <a:spcPts val="800"/>
              </a:spcAft>
            </a:pPr>
            <a:r>
              <a:rPr lang="ar-SA" sz="3600" b="1" dirty="0" smtClean="0">
                <a:solidFill>
                  <a:srgbClr val="000000"/>
                </a:solidFill>
                <a:latin typeface="Calibri" panose="020F0502020204030204" pitchFamily="34" charset="0"/>
                <a:ea typeface="Calibri" panose="020F0502020204030204" pitchFamily="34" charset="0"/>
                <a:cs typeface="Times"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cs typeface="Times" panose="02020603050405020304" pitchFamily="18" charset="0"/>
              </a:rPr>
              <a:t>من الصناعات الثقيلة لا تفرض على الحكومة العراقية ووزارة الصناعة </a:t>
            </a:r>
            <a:r>
              <a:rPr lang="ar-SA" sz="3600" b="1" dirty="0" smtClean="0">
                <a:solidFill>
                  <a:srgbClr val="000000"/>
                </a:solidFill>
                <a:latin typeface="Calibri" panose="020F0502020204030204" pitchFamily="34" charset="0"/>
                <a:ea typeface="Calibri" panose="020F0502020204030204" pitchFamily="34" charset="0"/>
                <a:cs typeface="Times" panose="02020603050405020304" pitchFamily="18" charset="0"/>
              </a:rPr>
              <a:t>الاهتمام الكبير</a:t>
            </a:r>
            <a:endParaRPr lang="ar-IQ" sz="3600" b="1" dirty="0" smtClean="0">
              <a:solidFill>
                <a:srgbClr val="000000"/>
              </a:solidFill>
              <a:latin typeface="Calibri" panose="020F0502020204030204" pitchFamily="34" charset="0"/>
              <a:ea typeface="Calibri" panose="020F0502020204030204" pitchFamily="34" charset="0"/>
              <a:cs typeface="Times" panose="02020603050405020304" pitchFamily="18" charset="0"/>
            </a:endParaRPr>
          </a:p>
          <a:p>
            <a:pPr algn="just">
              <a:lnSpc>
                <a:spcPct val="107000"/>
              </a:lnSpc>
              <a:spcAft>
                <a:spcPts val="800"/>
              </a:spcAft>
            </a:pPr>
            <a:r>
              <a:rPr lang="ar-SA" sz="3600" b="1" dirty="0" smtClean="0">
                <a:solidFill>
                  <a:srgbClr val="000000"/>
                </a:solidFill>
                <a:latin typeface="Calibri" panose="020F0502020204030204" pitchFamily="34" charset="0"/>
                <a:ea typeface="Calibri" panose="020F0502020204030204" pitchFamily="34" charset="0"/>
                <a:cs typeface="Times"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cs typeface="Times" panose="02020603050405020304" pitchFamily="18" charset="0"/>
              </a:rPr>
              <a:t>ببناء فرع الصناعة المهم هذا والذي من الصعوبة على القطاع الخاص المساهمة </a:t>
            </a:r>
            <a:r>
              <a:rPr lang="ar-SA" sz="3600" b="1" dirty="0" smtClean="0">
                <a:solidFill>
                  <a:srgbClr val="000000"/>
                </a:solidFill>
                <a:latin typeface="Calibri" panose="020F0502020204030204" pitchFamily="34" charset="0"/>
                <a:ea typeface="Calibri" panose="020F0502020204030204" pitchFamily="34" charset="0"/>
                <a:cs typeface="Times" panose="02020603050405020304" pitchFamily="18" charset="0"/>
              </a:rPr>
              <a:t>فيه</a:t>
            </a:r>
            <a:endParaRPr lang="ar-IQ" sz="3600" b="1" dirty="0" smtClean="0">
              <a:solidFill>
                <a:srgbClr val="000000"/>
              </a:solidFill>
              <a:latin typeface="Calibri" panose="020F0502020204030204" pitchFamily="34" charset="0"/>
              <a:ea typeface="Calibri" panose="020F0502020204030204" pitchFamily="34" charset="0"/>
              <a:cs typeface="Times" panose="02020603050405020304" pitchFamily="18" charset="0"/>
            </a:endParaRPr>
          </a:p>
          <a:p>
            <a:pPr algn="just">
              <a:lnSpc>
                <a:spcPct val="107000"/>
              </a:lnSpc>
              <a:spcAft>
                <a:spcPts val="800"/>
              </a:spcAft>
            </a:pPr>
            <a:r>
              <a:rPr lang="ar-SA" sz="3600" b="1" dirty="0" smtClean="0">
                <a:solidFill>
                  <a:srgbClr val="000000"/>
                </a:solidFill>
                <a:latin typeface="Calibri" panose="020F0502020204030204" pitchFamily="34" charset="0"/>
                <a:ea typeface="Calibri" panose="020F0502020204030204" pitchFamily="34" charset="0"/>
                <a:cs typeface="Times" panose="02020603050405020304" pitchFamily="18" charset="0"/>
              </a:rPr>
              <a:t> </a:t>
            </a:r>
            <a:r>
              <a:rPr lang="ar-SA" sz="3600" b="1" dirty="0">
                <a:solidFill>
                  <a:srgbClr val="000000"/>
                </a:solidFill>
                <a:latin typeface="Calibri" panose="020F0502020204030204" pitchFamily="34" charset="0"/>
                <a:ea typeface="Calibri" panose="020F0502020204030204" pitchFamily="34" charset="0"/>
                <a:cs typeface="Times" panose="02020603050405020304" pitchFamily="18" charset="0"/>
              </a:rPr>
              <a:t>الا وهو فرع الصناعات الثقيلة</a:t>
            </a:r>
            <a:r>
              <a:rPr lang="ar-SA" sz="3200" b="1" dirty="0">
                <a:solidFill>
                  <a:srgbClr val="000000"/>
                </a:solidFill>
                <a:latin typeface="Calibri" panose="020F0502020204030204" pitchFamily="34" charset="0"/>
                <a:ea typeface="Calibri" panose="020F0502020204030204" pitchFamily="34" charset="0"/>
                <a:cs typeface="Times" panose="02020603050405020304" pitchFamily="18" charset="0"/>
              </a:rPr>
              <a:t>، </a:t>
            </a:r>
            <a:endParaRPr lang="en-US"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417302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14400" y="255048"/>
            <a:ext cx="10777928" cy="6696833"/>
          </a:xfrm>
          <a:prstGeom prst="rect">
            <a:avLst/>
          </a:prstGeom>
        </p:spPr>
        <p:txBody>
          <a:bodyPr wrap="square">
            <a:spAutoFit/>
          </a:bodyPr>
          <a:lstStyle/>
          <a:p>
            <a:pPr marL="400050" algn="just">
              <a:lnSpc>
                <a:spcPct val="107000"/>
              </a:lnSpc>
              <a:spcAft>
                <a:spcPts val="800"/>
              </a:spcAft>
            </a:pPr>
            <a:r>
              <a:rPr lang="ar-IQ" sz="3200" b="1" u="sng" dirty="0">
                <a:latin typeface="Calibri" panose="020F0502020204030204" pitchFamily="34" charset="0"/>
                <a:ea typeface="Calibri" panose="020F0502020204030204" pitchFamily="34" charset="0"/>
              </a:rPr>
              <a:t>ثانيا :التوصيات:</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marL="400050" algn="just">
              <a:lnSpc>
                <a:spcPct val="107000"/>
              </a:lnSpc>
              <a:spcAft>
                <a:spcPts val="800"/>
              </a:spcAft>
            </a:pPr>
            <a:r>
              <a:rPr lang="ar-IQ" sz="3200" b="1" dirty="0" smtClean="0">
                <a:latin typeface="Calibri" panose="020F0502020204030204" pitchFamily="34" charset="0"/>
                <a:ea typeface="Calibri" panose="020F0502020204030204" pitchFamily="34" charset="0"/>
              </a:rPr>
              <a:t>1-</a:t>
            </a:r>
            <a:r>
              <a:rPr lang="ar-SA" sz="3200" b="1" dirty="0" smtClean="0">
                <a:latin typeface="Calibri" panose="020F0502020204030204" pitchFamily="34" charset="0"/>
                <a:ea typeface="Calibri" panose="020F0502020204030204" pitchFamily="34" charset="0"/>
              </a:rPr>
              <a:t> </a:t>
            </a:r>
            <a:r>
              <a:rPr lang="ar-IQ" sz="3200" b="1" dirty="0" smtClean="0">
                <a:latin typeface="Calibri" panose="020F0502020204030204" pitchFamily="34" charset="0"/>
                <a:ea typeface="Calibri" panose="020F0502020204030204" pitchFamily="34" charset="0"/>
              </a:rPr>
              <a:t>ضرورة </a:t>
            </a:r>
            <a:r>
              <a:rPr lang="ar-IQ" sz="3200" b="1" dirty="0">
                <a:latin typeface="Calibri" panose="020F0502020204030204" pitchFamily="34" charset="0"/>
                <a:ea typeface="Calibri" panose="020F0502020204030204" pitchFamily="34" charset="0"/>
              </a:rPr>
              <a:t>سعي الوحدات الاقتصادية لاستخدام اساليب حديثة لقياس التكاليف لتلافي اوجه القصور في الانظمة التقليدية.</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marL="400050" algn="just">
              <a:lnSpc>
                <a:spcPct val="107000"/>
              </a:lnSpc>
              <a:spcAft>
                <a:spcPts val="800"/>
              </a:spcAft>
            </a:pPr>
            <a:r>
              <a:rPr lang="ar-IQ" sz="3200" b="1" dirty="0">
                <a:latin typeface="Calibri" panose="020F0502020204030204" pitchFamily="34" charset="0"/>
                <a:ea typeface="Calibri" panose="020F0502020204030204" pitchFamily="34" charset="0"/>
              </a:rPr>
              <a:t>2-</a:t>
            </a:r>
            <a:r>
              <a:rPr lang="ar-IQ" sz="3200" dirty="0">
                <a:latin typeface="Calibri" panose="020F0502020204030204" pitchFamily="34" charset="0"/>
                <a:ea typeface="Calibri" panose="020F0502020204030204" pitchFamily="34" charset="0"/>
              </a:rPr>
              <a:t> </a:t>
            </a:r>
            <a:r>
              <a:rPr lang="ar-IQ" sz="3200" b="1" dirty="0">
                <a:latin typeface="Calibri" panose="020F0502020204030204" pitchFamily="34" charset="0"/>
                <a:ea typeface="Calibri" panose="020F0502020204030204" pitchFamily="34" charset="0"/>
              </a:rPr>
              <a:t>ضرورة اعتماد الوحدات الاقتصادية على الاساليب الحديثة لقياس التكاليف وبنفس الوقت يلبي حاجات ورغبات الزبائن من حيث الاخذ بالمواصفات التي تلبي رغباته وان مدخل قياس التكاليف على اساس المواصفات</a:t>
            </a:r>
            <a:r>
              <a:rPr lang="en-US" sz="3200" b="1" dirty="0" smtClean="0">
                <a:effectLst/>
                <a:latin typeface="Calibri" panose="020F0502020204030204" pitchFamily="34" charset="0"/>
                <a:ea typeface="Calibri" panose="020F0502020204030204" pitchFamily="34" charset="0"/>
                <a:cs typeface="Arial" panose="020B0604020202020204" pitchFamily="34" charset="0"/>
              </a:rPr>
              <a:t> ABCII</a:t>
            </a:r>
            <a:r>
              <a:rPr lang="ar-IQ" sz="3200" b="1" dirty="0" smtClean="0">
                <a:latin typeface="Calibri" panose="020F0502020204030204" pitchFamily="34" charset="0"/>
                <a:ea typeface="Calibri" panose="020F0502020204030204" pitchFamily="34" charset="0"/>
              </a:rPr>
              <a:t> </a:t>
            </a:r>
            <a:r>
              <a:rPr lang="ar-IQ" sz="3200" b="1" dirty="0">
                <a:latin typeface="Calibri" panose="020F0502020204030204" pitchFamily="34" charset="0"/>
                <a:ea typeface="Calibri" panose="020F0502020204030204" pitchFamily="34" charset="0"/>
              </a:rPr>
              <a:t>يحقق </a:t>
            </a:r>
            <a:r>
              <a:rPr lang="ar-IQ" sz="3200" b="1" dirty="0" smtClean="0">
                <a:latin typeface="Calibri" panose="020F0502020204030204" pitchFamily="34" charset="0"/>
                <a:ea typeface="Calibri" panose="020F0502020204030204" pitchFamily="34" charset="0"/>
              </a:rPr>
              <a:t>ذلك لتعزيز الحصة السوقية للشركات وزيادة ارباح وتحقيق النمو الاقتصادي في قطاع الصناعة وبالتالي تحقيق التنمية الاقتصادية للبلد..</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marL="400050" algn="just">
              <a:lnSpc>
                <a:spcPct val="107000"/>
              </a:lnSpc>
              <a:spcAft>
                <a:spcPts val="800"/>
              </a:spcAft>
            </a:pPr>
            <a:r>
              <a:rPr lang="ar-IQ" sz="3200" b="1" dirty="0">
                <a:latin typeface="Calibri" panose="020F0502020204030204" pitchFamily="34" charset="0"/>
                <a:ea typeface="Calibri" panose="020F0502020204030204" pitchFamily="34" charset="0"/>
              </a:rPr>
              <a:t>3- تطبيق الوحدات الاقتصادية لمدخل قياس التكاليف على اساس المواصفات </a:t>
            </a:r>
            <a:r>
              <a:rPr lang="en-US" sz="3200" b="1" dirty="0" smtClean="0">
                <a:effectLst/>
                <a:latin typeface="Calibri" panose="020F0502020204030204" pitchFamily="34" charset="0"/>
                <a:ea typeface="Calibri" panose="020F0502020204030204" pitchFamily="34" charset="0"/>
                <a:cs typeface="Arial" panose="020B0604020202020204" pitchFamily="34" charset="0"/>
              </a:rPr>
              <a:t>ABCII</a:t>
            </a:r>
            <a:r>
              <a:rPr lang="ar-IQ" sz="3200" b="1" dirty="0" smtClean="0">
                <a:latin typeface="Calibri" panose="020F0502020204030204" pitchFamily="34" charset="0"/>
                <a:ea typeface="Calibri" panose="020F0502020204030204" pitchFamily="34" charset="0"/>
              </a:rPr>
              <a:t>يساهم </a:t>
            </a:r>
            <a:r>
              <a:rPr lang="ar-IQ" sz="3200" b="1" dirty="0">
                <a:latin typeface="Calibri" panose="020F0502020204030204" pitchFamily="34" charset="0"/>
                <a:ea typeface="Calibri" panose="020F0502020204030204" pitchFamily="34" charset="0"/>
              </a:rPr>
              <a:t>في قياس تكلفة الموارد المستنفذة في الانشطة الضرورية والتي تضيف قيمة مع استبعاد تكلفة الموارد المستنفذة في الانشطة غير الضرورية والتي لا تضيف قيمة.</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79309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500"/>
                                        <p:tgtEl>
                                          <p:spTgt spid="2">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123" y="422031"/>
            <a:ext cx="11887200" cy="4212628"/>
          </a:xfrm>
          <a:prstGeom prst="rect">
            <a:avLst/>
          </a:prstGeom>
        </p:spPr>
        <p:txBody>
          <a:bodyPr wrap="square">
            <a:spAutoFit/>
          </a:bodyPr>
          <a:lstStyle/>
          <a:p>
            <a:pPr>
              <a:lnSpc>
                <a:spcPct val="107000"/>
              </a:lnSpc>
              <a:spcAft>
                <a:spcPts val="800"/>
              </a:spcAft>
            </a:pPr>
            <a:r>
              <a:rPr lang="ar-IQ" sz="3600" b="1" dirty="0" smtClean="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panose="02020603050405020304" pitchFamily="18" charset="0"/>
              </a:rPr>
              <a:t>4- على </a:t>
            </a:r>
            <a:r>
              <a:rPr lang="ar-SA" sz="3600" b="1" dirty="0" smtClean="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panose="02020603050405020304" pitchFamily="18" charset="0"/>
              </a:rPr>
              <a:t>الدولة </a:t>
            </a:r>
            <a:r>
              <a:rPr lang="ar-SA" sz="3600" b="1"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panose="02020603050405020304" pitchFamily="18" charset="0"/>
              </a:rPr>
              <a:t>ان رغبت بقيام صناعة حقيقية ثقيلة وخفيفة ان تقوم بدعم واسناد وتحفيز القطاع الخاص للمساهمة في بناء الصناعات الخفيفة الواسعة التي يحتاجها الاقتصاد العراقي والقطاع العام او التي في طريقها للتقدم فتحفز القطاع الخاص في بناء مشاريعه والمساهمة في استثماراته فيساعد ذلك في سرعة النمو الاقتصادي بتشغيل ايادي عاملة كثيرة عاطلة مستهلكة غير منتجة فتساهم في زيادة الدخل القومي وتعوض عن كثير من الحاجة للاستيراد من دول اخرى مما يحافظ على ثروات البلد وعدم استنزافها بالاستيراد</a:t>
            </a:r>
            <a:r>
              <a:rPr lang="en-US" sz="3600" b="1" dirty="0">
                <a:solidFill>
                  <a:srgbClr val="000000"/>
                </a:solidFill>
                <a:effectLst>
                  <a:outerShdw blurRad="38100" dist="38100" dir="2700000" algn="tl">
                    <a:srgbClr val="000000">
                      <a:alpha val="43137"/>
                    </a:srgbClr>
                  </a:outerShdw>
                </a:effectLst>
                <a:latin typeface="Times" panose="02020603050405020304" pitchFamily="18" charset="0"/>
                <a:ea typeface="Calibri" panose="020F0502020204030204" pitchFamily="34" charset="0"/>
                <a:cs typeface="Arial" panose="020B0604020202020204" pitchFamily="34" charset="0"/>
              </a:rPr>
              <a:t> .</a:t>
            </a:r>
            <a:endPar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916992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300" y="3670301"/>
            <a:ext cx="4248000" cy="3126826"/>
          </a:xfrm>
          <a:prstGeom prst="rect">
            <a:avLst/>
          </a:prstGeom>
        </p:spPr>
      </p:pic>
      <p:sp>
        <p:nvSpPr>
          <p:cNvPr id="4" name="Rectangle 3"/>
          <p:cNvSpPr/>
          <p:nvPr/>
        </p:nvSpPr>
        <p:spPr>
          <a:xfrm>
            <a:off x="3074443" y="2222446"/>
            <a:ext cx="6976590" cy="1323439"/>
          </a:xfrm>
          <a:prstGeom prst="rect">
            <a:avLst/>
          </a:prstGeom>
        </p:spPr>
        <p:txBody>
          <a:bodyPr wrap="none">
            <a:spAutoFit/>
          </a:bodyPr>
          <a:lstStyle/>
          <a:p>
            <a:pPr algn="ctr"/>
            <a:r>
              <a:rPr lang="ar-SA" sz="8000" b="1" dirty="0">
                <a:ln w="9525">
                  <a:solidFill>
                    <a:srgbClr val="6109FF"/>
                  </a:solidFill>
                  <a:prstDash val="solid"/>
                </a:ln>
                <a:solidFill>
                  <a:srgbClr val="0000CC"/>
                </a:solidFill>
                <a:effectLst>
                  <a:glow rad="101600">
                    <a:srgbClr val="FF0000">
                      <a:alpha val="60000"/>
                    </a:srgbClr>
                  </a:glow>
                  <a:outerShdw blurRad="12700" dist="38100" dir="2700000" algn="tl" rotWithShape="0">
                    <a:schemeClr val="accent5">
                      <a:lumMod val="60000"/>
                      <a:lumOff val="40000"/>
                    </a:schemeClr>
                  </a:outerShdw>
                </a:effectLst>
              </a:rPr>
              <a:t>شكراً لحسن الأصغاء</a:t>
            </a:r>
          </a:p>
        </p:txBody>
      </p:sp>
    </p:spTree>
    <p:extLst>
      <p:ext uri="{BB962C8B-B14F-4D97-AF65-F5344CB8AC3E}">
        <p14:creationId xmlns:p14="http://schemas.microsoft.com/office/powerpoint/2010/main" val="427054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68404" y="328246"/>
            <a:ext cx="11023596" cy="3754874"/>
          </a:xfrm>
          <a:prstGeom prst="rect">
            <a:avLst/>
          </a:prstGeom>
        </p:spPr>
        <p:txBody>
          <a:bodyPr wrap="square">
            <a:spAutoFit/>
          </a:bodyPr>
          <a:lstStyle/>
          <a:p>
            <a:pPr algn="just"/>
            <a:r>
              <a:rPr lang="ar-SA" sz="2200" b="1" dirty="0" smtClean="0"/>
              <a:t>،</a:t>
            </a:r>
            <a:endParaRPr lang="ar-SA" sz="3200" b="1" dirty="0" smtClean="0"/>
          </a:p>
          <a:p>
            <a:pPr algn="just"/>
            <a:r>
              <a:rPr lang="ar-SA" sz="3600" b="1" dirty="0" smtClean="0"/>
              <a:t>1- </a:t>
            </a:r>
            <a:r>
              <a:rPr lang="ar-SA" sz="3600" b="1" dirty="0"/>
              <a:t>هل </a:t>
            </a:r>
            <a:r>
              <a:rPr lang="ar-IQ" sz="3600" b="1" dirty="0" smtClean="0"/>
              <a:t>توفر التقنيات الكلفوية المعاصرة اساليب تؤدي لتخفيض التكاليف وتطوير مستوى جودة المنتجات وتحقيق التنمية الاقتصادية.</a:t>
            </a:r>
            <a:endParaRPr lang="ar-SA" sz="3600" b="1" dirty="0"/>
          </a:p>
          <a:p>
            <a:pPr algn="just"/>
            <a:r>
              <a:rPr lang="ar-SA" sz="3600" b="1" dirty="0"/>
              <a:t>2- هل يوفر مدخل التكاليف على اساس المواصفات الوحدات الاقتصادية على توفير معلومات دقيقة وملائمة عن الطاقات غير المستغلة؟</a:t>
            </a:r>
          </a:p>
          <a:p>
            <a:pPr algn="just"/>
            <a:r>
              <a:rPr lang="ar-SA" sz="3600" b="1" dirty="0" smtClean="0"/>
              <a:t>3-هل يساعد مدخل قياس التكاليف على اساس المواصفات ادارة الوحدات الاقتصادية على </a:t>
            </a:r>
            <a:r>
              <a:rPr lang="ar-IQ" sz="3600" b="1" dirty="0" smtClean="0"/>
              <a:t>تحقيق المزايا التنافسية وتعزيز الحصة السوقية للشركات</a:t>
            </a:r>
            <a:endParaRPr lang="ar-SA" sz="3600" b="1" dirty="0"/>
          </a:p>
        </p:txBody>
      </p:sp>
      <p:pic>
        <p:nvPicPr>
          <p:cNvPr id="3" name="صورة 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7173" r="28880"/>
          <a:stretch/>
        </p:blipFill>
        <p:spPr>
          <a:xfrm>
            <a:off x="1168405" y="1835150"/>
            <a:ext cx="1337795" cy="1656000"/>
          </a:xfrm>
          <a:prstGeom prst="rect">
            <a:avLst/>
          </a:prstGeom>
        </p:spPr>
      </p:pic>
    </p:spTree>
    <p:extLst>
      <p:ext uri="{BB962C8B-B14F-4D97-AF65-F5344CB8AC3E}">
        <p14:creationId xmlns:p14="http://schemas.microsoft.com/office/powerpoint/2010/main" val="408660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0" dur="500"/>
                                        <p:tgtEl>
                                          <p:spTgt spid="2">
                                            <p:txEl>
                                              <p:pRg st="2" end="2"/>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 y="-211015"/>
            <a:ext cx="12707814" cy="8506944"/>
          </a:xfrm>
          <a:prstGeom prst="rect">
            <a:avLst/>
          </a:prstGeom>
        </p:spPr>
        <p:txBody>
          <a:bodyPr wrap="square">
            <a:spAutoFit/>
          </a:bodyPr>
          <a:lstStyle/>
          <a:p>
            <a:pPr marL="228594" algn="just">
              <a:lnSpc>
                <a:spcPct val="115000"/>
              </a:lnSpc>
              <a:spcAft>
                <a:spcPts val="1000"/>
              </a:spcAft>
            </a:pPr>
            <a:r>
              <a:rPr lang="ar-IQ" sz="3600" b="1" u="sng" dirty="0">
                <a:latin typeface="Calibri" panose="020F0502020204030204" pitchFamily="34" charset="0"/>
                <a:ea typeface="Calibri" panose="020F0502020204030204" pitchFamily="34" charset="0"/>
              </a:rPr>
              <a:t>ثانيا: اهداف </a:t>
            </a:r>
            <a:r>
              <a:rPr lang="ar-IQ" sz="3600" b="1" u="sng" dirty="0" smtClean="0">
                <a:latin typeface="Calibri" panose="020F0502020204030204" pitchFamily="34" charset="0"/>
                <a:ea typeface="Calibri" panose="020F0502020204030204" pitchFamily="34" charset="0"/>
              </a:rPr>
              <a:t>المحاضرة </a:t>
            </a:r>
            <a:endParaRPr lang="en-US" sz="3600" dirty="0">
              <a:latin typeface="Calibri" panose="020F0502020204030204" pitchFamily="34" charset="0"/>
              <a:ea typeface="Calibri" panose="020F0502020204030204" pitchFamily="34" charset="0"/>
            </a:endParaRPr>
          </a:p>
          <a:p>
            <a:pPr marL="228594" algn="just">
              <a:lnSpc>
                <a:spcPct val="115000"/>
              </a:lnSpc>
              <a:spcAft>
                <a:spcPts val="1000"/>
              </a:spcAft>
            </a:pPr>
            <a:r>
              <a:rPr lang="ar-IQ" sz="3600" b="1" dirty="0">
                <a:latin typeface="Calibri" panose="020F0502020204030204" pitchFamily="34" charset="0"/>
                <a:ea typeface="Calibri" panose="020F0502020204030204" pitchFamily="34" charset="0"/>
              </a:rPr>
              <a:t>ان الاهداف التي </a:t>
            </a:r>
            <a:r>
              <a:rPr lang="ar-IQ" sz="3600" b="1" dirty="0" smtClean="0">
                <a:latin typeface="Calibri" panose="020F0502020204030204" pitchFamily="34" charset="0"/>
                <a:ea typeface="Calibri" panose="020F0502020204030204" pitchFamily="34" charset="0"/>
              </a:rPr>
              <a:t>نسعى لتحقيقها تتمثل </a:t>
            </a:r>
            <a:r>
              <a:rPr lang="ar-IQ" sz="3600" b="1" dirty="0">
                <a:latin typeface="Calibri" panose="020F0502020204030204" pitchFamily="34" charset="0"/>
                <a:ea typeface="Calibri" panose="020F0502020204030204" pitchFamily="34" charset="0"/>
              </a:rPr>
              <a:t>في:</a:t>
            </a:r>
            <a:endParaRPr lang="en-US" sz="3600" dirty="0">
              <a:latin typeface="Calibri" panose="020F0502020204030204" pitchFamily="34" charset="0"/>
              <a:ea typeface="Calibri" panose="020F0502020204030204" pitchFamily="34" charset="0"/>
            </a:endParaRPr>
          </a:p>
          <a:p>
            <a:pPr marL="342891" indent="-342891" algn="just">
              <a:lnSpc>
                <a:spcPct val="115000"/>
              </a:lnSpc>
              <a:spcAft>
                <a:spcPts val="1000"/>
              </a:spcAft>
              <a:buFont typeface="+mj-lt"/>
              <a:buAutoNum type="arabicPeriod"/>
            </a:pPr>
            <a:r>
              <a:rPr lang="ar-IQ" sz="3600" b="1" dirty="0">
                <a:latin typeface="Calibri" panose="020F0502020204030204" pitchFamily="34" charset="0"/>
                <a:ea typeface="Calibri" panose="020F0502020204030204" pitchFamily="34" charset="0"/>
              </a:rPr>
              <a:t>بيان الاسباب والدواعي والمبررات لاستخدام </a:t>
            </a:r>
            <a:r>
              <a:rPr lang="ar-IQ" sz="3600" b="1" dirty="0" smtClean="0">
                <a:latin typeface="Calibri" panose="020F0502020204030204" pitchFamily="34" charset="0"/>
                <a:ea typeface="Calibri" panose="020F0502020204030204" pitchFamily="34" charset="0"/>
              </a:rPr>
              <a:t> احد التقنيات الكلفوية المعاصرة (مدخل </a:t>
            </a:r>
            <a:r>
              <a:rPr lang="ar-IQ" sz="3600" b="1" dirty="0">
                <a:latin typeface="Calibri" panose="020F0502020204030204" pitchFamily="34" charset="0"/>
                <a:ea typeface="Calibri" panose="020F0502020204030204" pitchFamily="34" charset="0"/>
              </a:rPr>
              <a:t>قياس التكاليف على اساس المواصفات </a:t>
            </a:r>
            <a:r>
              <a:rPr lang="ar-IQ" sz="3600" b="1" dirty="0" smtClean="0">
                <a:latin typeface="Calibri" panose="020F0502020204030204" pitchFamily="34" charset="0"/>
                <a:ea typeface="Calibri" panose="020F0502020204030204" pitchFamily="34" charset="0"/>
              </a:rPr>
              <a:t>) في </a:t>
            </a:r>
            <a:r>
              <a:rPr lang="ar-IQ" sz="3600" b="1" dirty="0">
                <a:latin typeface="Calibri" panose="020F0502020204030204" pitchFamily="34" charset="0"/>
                <a:ea typeface="Calibri" panose="020F0502020204030204" pitchFamily="34" charset="0"/>
              </a:rPr>
              <a:t>قياس تكاليف المنتجات.</a:t>
            </a:r>
            <a:endParaRPr lang="en-US" sz="3600" dirty="0"/>
          </a:p>
          <a:p>
            <a:pPr marL="342891" indent="-342891" algn="just">
              <a:lnSpc>
                <a:spcPct val="115000"/>
              </a:lnSpc>
              <a:spcAft>
                <a:spcPts val="1000"/>
              </a:spcAft>
              <a:buFont typeface="+mj-lt"/>
              <a:buAutoNum type="arabicPeriod"/>
            </a:pPr>
            <a:r>
              <a:rPr lang="ar-IQ" sz="3600" b="1" dirty="0">
                <a:latin typeface="Calibri" panose="020F0502020204030204" pitchFamily="34" charset="0"/>
                <a:ea typeface="Calibri" panose="020F0502020204030204" pitchFamily="34" charset="0"/>
              </a:rPr>
              <a:t>اظهار المتطلبات والخطوات اللازمة لتطبيق مدخل قياس التكاليف على اساس المواصفات.</a:t>
            </a:r>
            <a:endParaRPr lang="en-US" sz="3600" dirty="0"/>
          </a:p>
          <a:p>
            <a:pPr marL="342891" indent="-342891" algn="just">
              <a:lnSpc>
                <a:spcPct val="115000"/>
              </a:lnSpc>
              <a:spcAft>
                <a:spcPts val="1000"/>
              </a:spcAft>
              <a:buFont typeface="+mj-lt"/>
              <a:buAutoNum type="arabicPeriod"/>
            </a:pPr>
            <a:r>
              <a:rPr lang="ar-IQ" sz="3600" b="1" dirty="0">
                <a:latin typeface="Calibri" panose="020F0502020204030204" pitchFamily="34" charset="0"/>
                <a:ea typeface="Calibri" panose="020F0502020204030204" pitchFamily="34" charset="0"/>
              </a:rPr>
              <a:t>تطبيق مدخل قياس التكاليف على اساس المواصفات. على احد المنتجات وبيان اثره على تخفيض التكاليف والاستغلال الامثل للطاقة المتاحة.</a:t>
            </a:r>
            <a:endParaRPr lang="en-US" sz="3600" dirty="0"/>
          </a:p>
          <a:p>
            <a:pPr marL="342891" indent="-342891" algn="just">
              <a:lnSpc>
                <a:spcPct val="115000"/>
              </a:lnSpc>
              <a:spcAft>
                <a:spcPts val="1000"/>
              </a:spcAft>
              <a:buFont typeface="+mj-lt"/>
              <a:buAutoNum type="arabicPeriod"/>
            </a:pPr>
            <a:r>
              <a:rPr lang="ar-IQ" sz="3600" b="1" dirty="0">
                <a:latin typeface="Calibri" panose="020F0502020204030204" pitchFamily="34" charset="0"/>
                <a:ea typeface="Calibri" panose="020F0502020204030204" pitchFamily="34" charset="0"/>
              </a:rPr>
              <a:t>بيان دور مدخل قياس التكاليف على اساس المواصفات في توفير معلومات ملائمة لتحديد المزيج الانتاجي </a:t>
            </a:r>
            <a:r>
              <a:rPr lang="ar-IQ" sz="3600" b="1" dirty="0" smtClean="0">
                <a:latin typeface="Calibri" panose="020F0502020204030204" pitchFamily="34" charset="0"/>
                <a:ea typeface="Calibri" panose="020F0502020204030204" pitchFamily="34" charset="0"/>
              </a:rPr>
              <a:t>الامثللتعزيز الحصة السوقية والارباح للشركات لتحقيق النمو الاقتصادي.</a:t>
            </a:r>
          </a:p>
          <a:p>
            <a:pPr algn="just">
              <a:lnSpc>
                <a:spcPct val="115000"/>
              </a:lnSpc>
              <a:spcAft>
                <a:spcPts val="1000"/>
              </a:spcAft>
            </a:pPr>
            <a:endParaRPr lang="en-US" sz="3600" dirty="0"/>
          </a:p>
        </p:txBody>
      </p:sp>
      <p:pic>
        <p:nvPicPr>
          <p:cNvPr id="3" name="صورة 2"/>
          <p:cNvPicPr>
            <a:picLocks noChangeAspect="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10350" t="14397" r="9266" b="15567"/>
          <a:stretch/>
        </p:blipFill>
        <p:spPr>
          <a:xfrm>
            <a:off x="906488" y="152398"/>
            <a:ext cx="3168798" cy="1836000"/>
          </a:xfrm>
          <a:prstGeom prst="rect">
            <a:avLst/>
          </a:prstGeom>
        </p:spPr>
      </p:pic>
    </p:spTree>
    <p:extLst>
      <p:ext uri="{BB962C8B-B14F-4D97-AF65-F5344CB8AC3E}">
        <p14:creationId xmlns:p14="http://schemas.microsoft.com/office/powerpoint/2010/main" val="3552131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5" dur="500"/>
                                        <p:tgtEl>
                                          <p:spTgt spid="2">
                                            <p:txEl>
                                              <p:pRg st="0" end="0"/>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8" dur="500"/>
                                        <p:tgtEl>
                                          <p:spTgt spid="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3" dur="500"/>
                                        <p:tgtEl>
                                          <p:spTgt spid="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496799" cy="5632311"/>
          </a:xfrm>
          <a:prstGeom prst="rect">
            <a:avLst/>
          </a:prstGeom>
        </p:spPr>
        <p:txBody>
          <a:bodyPr wrap="square">
            <a:spAutoFit/>
          </a:bodyPr>
          <a:lstStyle/>
          <a:p>
            <a:pPr algn="just"/>
            <a:r>
              <a:rPr lang="ar-SA" sz="3600" b="1" u="sng" dirty="0"/>
              <a:t>ثالثا: </a:t>
            </a:r>
            <a:r>
              <a:rPr lang="ar-IQ" sz="3600" b="1" u="sng" dirty="0" smtClean="0"/>
              <a:t>الابعاد النظرية للتقنيات الكلفوية الحديثة </a:t>
            </a:r>
            <a:r>
              <a:rPr lang="ar-SA" sz="3600" b="1" u="sng" dirty="0" smtClean="0"/>
              <a:t>:</a:t>
            </a:r>
            <a:r>
              <a:rPr lang="ar-SA" sz="3600" b="1" dirty="0" smtClean="0"/>
              <a:t>(</a:t>
            </a:r>
            <a:r>
              <a:rPr lang="ar-SA" sz="3600" b="1" dirty="0"/>
              <a:t>يساعد تطبيق مدخل التكاليف على اساس المواصفات ادارة الوحدات الاقتصادية على تخفيض تكاليف المنتجات وتحديد الطاقات غير المستغلة وتوفير معلومات ملائمة تساهم في تحديد </a:t>
            </a:r>
            <a:r>
              <a:rPr lang="ar-SA" sz="3600" b="1" dirty="0" smtClean="0"/>
              <a:t>الم</a:t>
            </a:r>
            <a:r>
              <a:rPr lang="ar-IQ" sz="3600" b="1" dirty="0" smtClean="0"/>
              <a:t>زيج الانتاجي الامثل لتحقيق النمو الاقتصادي).</a:t>
            </a:r>
            <a:endParaRPr lang="ar-SA" sz="3600" b="1" dirty="0"/>
          </a:p>
          <a:p>
            <a:pPr algn="just"/>
            <a:r>
              <a:rPr lang="ar-SA" sz="3600" b="1" u="sng" dirty="0"/>
              <a:t>رابعا :اهمية </a:t>
            </a:r>
            <a:r>
              <a:rPr lang="ar-IQ" sz="3600" b="1" u="sng" dirty="0" smtClean="0"/>
              <a:t>التقنية الكلفوية </a:t>
            </a:r>
            <a:endParaRPr lang="ar-SA" sz="3600" b="1" u="sng" dirty="0"/>
          </a:p>
          <a:p>
            <a:pPr algn="just"/>
            <a:r>
              <a:rPr lang="ar-SA" sz="3600" b="1" dirty="0"/>
              <a:t>تنبع </a:t>
            </a:r>
            <a:r>
              <a:rPr lang="ar-IQ" sz="3600" b="1" dirty="0" smtClean="0"/>
              <a:t>الا</a:t>
            </a:r>
            <a:r>
              <a:rPr lang="ar-SA" sz="3600" b="1" dirty="0" smtClean="0"/>
              <a:t>همية من </a:t>
            </a:r>
            <a:r>
              <a:rPr lang="ar-SA" sz="3600" b="1" dirty="0"/>
              <a:t>محاولة </a:t>
            </a:r>
            <a:r>
              <a:rPr lang="ar-IQ" sz="3600" b="1" dirty="0" smtClean="0"/>
              <a:t>بيان ابعاد </a:t>
            </a:r>
            <a:r>
              <a:rPr lang="ar-SA" sz="3600" b="1" dirty="0" smtClean="0"/>
              <a:t>مدخل </a:t>
            </a:r>
            <a:r>
              <a:rPr lang="ar-SA" sz="3600" b="1" dirty="0"/>
              <a:t>قياس التكاليف على اساس المواصفات لتلافي الانتقادات التي وجهت للنظم التقليدية والحديثة لقياس التكاليف وتلافي اوجه </a:t>
            </a:r>
            <a:r>
              <a:rPr lang="ar-SA" sz="3600" b="1" dirty="0" smtClean="0"/>
              <a:t>القصور </a:t>
            </a:r>
            <a:r>
              <a:rPr lang="ar-SA" sz="3600" b="1" dirty="0"/>
              <a:t>الموجهة لها، بتوفير معلومات ملائمة للوحدات الاقتصادية في مجال اتخاذ القرارات وترشيدها ،كما تتضح اهمية البحث من محاولة تطبيق هذا المدخل على احد المنتجات </a:t>
            </a:r>
            <a:r>
              <a:rPr lang="ar-SA" sz="3600" b="1" dirty="0" smtClean="0"/>
              <a:t>لإحدى </a:t>
            </a:r>
            <a:r>
              <a:rPr lang="ar-SA" sz="3600" b="1" dirty="0"/>
              <a:t>الشركات الصناعية وتقديم النتائج </a:t>
            </a:r>
            <a:r>
              <a:rPr lang="ar-SA" sz="3600" b="1" dirty="0" smtClean="0"/>
              <a:t>لإدارة </a:t>
            </a:r>
            <a:r>
              <a:rPr lang="ar-SA" sz="3600" b="1" dirty="0"/>
              <a:t>الشركات للاستفادة منها.</a:t>
            </a:r>
          </a:p>
        </p:txBody>
      </p:sp>
    </p:spTree>
    <p:extLst>
      <p:ext uri="{BB962C8B-B14F-4D97-AF65-F5344CB8AC3E}">
        <p14:creationId xmlns:p14="http://schemas.microsoft.com/office/powerpoint/2010/main" val="3243971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4061" y="351693"/>
            <a:ext cx="13036061" cy="6186309"/>
          </a:xfrm>
          <a:prstGeom prst="rect">
            <a:avLst/>
          </a:prstGeom>
        </p:spPr>
        <p:txBody>
          <a:bodyPr wrap="square">
            <a:spAutoFit/>
          </a:bodyPr>
          <a:lstStyle/>
          <a:p>
            <a:r>
              <a:rPr lang="ar-SA" sz="3600" b="1" dirty="0">
                <a:latin typeface="Calibri" panose="020F0502020204030204" pitchFamily="34" charset="0"/>
                <a:ea typeface="Calibri" panose="020F0502020204030204" pitchFamily="34" charset="0"/>
              </a:rPr>
              <a:t>أن</a:t>
            </a:r>
            <a:r>
              <a:rPr lang="en-US" sz="3600" b="1" dirty="0">
                <a:latin typeface="Calibri" panose="020F0502020204030204" pitchFamily="34" charset="0"/>
                <a:ea typeface="Calibri" panose="020F0502020204030204" pitchFamily="34" charset="0"/>
                <a:cs typeface="Arial" panose="020B0604020202020204" pitchFamily="34" charset="0"/>
              </a:rPr>
              <a:t> "</a:t>
            </a:r>
            <a:r>
              <a:rPr lang="ar-SA" sz="3600" b="1" u="sng" dirty="0">
                <a:solidFill>
                  <a:srgbClr val="0563C1"/>
                </a:solidFill>
                <a:latin typeface="Calibri" panose="020F0502020204030204" pitchFamily="34" charset="0"/>
                <a:ea typeface="Calibri" panose="020F0502020204030204" pitchFamily="34" charset="0"/>
                <a:hlinkClick r:id="rId2"/>
              </a:rPr>
              <a:t>النُّمو</a:t>
            </a:r>
            <a:r>
              <a:rPr lang="en-US" sz="3600" b="1" dirty="0">
                <a:latin typeface="Calibri" panose="020F0502020204030204" pitchFamily="34" charset="0"/>
                <a:ea typeface="Calibri" panose="020F0502020204030204" pitchFamily="34" charset="0"/>
                <a:cs typeface="Arial" panose="020B0604020202020204" pitchFamily="34" charset="0"/>
              </a:rPr>
              <a:t> </a:t>
            </a:r>
            <a:r>
              <a:rPr lang="ar-SA" sz="3600" b="1" dirty="0">
                <a:latin typeface="Calibri" panose="020F0502020204030204" pitchFamily="34" charset="0"/>
                <a:ea typeface="Calibri" panose="020F0502020204030204" pitchFamily="34" charset="0"/>
              </a:rPr>
              <a:t>يراد به مجرد الزيادة في دخل الفرد الحقيقي</a:t>
            </a:r>
            <a:r>
              <a:rPr lang="ar-SA" sz="3600" b="1" dirty="0" smtClean="0">
                <a:latin typeface="Calibri" panose="020F0502020204030204" pitchFamily="34" charset="0"/>
                <a:ea typeface="Calibri" panose="020F0502020204030204" pitchFamily="34" charset="0"/>
              </a:rPr>
              <a:t>،</a:t>
            </a:r>
            <a:endParaRPr lang="ar-IQ" sz="3600" b="1" dirty="0" smtClean="0">
              <a:latin typeface="Calibri" panose="020F0502020204030204" pitchFamily="34" charset="0"/>
              <a:ea typeface="Calibri" panose="020F0502020204030204" pitchFamily="34" charset="0"/>
            </a:endParaRPr>
          </a:p>
          <a:p>
            <a:r>
              <a:rPr lang="ar-SA" sz="3600" b="1" dirty="0" smtClean="0"/>
              <a:t> </a:t>
            </a:r>
            <a:r>
              <a:rPr lang="ar-SA" sz="3600" b="1" dirty="0"/>
              <a:t>أن </a:t>
            </a:r>
            <a:r>
              <a:rPr lang="ar-SA" sz="3600" b="1" u="sng" dirty="0">
                <a:hlinkClick r:id="rId3"/>
              </a:rPr>
              <a:t>مفهوم التنمية</a:t>
            </a:r>
            <a:r>
              <a:rPr lang="en-US" sz="3600" b="1" dirty="0"/>
              <a:t> </a:t>
            </a:r>
            <a:r>
              <a:rPr lang="ar-SA" sz="3600" b="1" dirty="0"/>
              <a:t>أكثر شمولاً من مفهوم النُّمو الاقتصادي؛ </a:t>
            </a:r>
            <a:r>
              <a:rPr lang="ar-SA" sz="3600" b="1" dirty="0" smtClean="0"/>
              <a:t>حيث</a:t>
            </a:r>
            <a:endParaRPr lang="ar-IQ" sz="3600" b="1" dirty="0" smtClean="0"/>
          </a:p>
          <a:p>
            <a:r>
              <a:rPr lang="ar-SA" sz="3600" b="1" dirty="0" smtClean="0"/>
              <a:t> </a:t>
            </a:r>
            <a:r>
              <a:rPr lang="ar-SA" sz="3600" b="1" dirty="0"/>
              <a:t>إن التنمية الاقتصادية تتضمن - بالإضافة إلى زيادة الناتج </a:t>
            </a:r>
            <a:endParaRPr lang="ar-IQ" sz="3600" b="1" dirty="0" smtClean="0"/>
          </a:p>
          <a:p>
            <a:r>
              <a:rPr lang="ar-SA" sz="3600" b="1" dirty="0" smtClean="0"/>
              <a:t>وزيادة </a:t>
            </a:r>
            <a:r>
              <a:rPr lang="ar-SA" sz="3600" b="1" dirty="0"/>
              <a:t>عناصر الإنتاج وكفاءتها </a:t>
            </a:r>
            <a:r>
              <a:rPr lang="ar-SA" sz="3600" b="1" dirty="0" smtClean="0"/>
              <a:t>–</a:t>
            </a:r>
            <a:endParaRPr lang="ar-IQ" sz="3600" b="1" dirty="0" smtClean="0"/>
          </a:p>
          <a:p>
            <a:r>
              <a:rPr lang="ar-SA" sz="3600" b="1" dirty="0" smtClean="0"/>
              <a:t> </a:t>
            </a:r>
            <a:r>
              <a:rPr lang="ar-SA" sz="3600" b="1" dirty="0"/>
              <a:t>إجراء تغييرات في هيكل الناتج، الأمر الذي يتطلب إعادة توزيع عناصر الإنتاج في مختلف القطاعات الاقتصادية،</a:t>
            </a:r>
            <a:r>
              <a:rPr lang="ar-SA" sz="3600" b="1" dirty="0" smtClean="0">
                <a:latin typeface="Calibri" panose="020F0502020204030204" pitchFamily="34" charset="0"/>
                <a:ea typeface="Calibri" panose="020F0502020204030204" pitchFamily="34" charset="0"/>
              </a:rPr>
              <a:t> </a:t>
            </a:r>
            <a:r>
              <a:rPr lang="ar-SA" sz="3600" b="1" dirty="0"/>
              <a:t>: إن التنمية هي عبارة عن نمو مصاحب بالسعي إلى</a:t>
            </a:r>
            <a:r>
              <a:rPr lang="en-US" sz="3600" b="1" dirty="0"/>
              <a:t>:</a:t>
            </a:r>
          </a:p>
          <a:p>
            <a:r>
              <a:rPr lang="en-US" sz="3600" b="1" dirty="0"/>
              <a:t>• </a:t>
            </a:r>
            <a:r>
              <a:rPr lang="ar-SA" sz="3600" b="1" dirty="0"/>
              <a:t>إحداث تغيير هيكلي في هيكل الناتج مع ما يقتضيه ذلك من إعادة توزيع عناصر الإنتاج بين القطاعات</a:t>
            </a:r>
            <a:r>
              <a:rPr lang="en-US" sz="3600" b="1" dirty="0"/>
              <a:t>.</a:t>
            </a:r>
          </a:p>
          <a:p>
            <a:r>
              <a:rPr lang="en-US" sz="3600" b="1" dirty="0"/>
              <a:t> </a:t>
            </a:r>
          </a:p>
          <a:p>
            <a:r>
              <a:rPr lang="en-US" sz="3600" b="1" dirty="0"/>
              <a:t>• </a:t>
            </a:r>
            <a:r>
              <a:rPr lang="ar-SA" sz="3600" b="1" dirty="0"/>
              <a:t>ضمان الحياة الكريمة للأفراد</a:t>
            </a:r>
            <a:r>
              <a:rPr lang="en-US" sz="3600" b="1" dirty="0"/>
              <a:t>.</a:t>
            </a:r>
          </a:p>
          <a:p>
            <a:endParaRPr lang="en-US" sz="3600" b="1" dirty="0"/>
          </a:p>
        </p:txBody>
      </p:sp>
    </p:spTree>
    <p:extLst>
      <p:ext uri="{BB962C8B-B14F-4D97-AF65-F5344CB8AC3E}">
        <p14:creationId xmlns:p14="http://schemas.microsoft.com/office/powerpoint/2010/main" val="3744122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015" y="539263"/>
            <a:ext cx="11652739" cy="5162439"/>
          </a:xfrm>
          <a:prstGeom prst="rect">
            <a:avLst/>
          </a:prstGeom>
        </p:spPr>
        <p:txBody>
          <a:bodyPr wrap="square">
            <a:spAutoFit/>
          </a:bodyPr>
          <a:lstStyle/>
          <a:p>
            <a:pPr algn="just">
              <a:lnSpc>
                <a:spcPct val="107000"/>
              </a:lnSpc>
              <a:spcAft>
                <a:spcPts val="800"/>
              </a:spcAft>
            </a:pPr>
            <a:r>
              <a:rPr lang="ar-SA" sz="4000" b="1" dirty="0">
                <a:latin typeface="Calibri" panose="020F0502020204030204" pitchFamily="34" charset="0"/>
                <a:ea typeface="Calibri" panose="020F0502020204030204" pitchFamily="34" charset="0"/>
              </a:rPr>
              <a:t>اولا: مفهوم التنمية الاقتصادية: </a:t>
            </a:r>
            <a:endParaRPr lang="en-US" sz="4000" dirty="0">
              <a:latin typeface="Calibri" panose="020F0502020204030204" pitchFamily="34" charset="0"/>
              <a:ea typeface="Calibri" panose="020F0502020204030204" pitchFamily="34" charset="0"/>
              <a:cs typeface="Arial" panose="020B0604020202020204" pitchFamily="34" charset="0"/>
            </a:endParaRPr>
          </a:p>
          <a:p>
            <a:r>
              <a:rPr lang="ar-SA" sz="4000" b="1" dirty="0">
                <a:latin typeface="Calibri" panose="020F0502020204030204" pitchFamily="34" charset="0"/>
                <a:ea typeface="Calibri" panose="020F0502020204030204" pitchFamily="34" charset="0"/>
              </a:rPr>
              <a:t>أن </a:t>
            </a:r>
            <a:r>
              <a:rPr lang="ar-SA" sz="4000" b="1" u="sng" dirty="0">
                <a:solidFill>
                  <a:srgbClr val="0563C1"/>
                </a:solidFill>
                <a:latin typeface="Calibri" panose="020F0502020204030204" pitchFamily="34" charset="0"/>
                <a:ea typeface="Calibri" panose="020F0502020204030204" pitchFamily="34" charset="0"/>
                <a:hlinkClick r:id="rId2"/>
              </a:rPr>
              <a:t>مفهوم التنمية</a:t>
            </a:r>
            <a:r>
              <a:rPr lang="en-US" sz="4000" b="1" dirty="0">
                <a:latin typeface="Calibri" panose="020F0502020204030204" pitchFamily="34" charset="0"/>
                <a:ea typeface="Calibri" panose="020F0502020204030204" pitchFamily="34" charset="0"/>
                <a:cs typeface="Arial" panose="020B0604020202020204" pitchFamily="34" charset="0"/>
              </a:rPr>
              <a:t> </a:t>
            </a:r>
            <a:r>
              <a:rPr lang="ar-SA" sz="4000" b="1" dirty="0">
                <a:latin typeface="Calibri" panose="020F0502020204030204" pitchFamily="34" charset="0"/>
                <a:ea typeface="Calibri" panose="020F0502020204030204" pitchFamily="34" charset="0"/>
              </a:rPr>
              <a:t>أكثر شمولاً من مفهوم النُّمو الاقتصادي؛ حيث إن التنمية الاقتصادية تتضمن - بالإضافة إلى زيادة الناتج وزيادة عناصر الإنتاج وكفاءتها - إجراء تغييرات في هيكل الناتج، الأمر الذي يتطلب إعادة توزيع عناصر الإنتاج في مختلف القطاعات الاقتصادية</a:t>
            </a:r>
            <a:r>
              <a:rPr lang="ar-SA" sz="4000" b="1" dirty="0" smtClean="0">
                <a:latin typeface="Calibri" panose="020F0502020204030204" pitchFamily="34" charset="0"/>
                <a:ea typeface="Calibri" panose="020F0502020204030204" pitchFamily="34" charset="0"/>
              </a:rPr>
              <a:t>،</a:t>
            </a:r>
            <a:r>
              <a:rPr lang="ar-SA" sz="4000" b="1" dirty="0"/>
              <a:t> ان استعمال تكنولوجيات قديمة في الانتاج ، او متطورة يصعب التحكم فيها مما يؤدي في اغلب الاحيان الى ارتفاع تكلفة الانتاج وبالتالي عدم قدرة المنتجات المحلية على منافسة المنتجات المستوردة</a:t>
            </a:r>
            <a:r>
              <a:rPr lang="ar-SA" sz="4000" b="1" dirty="0" smtClean="0"/>
              <a:t>.</a:t>
            </a:r>
            <a:endParaRPr lang="en-US" sz="4000" dirty="0"/>
          </a:p>
        </p:txBody>
      </p:sp>
    </p:spTree>
    <p:extLst>
      <p:ext uri="{BB962C8B-B14F-4D97-AF65-F5344CB8AC3E}">
        <p14:creationId xmlns:p14="http://schemas.microsoft.com/office/powerpoint/2010/main" val="491443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355" y="398585"/>
            <a:ext cx="11441722" cy="5016758"/>
          </a:xfrm>
          <a:prstGeom prst="rect">
            <a:avLst/>
          </a:prstGeom>
        </p:spPr>
        <p:txBody>
          <a:bodyPr wrap="square">
            <a:spAutoFit/>
          </a:bodyPr>
          <a:lstStyle/>
          <a:p>
            <a:r>
              <a:rPr lang="ar-SA" b="1" dirty="0"/>
              <a:t> </a:t>
            </a:r>
            <a:r>
              <a:rPr lang="ar-SA" sz="4000" b="1" dirty="0"/>
              <a:t>لذا على الشركات الصناعية اللجوء </a:t>
            </a:r>
            <a:r>
              <a:rPr lang="ar-IQ" sz="4000" b="1" dirty="0" smtClean="0"/>
              <a:t>تكنلوجيا حديثة بالتصنيع فضلا عن استعمال </a:t>
            </a:r>
            <a:r>
              <a:rPr lang="ar-SA" sz="4000" b="1" dirty="0" smtClean="0"/>
              <a:t> </a:t>
            </a:r>
            <a:r>
              <a:rPr lang="ar-SA" sz="4000" b="1" dirty="0"/>
              <a:t>تقنيات كلفوية معاصرة كاسلوب التكاليف على اساس المواصفات ومايحققه من وفورات بالتكاليف ولتحسين جودة المنتجات وتخفيض التكلفة </a:t>
            </a:r>
            <a:r>
              <a:rPr lang="ar-IQ" sz="4000" b="1" dirty="0" smtClean="0"/>
              <a:t>وزيادة رضا الزبون </a:t>
            </a:r>
            <a:r>
              <a:rPr lang="ar-SA" sz="4000" b="1" dirty="0" smtClean="0"/>
              <a:t>وزيادة </a:t>
            </a:r>
            <a:r>
              <a:rPr lang="ar-SA" sz="4000" b="1" dirty="0"/>
              <a:t>المبيعات وتحقيق الارباح من خلال الاهتمام بالزبائن ومتطلباتهم وانتاج مايرغبه الزبون لزيادة الحصة السوقية وبالتالي زيادة الدخل الناتج عن المبيعات وزيادة الدخل القومي لذا على الشركات القيام ب</a:t>
            </a:r>
            <a:r>
              <a:rPr lang="ar-IQ" sz="4000" b="1" dirty="0"/>
              <a:t>:</a:t>
            </a:r>
            <a:r>
              <a:rPr lang="en-US" sz="4000" b="1" dirty="0">
                <a:latin typeface="Calibri" panose="020F0502020204030204" pitchFamily="34" charset="0"/>
                <a:ea typeface="Calibri" panose="020F0502020204030204" pitchFamily="34" charset="0"/>
                <a:cs typeface="Arial" panose="020B0604020202020204" pitchFamily="34" charset="0"/>
              </a:rPr>
              <a:t/>
            </a:r>
            <a:br>
              <a:rPr lang="en-US" sz="4000" b="1" dirty="0">
                <a:latin typeface="Calibri" panose="020F0502020204030204" pitchFamily="34" charset="0"/>
                <a:ea typeface="Calibri" panose="020F0502020204030204" pitchFamily="34" charset="0"/>
                <a:cs typeface="Arial" panose="020B0604020202020204" pitchFamily="34" charset="0"/>
              </a:rPr>
            </a:br>
            <a:endParaRPr lang="en-US" sz="4000" dirty="0"/>
          </a:p>
        </p:txBody>
      </p:sp>
    </p:spTree>
    <p:extLst>
      <p:ext uri="{BB962C8B-B14F-4D97-AF65-F5344CB8AC3E}">
        <p14:creationId xmlns:p14="http://schemas.microsoft.com/office/powerpoint/2010/main" val="315847311"/>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384</TotalTime>
  <Words>3933</Words>
  <Application>Microsoft Office PowerPoint</Application>
  <PresentationFormat>Widescreen</PresentationFormat>
  <Paragraphs>171</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Calibri Light</vt:lpstr>
      <vt:lpstr>Times</vt:lpstr>
      <vt:lpstr>Times New Roman</vt:lpstr>
      <vt:lpstr>Wingdings</vt:lpstr>
      <vt:lpstr>نسق Office</vt:lpstr>
      <vt:lpstr>محاضرة  بعنوان (دور التقنيات الكلفوية المعاصرة في تخفيض التكاليف وتحقيق التنمية الاقتصادية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رابعا: خطوات تطبيق ABCII: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دور مدخل قياس التكاليف على اساس المواصفات (ABC11) في تحسين جودة المنتجات وتخفيض التكاليف</dc:title>
  <dc:creator>HP</dc:creator>
  <cp:lastModifiedBy>Faisal</cp:lastModifiedBy>
  <cp:revision>83</cp:revision>
  <dcterms:created xsi:type="dcterms:W3CDTF">2015-03-20T20:01:51Z</dcterms:created>
  <dcterms:modified xsi:type="dcterms:W3CDTF">2019-03-15T18:22:44Z</dcterms:modified>
</cp:coreProperties>
</file>