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47"/>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9" r:id="rId43"/>
    <p:sldId id="302" r:id="rId44"/>
    <p:sldId id="301" r:id="rId45"/>
    <p:sldId id="300" r:id="rId4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FE98864-409E-416C-98D9-839D25CC7E77}" type="datetimeFigureOut">
              <a:rPr lang="ar-IQ" smtClean="0"/>
              <a:pPr/>
              <a:t>10/07/1440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A6E6BF6-D27B-48EC-A861-DAC7C1720176}" type="slidenum">
              <a:rPr lang="ar-IQ" smtClean="0"/>
              <a:pPr/>
              <a:t>‹#›</a:t>
            </a:fld>
            <a:endParaRPr lang="ar-IQ"/>
          </a:p>
        </p:txBody>
      </p:sp>
    </p:spTree>
    <p:extLst>
      <p:ext uri="{BB962C8B-B14F-4D97-AF65-F5344CB8AC3E}">
        <p14:creationId xmlns:p14="http://schemas.microsoft.com/office/powerpoint/2010/main" val="6985322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a:lstStyle/>
          <a:p>
            <a:pPr eaLnBrk="1" hangingPunct="1">
              <a:spcBef>
                <a:spcPct val="0"/>
              </a:spcBef>
            </a:pPr>
            <a:endParaRPr lang="ar-SA" dirty="0"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8F9B01-CD21-4831-B8A6-90DA0209C4C6}" type="slidenum">
              <a:rPr lang="ar-SA" smtClean="0"/>
              <a:pPr/>
              <a:t>43</a:t>
            </a:fld>
            <a:endParaRPr lang="ar-SA" smtClean="0"/>
          </a:p>
        </p:txBody>
      </p:sp>
    </p:spTree>
    <p:extLst>
      <p:ext uri="{BB962C8B-B14F-4D97-AF65-F5344CB8AC3E}">
        <p14:creationId xmlns:p14="http://schemas.microsoft.com/office/powerpoint/2010/main" val="4264143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FACE273-CE6D-4BBB-B079-531C1FE3F899}" type="datetimeFigureOut">
              <a:rPr lang="ar-IQ" smtClean="0"/>
              <a:pPr/>
              <a:t>10/07/1440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7E898A8B-2DA5-45A9-B460-71C4F7288AD1}"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ACE273-CE6D-4BBB-B079-531C1FE3F899}" type="datetimeFigureOut">
              <a:rPr lang="ar-IQ" smtClean="0"/>
              <a:pPr/>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E898A8B-2DA5-45A9-B460-71C4F7288AD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ACE273-CE6D-4BBB-B079-531C1FE3F899}" type="datetimeFigureOut">
              <a:rPr lang="ar-IQ" smtClean="0"/>
              <a:pPr/>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E898A8B-2DA5-45A9-B460-71C4F7288AD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ACE273-CE6D-4BBB-B079-531C1FE3F899}" type="datetimeFigureOut">
              <a:rPr lang="ar-IQ" smtClean="0"/>
              <a:pPr/>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E898A8B-2DA5-45A9-B460-71C4F7288AD1}"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ACE273-CE6D-4BBB-B079-531C1FE3F899}" type="datetimeFigureOut">
              <a:rPr lang="ar-IQ" smtClean="0"/>
              <a:pPr/>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E898A8B-2DA5-45A9-B460-71C4F7288AD1}"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ACE273-CE6D-4BBB-B079-531C1FE3F899}" type="datetimeFigureOut">
              <a:rPr lang="ar-IQ" smtClean="0"/>
              <a:pPr/>
              <a:t>10/07/1440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E898A8B-2DA5-45A9-B460-71C4F7288AD1}"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ACE273-CE6D-4BBB-B079-531C1FE3F899}" type="datetimeFigureOut">
              <a:rPr lang="ar-IQ" smtClean="0"/>
              <a:pPr/>
              <a:t>10/07/1440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E898A8B-2DA5-45A9-B460-71C4F7288AD1}"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ACE273-CE6D-4BBB-B079-531C1FE3F899}" type="datetimeFigureOut">
              <a:rPr lang="ar-IQ" smtClean="0"/>
              <a:pPr/>
              <a:t>10/07/1440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E898A8B-2DA5-45A9-B460-71C4F7288AD1}"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CE273-CE6D-4BBB-B079-531C1FE3F899}" type="datetimeFigureOut">
              <a:rPr lang="ar-IQ" smtClean="0"/>
              <a:pPr/>
              <a:t>10/07/1440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E898A8B-2DA5-45A9-B460-71C4F7288AD1}"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ACE273-CE6D-4BBB-B079-531C1FE3F899}" type="datetimeFigureOut">
              <a:rPr lang="ar-IQ" smtClean="0"/>
              <a:pPr/>
              <a:t>10/07/1440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E898A8B-2DA5-45A9-B460-71C4F7288AD1}"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ACE273-CE6D-4BBB-B079-531C1FE3F899}" type="datetimeFigureOut">
              <a:rPr lang="ar-IQ" smtClean="0"/>
              <a:pPr/>
              <a:t>10/07/1440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7E898A8B-2DA5-45A9-B460-71C4F7288AD1}"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FACE273-CE6D-4BBB-B079-531C1FE3F899}" type="datetimeFigureOut">
              <a:rPr lang="ar-IQ" smtClean="0"/>
              <a:pPr/>
              <a:t>10/07/1440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E898A8B-2DA5-45A9-B460-71C4F7288AD1}"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429000"/>
            <a:ext cx="7772400" cy="2928958"/>
          </a:xfrm>
        </p:spPr>
        <p:txBody>
          <a:bodyPr>
            <a:normAutofit fontScale="90000"/>
          </a:bodyPr>
          <a:lstStyle/>
          <a:p>
            <a:r>
              <a:rPr lang="en-US" dirty="0"/>
              <a:t/>
            </a:r>
            <a:br>
              <a:rPr lang="en-US" dirty="0"/>
            </a:br>
            <a:r>
              <a:rPr lang="ar-IQ" b="1" dirty="0"/>
              <a:t> </a:t>
            </a:r>
            <a:r>
              <a:rPr lang="en-US" dirty="0"/>
              <a:t/>
            </a:r>
            <a:br>
              <a:rPr lang="en-US" dirty="0"/>
            </a:br>
            <a:r>
              <a:rPr lang="ar-IQ" b="1" dirty="0"/>
              <a:t> </a:t>
            </a:r>
            <a:r>
              <a:rPr lang="en-US" dirty="0"/>
              <a:t/>
            </a:r>
            <a:br>
              <a:rPr lang="en-US" dirty="0"/>
            </a:br>
            <a:r>
              <a:rPr lang="ar-IQ" sz="4900" b="1" dirty="0" smtClean="0"/>
              <a:t> </a:t>
            </a:r>
            <a:br>
              <a:rPr lang="ar-IQ" sz="4900" b="1" dirty="0" smtClean="0"/>
            </a:br>
            <a:r>
              <a:rPr lang="ar-IQ" sz="4900" b="1" dirty="0" smtClean="0"/>
              <a:t/>
            </a:r>
            <a:br>
              <a:rPr lang="ar-IQ" sz="4900" b="1" dirty="0" smtClean="0"/>
            </a:br>
            <a:r>
              <a:rPr lang="ar-IQ" sz="4900" dirty="0" smtClean="0"/>
              <a:t/>
            </a:r>
            <a:br>
              <a:rPr lang="ar-IQ" sz="4900" dirty="0" smtClean="0"/>
            </a:br>
            <a:r>
              <a:rPr lang="ar-IQ" sz="4900" dirty="0" smtClean="0"/>
              <a:t>        </a:t>
            </a:r>
            <a:r>
              <a:rPr lang="ar-IQ" sz="6000" b="1" dirty="0" smtClean="0">
                <a:solidFill>
                  <a:schemeClr val="accent5">
                    <a:lumMod val="20000"/>
                    <a:lumOff val="80000"/>
                  </a:schemeClr>
                </a:solidFill>
              </a:rPr>
              <a:t>تكاليف الجودة بالتعليم العالي </a:t>
            </a:r>
            <a:r>
              <a:rPr lang="ar-IQ" sz="6000" b="1" dirty="0"/>
              <a:t> </a:t>
            </a:r>
            <a:r>
              <a:rPr lang="en-US" sz="6000" dirty="0"/>
              <a:t/>
            </a:r>
            <a:br>
              <a:rPr lang="en-US" sz="6000" dirty="0"/>
            </a:br>
            <a:r>
              <a:rPr lang="ar-IQ" sz="4900" b="1" dirty="0"/>
              <a:t> </a:t>
            </a:r>
            <a:r>
              <a:rPr lang="en-US" dirty="0"/>
              <a:t/>
            </a:r>
            <a:br>
              <a:rPr lang="en-US" dirty="0"/>
            </a:br>
            <a:r>
              <a:rPr lang="ar-IQ" sz="4900" b="1" dirty="0" smtClean="0"/>
              <a:t>  </a:t>
            </a:r>
            <a:r>
              <a:rPr lang="ar-IQ" sz="4900" b="1" dirty="0">
                <a:solidFill>
                  <a:schemeClr val="accent5">
                    <a:lumMod val="20000"/>
                    <a:lumOff val="80000"/>
                  </a:schemeClr>
                </a:solidFill>
              </a:rPr>
              <a:t>اعداد</a:t>
            </a:r>
            <a:r>
              <a:rPr lang="en-US" sz="4900" dirty="0">
                <a:solidFill>
                  <a:schemeClr val="accent5">
                    <a:lumMod val="20000"/>
                    <a:lumOff val="80000"/>
                  </a:schemeClr>
                </a:solidFill>
              </a:rPr>
              <a:t/>
            </a:r>
            <a:br>
              <a:rPr lang="en-US" sz="4900" dirty="0">
                <a:solidFill>
                  <a:schemeClr val="accent5">
                    <a:lumMod val="20000"/>
                    <a:lumOff val="80000"/>
                  </a:schemeClr>
                </a:solidFill>
              </a:rPr>
            </a:br>
            <a:r>
              <a:rPr lang="ar-IQ" sz="4900" b="1" dirty="0" smtClean="0">
                <a:solidFill>
                  <a:schemeClr val="accent5">
                    <a:lumMod val="20000"/>
                    <a:lumOff val="80000"/>
                  </a:schemeClr>
                </a:solidFill>
              </a:rPr>
              <a:t> </a:t>
            </a:r>
            <a:r>
              <a:rPr lang="ar-IQ" sz="4900" b="1" dirty="0">
                <a:solidFill>
                  <a:schemeClr val="accent5">
                    <a:lumMod val="20000"/>
                    <a:lumOff val="80000"/>
                  </a:schemeClr>
                </a:solidFill>
              </a:rPr>
              <a:t>الاستاذ الدكتورة  </a:t>
            </a:r>
            <a:r>
              <a:rPr lang="en-US" sz="4900" dirty="0">
                <a:solidFill>
                  <a:schemeClr val="accent5">
                    <a:lumMod val="20000"/>
                    <a:lumOff val="80000"/>
                  </a:schemeClr>
                </a:solidFill>
              </a:rPr>
              <a:t/>
            </a:r>
            <a:br>
              <a:rPr lang="en-US" sz="4900" dirty="0">
                <a:solidFill>
                  <a:schemeClr val="accent5">
                    <a:lumMod val="20000"/>
                    <a:lumOff val="80000"/>
                  </a:schemeClr>
                </a:solidFill>
              </a:rPr>
            </a:br>
            <a:r>
              <a:rPr lang="ar-IQ" sz="4900" b="1" dirty="0">
                <a:solidFill>
                  <a:schemeClr val="accent5">
                    <a:lumMod val="20000"/>
                    <a:lumOff val="80000"/>
                  </a:schemeClr>
                </a:solidFill>
              </a:rPr>
              <a:t> </a:t>
            </a:r>
            <a:r>
              <a:rPr lang="ar-IQ" sz="4900" b="1" dirty="0" smtClean="0">
                <a:solidFill>
                  <a:schemeClr val="accent5">
                    <a:lumMod val="20000"/>
                    <a:lumOff val="80000"/>
                  </a:schemeClr>
                </a:solidFill>
              </a:rPr>
              <a:t>  </a:t>
            </a:r>
            <a:r>
              <a:rPr lang="ar-IQ" sz="4900" b="1" dirty="0">
                <a:solidFill>
                  <a:schemeClr val="accent5">
                    <a:lumMod val="20000"/>
                    <a:lumOff val="80000"/>
                  </a:schemeClr>
                </a:solidFill>
              </a:rPr>
              <a:t>منال جبار سرور السامرائي  </a:t>
            </a:r>
            <a:r>
              <a:rPr lang="en-US" sz="4900" dirty="0">
                <a:solidFill>
                  <a:schemeClr val="accent5">
                    <a:lumMod val="20000"/>
                    <a:lumOff val="80000"/>
                  </a:schemeClr>
                </a:solidFill>
              </a:rPr>
              <a:t/>
            </a:r>
            <a:br>
              <a:rPr lang="en-US" sz="4900" dirty="0">
                <a:solidFill>
                  <a:schemeClr val="accent5">
                    <a:lumMod val="20000"/>
                    <a:lumOff val="80000"/>
                  </a:schemeClr>
                </a:solidFill>
              </a:rPr>
            </a:br>
            <a:r>
              <a:rPr lang="ar-IQ" sz="4900" b="1" dirty="0" smtClean="0">
                <a:solidFill>
                  <a:schemeClr val="accent5">
                    <a:lumMod val="20000"/>
                    <a:lumOff val="80000"/>
                  </a:schemeClr>
                </a:solidFill>
              </a:rPr>
              <a:t> </a:t>
            </a:r>
            <a:r>
              <a:rPr lang="ar-IQ" sz="4900" b="1" dirty="0">
                <a:solidFill>
                  <a:schemeClr val="accent5">
                    <a:lumMod val="20000"/>
                    <a:lumOff val="80000"/>
                  </a:schemeClr>
                </a:solidFill>
              </a:rPr>
              <a:t>كلية الادارة والاقتصاد /جامعة بغداد</a:t>
            </a:r>
            <a:r>
              <a:rPr lang="en-US" sz="4900" dirty="0">
                <a:solidFill>
                  <a:schemeClr val="accent5">
                    <a:lumMod val="20000"/>
                    <a:lumOff val="80000"/>
                  </a:schemeClr>
                </a:solidFill>
              </a:rPr>
              <a:t/>
            </a:r>
            <a:br>
              <a:rPr lang="en-US" sz="4900" dirty="0">
                <a:solidFill>
                  <a:schemeClr val="accent5">
                    <a:lumMod val="20000"/>
                    <a:lumOff val="80000"/>
                  </a:schemeClr>
                </a:solidFill>
              </a:rPr>
            </a:br>
            <a:r>
              <a:rPr lang="ar-IQ" sz="4900" b="1" dirty="0" smtClean="0">
                <a:solidFill>
                  <a:schemeClr val="accent5">
                    <a:lumMod val="20000"/>
                    <a:lumOff val="80000"/>
                  </a:schemeClr>
                </a:solidFill>
              </a:rPr>
              <a:t> </a:t>
            </a:r>
            <a:r>
              <a:rPr lang="ar-IQ" sz="4900" b="1" dirty="0">
                <a:solidFill>
                  <a:schemeClr val="accent5">
                    <a:lumMod val="20000"/>
                    <a:lumOff val="80000"/>
                  </a:schemeClr>
                </a:solidFill>
              </a:rPr>
              <a:t>قسم المحاسبة</a:t>
            </a:r>
            <a:r>
              <a:rPr lang="en-US" sz="4900" dirty="0">
                <a:solidFill>
                  <a:schemeClr val="accent5">
                    <a:lumMod val="20000"/>
                    <a:lumOff val="80000"/>
                  </a:schemeClr>
                </a:solidFill>
              </a:rPr>
              <a:t/>
            </a:r>
            <a:br>
              <a:rPr lang="en-US" sz="4900" dirty="0">
                <a:solidFill>
                  <a:schemeClr val="accent5">
                    <a:lumMod val="20000"/>
                    <a:lumOff val="80000"/>
                  </a:schemeClr>
                </a:solidFill>
              </a:rPr>
            </a:br>
            <a:r>
              <a:rPr lang="ar-IQ" sz="4000" b="1" dirty="0"/>
              <a:t> </a:t>
            </a:r>
            <a:r>
              <a:rPr lang="en-US" sz="4000" dirty="0"/>
              <a:t/>
            </a:r>
            <a:br>
              <a:rPr lang="en-US" sz="4000" dirty="0"/>
            </a:br>
            <a:r>
              <a:rPr lang="ar-IQ" b="1" dirty="0"/>
              <a:t> </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85750"/>
            <a:ext cx="8229600" cy="5840413"/>
          </a:xfrm>
        </p:spPr>
        <p:txBody>
          <a:bodyPr>
            <a:normAutofit/>
          </a:bodyPr>
          <a:lstStyle/>
          <a:p>
            <a:r>
              <a:rPr lang="ar-IQ" sz="4000" b="1" dirty="0"/>
              <a:t>ثالثا":ـ تكاليف الفشل الداخلي </a:t>
            </a:r>
            <a:r>
              <a:rPr lang="en-US" sz="4000" b="1" dirty="0"/>
              <a:t>Internal Failure Costs</a:t>
            </a:r>
            <a:r>
              <a:rPr lang="ar-IQ" sz="4000" b="1" dirty="0"/>
              <a:t> :ـ هي تلك التكاليف التي تتحملها الوحدة الاقتصادية عندما يكون المنتوج غير مطابق لمواصفات التصميم الخاصة به وإن هذه التكاليف تحصل قبل </a:t>
            </a:r>
            <a:r>
              <a:rPr lang="ar-IQ" sz="4000" b="1" dirty="0" smtClean="0"/>
              <a:t>شحن </a:t>
            </a:r>
            <a:r>
              <a:rPr lang="ar-IQ" sz="4000" b="1" dirty="0"/>
              <a:t>المنتوج </a:t>
            </a:r>
            <a:r>
              <a:rPr lang="ar-IQ" sz="4000" b="1" dirty="0" smtClean="0"/>
              <a:t>للزبون.</a:t>
            </a:r>
          </a:p>
          <a:p>
            <a:r>
              <a:rPr lang="ar-IQ" sz="4000" b="1" dirty="0" smtClean="0"/>
              <a:t>وتتكون من:-</a:t>
            </a:r>
            <a:endParaRPr lang="en-US"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4313"/>
            <a:ext cx="8229600" cy="5911850"/>
          </a:xfrm>
        </p:spPr>
        <p:txBody>
          <a:bodyPr>
            <a:normAutofit/>
          </a:bodyPr>
          <a:lstStyle/>
          <a:p>
            <a:pPr lvl="0"/>
            <a:r>
              <a:rPr lang="ar-IQ" sz="4400" b="1" dirty="0"/>
              <a:t>السكراب </a:t>
            </a:r>
            <a:r>
              <a:rPr lang="en-US" sz="4400" b="1" dirty="0"/>
              <a:t>Scrap</a:t>
            </a:r>
            <a:r>
              <a:rPr lang="ar-IQ" sz="4400" b="1" dirty="0"/>
              <a:t> </a:t>
            </a:r>
            <a:r>
              <a:rPr lang="ar-IQ" sz="4400" b="1" dirty="0" smtClean="0"/>
              <a:t>:</a:t>
            </a:r>
            <a:endParaRPr lang="en-US" sz="4400" dirty="0"/>
          </a:p>
          <a:p>
            <a:pPr lvl="0"/>
            <a:r>
              <a:rPr lang="ar-IQ" sz="4400" b="1" dirty="0"/>
              <a:t>إعادة الصنع </a:t>
            </a:r>
            <a:r>
              <a:rPr lang="en-US" sz="4400" b="1" dirty="0"/>
              <a:t>Rework</a:t>
            </a:r>
            <a:r>
              <a:rPr lang="ar-IQ" sz="4400" b="1" dirty="0"/>
              <a:t> :</a:t>
            </a:r>
            <a:r>
              <a:rPr lang="ar-IQ" sz="4400" b="1" dirty="0" smtClean="0"/>
              <a:t>ـ</a:t>
            </a:r>
            <a:endParaRPr lang="en-US" sz="4400" dirty="0"/>
          </a:p>
          <a:p>
            <a:pPr lvl="0"/>
            <a:r>
              <a:rPr lang="ar-IQ" sz="4400" b="1" dirty="0"/>
              <a:t>إعادة الفحص </a:t>
            </a:r>
            <a:r>
              <a:rPr lang="en-US" sz="4400" b="1" dirty="0"/>
              <a:t>Retest</a:t>
            </a:r>
            <a:r>
              <a:rPr lang="ar-IQ" sz="4400" b="1" dirty="0"/>
              <a:t> :</a:t>
            </a:r>
            <a:r>
              <a:rPr lang="ar-IQ" sz="4400" b="1" dirty="0" smtClean="0"/>
              <a:t>ـ</a:t>
            </a:r>
            <a:endParaRPr lang="en-US" sz="4400" dirty="0"/>
          </a:p>
          <a:p>
            <a:pPr lvl="0"/>
            <a:r>
              <a:rPr lang="ar-IQ" sz="4400" b="1" dirty="0"/>
              <a:t>تحليل الفشل </a:t>
            </a:r>
            <a:r>
              <a:rPr lang="en-US" sz="4400" b="1" dirty="0"/>
              <a:t>Failure Analysis</a:t>
            </a:r>
            <a:r>
              <a:rPr lang="ar-IQ" sz="4400" b="1" dirty="0"/>
              <a:t> </a:t>
            </a:r>
            <a:r>
              <a:rPr lang="ar-IQ" sz="4400" b="1" dirty="0" smtClean="0"/>
              <a:t>:</a:t>
            </a:r>
            <a:endParaRPr lang="en-US" sz="4400" dirty="0"/>
          </a:p>
          <a:p>
            <a:pPr lvl="0"/>
            <a:r>
              <a:rPr lang="ar-IQ" sz="4400" b="1" dirty="0"/>
              <a:t>تكاليف توقف العملية الإنتاجية</a:t>
            </a:r>
            <a:r>
              <a:rPr lang="en-US" sz="4400" b="1" dirty="0"/>
              <a:t>Product Downtime Costs   </a:t>
            </a:r>
            <a:r>
              <a:rPr lang="ar-IQ" sz="4400" b="1" dirty="0"/>
              <a:t>:</a:t>
            </a:r>
            <a:r>
              <a:rPr lang="ar-IQ" sz="4400" dirty="0" smtClean="0"/>
              <a:t>ـ</a:t>
            </a:r>
            <a:endParaRPr lang="en-US" sz="4400" dirty="0"/>
          </a:p>
          <a:p>
            <a:pPr lvl="0"/>
            <a:r>
              <a:rPr lang="ar-IQ" sz="4400" b="1" dirty="0"/>
              <a:t>تكاليف خفض سعر البيع </a:t>
            </a:r>
            <a:r>
              <a:rPr lang="en-US" b="1" dirty="0"/>
              <a:t>Price-Downgrading </a:t>
            </a:r>
            <a:r>
              <a:rPr lang="en-US" b="1" dirty="0" smtClean="0"/>
              <a:t>Costs</a:t>
            </a:r>
            <a:r>
              <a:rPr lang="ar-IQ"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4313"/>
            <a:ext cx="8229600" cy="5911850"/>
          </a:xfrm>
        </p:spPr>
        <p:txBody>
          <a:bodyPr>
            <a:normAutofit lnSpcReduction="10000"/>
          </a:bodyPr>
          <a:lstStyle/>
          <a:p>
            <a:r>
              <a:rPr lang="ar-IQ" sz="3600" b="1" u="sng" dirty="0"/>
              <a:t>رابعا":ـ تكاليف الفشل الخارجي </a:t>
            </a:r>
            <a:r>
              <a:rPr lang="en-US" sz="3600" b="1" u="sng" dirty="0"/>
              <a:t>External Failure</a:t>
            </a:r>
            <a:r>
              <a:rPr lang="en-US" b="1" dirty="0"/>
              <a:t> Costs</a:t>
            </a:r>
            <a:r>
              <a:rPr lang="ar-IQ" b="1" dirty="0"/>
              <a:t> :</a:t>
            </a:r>
            <a:r>
              <a:rPr lang="ar-IQ" sz="3600" b="1" dirty="0" smtClean="0"/>
              <a:t>ـ </a:t>
            </a:r>
            <a:r>
              <a:rPr lang="ar-IQ" sz="3600" b="1" dirty="0"/>
              <a:t>هي تلك التكاليف التي تتحملها الوحدة الاقتصاديـة نتيجـة تسليم المنتوج المعيب إلى الزبون، فإن كان المنتوج مطابق للمواصفات لم تحصل هذه التكاليف كما إن لهذه المنتجات (المعيبة) تأثيرات سلبية على رضا الزبائن ومبيعات الوحدة الاقتصادية وسمعتها وبالتالي على حصتها السوقية، وهذا يعني إنه حتى لو قامت الوحدة الاقتصادية باستبدال المنتـوج المعيـب أو إصلاحه وإرجاعه إلى الزبون فإنها سوف تفقد جزء من مصداقيتها وسمعتها بين الزبائن</a:t>
            </a:r>
            <a:r>
              <a:rPr lang="ar-IQ" sz="3600" dirty="0"/>
              <a:t> .  </a:t>
            </a:r>
            <a:r>
              <a:rPr lang="ar-IQ" sz="3600" b="1" dirty="0" smtClean="0"/>
              <a:t>وتتكون من: </a:t>
            </a:r>
            <a:endParaRPr lang="en-US" sz="3600" b="1"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85750"/>
            <a:ext cx="8229600" cy="5840413"/>
          </a:xfrm>
        </p:spPr>
        <p:txBody>
          <a:bodyPr>
            <a:normAutofit/>
          </a:bodyPr>
          <a:lstStyle/>
          <a:p>
            <a:pPr lvl="0"/>
            <a:r>
              <a:rPr lang="ar-IQ" sz="4400" b="1" dirty="0"/>
              <a:t>شكاوي الزبائن </a:t>
            </a:r>
            <a:r>
              <a:rPr lang="en-US" sz="4400" b="1" dirty="0"/>
              <a:t>Customers Complaints </a:t>
            </a:r>
            <a:r>
              <a:rPr lang="ar-IQ" sz="4400" b="1" dirty="0" smtClean="0"/>
              <a:t>:</a:t>
            </a:r>
            <a:endParaRPr lang="en-US" sz="4400" dirty="0"/>
          </a:p>
          <a:p>
            <a:pPr lvl="0"/>
            <a:r>
              <a:rPr lang="ar-IQ" sz="4400" b="1" dirty="0"/>
              <a:t>مرتجعات المبيعات </a:t>
            </a:r>
            <a:r>
              <a:rPr lang="en-US" sz="4400" b="1" dirty="0"/>
              <a:t>Sales Returns</a:t>
            </a:r>
            <a:r>
              <a:rPr lang="ar-IQ" sz="4400" b="1" dirty="0"/>
              <a:t> :</a:t>
            </a:r>
            <a:r>
              <a:rPr lang="ar-IQ" sz="4400" b="1" dirty="0" smtClean="0"/>
              <a:t>ـ</a:t>
            </a:r>
            <a:endParaRPr lang="en-US" sz="4400" dirty="0"/>
          </a:p>
          <a:p>
            <a:pPr lvl="0"/>
            <a:r>
              <a:rPr lang="ar-IQ" sz="4400" b="1" dirty="0"/>
              <a:t>تكاليف الضمان </a:t>
            </a:r>
            <a:r>
              <a:rPr lang="en-US" sz="4400" b="1" dirty="0"/>
              <a:t>Warranty Costs </a:t>
            </a:r>
            <a:r>
              <a:rPr lang="ar-IQ" sz="4400" b="1" dirty="0"/>
              <a:t>:</a:t>
            </a:r>
            <a:r>
              <a:rPr lang="ar-IQ" sz="4400" b="1" dirty="0" smtClean="0"/>
              <a:t>ـ</a:t>
            </a:r>
            <a:endParaRPr lang="en-US" sz="4400" dirty="0"/>
          </a:p>
          <a:p>
            <a:pPr lvl="0"/>
            <a:r>
              <a:rPr lang="ar-IQ" sz="4400" b="1" dirty="0"/>
              <a:t>تكاليف المطالبات التعويضية </a:t>
            </a:r>
            <a:r>
              <a:rPr lang="en-US" sz="4400" b="1" dirty="0"/>
              <a:t>Product Liability </a:t>
            </a:r>
            <a:r>
              <a:rPr lang="en-US" sz="4400" b="1" dirty="0" smtClean="0"/>
              <a:t>Costs</a:t>
            </a:r>
            <a:r>
              <a:rPr lang="ar-IQ" sz="4400" dirty="0" smtClean="0"/>
              <a:t>. </a:t>
            </a:r>
            <a:endParaRPr lang="en-US" sz="4400" dirty="0"/>
          </a:p>
          <a:p>
            <a:r>
              <a:rPr lang="ar-IQ" sz="4400" b="1" dirty="0"/>
              <a:t>فقدان المبيعات </a:t>
            </a:r>
            <a:r>
              <a:rPr lang="en-US" sz="4400" b="1" dirty="0"/>
              <a:t>Lost Sales</a:t>
            </a:r>
            <a:r>
              <a:rPr lang="ar-IQ" sz="4400" b="1" dirty="0"/>
              <a:t> :</a:t>
            </a:r>
            <a:r>
              <a:rPr lang="ar-IQ" sz="4400" b="1" dirty="0" smtClean="0"/>
              <a:t>ـ</a:t>
            </a:r>
            <a:endParaRPr lang="ar-IQ" sz="4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57188"/>
            <a:ext cx="8186738" cy="5768975"/>
          </a:xfrm>
        </p:spPr>
        <p:txBody>
          <a:bodyPr>
            <a:normAutofit/>
          </a:bodyPr>
          <a:lstStyle/>
          <a:p>
            <a:r>
              <a:rPr lang="ar-IQ" sz="4800" b="1" u="sng" dirty="0" smtClean="0"/>
              <a:t>الجودة في التعليم العالي</a:t>
            </a:r>
          </a:p>
          <a:p>
            <a:r>
              <a:rPr lang="ar-IQ" sz="4800" dirty="0" smtClean="0"/>
              <a:t>ابعاد جودة الخدمة التعليمية:</a:t>
            </a:r>
          </a:p>
          <a:p>
            <a:endParaRPr lang="ar-IQ" sz="4800" b="1" u="sng" dirty="0" smtClean="0"/>
          </a:p>
          <a:p>
            <a:endParaRPr lang="ar-IQ" sz="4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4313"/>
            <a:ext cx="8229600" cy="5911850"/>
          </a:xfrm>
        </p:spPr>
        <p:txBody>
          <a:bodyPr>
            <a:normAutofit/>
          </a:bodyPr>
          <a:lstStyle/>
          <a:p>
            <a:r>
              <a:rPr lang="ar-IQ" b="1" dirty="0"/>
              <a:t>*الملائمة </a:t>
            </a:r>
            <a:r>
              <a:rPr lang="en-US" b="1" dirty="0"/>
              <a:t>Convenience</a:t>
            </a:r>
            <a:r>
              <a:rPr lang="ar-IQ" dirty="0"/>
              <a:t>، إمكانية الحصول والوصول إلى الخدمة بسهولة.</a:t>
            </a:r>
            <a:endParaRPr lang="en-US" dirty="0"/>
          </a:p>
          <a:p>
            <a:r>
              <a:rPr lang="ar-IQ" b="1" dirty="0"/>
              <a:t>*المعولية </a:t>
            </a:r>
            <a:r>
              <a:rPr lang="en-US" b="1" dirty="0"/>
              <a:t>Reliability</a:t>
            </a:r>
            <a:r>
              <a:rPr lang="ar-IQ" dirty="0"/>
              <a:t> ، القدرة على أداء الخدمة باعتمادية، واستمرارية، ودقة.</a:t>
            </a:r>
            <a:endParaRPr lang="en-US" dirty="0"/>
          </a:p>
          <a:p>
            <a:r>
              <a:rPr lang="ar-IQ" b="1" dirty="0"/>
              <a:t>*الاستجابة </a:t>
            </a:r>
            <a:r>
              <a:rPr lang="en-US" b="1" dirty="0"/>
              <a:t>Responsiveness</a:t>
            </a:r>
            <a:r>
              <a:rPr lang="ar-IQ" dirty="0"/>
              <a:t>، سرعة التفاعل مع الزبون ومعالجة المشاكل غير المتوقعة.</a:t>
            </a:r>
            <a:endParaRPr lang="en-US" dirty="0"/>
          </a:p>
          <a:p>
            <a:r>
              <a:rPr lang="ar-IQ" b="1" dirty="0"/>
              <a:t>*التعامل </a:t>
            </a:r>
            <a:r>
              <a:rPr lang="en-US" b="1" dirty="0"/>
              <a:t>Courtesy</a:t>
            </a:r>
            <a:r>
              <a:rPr lang="ar-IQ" dirty="0"/>
              <a:t> ، الطريقة التي يتعامل فيها العاملين مع الزبائن.</a:t>
            </a:r>
            <a:endParaRPr lang="en-US" dirty="0"/>
          </a:p>
          <a:p>
            <a:r>
              <a:rPr lang="ar-IQ" b="1" dirty="0"/>
              <a:t>*الدقة </a:t>
            </a:r>
            <a:r>
              <a:rPr lang="en-US" b="1" dirty="0"/>
              <a:t>Accuracy</a:t>
            </a:r>
            <a:r>
              <a:rPr lang="ar-IQ" dirty="0"/>
              <a:t>، إنجاز الخدمة بصورة صحيحة منذ أول مرة.</a:t>
            </a:r>
            <a:endParaRPr lang="en-US" dirty="0"/>
          </a:p>
          <a:p>
            <a:r>
              <a:rPr lang="ar-IQ" b="1" dirty="0"/>
              <a:t>*الوقت </a:t>
            </a:r>
            <a:r>
              <a:rPr lang="en-US" b="1" dirty="0"/>
              <a:t>Time</a:t>
            </a:r>
            <a:r>
              <a:rPr lang="ar-IQ" dirty="0"/>
              <a:t>، كم ينتظر الزبون، ومدى التسليم بالموعد المحدد.ولابد الاشارة الى ان المنتج بالتعليم هو الطالب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57188"/>
            <a:ext cx="8229600" cy="5768975"/>
          </a:xfrm>
        </p:spPr>
        <p:txBody>
          <a:bodyPr>
            <a:noAutofit/>
          </a:bodyPr>
          <a:lstStyle/>
          <a:p>
            <a:pPr algn="just"/>
            <a:r>
              <a:rPr lang="ar-IQ" sz="3600" b="1" dirty="0"/>
              <a:t>وان </a:t>
            </a:r>
            <a:r>
              <a:rPr lang="ar-IQ" sz="3600" b="1" dirty="0" smtClean="0"/>
              <a:t>مفهوم </a:t>
            </a:r>
            <a:r>
              <a:rPr lang="ar-IQ" sz="3600" b="1" dirty="0"/>
              <a:t>الجودة الشاملة في التعليم له معنيان مترابطان : احدهما واقعي والاخر حسي والجودة بمعناها الواقعي تعني التزام المؤسسة التعليمية بانجاز مؤشرات ومعايير حقيقية متعارف عليها مثل : معدلات الترفيع ،معدلات الكفاية الداخلية،معدلات تكلفة التعليم، اما المعنى الحسي للجودة فيتركز على مشاعر متلقي الخدمة التعليمية واحاسيسه كالطلاب واولياء الامور  ويعبر عن مدى رضا المستفيد من التعليم بمستوى كفاية الخدمة التعليمية وفاعليتها ،فعندما يشعر المستفيد ان مايقدم له من خدمات يناسب توفعاته ويلبي احتياجاته </a:t>
            </a:r>
            <a:r>
              <a:rPr lang="ar-IQ" sz="3600" b="1" dirty="0" smtClean="0"/>
              <a:t>الذاتية.</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5720" y="357188"/>
            <a:ext cx="7943880" cy="5768975"/>
          </a:xfrm>
        </p:spPr>
        <p:txBody>
          <a:bodyPr>
            <a:noAutofit/>
          </a:bodyPr>
          <a:lstStyle/>
          <a:p>
            <a:pPr algn="just"/>
            <a:r>
              <a:rPr lang="ar-IQ" sz="3600" b="1" dirty="0" smtClean="0"/>
              <a:t>يمكن القول ان المؤسسة التعليمية قد نجحت في تقديم الخدمة التعليمية بمستوى جودة يناسب التوقعات والمشاعر الحسية لذلك المستفيد  وان جودة خدماتها قد ارتفعت الى مستوى توقعاته وهذا يتطلب من الخبراء والمشرفين التثبت من توافق مواصفات الخدمة التعليمية مع توقعات المستفيد وفي حالة وجود فجوة بين المواصفات والتوقعات فيجب تحديد ابعادها واسبابها والعمل على تجاوزها باتخاذ كافة الاجراءات التصحيحية المناسبة.</a:t>
            </a:r>
            <a:endParaRPr lang="en-U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85750"/>
            <a:ext cx="8229600" cy="5911850"/>
          </a:xfrm>
        </p:spPr>
        <p:txBody>
          <a:bodyPr>
            <a:normAutofit fontScale="92500" lnSpcReduction="10000"/>
          </a:bodyPr>
          <a:lstStyle/>
          <a:p>
            <a:r>
              <a:rPr lang="ar-IQ" sz="4000" b="1" u="sng" dirty="0"/>
              <a:t> ثالثا:اهمية الجودة بالتعليم العالي:</a:t>
            </a:r>
            <a:endParaRPr lang="en-US" sz="4000" dirty="0"/>
          </a:p>
          <a:p>
            <a:r>
              <a:rPr lang="ar-IQ" b="1" u="sng" dirty="0" smtClean="0"/>
              <a:t>1</a:t>
            </a:r>
            <a:r>
              <a:rPr lang="ar-IQ" sz="3600" b="1" u="sng" dirty="0" smtClean="0"/>
              <a:t>-</a:t>
            </a:r>
            <a:r>
              <a:rPr lang="ar-IQ" sz="3600" b="1" dirty="0" smtClean="0"/>
              <a:t>ضبط وتطوير النظام الاداري في المؤسسة التعليمية.</a:t>
            </a:r>
            <a:endParaRPr lang="en-US" sz="3600" b="1" dirty="0" smtClean="0"/>
          </a:p>
          <a:p>
            <a:r>
              <a:rPr lang="ar-IQ" sz="3600" b="1" dirty="0" smtClean="0"/>
              <a:t>2- الارتقاء بمستوى الطلاب في جميع المجالات</a:t>
            </a:r>
            <a:r>
              <a:rPr lang="ar-IQ" sz="3600" dirty="0" smtClean="0"/>
              <a:t>.</a:t>
            </a:r>
            <a:endParaRPr lang="en-US" sz="3600" b="1" dirty="0" smtClean="0"/>
          </a:p>
          <a:p>
            <a:r>
              <a:rPr lang="ar-IQ" sz="3600" b="1" dirty="0" smtClean="0"/>
              <a:t>3- </a:t>
            </a:r>
            <a:r>
              <a:rPr lang="ar-IQ" sz="3600" b="1" dirty="0"/>
              <a:t>ضبط شكاوي الطلاب واولياء امورهم والاقلال منها ووضع الحلول.</a:t>
            </a:r>
            <a:endParaRPr lang="en-US" sz="3600" b="1" dirty="0"/>
          </a:p>
          <a:p>
            <a:r>
              <a:rPr lang="ar-IQ" sz="3600" b="1" dirty="0"/>
              <a:t>4-زيادة الكفاءة التعليمية ورفع مستوى الاداء للعاملين بالمؤسسة.</a:t>
            </a:r>
            <a:endParaRPr lang="en-US" sz="3600" b="1" dirty="0"/>
          </a:p>
          <a:p>
            <a:r>
              <a:rPr lang="ar-IQ" sz="3600" b="1" dirty="0"/>
              <a:t>5-الوفاء بمتطلبات الطلاب واولياء امورهم والمجتمع والوصول الى رضاهم وفق النظام العام للمؤسسة التعليمي.</a:t>
            </a:r>
            <a:endParaRPr lang="en-US" sz="3600" b="1" dirty="0"/>
          </a:p>
          <a:p>
            <a:r>
              <a:rPr lang="ar-IQ" sz="3600" b="1" dirty="0" smtClean="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4313"/>
            <a:ext cx="8229600" cy="5911850"/>
          </a:xfrm>
        </p:spPr>
        <p:txBody>
          <a:bodyPr/>
          <a:lstStyle/>
          <a:p>
            <a:r>
              <a:rPr lang="ar-IQ" sz="3600" b="1" dirty="0" smtClean="0"/>
              <a:t>-تمكين المؤسسة التعليمية من تحليل المشكلات بالطرق العلمية.</a:t>
            </a:r>
            <a:endParaRPr lang="en-US" sz="3600" b="1" dirty="0" smtClean="0"/>
          </a:p>
          <a:p>
            <a:r>
              <a:rPr lang="ar-IQ" sz="3600" dirty="0" smtClean="0"/>
              <a:t>7</a:t>
            </a:r>
            <a:r>
              <a:rPr lang="ar-IQ" sz="3600" b="1" dirty="0" smtClean="0"/>
              <a:t>- رفع مستوى الطلاب واولياء الامور تجاه المؤسسة التعليمية من خلال ابراز الالتزام بنظام الجودة.</a:t>
            </a:r>
            <a:endParaRPr lang="en-US" sz="3600" b="1" dirty="0" smtClean="0"/>
          </a:p>
          <a:p>
            <a:r>
              <a:rPr lang="ar-IQ" b="1" dirty="0" smtClean="0"/>
              <a:t>8</a:t>
            </a:r>
            <a:r>
              <a:rPr lang="ar-IQ" sz="3600" b="1" dirty="0" smtClean="0"/>
              <a:t>-الترابط والتكامل بين جميع القائمين بالتدريس والاداريين قي المؤسسة ةالعمل عن طريق الفريق وبروح الفريق.</a:t>
            </a:r>
            <a:endParaRPr lang="en-US" sz="3600" b="1" dirty="0" smtClean="0"/>
          </a:p>
          <a:p>
            <a:r>
              <a:rPr lang="ar-IQ" sz="3600" b="1" dirty="0" smtClean="0"/>
              <a:t>9- تطبيق نظام الجودة يمنح المؤسسة التعليمية الاحترام والتقدير المحلى والاعتراف المحلي والدولي</a:t>
            </a:r>
            <a:endParaRPr lang="ar-IQ"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8229600" cy="6126163"/>
          </a:xfrm>
        </p:spPr>
        <p:txBody>
          <a:bodyPr>
            <a:normAutofit/>
          </a:bodyPr>
          <a:lstStyle/>
          <a:p>
            <a:endParaRPr lang="ar-IQ" dirty="0" smtClean="0"/>
          </a:p>
          <a:p>
            <a:r>
              <a:rPr lang="ar-IQ" b="1" dirty="0"/>
              <a:t>أولا" :ـ الجودة من وجهة نظر الزبون </a:t>
            </a:r>
            <a:r>
              <a:rPr lang="ar-IQ" b="1" dirty="0" smtClean="0"/>
              <a:t>:</a:t>
            </a:r>
          </a:p>
          <a:p>
            <a:r>
              <a:rPr lang="ar-IQ" dirty="0" smtClean="0"/>
              <a:t>إن </a:t>
            </a:r>
            <a:r>
              <a:rPr lang="ar-IQ" dirty="0"/>
              <a:t>جودة المنتوج أو الخدمة يجب أن تقابل أو تتجاوز حاجات الزبـون </a:t>
            </a:r>
            <a:r>
              <a:rPr lang="ar-IQ" dirty="0" smtClean="0"/>
              <a:t>وتوقعاته.</a:t>
            </a:r>
            <a:r>
              <a:rPr lang="ar-IQ" dirty="0"/>
              <a:t> </a:t>
            </a:r>
            <a:r>
              <a:rPr lang="ar-IQ" dirty="0" smtClean="0"/>
              <a:t>ويمكن </a:t>
            </a:r>
            <a:r>
              <a:rPr lang="ar-IQ" dirty="0"/>
              <a:t>تلبية احتياجات الزبون </a:t>
            </a:r>
            <a:r>
              <a:rPr lang="ar-IQ" dirty="0" smtClean="0"/>
              <a:t>وتوقعاته وفق الابعاد التالية:ـ</a:t>
            </a:r>
            <a:endParaRPr lang="en-US" dirty="0"/>
          </a:p>
          <a:p>
            <a:pPr lvl="0"/>
            <a:r>
              <a:rPr lang="ar-IQ" dirty="0" smtClean="0"/>
              <a:t> </a:t>
            </a:r>
            <a:r>
              <a:rPr lang="ar-IQ" b="1" dirty="0"/>
              <a:t>الأداء </a:t>
            </a:r>
            <a:r>
              <a:rPr lang="en-US" b="1" dirty="0"/>
              <a:t>Performance</a:t>
            </a:r>
            <a:r>
              <a:rPr lang="ar-IQ" b="1" dirty="0"/>
              <a:t> :</a:t>
            </a:r>
            <a:r>
              <a:rPr lang="ar-IQ" b="1" dirty="0" smtClean="0"/>
              <a:t>ـ</a:t>
            </a:r>
            <a:endParaRPr lang="en-US" dirty="0"/>
          </a:p>
          <a:p>
            <a:pPr lvl="0"/>
            <a:r>
              <a:rPr lang="ar-IQ" b="1" dirty="0"/>
              <a:t>السمات </a:t>
            </a:r>
            <a:r>
              <a:rPr lang="en-US" b="1" dirty="0"/>
              <a:t>Features </a:t>
            </a:r>
            <a:r>
              <a:rPr lang="ar-IQ" b="1" dirty="0" smtClean="0"/>
              <a:t>:</a:t>
            </a:r>
            <a:endParaRPr lang="en-US" dirty="0"/>
          </a:p>
          <a:p>
            <a:pPr lvl="0"/>
            <a:r>
              <a:rPr lang="ar-IQ" b="1" dirty="0"/>
              <a:t>المعولية (الاعتمادية) </a:t>
            </a:r>
            <a:r>
              <a:rPr lang="en-US" b="1" dirty="0"/>
              <a:t>Reliability </a:t>
            </a:r>
            <a:r>
              <a:rPr lang="ar-IQ" b="1" dirty="0"/>
              <a:t>:</a:t>
            </a:r>
            <a:r>
              <a:rPr lang="ar-IQ" b="1" dirty="0" smtClean="0"/>
              <a:t>ـ</a:t>
            </a:r>
            <a:endParaRPr lang="en-US" dirty="0"/>
          </a:p>
          <a:p>
            <a:pPr lvl="0"/>
            <a:r>
              <a:rPr lang="ar-IQ" b="1" dirty="0"/>
              <a:t>المطابقة </a:t>
            </a:r>
            <a:r>
              <a:rPr lang="en-US" b="1" dirty="0"/>
              <a:t>Conformance</a:t>
            </a:r>
            <a:r>
              <a:rPr lang="ar-IQ" b="1" dirty="0"/>
              <a:t> :</a:t>
            </a:r>
            <a:r>
              <a:rPr lang="ar-IQ" b="1" dirty="0" smtClean="0"/>
              <a:t>ـ</a:t>
            </a:r>
            <a:r>
              <a:rPr lang="ar-IQ" dirty="0" smtClean="0"/>
              <a:t>.</a:t>
            </a:r>
            <a:endParaRPr lang="en-US" dirty="0"/>
          </a:p>
          <a:p>
            <a:pPr lvl="0"/>
            <a:r>
              <a:rPr lang="ar-IQ" b="1" dirty="0"/>
              <a:t>المتانة (التحمل) </a:t>
            </a:r>
            <a:r>
              <a:rPr lang="en-US" b="1" dirty="0"/>
              <a:t>Durability</a:t>
            </a:r>
            <a:r>
              <a:rPr lang="ar-IQ" b="1" dirty="0"/>
              <a:t> </a:t>
            </a:r>
            <a:r>
              <a:rPr lang="ar-IQ" b="1" dirty="0" smtClean="0"/>
              <a:t>:</a:t>
            </a:r>
            <a:r>
              <a:rPr lang="ar-IQ" dirty="0" smtClean="0"/>
              <a:t>.</a:t>
            </a:r>
            <a:endParaRPr lang="en-US" dirty="0"/>
          </a:p>
          <a:p>
            <a:pPr lvl="0"/>
            <a:r>
              <a:rPr lang="ar-IQ" b="1" dirty="0"/>
              <a:t>القابلية على الخدمة </a:t>
            </a:r>
            <a:r>
              <a:rPr lang="en-US" b="1" dirty="0"/>
              <a:t>Serviceability</a:t>
            </a:r>
            <a:r>
              <a:rPr lang="ar-IQ" b="1" dirty="0"/>
              <a:t> </a:t>
            </a:r>
            <a:r>
              <a:rPr lang="ar-IQ" b="1" dirty="0" smtClean="0"/>
              <a:t>:</a:t>
            </a:r>
            <a:endParaRPr lang="en-US" dirty="0"/>
          </a:p>
          <a:p>
            <a:pPr lvl="0"/>
            <a:r>
              <a:rPr lang="ar-IQ" b="1" dirty="0"/>
              <a:t>الجمالية </a:t>
            </a:r>
            <a:r>
              <a:rPr lang="en-US" b="1" dirty="0"/>
              <a:t>Aesthetics</a:t>
            </a:r>
            <a:r>
              <a:rPr lang="ar-IQ" b="1" dirty="0"/>
              <a:t> :</a:t>
            </a:r>
            <a:r>
              <a:rPr lang="ar-IQ" b="1" dirty="0" smtClean="0"/>
              <a:t>ـ</a:t>
            </a:r>
            <a:r>
              <a:rPr lang="ar-IQ" dirty="0" smtClean="0"/>
              <a:t>.  </a:t>
            </a:r>
            <a:endParaRPr lang="en-US" dirty="0"/>
          </a:p>
          <a:p>
            <a:r>
              <a:rPr lang="ar-IQ" b="1" dirty="0"/>
              <a:t>الجودة المدركة </a:t>
            </a:r>
            <a:r>
              <a:rPr lang="en-US" b="1" dirty="0"/>
              <a:t>Perceived Quality</a:t>
            </a:r>
            <a:r>
              <a:rPr lang="ar-IQ" b="1" dirty="0"/>
              <a:t> </a:t>
            </a:r>
            <a:r>
              <a:rPr lang="ar-IQ" b="1" dirty="0" smtClean="0"/>
              <a:t>:</a:t>
            </a:r>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4313"/>
            <a:ext cx="8229600" cy="5911850"/>
          </a:xfrm>
        </p:spPr>
        <p:txBody>
          <a:bodyPr>
            <a:noAutofit/>
          </a:bodyPr>
          <a:lstStyle/>
          <a:p>
            <a:r>
              <a:rPr lang="ar-IQ" b="1" dirty="0"/>
              <a:t>ان مفهوم الجوده وفقا لما تم الاتفاق عليه في مؤتمر اليونسكو للتعليم الذي أقيم في باريس في أكتوبر (1998) ينص على : ان الجوده في التعليم العالي مفهوم متعدد الابعاد ينبغي ان يشمل وظائف التعليم وأنشطته جميعها </a:t>
            </a:r>
            <a:r>
              <a:rPr lang="ar-IQ" b="1" dirty="0" smtClean="0"/>
              <a:t>مثل</a:t>
            </a:r>
            <a:endParaRPr lang="en-US" dirty="0"/>
          </a:p>
          <a:p>
            <a:pPr lvl="0"/>
            <a:r>
              <a:rPr lang="ar-IQ" b="1" dirty="0"/>
              <a:t>المناهج الدراسيه .</a:t>
            </a:r>
            <a:endParaRPr lang="en-US" dirty="0"/>
          </a:p>
          <a:p>
            <a:pPr lvl="0"/>
            <a:r>
              <a:rPr lang="ar-IQ" b="1" dirty="0"/>
              <a:t>البرامج التعليميه .</a:t>
            </a:r>
            <a:endParaRPr lang="en-US" dirty="0"/>
          </a:p>
          <a:p>
            <a:pPr lvl="0"/>
            <a:r>
              <a:rPr lang="ar-IQ" b="1" dirty="0"/>
              <a:t>البحوث العلميه .</a:t>
            </a:r>
            <a:endParaRPr lang="en-US" dirty="0"/>
          </a:p>
          <a:p>
            <a:pPr lvl="0"/>
            <a:r>
              <a:rPr lang="ar-IQ" b="1" dirty="0"/>
              <a:t>الطلاب .</a:t>
            </a:r>
            <a:endParaRPr lang="en-US" dirty="0"/>
          </a:p>
          <a:p>
            <a:pPr lvl="0"/>
            <a:r>
              <a:rPr lang="ar-IQ" b="1" dirty="0"/>
              <a:t>المباني والمرافق والادوات .</a:t>
            </a:r>
            <a:endParaRPr lang="en-US" dirty="0"/>
          </a:p>
          <a:p>
            <a:pPr lvl="0"/>
            <a:r>
              <a:rPr lang="ar-IQ" b="1" dirty="0"/>
              <a:t>توفير الخدمات للمجتمع المحلي .</a:t>
            </a:r>
            <a:endParaRPr lang="en-US" dirty="0"/>
          </a:p>
          <a:p>
            <a:pPr lvl="0"/>
            <a:r>
              <a:rPr lang="ar-IQ" b="1" dirty="0"/>
              <a:t>التعليم الذاتي الداخلي .</a:t>
            </a:r>
            <a:endParaRPr lang="en-US" dirty="0"/>
          </a:p>
          <a:p>
            <a:r>
              <a:rPr lang="ar-IQ" b="1" dirty="0"/>
              <a:t>تحديد معايير مقارنه للجوده معترف بها دوليا </a:t>
            </a: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85750"/>
            <a:ext cx="8229600" cy="5840413"/>
          </a:xfrm>
        </p:spPr>
        <p:txBody>
          <a:bodyPr>
            <a:normAutofit/>
          </a:bodyPr>
          <a:lstStyle/>
          <a:p>
            <a:r>
              <a:rPr lang="ar-IQ" sz="4400" b="1" u="sng" dirty="0"/>
              <a:t>رابعا: محاور الجودة الشاملة في التعليم </a:t>
            </a:r>
            <a:r>
              <a:rPr lang="ar-IQ" sz="4400" b="1" u="sng" dirty="0" smtClean="0"/>
              <a:t>الجامعي: </a:t>
            </a:r>
          </a:p>
          <a:p>
            <a:r>
              <a:rPr lang="ar-IQ" sz="3600" b="1" u="sng" dirty="0" smtClean="0"/>
              <a:t>المحور الاول :الطلبة:</a:t>
            </a:r>
          </a:p>
          <a:p>
            <a:r>
              <a:rPr lang="ar-IQ" sz="3600" b="1" dirty="0" smtClean="0"/>
              <a:t>المؤشر الاول:انتقاء الطلبة. </a:t>
            </a:r>
          </a:p>
          <a:p>
            <a:r>
              <a:rPr lang="ar-IQ" sz="3600" b="1" dirty="0" smtClean="0"/>
              <a:t>المؤشر الثاني:نسبة عدد الطلبة لعضو الهيئة التدريسية.</a:t>
            </a:r>
          </a:p>
          <a:p>
            <a:r>
              <a:rPr lang="ar-IQ" sz="3600" b="1" dirty="0" smtClean="0"/>
              <a:t>المؤشر الثالث:متسط تكلفة الطالب.</a:t>
            </a:r>
          </a:p>
          <a:p>
            <a:r>
              <a:rPr lang="ar-IQ" sz="3600" b="1" dirty="0" smtClean="0"/>
              <a:t>المؤشر الرابع:الخدمة التي تقدمها الكلية للطلبة.</a:t>
            </a:r>
            <a:endParaRPr lang="ar-IQ"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85750"/>
            <a:ext cx="8229600" cy="5840413"/>
          </a:xfrm>
        </p:spPr>
        <p:txBody>
          <a:bodyPr/>
          <a:lstStyle/>
          <a:p>
            <a:r>
              <a:rPr lang="ar-IQ" dirty="0" smtClean="0"/>
              <a:t>ا</a:t>
            </a:r>
            <a:r>
              <a:rPr lang="ar-IQ" sz="3600" b="1" dirty="0" smtClean="0"/>
              <a:t>لمؤشر الخامس:دافعية الطلبة واستعدادهم للتعليم.</a:t>
            </a:r>
          </a:p>
          <a:p>
            <a:r>
              <a:rPr lang="ar-IQ" sz="3600" b="1" dirty="0" smtClean="0"/>
              <a:t>المؤشر السادس:نسبة المتخرجين من الكلية.</a:t>
            </a:r>
          </a:p>
          <a:p>
            <a:r>
              <a:rPr lang="ar-IQ" sz="3600" b="1" dirty="0" smtClean="0"/>
              <a:t>المؤشر السابع: ارتباط قبول الطلبة بالتخصصات وحاجة البلد</a:t>
            </a:r>
            <a:r>
              <a:rPr lang="ar-IQ" sz="3600" dirty="0" smtClean="0"/>
              <a:t>.</a:t>
            </a:r>
          </a:p>
          <a:p>
            <a:r>
              <a:rPr lang="ar-IQ" sz="3600" b="1" dirty="0" smtClean="0"/>
              <a:t>المؤشر الثامن: تقويم الاداء التعليمي الجامعي.</a:t>
            </a:r>
          </a:p>
          <a:p>
            <a:r>
              <a:rPr lang="ar-IQ" sz="3600" b="1" dirty="0" smtClean="0"/>
              <a:t>المؤشر التاسع:مستوى الخريج الجامعي.</a:t>
            </a:r>
            <a:endParaRPr lang="ar-IQ" sz="36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85750"/>
            <a:ext cx="8229600" cy="5840413"/>
          </a:xfrm>
        </p:spPr>
        <p:txBody>
          <a:bodyPr>
            <a:normAutofit lnSpcReduction="10000"/>
          </a:bodyPr>
          <a:lstStyle/>
          <a:p>
            <a:r>
              <a:rPr lang="ar-IQ" b="1" u="sng" dirty="0"/>
              <a:t> المحور الثاني :اعضاء الهيئة التدريسية:</a:t>
            </a:r>
            <a:endParaRPr lang="en-US" dirty="0"/>
          </a:p>
          <a:p>
            <a:r>
              <a:rPr lang="ar-IQ" sz="3600" b="1" dirty="0"/>
              <a:t>المؤشرالاول: حجم اعضاء هيئة التدريس وكفايتهم الى الحد الذي يسمح بتغطية جميع الجوانب المنهجية للمواد التعليمية وبحسب الاختصاص.</a:t>
            </a:r>
            <a:endParaRPr lang="en-US" sz="3600" b="1" dirty="0"/>
          </a:p>
          <a:p>
            <a:pPr lvl="1"/>
            <a:r>
              <a:rPr lang="ar-SA" sz="3600" b="1" dirty="0" smtClean="0"/>
              <a:t>المؤشر </a:t>
            </a:r>
            <a:r>
              <a:rPr lang="ar-SA" sz="3600" b="1" dirty="0"/>
              <a:t>الثاني:الكفاءات التدريسية لاعضاء الهيئة التدريسية ولابد من تحديد معايير للمعارف والمهارات التي يتوقع اعضاء هيئة التدريس امتلاكهم لها ومدى نموهم وتطورهم المهني المستمر في مجال الاختصاثص.</a:t>
            </a:r>
            <a:endParaRPr lang="en-US" sz="3600" dirty="0"/>
          </a:p>
          <a:p>
            <a:r>
              <a:rPr lang="ar-SA" sz="3600" b="1" dirty="0"/>
              <a:t>المؤشر الثالث: مساهمة اعضاء هيئة التدريس في خدمة المجتمع المحيط بهم.</a:t>
            </a:r>
            <a:endParaRPr lang="en-US" sz="3600" dirty="0"/>
          </a:p>
          <a:p>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8229600" cy="6126163"/>
          </a:xfrm>
        </p:spPr>
        <p:txBody>
          <a:bodyPr/>
          <a:lstStyle/>
          <a:p>
            <a:r>
              <a:rPr lang="ar-SA" sz="3600" b="1" dirty="0" smtClean="0"/>
              <a:t>المؤشر الرابع:مستوى التدريب والتاهيل الاكاديمي لاعضاء الهيئة التدريسية.</a:t>
            </a:r>
            <a:endParaRPr lang="en-US" sz="3600" b="1" dirty="0" smtClean="0"/>
          </a:p>
          <a:p>
            <a:r>
              <a:rPr lang="ar-SA" sz="3600" b="1" dirty="0" smtClean="0"/>
              <a:t>المؤشر الخامس:الانتاج العلمي لاعضاء هيئة التدريس وتتمثل الجودة الفكرية لاعضاء هيئة التدريس في اختيارهم الموضوعات البحثية التي تتسم بالعمق والابداعية،ويعد المنشور في المجلات الرصينة مقاساغير مباشر لجودة التعليم الجامعي.(اليونسكو،66:2004)</a:t>
            </a:r>
            <a:endParaRPr lang="en-US" sz="3600" dirty="0" smtClean="0"/>
          </a:p>
          <a:p>
            <a:r>
              <a:rPr lang="ar-SA" sz="3600" b="1" dirty="0" smtClean="0"/>
              <a:t>المؤشر السادس: مستوى عضو هيئة التدريس العلمي ومدى تفرغه لمهامه التدريسية.</a:t>
            </a:r>
            <a:endParaRPr lang="en-US"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57188"/>
            <a:ext cx="8229600" cy="5768975"/>
          </a:xfrm>
        </p:spPr>
        <p:txBody>
          <a:bodyPr>
            <a:normAutofit lnSpcReduction="10000"/>
          </a:bodyPr>
          <a:lstStyle/>
          <a:p>
            <a:r>
              <a:rPr lang="ar-SA" sz="4400" b="1" u="sng" dirty="0" smtClean="0"/>
              <a:t>المحور الثالث: المناهج الدراسية:</a:t>
            </a:r>
            <a:endParaRPr lang="en-US" sz="4400" dirty="0" smtClean="0"/>
          </a:p>
          <a:p>
            <a:pPr lvl="1"/>
            <a:r>
              <a:rPr lang="ar-SA" sz="3600" b="1" dirty="0" smtClean="0"/>
              <a:t>تعد </a:t>
            </a:r>
            <a:r>
              <a:rPr lang="ar-SA" sz="3600" b="1" dirty="0"/>
              <a:t>الموازنة بين الاصالة والمعاصرة في اعداد المناهج من حيث المستوى والمحتوى والطريقة والاسلوب من العوامل المرتبطة بجودة التعليم الجامعي ويرتبط هذا الجزء من المعايير بالمدى الذي يمكن فيه للمناهج الدراسية ان تنمي قدرة الطالب على تحديد مشكلاته وحلها.والمقدرة على الاحتفاظ بالمهارة المهنية اذ ان اولوية جودة التعليم تستدعي تحسين المناهج واساليب التعليم والتقويم وبيئة التعلم.</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4313"/>
            <a:ext cx="8229600" cy="5911850"/>
          </a:xfrm>
        </p:spPr>
        <p:txBody>
          <a:bodyPr>
            <a:normAutofit fontScale="85000" lnSpcReduction="20000"/>
          </a:bodyPr>
          <a:lstStyle/>
          <a:p>
            <a:r>
              <a:rPr lang="ar-SA" sz="3900" b="1" u="sng" dirty="0"/>
              <a:t>المحور الرابع: القيادة الادارية في الكلية:</a:t>
            </a:r>
            <a:endParaRPr lang="en-US" sz="3900" dirty="0"/>
          </a:p>
          <a:p>
            <a:pPr algn="just"/>
            <a:r>
              <a:rPr lang="ar-SA" sz="3900" b="1" dirty="0"/>
              <a:t>تعد القيادة الادارية بالكلية امرا حتميا لجودتها  وتتوقف الى حد كبير على القائد ويدخل في جودة القيادة جودة التخطيط الاستراتيجي ومتابعة الانشطة التي تقود الى ثقافة الجودة ومن مؤشراتها:</a:t>
            </a:r>
            <a:endParaRPr lang="en-US" sz="3900" dirty="0"/>
          </a:p>
          <a:p>
            <a:pPr algn="just"/>
            <a:r>
              <a:rPr lang="ar-SA" sz="3900" b="1" dirty="0"/>
              <a:t>المؤشر الاول: التزام القيادة الادارية العليا بالجودة وعليها تتوقف جودة اداء الجامعة والكلية.</a:t>
            </a:r>
            <a:endParaRPr lang="en-US" sz="3900" dirty="0"/>
          </a:p>
          <a:p>
            <a:pPr algn="just"/>
            <a:r>
              <a:rPr lang="ar-SA" sz="3900" b="1" dirty="0"/>
              <a:t>المؤشر الثاني: مناخ العلاقات الانسانية الطيبة بين الطلبة واعضاء الهيئة التدريسية وقيادة القسم وقيادة الكلية يؤدي الى اداء كفء وهذا يتطلب اتصالات جيدة بين منتسبي الكلية.</a:t>
            </a:r>
            <a:endParaRPr lang="en-US" sz="3900" dirty="0"/>
          </a:p>
          <a:p>
            <a:pPr algn="just"/>
            <a:r>
              <a:rPr lang="ar-SA" sz="3900" b="1" dirty="0"/>
              <a:t>المؤشر الثالث:. اختيار القيادات الادارية وتدريبهم بموجب معايير  قياسية في ضوء الحاجة والتخصص</a:t>
            </a:r>
            <a:r>
              <a:rPr lang="ar-SA" b="1" dirty="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8229600" cy="5911850"/>
          </a:xfrm>
        </p:spPr>
        <p:txBody>
          <a:bodyPr>
            <a:normAutofit fontScale="40000" lnSpcReduction="20000"/>
          </a:bodyPr>
          <a:lstStyle/>
          <a:p>
            <a:r>
              <a:rPr lang="ar-SA" sz="10000" b="1" u="sng" dirty="0"/>
              <a:t>المحور الخامس: الامكانيات المادية:</a:t>
            </a:r>
            <a:endParaRPr lang="en-US" sz="10000" dirty="0"/>
          </a:p>
          <a:p>
            <a:pPr algn="just"/>
            <a:r>
              <a:rPr lang="ar-SA" sz="9800" b="1" dirty="0" smtClean="0"/>
              <a:t>تتعدد الامكانيات المادية في الكلية حيث تشمل المباني والاضاءة والتهوية والمقاعد والصوت والمكتبات والمختبرات والورش والتمويل وتضم جودة الامكانيات المادية  المؤشرات التالية:</a:t>
            </a:r>
            <a:endParaRPr lang="en-US" sz="9800" dirty="0" smtClean="0"/>
          </a:p>
          <a:p>
            <a:pPr lvl="1" algn="just"/>
            <a:r>
              <a:rPr lang="ar-SA" sz="9400" b="1" dirty="0" smtClean="0"/>
              <a:t>المؤشر </a:t>
            </a:r>
            <a:r>
              <a:rPr lang="ar-SA" sz="9400" b="1" dirty="0"/>
              <a:t>الاول:مرونة المبنى والامكانيات المتوافرة فيه لاداء مهمة الكلية بالاختصاص الذي تتبناه، وكفايته لاستيعاب اعداد الطلبة </a:t>
            </a:r>
            <a:r>
              <a:rPr lang="ar-IQ" sz="9400" b="1" dirty="0" smtClean="0"/>
              <a:t>.</a:t>
            </a:r>
            <a:r>
              <a:rPr lang="ar-SA" sz="9400" b="1" dirty="0" smtClean="0"/>
              <a:t>.</a:t>
            </a:r>
            <a:endParaRPr lang="en-US" sz="9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4313"/>
            <a:ext cx="8229600" cy="5911850"/>
          </a:xfrm>
        </p:spPr>
        <p:txBody>
          <a:bodyPr>
            <a:normAutofit fontScale="47500" lnSpcReduction="20000"/>
          </a:bodyPr>
          <a:lstStyle/>
          <a:p>
            <a:r>
              <a:rPr lang="ar-SA" sz="9600" b="1" dirty="0" smtClean="0"/>
              <a:t>المؤشر الثاني:مدى افادة اعضاء هيئة التدريس والطلبة من مكتبة الكلية عن طريق توفيرها مصادر تخصصية من كتب ومجلات ودوريات علمية </a:t>
            </a:r>
            <a:r>
              <a:rPr lang="ar-IQ" sz="9600" b="1" dirty="0" smtClean="0"/>
              <a:t>.</a:t>
            </a:r>
            <a:r>
              <a:rPr lang="ar-SA" sz="9600" b="1" dirty="0" smtClean="0"/>
              <a:t>ومدى توافر اجهزة الحواسيب للطلبة ولاعضاء هيئة التدريس</a:t>
            </a:r>
            <a:endParaRPr lang="en-US" sz="9600" b="1" dirty="0" smtClean="0"/>
          </a:p>
          <a:p>
            <a:r>
              <a:rPr lang="ar-SA" sz="9600" b="1" dirty="0" smtClean="0"/>
              <a:t>المؤشر الثالث: مدى افادة اعضاء هيئة التدريس والطلبة من المختبرات والورش</a:t>
            </a:r>
            <a:r>
              <a:rPr lang="ar-IQ" sz="9600" b="1" dirty="0" smtClean="0"/>
              <a:t>.</a:t>
            </a:r>
            <a:endParaRPr lang="en-US" sz="9600" b="1" dirty="0" smtClean="0"/>
          </a:p>
          <a:p>
            <a:r>
              <a:rPr lang="ar-SA" sz="9600" b="1" dirty="0" smtClean="0"/>
              <a:t>المؤشر الرابع:حجم الاعتماد المالي.</a:t>
            </a:r>
          </a:p>
          <a:p>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4313"/>
            <a:ext cx="8229600" cy="5911850"/>
          </a:xfrm>
        </p:spPr>
        <p:txBody>
          <a:bodyPr>
            <a:normAutofit fontScale="85000" lnSpcReduction="20000"/>
          </a:bodyPr>
          <a:lstStyle/>
          <a:p>
            <a:r>
              <a:rPr lang="ar-SA" sz="3900" b="1" u="sng" dirty="0" smtClean="0"/>
              <a:t>المحور السادس:</a:t>
            </a:r>
            <a:r>
              <a:rPr lang="ar-SA" sz="3900" b="1" dirty="0" smtClean="0"/>
              <a:t> </a:t>
            </a:r>
            <a:r>
              <a:rPr lang="ar-SA" sz="3900" b="1" u="sng" dirty="0" smtClean="0"/>
              <a:t>علاقة الكلية بالمجتمع المحلي:</a:t>
            </a:r>
            <a:endParaRPr lang="en-US" sz="3900" dirty="0" smtClean="0"/>
          </a:p>
          <a:p>
            <a:r>
              <a:rPr lang="ar-SA" sz="3900" b="1" dirty="0" smtClean="0"/>
              <a:t>تعد </a:t>
            </a:r>
            <a:r>
              <a:rPr lang="ar-SA" sz="3900" b="1" dirty="0"/>
              <a:t>خدمة المجتمع والنهوض به من الوظائف الرئيسية للكلية ويتطلب تحقيق هذه الوظيفة من الكلية ان تضع نفسها بامكاناتها المادية والبشرية في خدمة المجتمع بما في ذلك البيئة المحيطة بها ويضم هذا المحور:</a:t>
            </a:r>
            <a:endParaRPr lang="en-US" sz="3900" dirty="0"/>
          </a:p>
          <a:p>
            <a:r>
              <a:rPr lang="ar-SA" sz="3900" b="1" dirty="0" smtClean="0"/>
              <a:t>المؤشر الاول: ربط التخصص في الكلية باحتياجات المجتمع المحيط بها.</a:t>
            </a:r>
            <a:endParaRPr lang="en-US" sz="3900" dirty="0" smtClean="0"/>
          </a:p>
          <a:p>
            <a:r>
              <a:rPr lang="ar-SA" sz="3900" b="1" dirty="0" smtClean="0"/>
              <a:t>المؤشر </a:t>
            </a:r>
            <a:r>
              <a:rPr lang="ar-SA" sz="3900" b="1" dirty="0"/>
              <a:t>الثاني: ربط البحث العلمي بمشكلات المجتمع المحيط بها بغية ايجاد الحلول لها.</a:t>
            </a:r>
            <a:endParaRPr lang="en-US" sz="3900" dirty="0"/>
          </a:p>
          <a:p>
            <a:pPr lvl="1"/>
            <a:r>
              <a:rPr lang="ar-SA" sz="3900" b="1" dirty="0"/>
              <a:t>المؤشر الثالث: التفاعل بين الكلية بمواردها البشرية والبحثية والفكرية وبين المجتمع بقطاعاته الانتاجية والخدمية.</a:t>
            </a:r>
            <a:endParaRPr lang="en-US" sz="3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4313"/>
            <a:ext cx="8229600" cy="5911850"/>
          </a:xfrm>
        </p:spPr>
        <p:txBody>
          <a:bodyPr/>
          <a:lstStyle/>
          <a:p>
            <a:r>
              <a:rPr lang="en-US" dirty="0"/>
              <a:t> </a:t>
            </a:r>
          </a:p>
          <a:p>
            <a:r>
              <a:rPr lang="ar-IQ" sz="4000" b="1" dirty="0"/>
              <a:t>ثانيا":ـ الجودة من وجهة نظر المُنتج(المصنّع</a:t>
            </a:r>
            <a:r>
              <a:rPr lang="ar-IQ" sz="4000" b="1" dirty="0" smtClean="0"/>
              <a:t>):</a:t>
            </a:r>
          </a:p>
          <a:p>
            <a:r>
              <a:rPr lang="ar-IQ" sz="4000" b="1" dirty="0"/>
              <a:t>فإن المنتّج (المصنّع) ينظر إلى الجودة على إنها درجة مطابقة المنتوج للمواصفات من خلال تحقيق الأهداف وضمن حدود السماحات المقبولة، ومعنى ذلك إن أي انحراف عن هذه السماحات يعد خسارة ويدل على عدم تحقيق الجودة المطلوبة . </a:t>
            </a:r>
            <a:endParaRPr lang="ar-IQ" sz="4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85750"/>
            <a:ext cx="8229600" cy="5840413"/>
          </a:xfrm>
        </p:spPr>
        <p:txBody>
          <a:bodyPr>
            <a:normAutofit fontScale="92500"/>
          </a:bodyPr>
          <a:lstStyle/>
          <a:p>
            <a:r>
              <a:rPr lang="ar-SA" sz="3900" b="1" u="sng" dirty="0"/>
              <a:t>المحور السابع: استقلالية الكلية:</a:t>
            </a:r>
            <a:endParaRPr lang="en-US" sz="3900" dirty="0"/>
          </a:p>
          <a:p>
            <a:pPr algn="just"/>
            <a:r>
              <a:rPr lang="ar-SA" sz="3600" b="1" dirty="0"/>
              <a:t> من مؤشرات جودة التعليم الجامعي الاستقلالية والتحرر من الضغوط اذ بقدر ما يتاح للكلية من حرية اتخاذ القرارات وحرية البحث والنشر وحرية الفكر والتعبير عن الراي لكي ينطلق الابداع </a:t>
            </a:r>
            <a:r>
              <a:rPr lang="ar-IQ" sz="3600" b="1" dirty="0" smtClean="0"/>
              <a:t>و</a:t>
            </a:r>
            <a:r>
              <a:rPr lang="ar-SA" sz="3600" b="1" dirty="0" smtClean="0"/>
              <a:t>الابتكار </a:t>
            </a:r>
            <a:r>
              <a:rPr lang="ar-SA" sz="3600" b="1" dirty="0"/>
              <a:t>وتتحرر الجهود العلمية من القيود لان الضغط الخارجي يقلل من كفاية الكلية وفعالياتها التربوية ولاسيما الضغط في الجانب الاقتصادي. ولابد من التوازن بين مقتضيات استقلال الكلية الذي تتطلبه حرية البحث العلمي وحرية التعبير عن الراي وبين مقتضيات الاشراف الحكومي الذي يرتبط بالتمويل وبمراعاة تقاليد المجتمع.</a:t>
            </a:r>
            <a:endParaRPr lang="en-US" sz="3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4313"/>
            <a:ext cx="8229600" cy="5911850"/>
          </a:xfrm>
        </p:spPr>
        <p:txBody>
          <a:bodyPr>
            <a:normAutofit/>
          </a:bodyPr>
          <a:lstStyle/>
          <a:p>
            <a:pPr algn="just"/>
            <a:r>
              <a:rPr lang="ar-SA" sz="4000" b="1" u="sng" dirty="0"/>
              <a:t>المحور الثامن : </a:t>
            </a:r>
            <a:r>
              <a:rPr lang="ar-SA" sz="4000" b="1" dirty="0"/>
              <a:t>يجب ان يكون خريجو الكليات من ذوي التخصصات والمواصفات التي يحتاجها المجتمع بالفعل بحيث لايحدث نقص في هذه الكفاءات يتولد عنه عجز ولايحدث فائض ينتج عنه بطالة،وربط التخصصات بمتطلبات خطة التنمية المحلية وهذا يستلزم تنوع وتباين الكليات في تخصصاتها ولاتكون صورا متطابقة حتى تراعي احتياجات البيئة المحلية.</a:t>
            </a:r>
            <a:endParaRPr lang="en-US" sz="4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14282" y="285728"/>
            <a:ext cx="8015318" cy="5840435"/>
          </a:xfrm>
        </p:spPr>
        <p:txBody>
          <a:bodyPr>
            <a:normAutofit fontScale="92500"/>
          </a:bodyPr>
          <a:lstStyle/>
          <a:p>
            <a:pPr lvl="0"/>
            <a:r>
              <a:rPr lang="ar-SA" sz="3600" b="1" u="sng" dirty="0" smtClean="0"/>
              <a:t>جودة </a:t>
            </a:r>
            <a:r>
              <a:rPr lang="ar-SA" sz="3600" b="1" u="sng" dirty="0"/>
              <a:t>الخطط والمعايير </a:t>
            </a:r>
            <a:r>
              <a:rPr lang="ar-SA" sz="3600" b="1" u="sng" dirty="0" smtClean="0"/>
              <a:t>المستهدفة:</a:t>
            </a:r>
            <a:endParaRPr lang="ar-IQ" sz="3600" b="1" u="sng" dirty="0" smtClean="0"/>
          </a:p>
          <a:p>
            <a:pPr lvl="0"/>
            <a:r>
              <a:rPr lang="ar-SA" sz="3600" b="1" dirty="0" smtClean="0"/>
              <a:t>اجراء </a:t>
            </a:r>
            <a:r>
              <a:rPr lang="ar-SA" sz="3600" b="1" dirty="0"/>
              <a:t>مسح دقيق لحاجات الافراد والمجتمع والمؤسسات من الخريجين.</a:t>
            </a:r>
            <a:endParaRPr lang="en-US" sz="3600" dirty="0"/>
          </a:p>
          <a:p>
            <a:pPr lvl="0"/>
            <a:r>
              <a:rPr lang="ar-SA" sz="3600" b="1" dirty="0"/>
              <a:t>تحري المواصفات المطلوبة في المتخرج من المؤسسة التعليمية وما يتوقعه المجتمع من مواصفات الخريج.</a:t>
            </a:r>
            <a:endParaRPr lang="en-US" sz="3600" dirty="0"/>
          </a:p>
          <a:p>
            <a:pPr lvl="0"/>
            <a:r>
              <a:rPr lang="ar-SA" sz="3600" b="1" dirty="0"/>
              <a:t>تحري ما يتوقعه الطلبة انفسهم من خدمة تعليمية داخل الكلية.</a:t>
            </a:r>
            <a:endParaRPr lang="en-US" sz="3600" dirty="0"/>
          </a:p>
          <a:p>
            <a:pPr lvl="0"/>
            <a:r>
              <a:rPr lang="ar-SA" sz="3600" b="1" dirty="0"/>
              <a:t>تحديد الخطط والمعايير التي تغطي متطلبات المجتمع وتوقعاته ومتطلبات المتعلمين بحيث: :</a:t>
            </a:r>
            <a:endParaRPr lang="en-US" sz="3600" dirty="0"/>
          </a:p>
          <a:p>
            <a:r>
              <a:rPr lang="ar-SA" sz="3600" b="1" dirty="0"/>
              <a:t>أ -0تعكس حاجات سوق العمل</a:t>
            </a:r>
            <a:r>
              <a:rPr lang="ar-SA" b="1" dirty="0" smtClean="0"/>
              <a: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4313"/>
            <a:ext cx="8229600" cy="5911850"/>
          </a:xfrm>
        </p:spPr>
        <p:txBody>
          <a:bodyPr>
            <a:normAutofit fontScale="85000" lnSpcReduction="10000"/>
          </a:bodyPr>
          <a:lstStyle/>
          <a:p>
            <a:endParaRPr lang="en-US" dirty="0" smtClean="0"/>
          </a:p>
          <a:p>
            <a:r>
              <a:rPr lang="ar-SA" sz="3500" b="1" dirty="0" smtClean="0"/>
              <a:t>ب </a:t>
            </a:r>
            <a:r>
              <a:rPr lang="ar-SA" sz="3900" b="1" dirty="0" smtClean="0"/>
              <a:t>– تعكس متطلبات المتعلمين وتوقعاتهم.</a:t>
            </a:r>
            <a:endParaRPr lang="en-US" sz="3900" dirty="0" smtClean="0"/>
          </a:p>
          <a:p>
            <a:r>
              <a:rPr lang="ar-SA" sz="3900" b="1" dirty="0" smtClean="0"/>
              <a:t>ج –تعكس متطلبات المجتمع والمواصفات التي يريدها.</a:t>
            </a:r>
            <a:endParaRPr lang="en-US" sz="3900" dirty="0" smtClean="0"/>
          </a:p>
          <a:p>
            <a:r>
              <a:rPr lang="ar-SA" sz="3900" b="1" dirty="0" smtClean="0"/>
              <a:t>د – تعكس متطلبات مقدمي الخدمة في المؤسسة التعليمية.</a:t>
            </a:r>
            <a:endParaRPr lang="en-US" sz="3900" dirty="0" smtClean="0"/>
          </a:p>
          <a:p>
            <a:r>
              <a:rPr lang="ar-SA" sz="3900" b="1" dirty="0" smtClean="0"/>
              <a:t>ه- تتيح افضل استثمار لمصادر المعلومات  في المؤسسة التعليمية.</a:t>
            </a:r>
            <a:endParaRPr lang="en-US" sz="3900" dirty="0" smtClean="0"/>
          </a:p>
          <a:p>
            <a:r>
              <a:rPr lang="ar-SA" sz="3900" b="1" dirty="0" smtClean="0"/>
              <a:t>و – تتيح افضل استثمار للوقت.</a:t>
            </a:r>
            <a:endParaRPr lang="en-US" sz="3900" dirty="0" smtClean="0"/>
          </a:p>
          <a:p>
            <a:r>
              <a:rPr lang="ar-SA" sz="3900" b="1" dirty="0" smtClean="0"/>
              <a:t>ح –توفر الفرص لاختزال الكلفة والجهد المبذول.</a:t>
            </a:r>
            <a:r>
              <a:rPr lang="ar-SA" sz="3900" dirty="0" smtClean="0"/>
              <a:t>. </a:t>
            </a:r>
            <a:endParaRPr lang="en-US" sz="3900" dirty="0" smtClean="0"/>
          </a:p>
          <a:p>
            <a:pPr lvl="1"/>
            <a:r>
              <a:rPr lang="ar-SA" sz="3900" b="1" dirty="0" smtClean="0"/>
              <a:t>5 –تغير الخطط والمعايير المستهدفة لتغير متطلبات سوق العمل ومتطلبات العصر  فلابد من تغير خطط مناهج التعليم لمواكبة التطور بكافة المجالات</a:t>
            </a:r>
            <a:endParaRPr lang="en-US" sz="39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8229600" cy="6126163"/>
          </a:xfrm>
        </p:spPr>
        <p:txBody>
          <a:bodyPr>
            <a:normAutofit/>
          </a:bodyPr>
          <a:lstStyle/>
          <a:p>
            <a:r>
              <a:rPr lang="ar-SA" b="1" u="sng" dirty="0"/>
              <a:t>:جودة المحتوى(المادة الدراسية):</a:t>
            </a:r>
            <a:endParaRPr lang="en-US" dirty="0"/>
          </a:p>
          <a:p>
            <a:r>
              <a:rPr lang="ar-SA" b="1" dirty="0"/>
              <a:t> ان  الحكم على جودة المادة من منظور الجودة الشاملة يكون عن طريق:</a:t>
            </a:r>
            <a:endParaRPr lang="en-US" dirty="0"/>
          </a:p>
          <a:p>
            <a:r>
              <a:rPr lang="ar-SA" b="1" dirty="0"/>
              <a:t>1-استجابة المادة للمتغيرات المعرفية والتكنلوجية.</a:t>
            </a:r>
            <a:endParaRPr lang="en-US" dirty="0"/>
          </a:p>
          <a:p>
            <a:r>
              <a:rPr lang="ar-SA" b="1" dirty="0"/>
              <a:t>2-ما توفر للطالب من توجيه في الدراسة والبحث.</a:t>
            </a:r>
            <a:endParaRPr lang="en-US" dirty="0"/>
          </a:p>
          <a:p>
            <a:r>
              <a:rPr lang="ar-SA" b="1" dirty="0"/>
              <a:t>3- توفيرها الانشطة التعليمية التي تجعل الطالب محور الاهتمام في العملية التعليمية.</a:t>
            </a:r>
            <a:endParaRPr lang="en-US" dirty="0"/>
          </a:p>
          <a:p>
            <a:r>
              <a:rPr lang="ar-SA" b="1" dirty="0"/>
              <a:t>4-قدرتها على خلق اتجاهات وقدرات ومهارات عند الطلبة يتطلبها سوق العمل.</a:t>
            </a:r>
            <a:endParaRPr lang="en-US" dirty="0"/>
          </a:p>
          <a:p>
            <a:r>
              <a:rPr lang="ar-SA" b="1" dirty="0"/>
              <a:t>5-اسهامها في زيادة الطلبة وثقافتهم.</a:t>
            </a:r>
            <a:endParaRPr lang="en-US" dirty="0"/>
          </a:p>
          <a:p>
            <a:r>
              <a:rPr lang="ar-SA" b="1" dirty="0"/>
              <a:t>6-اسهامها في تنمية القدرة على التحصيل الذاتي للمعلومات عن طريق البحث والتقصي</a:t>
            </a:r>
            <a:endParaRPr lang="ar-IQ"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14313"/>
            <a:ext cx="8229600" cy="5911850"/>
          </a:xfrm>
        </p:spPr>
        <p:txBody>
          <a:bodyPr/>
          <a:lstStyle/>
          <a:p>
            <a:r>
              <a:rPr lang="ar-SA" b="1" u="sng" dirty="0"/>
              <a:t>ثالثا: جودة التدريسين</a:t>
            </a:r>
            <a:r>
              <a:rPr lang="ar-SA" b="1" dirty="0"/>
              <a:t>:</a:t>
            </a:r>
            <a:endParaRPr lang="en-US" dirty="0"/>
          </a:p>
          <a:p>
            <a:r>
              <a:rPr lang="ar-SA" b="1" dirty="0"/>
              <a:t>ان التدريسين يشكلون ركنا اساسيا في المنهج ويمثلون مؤثرا في نظام المنهجلما لهم من دور كبير في انجاز عمليات المنهج وتحقيق الخطط والمعايير للمؤسسة التعليمية وان جودة التدريسين من منظور الجودة الشاملة للمنهج تعني:</a:t>
            </a:r>
            <a:endParaRPr lang="en-US" dirty="0"/>
          </a:p>
          <a:p>
            <a:pPr lvl="0"/>
            <a:r>
              <a:rPr lang="ar-SA" b="1" dirty="0"/>
              <a:t>جودة تاهيله العلمي على وفق مفهوم الجودة.</a:t>
            </a:r>
            <a:endParaRPr lang="en-US" dirty="0"/>
          </a:p>
          <a:p>
            <a:pPr lvl="0"/>
            <a:r>
              <a:rPr lang="ar-SA" b="1" dirty="0"/>
              <a:t>جودة تاهيله السلوكي والمهني.</a:t>
            </a:r>
            <a:endParaRPr lang="en-US" dirty="0"/>
          </a:p>
          <a:p>
            <a:pPr lvl="0"/>
            <a:r>
              <a:rPr lang="ar-SA" b="1" dirty="0"/>
              <a:t>جودة تاهيله الثقافي.</a:t>
            </a:r>
            <a:endParaRPr lang="en-US" dirty="0"/>
          </a:p>
          <a:p>
            <a:pPr lvl="0"/>
            <a:r>
              <a:rPr lang="ar-SA" b="1" dirty="0"/>
              <a:t>جودة تزويده بثقافة الجودة الشاملة.</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85750"/>
            <a:ext cx="8229600" cy="5840413"/>
          </a:xfrm>
        </p:spPr>
        <p:txBody>
          <a:bodyPr>
            <a:normAutofit fontScale="55000" lnSpcReduction="20000"/>
          </a:bodyPr>
          <a:lstStyle/>
          <a:p>
            <a:r>
              <a:rPr lang="ar-SA" sz="6500" b="1" u="sng" dirty="0"/>
              <a:t>رابعا: جودة الطالب::</a:t>
            </a:r>
            <a:endParaRPr lang="en-US" sz="6500" dirty="0"/>
          </a:p>
          <a:p>
            <a:r>
              <a:rPr lang="ar-SA" sz="5100" b="1" dirty="0"/>
              <a:t>الطالب في ظل المفهوم الحديث للمنهج يعد محور العملية التعليمية التي يراد منها تاهيله معرفيا وجسميا ووجدانيا(نفسيا) للتعامل مع الحياة ومتطلباتها ولكي تتحقق الجودة للطالب وتعلمه لابد من ان يمتاز بالخصائص الاتية:</a:t>
            </a:r>
            <a:endParaRPr lang="en-US" sz="5100" dirty="0"/>
          </a:p>
          <a:p>
            <a:pPr lvl="0"/>
            <a:r>
              <a:rPr lang="ar-SA" sz="5800" b="1" dirty="0"/>
              <a:t>الاندفاع والرغبة في التعليم </a:t>
            </a:r>
            <a:r>
              <a:rPr lang="ar-SA" sz="5100" b="1" dirty="0" smtClean="0"/>
              <a:t>:.</a:t>
            </a:r>
            <a:endParaRPr lang="en-US" sz="5100" dirty="0"/>
          </a:p>
          <a:p>
            <a:pPr lvl="0"/>
            <a:r>
              <a:rPr lang="ar-SA" sz="5100" b="1" dirty="0"/>
              <a:t>القيام بدور المكتشف بمعنى ان الطالب المجتهد هو الذي يتعلم بالاكتشاف على وفق قدراته العقلية والمها رية..</a:t>
            </a:r>
            <a:endParaRPr lang="en-US" sz="5100" dirty="0"/>
          </a:p>
          <a:p>
            <a:pPr lvl="0"/>
            <a:r>
              <a:rPr lang="ar-SA" sz="5800" b="1" dirty="0"/>
              <a:t>التجريب والممارسة فالطالب الجيد هو الذي يتعلم بالتجريب والاستقراء وان تكون له رغبة بالتعلم عن طريق التجارب واكتشاف الحقائق.</a:t>
            </a:r>
            <a:endParaRPr lang="en-US" sz="5800" dirty="0"/>
          </a:p>
          <a:p>
            <a:pPr lvl="0"/>
            <a:r>
              <a:rPr lang="ar-SA" sz="5100" b="1" dirty="0"/>
              <a:t>التعلم بالبحث المستند الى التشاور والتعاون مع المدرسين.</a:t>
            </a:r>
            <a:endParaRPr lang="en-US" sz="5100" dirty="0"/>
          </a:p>
          <a:p>
            <a:pPr lvl="0"/>
            <a:r>
              <a:rPr lang="ar-SA" sz="5100" b="1" dirty="0"/>
              <a:t>التعلم بالمناقشة والحوار الهادف والتفاعل الايجابي بينه وبين المدرس وبينه وبين الطلبة.</a:t>
            </a:r>
            <a:endParaRPr lang="en-US" sz="5100" dirty="0"/>
          </a:p>
          <a:p>
            <a:endParaRPr lang="ar-IQ"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8229600" cy="6126163"/>
          </a:xfrm>
        </p:spPr>
        <p:txBody>
          <a:bodyPr/>
          <a:lstStyle/>
          <a:p>
            <a:r>
              <a:rPr lang="ar-IQ" sz="4000" b="1" u="sng" dirty="0" smtClean="0"/>
              <a:t>خامسا: </a:t>
            </a:r>
            <a:r>
              <a:rPr lang="ar-SA" sz="4000" b="1" u="sng" dirty="0" smtClean="0"/>
              <a:t>جودة </a:t>
            </a:r>
            <a:r>
              <a:rPr lang="ar-SA" sz="4000" b="1" u="sng" dirty="0"/>
              <a:t>طرائق التدريس</a:t>
            </a:r>
            <a:r>
              <a:rPr lang="ar-SA" sz="4000" b="1" dirty="0"/>
              <a:t>:</a:t>
            </a:r>
            <a:endParaRPr lang="en-US" sz="4000" dirty="0"/>
          </a:p>
          <a:p>
            <a:pPr lvl="1" algn="just"/>
            <a:r>
              <a:rPr lang="ar-SA" sz="4000" b="1" dirty="0"/>
              <a:t>هو ابتعادها عن التلقين واثارتها الافكار والدافعية عند المتعلمين واهتمامها بالتفاعل الايجابي الذي يشكل الطالب محوره واهتمامها بالجوانب التطبيقية وتشجيعها التعلم الذاتي فضلا عن حسن استثمارها للوقت والجهد وجودة توظيفها التقنيات الحديثة والوسائل التعليمية لتحقيق خطط المنهج العلمي.</a:t>
            </a:r>
            <a:endParaRPr lang="en-US" sz="4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85750"/>
            <a:ext cx="8229600" cy="5840413"/>
          </a:xfrm>
        </p:spPr>
        <p:txBody>
          <a:bodyPr>
            <a:normAutofit fontScale="77500" lnSpcReduction="20000"/>
          </a:bodyPr>
          <a:lstStyle/>
          <a:p>
            <a:r>
              <a:rPr lang="ar-SA" sz="4400" b="1" u="sng" dirty="0"/>
              <a:t>سادسا- عناصر تكاليف الجودة في التعليم </a:t>
            </a:r>
            <a:r>
              <a:rPr lang="ar-SA" sz="4400" b="1" u="sng" dirty="0" smtClean="0"/>
              <a:t>العالي</a:t>
            </a:r>
            <a:r>
              <a:rPr lang="ar-IQ" sz="4400" b="1" u="sng" dirty="0" smtClean="0"/>
              <a:t>:</a:t>
            </a:r>
          </a:p>
          <a:p>
            <a:pPr lvl="0"/>
            <a:r>
              <a:rPr lang="ar-SA" sz="4400" b="1" u="sng" dirty="0"/>
              <a:t>كلف المنع:</a:t>
            </a:r>
            <a:r>
              <a:rPr lang="ar-SA" sz="4400" u="sng" dirty="0"/>
              <a:t> وتتضمن:</a:t>
            </a:r>
            <a:endParaRPr lang="en-US" sz="4400" u="sng" dirty="0"/>
          </a:p>
          <a:p>
            <a:pPr lvl="0"/>
            <a:r>
              <a:rPr lang="ar-SA" sz="4400" b="1" dirty="0"/>
              <a:t>تكاليف انسيابية اختيار الطلبة عند قبولهم</a:t>
            </a:r>
            <a:endParaRPr lang="en-US" sz="4400" b="1" dirty="0"/>
          </a:p>
          <a:p>
            <a:pPr lvl="0"/>
            <a:r>
              <a:rPr lang="ar-SA" sz="4400" b="1" dirty="0"/>
              <a:t>تكاليف اختبار كفاءة الاساتذة</a:t>
            </a:r>
            <a:endParaRPr lang="en-US" sz="4400" b="1" dirty="0"/>
          </a:p>
          <a:p>
            <a:pPr lvl="0"/>
            <a:r>
              <a:rPr lang="ar-SA" sz="4400" b="1" dirty="0"/>
              <a:t>تكاليف تصميم البرامج التعليمية والمناهج الدراسية </a:t>
            </a:r>
            <a:endParaRPr lang="en-US" sz="4400" b="1" dirty="0"/>
          </a:p>
          <a:p>
            <a:pPr lvl="0"/>
            <a:r>
              <a:rPr lang="ar-SA" sz="4400" b="1" dirty="0"/>
              <a:t>تكاليف اختبار المؤسسات التعليمية قبل استخدامها</a:t>
            </a:r>
            <a:endParaRPr lang="en-US" sz="4400" b="1" dirty="0"/>
          </a:p>
          <a:p>
            <a:pPr lvl="0"/>
            <a:r>
              <a:rPr lang="ar-SA" sz="4400" b="1" dirty="0"/>
              <a:t>تكاليف صيانة واستعمال المختبرات والأجهزة المساعدة</a:t>
            </a:r>
            <a:endParaRPr lang="en-US" sz="4400" b="1" dirty="0"/>
          </a:p>
          <a:p>
            <a:pPr lvl="0"/>
            <a:r>
              <a:rPr lang="ar-SA" sz="4400" b="1" dirty="0"/>
              <a:t>تكاليف الايفادات والسفر والمؤتمرات العلمية والدورات</a:t>
            </a:r>
            <a:endParaRPr lang="en-US" sz="4400" b="1" dirty="0"/>
          </a:p>
          <a:p>
            <a:pPr lvl="0"/>
            <a:r>
              <a:rPr lang="ar-SA" sz="4400" b="1" dirty="0"/>
              <a:t>تكاليف التدريب الصيفي</a:t>
            </a:r>
            <a:endParaRPr lang="en-US" sz="4400" b="1" dirty="0"/>
          </a:p>
          <a:p>
            <a:pPr lvl="0"/>
            <a:r>
              <a:rPr lang="ar-SA" sz="4400" b="1" dirty="0"/>
              <a:t>الاندثارات ذات العلاقة</a:t>
            </a:r>
            <a:endParaRPr lang="en-US" sz="4400" b="1" dirty="0"/>
          </a:p>
          <a:p>
            <a:pPr lvl="0"/>
            <a:r>
              <a:rPr lang="ar-SA" sz="4400" b="1" dirty="0"/>
              <a:t>تكاليف تدريب وتطوير الاساتذة والطلبة.</a:t>
            </a:r>
            <a:endParaRPr lang="en-US" sz="4400" b="1" dirty="0"/>
          </a:p>
          <a:p>
            <a:endParaRPr lang="en-US" sz="4400" b="1" dirty="0"/>
          </a:p>
          <a:p>
            <a:endParaRPr lang="ar-IQ"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2875"/>
            <a:ext cx="8229600" cy="5983288"/>
          </a:xfrm>
        </p:spPr>
        <p:txBody>
          <a:bodyPr/>
          <a:lstStyle/>
          <a:p>
            <a:pPr lvl="0"/>
            <a:r>
              <a:rPr lang="ar-SA" sz="4400" b="1" u="sng" dirty="0"/>
              <a:t>كلف التقييم: وتتضمن:</a:t>
            </a:r>
            <a:endParaRPr lang="en-US" sz="4400" b="1" u="sng" dirty="0"/>
          </a:p>
          <a:p>
            <a:pPr lvl="0"/>
            <a:r>
              <a:rPr lang="ar-SA" sz="3600" b="1" dirty="0"/>
              <a:t>تكاليف الفحص المستمر للمناهج والبرامج التعليمية</a:t>
            </a:r>
            <a:endParaRPr lang="en-US" sz="3600" b="1" dirty="0"/>
          </a:p>
          <a:p>
            <a:pPr lvl="0"/>
            <a:r>
              <a:rPr lang="ar-SA" sz="3600" b="1" dirty="0"/>
              <a:t>تكاليف اختبارات الطلبة اثناء فترة الدراسة</a:t>
            </a:r>
            <a:endParaRPr lang="en-US" sz="3600" b="1" dirty="0"/>
          </a:p>
          <a:p>
            <a:pPr lvl="0"/>
            <a:r>
              <a:rPr lang="ar-SA" sz="3600" b="1" dirty="0"/>
              <a:t>تكاليف اجراءات واختبارات الندوات والمؤتمرات العلمية الداخلية</a:t>
            </a:r>
            <a:endParaRPr lang="en-US" sz="3600" b="1" dirty="0"/>
          </a:p>
          <a:p>
            <a:pPr lvl="0"/>
            <a:r>
              <a:rPr lang="ar-SA" sz="3600" b="1" dirty="0"/>
              <a:t>تكاليف لجان التفتيش</a:t>
            </a:r>
            <a:endParaRPr lang="en-US" sz="3600" b="1" dirty="0"/>
          </a:p>
          <a:p>
            <a:pPr lvl="0"/>
            <a:r>
              <a:rPr lang="ar-SA" sz="3600" b="1" dirty="0"/>
              <a:t>تكاليف التدقيق والانشطة المتعلقة بها</a:t>
            </a:r>
            <a:endParaRPr lang="en-US" sz="3600" b="1" dirty="0"/>
          </a:p>
          <a:p>
            <a:pPr lvl="0"/>
            <a:r>
              <a:rPr lang="ar-SA" sz="3600" b="1" dirty="0"/>
              <a:t>الاندثارات ذات العلاقة</a:t>
            </a:r>
            <a:endParaRPr lang="en-US" sz="3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57188"/>
            <a:ext cx="8229600" cy="5768975"/>
          </a:xfrm>
        </p:spPr>
        <p:txBody>
          <a:bodyPr/>
          <a:lstStyle/>
          <a:p>
            <a:r>
              <a:rPr lang="ar-IQ" sz="3600" b="1" dirty="0"/>
              <a:t>ثالثا: </a:t>
            </a:r>
            <a:r>
              <a:rPr lang="ar-IQ" sz="3600" b="1" u="sng" dirty="0"/>
              <a:t>مفهــوم وأهـميــة تكـاليــف الجــودة </a:t>
            </a:r>
            <a:r>
              <a:rPr lang="ar-IQ" sz="3600" b="1" u="sng" dirty="0" smtClean="0"/>
              <a:t>الكـليــة</a:t>
            </a:r>
            <a:r>
              <a:rPr lang="ar-IQ" sz="3600" b="1" dirty="0" smtClean="0"/>
              <a:t>:</a:t>
            </a:r>
          </a:p>
          <a:p>
            <a:pPr lvl="1"/>
            <a:r>
              <a:rPr lang="ar-IQ" sz="3600" b="1" dirty="0" smtClean="0"/>
              <a:t>تلك </a:t>
            </a:r>
            <a:r>
              <a:rPr lang="ar-IQ" sz="3600" b="1" dirty="0"/>
              <a:t>التكاليف التي تنفقها الوحدة الاقتصادية (المنع والتقييم) من أجل منع إنتاج منتجات رديئة وغير مطابقة للمواصفات واكتشافها ومعالجتها وتقييمها والتعرف على أسبابها لتلافيها وذلك لضمان تقديم المنتجات إلى الزبائن حسب متطلباتهم وتوقعاتهـم بالإضافة إلى التكاليف التي تتحملها نتيجة الفشل (الداخلي والخارجي) ومعالجته . </a:t>
            </a:r>
            <a:endParaRPr lang="ar-IQ" sz="36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8229600" cy="6126163"/>
          </a:xfrm>
        </p:spPr>
        <p:txBody>
          <a:bodyPr>
            <a:normAutofit fontScale="92500" lnSpcReduction="20000"/>
          </a:bodyPr>
          <a:lstStyle/>
          <a:p>
            <a:pPr lvl="0"/>
            <a:r>
              <a:rPr lang="ar-SA" sz="4400" b="1" u="sng" dirty="0"/>
              <a:t>كلف الفشل الداخلي: وتتضمن:</a:t>
            </a:r>
            <a:endParaRPr lang="en-US" sz="4400" b="1" u="sng" dirty="0"/>
          </a:p>
          <a:p>
            <a:r>
              <a:rPr lang="ar-SA" sz="3900" b="1" dirty="0"/>
              <a:t>تكاليف الطلبة الراسبين مابين المراحل والمكملين.</a:t>
            </a:r>
            <a:endParaRPr lang="en-US" sz="3900" b="1" dirty="0"/>
          </a:p>
          <a:p>
            <a:pPr lvl="0"/>
            <a:r>
              <a:rPr lang="ar-SA" sz="3900" b="1" dirty="0"/>
              <a:t>تكاليف المدرسين الغير كفوئين  والبرامج التطويرية اللازمة لهم</a:t>
            </a:r>
            <a:endParaRPr lang="en-US" sz="3900" b="1" dirty="0"/>
          </a:p>
          <a:p>
            <a:pPr lvl="0"/>
            <a:r>
              <a:rPr lang="ar-SA" sz="3900" b="1" dirty="0"/>
              <a:t>تكاليف الطلبة المرقنة قيودهم موزعة على كافة الانشطة</a:t>
            </a:r>
            <a:endParaRPr lang="en-US" sz="3900" dirty="0"/>
          </a:p>
          <a:p>
            <a:pPr lvl="0"/>
            <a:r>
              <a:rPr lang="ar-SA" sz="3900" b="1" dirty="0"/>
              <a:t>تكاليف الطلبة غير الجادين وما يخصهم من بحوث وتدريس ومناهج وبرامج تعليمية وكوادر ومؤسسات ومختبرات موزعة على كافة الانشطة ودورات تقويةللطلبة.</a:t>
            </a:r>
            <a:endParaRPr lang="en-US" sz="3900" dirty="0"/>
          </a:p>
          <a:p>
            <a:pPr lvl="0"/>
            <a:r>
              <a:rPr lang="ar-SA" sz="3900" b="1" dirty="0"/>
              <a:t>الاندثارات ذات العلاقة.</a:t>
            </a:r>
            <a:endParaRPr lang="en-US" sz="39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85750"/>
            <a:ext cx="8229600" cy="5840413"/>
          </a:xfrm>
        </p:spPr>
        <p:txBody>
          <a:bodyPr>
            <a:normAutofit fontScale="77500" lnSpcReduction="20000"/>
          </a:bodyPr>
          <a:lstStyle/>
          <a:p>
            <a:pPr lvl="0"/>
            <a:r>
              <a:rPr lang="ar-SA" sz="5700" b="1" u="sng" dirty="0"/>
              <a:t>كلف الفشل الخارجي: وتتضمن</a:t>
            </a:r>
            <a:r>
              <a:rPr lang="ar-SA" sz="4800" b="1" u="sng" dirty="0"/>
              <a:t>:</a:t>
            </a:r>
            <a:endParaRPr lang="en-US" sz="4800" b="1" u="sng" dirty="0"/>
          </a:p>
          <a:p>
            <a:r>
              <a:rPr lang="ar-SA" sz="4600" b="1" dirty="0"/>
              <a:t>تكاليف ضعف قدرات ومؤهلات الخريجين بالنسبة لمتطلبات سوق العمل.</a:t>
            </a:r>
            <a:endParaRPr lang="en-US" sz="4600" b="1" dirty="0"/>
          </a:p>
          <a:p>
            <a:pPr lvl="0"/>
            <a:r>
              <a:rPr lang="ar-SA" sz="4200" b="1" dirty="0"/>
              <a:t>تكاليف الطلبة الفاشلين والمرقنة قيودهم والفرصة الضائعة المتعلقة بهم.</a:t>
            </a:r>
            <a:endParaRPr lang="en-US" sz="4200" b="1" dirty="0"/>
          </a:p>
          <a:p>
            <a:pPr lvl="0"/>
            <a:r>
              <a:rPr lang="ar-SA" sz="4200" b="1" dirty="0"/>
              <a:t>تكاليف الاساتذة والموظفين المنقولين الى </a:t>
            </a:r>
            <a:r>
              <a:rPr lang="ar-SA" sz="4200" b="1" dirty="0" smtClean="0"/>
              <a:t>جامعات </a:t>
            </a:r>
            <a:r>
              <a:rPr lang="ar-SA" sz="4200" b="1" dirty="0"/>
              <a:t>اخرى.</a:t>
            </a:r>
            <a:endParaRPr lang="en-US" sz="4200" b="1" dirty="0"/>
          </a:p>
          <a:p>
            <a:pPr lvl="0"/>
            <a:r>
              <a:rPr lang="ar-SA" sz="4200" b="1" dirty="0"/>
              <a:t>تكاليف اعادة التعليم بدورات وبرامج خاصة بذلك.</a:t>
            </a:r>
            <a:endParaRPr lang="en-US" sz="4200" b="1" dirty="0"/>
          </a:p>
          <a:p>
            <a:pPr lvl="0"/>
            <a:r>
              <a:rPr lang="ar-SA" sz="4200" b="1" dirty="0"/>
              <a:t>التكاليف الناتجة عن الاخطاء والشكاوى القانونية</a:t>
            </a:r>
            <a:endParaRPr lang="en-US" sz="4200" b="1" dirty="0"/>
          </a:p>
          <a:p>
            <a:pPr lvl="0"/>
            <a:r>
              <a:rPr lang="ar-SA" sz="4200" b="1" dirty="0"/>
              <a:t>التكاليف الناتجة عن السمعة الغير جيدة للكلية</a:t>
            </a:r>
            <a:endParaRPr lang="en-US" sz="4200" b="1" dirty="0"/>
          </a:p>
          <a:p>
            <a:pPr lvl="0"/>
            <a:r>
              <a:rPr lang="ar-SA" sz="4200" b="1" dirty="0"/>
              <a:t>تكاليف اعادة التأهيل للاساتذة ومباني وبرامج المؤسسة التعليمية</a:t>
            </a:r>
            <a:endParaRPr lang="en-US" sz="42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14620"/>
            <a:ext cx="8643966" cy="3231654"/>
          </a:xfrm>
          <a:prstGeom prst="rect">
            <a:avLst/>
          </a:prstGeom>
        </p:spPr>
        <p:txBody>
          <a:bodyPr wrap="square">
            <a:spAutoFit/>
          </a:bodyPr>
          <a:lstStyle/>
          <a:p>
            <a:pPr algn="just">
              <a:defRPr/>
            </a:pPr>
            <a:r>
              <a:rPr lang="ar-SA" sz="4400" b="1" dirty="0" smtClean="0">
                <a:solidFill>
                  <a:schemeClr val="tx2">
                    <a:lumMod val="50000"/>
                  </a:schemeClr>
                </a:solidFill>
              </a:rPr>
              <a:t>ماذا تحقق الجودة للجامعة</a:t>
            </a:r>
            <a:r>
              <a:rPr lang="ar-SA" sz="4400" dirty="0" smtClean="0">
                <a:solidFill>
                  <a:schemeClr val="tx2">
                    <a:lumMod val="50000"/>
                  </a:schemeClr>
                </a:solidFill>
              </a:rPr>
              <a:t>؟</a:t>
            </a:r>
          </a:p>
          <a:p>
            <a:pPr algn="just">
              <a:defRPr/>
            </a:pPr>
            <a:r>
              <a:rPr lang="ar-SA" sz="4000" dirty="0" smtClean="0"/>
              <a:t>1 – </a:t>
            </a:r>
            <a:r>
              <a:rPr lang="ar-SA" sz="4000" b="1" dirty="0" smtClean="0"/>
              <a:t>خفض التكاليف: </a:t>
            </a:r>
            <a:r>
              <a:rPr lang="ar-SA" sz="4000" dirty="0" smtClean="0"/>
              <a:t>إن الجودة تتطلب عمل الأشياء الصحيحة بالطريقة الصحيحة من أول مرة وكل مرة، ونتيجة ذلك تقليل الأعمال الخاطئة، أو إعادة إنجازها وبالتالي تقليل التكاليف.</a:t>
            </a:r>
            <a:endParaRPr lang="en-US" sz="40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00174"/>
            <a:ext cx="8229600" cy="4389438"/>
          </a:xfrm>
        </p:spPr>
        <p:txBody>
          <a:bodyPr>
            <a:noAutofit/>
          </a:bodyPr>
          <a:lstStyle/>
          <a:p>
            <a:pPr algn="just" eaLnBrk="1" hangingPunct="1">
              <a:buFont typeface="Arial" pitchFamily="34" charset="0"/>
              <a:buNone/>
              <a:defRPr/>
            </a:pPr>
            <a:r>
              <a:rPr lang="ar-SA" sz="3600" dirty="0" smtClean="0"/>
              <a:t>2- </a:t>
            </a:r>
            <a:r>
              <a:rPr lang="ar-SA" sz="3600" b="1" dirty="0" smtClean="0"/>
              <a:t>اختصار وقت إنجاز المهمات: </a:t>
            </a:r>
            <a:r>
              <a:rPr lang="ar-SA" sz="3600" dirty="0" smtClean="0"/>
              <a:t>فالإجراءات التي توضع من قبل المؤسسة لإنجاز الخدمات للعميل تركز على تحقيق الأهداف ومراقبتها وبالتالي تأتي هذه الإجراءات طويلة وجامدة في كثير من الأحيان مما يؤثر تأثيراً سلبياً على الانجاز.  </a:t>
            </a:r>
            <a:endParaRPr lang="en-US" sz="3600" dirty="0" smtClean="0"/>
          </a:p>
          <a:p>
            <a:pPr algn="just" eaLnBrk="1" hangingPunct="1">
              <a:buFont typeface="Arial" pitchFamily="34" charset="0"/>
              <a:buNone/>
              <a:defRPr/>
            </a:pPr>
            <a:r>
              <a:rPr lang="ar-SA" sz="3600" dirty="0" smtClean="0"/>
              <a:t>3- </a:t>
            </a:r>
            <a:r>
              <a:rPr lang="ar-SA" sz="3600" b="1" dirty="0" smtClean="0"/>
              <a:t>زيادة كفاءة العاملين بالجامعة: </a:t>
            </a:r>
            <a:r>
              <a:rPr lang="ar-SA" sz="3600" dirty="0" smtClean="0"/>
              <a:t>بما ينعكس إيجاباً على انجازهم، وإشاعة ثقافة الجد والحزم واحترام العمل وتحقيق الجودة في جميع الجوانب.</a:t>
            </a:r>
            <a:endParaRPr lang="en-US" sz="36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2"/>
          <p:cNvSpPr>
            <a:spLocks noGrp="1"/>
          </p:cNvSpPr>
          <p:nvPr>
            <p:ph idx="1"/>
          </p:nvPr>
        </p:nvSpPr>
        <p:spPr/>
        <p:txBody>
          <a:bodyPr>
            <a:normAutofit fontScale="85000" lnSpcReduction="20000"/>
          </a:bodyPr>
          <a:lstStyle/>
          <a:p>
            <a:pPr algn="just" eaLnBrk="1" hangingPunct="1">
              <a:buFont typeface="Arial" pitchFamily="34" charset="0"/>
              <a:buNone/>
            </a:pPr>
            <a:r>
              <a:rPr lang="ar-SA" sz="2400" dirty="0" smtClean="0"/>
              <a:t>4</a:t>
            </a:r>
            <a:r>
              <a:rPr lang="ar-SA" sz="3900" dirty="0" smtClean="0"/>
              <a:t>– </a:t>
            </a:r>
            <a:r>
              <a:rPr lang="ar-SA" sz="3900" b="1" dirty="0" smtClean="0"/>
              <a:t>إيجاد  بيئة عمل تشجع التطوير المستمر وتحافظ عليه</a:t>
            </a:r>
            <a:r>
              <a:rPr lang="ar-SA" sz="3900" dirty="0" smtClean="0"/>
              <a:t>. </a:t>
            </a:r>
          </a:p>
          <a:p>
            <a:pPr algn="just" eaLnBrk="1" hangingPunct="1">
              <a:buFont typeface="Arial" pitchFamily="34" charset="0"/>
              <a:buNone/>
            </a:pPr>
            <a:r>
              <a:rPr lang="ar-SA" sz="3900" dirty="0" smtClean="0"/>
              <a:t>5 – </a:t>
            </a:r>
            <a:r>
              <a:rPr lang="ar-SA" sz="3900" b="1" dirty="0" smtClean="0"/>
              <a:t>تقليل المهام عديمة الفائدة وزمن العمل المكرر </a:t>
            </a:r>
            <a:r>
              <a:rPr lang="ar-SA" sz="3900" dirty="0" smtClean="0"/>
              <a:t>. </a:t>
            </a:r>
          </a:p>
          <a:p>
            <a:pPr algn="just" eaLnBrk="1" hangingPunct="1">
              <a:buFont typeface="Arial" pitchFamily="34" charset="0"/>
              <a:buNone/>
            </a:pPr>
            <a:r>
              <a:rPr lang="ar-SA" sz="3900" dirty="0" smtClean="0"/>
              <a:t>6- </a:t>
            </a:r>
            <a:r>
              <a:rPr lang="ar-SA" sz="3900" b="1" dirty="0" smtClean="0"/>
              <a:t>كسب تعاطف المجتمع: </a:t>
            </a:r>
            <a:r>
              <a:rPr lang="ar-SA" sz="3900" dirty="0" smtClean="0"/>
              <a:t>بمختلف قطاعاته وبالتالي الحصول على أنواع مختلفة من الدعم، وزيادة مستويات التعاون.</a:t>
            </a:r>
            <a:endParaRPr lang="en-US" sz="3900" dirty="0" smtClean="0"/>
          </a:p>
          <a:p>
            <a:pPr algn="just" eaLnBrk="1" hangingPunct="1">
              <a:buFont typeface="Arial" pitchFamily="34" charset="0"/>
              <a:buNone/>
            </a:pPr>
            <a:r>
              <a:rPr lang="ar-SA" sz="3900" dirty="0" smtClean="0"/>
              <a:t>7- </a:t>
            </a:r>
            <a:r>
              <a:rPr lang="ar-SA" sz="3900" b="1" dirty="0" smtClean="0"/>
              <a:t>زيادة موارد الجامعة: </a:t>
            </a:r>
            <a:r>
              <a:rPr lang="ar-SA" sz="3900" dirty="0" smtClean="0"/>
              <a:t>فالجودة في تنفيذ البرامج تقضي على الهدر، وتخفض التكاليف، وتسهم في جذب المتبرعين الذين تقنعهم البرامج الفاعلة على أرض الواقع.</a:t>
            </a:r>
            <a:endParaRPr lang="en-US" sz="3900" dirty="0" smtClean="0"/>
          </a:p>
          <a:p>
            <a:pPr algn="just" eaLnBrk="1" hangingPunct="1">
              <a:buFont typeface="Arial" pitchFamily="34" charset="0"/>
              <a:buNone/>
            </a:pPr>
            <a:r>
              <a:rPr lang="ar-SA" sz="3900" dirty="0" smtClean="0"/>
              <a:t>8- </a:t>
            </a:r>
            <a:r>
              <a:rPr lang="ar-SA" sz="3900" b="1" dirty="0" smtClean="0"/>
              <a:t>تحقيق أهداف الجامعة: </a:t>
            </a:r>
            <a:r>
              <a:rPr lang="ar-SA" sz="3900" dirty="0" smtClean="0"/>
              <a:t>وخاصة الأهداف بعيدة المدى .</a:t>
            </a:r>
            <a:endParaRPr lang="en-US" sz="3900" dirty="0" smtClean="0"/>
          </a:p>
          <a:p>
            <a:pPr algn="just" eaLnBrk="1" hangingPunct="1"/>
            <a:endParaRPr lang="ar-SA" sz="3900" dirty="0" smtClean="0"/>
          </a:p>
        </p:txBody>
      </p:sp>
      <p:sp>
        <p:nvSpPr>
          <p:cNvPr id="4" name="Title 1"/>
          <p:cNvSpPr>
            <a:spLocks noGrp="1"/>
          </p:cNvSpPr>
          <p:nvPr>
            <p:ph type="title"/>
          </p:nvPr>
        </p:nvSpPr>
        <p:spPr>
          <a:xfrm>
            <a:off x="500034" y="714356"/>
            <a:ext cx="8229600" cy="1143000"/>
          </a:xfrm>
        </p:spPr>
        <p:txBody>
          <a:bodyPr/>
          <a:lstStyle/>
          <a:p>
            <a:pPr algn="r" eaLnBrk="1" hangingPunct="1">
              <a:defRPr/>
            </a:pPr>
            <a:r>
              <a:rPr lang="ar-SA" sz="3600" b="1" dirty="0" smtClean="0">
                <a:solidFill>
                  <a:schemeClr val="bg2">
                    <a:lumMod val="10000"/>
                  </a:schemeClr>
                </a:solidFill>
              </a:rPr>
              <a:t>تابع......الجودة والتعليم العالي/ لماذا الجودة في التعليم العالي</a:t>
            </a:r>
            <a:r>
              <a:rPr lang="ar-SA" sz="1600" dirty="0" smtClean="0">
                <a:solidFill>
                  <a:schemeClr val="accent6">
                    <a:lumMod val="40000"/>
                    <a:lumOff val="60000"/>
                  </a:schemeClr>
                </a:solidFill>
              </a:rPr>
              <a:t>؟</a:t>
            </a:r>
            <a:r>
              <a:rPr lang="ar-SA" sz="1600" dirty="0" smtClean="0">
                <a:solidFill>
                  <a:schemeClr val="accent6">
                    <a:lumMod val="60000"/>
                    <a:lumOff val="40000"/>
                  </a:schemeClr>
                </a:solidFill>
              </a:rPr>
              <a:t/>
            </a:r>
            <a:br>
              <a:rPr lang="ar-SA" sz="1600" dirty="0" smtClean="0">
                <a:solidFill>
                  <a:schemeClr val="accent6">
                    <a:lumMod val="60000"/>
                    <a:lumOff val="40000"/>
                  </a:schemeClr>
                </a:solidFill>
              </a:rPr>
            </a:br>
            <a:endParaRPr lang="ar-SA" sz="1600" dirty="0">
              <a:solidFill>
                <a:schemeClr val="accent6">
                  <a:lumMod val="20000"/>
                  <a:lumOff val="80000"/>
                </a:schemeClr>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ChangeArrowheads="1" noChangeShapeType="1" noTextEdit="1"/>
          </p:cNvSpPr>
          <p:nvPr/>
        </p:nvSpPr>
        <p:spPr bwMode="auto">
          <a:xfrm rot="-149032">
            <a:off x="527050" y="2060575"/>
            <a:ext cx="8286750" cy="3963988"/>
          </a:xfrm>
          <a:prstGeom prst="rect">
            <a:avLst/>
          </a:prstGeom>
        </p:spPr>
        <p:txBody>
          <a:bodyPr wrap="none" fromWordArt="1">
            <a:prstTxWarp prst="textCanDown">
              <a:avLst>
                <a:gd name="adj" fmla="val 33333"/>
              </a:avLst>
            </a:prstTxWarp>
            <a:scene3d>
              <a:camera prst="legacyPerspectiveTop"/>
              <a:lightRig rig="legacyHarsh3" dir="r"/>
            </a:scene3d>
            <a:sp3d extrusionH="887400" prstMaterial="legacyMatte">
              <a:extrusionClr>
                <a:srgbClr val="CCCCFF"/>
              </a:extrusionClr>
            </a:sp3d>
          </a:bodyPr>
          <a:lstStyle/>
          <a:p>
            <a:pPr algn="ctr"/>
            <a:r>
              <a:rPr lang="ar-IQ" sz="7200" kern="10">
                <a:ln w="9525">
                  <a:round/>
                  <a:headEnd/>
                  <a:tailEnd/>
                </a:ln>
                <a:blipFill dpi="0" rotWithShape="1">
                  <a:blip r:embed="rId2"/>
                  <a:srcRect/>
                  <a:tile tx="0" ty="0" sx="100000" sy="100000" flip="none" algn="tl"/>
                </a:blipFill>
                <a:latin typeface="Andalus"/>
                <a:cs typeface="Andalus"/>
              </a:rPr>
              <a:t>وجزاكم الله خيراً على حسن متابعتكم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7" presetClass="exit" presetSubtype="0" fill="hold" grpId="1" nodeType="clickEffect">
                                  <p:stCondLst>
                                    <p:cond delay="0"/>
                                  </p:stCondLst>
                                  <p:childTnLst>
                                    <p:animEffect transition="out" filter="fade">
                                      <p:cBhvr>
                                        <p:cTn id="12" dur="1000"/>
                                        <p:tgtEl>
                                          <p:spTgt spid="4"/>
                                        </p:tgtEl>
                                      </p:cBhvr>
                                    </p:animEffect>
                                    <p:anim calcmode="lin" valueType="num">
                                      <p:cBhvr>
                                        <p:cTn id="13" dur="1000"/>
                                        <p:tgtEl>
                                          <p:spTgt spid="4"/>
                                        </p:tgtEl>
                                        <p:attrNameLst>
                                          <p:attrName>ppt_x</p:attrName>
                                        </p:attrNameLst>
                                      </p:cBhvr>
                                      <p:tavLst>
                                        <p:tav tm="0">
                                          <p:val>
                                            <p:strVal val="ppt_x"/>
                                          </p:val>
                                        </p:tav>
                                        <p:tav tm="100000">
                                          <p:val>
                                            <p:strVal val="ppt_x"/>
                                          </p:val>
                                        </p:tav>
                                      </p:tavLst>
                                    </p:anim>
                                    <p:anim calcmode="lin" valueType="num">
                                      <p:cBhvr>
                                        <p:cTn id="14" dur="1000"/>
                                        <p:tgtEl>
                                          <p:spTgt spid="4"/>
                                        </p:tgtEl>
                                        <p:attrNameLst>
                                          <p:attrName>ppt_y</p:attrName>
                                        </p:attrNameLst>
                                      </p:cBhvr>
                                      <p:tavLst>
                                        <p:tav tm="0">
                                          <p:val>
                                            <p:strVal val="ppt_y"/>
                                          </p:val>
                                        </p:tav>
                                        <p:tav tm="100000">
                                          <p:val>
                                            <p:strVal val="ppt_y-.1"/>
                                          </p:val>
                                        </p:tav>
                                      </p:tavLst>
                                    </p:anim>
                                    <p:set>
                                      <p:cBhvr>
                                        <p:cTn id="15"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14400" y="0"/>
            <a:ext cx="8229600" cy="6643688"/>
          </a:xfrm>
        </p:spPr>
        <p:txBody>
          <a:bodyPr>
            <a:normAutofit fontScale="85000" lnSpcReduction="10000"/>
          </a:bodyPr>
          <a:lstStyle/>
          <a:p>
            <a:pPr lvl="0"/>
            <a:r>
              <a:rPr lang="ar-IQ" sz="3900" dirty="0" smtClean="0"/>
              <a:t>التعرف على فرص الربحية </a:t>
            </a:r>
            <a:r>
              <a:rPr lang="ar-IQ" dirty="0" smtClean="0"/>
              <a:t>.</a:t>
            </a:r>
            <a:endParaRPr lang="en-US" sz="3600" dirty="0" smtClean="0"/>
          </a:p>
          <a:p>
            <a:pPr lvl="0"/>
            <a:r>
              <a:rPr lang="ar-IQ" sz="3900" dirty="0" smtClean="0"/>
              <a:t>صنع القرارات المتعلقة بالموازنات الرأسمالية وقرارات الاستثمار فمثلا" الجودة مقابل العائد المتوقع</a:t>
            </a:r>
            <a:endParaRPr lang="en-US" sz="3900" dirty="0" smtClean="0"/>
          </a:p>
          <a:p>
            <a:pPr lvl="0"/>
            <a:r>
              <a:rPr lang="ar-IQ" sz="3900" dirty="0" smtClean="0"/>
              <a:t>تحديد </a:t>
            </a:r>
            <a:r>
              <a:rPr lang="ar-IQ" sz="3900" dirty="0"/>
              <a:t>الإسراف في التكاليف الإدارية والتي تنتج عن الأنشطة التي لا يحتاج إليها الزبون .</a:t>
            </a:r>
            <a:endParaRPr lang="en-US" sz="3900" dirty="0"/>
          </a:p>
          <a:p>
            <a:pPr lvl="0"/>
            <a:r>
              <a:rPr lang="ar-IQ" sz="3900" dirty="0" smtClean="0"/>
              <a:t>تحديد مدى توزيع تكاليف الجودة الكلية بشكل صحيح .</a:t>
            </a:r>
            <a:endParaRPr lang="en-US" sz="3900" dirty="0" smtClean="0"/>
          </a:p>
          <a:p>
            <a:pPr lvl="0"/>
            <a:r>
              <a:rPr lang="ar-IQ" sz="3900" dirty="0" smtClean="0"/>
              <a:t>المساعدة </a:t>
            </a:r>
            <a:r>
              <a:rPr lang="ar-IQ" sz="3900" dirty="0"/>
              <a:t>في وضع أهداف للموازنات وتخطيط الربحية .</a:t>
            </a:r>
            <a:endParaRPr lang="en-US" sz="3900" dirty="0"/>
          </a:p>
          <a:p>
            <a:pPr lvl="0"/>
            <a:r>
              <a:rPr lang="ar-IQ" sz="3900" dirty="0" smtClean="0"/>
              <a:t>تحديد مشاكل الجودة .</a:t>
            </a:r>
            <a:endParaRPr lang="en-US" sz="3900" dirty="0" smtClean="0"/>
          </a:p>
          <a:p>
            <a:pPr lvl="0"/>
            <a:r>
              <a:rPr lang="ar-IQ" sz="3900" dirty="0" smtClean="0"/>
              <a:t>تستعمل </a:t>
            </a:r>
            <a:r>
              <a:rPr lang="ar-IQ" sz="3900" dirty="0"/>
              <a:t>كمقياس للمقارنة بين المخرجات والمدخلات فمثلا</a:t>
            </a:r>
            <a:r>
              <a:rPr lang="ar-IQ" sz="3900" dirty="0" smtClean="0"/>
              <a:t>"</a:t>
            </a:r>
            <a:endParaRPr lang="en-US" sz="3900" dirty="0"/>
          </a:p>
          <a:p>
            <a:pPr lvl="0"/>
            <a:r>
              <a:rPr lang="ar-IQ" sz="3900" dirty="0"/>
              <a:t>كأداة لتحليل باريتو </a:t>
            </a:r>
            <a:r>
              <a:rPr lang="en-US" sz="3900" dirty="0"/>
              <a:t>Pareto</a:t>
            </a:r>
            <a:r>
              <a:rPr lang="ar-IQ" sz="3900" dirty="0"/>
              <a:t> من أجل ضبط </a:t>
            </a:r>
            <a:r>
              <a:rPr lang="ar-IQ" sz="3900" dirty="0" smtClean="0"/>
              <a:t>الجودة</a:t>
            </a:r>
            <a:endParaRPr lang="en-US" sz="3900" dirty="0"/>
          </a:p>
          <a:p>
            <a:pPr lvl="0"/>
            <a:r>
              <a:rPr lang="ar-IQ" sz="3900" dirty="0" smtClean="0"/>
              <a:t>كأداة ستراتيجية إدارية لتخصيص الموارد</a:t>
            </a:r>
            <a:endParaRPr lang="en-US" sz="3900" dirty="0" smtClean="0"/>
          </a:p>
          <a:p>
            <a:pPr lvl="0"/>
            <a:r>
              <a:rPr lang="ar-IQ" sz="3900" dirty="0" smtClean="0"/>
              <a:t>كمقياس </a:t>
            </a:r>
            <a:r>
              <a:rPr lang="ar-IQ" sz="3900" dirty="0"/>
              <a:t>لتقويم الأداء . </a:t>
            </a:r>
            <a:endParaRPr lang="en-US" sz="3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8229600" cy="6126163"/>
          </a:xfrm>
        </p:spPr>
        <p:txBody>
          <a:bodyPr>
            <a:normAutofit fontScale="92500" lnSpcReduction="20000"/>
          </a:bodyPr>
          <a:lstStyle/>
          <a:p>
            <a:r>
              <a:rPr lang="ar-IQ" b="1" dirty="0"/>
              <a:t>رابعا</a:t>
            </a:r>
            <a:r>
              <a:rPr lang="ar-IQ" sz="3600" b="1" dirty="0"/>
              <a:t>: </a:t>
            </a:r>
            <a:r>
              <a:rPr lang="ar-IQ" sz="3600" dirty="0"/>
              <a:t> عناصر تكاليف الجودة </a:t>
            </a:r>
            <a:r>
              <a:rPr lang="ar-IQ" sz="3600" dirty="0" smtClean="0"/>
              <a:t>الكلية:</a:t>
            </a:r>
          </a:p>
          <a:p>
            <a:r>
              <a:rPr lang="ar-IQ" sz="3600" b="1" dirty="0"/>
              <a:t>أولا":ـ تكاليف المنع </a:t>
            </a:r>
            <a:r>
              <a:rPr lang="en-US" sz="3600" b="1" dirty="0"/>
              <a:t>Prevention Costs</a:t>
            </a:r>
            <a:r>
              <a:rPr lang="ar-IQ" sz="3600" b="1" dirty="0"/>
              <a:t> :ـ  </a:t>
            </a:r>
            <a:endParaRPr lang="en-US" sz="3600" dirty="0"/>
          </a:p>
          <a:p>
            <a:r>
              <a:rPr lang="ar-IQ" sz="3600" b="1" dirty="0" smtClean="0"/>
              <a:t>هي </a:t>
            </a:r>
            <a:r>
              <a:rPr lang="ar-IQ" sz="3600" b="1" dirty="0"/>
              <a:t>تلك التكاليف التي تنفقها الوحدة الاقتصادية لتحقيق جملة مـن الأهداف ومنها تخفيض تكاليف الجودة الكلية من خلال تخفيض تكاليف التقييم والفشل (الداخلي والخارجي) باعتبار إن تكاليف المنع مرتبطة بأنشطة الجودة التي تضيف قيمة، وكذلك منع حدوث مشاكل الجودة والفشل والأخطاء منذ البداية فضلا" عن تطوير برامج الجودة وكذلك منع إنتاج منتجات رديئة وغير مطابقة لمواصفات الجودة ومنع انخفاض مستوى الجودة المتحققة والعمل على تحسينها، أي إنها التكاليف التي تسعى إلى منع إنتاج المعيب وبما يلبي احتياجات الزبائن وتوقعاتهم </a:t>
            </a:r>
            <a:endParaRPr lang="ar-IQ" sz="3600" dirty="0" smtClean="0"/>
          </a:p>
          <a:p>
            <a:endParaRPr lang="ar-IQ"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85750"/>
            <a:ext cx="8229600" cy="5840413"/>
          </a:xfrm>
        </p:spPr>
        <p:txBody>
          <a:bodyPr>
            <a:normAutofit fontScale="92500" lnSpcReduction="10000"/>
          </a:bodyPr>
          <a:lstStyle/>
          <a:p>
            <a:r>
              <a:rPr lang="ar-IQ" sz="3600" b="1" dirty="0"/>
              <a:t>إن تكاليف المنع تتكون من الفقرات الآتية </a:t>
            </a:r>
            <a:r>
              <a:rPr lang="ar-IQ" sz="3600" b="1" dirty="0" smtClean="0"/>
              <a:t>:</a:t>
            </a:r>
          </a:p>
          <a:p>
            <a:pPr lvl="0"/>
            <a:r>
              <a:rPr lang="ar-IQ" sz="3600" b="1" dirty="0"/>
              <a:t>تخطيط الجودة </a:t>
            </a:r>
            <a:r>
              <a:rPr lang="en-US" sz="3600" b="1" dirty="0"/>
              <a:t>Quality Planning</a:t>
            </a:r>
            <a:r>
              <a:rPr lang="ar-IQ" sz="3600" b="1" dirty="0"/>
              <a:t> </a:t>
            </a:r>
            <a:r>
              <a:rPr lang="ar-IQ" sz="3600" b="1" dirty="0" smtClean="0"/>
              <a:t>:</a:t>
            </a:r>
            <a:endParaRPr lang="en-US" sz="3600" dirty="0"/>
          </a:p>
          <a:p>
            <a:pPr lvl="0"/>
            <a:r>
              <a:rPr lang="ar-IQ" sz="3600" b="1" dirty="0"/>
              <a:t>تصميم المنتوج </a:t>
            </a:r>
            <a:r>
              <a:rPr lang="en-US" sz="3600" b="1" dirty="0"/>
              <a:t>Product Design</a:t>
            </a:r>
            <a:r>
              <a:rPr lang="ar-IQ" sz="3600" b="1" dirty="0"/>
              <a:t> </a:t>
            </a:r>
            <a:r>
              <a:rPr lang="ar-IQ" sz="3600" b="1" dirty="0" smtClean="0"/>
              <a:t>:</a:t>
            </a:r>
            <a:endParaRPr lang="en-US" sz="3600" dirty="0"/>
          </a:p>
          <a:p>
            <a:pPr lvl="0"/>
            <a:r>
              <a:rPr lang="ar-IQ" sz="3600" b="1" dirty="0"/>
              <a:t>تكاليف العمليات </a:t>
            </a:r>
            <a:r>
              <a:rPr lang="en-US" sz="3600" b="1" dirty="0"/>
              <a:t>Process Costs</a:t>
            </a:r>
            <a:r>
              <a:rPr lang="ar-IQ" sz="3600" b="1" dirty="0"/>
              <a:t> :</a:t>
            </a:r>
            <a:r>
              <a:rPr lang="ar-IQ" sz="3600" b="1" dirty="0" smtClean="0"/>
              <a:t>ـ</a:t>
            </a:r>
            <a:endParaRPr lang="en-US" sz="3600" dirty="0"/>
          </a:p>
          <a:p>
            <a:pPr lvl="0"/>
            <a:r>
              <a:rPr lang="ar-IQ" sz="3600" b="1" dirty="0"/>
              <a:t>تكاليف التدريب </a:t>
            </a:r>
            <a:r>
              <a:rPr lang="en-US" sz="3600" b="1" dirty="0"/>
              <a:t>Training Costs</a:t>
            </a:r>
            <a:r>
              <a:rPr lang="ar-IQ" sz="3600" b="1" dirty="0"/>
              <a:t> </a:t>
            </a:r>
            <a:r>
              <a:rPr lang="ar-IQ" sz="3600" b="1" dirty="0" smtClean="0"/>
              <a:t>:</a:t>
            </a:r>
            <a:endParaRPr lang="en-US" sz="3600" dirty="0"/>
          </a:p>
          <a:p>
            <a:pPr lvl="0"/>
            <a:r>
              <a:rPr lang="ar-IQ" sz="3600" b="1" dirty="0"/>
              <a:t>تكاليف المعلومات </a:t>
            </a:r>
            <a:r>
              <a:rPr lang="en-US" sz="3600" b="1" dirty="0"/>
              <a:t>Information Costs</a:t>
            </a:r>
            <a:r>
              <a:rPr lang="ar-IQ" sz="3600" b="1" dirty="0"/>
              <a:t> :</a:t>
            </a:r>
            <a:r>
              <a:rPr lang="ar-IQ" sz="3600" b="1" dirty="0" smtClean="0"/>
              <a:t>ـ</a:t>
            </a:r>
            <a:endParaRPr lang="en-US" sz="3600" dirty="0"/>
          </a:p>
          <a:p>
            <a:pPr lvl="0"/>
            <a:r>
              <a:rPr lang="ar-IQ" sz="3600" b="1" dirty="0"/>
              <a:t>تكاليف الصيانة الوقائية </a:t>
            </a:r>
            <a:r>
              <a:rPr lang="en-US" sz="3600" b="1" dirty="0"/>
              <a:t>Preventive Maintenance Costs</a:t>
            </a:r>
            <a:r>
              <a:rPr lang="ar-IQ" sz="3600" b="1" dirty="0"/>
              <a:t> :</a:t>
            </a:r>
            <a:r>
              <a:rPr lang="ar-IQ" sz="3600" dirty="0" smtClean="0"/>
              <a:t>ـ.</a:t>
            </a:r>
            <a:endParaRPr lang="en-US" sz="3600" dirty="0"/>
          </a:p>
          <a:p>
            <a:pPr lvl="0"/>
            <a:r>
              <a:rPr lang="ar-IQ" sz="3600" b="1" dirty="0"/>
              <a:t>التدقيق الداخلي </a:t>
            </a:r>
            <a:r>
              <a:rPr lang="en-US" sz="3600" b="1" dirty="0"/>
              <a:t>Internal Audit</a:t>
            </a:r>
            <a:r>
              <a:rPr lang="ar-IQ" sz="3600" b="1" dirty="0"/>
              <a:t> :</a:t>
            </a:r>
            <a:r>
              <a:rPr lang="ar-IQ" sz="3600" b="1" dirty="0" smtClean="0"/>
              <a:t>ـ</a:t>
            </a:r>
            <a:endParaRPr lang="en-US" sz="3600" dirty="0"/>
          </a:p>
          <a:p>
            <a:r>
              <a:rPr lang="ar-IQ" sz="3600" b="1" dirty="0"/>
              <a:t>تكاليف منع أخرى </a:t>
            </a:r>
            <a:r>
              <a:rPr lang="en-US" sz="3600" b="1" dirty="0"/>
              <a:t>Other </a:t>
            </a:r>
            <a:endParaRPr lang="ar-IQ"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14400" y="500063"/>
            <a:ext cx="8229600" cy="5768975"/>
          </a:xfrm>
        </p:spPr>
        <p:txBody>
          <a:bodyPr>
            <a:normAutofit fontScale="92500" lnSpcReduction="20000"/>
          </a:bodyPr>
          <a:lstStyle/>
          <a:p>
            <a:r>
              <a:rPr lang="ar-IQ" sz="6500" b="1" dirty="0"/>
              <a:t>ثانيا":ـ تكاليف التقييم </a:t>
            </a:r>
            <a:r>
              <a:rPr lang="en-US" sz="6500" b="1" dirty="0"/>
              <a:t>Appraisal Costs</a:t>
            </a:r>
            <a:r>
              <a:rPr lang="ar-IQ" sz="6500" b="1" dirty="0"/>
              <a:t> :ـ </a:t>
            </a:r>
            <a:endParaRPr lang="ar-IQ" sz="6500" b="1" dirty="0" smtClean="0"/>
          </a:p>
          <a:p>
            <a:r>
              <a:rPr lang="ar-IQ" sz="5100" b="1" dirty="0"/>
              <a:t>هي تلك التكاليف التي تنفقها الوحدة الاقتصادية لتحقيق جملة مـن الأهداف ومنها تقدير حالة المنتجات وتقييمها واكتشاف المنتجات غير المطابقة لمواصفات الجودة وكذلك التعرف على أسباب ذلك والعمل على تلافي الأخطاء في المستقبل </a:t>
            </a:r>
            <a:r>
              <a:rPr lang="ar-IQ" sz="5100" b="1" dirty="0" smtClean="0"/>
              <a:t>.وتتكون من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85750"/>
            <a:ext cx="8229600" cy="5840413"/>
          </a:xfrm>
        </p:spPr>
        <p:txBody>
          <a:bodyPr>
            <a:noAutofit/>
          </a:bodyPr>
          <a:lstStyle/>
          <a:p>
            <a:pPr>
              <a:buNone/>
            </a:pPr>
            <a:r>
              <a:rPr lang="ar-IQ" sz="3600" dirty="0" smtClean="0"/>
              <a:t>.</a:t>
            </a:r>
            <a:r>
              <a:rPr lang="en-US" sz="3600" dirty="0" smtClean="0"/>
              <a:t> </a:t>
            </a:r>
            <a:r>
              <a:rPr lang="ar-IQ" sz="3600" b="1" dirty="0" smtClean="0"/>
              <a:t>تكاليف صيانة معدات الفحص </a:t>
            </a:r>
            <a:r>
              <a:rPr lang="en-US" sz="3600" b="1" dirty="0" smtClean="0"/>
              <a:t>Inspection Equipments Maintenance Costs </a:t>
            </a:r>
            <a:r>
              <a:rPr lang="ar-IQ" sz="3600" b="1" dirty="0" smtClean="0"/>
              <a:t>:</a:t>
            </a:r>
            <a:r>
              <a:rPr lang="ar-IQ" sz="3600" dirty="0" smtClean="0"/>
              <a:t>ـ</a:t>
            </a:r>
            <a:endParaRPr lang="en-US" sz="3600" dirty="0" smtClean="0"/>
          </a:p>
          <a:p>
            <a:pPr lvl="0"/>
            <a:r>
              <a:rPr lang="ar-IQ" sz="3600" b="1" dirty="0" smtClean="0"/>
              <a:t>تكاليف معايرة معدات الفحـص </a:t>
            </a:r>
            <a:r>
              <a:rPr lang="en-US" sz="3600" b="1" dirty="0" smtClean="0"/>
              <a:t>Inspection Equipments Gauging Costs</a:t>
            </a:r>
            <a:r>
              <a:rPr lang="ar-IQ" sz="3600" b="1" dirty="0" smtClean="0"/>
              <a:t> :ـ</a:t>
            </a:r>
            <a:endParaRPr lang="en-US" sz="3600" dirty="0" smtClean="0"/>
          </a:p>
          <a:p>
            <a:pPr lvl="0"/>
            <a:r>
              <a:rPr lang="ar-IQ" sz="3600" b="1" dirty="0" smtClean="0"/>
              <a:t>اندثار معدات الفحص  </a:t>
            </a:r>
            <a:r>
              <a:rPr lang="en-US" sz="3600" b="1" dirty="0" smtClean="0"/>
              <a:t>Deprecation of Inspection Equipments</a:t>
            </a:r>
            <a:r>
              <a:rPr lang="ar-IQ" sz="3600" b="1" dirty="0" smtClean="0"/>
              <a:t>:ـ</a:t>
            </a:r>
            <a:endParaRPr lang="en-US" sz="3600" dirty="0" smtClean="0"/>
          </a:p>
          <a:p>
            <a:pPr lvl="0"/>
            <a:r>
              <a:rPr lang="ar-IQ" sz="3600" b="1" dirty="0" smtClean="0"/>
              <a:t>تكاليف تقارير الفحص والاختبار </a:t>
            </a:r>
            <a:r>
              <a:rPr lang="en-US" sz="3600" b="1" dirty="0" smtClean="0"/>
              <a:t>Inspection and Test Reports Costs</a:t>
            </a:r>
            <a:r>
              <a:rPr lang="ar-IQ" sz="3600" b="1" dirty="0" smtClean="0"/>
              <a:t> :ـ</a:t>
            </a:r>
            <a:r>
              <a:rPr lang="ar-IQ" sz="3600" dirty="0" smtClean="0"/>
              <a:t>.</a:t>
            </a:r>
            <a:endParaRPr lang="en-US" sz="3600" dirty="0" smtClean="0"/>
          </a:p>
          <a:p>
            <a:r>
              <a:rPr lang="ar-IQ" sz="3600" b="1" dirty="0" smtClean="0"/>
              <a:t>تكاليف تقييم أخرى </a:t>
            </a:r>
            <a:r>
              <a:rPr lang="en-US" sz="3600" b="1" dirty="0" smtClean="0"/>
              <a:t>Other Costs</a:t>
            </a:r>
            <a:r>
              <a:rPr lang="ar-IQ" sz="3600" b="1" dirty="0" smtClean="0"/>
              <a:t> :ـ</a:t>
            </a:r>
          </a:p>
          <a:p>
            <a:pPr lvl="0"/>
            <a:r>
              <a:rPr lang="ar-IQ" sz="3600" b="1" dirty="0" smtClean="0"/>
              <a:t>تكاليف الفحص والاختبار </a:t>
            </a:r>
            <a:r>
              <a:rPr lang="en-US" sz="3600" b="1" dirty="0" smtClean="0"/>
              <a:t>Inspection and Testing Costs </a:t>
            </a:r>
            <a:r>
              <a:rPr lang="ar-IQ" sz="3600" b="1" dirty="0" smtClean="0"/>
              <a:t>:ـ</a:t>
            </a:r>
            <a:endParaRPr lang="en-US" sz="36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219</TotalTime>
  <Words>2618</Words>
  <Application>Microsoft Office PowerPoint</Application>
  <PresentationFormat>On-screen Show (4:3)</PresentationFormat>
  <Paragraphs>211</Paragraphs>
  <Slides>45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Andalus</vt:lpstr>
      <vt:lpstr>Arial</vt:lpstr>
      <vt:lpstr>Calibri</vt:lpstr>
      <vt:lpstr>Constantia</vt:lpstr>
      <vt:lpstr>Majalla UI</vt:lpstr>
      <vt:lpstr>Traditional Arabic</vt:lpstr>
      <vt:lpstr>Wingdings 2</vt:lpstr>
      <vt:lpstr>Flow</vt:lpstr>
      <vt:lpstr>                 تكاليف الجودة بالتعليم العالي       اعداد  الاستاذ الدكتورة      منال جبار سرور السامرائي    كلية الادارة والاقتصاد /جامعة بغداد  قسم المحاسبة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تابع......الجودة والتعليم العالي/ لماذا الجودة في التعليم العالي؟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تكاليف الجودة بالتعليم العالي          اعداد         الاستاذ الدكتورة                  منال جبار سرور السامرائي             كلية الادارة والاقتصاد /جامعة بغداد           قسم المحاسبة</dc:title>
  <dc:creator>win7</dc:creator>
  <cp:lastModifiedBy>Faisal</cp:lastModifiedBy>
  <cp:revision>87</cp:revision>
  <dcterms:created xsi:type="dcterms:W3CDTF">2012-03-25T15:13:38Z</dcterms:created>
  <dcterms:modified xsi:type="dcterms:W3CDTF">2019-03-16T16:19:52Z</dcterms:modified>
</cp:coreProperties>
</file>