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4"/>
  </p:notesMasterIdLst>
  <p:sldIdLst>
    <p:sldId id="256" r:id="rId2"/>
    <p:sldId id="257" r:id="rId3"/>
    <p:sldId id="259" r:id="rId4"/>
    <p:sldId id="260" r:id="rId5"/>
    <p:sldId id="261" r:id="rId6"/>
    <p:sldId id="262" r:id="rId7"/>
    <p:sldId id="263" r:id="rId8"/>
    <p:sldId id="272" r:id="rId9"/>
    <p:sldId id="265" r:id="rId10"/>
    <p:sldId id="293" r:id="rId11"/>
    <p:sldId id="266" r:id="rId12"/>
    <p:sldId id="267" r:id="rId13"/>
    <p:sldId id="268" r:id="rId14"/>
    <p:sldId id="269" r:id="rId15"/>
    <p:sldId id="270" r:id="rId16"/>
    <p:sldId id="271" r:id="rId17"/>
    <p:sldId id="273" r:id="rId18"/>
    <p:sldId id="274" r:id="rId19"/>
    <p:sldId id="275" r:id="rId20"/>
    <p:sldId id="276" r:id="rId21"/>
    <p:sldId id="279" r:id="rId22"/>
    <p:sldId id="281" r:id="rId23"/>
    <p:sldId id="282" r:id="rId24"/>
    <p:sldId id="283" r:id="rId25"/>
    <p:sldId id="284" r:id="rId26"/>
    <p:sldId id="286" r:id="rId27"/>
    <p:sldId id="287" r:id="rId28"/>
    <p:sldId id="288" r:id="rId29"/>
    <p:sldId id="289" r:id="rId30"/>
    <p:sldId id="290" r:id="rId31"/>
    <p:sldId id="291" r:id="rId32"/>
    <p:sldId id="292"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9680" autoAdjust="0"/>
  </p:normalViewPr>
  <p:slideViewPr>
    <p:cSldViewPr>
      <p:cViewPr varScale="1">
        <p:scale>
          <a:sx n="67" d="100"/>
          <a:sy n="67" d="100"/>
        </p:scale>
        <p:origin x="14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0E20F4E-8492-44ED-B69E-6082B2186511}" type="datetimeFigureOut">
              <a:rPr lang="ar-IQ" smtClean="0"/>
              <a:t>09/07/1440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9B17CF4-99CB-4099-BBF9-1F3B22829AA5}" type="slidenum">
              <a:rPr lang="ar-IQ" smtClean="0"/>
              <a:t>‹#›</a:t>
            </a:fld>
            <a:endParaRPr lang="ar-IQ"/>
          </a:p>
        </p:txBody>
      </p:sp>
    </p:spTree>
    <p:extLst>
      <p:ext uri="{BB962C8B-B14F-4D97-AF65-F5344CB8AC3E}">
        <p14:creationId xmlns:p14="http://schemas.microsoft.com/office/powerpoint/2010/main" val="27051745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9B17CF4-99CB-4099-BBF9-1F3B22829AA5}" type="slidenum">
              <a:rPr lang="ar-IQ" smtClean="0"/>
              <a:t>7</a:t>
            </a:fld>
            <a:endParaRPr lang="ar-IQ"/>
          </a:p>
        </p:txBody>
      </p:sp>
    </p:spTree>
    <p:extLst>
      <p:ext uri="{BB962C8B-B14F-4D97-AF65-F5344CB8AC3E}">
        <p14:creationId xmlns:p14="http://schemas.microsoft.com/office/powerpoint/2010/main" val="362554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9B17CF4-99CB-4099-BBF9-1F3B22829AA5}" type="slidenum">
              <a:rPr lang="ar-IQ" smtClean="0"/>
              <a:t>14</a:t>
            </a:fld>
            <a:endParaRPr lang="ar-IQ"/>
          </a:p>
        </p:txBody>
      </p:sp>
    </p:spTree>
    <p:extLst>
      <p:ext uri="{BB962C8B-B14F-4D97-AF65-F5344CB8AC3E}">
        <p14:creationId xmlns:p14="http://schemas.microsoft.com/office/powerpoint/2010/main" val="164190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9B17CF4-99CB-4099-BBF9-1F3B22829AA5}" type="slidenum">
              <a:rPr lang="ar-IQ" smtClean="0"/>
              <a:t>21</a:t>
            </a:fld>
            <a:endParaRPr lang="ar-IQ"/>
          </a:p>
        </p:txBody>
      </p:sp>
    </p:spTree>
    <p:extLst>
      <p:ext uri="{BB962C8B-B14F-4D97-AF65-F5344CB8AC3E}">
        <p14:creationId xmlns:p14="http://schemas.microsoft.com/office/powerpoint/2010/main" val="52590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9B17CF4-99CB-4099-BBF9-1F3B22829AA5}" type="slidenum">
              <a:rPr lang="ar-IQ" smtClean="0"/>
              <a:t>22</a:t>
            </a:fld>
            <a:endParaRPr lang="ar-IQ"/>
          </a:p>
        </p:txBody>
      </p:sp>
    </p:spTree>
    <p:extLst>
      <p:ext uri="{BB962C8B-B14F-4D97-AF65-F5344CB8AC3E}">
        <p14:creationId xmlns:p14="http://schemas.microsoft.com/office/powerpoint/2010/main" val="183863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A7C5A-6BEB-4142-B28B-21F62E29533D}"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A7C5A-6BEB-4142-B28B-21F62E29533D}"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A7C5A-6BEB-4142-B28B-21F62E29533D}"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A7C5A-6BEB-4142-B28B-21F62E29533D}"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A7C5A-6BEB-4142-B28B-21F62E29533D}" type="datetimeFigureOut">
              <a:rPr lang="ar-IQ" smtClean="0"/>
              <a:t>09/07/1440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DA7C5A-6BEB-4142-B28B-21F62E29533D}"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A7C5A-6BEB-4142-B28B-21F62E29533D}" type="datetimeFigureOut">
              <a:rPr lang="ar-IQ" smtClean="0"/>
              <a:t>09/07/1440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A7C5A-6BEB-4142-B28B-21F62E29533D}" type="datetimeFigureOut">
              <a:rPr lang="ar-IQ" smtClean="0"/>
              <a:t>09/07/1440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A7C5A-6BEB-4142-B28B-21F62E29533D}" type="datetimeFigureOut">
              <a:rPr lang="ar-IQ" smtClean="0"/>
              <a:t>09/07/1440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A7C5A-6BEB-4142-B28B-21F62E29533D}"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F52164-61C0-4ABD-9A83-8CE701A4561A}"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A7C5A-6BEB-4142-B28B-21F62E29533D}" type="datetimeFigureOut">
              <a:rPr lang="ar-IQ" smtClean="0"/>
              <a:t>09/07/1440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F52164-61C0-4ABD-9A83-8CE701A4561A}" type="slidenum">
              <a:rPr lang="ar-IQ" smtClean="0"/>
              <a:t>‹#›</a:t>
            </a:fld>
            <a:endParaRPr lang="ar-IQ"/>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2DA7C5A-6BEB-4142-B28B-21F62E29533D}" type="datetimeFigureOut">
              <a:rPr lang="ar-IQ" smtClean="0"/>
              <a:t>09/07/1440</a:t>
            </a:fld>
            <a:endParaRPr lang="ar-IQ"/>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FF52164-61C0-4ABD-9A83-8CE701A4561A}"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091172"/>
          </a:xfrm>
          <a:prstGeom prst="rect">
            <a:avLst/>
          </a:prstGeom>
        </p:spPr>
        <p:txBody>
          <a:bodyPr wrap="square">
            <a:spAutoFit/>
          </a:bodyPr>
          <a:lstStyle/>
          <a:p>
            <a:pPr algn="ctr">
              <a:lnSpc>
                <a:spcPct val="115000"/>
              </a:lnSpc>
              <a:spcAft>
                <a:spcPts val="1000"/>
              </a:spcAft>
            </a:pPr>
            <a:endParaRPr lang="ar-IQ" sz="4400" b="1" dirty="0">
              <a:ea typeface="Calibri"/>
            </a:endParaRPr>
          </a:p>
          <a:p>
            <a:pPr algn="ctr">
              <a:lnSpc>
                <a:spcPct val="115000"/>
              </a:lnSpc>
              <a:spcAft>
                <a:spcPts val="1000"/>
              </a:spcAft>
            </a:pPr>
            <a:r>
              <a:rPr lang="ar-IQ" sz="4400" b="1" dirty="0" smtClean="0">
                <a:ea typeface="Calibri"/>
              </a:rPr>
              <a:t>التوافق </a:t>
            </a:r>
            <a:r>
              <a:rPr lang="ar-IQ" sz="4400" b="1" dirty="0">
                <a:ea typeface="Calibri"/>
              </a:rPr>
              <a:t>بين كلف الجودة وهندسة القيمة لتخفيض التكاليف</a:t>
            </a:r>
            <a:endParaRPr lang="en-US" sz="4400" b="1" dirty="0">
              <a:ea typeface="Calibri"/>
              <a:cs typeface="Arial"/>
            </a:endParaRPr>
          </a:p>
          <a:p>
            <a:pPr algn="ctr">
              <a:lnSpc>
                <a:spcPct val="115000"/>
              </a:lnSpc>
              <a:spcAft>
                <a:spcPts val="1000"/>
              </a:spcAft>
            </a:pPr>
            <a:r>
              <a:rPr lang="ar-IQ" sz="4400" b="1" dirty="0" smtClean="0">
                <a:ea typeface="Calibri"/>
              </a:rPr>
              <a:t>محاضرة من اعداد</a:t>
            </a:r>
            <a:endParaRPr lang="en-US" sz="4400" b="1" dirty="0">
              <a:ea typeface="Calibri"/>
              <a:cs typeface="Arial"/>
            </a:endParaRPr>
          </a:p>
          <a:p>
            <a:pPr algn="ctr">
              <a:lnSpc>
                <a:spcPct val="115000"/>
              </a:lnSpc>
              <a:spcAft>
                <a:spcPts val="1000"/>
              </a:spcAft>
            </a:pPr>
            <a:r>
              <a:rPr lang="ar-IQ" sz="4400" b="1" dirty="0">
                <a:ea typeface="Calibri"/>
              </a:rPr>
              <a:t>الاستاذ الدكتورة منال جبار سرور </a:t>
            </a:r>
            <a:endParaRPr lang="en-US" sz="4400" b="1" dirty="0">
              <a:ea typeface="Calibri"/>
              <a:cs typeface="Arial"/>
            </a:endParaRPr>
          </a:p>
          <a:p>
            <a:pPr algn="ctr">
              <a:lnSpc>
                <a:spcPct val="115000"/>
              </a:lnSpc>
              <a:spcAft>
                <a:spcPts val="1000"/>
              </a:spcAft>
            </a:pPr>
            <a:r>
              <a:rPr lang="ar-IQ" sz="4400" b="1" dirty="0">
                <a:ea typeface="Calibri"/>
              </a:rPr>
              <a:t>كلية الادارة والاقتصاد/قسم المحاسبة</a:t>
            </a:r>
            <a:endParaRPr lang="en-US" sz="4400" b="1" dirty="0">
              <a:ea typeface="Calibri"/>
              <a:cs typeface="Arial"/>
            </a:endParaRPr>
          </a:p>
          <a:p>
            <a:pPr algn="ctr">
              <a:lnSpc>
                <a:spcPct val="115000"/>
              </a:lnSpc>
              <a:spcAft>
                <a:spcPts val="1000"/>
              </a:spcAft>
            </a:pPr>
            <a:r>
              <a:rPr lang="ar-IQ" sz="4400" b="1" dirty="0">
                <a:ea typeface="Calibri"/>
              </a:rPr>
              <a:t>جامعة بغداد</a:t>
            </a:r>
            <a:endParaRPr lang="en-US" sz="4400" b="1" dirty="0">
              <a:ea typeface="Calibri"/>
              <a:cs typeface="Arial"/>
            </a:endParaRPr>
          </a:p>
        </p:txBody>
      </p:sp>
    </p:spTree>
    <p:extLst>
      <p:ext uri="{BB962C8B-B14F-4D97-AF65-F5344CB8AC3E}">
        <p14:creationId xmlns:p14="http://schemas.microsoft.com/office/powerpoint/2010/main" val="76226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9712"/>
            <a:ext cx="9144000" cy="5762475"/>
          </a:xfrm>
          <a:prstGeom prst="rect">
            <a:avLst/>
          </a:prstGeom>
        </p:spPr>
        <p:txBody>
          <a:bodyPr wrap="square">
            <a:spAutoFit/>
          </a:bodyPr>
          <a:lstStyle/>
          <a:p>
            <a:pPr marL="342900" lvl="0" indent="-342900" algn="just">
              <a:lnSpc>
                <a:spcPct val="115000"/>
              </a:lnSpc>
              <a:spcAft>
                <a:spcPts val="1000"/>
              </a:spcAft>
              <a:buFont typeface="+mj-lt"/>
              <a:buAutoNum type="arabicParenR"/>
            </a:pPr>
            <a:r>
              <a:rPr lang="ar-IQ" sz="3600" b="1" dirty="0" smtClean="0">
                <a:solidFill>
                  <a:prstClr val="white"/>
                </a:solidFill>
                <a:ea typeface="Calibri"/>
              </a:rPr>
              <a:t>2)سمعة </a:t>
            </a:r>
            <a:r>
              <a:rPr lang="ar-IQ" sz="3600" b="1" dirty="0">
                <a:solidFill>
                  <a:prstClr val="white"/>
                </a:solidFill>
                <a:ea typeface="Calibri"/>
              </a:rPr>
              <a:t>الوحدة الاقتصادية </a:t>
            </a:r>
            <a:r>
              <a:rPr lang="ar-IQ" sz="3600" b="1" dirty="0" smtClean="0">
                <a:solidFill>
                  <a:prstClr val="white"/>
                </a:solidFill>
                <a:ea typeface="Calibri"/>
              </a:rPr>
              <a:t>:</a:t>
            </a:r>
            <a:r>
              <a:rPr lang="ar-IQ" sz="3600" b="1" dirty="0">
                <a:solidFill>
                  <a:prstClr val="white"/>
                </a:solidFill>
                <a:ea typeface="Calibri"/>
              </a:rPr>
              <a:t>ـ أن الجودة العالية لمنتجات الوحدة الاقتصادية تساعدها في تحسين سمعتها في السوق وبالتالي تمكينها من رسم سياستها وفقا" لذلك من خلال إنتاج منتجات جديدة أو التوسع بالإنتاج الحالي، حيث أن السمعة الجيدة للوحدة الاقتصادية تؤثر على ممارسات العاملين والعلاقات مع المجهزين وكذلك الزبائن .</a:t>
            </a:r>
            <a:endParaRPr lang="en-US" sz="3600" dirty="0">
              <a:solidFill>
                <a:prstClr val="white"/>
              </a:solidFill>
              <a:ea typeface="Calibri"/>
              <a:cs typeface="Arial"/>
            </a:endParaRPr>
          </a:p>
        </p:txBody>
      </p:sp>
    </p:spTree>
    <p:extLst>
      <p:ext uri="{BB962C8B-B14F-4D97-AF65-F5344CB8AC3E}">
        <p14:creationId xmlns:p14="http://schemas.microsoft.com/office/powerpoint/2010/main" val="1513500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036496" cy="5786199"/>
          </a:xfrm>
          <a:prstGeom prst="rect">
            <a:avLst/>
          </a:prstGeom>
        </p:spPr>
        <p:txBody>
          <a:bodyPr wrap="square">
            <a:spAutoFit/>
          </a:bodyPr>
          <a:lstStyle/>
          <a:p>
            <a:r>
              <a:rPr lang="ar-IQ" b="1" dirty="0">
                <a:ea typeface="Calibri"/>
              </a:rPr>
              <a:t> </a:t>
            </a:r>
            <a:endParaRPr lang="ar-IQ" b="1" dirty="0" smtClean="0">
              <a:ea typeface="Calibri"/>
            </a:endParaRPr>
          </a:p>
          <a:p>
            <a:endParaRPr lang="ar-IQ" sz="3200" b="1" dirty="0" smtClean="0">
              <a:ea typeface="Calibri"/>
            </a:endParaRPr>
          </a:p>
          <a:p>
            <a:pPr algn="just"/>
            <a:r>
              <a:rPr lang="ar-IQ" sz="3200" b="1" dirty="0" smtClean="0">
                <a:ea typeface="Calibri"/>
              </a:rPr>
              <a:t>وتنظر </a:t>
            </a:r>
            <a:r>
              <a:rPr lang="ar-IQ" sz="3200" b="1" dirty="0">
                <a:ea typeface="Calibri"/>
              </a:rPr>
              <a:t>الباحثة إلى الجودة على إنها هدف ستراتيجي يسعى لتحقيق مجموعة من المزايا للوحدة الاقتصادية والتي من أهمها تخفيض التكاليف وتحسين وزيادة كل من الإنتاجية والربحية وكسب الزبائن وتعزيز الموقف التنافسي وزيادة الحصة السوقية فضلا" عن تحقيق أهداف الوحدة الاقتصادية القصيرة أو الطويلة الأجل ، ولغرض تحقيق هذا الهدف الستراتيجي فلابد من عمل الشيْ صحيحا" من المرة الأولى .</a:t>
            </a:r>
            <a:endParaRPr lang="ar-IQ" sz="3200" dirty="0"/>
          </a:p>
        </p:txBody>
      </p:sp>
    </p:spTree>
    <p:extLst>
      <p:ext uri="{BB962C8B-B14F-4D97-AF65-F5344CB8AC3E}">
        <p14:creationId xmlns:p14="http://schemas.microsoft.com/office/powerpoint/2010/main" val="3043652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036496" cy="5569730"/>
          </a:xfrm>
          <a:prstGeom prst="rect">
            <a:avLst/>
          </a:prstGeom>
        </p:spPr>
        <p:txBody>
          <a:bodyPr wrap="square">
            <a:spAutoFit/>
          </a:bodyPr>
          <a:lstStyle/>
          <a:p>
            <a:pPr algn="just">
              <a:lnSpc>
                <a:spcPct val="115000"/>
              </a:lnSpc>
              <a:spcAft>
                <a:spcPts val="1000"/>
              </a:spcAft>
            </a:pPr>
            <a:endParaRPr lang="en-US" sz="2400" dirty="0">
              <a:ea typeface="Calibri"/>
              <a:cs typeface="Arial"/>
            </a:endParaRPr>
          </a:p>
          <a:p>
            <a:r>
              <a:rPr lang="ar-IQ" sz="2400" b="1" dirty="0" smtClean="0">
                <a:ea typeface="Calibri"/>
              </a:rPr>
              <a:t>  </a:t>
            </a:r>
            <a:r>
              <a:rPr lang="ar-IQ" sz="3200" b="1" dirty="0" smtClean="0">
                <a:ea typeface="Calibri"/>
              </a:rPr>
              <a:t>وقد عرفت تكاليف الجودة الكلية  بأنها التكاليف المتعلقة بأنشطة المنع والتقييم بالإضافة إلى التكاليف الناتجة عن الفشل الداخلي والفشل الخارجي</a:t>
            </a:r>
            <a:r>
              <a:rPr lang="ar-IQ" sz="3200" b="1" dirty="0" smtClean="0">
                <a:ea typeface="Calibri"/>
                <a:cs typeface="Arial"/>
              </a:rPr>
              <a:t>.</a:t>
            </a:r>
            <a:r>
              <a:rPr lang="ar-IQ" sz="3200" b="1" dirty="0" smtClean="0">
                <a:ea typeface="Calibri"/>
              </a:rPr>
              <a:t>، وهناك من يرى بأنها التكاليف المتعلقة بمنع إنتاج المعيب واكتشافه وتصليحه لغرض </a:t>
            </a:r>
            <a:r>
              <a:rPr lang="ar-IQ" sz="3200" b="1" dirty="0">
                <a:ea typeface="Calibri"/>
              </a:rPr>
              <a:t>تثبيت مستوى معين من الجودة وتصليح ومعالجة </a:t>
            </a:r>
            <a:r>
              <a:rPr lang="ar-IQ" sz="3200" b="1" dirty="0" smtClean="0">
                <a:ea typeface="Calibri"/>
              </a:rPr>
              <a:t>الفشل، إما </a:t>
            </a:r>
            <a:r>
              <a:rPr lang="en-US" sz="3200" b="1" dirty="0" err="1" smtClean="0">
                <a:ea typeface="Calibri"/>
                <a:cs typeface="Arial"/>
              </a:rPr>
              <a:t>Horngren</a:t>
            </a:r>
            <a:r>
              <a:rPr lang="ar-IQ" sz="3200" b="1" dirty="0" smtClean="0">
                <a:ea typeface="Calibri"/>
              </a:rPr>
              <a:t> وآخرون فيرون بأن تكاليف </a:t>
            </a:r>
            <a:r>
              <a:rPr lang="ar-IQ" sz="3200" b="1" dirty="0">
                <a:ea typeface="Calibri"/>
              </a:rPr>
              <a:t>الجودة الكلية هي التكاليف التي تحدث لمنع إنتاج منتجات منخفضة الجودة وبما يساعد في تلبية احتياجات الزبائن وتوقعاتهم </a:t>
            </a:r>
            <a:endParaRPr lang="ar-IQ" sz="3200" dirty="0"/>
          </a:p>
        </p:txBody>
      </p:sp>
    </p:spTree>
    <p:extLst>
      <p:ext uri="{BB962C8B-B14F-4D97-AF65-F5344CB8AC3E}">
        <p14:creationId xmlns:p14="http://schemas.microsoft.com/office/powerpoint/2010/main" val="4275706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07942"/>
            <a:ext cx="9144000" cy="9603655"/>
          </a:xfrm>
          <a:prstGeom prst="rect">
            <a:avLst/>
          </a:prstGeom>
        </p:spPr>
        <p:txBody>
          <a:bodyPr wrap="square">
            <a:spAutoFit/>
          </a:bodyPr>
          <a:lstStyle/>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r>
              <a:rPr lang="ar-IQ" b="1" dirty="0" smtClean="0">
                <a:ea typeface="Calibri"/>
              </a:rPr>
              <a:t> </a:t>
            </a:r>
            <a:r>
              <a:rPr lang="ar-IQ" sz="3200" b="1" dirty="0">
                <a:ea typeface="Calibri"/>
              </a:rPr>
              <a:t>خامسا :-عناصر تكاليف الجودة الكلية </a:t>
            </a:r>
            <a:r>
              <a:rPr lang="en-US" sz="3200" b="1" dirty="0">
                <a:ea typeface="Calibri"/>
                <a:cs typeface="Arial"/>
              </a:rPr>
              <a:t>Elements of Total Quality Costs</a:t>
            </a:r>
            <a:r>
              <a:rPr lang="ar-IQ" sz="3200" b="1" dirty="0">
                <a:ea typeface="Calibri"/>
              </a:rPr>
              <a:t> :ـ </a:t>
            </a:r>
            <a:endParaRPr lang="en-US" sz="3200" dirty="0">
              <a:ea typeface="Calibri"/>
              <a:cs typeface="Arial"/>
            </a:endParaRPr>
          </a:p>
          <a:p>
            <a:pPr algn="just">
              <a:lnSpc>
                <a:spcPct val="115000"/>
              </a:lnSpc>
              <a:spcAft>
                <a:spcPts val="1000"/>
              </a:spcAft>
            </a:pPr>
            <a:r>
              <a:rPr lang="ar-IQ" sz="3200" b="1" dirty="0">
                <a:ea typeface="Calibri"/>
              </a:rPr>
              <a:t>(1)ـ تكاليف المنع </a:t>
            </a:r>
            <a:r>
              <a:rPr lang="en-US" sz="3200" b="1" dirty="0">
                <a:ea typeface="Calibri"/>
                <a:cs typeface="Arial"/>
              </a:rPr>
              <a:t>Prevention Costs</a:t>
            </a:r>
            <a:r>
              <a:rPr lang="ar-IQ" sz="3200" b="1" dirty="0">
                <a:ea typeface="Calibri"/>
              </a:rPr>
              <a:t> :</a:t>
            </a:r>
            <a:r>
              <a:rPr lang="ar-IQ" sz="3200" b="1" dirty="0" smtClean="0">
                <a:ea typeface="Calibri"/>
              </a:rPr>
              <a:t>ـ</a:t>
            </a:r>
            <a:endParaRPr lang="en-US" sz="3200" dirty="0">
              <a:ea typeface="Calibri"/>
              <a:cs typeface="Arial"/>
            </a:endParaRPr>
          </a:p>
          <a:p>
            <a:pPr algn="just">
              <a:lnSpc>
                <a:spcPct val="115000"/>
              </a:lnSpc>
              <a:spcAft>
                <a:spcPts val="1000"/>
              </a:spcAft>
            </a:pPr>
            <a:r>
              <a:rPr lang="ar-IQ" sz="3200" b="1" dirty="0">
                <a:ea typeface="Calibri"/>
              </a:rPr>
              <a:t> (2):ـ تكاليف التقييم </a:t>
            </a:r>
            <a:r>
              <a:rPr lang="en-US" sz="3200" b="1" dirty="0">
                <a:ea typeface="Calibri"/>
                <a:cs typeface="Arial"/>
              </a:rPr>
              <a:t>Appraisal Costs</a:t>
            </a:r>
            <a:r>
              <a:rPr lang="ar-IQ" sz="3200" b="1" dirty="0">
                <a:ea typeface="Calibri"/>
              </a:rPr>
              <a:t> :ـ </a:t>
            </a:r>
            <a:endParaRPr lang="en-US" sz="3200" dirty="0">
              <a:ea typeface="Calibri"/>
              <a:cs typeface="Arial"/>
            </a:endParaRPr>
          </a:p>
          <a:p>
            <a:pPr algn="just">
              <a:lnSpc>
                <a:spcPct val="115000"/>
              </a:lnSpc>
              <a:spcAft>
                <a:spcPts val="1000"/>
              </a:spcAft>
            </a:pPr>
            <a:r>
              <a:rPr lang="ar-IQ" sz="3200" b="1" dirty="0" smtClean="0">
                <a:ea typeface="Calibri"/>
              </a:rPr>
              <a:t>(</a:t>
            </a:r>
            <a:r>
              <a:rPr lang="ar-IQ" sz="3200" b="1" dirty="0">
                <a:ea typeface="Calibri"/>
              </a:rPr>
              <a:t>3):ـ تكاليف الفشل الداخلي </a:t>
            </a:r>
            <a:r>
              <a:rPr lang="en-US" sz="3200" b="1" dirty="0">
                <a:ea typeface="Calibri"/>
                <a:cs typeface="Arial"/>
              </a:rPr>
              <a:t>Internal Failure Costs</a:t>
            </a:r>
            <a:r>
              <a:rPr lang="ar-IQ" sz="3200" b="1" dirty="0">
                <a:ea typeface="Calibri"/>
              </a:rPr>
              <a:t> :ـ </a:t>
            </a:r>
            <a:endParaRPr lang="en-US" sz="3200" dirty="0">
              <a:ea typeface="Calibri"/>
              <a:cs typeface="Arial"/>
            </a:endParaRPr>
          </a:p>
          <a:p>
            <a:pPr algn="just">
              <a:lnSpc>
                <a:spcPct val="115000"/>
              </a:lnSpc>
              <a:spcAft>
                <a:spcPts val="1000"/>
              </a:spcAft>
            </a:pPr>
            <a:r>
              <a:rPr lang="ar-IQ" sz="3200" b="1" dirty="0">
                <a:ea typeface="Calibri"/>
              </a:rPr>
              <a:t>  </a:t>
            </a:r>
            <a:r>
              <a:rPr lang="ar-IQ" sz="3200" b="1" dirty="0" smtClean="0">
                <a:ea typeface="Calibri"/>
              </a:rPr>
              <a:t>(</a:t>
            </a:r>
            <a:r>
              <a:rPr lang="ar-IQ" sz="3200" b="1" dirty="0">
                <a:ea typeface="Calibri"/>
              </a:rPr>
              <a:t>4):ـ تكاليف الفشل الخارجي </a:t>
            </a:r>
            <a:r>
              <a:rPr lang="en-US" sz="3200" b="1" dirty="0">
                <a:ea typeface="Calibri"/>
                <a:cs typeface="Arial"/>
              </a:rPr>
              <a:t>External Failure Costs</a:t>
            </a:r>
            <a:r>
              <a:rPr lang="ar-IQ" sz="3200" b="1" dirty="0">
                <a:ea typeface="Calibri"/>
              </a:rPr>
              <a:t> :</a:t>
            </a:r>
            <a:r>
              <a:rPr lang="ar-IQ" sz="3200" b="1" dirty="0" smtClean="0">
                <a:ea typeface="Calibri"/>
              </a:rPr>
              <a:t>ـ</a:t>
            </a:r>
            <a:endParaRPr lang="en-US" sz="3200" dirty="0">
              <a:ea typeface="Calibri"/>
              <a:cs typeface="Arial"/>
            </a:endParaRPr>
          </a:p>
        </p:txBody>
      </p:sp>
    </p:spTree>
    <p:extLst>
      <p:ext uri="{BB962C8B-B14F-4D97-AF65-F5344CB8AC3E}">
        <p14:creationId xmlns:p14="http://schemas.microsoft.com/office/powerpoint/2010/main" val="3721368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39752"/>
            <a:ext cx="9144000" cy="10546477"/>
          </a:xfrm>
          <a:prstGeom prst="rect">
            <a:avLst/>
          </a:prstGeom>
        </p:spPr>
        <p:txBody>
          <a:bodyPr wrap="square">
            <a:spAutoFit/>
          </a:bodyPr>
          <a:lstStyle/>
          <a:p>
            <a:pPr algn="just">
              <a:lnSpc>
                <a:spcPct val="115000"/>
              </a:lnSpc>
              <a:spcAft>
                <a:spcPts val="1000"/>
              </a:spcAft>
            </a:pPr>
            <a:endParaRPr lang="ar-IQ" sz="2000" b="1" u="sng" dirty="0" smtClean="0">
              <a:ea typeface="Calibri"/>
            </a:endParaRPr>
          </a:p>
          <a:p>
            <a:pPr algn="just">
              <a:lnSpc>
                <a:spcPct val="115000"/>
              </a:lnSpc>
              <a:spcAft>
                <a:spcPts val="1000"/>
              </a:spcAft>
            </a:pPr>
            <a:endParaRPr lang="ar-IQ" sz="2000" b="1" u="sng" dirty="0" smtClean="0">
              <a:ea typeface="Calibri"/>
            </a:endParaRPr>
          </a:p>
          <a:p>
            <a:pPr algn="just">
              <a:lnSpc>
                <a:spcPct val="115000"/>
              </a:lnSpc>
              <a:spcAft>
                <a:spcPts val="1000"/>
              </a:spcAft>
            </a:pPr>
            <a:endParaRPr lang="ar-IQ" sz="2000" b="1" u="sng" dirty="0" smtClean="0">
              <a:ea typeface="Calibri"/>
            </a:endParaRPr>
          </a:p>
          <a:p>
            <a:pPr algn="just">
              <a:lnSpc>
                <a:spcPct val="115000"/>
              </a:lnSpc>
              <a:spcAft>
                <a:spcPts val="1000"/>
              </a:spcAft>
            </a:pPr>
            <a:endParaRPr lang="ar-IQ" sz="2800" b="1" u="sng" dirty="0" smtClean="0">
              <a:ea typeface="Calibri"/>
            </a:endParaRPr>
          </a:p>
          <a:p>
            <a:pPr algn="just">
              <a:lnSpc>
                <a:spcPct val="115000"/>
              </a:lnSpc>
              <a:spcAft>
                <a:spcPts val="1000"/>
              </a:spcAft>
            </a:pPr>
            <a:endParaRPr lang="ar-IQ" sz="2800" b="1" u="sng" dirty="0">
              <a:ea typeface="Calibri"/>
            </a:endParaRPr>
          </a:p>
          <a:p>
            <a:pPr algn="just">
              <a:lnSpc>
                <a:spcPct val="115000"/>
              </a:lnSpc>
              <a:spcAft>
                <a:spcPts val="1000"/>
              </a:spcAft>
            </a:pPr>
            <a:endParaRPr lang="ar-IQ" sz="2800" b="1" u="sng" dirty="0" smtClean="0">
              <a:ea typeface="Calibri"/>
            </a:endParaRPr>
          </a:p>
          <a:p>
            <a:pPr algn="just">
              <a:lnSpc>
                <a:spcPct val="115000"/>
              </a:lnSpc>
              <a:spcAft>
                <a:spcPts val="1000"/>
              </a:spcAft>
            </a:pPr>
            <a:r>
              <a:rPr lang="ar-IQ" sz="2800" b="1" u="sng" dirty="0" smtClean="0">
                <a:ea typeface="Calibri"/>
              </a:rPr>
              <a:t>سادسا</a:t>
            </a:r>
            <a:r>
              <a:rPr lang="ar-IQ" sz="2800" b="1" u="sng" dirty="0">
                <a:ea typeface="Calibri"/>
              </a:rPr>
              <a:t>: الجودة وتحسين الربحية وتخفيض التكاليف</a:t>
            </a:r>
            <a:r>
              <a:rPr lang="en-US" sz="2800" b="1" dirty="0">
                <a:ea typeface="Calibri"/>
                <a:cs typeface="Arial"/>
              </a:rPr>
              <a:t> </a:t>
            </a:r>
            <a:r>
              <a:rPr lang="ar-IQ" sz="2800" b="1" dirty="0" smtClean="0">
                <a:ea typeface="Calibri"/>
              </a:rPr>
              <a:t>:- </a:t>
            </a:r>
          </a:p>
          <a:p>
            <a:pPr algn="just">
              <a:lnSpc>
                <a:spcPct val="115000"/>
              </a:lnSpc>
              <a:spcAft>
                <a:spcPts val="1000"/>
              </a:spcAft>
            </a:pPr>
            <a:r>
              <a:rPr lang="ar-IQ" sz="2400" b="1" dirty="0" smtClean="0">
                <a:ea typeface="Calibri"/>
              </a:rPr>
              <a:t> </a:t>
            </a:r>
            <a:r>
              <a:rPr lang="ar-IQ" sz="3200" b="1" dirty="0" smtClean="0">
                <a:ea typeface="Calibri"/>
              </a:rPr>
              <a:t>إن الجودة الرديئة تؤدي إلى </a:t>
            </a:r>
            <a:r>
              <a:rPr lang="ar-IQ" sz="3200" b="1" dirty="0">
                <a:ea typeface="Calibri"/>
              </a:rPr>
              <a:t>زيادة </a:t>
            </a:r>
            <a:r>
              <a:rPr lang="ar-IQ" sz="3200" b="1" dirty="0" smtClean="0">
                <a:ea typeface="Calibri"/>
              </a:rPr>
              <a:t>التكاليف </a:t>
            </a:r>
            <a:r>
              <a:rPr lang="ar-IQ" sz="3200" b="1" dirty="0">
                <a:ea typeface="Calibri"/>
              </a:rPr>
              <a:t>التي تتحملها الوحدة الاقتصادية </a:t>
            </a:r>
            <a:r>
              <a:rPr lang="ar-IQ" sz="3200" b="1" dirty="0" smtClean="0">
                <a:ea typeface="Calibri"/>
              </a:rPr>
              <a:t>والمتعلقة </a:t>
            </a:r>
            <a:r>
              <a:rPr lang="ar-IQ" sz="3200" b="1" dirty="0">
                <a:ea typeface="Calibri"/>
              </a:rPr>
              <a:t>بالوحدات </a:t>
            </a:r>
            <a:r>
              <a:rPr lang="ar-IQ" sz="2800" b="1" dirty="0">
                <a:ea typeface="Calibri"/>
              </a:rPr>
              <a:t>المعيبة وتكاليف إعادة الصنع وتكاليف إعادة الفحص </a:t>
            </a:r>
            <a:r>
              <a:rPr lang="ar-IQ" sz="2800" b="1" dirty="0" smtClean="0">
                <a:ea typeface="Calibri"/>
              </a:rPr>
              <a:t>.وهذا </a:t>
            </a:r>
            <a:r>
              <a:rPr lang="ar-IQ" sz="2800" b="1" dirty="0">
                <a:ea typeface="Calibri"/>
              </a:rPr>
              <a:t>يعني انه كلما ازدادت الجودة كلما انخفضت هذه التكاليف، </a:t>
            </a:r>
            <a:r>
              <a:rPr lang="ar-IQ" sz="2800" b="1" dirty="0" smtClean="0">
                <a:ea typeface="Calibri"/>
              </a:rPr>
              <a:t>ويمكن </a:t>
            </a:r>
            <a:r>
              <a:rPr lang="ar-IQ" sz="2800" b="1" dirty="0">
                <a:ea typeface="Calibri"/>
              </a:rPr>
              <a:t>أن تحقق وفورات في تكاليف الجودة الكلية من خلال تخفيض التكاليف المتعلقة بالفحص والاختبار </a:t>
            </a:r>
            <a:r>
              <a:rPr lang="ar-IQ" sz="3200" b="1" dirty="0">
                <a:ea typeface="Calibri"/>
              </a:rPr>
              <a:t>وتكاليف إعادة</a:t>
            </a:r>
            <a:r>
              <a:rPr lang="ar-IQ" sz="2800" b="1" dirty="0">
                <a:ea typeface="Calibri"/>
              </a:rPr>
              <a:t> الصنع والسكراب وتكاليف الفشل عموما" وبالتالي تكاليف التصنيع الكلية للمنتجات </a:t>
            </a:r>
            <a:r>
              <a:rPr lang="en-US" sz="2800" b="1" dirty="0" smtClean="0">
                <a:ea typeface="Calibri"/>
                <a:cs typeface="Arial"/>
              </a:rPr>
              <a:t>(.</a:t>
            </a:r>
            <a:r>
              <a:rPr lang="ar-IQ" sz="2800" b="1" dirty="0" smtClean="0">
                <a:ea typeface="Calibri"/>
              </a:rPr>
              <a:t>إن تحسين الجودة يلعب دورا" مهما" في زيادة ربحية الوحدة الاقتصادية ويتم ذلك من خلال تحسين كفاءة العمليات وتخفيض تكاليف الجودة الكلية ، وزيادة الربحية.</a:t>
            </a:r>
            <a:endParaRPr lang="en-US" sz="2800" dirty="0">
              <a:ea typeface="Calibri"/>
              <a:cs typeface="Arial"/>
            </a:endParaRPr>
          </a:p>
        </p:txBody>
      </p:sp>
    </p:spTree>
    <p:extLst>
      <p:ext uri="{BB962C8B-B14F-4D97-AF65-F5344CB8AC3E}">
        <p14:creationId xmlns:p14="http://schemas.microsoft.com/office/powerpoint/2010/main" val="2551305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45" y="0"/>
            <a:ext cx="914400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31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9" y="-4275856"/>
            <a:ext cx="9144000" cy="11046101"/>
          </a:xfrm>
          <a:prstGeom prst="rect">
            <a:avLst/>
          </a:prstGeom>
        </p:spPr>
        <p:txBody>
          <a:bodyPr wrap="square">
            <a:spAutoFit/>
          </a:bodyPr>
          <a:lstStyle/>
          <a:p>
            <a:pPr algn="just">
              <a:lnSpc>
                <a:spcPct val="115000"/>
              </a:lnSpc>
              <a:spcAft>
                <a:spcPts val="1000"/>
              </a:spcAft>
            </a:pPr>
            <a:endParaRPr lang="ar-IQ" sz="2000" b="1" dirty="0" smtClean="0">
              <a:ea typeface="Calibri"/>
            </a:endParaRPr>
          </a:p>
          <a:p>
            <a:pPr algn="just">
              <a:lnSpc>
                <a:spcPct val="115000"/>
              </a:lnSpc>
              <a:spcAft>
                <a:spcPts val="1000"/>
              </a:spcAft>
            </a:pPr>
            <a:endParaRPr lang="ar-IQ" sz="2000" b="1" dirty="0">
              <a:ea typeface="Calibri"/>
            </a:endParaRPr>
          </a:p>
          <a:p>
            <a:pPr algn="just">
              <a:lnSpc>
                <a:spcPct val="115000"/>
              </a:lnSpc>
              <a:spcAft>
                <a:spcPts val="1000"/>
              </a:spcAft>
            </a:pPr>
            <a:endParaRPr lang="ar-IQ" sz="2000" b="1" dirty="0" smtClean="0">
              <a:ea typeface="Calibri"/>
            </a:endParaRPr>
          </a:p>
          <a:p>
            <a:pPr algn="just">
              <a:lnSpc>
                <a:spcPct val="115000"/>
              </a:lnSpc>
              <a:spcAft>
                <a:spcPts val="1000"/>
              </a:spcAft>
            </a:pPr>
            <a:endParaRPr lang="ar-IQ" sz="2000" b="1" dirty="0">
              <a:ea typeface="Calibri"/>
            </a:endParaRPr>
          </a:p>
          <a:p>
            <a:pPr algn="just">
              <a:lnSpc>
                <a:spcPct val="115000"/>
              </a:lnSpc>
              <a:spcAft>
                <a:spcPts val="1000"/>
              </a:spcAft>
            </a:pPr>
            <a:endParaRPr lang="ar-IQ" sz="2000" b="1" dirty="0" smtClean="0">
              <a:ea typeface="Calibri"/>
            </a:endParaRPr>
          </a:p>
          <a:p>
            <a:pPr algn="just">
              <a:lnSpc>
                <a:spcPct val="115000"/>
              </a:lnSpc>
              <a:spcAft>
                <a:spcPts val="1000"/>
              </a:spcAft>
            </a:pPr>
            <a:endParaRPr lang="ar-IQ" sz="2000" b="1" dirty="0" smtClean="0">
              <a:ea typeface="Calibri"/>
            </a:endParaRPr>
          </a:p>
          <a:p>
            <a:pPr algn="just">
              <a:lnSpc>
                <a:spcPct val="115000"/>
              </a:lnSpc>
              <a:spcAft>
                <a:spcPts val="1000"/>
              </a:spcAft>
            </a:pPr>
            <a:endParaRPr lang="ar-IQ" sz="2000" b="1" dirty="0">
              <a:ea typeface="Calibri"/>
            </a:endParaRPr>
          </a:p>
          <a:p>
            <a:pPr algn="just">
              <a:lnSpc>
                <a:spcPct val="115000"/>
              </a:lnSpc>
              <a:spcAft>
                <a:spcPts val="1000"/>
              </a:spcAft>
            </a:pPr>
            <a:endParaRPr lang="ar-IQ" sz="2800" b="1" u="sng" dirty="0" smtClean="0">
              <a:ea typeface="Calibri"/>
            </a:endParaRPr>
          </a:p>
          <a:p>
            <a:pPr algn="just">
              <a:lnSpc>
                <a:spcPct val="115000"/>
              </a:lnSpc>
              <a:spcAft>
                <a:spcPts val="1000"/>
              </a:spcAft>
            </a:pPr>
            <a:endParaRPr lang="ar-IQ" sz="2800" b="1" u="sng" dirty="0">
              <a:ea typeface="Calibri"/>
            </a:endParaRPr>
          </a:p>
          <a:p>
            <a:pPr algn="just">
              <a:lnSpc>
                <a:spcPct val="115000"/>
              </a:lnSpc>
              <a:spcAft>
                <a:spcPts val="1000"/>
              </a:spcAft>
            </a:pPr>
            <a:r>
              <a:rPr lang="ar-IQ" sz="2800" b="1" u="sng" dirty="0" smtClean="0">
                <a:ea typeface="Calibri"/>
              </a:rPr>
              <a:t>الجودة وتحسين الإنتاجية </a:t>
            </a:r>
            <a:r>
              <a:rPr lang="ar-IQ" sz="2800" b="1" dirty="0" smtClean="0">
                <a:ea typeface="Calibri"/>
              </a:rPr>
              <a:t>:</a:t>
            </a:r>
            <a:r>
              <a:rPr lang="ar-IQ" sz="2800" b="1" dirty="0">
                <a:ea typeface="Calibri"/>
              </a:rPr>
              <a:t>ـ </a:t>
            </a:r>
            <a:endParaRPr lang="en-US" sz="2800" dirty="0">
              <a:ea typeface="Calibri"/>
              <a:cs typeface="Arial"/>
            </a:endParaRPr>
          </a:p>
          <a:p>
            <a:pPr algn="just">
              <a:lnSpc>
                <a:spcPct val="115000"/>
              </a:lnSpc>
              <a:spcAft>
                <a:spcPts val="1000"/>
              </a:spcAft>
            </a:pPr>
            <a:r>
              <a:rPr lang="ar-IQ" sz="2800" b="1" dirty="0">
                <a:ea typeface="Calibri"/>
              </a:rPr>
              <a:t>  إن الجودة والإنتاجية لها صلة وثيقة ببعضها البعض حيث إن المحافظة على الجودة وتحسينها يؤدي إلى تأثير ايجابي على الإنتاجية، وإن الجمع بين تحسين الجودة والإنتاجية يؤدي إلى تعظيم القدرة التنافسية للوحدات الاقتصادية، </a:t>
            </a:r>
            <a:r>
              <a:rPr lang="ar-IQ" sz="2800" b="1" dirty="0" smtClean="0">
                <a:ea typeface="Calibri"/>
              </a:rPr>
              <a:t>والتأثيرات </a:t>
            </a:r>
            <a:r>
              <a:rPr lang="ar-IQ" sz="2800" b="1" dirty="0">
                <a:ea typeface="Calibri"/>
              </a:rPr>
              <a:t>الايجابية هي كالآتي:ـ </a:t>
            </a:r>
            <a:endParaRPr lang="en-US" sz="2800" dirty="0">
              <a:ea typeface="Calibri"/>
              <a:cs typeface="Arial"/>
            </a:endParaRPr>
          </a:p>
          <a:p>
            <a:pPr marL="342900" lvl="0" indent="-342900" algn="just">
              <a:lnSpc>
                <a:spcPct val="115000"/>
              </a:lnSpc>
              <a:spcAft>
                <a:spcPts val="1000"/>
              </a:spcAft>
              <a:buFont typeface="+mj-lt"/>
              <a:buAutoNum type="arabicParenR"/>
            </a:pPr>
            <a:r>
              <a:rPr lang="ar-IQ" sz="2800" b="1" dirty="0">
                <a:ea typeface="Calibri"/>
              </a:rPr>
              <a:t>يؤدي تحسين الجودة إلى زيادة مطابقة المخرجات أي زيادة نسبة المخرجات إلى المدخلات وإن هذا يعني زيادة الإنتاجية .</a:t>
            </a:r>
            <a:endParaRPr lang="en-US" sz="2800" dirty="0">
              <a:ea typeface="Calibri"/>
              <a:cs typeface="Arial"/>
            </a:endParaRPr>
          </a:p>
          <a:p>
            <a:pPr marL="342900" lvl="0" indent="-342900" algn="just">
              <a:lnSpc>
                <a:spcPct val="115000"/>
              </a:lnSpc>
              <a:spcAft>
                <a:spcPts val="1000"/>
              </a:spcAft>
              <a:buFont typeface="+mj-lt"/>
              <a:buAutoNum type="arabicParenR"/>
            </a:pPr>
            <a:r>
              <a:rPr lang="ar-IQ" sz="2800" b="1" dirty="0">
                <a:ea typeface="Calibri"/>
              </a:rPr>
              <a:t>يؤدي تحسين الجودة إلى ارتفاع كفاءة العمليات وتقليل تكاليف التقييم والفشل الداخلي والفشل الخارجي أي تخفيض تكاليف الجودة الكلية </a:t>
            </a:r>
            <a:r>
              <a:rPr lang="ar-IQ" sz="2800" b="1" dirty="0" smtClean="0">
                <a:ea typeface="Calibri"/>
              </a:rPr>
              <a:t>.</a:t>
            </a:r>
            <a:endParaRPr lang="en-US" sz="2800" dirty="0">
              <a:ea typeface="Calibri"/>
              <a:cs typeface="Arial"/>
            </a:endParaRPr>
          </a:p>
        </p:txBody>
      </p:sp>
    </p:spTree>
    <p:extLst>
      <p:ext uri="{BB962C8B-B14F-4D97-AF65-F5344CB8AC3E}">
        <p14:creationId xmlns:p14="http://schemas.microsoft.com/office/powerpoint/2010/main" val="2568600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2" y="34482"/>
            <a:ext cx="9036496" cy="6197594"/>
          </a:xfrm>
          <a:prstGeom prst="rect">
            <a:avLst/>
          </a:prstGeom>
        </p:spPr>
        <p:txBody>
          <a:bodyPr wrap="square">
            <a:spAutoFit/>
          </a:bodyPr>
          <a:lstStyle/>
          <a:p>
            <a:pPr algn="just">
              <a:lnSpc>
                <a:spcPct val="115000"/>
              </a:lnSpc>
              <a:spcAft>
                <a:spcPts val="1000"/>
              </a:spcAft>
            </a:pPr>
            <a:r>
              <a:rPr lang="ar-IQ" sz="3200" b="1" dirty="0">
                <a:ea typeface="Calibri"/>
              </a:rPr>
              <a:t>3</a:t>
            </a:r>
            <a:r>
              <a:rPr lang="ar-IQ" sz="3200" b="1" dirty="0" smtClean="0">
                <a:ea typeface="Calibri"/>
              </a:rPr>
              <a:t> </a:t>
            </a:r>
            <a:r>
              <a:rPr lang="ar-IQ" sz="2800" b="1" dirty="0" smtClean="0">
                <a:ea typeface="Calibri"/>
              </a:rPr>
              <a:t>) يؤدي </a:t>
            </a:r>
            <a:r>
              <a:rPr lang="ar-IQ" sz="2800" b="1" dirty="0">
                <a:ea typeface="Calibri"/>
              </a:rPr>
              <a:t>زيادة الإنتاجية وتخفيض التكاليف إلى زيادة وتحسين الربحية .</a:t>
            </a:r>
            <a:r>
              <a:rPr lang="ar-IQ" sz="2800" dirty="0">
                <a:ea typeface="Calibri"/>
              </a:rPr>
              <a:t> </a:t>
            </a:r>
            <a:r>
              <a:rPr lang="ar-IQ" sz="2800" b="1" dirty="0">
                <a:ea typeface="Calibri"/>
              </a:rPr>
              <a:t>ويتم تحسين الأداء الإنتاجي للوحدات الاقتصادية الصناعية بالتركيز على عنصر الجودة من خلال الآتي:ـ</a:t>
            </a:r>
            <a:endParaRPr lang="en-US" sz="2800" dirty="0">
              <a:ea typeface="Calibri"/>
              <a:cs typeface="Arial"/>
            </a:endParaRPr>
          </a:p>
          <a:p>
            <a:pPr marL="800100" lvl="1" indent="-342900" algn="just">
              <a:lnSpc>
                <a:spcPct val="115000"/>
              </a:lnSpc>
              <a:spcAft>
                <a:spcPts val="1000"/>
              </a:spcAft>
              <a:buFont typeface="+mj-lt"/>
              <a:buAutoNum type="arabicParenR"/>
            </a:pPr>
            <a:r>
              <a:rPr lang="ar-IQ" sz="2800" b="1" dirty="0">
                <a:ea typeface="Calibri"/>
              </a:rPr>
              <a:t> </a:t>
            </a:r>
            <a:r>
              <a:rPr lang="ar-IQ" sz="2800" b="1" dirty="0" smtClean="0">
                <a:ea typeface="Calibri"/>
              </a:rPr>
              <a:t>تصنيع </a:t>
            </a:r>
            <a:r>
              <a:rPr lang="ar-IQ" sz="2800" b="1" dirty="0">
                <a:ea typeface="Calibri"/>
              </a:rPr>
              <a:t>منتجات مطابقة للمواصفات العالمية .</a:t>
            </a:r>
            <a:endParaRPr lang="en-US" sz="2800" dirty="0">
              <a:ea typeface="Calibri"/>
              <a:cs typeface="Arial"/>
            </a:endParaRPr>
          </a:p>
          <a:p>
            <a:pPr marL="342900" lvl="0" indent="-342900" algn="just">
              <a:lnSpc>
                <a:spcPct val="115000"/>
              </a:lnSpc>
              <a:spcAft>
                <a:spcPts val="1000"/>
              </a:spcAft>
              <a:buFont typeface="+mj-lt"/>
              <a:buAutoNum type="arabicParenR"/>
            </a:pPr>
            <a:r>
              <a:rPr lang="ar-IQ" sz="2800" b="1" dirty="0" smtClean="0">
                <a:ea typeface="Calibri"/>
              </a:rPr>
              <a:t>رفع </a:t>
            </a:r>
            <a:r>
              <a:rPr lang="ar-IQ" sz="2800" b="1" dirty="0">
                <a:ea typeface="Calibri"/>
              </a:rPr>
              <a:t>كفاءة العمليات الإنتاجية من خلال الاستعمال الأمثل للموارد الإنتاجية المتاحة .</a:t>
            </a:r>
            <a:endParaRPr lang="en-US" sz="2800" dirty="0">
              <a:ea typeface="Calibri"/>
              <a:cs typeface="Arial"/>
            </a:endParaRPr>
          </a:p>
          <a:p>
            <a:pPr marL="342900" lvl="0" indent="-342900" algn="just">
              <a:lnSpc>
                <a:spcPct val="115000"/>
              </a:lnSpc>
              <a:spcAft>
                <a:spcPts val="1000"/>
              </a:spcAft>
              <a:buFont typeface="+mj-lt"/>
              <a:buAutoNum type="arabicParenR"/>
            </a:pPr>
            <a:r>
              <a:rPr lang="ar-IQ" sz="2800" b="1" dirty="0" smtClean="0">
                <a:ea typeface="Calibri"/>
              </a:rPr>
              <a:t>زيادة </a:t>
            </a:r>
            <a:r>
              <a:rPr lang="ar-IQ" sz="2800" b="1" dirty="0">
                <a:ea typeface="Calibri"/>
              </a:rPr>
              <a:t>فاعلية العمليات الإنتاجية من خلال بلوغ أهدافها الإنتاجية .</a:t>
            </a:r>
            <a:endParaRPr lang="en-US" sz="2800" dirty="0">
              <a:ea typeface="Calibri"/>
              <a:cs typeface="Arial"/>
            </a:endParaRPr>
          </a:p>
          <a:p>
            <a:pPr marL="387350" algn="just">
              <a:lnSpc>
                <a:spcPct val="115000"/>
              </a:lnSpc>
              <a:spcAft>
                <a:spcPts val="1000"/>
              </a:spcAft>
            </a:pPr>
            <a:r>
              <a:rPr lang="ar-IQ" sz="2800" b="1" dirty="0" smtClean="0">
                <a:ea typeface="Calibri"/>
              </a:rPr>
              <a:t>4) </a:t>
            </a:r>
            <a:r>
              <a:rPr lang="ar-IQ" sz="2800" b="1" dirty="0">
                <a:ea typeface="Calibri"/>
              </a:rPr>
              <a:t>تلبية احتياجات الزبائن وتوقعاتهم لرفع حصتها السوقية و تعزيز مكانتها التنافسية</a:t>
            </a:r>
            <a:r>
              <a:rPr lang="ar-IQ" sz="3200" b="1" dirty="0">
                <a:ea typeface="Calibri"/>
              </a:rPr>
              <a:t>.</a:t>
            </a:r>
            <a:endParaRPr lang="en-US" sz="3200" dirty="0">
              <a:ea typeface="Calibri"/>
              <a:cs typeface="Arial"/>
            </a:endParaRPr>
          </a:p>
        </p:txBody>
      </p:sp>
    </p:spTree>
    <p:extLst>
      <p:ext uri="{BB962C8B-B14F-4D97-AF65-F5344CB8AC3E}">
        <p14:creationId xmlns:p14="http://schemas.microsoft.com/office/powerpoint/2010/main" val="95527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1"/>
            <a:ext cx="8964488" cy="7047057"/>
          </a:xfrm>
          <a:prstGeom prst="rect">
            <a:avLst/>
          </a:prstGeom>
        </p:spPr>
        <p:txBody>
          <a:bodyPr wrap="square">
            <a:spAutoFit/>
          </a:bodyPr>
          <a:lstStyle/>
          <a:p>
            <a:pPr algn="just">
              <a:lnSpc>
                <a:spcPct val="115000"/>
              </a:lnSpc>
              <a:spcAft>
                <a:spcPts val="1000"/>
              </a:spcAft>
            </a:pPr>
            <a:r>
              <a:rPr lang="ar-IQ" sz="2400" b="1" u="sng" dirty="0" smtClean="0">
                <a:ea typeface="Calibri"/>
              </a:rPr>
              <a:t>مفهوم  </a:t>
            </a:r>
            <a:r>
              <a:rPr lang="ar-IQ" sz="2400" b="1" u="sng" dirty="0">
                <a:ea typeface="Calibri"/>
              </a:rPr>
              <a:t>القيمة : - </a:t>
            </a:r>
            <a:endParaRPr lang="en-US" sz="2400" dirty="0">
              <a:ea typeface="Calibri"/>
              <a:cs typeface="Arial"/>
            </a:endParaRPr>
          </a:p>
          <a:p>
            <a:pPr algn="just">
              <a:lnSpc>
                <a:spcPct val="115000"/>
              </a:lnSpc>
              <a:spcAft>
                <a:spcPts val="1000"/>
              </a:spcAft>
            </a:pPr>
            <a:r>
              <a:rPr lang="ar-IQ" sz="2800" b="1" dirty="0">
                <a:ea typeface="Calibri"/>
              </a:rPr>
              <a:t>إن القيمة </a:t>
            </a:r>
            <a:r>
              <a:rPr lang="ar-IQ" sz="2800" b="1" dirty="0" smtClean="0">
                <a:ea typeface="Calibri"/>
              </a:rPr>
              <a:t>هي المنفعة من </a:t>
            </a:r>
            <a:r>
              <a:rPr lang="ar-IQ" sz="2800" b="1" dirty="0">
                <a:ea typeface="Calibri"/>
              </a:rPr>
              <a:t>الشيء أو قدرته الذاتية على الإشباع </a:t>
            </a:r>
            <a:r>
              <a:rPr lang="ar-IQ" sz="2800" b="1" dirty="0" smtClean="0">
                <a:ea typeface="Calibri"/>
              </a:rPr>
              <a:t>. </a:t>
            </a:r>
            <a:r>
              <a:rPr lang="ar-IQ" sz="2800" b="1" dirty="0">
                <a:ea typeface="Calibri"/>
              </a:rPr>
              <a:t>وقد </a:t>
            </a:r>
            <a:r>
              <a:rPr lang="ar-IQ" sz="2800" b="1" dirty="0" smtClean="0">
                <a:ea typeface="Calibri"/>
              </a:rPr>
              <a:t>عرفت بأنها </a:t>
            </a:r>
            <a:r>
              <a:rPr lang="ar-IQ" sz="2800" b="1" dirty="0">
                <a:ea typeface="Calibri"/>
              </a:rPr>
              <a:t>" اقل تكلفة ممكنة للحصول على أفضل أداء وظيفي ممكن وأعلى جودة ممكنه " </a:t>
            </a:r>
            <a:r>
              <a:rPr lang="ar-IQ" sz="2800" b="1" dirty="0" smtClean="0">
                <a:ea typeface="Calibri"/>
              </a:rPr>
              <a:t>وقد عرفت </a:t>
            </a:r>
            <a:r>
              <a:rPr lang="ar-IQ" sz="2800" b="1" dirty="0">
                <a:ea typeface="Calibri"/>
              </a:rPr>
              <a:t>بأنها " إدراك الزبائن بأن نوعية المنتج ممتازة قياساً بالسعر المعروض</a:t>
            </a:r>
            <a:r>
              <a:rPr lang="ar-IQ" sz="2800" b="1" dirty="0" smtClean="0">
                <a:ea typeface="Calibri"/>
              </a:rPr>
              <a:t>.«</a:t>
            </a:r>
          </a:p>
          <a:p>
            <a:pPr algn="just">
              <a:lnSpc>
                <a:spcPct val="115000"/>
              </a:lnSpc>
              <a:spcAft>
                <a:spcPts val="1000"/>
              </a:spcAft>
            </a:pPr>
            <a:r>
              <a:rPr lang="ar-IQ" sz="2800" b="1" dirty="0">
                <a:ea typeface="Calibri"/>
              </a:rPr>
              <a:t>مقياس القيمة = ( الأداء الوظيفي + النوعية ) / الكلفة الكلية</a:t>
            </a:r>
            <a:endParaRPr lang="en-US" sz="2800" dirty="0">
              <a:ea typeface="Calibri"/>
              <a:cs typeface="Arial"/>
            </a:endParaRPr>
          </a:p>
          <a:p>
            <a:pPr algn="just">
              <a:lnSpc>
                <a:spcPct val="115000"/>
              </a:lnSpc>
              <a:spcAft>
                <a:spcPts val="1000"/>
              </a:spcAft>
            </a:pPr>
            <a:r>
              <a:rPr lang="ar-IQ" sz="2800" b="1" dirty="0">
                <a:ea typeface="Calibri"/>
              </a:rPr>
              <a:t>وان حاصل جمع الأداء الوظيفي مع النوعية يدعى الاستحقاق الوظيفي لذا فالقيمة ستحسب كما يلي: القيمة = الاستحقاق الوظيفي / الكلفة  </a:t>
            </a:r>
            <a:r>
              <a:rPr lang="en-US" sz="2800" b="1" dirty="0">
                <a:ea typeface="Calibri"/>
                <a:cs typeface="Arial"/>
              </a:rPr>
              <a:t>Value = Function Worth / Cost</a:t>
            </a:r>
            <a:endParaRPr lang="en-US" sz="2800" dirty="0">
              <a:ea typeface="Calibri"/>
              <a:cs typeface="Arial"/>
            </a:endParaRPr>
          </a:p>
          <a:p>
            <a:pPr algn="just">
              <a:lnSpc>
                <a:spcPct val="115000"/>
              </a:lnSpc>
              <a:spcAft>
                <a:spcPts val="1000"/>
              </a:spcAft>
            </a:pPr>
            <a:endParaRPr lang="en-US" sz="3200" dirty="0">
              <a:ea typeface="Calibri"/>
              <a:cs typeface="Arial"/>
            </a:endParaRPr>
          </a:p>
        </p:txBody>
      </p:sp>
    </p:spTree>
    <p:extLst>
      <p:ext uri="{BB962C8B-B14F-4D97-AF65-F5344CB8AC3E}">
        <p14:creationId xmlns:p14="http://schemas.microsoft.com/office/powerpoint/2010/main" val="3161915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036496" cy="5702074"/>
          </a:xfrm>
          <a:prstGeom prst="rect">
            <a:avLst/>
          </a:prstGeom>
        </p:spPr>
        <p:txBody>
          <a:bodyPr wrap="square">
            <a:spAutoFit/>
          </a:bodyPr>
          <a:lstStyle/>
          <a:p>
            <a:pPr algn="just">
              <a:lnSpc>
                <a:spcPct val="115000"/>
              </a:lnSpc>
              <a:spcAft>
                <a:spcPts val="1000"/>
              </a:spcAft>
            </a:pPr>
            <a:r>
              <a:rPr lang="ar-IQ" sz="3200" b="1" dirty="0" smtClean="0">
                <a:ea typeface="Calibri"/>
              </a:rPr>
              <a:t>ان </a:t>
            </a:r>
            <a:r>
              <a:rPr lang="ar-IQ" sz="3200" b="1" dirty="0">
                <a:ea typeface="Calibri"/>
              </a:rPr>
              <a:t>القيمة ترتكز على ثلاثة عناصر أساسية وهي </a:t>
            </a:r>
            <a:endParaRPr lang="ar-IQ" sz="3200" b="1" dirty="0" smtClean="0">
              <a:ea typeface="Calibri"/>
            </a:endParaRPr>
          </a:p>
          <a:p>
            <a:pPr algn="just">
              <a:lnSpc>
                <a:spcPct val="115000"/>
              </a:lnSpc>
              <a:spcAft>
                <a:spcPts val="1000"/>
              </a:spcAft>
            </a:pPr>
            <a:r>
              <a:rPr lang="ar-IQ" sz="3200" b="1" dirty="0" smtClean="0">
                <a:ea typeface="Calibri"/>
              </a:rPr>
              <a:t>‌أ</a:t>
            </a:r>
            <a:r>
              <a:rPr lang="ar-IQ" sz="3200" b="1" dirty="0">
                <a:ea typeface="Calibri"/>
              </a:rPr>
              <a:t>.	الأداء الوظيفي : هو العمل الذي يؤديه المنتج أو الوحدة .</a:t>
            </a:r>
            <a:endParaRPr lang="en-US" sz="3200" dirty="0">
              <a:ea typeface="Calibri"/>
              <a:cs typeface="Arial"/>
            </a:endParaRPr>
          </a:p>
          <a:p>
            <a:pPr algn="just">
              <a:lnSpc>
                <a:spcPct val="115000"/>
              </a:lnSpc>
              <a:spcAft>
                <a:spcPts val="1000"/>
              </a:spcAft>
            </a:pPr>
            <a:r>
              <a:rPr lang="ar-IQ" sz="3200" b="1" dirty="0">
                <a:ea typeface="Calibri"/>
              </a:rPr>
              <a:t>‌ب.	النوعية : هي حاجات المستخدم من المنتج . </a:t>
            </a:r>
            <a:endParaRPr lang="en-US" sz="3200" dirty="0">
              <a:ea typeface="Calibri"/>
              <a:cs typeface="Arial"/>
            </a:endParaRPr>
          </a:p>
          <a:p>
            <a:pPr algn="just">
              <a:lnSpc>
                <a:spcPct val="115000"/>
              </a:lnSpc>
              <a:spcAft>
                <a:spcPts val="1000"/>
              </a:spcAft>
            </a:pPr>
            <a:r>
              <a:rPr lang="ar-IQ" sz="3200" b="1" dirty="0">
                <a:ea typeface="Calibri"/>
              </a:rPr>
              <a:t>‌ج.	الكلفة : هي كلفة دورة حياة المنتج  [ </a:t>
            </a:r>
            <a:r>
              <a:rPr lang="en-US" sz="3200" b="1" dirty="0">
                <a:ea typeface="Calibri"/>
                <a:cs typeface="Arial"/>
              </a:rPr>
              <a:t>Life Cycle Cost ( L.C.C</a:t>
            </a:r>
            <a:r>
              <a:rPr lang="ar-IQ" sz="3200" b="1" dirty="0">
                <a:ea typeface="Calibri"/>
              </a:rPr>
              <a:t>. ) ]</a:t>
            </a:r>
            <a:endParaRPr lang="en-US" sz="3200" dirty="0">
              <a:ea typeface="Calibri"/>
              <a:cs typeface="Arial"/>
            </a:endParaRPr>
          </a:p>
          <a:p>
            <a:pPr algn="just">
              <a:lnSpc>
                <a:spcPct val="115000"/>
              </a:lnSpc>
              <a:spcAft>
                <a:spcPts val="1000"/>
              </a:spcAft>
            </a:pPr>
            <a:r>
              <a:rPr lang="ar-IQ" sz="3200" b="1" dirty="0">
                <a:ea typeface="Calibri"/>
              </a:rPr>
              <a:t>ويبين الشكل التالي مدى تداخل عناصر القيمة ومدى الارتباط بين هذه العناصر : </a:t>
            </a:r>
            <a:endParaRPr lang="en-US" sz="3200" dirty="0">
              <a:ea typeface="Calibri"/>
              <a:cs typeface="Arial"/>
            </a:endParaRPr>
          </a:p>
        </p:txBody>
      </p:sp>
    </p:spTree>
    <p:extLst>
      <p:ext uri="{BB962C8B-B14F-4D97-AF65-F5344CB8AC3E}">
        <p14:creationId xmlns:p14="http://schemas.microsoft.com/office/powerpoint/2010/main" val="654868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0688"/>
            <a:ext cx="9144000" cy="5833264"/>
          </a:xfrm>
          <a:prstGeom prst="rect">
            <a:avLst/>
          </a:prstGeom>
        </p:spPr>
        <p:txBody>
          <a:bodyPr wrap="square">
            <a:spAutoFit/>
          </a:bodyPr>
          <a:lstStyle/>
          <a:p>
            <a:pPr rtl="0">
              <a:lnSpc>
                <a:spcPct val="115000"/>
              </a:lnSpc>
              <a:spcAft>
                <a:spcPts val="1000"/>
              </a:spcAft>
            </a:pPr>
            <a:r>
              <a:rPr lang="ar-IQ" sz="2400" b="1" u="sng" dirty="0">
                <a:ea typeface="Calibri"/>
              </a:rPr>
              <a:t>المستخلص: </a:t>
            </a:r>
            <a:r>
              <a:rPr lang="ar-IQ" sz="2400" b="1" dirty="0" smtClean="0">
                <a:ea typeface="Calibri"/>
              </a:rPr>
              <a:t>ان ارتفاع كلف </a:t>
            </a:r>
            <a:r>
              <a:rPr lang="ar-IQ" sz="2400" b="1" dirty="0">
                <a:ea typeface="Calibri"/>
              </a:rPr>
              <a:t>فشل المنتجات العراقية وانخفاض مستويات الانتاج،وانخفاض مستوى التطور التكنلوجي في تطبيق اساليب جديدة تستهدف الشركات من وراءها تقديم منتجات ترضي الزبائن وتعزز من مبيعاتها وتخفض تكاليفها.لذا </a:t>
            </a:r>
            <a:r>
              <a:rPr lang="ar-IQ" sz="2400" b="1" dirty="0" smtClean="0">
                <a:ea typeface="Calibri"/>
              </a:rPr>
              <a:t>هدفت هذه المحاضرة  </a:t>
            </a:r>
            <a:r>
              <a:rPr lang="ar-IQ" sz="2400" b="1" dirty="0">
                <a:ea typeface="Calibri"/>
              </a:rPr>
              <a:t>الى تطبيق هندسة القيمة لتخفيض كلف الجودة (كلف الفشل بالمنتجات) وايجاد التوافق بين </a:t>
            </a:r>
            <a:r>
              <a:rPr lang="ar-IQ" sz="2400" b="1" dirty="0" smtClean="0">
                <a:ea typeface="Calibri"/>
              </a:rPr>
              <a:t>(</a:t>
            </a:r>
            <a:r>
              <a:rPr lang="ar-IQ" sz="2400" b="1" dirty="0">
                <a:ea typeface="Calibri"/>
              </a:rPr>
              <a:t>هندسة القيمة وكلف الجودة) لتحسين جودة المنتجات وتخفيض </a:t>
            </a:r>
            <a:r>
              <a:rPr lang="ar-IQ" sz="2400" b="1" dirty="0" smtClean="0">
                <a:ea typeface="Calibri"/>
              </a:rPr>
              <a:t>التكاليف.واستندت المحاضرة  الى ان (ان </a:t>
            </a:r>
            <a:r>
              <a:rPr lang="ar-IQ" sz="2400" b="1" dirty="0">
                <a:ea typeface="Calibri"/>
              </a:rPr>
              <a:t>استعمال هندسة القيمة سيعمل على تخفيض كلف الجودة (الفشل الداخلي والخارجي)) وتنعكس على تحسين نوعية المنتج .وكان اهم الاستنتاجات :ان اجراء التحليل الوظيقي للمنتج واجزاءه وتعزيز الانشطة المضيفة للقيمة واستبعاد الانشطة غير </a:t>
            </a:r>
            <a:r>
              <a:rPr lang="ar-IQ" sz="2400" b="1" dirty="0" smtClean="0">
                <a:ea typeface="Calibri"/>
              </a:rPr>
              <a:t>المضيفة </a:t>
            </a:r>
            <a:r>
              <a:rPr lang="ar-IQ" sz="2800" b="1" dirty="0">
                <a:ea typeface="Calibri"/>
              </a:rPr>
              <a:t>للقيمة يحسن من نوعية المنتج ويخفض </a:t>
            </a:r>
            <a:r>
              <a:rPr lang="ar-IQ" sz="2800" b="1" dirty="0" smtClean="0">
                <a:ea typeface="Calibri"/>
              </a:rPr>
              <a:t>التكاليف</a:t>
            </a:r>
            <a:r>
              <a:rPr lang="ar-IQ" sz="3200" b="1" dirty="0">
                <a:ea typeface="Calibri"/>
              </a:rPr>
              <a:t>)</a:t>
            </a:r>
            <a:r>
              <a:rPr lang="ar-IQ" sz="3600" b="1" dirty="0">
                <a:ea typeface="Calibri"/>
              </a:rPr>
              <a:t>.</a:t>
            </a:r>
            <a:endParaRPr lang="en-US" sz="3600" dirty="0">
              <a:ea typeface="Calibri"/>
              <a:cs typeface="Arial"/>
            </a:endParaRPr>
          </a:p>
        </p:txBody>
      </p:sp>
    </p:spTree>
    <p:extLst>
      <p:ext uri="{BB962C8B-B14F-4D97-AF65-F5344CB8AC3E}">
        <p14:creationId xmlns:p14="http://schemas.microsoft.com/office/powerpoint/2010/main" val="159187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608" y="0"/>
            <a:ext cx="9577064"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72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20" y="7248"/>
            <a:ext cx="9144000" cy="5998565"/>
          </a:xfrm>
          <a:prstGeom prst="rect">
            <a:avLst/>
          </a:prstGeom>
        </p:spPr>
        <p:txBody>
          <a:bodyPr wrap="square">
            <a:spAutoFit/>
          </a:bodyPr>
          <a:lstStyle/>
          <a:p>
            <a:pPr algn="just">
              <a:lnSpc>
                <a:spcPct val="115000"/>
              </a:lnSpc>
              <a:spcAft>
                <a:spcPts val="1000"/>
              </a:spcAft>
            </a:pPr>
            <a:r>
              <a:rPr lang="ar-IQ" b="1" dirty="0" smtClean="0">
                <a:ea typeface="Calibri"/>
              </a:rPr>
              <a:t>-</a:t>
            </a:r>
          </a:p>
          <a:p>
            <a:pPr lvl="0" algn="just">
              <a:lnSpc>
                <a:spcPct val="115000"/>
              </a:lnSpc>
              <a:spcAft>
                <a:spcPts val="1000"/>
              </a:spcAft>
            </a:pPr>
            <a:r>
              <a:rPr lang="ar-IQ" sz="2400" b="1" dirty="0">
                <a:solidFill>
                  <a:prstClr val="white"/>
                </a:solidFill>
                <a:ea typeface="Calibri"/>
              </a:rPr>
              <a:t>ثانيا: هندسة القيمة   </a:t>
            </a:r>
            <a:r>
              <a:rPr lang="en-US" sz="2400" b="1" dirty="0">
                <a:solidFill>
                  <a:prstClr val="white"/>
                </a:solidFill>
                <a:ea typeface="Calibri"/>
                <a:cs typeface="Arial"/>
              </a:rPr>
              <a:t>The Value Engineering</a:t>
            </a:r>
            <a:endParaRPr lang="en-US" sz="2400" dirty="0">
              <a:solidFill>
                <a:prstClr val="white"/>
              </a:solidFill>
              <a:ea typeface="Calibri"/>
              <a:cs typeface="Arial"/>
            </a:endParaRPr>
          </a:p>
          <a:p>
            <a:pPr algn="just">
              <a:lnSpc>
                <a:spcPct val="115000"/>
              </a:lnSpc>
              <a:spcAft>
                <a:spcPts val="1000"/>
              </a:spcAft>
            </a:pPr>
            <a:endParaRPr lang="ar-IQ" b="1" dirty="0">
              <a:ea typeface="Calibri"/>
            </a:endParaRPr>
          </a:p>
          <a:p>
            <a:pPr lvl="0" algn="just">
              <a:lnSpc>
                <a:spcPct val="115000"/>
              </a:lnSpc>
              <a:spcAft>
                <a:spcPts val="1000"/>
              </a:spcAft>
            </a:pPr>
            <a:r>
              <a:rPr lang="ar-IQ" b="1" dirty="0" smtClean="0">
                <a:ea typeface="Calibri"/>
              </a:rPr>
              <a:t> </a:t>
            </a:r>
            <a:r>
              <a:rPr lang="ar-IQ" sz="2800" b="1" dirty="0" smtClean="0">
                <a:ea typeface="Calibri"/>
              </a:rPr>
              <a:t>وتعرف هندسة القيمة بأنها((عملية تحليل نظامية دقيقة لتحديد وتحسين أداء وظائف وخصائص المنتج التي تضيف قيمة وتزيد من درجة تفضيل الزبون واستبعاد الوظائف والخصائص التي لا تضيف قيمة وتقلل من درجة تفضيل الزبون </a:t>
            </a:r>
            <a:r>
              <a:rPr lang="ar-IQ" sz="2800" b="1" dirty="0">
                <a:ea typeface="Calibri"/>
              </a:rPr>
              <a:t>للمنتج وتساعد على تحديد السعر المستهدف على اساس معدل أسعار المنافسين بالنسبة لكل جزء من أجزاء المنتج ويقبل الزبون على دفعه مقابل القيمة المدركة له ويحقق ربحاً مرغوباً يزيد على التكلفة المستهدفة للمنتج</a:t>
            </a:r>
            <a:r>
              <a:rPr lang="ar-IQ" sz="2800" b="1" dirty="0" smtClean="0">
                <a:ea typeface="Calibri"/>
              </a:rPr>
              <a:t>)).  </a:t>
            </a:r>
            <a:endParaRPr lang="en-US" sz="2800" dirty="0">
              <a:ea typeface="Calibri"/>
              <a:cs typeface="Arial"/>
            </a:endParaRPr>
          </a:p>
        </p:txBody>
      </p:sp>
    </p:spTree>
    <p:extLst>
      <p:ext uri="{BB962C8B-B14F-4D97-AF65-F5344CB8AC3E}">
        <p14:creationId xmlns:p14="http://schemas.microsoft.com/office/powerpoint/2010/main" val="2112707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7683"/>
            <a:ext cx="9144000" cy="6966715"/>
          </a:xfrm>
          <a:prstGeom prst="rect">
            <a:avLst/>
          </a:prstGeom>
        </p:spPr>
        <p:txBody>
          <a:bodyPr wrap="square">
            <a:spAutoFit/>
          </a:bodyPr>
          <a:lstStyle/>
          <a:p>
            <a:pPr algn="just">
              <a:lnSpc>
                <a:spcPct val="115000"/>
              </a:lnSpc>
              <a:spcAft>
                <a:spcPts val="1000"/>
              </a:spcAft>
            </a:pPr>
            <a:endParaRPr lang="en-US" sz="2000" dirty="0" smtClean="0">
              <a:ea typeface="Calibri"/>
              <a:cs typeface="Arial"/>
            </a:endParaRPr>
          </a:p>
          <a:p>
            <a:pPr algn="just">
              <a:lnSpc>
                <a:spcPct val="115000"/>
              </a:lnSpc>
              <a:spcAft>
                <a:spcPts val="1000"/>
              </a:spcAft>
            </a:pPr>
            <a:r>
              <a:rPr lang="ar-IQ" sz="2800" b="1" dirty="0" smtClean="0">
                <a:ea typeface="Calibri"/>
              </a:rPr>
              <a:t> </a:t>
            </a:r>
            <a:r>
              <a:rPr lang="ar-IQ" sz="2800" b="1" dirty="0">
                <a:ea typeface="Calibri"/>
              </a:rPr>
              <a:t>أن هندسة القيمة تقوم على تحليل الوظائف للمنتج الذي يقضي بتفكيك المنتج إلى عناصره أو خصائصه الرئيسية ويحدد السعر والقيمة لكل عنصر أو خاصية منها بحيث يعكس مقدار استعداد الزبون على الدفع، من خلال مقارنة أداء كل وظيفة مع القيمة المدركة من قبل الزبون، فإذا كانت تكلفة الوظيفة تزيد على المنفعة التي يحصل عليها الزبون فأن هذه الوظيفة يجب استبعادها أو تعديلها لتخفيض تكلفتها أو إجراء تغيير في مفردات القيمة المستلمة لكي تحقق زيادة في القيمة على التكلفة المقدرة، مع الأخذ بالاعتبار العناصر التي تنجز نفس الوظيفة في منتجات أخرى، وهكذا تزداد إمكانية استخدام العناصر المعيارية وتحقيق تخفيضات التكاليف من خلال هندسة القيمة، </a:t>
            </a:r>
            <a:r>
              <a:rPr lang="ar-IQ" sz="2800" b="1" dirty="0" smtClean="0">
                <a:ea typeface="Calibri"/>
              </a:rPr>
              <a:t>.</a:t>
            </a:r>
            <a:endParaRPr lang="en-US" sz="2800" dirty="0">
              <a:ea typeface="Calibri"/>
              <a:cs typeface="Arial"/>
            </a:endParaRPr>
          </a:p>
        </p:txBody>
      </p:sp>
    </p:spTree>
    <p:extLst>
      <p:ext uri="{BB962C8B-B14F-4D97-AF65-F5344CB8AC3E}">
        <p14:creationId xmlns:p14="http://schemas.microsoft.com/office/powerpoint/2010/main" val="3847621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0324"/>
            <a:ext cx="9144000" cy="5995552"/>
          </a:xfrm>
          <a:prstGeom prst="rect">
            <a:avLst/>
          </a:prstGeom>
        </p:spPr>
        <p:txBody>
          <a:bodyPr wrap="square">
            <a:spAutoFit/>
          </a:bodyPr>
          <a:lstStyle/>
          <a:p>
            <a:pPr lvl="0" algn="just">
              <a:lnSpc>
                <a:spcPct val="115000"/>
              </a:lnSpc>
              <a:spcAft>
                <a:spcPts val="1000"/>
              </a:spcAft>
            </a:pPr>
            <a:r>
              <a:rPr lang="ar-IQ" sz="2400" b="1" dirty="0" smtClean="0">
                <a:ea typeface="Calibri"/>
              </a:rPr>
              <a:t>أن هندسة القيمة تعّد تقنية فعالة لتخفيض التكاليف وزيادة الإنتاجية وتحسين النوعية، وهي تقنية علمية مدروسة تستخدم بشكل فعال من قبل الكثير من الشركات، فكرتها الأساسية هي أن المنتجات لها وظائف يتم تأديتها وأن مقدار قيمتها يقاس بنسبة هذه الوظائف إلى كلفتها. </a:t>
            </a:r>
            <a:r>
              <a:rPr lang="ar-IQ" sz="2400" b="1" dirty="0">
                <a:solidFill>
                  <a:prstClr val="white"/>
                </a:solidFill>
                <a:ea typeface="Calibri"/>
              </a:rPr>
              <a:t>ومن تحليل الشكل(4) نجد أن المنحنى الذي يتوسط محوري التكلفة (</a:t>
            </a:r>
            <a:r>
              <a:rPr lang="en-US" sz="2400" b="1" dirty="0">
                <a:solidFill>
                  <a:prstClr val="white"/>
                </a:solidFill>
                <a:ea typeface="Calibri"/>
                <a:cs typeface="Arial"/>
              </a:rPr>
              <a:t>c</a:t>
            </a:r>
            <a:r>
              <a:rPr lang="ar-IQ" sz="2400" b="1" dirty="0">
                <a:solidFill>
                  <a:prstClr val="white"/>
                </a:solidFill>
                <a:ea typeface="Calibri"/>
              </a:rPr>
              <a:t>) </a:t>
            </a:r>
            <a:r>
              <a:rPr lang="ar-IQ" sz="2400" b="1" dirty="0" smtClean="0">
                <a:solidFill>
                  <a:prstClr val="white"/>
                </a:solidFill>
                <a:ea typeface="Calibri"/>
              </a:rPr>
              <a:t>والاستحقاق </a:t>
            </a:r>
            <a:r>
              <a:rPr lang="ar-IQ" sz="2400" b="1" dirty="0">
                <a:solidFill>
                  <a:prstClr val="white"/>
                </a:solidFill>
                <a:ea typeface="Calibri"/>
              </a:rPr>
              <a:t>الوظيفي (</a:t>
            </a:r>
            <a:r>
              <a:rPr lang="en-US" sz="2400" b="1" dirty="0">
                <a:solidFill>
                  <a:prstClr val="white"/>
                </a:solidFill>
                <a:ea typeface="Calibri"/>
                <a:cs typeface="Arial"/>
              </a:rPr>
              <a:t>f</a:t>
            </a:r>
            <a:r>
              <a:rPr lang="ar-IQ" sz="2400" b="1" dirty="0">
                <a:solidFill>
                  <a:prstClr val="white"/>
                </a:solidFill>
                <a:ea typeface="Calibri"/>
              </a:rPr>
              <a:t>) هو منحنى القيمة المثلى (مؤشر القيمة ) والذي تكون عنده القيمة مساوية إلى واحد صحيح، وهذا يعني أن الاستحقاق الوظيفي لوظائف المنتج متساوية مع كلفتها، أما النقاط أعلى المنحنى فهي أقل من واحد صحيح وهذا يعني أن الكلفة أعلى من الاستحقاق الوظيفي</a:t>
            </a:r>
            <a:r>
              <a:rPr lang="ar-IQ" sz="2400" b="1" dirty="0" smtClean="0">
                <a:solidFill>
                  <a:prstClr val="white"/>
                </a:solidFill>
                <a:ea typeface="Calibri"/>
              </a:rPr>
              <a:t>، أما </a:t>
            </a:r>
            <a:r>
              <a:rPr lang="ar-IQ" sz="2400" b="1" dirty="0">
                <a:solidFill>
                  <a:prstClr val="white"/>
                </a:solidFill>
                <a:ea typeface="Calibri"/>
              </a:rPr>
              <a:t>النقاط أسفل المنحنى فتشير إلى أن مؤشر القيمة يكون أكبر من واحد صحيح، وهذا يعني أن الاستحقاق الوظيفي أعلى من الكلفة، فإذا كانت النسبة أعلى من واحد صحيح دّل على جودة القيمة والعكس صحيح. </a:t>
            </a:r>
            <a:endParaRPr lang="ar-IQ" sz="2400" dirty="0">
              <a:solidFill>
                <a:prstClr val="white"/>
              </a:solidFill>
            </a:endParaRPr>
          </a:p>
        </p:txBody>
      </p:sp>
    </p:spTree>
    <p:extLst>
      <p:ext uri="{BB962C8B-B14F-4D97-AF65-F5344CB8AC3E}">
        <p14:creationId xmlns:p14="http://schemas.microsoft.com/office/powerpoint/2010/main" val="175107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74" y="129974"/>
            <a:ext cx="910963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731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6295057"/>
          </a:xfrm>
          <a:prstGeom prst="rect">
            <a:avLst/>
          </a:prstGeom>
        </p:spPr>
        <p:txBody>
          <a:bodyPr wrap="square">
            <a:spAutoFit/>
          </a:bodyPr>
          <a:lstStyle/>
          <a:p>
            <a:pPr algn="just">
              <a:lnSpc>
                <a:spcPct val="115000"/>
              </a:lnSpc>
              <a:spcAft>
                <a:spcPts val="1000"/>
              </a:spcAft>
            </a:pPr>
            <a:r>
              <a:rPr lang="ar-IQ" sz="2800" b="1" dirty="0" smtClean="0">
                <a:ea typeface="Calibri"/>
              </a:rPr>
              <a:t>وتحسين </a:t>
            </a:r>
            <a:r>
              <a:rPr lang="ar-IQ" sz="2800" b="1" dirty="0">
                <a:ea typeface="Calibri"/>
              </a:rPr>
              <a:t>القيمة يتم بطريقتين:- </a:t>
            </a:r>
            <a:endParaRPr lang="en-US" sz="2800" dirty="0">
              <a:ea typeface="Calibri"/>
              <a:cs typeface="Arial"/>
            </a:endParaRPr>
          </a:p>
          <a:p>
            <a:pPr algn="just">
              <a:lnSpc>
                <a:spcPct val="115000"/>
              </a:lnSpc>
              <a:spcAft>
                <a:spcPts val="1000"/>
              </a:spcAft>
            </a:pPr>
            <a:r>
              <a:rPr lang="ar-IQ" sz="2800" b="1" dirty="0">
                <a:ea typeface="Calibri"/>
              </a:rPr>
              <a:t>أولاً: ثبات تكلفة مكونات المنتج التي تؤدي مجموعة من الوظائف كما هي مع زيادة الاستحقاقات الوظيفية لهذه المكونات وذلك بإلغاء الوظائف التي لا ترضي الزبون أو التي لا تضيف قيمة للمنتج وإضافة الوظائف التي يطلبها الزبون. </a:t>
            </a:r>
            <a:endParaRPr lang="en-US" sz="2800" dirty="0">
              <a:ea typeface="Calibri"/>
              <a:cs typeface="Arial"/>
            </a:endParaRPr>
          </a:p>
          <a:p>
            <a:pPr algn="just">
              <a:lnSpc>
                <a:spcPct val="115000"/>
              </a:lnSpc>
              <a:spcAft>
                <a:spcPts val="1000"/>
              </a:spcAft>
            </a:pPr>
            <a:r>
              <a:rPr lang="ar-IQ" sz="2800" b="1" dirty="0">
                <a:ea typeface="Calibri"/>
              </a:rPr>
              <a:t>ثانياً: إذا بقيت الاستحقاقات الوظيفية على حالها ولكن بتخفيض كلفة المكونات التي تؤدي الوظائف، فالبعض يعطي الأولوية لهدف تخفيض التكلفة ضمن أهداف ومنافع هندسة القيمة من خلال إزالة كلف الوظائف التي لا تضيف قيمة للمنتج بينما البعض الآخر يعطي الأولوية لتحسين وظيفة المنتج. </a:t>
            </a:r>
            <a:endParaRPr lang="en-US" sz="2800" dirty="0">
              <a:ea typeface="Calibri"/>
              <a:cs typeface="Arial"/>
            </a:endParaRPr>
          </a:p>
        </p:txBody>
      </p:sp>
    </p:spTree>
    <p:extLst>
      <p:ext uri="{BB962C8B-B14F-4D97-AF65-F5344CB8AC3E}">
        <p14:creationId xmlns:p14="http://schemas.microsoft.com/office/powerpoint/2010/main" val="2806223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36496" cy="6166816"/>
          </a:xfrm>
          <a:prstGeom prst="rect">
            <a:avLst/>
          </a:prstGeom>
        </p:spPr>
        <p:txBody>
          <a:bodyPr wrap="square">
            <a:spAutoFit/>
          </a:bodyPr>
          <a:lstStyle/>
          <a:p>
            <a:pPr algn="just">
              <a:lnSpc>
                <a:spcPct val="115000"/>
              </a:lnSpc>
              <a:spcAft>
                <a:spcPts val="1000"/>
              </a:spcAft>
            </a:pPr>
            <a:r>
              <a:rPr lang="ar-IQ" sz="2800" b="1" u="sng" dirty="0" smtClean="0">
                <a:ea typeface="Calibri"/>
              </a:rPr>
              <a:t>دور </a:t>
            </a:r>
            <a:r>
              <a:rPr lang="ar-IQ" sz="2800" b="1" u="sng" dirty="0">
                <a:ea typeface="Calibri"/>
              </a:rPr>
              <a:t>هندسة القيمة في تخفيض كلف </a:t>
            </a:r>
            <a:r>
              <a:rPr lang="ar-IQ" sz="2800" b="1" u="sng" dirty="0" smtClean="0">
                <a:ea typeface="Calibri"/>
              </a:rPr>
              <a:t>الجودة</a:t>
            </a:r>
            <a:r>
              <a:rPr lang="ar-IQ" sz="2800" b="1" dirty="0" smtClean="0">
                <a:ea typeface="Calibri"/>
              </a:rPr>
              <a:t> </a:t>
            </a:r>
            <a:endParaRPr lang="en-US" sz="2800" dirty="0">
              <a:ea typeface="Calibri"/>
              <a:cs typeface="Arial"/>
            </a:endParaRPr>
          </a:p>
          <a:p>
            <a:pPr algn="just">
              <a:lnSpc>
                <a:spcPct val="115000"/>
              </a:lnSpc>
              <a:spcAft>
                <a:spcPts val="1000"/>
              </a:spcAft>
            </a:pPr>
            <a:r>
              <a:rPr lang="ar-IQ" sz="2800" b="1" dirty="0" smtClean="0">
                <a:ea typeface="Calibri"/>
              </a:rPr>
              <a:t>هندسة </a:t>
            </a:r>
            <a:r>
              <a:rPr lang="ar-IQ" sz="2800" b="1" dirty="0">
                <a:ea typeface="Calibri"/>
              </a:rPr>
              <a:t>القيمة ترتكز على مرحلتين أساسيتين وهما مرحلة تحليل الوظائف ومرحلة الإبداع , في المرحلة الأولى منهما يتم تجزئة كل الوظائف الخاصة بالمشروع قيد البحث كما حدث مع وظائف كلف الجودة . أما المرحلة الثانية فأنها تعتمد على الأفكار المطروحة لغرض التخلص من الوظائف التي لا تضيف قيمة او على الأقل تخفيض كلفتها إلى حد تكون فيه قيمتها مساوية لكلفتها وهذا ما يحدث حينما يتم تحديد الوظائف التي كانت قيمتها اقل من الواحد الصحيح حيث يتم اقتراح عده أفكار او بدائل لتنفيذ كل وظيفة ويتم اختيار بدائل لإنجازها .</a:t>
            </a:r>
            <a:endParaRPr lang="en-US" sz="2800" dirty="0">
              <a:ea typeface="Calibri"/>
              <a:cs typeface="Arial"/>
            </a:endParaRPr>
          </a:p>
        </p:txBody>
      </p:sp>
    </p:spTree>
    <p:extLst>
      <p:ext uri="{BB962C8B-B14F-4D97-AF65-F5344CB8AC3E}">
        <p14:creationId xmlns:p14="http://schemas.microsoft.com/office/powerpoint/2010/main" val="3451056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8642"/>
          </a:xfrm>
          <a:prstGeom prst="rect">
            <a:avLst/>
          </a:prstGeom>
        </p:spPr>
        <p:txBody>
          <a:bodyPr wrap="square">
            <a:spAutoFit/>
          </a:bodyPr>
          <a:lstStyle/>
          <a:p>
            <a:pPr algn="just">
              <a:lnSpc>
                <a:spcPct val="115000"/>
              </a:lnSpc>
              <a:spcAft>
                <a:spcPts val="1000"/>
              </a:spcAft>
            </a:pPr>
            <a:r>
              <a:rPr lang="ar-IQ" sz="3200" b="1" u="sng" dirty="0">
                <a:ea typeface="Calibri"/>
              </a:rPr>
              <a:t>اولا: الاستنتاجات:</a:t>
            </a:r>
            <a:endParaRPr lang="en-US" sz="3200" dirty="0">
              <a:ea typeface="Calibri"/>
              <a:cs typeface="Arial"/>
            </a:endParaRPr>
          </a:p>
        </p:txBody>
      </p:sp>
      <p:sp>
        <p:nvSpPr>
          <p:cNvPr id="3" name="Rectangle 2"/>
          <p:cNvSpPr/>
          <p:nvPr/>
        </p:nvSpPr>
        <p:spPr>
          <a:xfrm>
            <a:off x="0" y="764704"/>
            <a:ext cx="9144000" cy="5189113"/>
          </a:xfrm>
          <a:prstGeom prst="rect">
            <a:avLst/>
          </a:prstGeom>
        </p:spPr>
        <p:txBody>
          <a:bodyPr wrap="square">
            <a:spAutoFit/>
          </a:bodyPr>
          <a:lstStyle/>
          <a:p>
            <a:pPr algn="just">
              <a:lnSpc>
                <a:spcPct val="115000"/>
              </a:lnSpc>
              <a:spcAft>
                <a:spcPts val="1000"/>
              </a:spcAft>
            </a:pPr>
            <a:r>
              <a:rPr lang="ar-IQ" sz="3200" b="1" dirty="0" smtClean="0">
                <a:ea typeface="Calibri"/>
              </a:rPr>
              <a:t>1-ان الجودة هي هدف ستراتيجي يسعى لتحقيق مجموعة من المزايا للوحدة الاقتصادية والتي من أهمها تخفيض التكاليف وتحسين وزيادة كل من الإنتاجية والربحية وكسب الزبائن وتعزيز الموقف التنافسي وزيادة الحصة السوقية فضلا" عن تحقيق أهداف الوحدة الاقتصادية القصيرة أو الطويلة الأجل ، ولغرض تحقيق هذا الهدف الستراتيجي </a:t>
            </a:r>
            <a:r>
              <a:rPr lang="ar-IQ" sz="3200" b="1" dirty="0">
                <a:ea typeface="Calibri"/>
              </a:rPr>
              <a:t>فلابد من عمل الشيْ صحيحا" من المرة الأولى .</a:t>
            </a:r>
            <a:endParaRPr lang="en-US" sz="3200" dirty="0">
              <a:ea typeface="Calibri"/>
              <a:cs typeface="Arial"/>
            </a:endParaRPr>
          </a:p>
        </p:txBody>
      </p:sp>
    </p:spTree>
    <p:extLst>
      <p:ext uri="{BB962C8B-B14F-4D97-AF65-F5344CB8AC3E}">
        <p14:creationId xmlns:p14="http://schemas.microsoft.com/office/powerpoint/2010/main" val="1556170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39" y="28984"/>
            <a:ext cx="9036496" cy="6484532"/>
          </a:xfrm>
          <a:prstGeom prst="rect">
            <a:avLst/>
          </a:prstGeom>
        </p:spPr>
        <p:txBody>
          <a:bodyPr wrap="square">
            <a:spAutoFit/>
          </a:bodyPr>
          <a:lstStyle/>
          <a:p>
            <a:pPr algn="just">
              <a:lnSpc>
                <a:spcPct val="115000"/>
              </a:lnSpc>
              <a:spcAft>
                <a:spcPts val="1000"/>
              </a:spcAft>
            </a:pPr>
            <a:r>
              <a:rPr lang="ar-IQ" sz="2800" b="1" dirty="0" smtClean="0">
                <a:ea typeface="Calibri"/>
              </a:rPr>
              <a:t>2-يتطلب </a:t>
            </a:r>
            <a:r>
              <a:rPr lang="ar-IQ" sz="2800" b="1" dirty="0">
                <a:ea typeface="Calibri"/>
              </a:rPr>
              <a:t>من هندسة القيمة اجراء التحليل الوظيفي </a:t>
            </a:r>
            <a:r>
              <a:rPr lang="ar-IQ" sz="2800" b="1" dirty="0" smtClean="0">
                <a:ea typeface="Calibri"/>
              </a:rPr>
              <a:t>للمنتج </a:t>
            </a:r>
            <a:r>
              <a:rPr lang="ar-IQ" sz="2800" b="1" dirty="0">
                <a:ea typeface="Calibri"/>
              </a:rPr>
              <a:t>فكل منتج يتكون من اجزاء ولكل جزء </a:t>
            </a:r>
            <a:r>
              <a:rPr lang="ar-IQ" sz="2800" b="1" dirty="0" smtClean="0">
                <a:ea typeface="Calibri"/>
              </a:rPr>
              <a:t>وظيفة </a:t>
            </a:r>
            <a:r>
              <a:rPr lang="ar-IQ" sz="2800" b="1" dirty="0">
                <a:ea typeface="Calibri"/>
              </a:rPr>
              <a:t>وتتم مقارنة كل وظيفة مع القيمة المدركة من قبل الزبون فاذا كانت كلفة كل وظيفة تزيد عن القيمة المدركة منها يتم تعديل او تحسين الوظيفة في ضوء القيمة المدركة من اجل ان تكون القيمة اعلى من الكلفة. اما اذا كان الزبون غير مستعد للدفع عن </a:t>
            </a:r>
            <a:r>
              <a:rPr lang="ar-IQ" sz="2800" b="1" dirty="0" smtClean="0">
                <a:ea typeface="Calibri"/>
              </a:rPr>
              <a:t>وظائف </a:t>
            </a:r>
            <a:r>
              <a:rPr lang="ar-IQ" sz="2800" b="1" dirty="0">
                <a:ea typeface="Calibri"/>
              </a:rPr>
              <a:t>معينة فيتم التخلص من هذه الوظائف.ولهندسة القيمة علاقة وثيقة بالجودة فتحقيق الجودة يعني تحقيق احد اهداف هندسة القيمة,وان نشر وظيفة الجودة وهندسة القيمة كليهما يبنيان على الوظائف ويركزان على الزبائن وكسب رضاهم ويكون من خلال ايجاد بدائل التصميم لاجزاء ومكونات المنتج باقل كلفة .</a:t>
            </a:r>
            <a:endParaRPr lang="en-US" sz="2800" dirty="0">
              <a:ea typeface="Calibri"/>
              <a:cs typeface="Arial"/>
            </a:endParaRPr>
          </a:p>
        </p:txBody>
      </p:sp>
    </p:spTree>
    <p:extLst>
      <p:ext uri="{BB962C8B-B14F-4D97-AF65-F5344CB8AC3E}">
        <p14:creationId xmlns:p14="http://schemas.microsoft.com/office/powerpoint/2010/main" val="89440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71" y="116632"/>
            <a:ext cx="9144000" cy="4913653"/>
          </a:xfrm>
          <a:prstGeom prst="rect">
            <a:avLst/>
          </a:prstGeom>
        </p:spPr>
        <p:txBody>
          <a:bodyPr wrap="square">
            <a:spAutoFit/>
          </a:bodyPr>
          <a:lstStyle/>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r>
              <a:rPr lang="ar-IQ" sz="2800" b="1" dirty="0" smtClean="0">
                <a:ea typeface="Calibri"/>
              </a:rPr>
              <a:t>3</a:t>
            </a:r>
            <a:r>
              <a:rPr lang="ar-IQ" sz="3200" b="1" dirty="0" smtClean="0">
                <a:ea typeface="Calibri"/>
              </a:rPr>
              <a:t>-هناك </a:t>
            </a:r>
            <a:r>
              <a:rPr lang="ar-IQ" sz="3200" b="1" dirty="0">
                <a:ea typeface="Calibri"/>
              </a:rPr>
              <a:t>توافق بين هندسة القيمة وكلف الجودة لتخفيض التكاليف من حيث استبعاد كل الانشطة والوظائف غير الضروري والتي لاتضيف قيمة للمنتج.وان المستوى الأمثل لكلف الجودة يحدد من خلال وجهتي نظر الأولى النظرة التقليدية والتي تتمثل في الموازنة بين كلف المنع والتقييم من جهة وكلف الفشل الداخلي وكلف الفشل الخارجي من جهة أخرى , والثانية نظرة التصنيف العالمي ( المعيب الصفري ) والتي تمثل أدنى مستوى لتكاليف الجودة . </a:t>
            </a:r>
            <a:endParaRPr lang="en-US" sz="3200" dirty="0">
              <a:ea typeface="Calibri"/>
              <a:cs typeface="Arial"/>
            </a:endParaRPr>
          </a:p>
        </p:txBody>
      </p:sp>
    </p:spTree>
    <p:extLst>
      <p:ext uri="{BB962C8B-B14F-4D97-AF65-F5344CB8AC3E}">
        <p14:creationId xmlns:p14="http://schemas.microsoft.com/office/powerpoint/2010/main" val="2031270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57" y="145051"/>
            <a:ext cx="8928992" cy="6649000"/>
          </a:xfrm>
          <a:prstGeom prst="rect">
            <a:avLst/>
          </a:prstGeom>
        </p:spPr>
        <p:txBody>
          <a:bodyPr wrap="square">
            <a:spAutoFit/>
          </a:bodyPr>
          <a:lstStyle/>
          <a:p>
            <a:pPr algn="just">
              <a:lnSpc>
                <a:spcPct val="115000"/>
              </a:lnSpc>
              <a:spcAft>
                <a:spcPts val="1000"/>
              </a:spcAft>
            </a:pPr>
            <a:endParaRPr lang="ar-IQ" sz="3600" b="1" u="sng" dirty="0" smtClean="0">
              <a:ea typeface="Calibri"/>
            </a:endParaRPr>
          </a:p>
          <a:p>
            <a:pPr algn="just">
              <a:lnSpc>
                <a:spcPct val="115000"/>
              </a:lnSpc>
              <a:spcAft>
                <a:spcPts val="1000"/>
              </a:spcAft>
            </a:pPr>
            <a:r>
              <a:rPr lang="ar-IQ" sz="3200" b="1" u="sng" dirty="0" smtClean="0">
                <a:ea typeface="Calibri"/>
              </a:rPr>
              <a:t>ثالثا</a:t>
            </a:r>
            <a:r>
              <a:rPr lang="ar-IQ" sz="3200" b="1" u="sng" dirty="0">
                <a:ea typeface="Calibri"/>
              </a:rPr>
              <a:t>: . هدف </a:t>
            </a:r>
            <a:r>
              <a:rPr lang="ar-IQ" sz="3200" b="1" u="sng" dirty="0" smtClean="0">
                <a:ea typeface="Calibri"/>
              </a:rPr>
              <a:t>من المحاضرة  </a:t>
            </a:r>
            <a:r>
              <a:rPr lang="ar-IQ" sz="3200" b="1" u="sng" dirty="0">
                <a:ea typeface="Calibri"/>
              </a:rPr>
              <a:t>:</a:t>
            </a:r>
            <a:endParaRPr lang="en-US" sz="3200" dirty="0">
              <a:ea typeface="Calibri"/>
              <a:cs typeface="Arial"/>
            </a:endParaRPr>
          </a:p>
          <a:p>
            <a:pPr algn="just">
              <a:lnSpc>
                <a:spcPct val="115000"/>
              </a:lnSpc>
              <a:spcAft>
                <a:spcPts val="1000"/>
              </a:spcAft>
            </a:pPr>
            <a:r>
              <a:rPr lang="ar-IQ" sz="3200" b="1" dirty="0">
                <a:ea typeface="Calibri"/>
              </a:rPr>
              <a:t>يكمن هدف البحث في إبراز دور هندسة القيمة في تخفيض كلف </a:t>
            </a:r>
            <a:r>
              <a:rPr lang="ar-IQ" sz="3200" b="1" dirty="0" smtClean="0">
                <a:ea typeface="Calibri"/>
              </a:rPr>
              <a:t>الجودة </a:t>
            </a:r>
            <a:r>
              <a:rPr lang="ar-IQ" sz="3200" b="1" dirty="0">
                <a:ea typeface="Calibri"/>
              </a:rPr>
              <a:t>من خلال تحليل الأداء الوظيفي واستبعاد الوظائف غير الضرورية والتي لا تضيف قيمة للمنتج وبالشكل الذي يؤدي الى تحسين نوعية المنتج , حيث سيبين البحث المرتكزات المعرفية للتوافق بين تقنيتي هندسة القيمة وتكاليف الجودة وسعيهما لتخفيض التكاليف وتحسين مستوى جودة المنتجات.</a:t>
            </a:r>
            <a:endParaRPr lang="en-US" sz="3200" dirty="0">
              <a:ea typeface="Calibri"/>
              <a:cs typeface="Arial"/>
            </a:endParaRPr>
          </a:p>
        </p:txBody>
      </p:sp>
    </p:spTree>
    <p:extLst>
      <p:ext uri="{BB962C8B-B14F-4D97-AF65-F5344CB8AC3E}">
        <p14:creationId xmlns:p14="http://schemas.microsoft.com/office/powerpoint/2010/main" val="608114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036496" cy="6578211"/>
          </a:xfrm>
          <a:prstGeom prst="rect">
            <a:avLst/>
          </a:prstGeom>
        </p:spPr>
        <p:txBody>
          <a:bodyPr wrap="square">
            <a:spAutoFit/>
          </a:bodyPr>
          <a:lstStyle/>
          <a:p>
            <a:pPr algn="just">
              <a:lnSpc>
                <a:spcPct val="115000"/>
              </a:lnSpc>
              <a:spcAft>
                <a:spcPts val="1000"/>
              </a:spcAft>
            </a:pPr>
            <a:r>
              <a:rPr lang="ar-IQ" sz="3200" b="1" u="sng" dirty="0" smtClean="0">
                <a:ea typeface="Calibri"/>
              </a:rPr>
              <a:t>ثانيا:التوصيات</a:t>
            </a:r>
            <a:r>
              <a:rPr lang="ar-IQ" sz="3200" b="1" u="sng" dirty="0">
                <a:ea typeface="Calibri"/>
              </a:rPr>
              <a:t>:</a:t>
            </a:r>
            <a:endParaRPr lang="en-US" sz="3200" dirty="0">
              <a:ea typeface="Calibri"/>
              <a:cs typeface="Arial"/>
            </a:endParaRPr>
          </a:p>
          <a:p>
            <a:pPr algn="just">
              <a:lnSpc>
                <a:spcPct val="115000"/>
              </a:lnSpc>
              <a:spcAft>
                <a:spcPts val="1000"/>
              </a:spcAft>
            </a:pPr>
            <a:r>
              <a:rPr lang="ar-IQ" sz="3200" b="1" dirty="0">
                <a:ea typeface="Calibri"/>
              </a:rPr>
              <a:t>1-السعي إلى نشر مفهوم هندسة القيمة ومنهج القيمة في القطاعين العام والخاص لما له من فوائد في المجالين, فضلاً عن نشر روح منهج القيمة </a:t>
            </a:r>
            <a:endParaRPr lang="ar-IQ" sz="3200" b="1" dirty="0" smtClean="0">
              <a:ea typeface="Calibri"/>
            </a:endParaRPr>
          </a:p>
          <a:p>
            <a:pPr algn="just">
              <a:lnSpc>
                <a:spcPct val="115000"/>
              </a:lnSpc>
              <a:spcAft>
                <a:spcPts val="1000"/>
              </a:spcAft>
            </a:pPr>
            <a:r>
              <a:rPr lang="ar-IQ" sz="3200" b="1" dirty="0" smtClean="0">
                <a:ea typeface="Calibri"/>
              </a:rPr>
              <a:t>2-محاولة </a:t>
            </a:r>
            <a:r>
              <a:rPr lang="ar-IQ" sz="3200" b="1" dirty="0">
                <a:ea typeface="Calibri"/>
              </a:rPr>
              <a:t>تطبيق تقنية هندسة القيمة على فئات ومكونات كلف الجودة ذات الكلفة المرتفعة حتى وان كانت قيمتها الوظيفية اكبر من الواحد الصحيح , فقد تكون هناك بدائل للمحافظة على قيمتها الوظيفية وتخفيض كلفتها في الوقت نفسه .</a:t>
            </a:r>
            <a:endParaRPr lang="en-US" sz="3200" dirty="0">
              <a:ea typeface="Calibri"/>
              <a:cs typeface="Arial"/>
            </a:endParaRPr>
          </a:p>
        </p:txBody>
      </p:sp>
    </p:spTree>
    <p:extLst>
      <p:ext uri="{BB962C8B-B14F-4D97-AF65-F5344CB8AC3E}">
        <p14:creationId xmlns:p14="http://schemas.microsoft.com/office/powerpoint/2010/main" val="1566669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8874"/>
          </a:xfrm>
          <a:prstGeom prst="rect">
            <a:avLst/>
          </a:prstGeom>
        </p:spPr>
        <p:txBody>
          <a:bodyPr wrap="square">
            <a:spAutoFit/>
          </a:bodyPr>
          <a:lstStyle/>
          <a:p>
            <a:pPr algn="just">
              <a:lnSpc>
                <a:spcPct val="115000"/>
              </a:lnSpc>
              <a:spcAft>
                <a:spcPts val="1000"/>
              </a:spcAft>
            </a:pPr>
            <a:endParaRPr lang="ar-IQ" b="1" dirty="0">
              <a:ea typeface="Calibri"/>
            </a:endParaRPr>
          </a:p>
          <a:p>
            <a:pPr algn="just">
              <a:lnSpc>
                <a:spcPct val="115000"/>
              </a:lnSpc>
              <a:spcAft>
                <a:spcPts val="1000"/>
              </a:spcAft>
            </a:pPr>
            <a:r>
              <a:rPr lang="ar-IQ" sz="3200" b="1" dirty="0" smtClean="0">
                <a:ea typeface="Calibri"/>
              </a:rPr>
              <a:t>3</a:t>
            </a:r>
            <a:r>
              <a:rPr lang="ar-IQ" sz="2800" b="1" dirty="0" smtClean="0">
                <a:ea typeface="Calibri"/>
              </a:rPr>
              <a:t>- </a:t>
            </a:r>
            <a:r>
              <a:rPr lang="ar-IQ" sz="2800" b="1" dirty="0">
                <a:ea typeface="Calibri"/>
              </a:rPr>
              <a:t>نوصي كافة الوحدات الاقتصادية بالاهتمام بالتقنيات الكلفوية المعاصرة ومنها تقنية هندسة القيمة وكلف الجودة لما لها من اثار كبيرة على تخفيض التكاليف وزيادة الانتاجية وتحسين </a:t>
            </a:r>
            <a:r>
              <a:rPr lang="ar-IQ" sz="2800" b="1">
                <a:ea typeface="Calibri"/>
              </a:rPr>
              <a:t>نوعية </a:t>
            </a:r>
            <a:r>
              <a:rPr lang="ar-IQ" sz="2800" b="1" smtClean="0">
                <a:ea typeface="Calibri"/>
              </a:rPr>
              <a:t>المنتجات </a:t>
            </a:r>
            <a:r>
              <a:rPr lang="ar-IQ" sz="2800" b="1" dirty="0">
                <a:ea typeface="Calibri"/>
              </a:rPr>
              <a:t>ومنافستها للسلع الاجنبية لتحقيق اعلى الارباح وتعظيم الحصة السوقية للمنتجات العراقية وتحقيق ميزة تنافسية مقارنة بالسلع الاجنبية.</a:t>
            </a:r>
            <a:endParaRPr lang="en-US" sz="2800" dirty="0">
              <a:ea typeface="Calibri"/>
              <a:cs typeface="Arial"/>
            </a:endParaRPr>
          </a:p>
          <a:p>
            <a:pPr algn="just">
              <a:lnSpc>
                <a:spcPct val="115000"/>
              </a:lnSpc>
              <a:spcAft>
                <a:spcPts val="1000"/>
              </a:spcAft>
            </a:pPr>
            <a:r>
              <a:rPr lang="ar-IQ" sz="2800" b="1" dirty="0">
                <a:ea typeface="Calibri"/>
              </a:rPr>
              <a:t>4- الاهتمام بكلف الجودة وبيان اثار الفشل الداخلي والخارجي بالمنتجات العراقية وحساب كلفها والسعي لتخفيضها من خلال الاهتمام بالمواصفات القياسية والسعي للحصول على شهادة الايزو بالجودة .</a:t>
            </a:r>
            <a:endParaRPr lang="en-US" sz="2800" dirty="0">
              <a:ea typeface="Calibri"/>
              <a:cs typeface="Arial"/>
            </a:endParaRPr>
          </a:p>
        </p:txBody>
      </p:sp>
    </p:spTree>
    <p:extLst>
      <p:ext uri="{BB962C8B-B14F-4D97-AF65-F5344CB8AC3E}">
        <p14:creationId xmlns:p14="http://schemas.microsoft.com/office/powerpoint/2010/main" val="2969753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631" y="908720"/>
            <a:ext cx="835292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56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3"/>
            <a:ext cx="9036496" cy="5432256"/>
          </a:xfrm>
          <a:prstGeom prst="rect">
            <a:avLst/>
          </a:prstGeom>
        </p:spPr>
        <p:txBody>
          <a:bodyPr wrap="square">
            <a:spAutoFit/>
          </a:bodyPr>
          <a:lstStyle/>
          <a:p>
            <a:pPr algn="just">
              <a:lnSpc>
                <a:spcPct val="115000"/>
              </a:lnSpc>
              <a:spcAft>
                <a:spcPts val="1000"/>
              </a:spcAft>
            </a:pPr>
            <a:endParaRPr lang="ar-IQ" sz="2000" b="1" u="sng" dirty="0" smtClean="0">
              <a:ea typeface="Calibri"/>
            </a:endParaRPr>
          </a:p>
          <a:p>
            <a:pPr algn="just">
              <a:lnSpc>
                <a:spcPct val="115000"/>
              </a:lnSpc>
              <a:spcAft>
                <a:spcPts val="1000"/>
              </a:spcAft>
            </a:pPr>
            <a:r>
              <a:rPr lang="ar-IQ" sz="3600" b="1" u="sng" dirty="0" smtClean="0">
                <a:ea typeface="Calibri"/>
              </a:rPr>
              <a:t>رابعا</a:t>
            </a:r>
            <a:r>
              <a:rPr lang="ar-IQ" sz="3600" b="1" u="sng" dirty="0">
                <a:ea typeface="Calibri"/>
              </a:rPr>
              <a:t>: </a:t>
            </a:r>
            <a:r>
              <a:rPr lang="ar-IQ" sz="3600" b="1" u="sng" dirty="0" smtClean="0">
                <a:ea typeface="Calibri"/>
              </a:rPr>
              <a:t>الابعاد الاساسية : </a:t>
            </a:r>
            <a:endParaRPr lang="ar-IQ" sz="3600" b="1" u="sng" dirty="0" smtClean="0">
              <a:ea typeface="Calibri"/>
            </a:endParaRPr>
          </a:p>
          <a:p>
            <a:pPr algn="just">
              <a:lnSpc>
                <a:spcPct val="115000"/>
              </a:lnSpc>
              <a:spcAft>
                <a:spcPts val="1000"/>
              </a:spcAft>
            </a:pPr>
            <a:r>
              <a:rPr lang="ar-IQ" sz="3200" b="1" dirty="0" smtClean="0">
                <a:ea typeface="Calibri"/>
              </a:rPr>
              <a:t>يستند </a:t>
            </a:r>
            <a:r>
              <a:rPr lang="ar-IQ" sz="3200" b="1" dirty="0" smtClean="0">
                <a:ea typeface="Calibri"/>
              </a:rPr>
              <a:t>المحاضرة الى </a:t>
            </a:r>
            <a:r>
              <a:rPr lang="ar-IQ" sz="3200" b="1" u="sng" dirty="0" smtClean="0">
                <a:ea typeface="Calibri"/>
              </a:rPr>
              <a:t>:</a:t>
            </a:r>
            <a:endParaRPr lang="en-US" sz="3200" dirty="0">
              <a:ea typeface="Calibri"/>
              <a:cs typeface="Arial"/>
            </a:endParaRPr>
          </a:p>
          <a:p>
            <a:pPr algn="just">
              <a:lnSpc>
                <a:spcPct val="115000"/>
              </a:lnSpc>
              <a:spcAft>
                <a:spcPts val="1000"/>
              </a:spcAft>
            </a:pPr>
            <a:r>
              <a:rPr lang="ar-IQ" sz="3200" b="1" dirty="0">
                <a:ea typeface="Calibri"/>
              </a:rPr>
              <a:t>"إن استعمال تقنية هندسة القيمة وفق الآلية </a:t>
            </a:r>
            <a:r>
              <a:rPr lang="ar-IQ" sz="3200" b="1" dirty="0" smtClean="0">
                <a:ea typeface="Calibri"/>
              </a:rPr>
              <a:t>السليمة </a:t>
            </a:r>
            <a:r>
              <a:rPr lang="ar-IQ" sz="3200" b="1" dirty="0">
                <a:ea typeface="Calibri"/>
              </a:rPr>
              <a:t>والمتمثلة بتحليل الوظائف وتحديد القيمة لهذه الوظائف من خلال معرفة كلفتها واستحقاقها الوظيفي سيعمل على تخفيض كلف الجودة(كلف الفشل الداخلي والخارجي) والتي ستنعكس في تحسين نوعية المنتج " .</a:t>
            </a:r>
            <a:endParaRPr lang="en-US" sz="3200" dirty="0">
              <a:ea typeface="Calibri"/>
              <a:cs typeface="Arial"/>
            </a:endParaRPr>
          </a:p>
        </p:txBody>
      </p:sp>
    </p:spTree>
    <p:extLst>
      <p:ext uri="{BB962C8B-B14F-4D97-AF65-F5344CB8AC3E}">
        <p14:creationId xmlns:p14="http://schemas.microsoft.com/office/powerpoint/2010/main" val="288440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47" y="0"/>
            <a:ext cx="9036496" cy="4029821"/>
          </a:xfrm>
          <a:prstGeom prst="rect">
            <a:avLst/>
          </a:prstGeom>
        </p:spPr>
        <p:txBody>
          <a:bodyPr wrap="square">
            <a:spAutoFit/>
          </a:bodyPr>
          <a:lstStyle/>
          <a:p>
            <a:pPr algn="just">
              <a:lnSpc>
                <a:spcPct val="115000"/>
              </a:lnSpc>
              <a:spcAft>
                <a:spcPts val="1000"/>
              </a:spcAft>
            </a:pPr>
            <a:endParaRPr lang="ar-IQ" sz="2000" b="1" dirty="0" smtClean="0">
              <a:ea typeface="Calibri"/>
            </a:endParaRPr>
          </a:p>
          <a:p>
            <a:pPr algn="just">
              <a:lnSpc>
                <a:spcPct val="115000"/>
              </a:lnSpc>
              <a:spcAft>
                <a:spcPts val="1000"/>
              </a:spcAft>
            </a:pPr>
            <a:r>
              <a:rPr lang="ar-IQ" sz="2800" b="1" dirty="0" smtClean="0">
                <a:ea typeface="Calibri"/>
              </a:rPr>
              <a:t>أولا</a:t>
            </a:r>
            <a:r>
              <a:rPr lang="ar-IQ" sz="2800" b="1" dirty="0">
                <a:ea typeface="Calibri"/>
              </a:rPr>
              <a:t>" :ـ الجودة من وجهة نظر </a:t>
            </a:r>
            <a:r>
              <a:rPr lang="ar-IQ" sz="2800" b="1" dirty="0" smtClean="0">
                <a:ea typeface="Calibri"/>
              </a:rPr>
              <a:t>الزبون:</a:t>
            </a:r>
            <a:endParaRPr lang="en-US" sz="2800" dirty="0" smtClean="0">
              <a:ea typeface="Calibri"/>
              <a:cs typeface="Arial"/>
            </a:endParaRPr>
          </a:p>
          <a:p>
            <a:pPr algn="just">
              <a:lnSpc>
                <a:spcPct val="115000"/>
              </a:lnSpc>
              <a:spcAft>
                <a:spcPts val="1000"/>
              </a:spcAft>
            </a:pPr>
            <a:r>
              <a:rPr lang="ar-IQ" sz="3200" b="1" dirty="0" smtClean="0">
                <a:ea typeface="Calibri"/>
              </a:rPr>
              <a:t>إن الجودةهي الملائمة للاستعمال </a:t>
            </a:r>
            <a:r>
              <a:rPr lang="en-US" sz="3200" b="1" dirty="0" smtClean="0">
                <a:ea typeface="Calibri"/>
                <a:cs typeface="Arial"/>
              </a:rPr>
              <a:t>Fitness for use</a:t>
            </a:r>
            <a:r>
              <a:rPr lang="en-US" sz="3200" b="1" dirty="0" smtClean="0">
                <a:effectLst/>
                <a:latin typeface="Arial"/>
                <a:ea typeface="Calibri"/>
                <a:cs typeface="Arial"/>
              </a:rPr>
              <a:t> </a:t>
            </a:r>
            <a:r>
              <a:rPr lang="ar-IQ" sz="3200" b="1" dirty="0" smtClean="0">
                <a:ea typeface="Calibri"/>
              </a:rPr>
              <a:t>، إما الجمعية الأمريكية للسيطرة النوعية </a:t>
            </a:r>
            <a:r>
              <a:rPr lang="en-US" sz="3200" b="1" dirty="0" smtClean="0">
                <a:ea typeface="Calibri"/>
                <a:cs typeface="Arial"/>
              </a:rPr>
              <a:t>(ASQC)</a:t>
            </a:r>
            <a:r>
              <a:rPr lang="en-US" sz="3200" b="1" dirty="0" smtClean="0">
                <a:effectLst/>
                <a:latin typeface="Arial"/>
                <a:ea typeface="Calibri"/>
                <a:cs typeface="Arial"/>
              </a:rPr>
              <a:t> </a:t>
            </a:r>
            <a:r>
              <a:rPr lang="ar-IQ" sz="3200" b="1" dirty="0" smtClean="0">
                <a:latin typeface="Arial"/>
                <a:ea typeface="Calibri"/>
              </a:rPr>
              <a:t>فترى بأن الجودة هي مجموعة من الصفات للمنتوج المصنّع المقدمة التي تلبي احتياجات الزبائن وتوقعاتهم .</a:t>
            </a:r>
            <a:endParaRPr lang="en-US" sz="3200" dirty="0">
              <a:ea typeface="Calibri"/>
              <a:cs typeface="Arial"/>
            </a:endParaRPr>
          </a:p>
        </p:txBody>
      </p:sp>
    </p:spTree>
    <p:extLst>
      <p:ext uri="{BB962C8B-B14F-4D97-AF65-F5344CB8AC3E}">
        <p14:creationId xmlns:p14="http://schemas.microsoft.com/office/powerpoint/2010/main" val="85803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48863"/>
          </a:xfrm>
          <a:prstGeom prst="rect">
            <a:avLst/>
          </a:prstGeom>
        </p:spPr>
        <p:txBody>
          <a:bodyPr wrap="square">
            <a:spAutoFit/>
          </a:bodyPr>
          <a:lstStyle/>
          <a:p>
            <a:pPr algn="just">
              <a:lnSpc>
                <a:spcPct val="115000"/>
              </a:lnSpc>
              <a:spcAft>
                <a:spcPts val="1000"/>
              </a:spcAft>
            </a:pPr>
            <a:r>
              <a:rPr lang="ar-IQ" b="1" dirty="0">
                <a:ea typeface="Calibri"/>
              </a:rPr>
              <a:t> </a:t>
            </a:r>
            <a:endParaRPr lang="ar-IQ" b="1" dirty="0" smtClean="0">
              <a:ea typeface="Calibri"/>
            </a:endParaRPr>
          </a:p>
          <a:p>
            <a:pPr algn="just">
              <a:lnSpc>
                <a:spcPct val="115000"/>
              </a:lnSpc>
              <a:spcAft>
                <a:spcPts val="1000"/>
              </a:spcAft>
            </a:pPr>
            <a:r>
              <a:rPr lang="ar-IQ" sz="2400" b="1" dirty="0" smtClean="0">
                <a:ea typeface="Calibri"/>
              </a:rPr>
              <a:t>وهناك </a:t>
            </a:r>
            <a:r>
              <a:rPr lang="ar-IQ" sz="2400" b="1" dirty="0">
                <a:ea typeface="Calibri"/>
              </a:rPr>
              <a:t>عدة أبعاد لجودة المنتوج </a:t>
            </a:r>
            <a:r>
              <a:rPr lang="ar-IQ" sz="2400" b="1" dirty="0" smtClean="0">
                <a:ea typeface="Calibri"/>
              </a:rPr>
              <a:t>من </a:t>
            </a:r>
            <a:r>
              <a:rPr lang="ar-IQ" sz="2400" b="1" dirty="0">
                <a:ea typeface="Calibri"/>
              </a:rPr>
              <a:t>خلالها يمكن تلبية احتياجات الزبون وتوقعاته وبالشكل الذي يحقق رضاه </a:t>
            </a:r>
            <a:r>
              <a:rPr lang="ar-IQ" sz="2400" b="1" dirty="0" smtClean="0">
                <a:ea typeface="Calibri"/>
              </a:rPr>
              <a:t>: </a:t>
            </a:r>
          </a:p>
          <a:p>
            <a:pPr marL="457200" indent="-457200" algn="just">
              <a:lnSpc>
                <a:spcPct val="115000"/>
              </a:lnSpc>
              <a:spcAft>
                <a:spcPts val="1000"/>
              </a:spcAft>
              <a:buAutoNum type="arabicParenR"/>
            </a:pPr>
            <a:r>
              <a:rPr lang="ar-IQ" sz="2400" b="1" dirty="0" smtClean="0">
                <a:ea typeface="Calibri"/>
              </a:rPr>
              <a:t>الأداء </a:t>
            </a:r>
            <a:r>
              <a:rPr lang="en-US" sz="2400" b="1" dirty="0" smtClean="0">
                <a:ea typeface="Calibri"/>
                <a:cs typeface="Arial"/>
              </a:rPr>
              <a:t>Performance</a:t>
            </a:r>
            <a:r>
              <a:rPr lang="ar-IQ" sz="2400" b="1" dirty="0" smtClean="0">
                <a:ea typeface="Calibri"/>
              </a:rPr>
              <a:t> :ـ ويمثل مجموعة من الخصائص التشغيلية الأساسية للمنتوج التي تلبي احتياجات الزبائن وتوقعاتهم أو إنها الكيفية التي يتم بها أداء الوظيفة ومعالمها .</a:t>
            </a:r>
          </a:p>
          <a:p>
            <a:pPr marL="457200" indent="-457200" algn="just">
              <a:lnSpc>
                <a:spcPct val="115000"/>
              </a:lnSpc>
              <a:spcAft>
                <a:spcPts val="1000"/>
              </a:spcAft>
              <a:buAutoNum type="arabicParenR"/>
            </a:pPr>
            <a:r>
              <a:rPr lang="ar-IQ" sz="2400" b="1" dirty="0" smtClean="0">
                <a:ea typeface="Calibri"/>
              </a:rPr>
              <a:t>السمات </a:t>
            </a:r>
            <a:r>
              <a:rPr lang="en-US" sz="2400" b="1" dirty="0">
                <a:ea typeface="Calibri"/>
                <a:cs typeface="Arial"/>
              </a:rPr>
              <a:t>Features</a:t>
            </a:r>
            <a:r>
              <a:rPr lang="ar-IQ" sz="2400" b="1" dirty="0">
                <a:ea typeface="Calibri"/>
              </a:rPr>
              <a:t> :ـ وهي الخصائص الإضافية للمنتوج التي تساعد في أداء وظائفه الأساسية .</a:t>
            </a:r>
            <a:endParaRPr lang="en-US" sz="2400" dirty="0">
              <a:ea typeface="Calibri"/>
              <a:cs typeface="Arial"/>
            </a:endParaRPr>
          </a:p>
          <a:p>
            <a:pPr marL="342900" lvl="0" indent="-342900" algn="just">
              <a:lnSpc>
                <a:spcPct val="115000"/>
              </a:lnSpc>
              <a:spcAft>
                <a:spcPts val="1000"/>
              </a:spcAft>
              <a:buFont typeface="+mj-lt"/>
              <a:buAutoNum type="arabicParenR"/>
            </a:pPr>
            <a:r>
              <a:rPr lang="ar-IQ" sz="2400" b="1" dirty="0">
                <a:ea typeface="Calibri"/>
              </a:rPr>
              <a:t>المعولية (الاعتمادية) </a:t>
            </a:r>
            <a:r>
              <a:rPr lang="en-US" sz="2400" b="1" dirty="0">
                <a:ea typeface="Calibri"/>
                <a:cs typeface="Arial"/>
              </a:rPr>
              <a:t>Reliability</a:t>
            </a:r>
            <a:r>
              <a:rPr lang="ar-IQ" sz="2400" b="1" dirty="0">
                <a:ea typeface="Calibri"/>
              </a:rPr>
              <a:t> :ـ وتعني احتمال عمل المنتوج بشكل جيد خلال مدة معينة </a:t>
            </a:r>
            <a:endParaRPr lang="en-US" sz="2400" dirty="0">
              <a:ea typeface="Calibri"/>
              <a:cs typeface="Arial"/>
            </a:endParaRPr>
          </a:p>
          <a:p>
            <a:pPr marL="342900" lvl="0" indent="-342900" algn="just">
              <a:lnSpc>
                <a:spcPct val="115000"/>
              </a:lnSpc>
              <a:spcAft>
                <a:spcPts val="1000"/>
              </a:spcAft>
              <a:buFont typeface="+mj-lt"/>
              <a:buAutoNum type="arabicParenR"/>
            </a:pPr>
            <a:r>
              <a:rPr lang="ar-IQ" sz="2400" b="1" dirty="0">
                <a:ea typeface="Calibri"/>
              </a:rPr>
              <a:t>المطابقة </a:t>
            </a:r>
            <a:r>
              <a:rPr lang="en-US" sz="2400" b="1" dirty="0">
                <a:ea typeface="Calibri"/>
                <a:cs typeface="Arial"/>
              </a:rPr>
              <a:t>Conformance</a:t>
            </a:r>
            <a:r>
              <a:rPr lang="ar-IQ" sz="2400" b="1" dirty="0">
                <a:ea typeface="Calibri"/>
              </a:rPr>
              <a:t> :ـ وهي درجة مطابقة المنتوج للمعايير أو المواصفات المحددة التي يرغب بها الزبائن بحيث يمكن أن تلبي احتياجاتهم وتوقعاتهم .</a:t>
            </a:r>
            <a:endParaRPr lang="ar-IQ" sz="2400" dirty="0"/>
          </a:p>
        </p:txBody>
      </p:sp>
    </p:spTree>
    <p:extLst>
      <p:ext uri="{BB962C8B-B14F-4D97-AF65-F5344CB8AC3E}">
        <p14:creationId xmlns:p14="http://schemas.microsoft.com/office/powerpoint/2010/main" val="14522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247"/>
            <a:ext cx="9144000" cy="6526915"/>
          </a:xfrm>
          <a:prstGeom prst="rect">
            <a:avLst/>
          </a:prstGeom>
        </p:spPr>
        <p:txBody>
          <a:bodyPr wrap="square">
            <a:spAutoFit/>
          </a:bodyPr>
          <a:lstStyle/>
          <a:p>
            <a:pPr marL="342900" lvl="0" indent="-342900" algn="just">
              <a:lnSpc>
                <a:spcPct val="115000"/>
              </a:lnSpc>
              <a:spcAft>
                <a:spcPts val="1000"/>
              </a:spcAft>
              <a:buFont typeface="+mj-lt"/>
              <a:buAutoNum type="arabicParenR"/>
            </a:pPr>
            <a:endParaRPr lang="ar-IQ" sz="2800" b="1" dirty="0" smtClean="0">
              <a:ea typeface="Calibri"/>
            </a:endParaRPr>
          </a:p>
          <a:p>
            <a:pPr marL="342900" lvl="0" indent="-342900" algn="just">
              <a:lnSpc>
                <a:spcPct val="115000"/>
              </a:lnSpc>
              <a:spcAft>
                <a:spcPts val="1000"/>
              </a:spcAft>
              <a:buFont typeface="+mj-lt"/>
              <a:buAutoNum type="arabicParenR"/>
            </a:pPr>
            <a:r>
              <a:rPr lang="ar-IQ" sz="2800" b="1" dirty="0" smtClean="0">
                <a:ea typeface="Calibri"/>
              </a:rPr>
              <a:t>5</a:t>
            </a:r>
            <a:r>
              <a:rPr lang="ar-IQ" sz="2400" b="1" dirty="0" smtClean="0">
                <a:ea typeface="Calibri"/>
              </a:rPr>
              <a:t>)-المتانة (التحمل) </a:t>
            </a:r>
            <a:r>
              <a:rPr lang="en-US" sz="2400" b="1" dirty="0" smtClean="0">
                <a:ea typeface="Calibri"/>
                <a:cs typeface="Arial"/>
              </a:rPr>
              <a:t>Durability</a:t>
            </a:r>
            <a:r>
              <a:rPr lang="ar-IQ" sz="2400" b="1" dirty="0" smtClean="0">
                <a:ea typeface="Calibri"/>
              </a:rPr>
              <a:t> :ـ وتعني مقدار الاستعمال الذي يحصل عليه الزبون من المنتوج خلال عمره الإنتاجي أي قبل التخلص منه أو استبداله .</a:t>
            </a:r>
            <a:endParaRPr lang="en-US" sz="2400" dirty="0" smtClean="0">
              <a:ea typeface="Calibri"/>
              <a:cs typeface="Arial"/>
            </a:endParaRPr>
          </a:p>
          <a:p>
            <a:pPr marL="342900" lvl="0" indent="-342900" algn="just">
              <a:lnSpc>
                <a:spcPct val="115000"/>
              </a:lnSpc>
              <a:spcAft>
                <a:spcPts val="1000"/>
              </a:spcAft>
              <a:buFont typeface="+mj-lt"/>
              <a:buAutoNum type="arabicParenR"/>
            </a:pPr>
            <a:r>
              <a:rPr lang="ar-IQ" sz="2400" b="1" dirty="0" smtClean="0">
                <a:ea typeface="Calibri"/>
              </a:rPr>
              <a:t>6)-القابلية </a:t>
            </a:r>
            <a:r>
              <a:rPr lang="ar-IQ" sz="2400" b="1" dirty="0">
                <a:ea typeface="Calibri"/>
              </a:rPr>
              <a:t>على الخدمة </a:t>
            </a:r>
            <a:r>
              <a:rPr lang="en-US" sz="2400" b="1" dirty="0">
                <a:ea typeface="Calibri"/>
                <a:cs typeface="Arial"/>
              </a:rPr>
              <a:t>Serviceability</a:t>
            </a:r>
            <a:r>
              <a:rPr lang="ar-IQ" sz="2400" b="1" dirty="0">
                <a:ea typeface="Calibri"/>
              </a:rPr>
              <a:t> :ـ وتشير إلى إمكانية تصليح المنتوج بالسرعة والكفاءة عند حصول مشكلة في استعماله فضلا" عن توفر أدواته الاحتياطية بكلفة منخفضة .</a:t>
            </a:r>
            <a:endParaRPr lang="en-US" sz="2400" dirty="0">
              <a:ea typeface="Calibri"/>
              <a:cs typeface="Arial"/>
            </a:endParaRPr>
          </a:p>
          <a:p>
            <a:pPr marL="342900" lvl="0" indent="-342900" algn="just">
              <a:lnSpc>
                <a:spcPct val="115000"/>
              </a:lnSpc>
              <a:spcAft>
                <a:spcPts val="1000"/>
              </a:spcAft>
              <a:buFont typeface="+mj-lt"/>
              <a:buAutoNum type="arabicParenR"/>
            </a:pPr>
            <a:r>
              <a:rPr lang="ar-IQ" sz="2400" b="1" dirty="0" smtClean="0">
                <a:ea typeface="Calibri"/>
              </a:rPr>
              <a:t>7-)الجمالية </a:t>
            </a:r>
            <a:r>
              <a:rPr lang="en-US" sz="2400" b="1" dirty="0">
                <a:ea typeface="Calibri"/>
                <a:cs typeface="Arial"/>
              </a:rPr>
              <a:t>Aesthetics</a:t>
            </a:r>
            <a:r>
              <a:rPr lang="ar-IQ" sz="2400" b="1" dirty="0">
                <a:ea typeface="Calibri"/>
              </a:rPr>
              <a:t> :ـ وهي مجموعة من الخصائص التي يفضلها الزبون بناءا" على تفضيلاته الخاصة كالشكل والصوت واللون وغيرها . </a:t>
            </a:r>
            <a:endParaRPr lang="en-US" sz="2400" dirty="0">
              <a:ea typeface="Calibri"/>
              <a:cs typeface="Arial"/>
            </a:endParaRPr>
          </a:p>
          <a:p>
            <a:r>
              <a:rPr lang="ar-IQ" sz="2400" b="1" dirty="0" smtClean="0">
                <a:ea typeface="Calibri"/>
              </a:rPr>
              <a:t>8-) الجودة </a:t>
            </a:r>
            <a:r>
              <a:rPr lang="ar-IQ" sz="2400" b="1" dirty="0">
                <a:ea typeface="Calibri"/>
              </a:rPr>
              <a:t>المدركة </a:t>
            </a:r>
            <a:r>
              <a:rPr lang="en-US" sz="2400" b="1" dirty="0">
                <a:ea typeface="Calibri"/>
                <a:cs typeface="Arial"/>
              </a:rPr>
              <a:t>Perceived Quality</a:t>
            </a:r>
            <a:r>
              <a:rPr lang="ar-IQ" sz="2400" b="1" dirty="0">
                <a:ea typeface="Calibri"/>
              </a:rPr>
              <a:t> :ـ </a:t>
            </a:r>
            <a:r>
              <a:rPr lang="ar-IQ" sz="2400" b="1" dirty="0" smtClean="0">
                <a:ea typeface="Calibri"/>
              </a:rPr>
              <a:t>إذ </a:t>
            </a:r>
            <a:r>
              <a:rPr lang="ar-IQ" sz="2400" b="1" dirty="0">
                <a:ea typeface="Calibri"/>
              </a:rPr>
              <a:t>ينظر إلى الجودة على إنها درجة الانسجام مابين توقعات الزبائن لمنتجات الوحدة الاقتصادية وإدراكهم لهذه التوقعات </a:t>
            </a:r>
          </a:p>
        </p:txBody>
      </p:sp>
    </p:spTree>
    <p:extLst>
      <p:ext uri="{BB962C8B-B14F-4D97-AF65-F5344CB8AC3E}">
        <p14:creationId xmlns:p14="http://schemas.microsoft.com/office/powerpoint/2010/main" val="55609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65" y="1052736"/>
            <a:ext cx="9187312"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19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168"/>
            <a:ext cx="9036496" cy="6989606"/>
          </a:xfrm>
          <a:prstGeom prst="rect">
            <a:avLst/>
          </a:prstGeom>
        </p:spPr>
        <p:txBody>
          <a:bodyPr wrap="square">
            <a:spAutoFit/>
          </a:bodyPr>
          <a:lstStyle/>
          <a:p>
            <a:pPr algn="just">
              <a:lnSpc>
                <a:spcPct val="115000"/>
              </a:lnSpc>
              <a:spcAft>
                <a:spcPts val="1000"/>
              </a:spcAft>
            </a:pPr>
            <a:endParaRPr lang="ar-IQ" b="1" dirty="0" smtClean="0">
              <a:ea typeface="Calibri"/>
            </a:endParaRPr>
          </a:p>
          <a:p>
            <a:pPr algn="just">
              <a:lnSpc>
                <a:spcPct val="115000"/>
              </a:lnSpc>
              <a:spcAft>
                <a:spcPts val="1000"/>
              </a:spcAft>
            </a:pPr>
            <a:endParaRPr lang="ar-IQ" b="1" dirty="0">
              <a:ea typeface="Calibri"/>
            </a:endParaRPr>
          </a:p>
          <a:p>
            <a:pPr algn="just">
              <a:lnSpc>
                <a:spcPct val="115000"/>
              </a:lnSpc>
              <a:spcAft>
                <a:spcPts val="1000"/>
              </a:spcAft>
            </a:pPr>
            <a:r>
              <a:rPr lang="ar-IQ" sz="2400" b="1" dirty="0" smtClean="0">
                <a:ea typeface="Calibri"/>
              </a:rPr>
              <a:t>وأهمية </a:t>
            </a:r>
            <a:r>
              <a:rPr lang="ar-IQ" sz="2400" b="1" dirty="0">
                <a:ea typeface="Calibri"/>
              </a:rPr>
              <a:t>الجودة بالنسبة للوحدة الاقتصادية هي :</a:t>
            </a:r>
            <a:r>
              <a:rPr lang="ar-IQ" sz="2400" b="1" dirty="0" smtClean="0">
                <a:ea typeface="Calibri"/>
              </a:rPr>
              <a:t>ـ)</a:t>
            </a:r>
            <a:endParaRPr lang="en-US" sz="2400" dirty="0">
              <a:ea typeface="Calibri"/>
              <a:cs typeface="Arial"/>
            </a:endParaRPr>
          </a:p>
          <a:p>
            <a:pPr marL="342900" lvl="0" indent="-342900" algn="just">
              <a:lnSpc>
                <a:spcPct val="115000"/>
              </a:lnSpc>
              <a:spcAft>
                <a:spcPts val="1000"/>
              </a:spcAft>
              <a:buFont typeface="+mj-lt"/>
              <a:buAutoNum type="arabicParenR"/>
            </a:pPr>
            <a:r>
              <a:rPr lang="ar-IQ" sz="2800" b="1" dirty="0">
                <a:ea typeface="Calibri"/>
              </a:rPr>
              <a:t>التكاليف والحصة السوقية </a:t>
            </a:r>
            <a:r>
              <a:rPr lang="en-US" sz="2800" b="1" dirty="0">
                <a:ea typeface="Calibri"/>
                <a:cs typeface="Arial"/>
              </a:rPr>
              <a:t>Costs and Market Share</a:t>
            </a:r>
            <a:r>
              <a:rPr lang="en-US" sz="2800" b="1" dirty="0" smtClean="0">
                <a:effectLst/>
                <a:latin typeface="Arial"/>
                <a:ea typeface="Calibri"/>
                <a:cs typeface="Arial"/>
              </a:rPr>
              <a:t> </a:t>
            </a:r>
            <a:r>
              <a:rPr lang="ar-IQ" sz="2800" b="1" dirty="0">
                <a:latin typeface="Arial"/>
                <a:ea typeface="Calibri"/>
              </a:rPr>
              <a:t>:ـ إن الجودة العالية للمنتجات يمكن أن تقود إلى زيادة الحصة السوقية وتوفر في التكاليف الأمر الذي يؤثر في الربحية، حيث أن تحسين الجودة يؤدي إلى تحسين سمعة الوحدة الاقتصادية مما يؤدي إلى زيادة حصتها السوقية أي يؤدي إلى زيادة حجم مبيعاتها مما يؤثر إيجابا" في ربحيتها، ومن جانب آخر فأن تحسين الجودة يؤدي إلى تخفيض التكاليف نتيجة لزيادة الطاقة الإنتاجية وتقليل تكاليف التالف وتكاليف إعادة الصنع وتكاليف إعادة الفحص وتكاليف الضمان وغيرها من التكاليف </a:t>
            </a:r>
            <a:r>
              <a:rPr lang="ar-IQ" sz="2800" b="1" dirty="0" smtClean="0">
                <a:latin typeface="Arial"/>
                <a:ea typeface="Calibri"/>
              </a:rPr>
              <a:t>.</a:t>
            </a:r>
            <a:endParaRPr lang="en-US" sz="2800" dirty="0">
              <a:ea typeface="Calibri"/>
              <a:cs typeface="Arial"/>
            </a:endParaRPr>
          </a:p>
        </p:txBody>
      </p:sp>
    </p:spTree>
    <p:extLst>
      <p:ext uri="{BB962C8B-B14F-4D97-AF65-F5344CB8AC3E}">
        <p14:creationId xmlns:p14="http://schemas.microsoft.com/office/powerpoint/2010/main" val="4270252560"/>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341</TotalTime>
  <Words>2067</Words>
  <Application>Microsoft Office PowerPoint</Application>
  <PresentationFormat>On-screen Show (4:3)</PresentationFormat>
  <Paragraphs>116</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Tahoma</vt:lpstr>
      <vt:lpstr>Trebuchet MS</vt:lpstr>
      <vt:lpstr>Verdana</vt:lpstr>
      <vt:lpstr>Wingdings 2</vt:lpstr>
      <vt:lpstr>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Faisal</cp:lastModifiedBy>
  <cp:revision>54</cp:revision>
  <dcterms:created xsi:type="dcterms:W3CDTF">2014-03-26T13:32:35Z</dcterms:created>
  <dcterms:modified xsi:type="dcterms:W3CDTF">2019-03-15T17:21:12Z</dcterms:modified>
</cp:coreProperties>
</file>