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7" r:id="rId19"/>
    <p:sldId id="274" r:id="rId20"/>
    <p:sldId id="278" r:id="rId21"/>
    <p:sldId id="276" r:id="rId22"/>
    <p:sldId id="279"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1ADE700-D842-456B-A64B-5B880EBF20C3}" type="datetimeFigureOut">
              <a:rPr lang="ar-IQ" smtClean="0"/>
              <a:t>10/07/1440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6AFD5A6-E23D-4EDF-BC8D-53644145EFF2}" type="slidenum">
              <a:rPr lang="ar-IQ" smtClean="0"/>
              <a:t>‹#›</a:t>
            </a:fld>
            <a:endParaRPr lang="ar-IQ"/>
          </a:p>
        </p:txBody>
      </p:sp>
    </p:spTree>
    <p:extLst>
      <p:ext uri="{BB962C8B-B14F-4D97-AF65-F5344CB8AC3E}">
        <p14:creationId xmlns:p14="http://schemas.microsoft.com/office/powerpoint/2010/main" val="143576644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6AFD5A6-E23D-4EDF-BC8D-53644145EFF2}" type="slidenum">
              <a:rPr lang="ar-IQ" smtClean="0"/>
              <a:t>3</a:t>
            </a:fld>
            <a:endParaRPr lang="ar-IQ"/>
          </a:p>
        </p:txBody>
      </p:sp>
    </p:spTree>
    <p:extLst>
      <p:ext uri="{BB962C8B-B14F-4D97-AF65-F5344CB8AC3E}">
        <p14:creationId xmlns:p14="http://schemas.microsoft.com/office/powerpoint/2010/main" val="2983714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DFFE3E-F386-458B-BCC5-D56A161E2CF1}" type="datetimeFigureOut">
              <a:rPr lang="ar-IQ" smtClean="0"/>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1E4684-674E-4768-BE1C-F9214DB23F8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FFE3E-F386-458B-BCC5-D56A161E2CF1}" type="datetimeFigureOut">
              <a:rPr lang="ar-IQ" smtClean="0"/>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1E4684-674E-4768-BE1C-F9214DB23F8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FFE3E-F386-458B-BCC5-D56A161E2CF1}" type="datetimeFigureOut">
              <a:rPr lang="ar-IQ" smtClean="0"/>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1E4684-674E-4768-BE1C-F9214DB23F8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DFFE3E-F386-458B-BCC5-D56A161E2CF1}" type="datetimeFigureOut">
              <a:rPr lang="ar-IQ" smtClean="0"/>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1E4684-674E-4768-BE1C-F9214DB23F8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DFFE3E-F386-458B-BCC5-D56A161E2CF1}" type="datetimeFigureOut">
              <a:rPr lang="ar-IQ" smtClean="0"/>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B1E4684-674E-4768-BE1C-F9214DB23F8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DFFE3E-F386-458B-BCC5-D56A161E2CF1}" type="datetimeFigureOut">
              <a:rPr lang="ar-IQ" smtClean="0"/>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B1E4684-674E-4768-BE1C-F9214DB23F8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DFFE3E-F386-458B-BCC5-D56A161E2CF1}" type="datetimeFigureOut">
              <a:rPr lang="ar-IQ" smtClean="0"/>
              <a:t>10/07/1440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B1E4684-674E-4768-BE1C-F9214DB23F8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DFFE3E-F386-458B-BCC5-D56A161E2CF1}" type="datetimeFigureOut">
              <a:rPr lang="ar-IQ" smtClean="0"/>
              <a:t>10/07/1440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B1E4684-674E-4768-BE1C-F9214DB23F8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FFE3E-F386-458B-BCC5-D56A161E2CF1}" type="datetimeFigureOut">
              <a:rPr lang="ar-IQ" smtClean="0"/>
              <a:t>10/07/1440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B1E4684-674E-4768-BE1C-F9214DB23F8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FFE3E-F386-458B-BCC5-D56A161E2CF1}" type="datetimeFigureOut">
              <a:rPr lang="ar-IQ" smtClean="0"/>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B1E4684-674E-4768-BE1C-F9214DB23F8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FFE3E-F386-458B-BCC5-D56A161E2CF1}" type="datetimeFigureOut">
              <a:rPr lang="ar-IQ" smtClean="0"/>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B1E4684-674E-4768-BE1C-F9214DB23F89}" type="slidenum">
              <a:rPr lang="ar-IQ" smtClean="0"/>
              <a:t>‹#›</a:t>
            </a:fld>
            <a:endParaRPr lang="ar-IQ"/>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55DFFE3E-F386-458B-BCC5-D56A161E2CF1}" type="datetimeFigureOut">
              <a:rPr lang="ar-IQ" smtClean="0"/>
              <a:t>10/07/1440</a:t>
            </a:fld>
            <a:endParaRPr lang="ar-IQ"/>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B1E4684-674E-4768-BE1C-F9214DB23F89}"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1" eaLnBrk="1" latinLnBrk="0" hangingPunct="1">
        <a:spcBef>
          <a:spcPct val="0"/>
        </a:spcBef>
        <a:buNone/>
        <a:defRPr sz="3200" kern="1200">
          <a:solidFill>
            <a:schemeClr val="tx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9432"/>
            <a:ext cx="10249995" cy="7770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8220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44334"/>
            <a:ext cx="9143999" cy="369332"/>
          </a:xfrm>
          <a:prstGeom prst="rect">
            <a:avLst/>
          </a:prstGeom>
        </p:spPr>
        <p:txBody>
          <a:bodyPr wrap="square">
            <a:spAutoFit/>
          </a:bodyPr>
          <a:lstStyle/>
          <a:p>
            <a:r>
              <a:rPr lang="ar-IQ" dirty="0" smtClean="0"/>
              <a:t>-</a:t>
            </a:r>
            <a:endParaRPr lang="ar-IQ" dirty="0"/>
          </a:p>
        </p:txBody>
      </p:sp>
      <p:sp>
        <p:nvSpPr>
          <p:cNvPr id="3" name="Rectangle 2"/>
          <p:cNvSpPr/>
          <p:nvPr/>
        </p:nvSpPr>
        <p:spPr>
          <a:xfrm>
            <a:off x="1" y="0"/>
            <a:ext cx="9143998" cy="4401205"/>
          </a:xfrm>
          <a:prstGeom prst="rect">
            <a:avLst/>
          </a:prstGeom>
        </p:spPr>
        <p:txBody>
          <a:bodyPr wrap="square">
            <a:spAutoFit/>
          </a:bodyPr>
          <a:lstStyle/>
          <a:p>
            <a:r>
              <a:rPr lang="ar-IQ" sz="3600" dirty="0" smtClean="0"/>
              <a:t>1</a:t>
            </a:r>
            <a:r>
              <a:rPr lang="ar-IQ" sz="4000" b="1" u="sng" dirty="0" smtClean="0"/>
              <a:t>- الاهمية </a:t>
            </a:r>
            <a:r>
              <a:rPr lang="ar-IQ" sz="4000" b="1" u="sng" dirty="0"/>
              <a:t>الاقتصادية لجودة </a:t>
            </a:r>
            <a:r>
              <a:rPr lang="ar-IQ" sz="4000" b="1" u="sng" dirty="0" smtClean="0"/>
              <a:t>التدقيق:</a:t>
            </a:r>
          </a:p>
          <a:p>
            <a:r>
              <a:rPr lang="ar-IQ" sz="4000" b="1" dirty="0" smtClean="0"/>
              <a:t>تقديم خدمات تدقيقية ذات جودة عالية يقلل من مخاطرة تمويل المشاريع الاقتصادية في ظل المنافسة.ومتى ماتمتع الكادر التدقيقي بالكفاءة والخبرة والموضوعية سيتم الاداء بالجودة العالية.</a:t>
            </a:r>
            <a:endParaRPr lang="ar-IQ" sz="4000" b="1" dirty="0"/>
          </a:p>
        </p:txBody>
      </p:sp>
    </p:spTree>
    <p:extLst>
      <p:ext uri="{BB962C8B-B14F-4D97-AF65-F5344CB8AC3E}">
        <p14:creationId xmlns:p14="http://schemas.microsoft.com/office/powerpoint/2010/main" val="1332523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771" y="1"/>
            <a:ext cx="8868229" cy="7355860"/>
          </a:xfrm>
          <a:prstGeom prst="rect">
            <a:avLst/>
          </a:prstGeom>
        </p:spPr>
        <p:txBody>
          <a:bodyPr wrap="square">
            <a:spAutoFit/>
          </a:bodyPr>
          <a:lstStyle/>
          <a:p>
            <a:r>
              <a:rPr lang="ar-IQ" dirty="0" smtClean="0"/>
              <a:t>-</a:t>
            </a:r>
            <a:r>
              <a:rPr lang="ar-IQ" sz="4000" dirty="0" smtClean="0"/>
              <a:t>2</a:t>
            </a:r>
            <a:r>
              <a:rPr lang="ar-IQ" sz="4000" u="sng" dirty="0" smtClean="0"/>
              <a:t>-</a:t>
            </a:r>
            <a:r>
              <a:rPr lang="ar-IQ" sz="4000" b="1" u="sng" dirty="0" smtClean="0"/>
              <a:t>الاهمية </a:t>
            </a:r>
            <a:r>
              <a:rPr lang="ar-IQ" sz="4000" b="1" u="sng" dirty="0"/>
              <a:t>القانونية لجودة التدقيق </a:t>
            </a:r>
            <a:r>
              <a:rPr lang="ar-IQ" sz="4000" b="1" u="sng" dirty="0" smtClean="0"/>
              <a:t>:</a:t>
            </a:r>
          </a:p>
          <a:p>
            <a:r>
              <a:rPr lang="ar-IQ" sz="3600" b="1" dirty="0" smtClean="0"/>
              <a:t>عملية التدقيق</a:t>
            </a:r>
            <a:r>
              <a:rPr lang="ar-IQ" sz="3600" b="1" dirty="0"/>
              <a:t> </a:t>
            </a:r>
            <a:r>
              <a:rPr lang="ar-IQ" sz="3600" b="1" dirty="0" smtClean="0"/>
              <a:t>التي يفرضها القانون تعزز مصداقية الكشوفات المالية وتمكن من التغلب على الضغوطات الادارية لعدم كشف الممارسات السلبية وانتهاكاتها للقوانين والمعايير .والتزام المدقق بالمعايير الدولية والمحلية هوتطبيق لمفهوم جودة التدقيق. وهذا مايجسد حاجة بلدنا لجودة التدقيق لكافة المنظمات الحكومية والشركات للتخلص من كل قساد اداري او مالي يسلب الموارد الاقتصادية والمالية.</a:t>
            </a:r>
            <a:r>
              <a:rPr lang="ar-IQ" sz="3600" b="1" dirty="0"/>
              <a:t/>
            </a:r>
            <a:br>
              <a:rPr lang="ar-IQ" sz="3600" b="1" dirty="0"/>
            </a:br>
            <a:endParaRPr lang="ar-IQ" sz="3600" b="1" dirty="0"/>
          </a:p>
        </p:txBody>
      </p:sp>
    </p:spTree>
    <p:extLst>
      <p:ext uri="{BB962C8B-B14F-4D97-AF65-F5344CB8AC3E}">
        <p14:creationId xmlns:p14="http://schemas.microsoft.com/office/powerpoint/2010/main" val="3946406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515"/>
            <a:ext cx="8863450" cy="6309420"/>
          </a:xfrm>
          <a:prstGeom prst="rect">
            <a:avLst/>
          </a:prstGeom>
        </p:spPr>
        <p:txBody>
          <a:bodyPr wrap="square">
            <a:spAutoFit/>
          </a:bodyPr>
          <a:lstStyle/>
          <a:p>
            <a:r>
              <a:rPr lang="ar-IQ" dirty="0" smtClean="0"/>
              <a:t>3</a:t>
            </a:r>
            <a:r>
              <a:rPr lang="ar-IQ" sz="4000" b="1" u="sng" dirty="0" smtClean="0"/>
              <a:t>-الاهمية </a:t>
            </a:r>
            <a:r>
              <a:rPr lang="ar-IQ" sz="4000" b="1" u="sng" dirty="0"/>
              <a:t>الاجتماعية لجودة التدقيق والرقابة على الجودة: </a:t>
            </a:r>
            <a:r>
              <a:rPr lang="ar-IQ" sz="3600" b="1" dirty="0" smtClean="0"/>
              <a:t>جودة التدقيق تزيد من ثقة الجمهور بالمهنة وتحسين نظرة المجتمع لها وتؤدي الى الاستقرار الاجتماعي ومحاربة الفقر وبناء مجتمعات مزدهرة.وبناء مناخ استثماري ومحاربة الفساد المالي وحماية المصلحة العامة بالموضوعية التي ستتمتع بها جودة التدقيق.وضرورة وجود تشريعات ضد الفساد وحماية اولئك الذين يكشفوا مظاهر الفساد.</a:t>
            </a:r>
            <a:endParaRPr lang="ar-IQ" sz="4000" b="1" dirty="0"/>
          </a:p>
        </p:txBody>
      </p:sp>
    </p:spTree>
    <p:extLst>
      <p:ext uri="{BB962C8B-B14F-4D97-AF65-F5344CB8AC3E}">
        <p14:creationId xmlns:p14="http://schemas.microsoft.com/office/powerpoint/2010/main" val="999764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9050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9029"/>
            <a:ext cx="9158514" cy="7078861"/>
          </a:xfrm>
          <a:prstGeom prst="rect">
            <a:avLst/>
          </a:prstGeom>
        </p:spPr>
        <p:txBody>
          <a:bodyPr wrap="square">
            <a:spAutoFit/>
          </a:bodyPr>
          <a:lstStyle/>
          <a:p>
            <a:r>
              <a:rPr lang="ar-IQ" sz="4000" b="1" u="sng" dirty="0" smtClean="0"/>
              <a:t>اهمية </a:t>
            </a:r>
            <a:r>
              <a:rPr lang="ar-IQ" sz="4000" b="1" u="sng" dirty="0"/>
              <a:t>تطبيق ادارة الجودة </a:t>
            </a:r>
            <a:r>
              <a:rPr lang="ar-IQ" sz="4000" b="1" u="sng" dirty="0" smtClean="0"/>
              <a:t>االشاملة:</a:t>
            </a:r>
          </a:p>
          <a:p>
            <a:r>
              <a:rPr lang="ar-IQ" sz="3600" b="1" dirty="0" smtClean="0"/>
              <a:t>ان (</a:t>
            </a:r>
            <a:r>
              <a:rPr lang="en-US" sz="3600" b="1" dirty="0" smtClean="0"/>
              <a:t>TQM</a:t>
            </a:r>
            <a:r>
              <a:rPr lang="ar-IQ" sz="3600" b="1" dirty="0" smtClean="0"/>
              <a:t>) توفر اساس قوي لبناء وتعزيز البعد التنافسي مع الشركات الناجحة وتحقق التوافق بين جودة المنتجات والمعايير العالمية للجودة بالالتزام بالمواصفات القياسية،والتحسين المستمر وتخفيض التكاليف ونحسين الانتاجية وتزيد الكفاءة وتحسن قدرات العاملين وزيادة ابداعهم بتقليل العيوب بالمنتجات .كماتزيد من الحصة السوقية للشركة وتعظم ارباحها بالاستخدام الامثل للموارد المادية والبشرية وتحقق رضا الزبون.</a:t>
            </a:r>
            <a:r>
              <a:rPr lang="ar-IQ" dirty="0"/>
              <a:t/>
            </a:r>
            <a:br>
              <a:rPr lang="ar-IQ" dirty="0"/>
            </a:br>
            <a:endParaRPr lang="ar-IQ" dirty="0"/>
          </a:p>
        </p:txBody>
      </p:sp>
    </p:spTree>
    <p:extLst>
      <p:ext uri="{BB962C8B-B14F-4D97-AF65-F5344CB8AC3E}">
        <p14:creationId xmlns:p14="http://schemas.microsoft.com/office/powerpoint/2010/main" val="2532075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478423"/>
          </a:xfrm>
          <a:prstGeom prst="rect">
            <a:avLst/>
          </a:prstGeom>
        </p:spPr>
        <p:txBody>
          <a:bodyPr wrap="square">
            <a:spAutoFit/>
          </a:bodyPr>
          <a:lstStyle/>
          <a:p>
            <a:r>
              <a:rPr lang="ar-IQ" sz="4000" b="1" u="sng" dirty="0"/>
              <a:t>خصائص نظام ادارة الجودة الشاملة ومدى ارتباطها بالتدقيق الداخلي</a:t>
            </a:r>
            <a:r>
              <a:rPr lang="ar-IQ" sz="4000" dirty="0" smtClean="0"/>
              <a:t>:</a:t>
            </a:r>
          </a:p>
          <a:p>
            <a:r>
              <a:rPr lang="ar-IQ" sz="3600" b="1" dirty="0" smtClean="0"/>
              <a:t>فالهدف الاساسي ل(</a:t>
            </a:r>
            <a:r>
              <a:rPr lang="en-US" sz="3600" b="1" dirty="0" smtClean="0"/>
              <a:t>TQM</a:t>
            </a:r>
            <a:r>
              <a:rPr lang="ar-IQ" sz="3600" b="1" dirty="0" smtClean="0"/>
              <a:t>) هوتلبية احتياجات المستفيدين الخارجين والداخلين.فالالتزام بالمعايير المهنية والمحلية والدولية والسياسات والاجراءات والقوانين والانظمة  ومعايير السلوك المهني يحقق خصائص ادارة الجودة الشاملة ويجسد جودة التدقيق.</a:t>
            </a:r>
            <a:r>
              <a:rPr lang="ar-IQ" b="1" dirty="0"/>
              <a:t/>
            </a:r>
            <a:br>
              <a:rPr lang="ar-IQ" b="1" dirty="0"/>
            </a:br>
            <a:endParaRPr lang="ar-IQ" b="1" dirty="0"/>
          </a:p>
        </p:txBody>
      </p:sp>
    </p:spTree>
    <p:extLst>
      <p:ext uri="{BB962C8B-B14F-4D97-AF65-F5344CB8AC3E}">
        <p14:creationId xmlns:p14="http://schemas.microsoft.com/office/powerpoint/2010/main" val="3351720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729"/>
            <a:ext cx="9036496" cy="6740307"/>
          </a:xfrm>
          <a:prstGeom prst="rect">
            <a:avLst/>
          </a:prstGeom>
        </p:spPr>
        <p:txBody>
          <a:bodyPr wrap="square">
            <a:spAutoFit/>
          </a:bodyPr>
          <a:lstStyle/>
          <a:p>
            <a:r>
              <a:rPr lang="ar-IQ" sz="4000" b="1" u="sng" dirty="0"/>
              <a:t>التدقيق الداخلي  في ظل تطبيق ادارة الجودة </a:t>
            </a:r>
            <a:r>
              <a:rPr lang="ar-IQ" sz="4000" b="1" u="sng" dirty="0" smtClean="0"/>
              <a:t>الشاملة</a:t>
            </a:r>
            <a:r>
              <a:rPr lang="ar-IQ" sz="4000" u="sng" dirty="0" smtClean="0"/>
              <a:t>:</a:t>
            </a:r>
          </a:p>
          <a:p>
            <a:r>
              <a:rPr lang="ar-IQ" sz="3200" b="1" dirty="0" smtClean="0"/>
              <a:t>1-المحافظة على استقلال ادارة التدقيق وفحص كفاءة النظم.</a:t>
            </a:r>
          </a:p>
          <a:p>
            <a:r>
              <a:rPr lang="ar-IQ" sz="3200" b="1" dirty="0" smtClean="0"/>
              <a:t>2-</a:t>
            </a:r>
            <a:r>
              <a:rPr lang="ar-IQ" sz="3200" b="1" u="sng" dirty="0" smtClean="0"/>
              <a:t> </a:t>
            </a:r>
            <a:r>
              <a:rPr lang="ar-IQ" sz="3200" b="1" dirty="0" smtClean="0"/>
              <a:t>يمثل التدقيق وظيفة استشارية للعاملين والادارة من خلال توظيف خبرات المدققين والموارد المادية لمساعدة العاملين في تنفيذ مسؤولياتهم وتحقيق الاهداف ومساعدة الادارة في تطبيق جميع النظم طبقا لمستويات الجودة.</a:t>
            </a:r>
          </a:p>
          <a:p>
            <a:r>
              <a:rPr lang="ar-IQ" sz="3200" b="1" dirty="0" smtClean="0"/>
              <a:t>3-التحسين المستمر في جودة خدمات التدقيق</a:t>
            </a:r>
          </a:p>
          <a:p>
            <a:r>
              <a:rPr lang="ar-IQ" sz="3200" b="1" u="sng" dirty="0" smtClean="0"/>
              <a:t>4-</a:t>
            </a:r>
            <a:r>
              <a:rPr lang="ar-IQ" sz="3200" b="1" dirty="0" smtClean="0"/>
              <a:t>تقييم المخاطر والتاكد من ان السياسات والاجراءات تنفذ بفاعلية.</a:t>
            </a:r>
            <a:r>
              <a:rPr lang="ar-IQ" sz="3200" b="1" u="sng" dirty="0"/>
              <a:t/>
            </a:r>
            <a:br>
              <a:rPr lang="ar-IQ" sz="3200" b="1" u="sng" dirty="0"/>
            </a:br>
            <a:endParaRPr lang="ar-IQ" sz="3200" b="1" u="sng" dirty="0"/>
          </a:p>
        </p:txBody>
      </p:sp>
    </p:spTree>
    <p:extLst>
      <p:ext uri="{BB962C8B-B14F-4D97-AF65-F5344CB8AC3E}">
        <p14:creationId xmlns:p14="http://schemas.microsoft.com/office/powerpoint/2010/main" val="670111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ar-IQ" sz="4400" b="1" u="sng" dirty="0"/>
              <a:t>العناصر المؤثرة في كفاءة مهنة التدقيق الداخلي في ظل تطبيق نظام ادارة الجودة الشاملة</a:t>
            </a:r>
            <a:r>
              <a:rPr lang="ar-IQ" sz="4400" b="1" dirty="0"/>
              <a:t>:</a:t>
            </a:r>
            <a:br>
              <a:rPr lang="ar-IQ" sz="4400" b="1" dirty="0"/>
            </a:br>
            <a:r>
              <a:rPr lang="ar-IQ" sz="4400" b="1" dirty="0"/>
              <a:t>1-	تلبية خدمات المستفيدين.</a:t>
            </a:r>
            <a:br>
              <a:rPr lang="ar-IQ" sz="4400" b="1" dirty="0"/>
            </a:br>
            <a:r>
              <a:rPr lang="ar-IQ" sz="4400" b="1" dirty="0"/>
              <a:t>2-	فعالية تقارير التدقيق  الداخلي.</a:t>
            </a:r>
            <a:br>
              <a:rPr lang="ar-IQ" sz="4400" b="1" dirty="0"/>
            </a:br>
            <a:r>
              <a:rPr lang="ar-IQ" sz="4400" b="1" dirty="0"/>
              <a:t>3-	استقلال المدقق الداخلي.</a:t>
            </a:r>
            <a:br>
              <a:rPr lang="ar-IQ" sz="4400" b="1" dirty="0"/>
            </a:br>
            <a:r>
              <a:rPr lang="ar-IQ" sz="4400" b="1" dirty="0"/>
              <a:t>4-	تنمية وتطوير  المدققين الداخلين.</a:t>
            </a:r>
            <a:br>
              <a:rPr lang="ar-IQ" sz="4400" b="1" dirty="0"/>
            </a:br>
            <a:r>
              <a:rPr lang="ar-IQ" sz="4400" b="1" dirty="0"/>
              <a:t>5-	مراجعة نظم الجودة.</a:t>
            </a:r>
          </a:p>
        </p:txBody>
      </p:sp>
    </p:spTree>
    <p:extLst>
      <p:ext uri="{BB962C8B-B14F-4D97-AF65-F5344CB8AC3E}">
        <p14:creationId xmlns:p14="http://schemas.microsoft.com/office/powerpoint/2010/main" val="2280667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46" y="0"/>
            <a:ext cx="9252520" cy="698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4114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p:spPr>
        <p:txBody>
          <a:bodyPr wrap="square">
            <a:spAutoFit/>
          </a:bodyPr>
          <a:lstStyle/>
          <a:p>
            <a:r>
              <a:rPr lang="ar-IQ" sz="4000" b="1" u="sng" dirty="0"/>
              <a:t>النتائج الايجابية لجودة التدقيق الداخلي في ظل بيئة نظام ادارة الجودة الشاملة</a:t>
            </a:r>
            <a:r>
              <a:rPr lang="ar-IQ" sz="4000" dirty="0" smtClean="0"/>
              <a:t>:</a:t>
            </a:r>
          </a:p>
          <a:p>
            <a:r>
              <a:rPr lang="ar-IQ" sz="3200" b="1" dirty="0" smtClean="0"/>
              <a:t>1-ان ادارة الجودة الشاملة توفر معلومات تخفض وتمنع الانحراف بين الاداء المخطط والفعلي .فجودة التدقيق يعد درعا وقائيا للتحسين المستمر ويكبر دوره في ظل تطبيق(</a:t>
            </a:r>
            <a:r>
              <a:rPr lang="en-US" sz="3200" b="1" dirty="0" smtClean="0"/>
              <a:t>TQM</a:t>
            </a:r>
            <a:r>
              <a:rPr lang="ar-IQ" sz="3200" b="1" dirty="0" smtClean="0"/>
              <a:t>).</a:t>
            </a:r>
          </a:p>
          <a:p>
            <a:r>
              <a:rPr lang="ar-IQ" sz="3200" b="1" dirty="0" smtClean="0"/>
              <a:t>2- يؤدي تطبيق </a:t>
            </a:r>
            <a:r>
              <a:rPr lang="en-US" sz="3200" b="1" dirty="0" smtClean="0"/>
              <a:t>TQM</a:t>
            </a:r>
            <a:r>
              <a:rPr lang="ar-IQ" sz="3200" b="1" dirty="0" smtClean="0"/>
              <a:t>الى خلق بيئة عمل افضل لفريق التدقيق من خلال توفير معرفة بالمعايير الفنية وخبرات ومهارات العمل بمجالات متعددة.</a:t>
            </a:r>
          </a:p>
          <a:p>
            <a:r>
              <a:rPr lang="ar-IQ" sz="3200" b="1" dirty="0" smtClean="0"/>
              <a:t>3- مساعدة المنظمات بالحصول على شهادة ايزو </a:t>
            </a:r>
            <a:r>
              <a:rPr lang="en-US" sz="3200" b="1" dirty="0" smtClean="0"/>
              <a:t>9000</a:t>
            </a:r>
            <a:r>
              <a:rPr lang="ar-IQ" sz="3200" b="1" dirty="0" smtClean="0"/>
              <a:t>.</a:t>
            </a:r>
            <a:r>
              <a:rPr lang="ar-IQ" sz="3200" b="1" dirty="0"/>
              <a:t/>
            </a:r>
            <a:br>
              <a:rPr lang="ar-IQ" sz="3200" b="1" dirty="0"/>
            </a:br>
            <a:endParaRPr lang="ar-IQ" sz="3200" b="1" dirty="0"/>
          </a:p>
        </p:txBody>
      </p:sp>
    </p:spTree>
    <p:extLst>
      <p:ext uri="{BB962C8B-B14F-4D97-AF65-F5344CB8AC3E}">
        <p14:creationId xmlns:p14="http://schemas.microsoft.com/office/powerpoint/2010/main" val="2750512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029"/>
            <a:ext cx="9067777" cy="6887029"/>
          </a:xfrm>
        </p:spPr>
        <p:txBody>
          <a:bodyPr/>
          <a:lstStyle/>
          <a:p>
            <a:endParaRPr lang="ar-IQ" dirty="0"/>
          </a:p>
        </p:txBody>
      </p:sp>
      <p:sp>
        <p:nvSpPr>
          <p:cNvPr id="3" name="Content Placeholder 2"/>
          <p:cNvSpPr>
            <a:spLocks noGrp="1"/>
          </p:cNvSpPr>
          <p:nvPr>
            <p:ph idx="1"/>
          </p:nvPr>
        </p:nvSpPr>
        <p:spPr>
          <a:xfrm flipV="1">
            <a:off x="457200" y="6126163"/>
            <a:ext cx="8229600" cy="187551"/>
          </a:xfrm>
        </p:spPr>
        <p:txBody>
          <a:bodyPr>
            <a:normAutofit fontScale="40000" lnSpcReduction="20000"/>
          </a:bodyPr>
          <a:lstStyle/>
          <a:p>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3850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ar-IQ" sz="3200" b="1" dirty="0"/>
              <a:t>ا</a:t>
            </a:r>
            <a:r>
              <a:rPr lang="ar-IQ" sz="3200" b="1" u="sng" dirty="0"/>
              <a:t>ولا:الاستنتاجات</a:t>
            </a:r>
            <a:r>
              <a:rPr lang="ar-IQ" sz="3200" b="1" dirty="0"/>
              <a:t>:</a:t>
            </a:r>
            <a:br>
              <a:rPr lang="ar-IQ" sz="3200" b="1" dirty="0"/>
            </a:br>
            <a:r>
              <a:rPr lang="ar-IQ" sz="3200" b="1" dirty="0"/>
              <a:t>1-	يعكس التدقيق الدعامة الاساسية لحماية وضمان جودة المعلومات المالية </a:t>
            </a:r>
            <a:r>
              <a:rPr lang="ar-IQ" sz="3200" b="1" dirty="0" smtClean="0"/>
              <a:t>بالكشوفــــات </a:t>
            </a:r>
            <a:r>
              <a:rPr lang="ar-IQ" sz="3200" b="1" dirty="0"/>
              <a:t>المالية وتعزيز مصداقيتها .</a:t>
            </a:r>
            <a:br>
              <a:rPr lang="ar-IQ" sz="3200" b="1" dirty="0"/>
            </a:br>
            <a:r>
              <a:rPr lang="ar-IQ" sz="3200" b="1" dirty="0"/>
              <a:t>2-يؤثر تطبيق نظام </a:t>
            </a:r>
            <a:r>
              <a:rPr lang="en-US" sz="3200" b="1" dirty="0" smtClean="0"/>
              <a:t>TQM</a:t>
            </a:r>
            <a:r>
              <a:rPr lang="ar-IQ" sz="3200" b="1" dirty="0" smtClean="0"/>
              <a:t>على كفاءة </a:t>
            </a:r>
            <a:r>
              <a:rPr lang="ar-IQ" sz="3200" b="1" dirty="0"/>
              <a:t>خدمات التدقيق الداخلي في المنظمة وجودة تقاريرها فضلا عن تطوير كفاءة اداء افراد قسم التدقيق الداخلي. كما </a:t>
            </a:r>
            <a:r>
              <a:rPr lang="ar-IQ" sz="3200" b="1" dirty="0" smtClean="0"/>
              <a:t>يوجد </a:t>
            </a:r>
            <a:r>
              <a:rPr lang="ar-IQ" sz="3200" b="1" dirty="0"/>
              <a:t>تاثير  مابين تطبيق نظام </a:t>
            </a:r>
            <a:r>
              <a:rPr lang="en-US" sz="3200" b="1" dirty="0" smtClean="0"/>
              <a:t>TQM</a:t>
            </a:r>
            <a:r>
              <a:rPr lang="ar-IQ" sz="3200" b="1" dirty="0" smtClean="0"/>
              <a:t>والدور </a:t>
            </a:r>
            <a:r>
              <a:rPr lang="ar-IQ" sz="3200" b="1" dirty="0"/>
              <a:t>الاستشاري للمدقق الداخلي وهذا </a:t>
            </a:r>
            <a:r>
              <a:rPr lang="ar-IQ" sz="3200" b="1" dirty="0" smtClean="0"/>
              <a:t>اهم وظائف المدقق الداخلي.</a:t>
            </a:r>
            <a:r>
              <a:rPr lang="ar-IQ" sz="3200" b="1" dirty="0"/>
              <a:t/>
            </a:r>
            <a:br>
              <a:rPr lang="ar-IQ" sz="3200" b="1" dirty="0"/>
            </a:br>
            <a:r>
              <a:rPr lang="ar-IQ" sz="3200" b="1" dirty="0"/>
              <a:t>3- تزايدت المهام </a:t>
            </a:r>
            <a:r>
              <a:rPr lang="ar-IQ" sz="3200" b="1" dirty="0" smtClean="0"/>
              <a:t>الملقاة </a:t>
            </a:r>
            <a:r>
              <a:rPr lang="ar-IQ" sz="3200" b="1" dirty="0"/>
              <a:t>على عاتق المدقق الداخلي </a:t>
            </a:r>
            <a:r>
              <a:rPr lang="ar-IQ" sz="3200" b="1" dirty="0" smtClean="0"/>
              <a:t>في </a:t>
            </a:r>
            <a:r>
              <a:rPr lang="ar-IQ" sz="3200" b="1" dirty="0"/>
              <a:t>ظل متطلبات البيئة المعاصرة </a:t>
            </a:r>
            <a:r>
              <a:rPr lang="ar-IQ" sz="3200" b="1" dirty="0" smtClean="0"/>
              <a:t>فاصبح </a:t>
            </a:r>
            <a:r>
              <a:rPr lang="ar-IQ" sz="3200" b="1" dirty="0"/>
              <a:t>مطلوبا منه </a:t>
            </a:r>
            <a:r>
              <a:rPr lang="ar-IQ" sz="3200" b="1" dirty="0" smtClean="0"/>
              <a:t>فحص </a:t>
            </a:r>
            <a:r>
              <a:rPr lang="ar-IQ" sz="3200" b="1" dirty="0"/>
              <a:t>وتقييم كل متغير جوهري  في بيئة نظام ادارة الجودة الشاملة</a:t>
            </a:r>
          </a:p>
        </p:txBody>
      </p:sp>
    </p:spTree>
    <p:extLst>
      <p:ext uri="{BB962C8B-B14F-4D97-AF65-F5344CB8AC3E}">
        <p14:creationId xmlns:p14="http://schemas.microsoft.com/office/powerpoint/2010/main" val="371304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02081"/>
          </a:xfrm>
          <a:prstGeom prst="rect">
            <a:avLst/>
          </a:prstGeom>
        </p:spPr>
        <p:txBody>
          <a:bodyPr wrap="square">
            <a:spAutoFit/>
          </a:bodyPr>
          <a:lstStyle/>
          <a:p>
            <a:r>
              <a:rPr lang="ar-IQ" sz="3600" b="1" u="sng" dirty="0"/>
              <a:t>ثانيا:التوصيات:</a:t>
            </a:r>
            <a:r>
              <a:rPr lang="ar-IQ" sz="3600" b="1" dirty="0"/>
              <a:t/>
            </a:r>
            <a:br>
              <a:rPr lang="ar-IQ" sz="3600" b="1" dirty="0"/>
            </a:br>
            <a:r>
              <a:rPr lang="ar-IQ" sz="3600" b="1" dirty="0"/>
              <a:t>1</a:t>
            </a:r>
            <a:r>
              <a:rPr lang="ar-IQ" sz="3200" b="1" dirty="0"/>
              <a:t>-تنمية مهارات المدققين الداخلين  وتنمية </a:t>
            </a:r>
            <a:r>
              <a:rPr lang="ar-IQ" sz="3200" b="1" dirty="0" smtClean="0"/>
              <a:t>استخدام </a:t>
            </a:r>
            <a:r>
              <a:rPr lang="ar-IQ" sz="3200" b="1" dirty="0"/>
              <a:t>اساليب علمية حديثة بما يتلائم مع مفاهيم نظام ادارة الجودة الشاملة.</a:t>
            </a:r>
            <a:br>
              <a:rPr lang="ar-IQ" sz="3200" b="1" dirty="0"/>
            </a:br>
            <a:r>
              <a:rPr lang="ar-IQ" sz="3200" b="1" dirty="0"/>
              <a:t>2- ضرورة </a:t>
            </a:r>
            <a:r>
              <a:rPr lang="ar-IQ" sz="3200" b="1" dirty="0" smtClean="0"/>
              <a:t>قيام </a:t>
            </a:r>
            <a:r>
              <a:rPr lang="ar-IQ" sz="3200" b="1" dirty="0"/>
              <a:t>قسم التدقيق الداخلي </a:t>
            </a:r>
            <a:r>
              <a:rPr lang="ar-IQ" sz="3200" b="1" dirty="0" smtClean="0"/>
              <a:t>بواجبات </a:t>
            </a:r>
            <a:r>
              <a:rPr lang="ar-IQ" sz="3200" b="1" dirty="0"/>
              <a:t>تفرضها تحديات اقامة </a:t>
            </a:r>
            <a:r>
              <a:rPr lang="ar-IQ" sz="3200" b="1" dirty="0" smtClean="0"/>
              <a:t>نظام </a:t>
            </a:r>
            <a:r>
              <a:rPr lang="en-US" sz="3200" b="1" dirty="0" smtClean="0"/>
              <a:t>TQM</a:t>
            </a:r>
            <a:r>
              <a:rPr lang="ar-IQ" sz="3200" b="1" dirty="0" smtClean="0"/>
              <a:t> </a:t>
            </a:r>
            <a:r>
              <a:rPr lang="ar-IQ" sz="3200" b="1" dirty="0"/>
              <a:t>وفقا للعلاقة التبادلية بين خصائص  نظام ادارة الجودة الشاملة ووظائف مهنة التدقيق الداخلي.</a:t>
            </a:r>
            <a:br>
              <a:rPr lang="ar-IQ" sz="3200" b="1" dirty="0"/>
            </a:br>
            <a:r>
              <a:rPr lang="ar-IQ" sz="3200" b="1" dirty="0"/>
              <a:t>3:  </a:t>
            </a:r>
            <a:r>
              <a:rPr lang="ar-IQ" sz="3200" b="1" dirty="0" smtClean="0"/>
              <a:t>اجراءمراجعة </a:t>
            </a:r>
            <a:r>
              <a:rPr lang="ar-IQ" sz="3200" b="1" dirty="0"/>
              <a:t>تحليلية للاطار التشريعي الذي يحكم </a:t>
            </a:r>
            <a:r>
              <a:rPr lang="ar-IQ" sz="3200" b="1" dirty="0" smtClean="0"/>
              <a:t>مهنة التدقيق بالعراق لتحديد </a:t>
            </a:r>
            <a:r>
              <a:rPr lang="ar-IQ" sz="3200" b="1" dirty="0"/>
              <a:t>مستوى اسهامه في ارساء جودة التدقيق والكشف عن المجــالات الايجابية والسلبية ذات الصلة بهذا الجانب .</a:t>
            </a:r>
            <a:br>
              <a:rPr lang="ar-IQ" sz="3200" b="1" dirty="0"/>
            </a:br>
            <a:r>
              <a:rPr lang="ar-IQ" sz="3200" b="1" dirty="0"/>
              <a:t/>
            </a:r>
            <a:br>
              <a:rPr lang="ar-IQ" sz="3200" b="1" dirty="0"/>
            </a:br>
            <a:endParaRPr lang="ar-IQ" sz="3200" b="1" dirty="0"/>
          </a:p>
        </p:txBody>
      </p:sp>
    </p:spTree>
    <p:extLst>
      <p:ext uri="{BB962C8B-B14F-4D97-AF65-F5344CB8AC3E}">
        <p14:creationId xmlns:p14="http://schemas.microsoft.com/office/powerpoint/2010/main" val="2153845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3785652"/>
          </a:xfrm>
          <a:prstGeom prst="rect">
            <a:avLst/>
          </a:prstGeom>
        </p:spPr>
        <p:txBody>
          <a:bodyPr wrap="square">
            <a:spAutoFit/>
          </a:bodyPr>
          <a:lstStyle/>
          <a:p>
            <a:endParaRPr lang="ar-IQ" sz="6000" b="1" dirty="0" smtClean="0"/>
          </a:p>
          <a:p>
            <a:endParaRPr lang="ar-IQ" sz="6000" b="1" dirty="0"/>
          </a:p>
          <a:p>
            <a:endParaRPr lang="ar-IQ" sz="6000" b="1" dirty="0" smtClean="0"/>
          </a:p>
          <a:p>
            <a:r>
              <a:rPr lang="ar-IQ" sz="6000" b="1" dirty="0" smtClean="0"/>
              <a:t>   شكرا </a:t>
            </a:r>
            <a:r>
              <a:rPr lang="ar-IQ" sz="6000" b="1" dirty="0"/>
              <a:t>لحسن اصغائكم</a:t>
            </a:r>
          </a:p>
        </p:txBody>
      </p:sp>
    </p:spTree>
    <p:extLst>
      <p:ext uri="{BB962C8B-B14F-4D97-AF65-F5344CB8AC3E}">
        <p14:creationId xmlns:p14="http://schemas.microsoft.com/office/powerpoint/2010/main" val="62813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72"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3878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714" y="1556792"/>
            <a:ext cx="8926286" cy="5509200"/>
          </a:xfrm>
          <a:prstGeom prst="rect">
            <a:avLst/>
          </a:prstGeom>
        </p:spPr>
        <p:txBody>
          <a:bodyPr wrap="square">
            <a:spAutoFit/>
          </a:bodyPr>
          <a:lstStyle/>
          <a:p>
            <a:r>
              <a:rPr lang="ar-IQ" sz="4400" u="sng" dirty="0" smtClean="0"/>
              <a:t>مفهوم </a:t>
            </a:r>
            <a:r>
              <a:rPr lang="ar-IQ" sz="4400" u="sng" dirty="0"/>
              <a:t>جودة التدقيق</a:t>
            </a:r>
            <a:r>
              <a:rPr lang="ar-IQ" sz="4400" dirty="0"/>
              <a:t>:</a:t>
            </a:r>
            <a:br>
              <a:rPr lang="ar-IQ" sz="4400" dirty="0"/>
            </a:br>
            <a:r>
              <a:rPr lang="ar-IQ" sz="4400" dirty="0"/>
              <a:t>عرفت جودة التدقيق بمفاهيم مختلفة تبعا لعلاقتها بدرجة توافق اجراءات التدقيق  مع معايير التدقيق الصادرة ، فحدد المحاسبون والمدققون ابعادا متعددة لجودة التدقيق ، وان اهم هذه الابعاد:</a:t>
            </a:r>
            <a:br>
              <a:rPr lang="ar-IQ" sz="4400" dirty="0"/>
            </a:br>
            <a:endParaRPr lang="ar-IQ" sz="4400" dirty="0"/>
          </a:p>
        </p:txBody>
      </p:sp>
    </p:spTree>
    <p:extLst>
      <p:ext uri="{BB962C8B-B14F-4D97-AF65-F5344CB8AC3E}">
        <p14:creationId xmlns:p14="http://schemas.microsoft.com/office/powerpoint/2010/main" val="858696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914501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9870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8" y="-49895"/>
            <a:ext cx="9433048" cy="6907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9203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057" y="116632"/>
            <a:ext cx="9144000" cy="4832092"/>
          </a:xfrm>
          <a:prstGeom prst="rect">
            <a:avLst/>
          </a:prstGeom>
        </p:spPr>
        <p:txBody>
          <a:bodyPr wrap="square">
            <a:spAutoFit/>
          </a:bodyPr>
          <a:lstStyle/>
          <a:p>
            <a:r>
              <a:rPr lang="ar-IQ" sz="4400" b="1" u="sng" dirty="0"/>
              <a:t>ثالثا:مفهوم جودة التدقيق من خلال قدرته على تحسين المعلومات</a:t>
            </a:r>
            <a:r>
              <a:rPr lang="ar-IQ" sz="4400" b="1" dirty="0"/>
              <a:t>: </a:t>
            </a:r>
            <a:r>
              <a:rPr lang="ar-IQ" sz="4400" b="1" dirty="0" smtClean="0"/>
              <a:t>تتحقق جودة التدقيق من خلال قياس قابلية التدقيق على تخفيض التحيز لتحسين جودة المعلومات المحاسبية.</a:t>
            </a:r>
            <a:r>
              <a:rPr lang="ar-IQ" sz="4400" b="1" dirty="0"/>
              <a:t/>
            </a:r>
            <a:br>
              <a:rPr lang="ar-IQ" sz="4400" b="1" dirty="0"/>
            </a:br>
            <a:endParaRPr lang="ar-IQ" sz="4400" b="1" dirty="0"/>
          </a:p>
        </p:txBody>
      </p:sp>
    </p:spTree>
    <p:extLst>
      <p:ext uri="{BB962C8B-B14F-4D97-AF65-F5344CB8AC3E}">
        <p14:creationId xmlns:p14="http://schemas.microsoft.com/office/powerpoint/2010/main" val="241424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7478970"/>
          </a:xfrm>
          <a:prstGeom prst="rect">
            <a:avLst/>
          </a:prstGeom>
        </p:spPr>
        <p:txBody>
          <a:bodyPr wrap="square">
            <a:spAutoFit/>
          </a:bodyPr>
          <a:lstStyle/>
          <a:p>
            <a:r>
              <a:rPr lang="ar-IQ" sz="4000" b="1" u="sng" dirty="0"/>
              <a:t>رابعا:مفهوم جودة التدقيق من خلال التركيز على مفهومها العام</a:t>
            </a:r>
            <a:r>
              <a:rPr lang="ar-IQ" sz="4000" dirty="0"/>
              <a:t>: </a:t>
            </a:r>
            <a:r>
              <a:rPr lang="ar-IQ" sz="4000" b="1" dirty="0"/>
              <a:t>الجودة تتحقق متى ماكان التدقيق قادر على اشباع حاجة مستخدمي القوائم المالية،وهنا ستتلمس مهنة التدقيق احتياجات المسنخدمين وتعمل على تعديل معاييرها المهنية لتلبية متطلبات المستخدمين ولسد الفجوة بين مايتوقعه مستخدموا القوائم المالية </a:t>
            </a:r>
            <a:r>
              <a:rPr lang="ar-IQ" sz="4000" b="1" dirty="0" smtClean="0"/>
              <a:t>وماتقدمه مهنة التدقيق وهذاسيحقق رضا الزبون والمجتمع عن المهنة</a:t>
            </a:r>
            <a:r>
              <a:rPr lang="ar-IQ" sz="4000" dirty="0" smtClean="0"/>
              <a:t>.</a:t>
            </a:r>
            <a:r>
              <a:rPr lang="ar-IQ" sz="4000" dirty="0"/>
              <a:t/>
            </a:r>
            <a:br>
              <a:rPr lang="ar-IQ" sz="4000" dirty="0"/>
            </a:br>
            <a:endParaRPr lang="ar-IQ" sz="4000" dirty="0"/>
          </a:p>
        </p:txBody>
      </p:sp>
    </p:spTree>
    <p:extLst>
      <p:ext uri="{BB962C8B-B14F-4D97-AF65-F5344CB8AC3E}">
        <p14:creationId xmlns:p14="http://schemas.microsoft.com/office/powerpoint/2010/main" val="3564272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986528"/>
          </a:xfrm>
          <a:prstGeom prst="rect">
            <a:avLst/>
          </a:prstGeom>
        </p:spPr>
        <p:txBody>
          <a:bodyPr wrap="square">
            <a:spAutoFit/>
          </a:bodyPr>
          <a:lstStyle/>
          <a:p>
            <a:r>
              <a:rPr lang="ar-IQ" sz="4000" b="1" u="sng" dirty="0"/>
              <a:t>اهداف جودة التدقيق والرقابة على الجودة</a:t>
            </a:r>
            <a:r>
              <a:rPr lang="ar-IQ" sz="4000" u="sng" dirty="0"/>
              <a:t>:</a:t>
            </a:r>
            <a:br>
              <a:rPr lang="ar-IQ" sz="4000" u="sng" dirty="0"/>
            </a:br>
            <a:r>
              <a:rPr lang="ar-IQ" sz="3600" b="1" dirty="0" smtClean="0"/>
              <a:t>1-تاكد </a:t>
            </a:r>
            <a:r>
              <a:rPr lang="ar-IQ" sz="3600" b="1" dirty="0"/>
              <a:t>التزام المدققين باحكام القوانين والتعليمات النافذة والمعايير المحاسبية والتدقيقية الدولية والمحلية الصادرة والمعتمد عليها من الجهات المهنية المختصة.</a:t>
            </a:r>
            <a:br>
              <a:rPr lang="ar-IQ" sz="3600" b="1" dirty="0"/>
            </a:br>
            <a:r>
              <a:rPr lang="ar-IQ" sz="3600" b="1" dirty="0"/>
              <a:t>2-	زيادة الموثوقية بالتقارير الصادرة عن المدققين .</a:t>
            </a:r>
            <a:br>
              <a:rPr lang="ar-IQ" sz="3600" b="1" dirty="0"/>
            </a:br>
            <a:r>
              <a:rPr lang="ar-IQ" sz="3600" b="1" dirty="0"/>
              <a:t>3-	توافر ادوات للرقابة الميدانية على اداء المكاتب في مجال تقديم الخدمات المهنية</a:t>
            </a:r>
            <a:r>
              <a:rPr lang="ar-IQ" sz="4000" dirty="0"/>
              <a:t>.</a:t>
            </a:r>
            <a:br>
              <a:rPr lang="ar-IQ" sz="4000" dirty="0"/>
            </a:br>
            <a:endParaRPr lang="ar-IQ" sz="4000" dirty="0"/>
          </a:p>
        </p:txBody>
      </p:sp>
    </p:spTree>
    <p:extLst>
      <p:ext uri="{BB962C8B-B14F-4D97-AF65-F5344CB8AC3E}">
        <p14:creationId xmlns:p14="http://schemas.microsoft.com/office/powerpoint/2010/main" val="111968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Winter</Template>
  <TotalTime>216</TotalTime>
  <Words>501</Words>
  <Application>Microsoft Office PowerPoint</Application>
  <PresentationFormat>On-screen Show (4:3)</PresentationFormat>
  <Paragraphs>31</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Courier New</vt:lpstr>
      <vt:lpstr>Tahoma</vt:lpstr>
      <vt:lpstr>Trebuchet MS</vt:lpstr>
      <vt:lpstr>Verdana</vt:lpstr>
      <vt:lpstr>Wingdings 2</vt:lpstr>
      <vt:lpstr>Winter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2O11</dc:creator>
  <cp:lastModifiedBy>Faisal</cp:lastModifiedBy>
  <cp:revision>44</cp:revision>
  <dcterms:created xsi:type="dcterms:W3CDTF">2013-12-03T11:53:23Z</dcterms:created>
  <dcterms:modified xsi:type="dcterms:W3CDTF">2019-03-16T16:23:34Z</dcterms:modified>
</cp:coreProperties>
</file>