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9" autoAdjust="0"/>
    <p:restoredTop sz="94660"/>
  </p:normalViewPr>
  <p:slideViewPr>
    <p:cSldViewPr>
      <p:cViewPr varScale="1">
        <p:scale>
          <a:sx n="70" d="100"/>
          <a:sy n="70" d="100"/>
        </p:scale>
        <p:origin x="136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SA"/>
          </a:p>
        </p:txBody>
      </p:sp>
      <p:sp>
        <p:nvSpPr>
          <p:cNvPr id="3" name="Subtitle 2"/>
          <p:cNvSpPr>
            <a:spLocks noGrp="1"/>
          </p:cNvSpPr>
          <p:nvPr>
            <p:ph type="subTitle" idx="1"/>
          </p:nvPr>
        </p:nvSpPr>
        <p:spPr/>
        <p:txBody>
          <a:bodyPr/>
          <a:lstStyle/>
          <a:p>
            <a:endParaRPr lang="ar-S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38200" y="1295400"/>
            <a:ext cx="4648200" cy="4524315"/>
          </a:xfrm>
          <a:prstGeom prst="rect">
            <a:avLst/>
          </a:prstGeom>
          <a:noFill/>
        </p:spPr>
        <p:txBody>
          <a:bodyPr wrap="square" rtlCol="1">
            <a:spAutoFit/>
          </a:bodyPr>
          <a:lstStyle/>
          <a:p>
            <a:pPr algn="ctr"/>
            <a:r>
              <a:rPr lang="ar-IQ" sz="5400" b="1" smtClean="0">
                <a:cs typeface="DecoType Naskh Extensions" panose="02010400000000000000" pitchFamily="2" charset="-78"/>
              </a:rPr>
              <a:t>محاضرة </a:t>
            </a:r>
            <a:r>
              <a:rPr lang="ar-IQ" sz="5400" b="1" smtClean="0">
                <a:cs typeface="DecoType Naskh Extensions" panose="02010400000000000000" pitchFamily="2" charset="-78"/>
              </a:rPr>
              <a:t>بعنوان</a:t>
            </a:r>
            <a:endParaRPr lang="ar-IQ" sz="5400" b="1" dirty="0" smtClean="0">
              <a:cs typeface="DecoType Naskh Extensions" panose="02010400000000000000" pitchFamily="2" charset="-78"/>
            </a:endParaRPr>
          </a:p>
          <a:p>
            <a:endParaRPr lang="ar-IQ" b="1" dirty="0"/>
          </a:p>
          <a:p>
            <a:endParaRPr lang="ar-IQ" b="1" dirty="0" smtClean="0"/>
          </a:p>
          <a:p>
            <a:endParaRPr lang="ar-IQ" b="1" dirty="0"/>
          </a:p>
          <a:p>
            <a:endParaRPr lang="ar-IQ" b="1" dirty="0" smtClean="0"/>
          </a:p>
          <a:p>
            <a:pPr algn="ctr"/>
            <a:r>
              <a:rPr lang="ar-IQ" b="1" dirty="0" smtClean="0"/>
              <a:t> </a:t>
            </a:r>
            <a:r>
              <a:rPr lang="ar-IQ" sz="4800" b="1" dirty="0" smtClean="0">
                <a:cs typeface="DecoType Naskh Variants" panose="02010400000000000000" pitchFamily="2" charset="-78"/>
              </a:rPr>
              <a:t>( البعد </a:t>
            </a:r>
            <a:r>
              <a:rPr lang="ar-IQ" sz="4800" b="1" dirty="0">
                <a:cs typeface="DecoType Naskh Variants" panose="02010400000000000000" pitchFamily="2" charset="-78"/>
              </a:rPr>
              <a:t>الاخلاقي لمهنة المحاسبة والتدقيق عرض </a:t>
            </a:r>
            <a:r>
              <a:rPr lang="ar-IQ" sz="4800" b="1" dirty="0" smtClean="0">
                <a:cs typeface="DecoType Naskh Variants" panose="02010400000000000000" pitchFamily="2" charset="-78"/>
              </a:rPr>
              <a:t>وتحليل )</a:t>
            </a:r>
            <a:endParaRPr lang="en-US" sz="4800" dirty="0">
              <a:cs typeface="DecoType Naskh Variants" panose="02010400000000000000" pitchFamily="2" charset="-78"/>
            </a:endParaRPr>
          </a:p>
          <a:p>
            <a:endParaRPr lang="ar-SA" dirty="0"/>
          </a:p>
        </p:txBody>
      </p:sp>
    </p:spTree>
    <p:extLst>
      <p:ext uri="{BB962C8B-B14F-4D97-AF65-F5344CB8AC3E}">
        <p14:creationId xmlns:p14="http://schemas.microsoft.com/office/powerpoint/2010/main" val="106430834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circle(in)">
                                      <p:cBhvr>
                                        <p:cTn id="25"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8" name="Content Placeholder 7"/>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76200" y="-76200"/>
            <a:ext cx="9426523" cy="6953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52400" y="152399"/>
            <a:ext cx="8458200" cy="4370427"/>
          </a:xfrm>
          <a:prstGeom prst="rect">
            <a:avLst/>
          </a:prstGeom>
          <a:noFill/>
        </p:spPr>
        <p:txBody>
          <a:bodyPr wrap="square" rtlCol="1">
            <a:spAutoFit/>
          </a:bodyPr>
          <a:lstStyle/>
          <a:p>
            <a:pPr algn="r" rtl="1"/>
            <a:endParaRPr lang="ar-IQ" sz="2000" b="1" i="1" dirty="0" smtClean="0">
              <a:solidFill>
                <a:schemeClr val="bg1"/>
              </a:solidFill>
            </a:endParaRPr>
          </a:p>
          <a:p>
            <a:pPr algn="r" rtl="1"/>
            <a:r>
              <a:rPr lang="ar-IQ" sz="2000" b="1" i="1" dirty="0" smtClean="0">
                <a:solidFill>
                  <a:schemeClr val="bg1"/>
                </a:solidFill>
              </a:rPr>
              <a:t>سادسا</a:t>
            </a:r>
            <a:r>
              <a:rPr lang="ar-IQ" sz="2000" b="1" i="1" dirty="0">
                <a:solidFill>
                  <a:schemeClr val="bg1"/>
                </a:solidFill>
              </a:rPr>
              <a:t>: التوصيات</a:t>
            </a:r>
            <a:r>
              <a:rPr lang="ar-IQ" sz="2000" b="1" i="1" dirty="0" smtClean="0">
                <a:solidFill>
                  <a:schemeClr val="bg1"/>
                </a:solidFill>
              </a:rPr>
              <a:t>:</a:t>
            </a:r>
          </a:p>
          <a:p>
            <a:pPr algn="r" rtl="1"/>
            <a:endParaRPr lang="en-US" sz="2000" i="1" dirty="0">
              <a:solidFill>
                <a:schemeClr val="bg1"/>
              </a:solidFill>
            </a:endParaRPr>
          </a:p>
          <a:p>
            <a:pPr lvl="0" algn="r" rtl="1"/>
            <a:r>
              <a:rPr lang="ar-IQ" sz="2000" b="1" i="1" dirty="0" smtClean="0">
                <a:solidFill>
                  <a:schemeClr val="bg1"/>
                </a:solidFill>
              </a:rPr>
              <a:t>1- في </a:t>
            </a:r>
            <a:r>
              <a:rPr lang="ar-IQ" sz="2000" b="1" i="1" dirty="0">
                <a:solidFill>
                  <a:schemeClr val="bg1"/>
                </a:solidFill>
              </a:rPr>
              <a:t>المجال التعليمي ضرورة اهتمام الجامعات بقواعد السلوك المهني والاخلاقيات في المقررات الدراسية.</a:t>
            </a:r>
            <a:endParaRPr lang="en-US" sz="2000" i="1" dirty="0">
              <a:solidFill>
                <a:schemeClr val="bg1"/>
              </a:solidFill>
            </a:endParaRPr>
          </a:p>
          <a:p>
            <a:pPr lvl="0" algn="r" rtl="1"/>
            <a:r>
              <a:rPr lang="ar-IQ" sz="2000" b="1" i="1" dirty="0" smtClean="0">
                <a:solidFill>
                  <a:schemeClr val="bg1"/>
                </a:solidFill>
              </a:rPr>
              <a:t>2- ضرورة </a:t>
            </a:r>
            <a:r>
              <a:rPr lang="ar-IQ" sz="2000" b="1" i="1" dirty="0">
                <a:solidFill>
                  <a:schemeClr val="bg1"/>
                </a:solidFill>
              </a:rPr>
              <a:t>توفير مراكز خبرة وتدريب في مجال المحاسبة.</a:t>
            </a:r>
            <a:endParaRPr lang="en-US" sz="2000" i="1" dirty="0">
              <a:solidFill>
                <a:schemeClr val="bg1"/>
              </a:solidFill>
            </a:endParaRPr>
          </a:p>
          <a:p>
            <a:pPr lvl="0" algn="r" rtl="1"/>
            <a:r>
              <a:rPr lang="ar-IQ" sz="2000" b="1" i="1" dirty="0" smtClean="0">
                <a:solidFill>
                  <a:schemeClr val="bg1"/>
                </a:solidFill>
              </a:rPr>
              <a:t>3- ضرورة </a:t>
            </a:r>
            <a:r>
              <a:rPr lang="ar-IQ" sz="2000" b="1" i="1" dirty="0">
                <a:solidFill>
                  <a:schemeClr val="bg1"/>
                </a:solidFill>
              </a:rPr>
              <a:t>اجراء التعديلات على التعليمات الصادرة من نقابة المحاسبين والمدققين العراقين بما يتلائم ومتطلبات البيئة.</a:t>
            </a:r>
            <a:endParaRPr lang="en-US" sz="2000" i="1" dirty="0">
              <a:solidFill>
                <a:schemeClr val="bg1"/>
              </a:solidFill>
            </a:endParaRPr>
          </a:p>
          <a:p>
            <a:pPr lvl="0" algn="r" rtl="1"/>
            <a:r>
              <a:rPr lang="ar-IQ" sz="2000" b="1" i="1" dirty="0" smtClean="0">
                <a:solidFill>
                  <a:schemeClr val="bg1"/>
                </a:solidFill>
              </a:rPr>
              <a:t>4- ضرورة </a:t>
            </a:r>
            <a:r>
              <a:rPr lang="ar-IQ" sz="2000" b="1" i="1" dirty="0">
                <a:solidFill>
                  <a:schemeClr val="bg1"/>
                </a:solidFill>
              </a:rPr>
              <a:t>اعداد دليل للقواعد الاخلاقية الصادرة عن الاتحاد الدولي للمحاسبين ودليل المعهد الامريكي للمحاسبين القانونين عن طريق تشكيل مجالس للمحاسبة مكونة من اعضاء من نقابة المحاسبين والمدققين العراقيين ومجلس القواعد المحاسبي العراقي واعضاء من ديوان الرقابة المالية وعدد من اساتذة الجامعات مع اعضاء من وزارة المالية.وتكون تلك القواعد مدعومة بتشريعات قانونية.</a:t>
            </a:r>
            <a:endParaRPr lang="en-US" sz="2000" i="1" dirty="0">
              <a:solidFill>
                <a:schemeClr val="bg1"/>
              </a:solidFill>
            </a:endParaRPr>
          </a:p>
          <a:p>
            <a:pPr algn="r" rtl="1"/>
            <a:endParaRPr lang="ar-IQ" b="1" i="1" u="sng" dirty="0"/>
          </a:p>
        </p:txBody>
      </p:sp>
    </p:spTree>
    <p:extLst>
      <p:ext uri="{BB962C8B-B14F-4D97-AF65-F5344CB8AC3E}">
        <p14:creationId xmlns:p14="http://schemas.microsoft.com/office/powerpoint/2010/main" val="370540688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9">
                                            <p:txEl>
                                              <p:pRg st="3" end="3"/>
                                            </p:txEl>
                                          </p:spTgt>
                                        </p:tgtEl>
                                        <p:attrNameLst>
                                          <p:attrName>style.visibility</p:attrName>
                                        </p:attrNameLst>
                                      </p:cBhvr>
                                      <p:to>
                                        <p:strVal val="visible"/>
                                      </p:to>
                                    </p:set>
                                    <p:animEffect transition="in" filter="wipe(down)">
                                      <p:cBhvr>
                                        <p:cTn id="14" dur="580">
                                          <p:stCondLst>
                                            <p:cond delay="0"/>
                                          </p:stCondLst>
                                        </p:cTn>
                                        <p:tgtEl>
                                          <p:spTgt spid="9">
                                            <p:txEl>
                                              <p:pRg st="3" end="3"/>
                                            </p:txEl>
                                          </p:spTgt>
                                        </p:tgtEl>
                                      </p:cBhvr>
                                    </p:animEffect>
                                    <p:anim calcmode="lin" valueType="num">
                                      <p:cBhvr>
                                        <p:cTn id="15" dur="1822" tmFilter="0,0; 0.14,0.36; 0.43,0.73; 0.71,0.91; 1.0,1.0">
                                          <p:stCondLst>
                                            <p:cond delay="0"/>
                                          </p:stCondLst>
                                        </p:cTn>
                                        <p:tgtEl>
                                          <p:spTgt spid="9">
                                            <p:txEl>
                                              <p:pRg st="3" end="3"/>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9">
                                            <p:txEl>
                                              <p:pRg st="3" end="3"/>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9">
                                            <p:txEl>
                                              <p:pRg st="3" end="3"/>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9">
                                            <p:txEl>
                                              <p:pRg st="3" end="3"/>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9">
                                            <p:txEl>
                                              <p:pRg st="3" end="3"/>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9">
                                            <p:txEl>
                                              <p:pRg st="3" end="3"/>
                                            </p:txEl>
                                          </p:spTgt>
                                        </p:tgtEl>
                                      </p:cBhvr>
                                      <p:to x="100000" y="60000"/>
                                    </p:animScale>
                                    <p:animScale>
                                      <p:cBhvr>
                                        <p:cTn id="21" dur="166" decel="50000">
                                          <p:stCondLst>
                                            <p:cond delay="676"/>
                                          </p:stCondLst>
                                        </p:cTn>
                                        <p:tgtEl>
                                          <p:spTgt spid="9">
                                            <p:txEl>
                                              <p:pRg st="3" end="3"/>
                                            </p:txEl>
                                          </p:spTgt>
                                        </p:tgtEl>
                                      </p:cBhvr>
                                      <p:to x="100000" y="100000"/>
                                    </p:animScale>
                                    <p:animScale>
                                      <p:cBhvr>
                                        <p:cTn id="22" dur="26">
                                          <p:stCondLst>
                                            <p:cond delay="1312"/>
                                          </p:stCondLst>
                                        </p:cTn>
                                        <p:tgtEl>
                                          <p:spTgt spid="9">
                                            <p:txEl>
                                              <p:pRg st="3" end="3"/>
                                            </p:txEl>
                                          </p:spTgt>
                                        </p:tgtEl>
                                      </p:cBhvr>
                                      <p:to x="100000" y="80000"/>
                                    </p:animScale>
                                    <p:animScale>
                                      <p:cBhvr>
                                        <p:cTn id="23" dur="166" decel="50000">
                                          <p:stCondLst>
                                            <p:cond delay="1338"/>
                                          </p:stCondLst>
                                        </p:cTn>
                                        <p:tgtEl>
                                          <p:spTgt spid="9">
                                            <p:txEl>
                                              <p:pRg st="3" end="3"/>
                                            </p:txEl>
                                          </p:spTgt>
                                        </p:tgtEl>
                                      </p:cBhvr>
                                      <p:to x="100000" y="100000"/>
                                    </p:animScale>
                                    <p:animScale>
                                      <p:cBhvr>
                                        <p:cTn id="24" dur="26">
                                          <p:stCondLst>
                                            <p:cond delay="1642"/>
                                          </p:stCondLst>
                                        </p:cTn>
                                        <p:tgtEl>
                                          <p:spTgt spid="9">
                                            <p:txEl>
                                              <p:pRg st="3" end="3"/>
                                            </p:txEl>
                                          </p:spTgt>
                                        </p:tgtEl>
                                      </p:cBhvr>
                                      <p:to x="100000" y="90000"/>
                                    </p:animScale>
                                    <p:animScale>
                                      <p:cBhvr>
                                        <p:cTn id="25" dur="166" decel="50000">
                                          <p:stCondLst>
                                            <p:cond delay="1668"/>
                                          </p:stCondLst>
                                        </p:cTn>
                                        <p:tgtEl>
                                          <p:spTgt spid="9">
                                            <p:txEl>
                                              <p:pRg st="3" end="3"/>
                                            </p:txEl>
                                          </p:spTgt>
                                        </p:tgtEl>
                                      </p:cBhvr>
                                      <p:to x="100000" y="100000"/>
                                    </p:animScale>
                                    <p:animScale>
                                      <p:cBhvr>
                                        <p:cTn id="26" dur="26">
                                          <p:stCondLst>
                                            <p:cond delay="1808"/>
                                          </p:stCondLst>
                                        </p:cTn>
                                        <p:tgtEl>
                                          <p:spTgt spid="9">
                                            <p:txEl>
                                              <p:pRg st="3" end="3"/>
                                            </p:txEl>
                                          </p:spTgt>
                                        </p:tgtEl>
                                      </p:cBhvr>
                                      <p:to x="100000" y="95000"/>
                                    </p:animScale>
                                    <p:animScale>
                                      <p:cBhvr>
                                        <p:cTn id="27" dur="166" decel="50000">
                                          <p:stCondLst>
                                            <p:cond delay="1834"/>
                                          </p:stCondLst>
                                        </p:cTn>
                                        <p:tgtEl>
                                          <p:spTgt spid="9">
                                            <p:txEl>
                                              <p:pRg st="3" end="3"/>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wipe(down)">
                                      <p:cBhvr>
                                        <p:cTn id="30" dur="580">
                                          <p:stCondLst>
                                            <p:cond delay="0"/>
                                          </p:stCondLst>
                                        </p:cTn>
                                        <p:tgtEl>
                                          <p:spTgt spid="9">
                                            <p:txEl>
                                              <p:pRg st="4" end="4"/>
                                            </p:txEl>
                                          </p:spTgt>
                                        </p:tgtEl>
                                      </p:cBhvr>
                                    </p:animEffect>
                                    <p:anim calcmode="lin" valueType="num">
                                      <p:cBhvr>
                                        <p:cTn id="31" dur="1822" tmFilter="0,0; 0.14,0.36; 0.43,0.73; 0.71,0.91; 1.0,1.0">
                                          <p:stCondLst>
                                            <p:cond delay="0"/>
                                          </p:stCondLst>
                                        </p:cTn>
                                        <p:tgtEl>
                                          <p:spTgt spid="9">
                                            <p:txEl>
                                              <p:pRg st="4" end="4"/>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xEl>
                                              <p:pRg st="4" end="4"/>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xEl>
                                              <p:pRg st="4" end="4"/>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xEl>
                                              <p:pRg st="4" end="4"/>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xEl>
                                              <p:pRg st="4" end="4"/>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xEl>
                                              <p:pRg st="4" end="4"/>
                                            </p:txEl>
                                          </p:spTgt>
                                        </p:tgtEl>
                                      </p:cBhvr>
                                      <p:to x="100000" y="60000"/>
                                    </p:animScale>
                                    <p:animScale>
                                      <p:cBhvr>
                                        <p:cTn id="37" dur="166" decel="50000">
                                          <p:stCondLst>
                                            <p:cond delay="676"/>
                                          </p:stCondLst>
                                        </p:cTn>
                                        <p:tgtEl>
                                          <p:spTgt spid="9">
                                            <p:txEl>
                                              <p:pRg st="4" end="4"/>
                                            </p:txEl>
                                          </p:spTgt>
                                        </p:tgtEl>
                                      </p:cBhvr>
                                      <p:to x="100000" y="100000"/>
                                    </p:animScale>
                                    <p:animScale>
                                      <p:cBhvr>
                                        <p:cTn id="38" dur="26">
                                          <p:stCondLst>
                                            <p:cond delay="1312"/>
                                          </p:stCondLst>
                                        </p:cTn>
                                        <p:tgtEl>
                                          <p:spTgt spid="9">
                                            <p:txEl>
                                              <p:pRg st="4" end="4"/>
                                            </p:txEl>
                                          </p:spTgt>
                                        </p:tgtEl>
                                      </p:cBhvr>
                                      <p:to x="100000" y="80000"/>
                                    </p:animScale>
                                    <p:animScale>
                                      <p:cBhvr>
                                        <p:cTn id="39" dur="166" decel="50000">
                                          <p:stCondLst>
                                            <p:cond delay="1338"/>
                                          </p:stCondLst>
                                        </p:cTn>
                                        <p:tgtEl>
                                          <p:spTgt spid="9">
                                            <p:txEl>
                                              <p:pRg st="4" end="4"/>
                                            </p:txEl>
                                          </p:spTgt>
                                        </p:tgtEl>
                                      </p:cBhvr>
                                      <p:to x="100000" y="100000"/>
                                    </p:animScale>
                                    <p:animScale>
                                      <p:cBhvr>
                                        <p:cTn id="40" dur="26">
                                          <p:stCondLst>
                                            <p:cond delay="1642"/>
                                          </p:stCondLst>
                                        </p:cTn>
                                        <p:tgtEl>
                                          <p:spTgt spid="9">
                                            <p:txEl>
                                              <p:pRg st="4" end="4"/>
                                            </p:txEl>
                                          </p:spTgt>
                                        </p:tgtEl>
                                      </p:cBhvr>
                                      <p:to x="100000" y="90000"/>
                                    </p:animScale>
                                    <p:animScale>
                                      <p:cBhvr>
                                        <p:cTn id="41" dur="166" decel="50000">
                                          <p:stCondLst>
                                            <p:cond delay="1668"/>
                                          </p:stCondLst>
                                        </p:cTn>
                                        <p:tgtEl>
                                          <p:spTgt spid="9">
                                            <p:txEl>
                                              <p:pRg st="4" end="4"/>
                                            </p:txEl>
                                          </p:spTgt>
                                        </p:tgtEl>
                                      </p:cBhvr>
                                      <p:to x="100000" y="100000"/>
                                    </p:animScale>
                                    <p:animScale>
                                      <p:cBhvr>
                                        <p:cTn id="42" dur="26">
                                          <p:stCondLst>
                                            <p:cond delay="1808"/>
                                          </p:stCondLst>
                                        </p:cTn>
                                        <p:tgtEl>
                                          <p:spTgt spid="9">
                                            <p:txEl>
                                              <p:pRg st="4" end="4"/>
                                            </p:txEl>
                                          </p:spTgt>
                                        </p:tgtEl>
                                      </p:cBhvr>
                                      <p:to x="100000" y="95000"/>
                                    </p:animScale>
                                    <p:animScale>
                                      <p:cBhvr>
                                        <p:cTn id="43" dur="166" decel="50000">
                                          <p:stCondLst>
                                            <p:cond delay="1834"/>
                                          </p:stCondLst>
                                        </p:cTn>
                                        <p:tgtEl>
                                          <p:spTgt spid="9">
                                            <p:txEl>
                                              <p:pRg st="4" end="4"/>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9">
                                            <p:txEl>
                                              <p:pRg st="5" end="5"/>
                                            </p:txEl>
                                          </p:spTgt>
                                        </p:tgtEl>
                                        <p:attrNameLst>
                                          <p:attrName>style.visibility</p:attrName>
                                        </p:attrNameLst>
                                      </p:cBhvr>
                                      <p:to>
                                        <p:strVal val="visible"/>
                                      </p:to>
                                    </p:set>
                                    <p:animEffect transition="in" filter="wipe(down)">
                                      <p:cBhvr>
                                        <p:cTn id="46" dur="580">
                                          <p:stCondLst>
                                            <p:cond delay="0"/>
                                          </p:stCondLst>
                                        </p:cTn>
                                        <p:tgtEl>
                                          <p:spTgt spid="9">
                                            <p:txEl>
                                              <p:pRg st="5" end="5"/>
                                            </p:txEl>
                                          </p:spTgt>
                                        </p:tgtEl>
                                      </p:cBhvr>
                                    </p:animEffect>
                                    <p:anim calcmode="lin" valueType="num">
                                      <p:cBhvr>
                                        <p:cTn id="47" dur="1822" tmFilter="0,0; 0.14,0.36; 0.43,0.73; 0.71,0.91; 1.0,1.0">
                                          <p:stCondLst>
                                            <p:cond delay="0"/>
                                          </p:stCondLst>
                                        </p:cTn>
                                        <p:tgtEl>
                                          <p:spTgt spid="9">
                                            <p:txEl>
                                              <p:pRg st="5" end="5"/>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
                                            <p:txEl>
                                              <p:pRg st="5" end="5"/>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
                                            <p:txEl>
                                              <p:pRg st="5" end="5"/>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
                                            <p:txEl>
                                              <p:pRg st="5" end="5"/>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
                                            <p:txEl>
                                              <p:pRg st="5" end="5"/>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9">
                                            <p:txEl>
                                              <p:pRg st="5" end="5"/>
                                            </p:txEl>
                                          </p:spTgt>
                                        </p:tgtEl>
                                      </p:cBhvr>
                                      <p:to x="100000" y="60000"/>
                                    </p:animScale>
                                    <p:animScale>
                                      <p:cBhvr>
                                        <p:cTn id="53" dur="166" decel="50000">
                                          <p:stCondLst>
                                            <p:cond delay="676"/>
                                          </p:stCondLst>
                                        </p:cTn>
                                        <p:tgtEl>
                                          <p:spTgt spid="9">
                                            <p:txEl>
                                              <p:pRg st="5" end="5"/>
                                            </p:txEl>
                                          </p:spTgt>
                                        </p:tgtEl>
                                      </p:cBhvr>
                                      <p:to x="100000" y="100000"/>
                                    </p:animScale>
                                    <p:animScale>
                                      <p:cBhvr>
                                        <p:cTn id="54" dur="26">
                                          <p:stCondLst>
                                            <p:cond delay="1312"/>
                                          </p:stCondLst>
                                        </p:cTn>
                                        <p:tgtEl>
                                          <p:spTgt spid="9">
                                            <p:txEl>
                                              <p:pRg st="5" end="5"/>
                                            </p:txEl>
                                          </p:spTgt>
                                        </p:tgtEl>
                                      </p:cBhvr>
                                      <p:to x="100000" y="80000"/>
                                    </p:animScale>
                                    <p:animScale>
                                      <p:cBhvr>
                                        <p:cTn id="55" dur="166" decel="50000">
                                          <p:stCondLst>
                                            <p:cond delay="1338"/>
                                          </p:stCondLst>
                                        </p:cTn>
                                        <p:tgtEl>
                                          <p:spTgt spid="9">
                                            <p:txEl>
                                              <p:pRg st="5" end="5"/>
                                            </p:txEl>
                                          </p:spTgt>
                                        </p:tgtEl>
                                      </p:cBhvr>
                                      <p:to x="100000" y="100000"/>
                                    </p:animScale>
                                    <p:animScale>
                                      <p:cBhvr>
                                        <p:cTn id="56" dur="26">
                                          <p:stCondLst>
                                            <p:cond delay="1642"/>
                                          </p:stCondLst>
                                        </p:cTn>
                                        <p:tgtEl>
                                          <p:spTgt spid="9">
                                            <p:txEl>
                                              <p:pRg st="5" end="5"/>
                                            </p:txEl>
                                          </p:spTgt>
                                        </p:tgtEl>
                                      </p:cBhvr>
                                      <p:to x="100000" y="90000"/>
                                    </p:animScale>
                                    <p:animScale>
                                      <p:cBhvr>
                                        <p:cTn id="57" dur="166" decel="50000">
                                          <p:stCondLst>
                                            <p:cond delay="1668"/>
                                          </p:stCondLst>
                                        </p:cTn>
                                        <p:tgtEl>
                                          <p:spTgt spid="9">
                                            <p:txEl>
                                              <p:pRg st="5" end="5"/>
                                            </p:txEl>
                                          </p:spTgt>
                                        </p:tgtEl>
                                      </p:cBhvr>
                                      <p:to x="100000" y="100000"/>
                                    </p:animScale>
                                    <p:animScale>
                                      <p:cBhvr>
                                        <p:cTn id="58" dur="26">
                                          <p:stCondLst>
                                            <p:cond delay="1808"/>
                                          </p:stCondLst>
                                        </p:cTn>
                                        <p:tgtEl>
                                          <p:spTgt spid="9">
                                            <p:txEl>
                                              <p:pRg st="5" end="5"/>
                                            </p:txEl>
                                          </p:spTgt>
                                        </p:tgtEl>
                                      </p:cBhvr>
                                      <p:to x="100000" y="95000"/>
                                    </p:animScale>
                                    <p:animScale>
                                      <p:cBhvr>
                                        <p:cTn id="59" dur="166" decel="50000">
                                          <p:stCondLst>
                                            <p:cond delay="1834"/>
                                          </p:stCondLst>
                                        </p:cTn>
                                        <p:tgtEl>
                                          <p:spTgt spid="9">
                                            <p:txEl>
                                              <p:pRg st="5" end="5"/>
                                            </p:txEl>
                                          </p:spTgt>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9">
                                            <p:txEl>
                                              <p:pRg st="6" end="6"/>
                                            </p:txEl>
                                          </p:spTgt>
                                        </p:tgtEl>
                                        <p:attrNameLst>
                                          <p:attrName>style.visibility</p:attrName>
                                        </p:attrNameLst>
                                      </p:cBhvr>
                                      <p:to>
                                        <p:strVal val="visible"/>
                                      </p:to>
                                    </p:set>
                                    <p:animEffect transition="in" filter="wipe(down)">
                                      <p:cBhvr>
                                        <p:cTn id="62" dur="580">
                                          <p:stCondLst>
                                            <p:cond delay="0"/>
                                          </p:stCondLst>
                                        </p:cTn>
                                        <p:tgtEl>
                                          <p:spTgt spid="9">
                                            <p:txEl>
                                              <p:pRg st="6" end="6"/>
                                            </p:txEl>
                                          </p:spTgt>
                                        </p:tgtEl>
                                      </p:cBhvr>
                                    </p:animEffect>
                                    <p:anim calcmode="lin" valueType="num">
                                      <p:cBhvr>
                                        <p:cTn id="63" dur="1822" tmFilter="0,0; 0.14,0.36; 0.43,0.73; 0.71,0.91; 1.0,1.0">
                                          <p:stCondLst>
                                            <p:cond delay="0"/>
                                          </p:stCondLst>
                                        </p:cTn>
                                        <p:tgtEl>
                                          <p:spTgt spid="9">
                                            <p:txEl>
                                              <p:pRg st="6" end="6"/>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9">
                                            <p:txEl>
                                              <p:pRg st="6" end="6"/>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9">
                                            <p:txEl>
                                              <p:pRg st="6" end="6"/>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9">
                                            <p:txEl>
                                              <p:pRg st="6" end="6"/>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9">
                                            <p:txEl>
                                              <p:pRg st="6" end="6"/>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9">
                                            <p:txEl>
                                              <p:pRg st="6" end="6"/>
                                            </p:txEl>
                                          </p:spTgt>
                                        </p:tgtEl>
                                      </p:cBhvr>
                                      <p:to x="100000" y="60000"/>
                                    </p:animScale>
                                    <p:animScale>
                                      <p:cBhvr>
                                        <p:cTn id="69" dur="166" decel="50000">
                                          <p:stCondLst>
                                            <p:cond delay="676"/>
                                          </p:stCondLst>
                                        </p:cTn>
                                        <p:tgtEl>
                                          <p:spTgt spid="9">
                                            <p:txEl>
                                              <p:pRg st="6" end="6"/>
                                            </p:txEl>
                                          </p:spTgt>
                                        </p:tgtEl>
                                      </p:cBhvr>
                                      <p:to x="100000" y="100000"/>
                                    </p:animScale>
                                    <p:animScale>
                                      <p:cBhvr>
                                        <p:cTn id="70" dur="26">
                                          <p:stCondLst>
                                            <p:cond delay="1312"/>
                                          </p:stCondLst>
                                        </p:cTn>
                                        <p:tgtEl>
                                          <p:spTgt spid="9">
                                            <p:txEl>
                                              <p:pRg st="6" end="6"/>
                                            </p:txEl>
                                          </p:spTgt>
                                        </p:tgtEl>
                                      </p:cBhvr>
                                      <p:to x="100000" y="80000"/>
                                    </p:animScale>
                                    <p:animScale>
                                      <p:cBhvr>
                                        <p:cTn id="71" dur="166" decel="50000">
                                          <p:stCondLst>
                                            <p:cond delay="1338"/>
                                          </p:stCondLst>
                                        </p:cTn>
                                        <p:tgtEl>
                                          <p:spTgt spid="9">
                                            <p:txEl>
                                              <p:pRg st="6" end="6"/>
                                            </p:txEl>
                                          </p:spTgt>
                                        </p:tgtEl>
                                      </p:cBhvr>
                                      <p:to x="100000" y="100000"/>
                                    </p:animScale>
                                    <p:animScale>
                                      <p:cBhvr>
                                        <p:cTn id="72" dur="26">
                                          <p:stCondLst>
                                            <p:cond delay="1642"/>
                                          </p:stCondLst>
                                        </p:cTn>
                                        <p:tgtEl>
                                          <p:spTgt spid="9">
                                            <p:txEl>
                                              <p:pRg st="6" end="6"/>
                                            </p:txEl>
                                          </p:spTgt>
                                        </p:tgtEl>
                                      </p:cBhvr>
                                      <p:to x="100000" y="90000"/>
                                    </p:animScale>
                                    <p:animScale>
                                      <p:cBhvr>
                                        <p:cTn id="73" dur="166" decel="50000">
                                          <p:stCondLst>
                                            <p:cond delay="1668"/>
                                          </p:stCondLst>
                                        </p:cTn>
                                        <p:tgtEl>
                                          <p:spTgt spid="9">
                                            <p:txEl>
                                              <p:pRg st="6" end="6"/>
                                            </p:txEl>
                                          </p:spTgt>
                                        </p:tgtEl>
                                      </p:cBhvr>
                                      <p:to x="100000" y="100000"/>
                                    </p:animScale>
                                    <p:animScale>
                                      <p:cBhvr>
                                        <p:cTn id="74" dur="26">
                                          <p:stCondLst>
                                            <p:cond delay="1808"/>
                                          </p:stCondLst>
                                        </p:cTn>
                                        <p:tgtEl>
                                          <p:spTgt spid="9">
                                            <p:txEl>
                                              <p:pRg st="6" end="6"/>
                                            </p:txEl>
                                          </p:spTgt>
                                        </p:tgtEl>
                                      </p:cBhvr>
                                      <p:to x="100000" y="95000"/>
                                    </p:animScale>
                                    <p:animScale>
                                      <p:cBhvr>
                                        <p:cTn id="75" dur="166" decel="50000">
                                          <p:stCondLst>
                                            <p:cond delay="1834"/>
                                          </p:stCondLst>
                                        </p:cTn>
                                        <p:tgtEl>
                                          <p:spTgt spid="9">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8" name="Content Placeholder 7"/>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4000"/>
                    </a14:imgEffect>
                  </a14:imgLayer>
                </a14:imgProps>
              </a:ext>
              <a:ext uri="{28A0092B-C50C-407E-A947-70E740481C1C}">
                <a14:useLocalDpi xmlns:a14="http://schemas.microsoft.com/office/drawing/2010/main" val="0"/>
              </a:ext>
            </a:extLst>
          </a:blip>
          <a:stretch>
            <a:fillRect/>
          </a:stretch>
        </p:blipFill>
        <p:spPr>
          <a:xfrm>
            <a:off x="-9896" y="-23751"/>
            <a:ext cx="9426523"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p:spPr>
      </p:pic>
      <p:sp>
        <p:nvSpPr>
          <p:cNvPr id="9" name="TextBox 8"/>
          <p:cNvSpPr txBox="1"/>
          <p:nvPr/>
        </p:nvSpPr>
        <p:spPr>
          <a:xfrm>
            <a:off x="2667000" y="1906724"/>
            <a:ext cx="6781800" cy="1754326"/>
          </a:xfrm>
          <a:prstGeom prst="rect">
            <a:avLst/>
          </a:prstGeom>
          <a:noFill/>
        </p:spPr>
        <p:txBody>
          <a:bodyPr wrap="square" rtlCol="1">
            <a:spAutoFit/>
          </a:bodyPr>
          <a:lstStyle/>
          <a:p>
            <a:pPr algn="ctr" rtl="1"/>
            <a:r>
              <a:rPr lang="ar-IQ" sz="5400" b="1" i="1" dirty="0" smtClean="0">
                <a:solidFill>
                  <a:schemeClr val="bg1">
                    <a:lumMod val="95000"/>
                  </a:schemeClr>
                </a:solidFill>
                <a:effectLst>
                  <a:outerShdw blurRad="38100" dist="38100" dir="2700000" algn="tl">
                    <a:srgbClr val="000000">
                      <a:alpha val="43137"/>
                    </a:srgbClr>
                  </a:outerShdw>
                </a:effectLst>
              </a:rPr>
              <a:t>   تم بعون اللة </a:t>
            </a:r>
          </a:p>
          <a:p>
            <a:pPr algn="ctr" rtl="1"/>
            <a:r>
              <a:rPr lang="ar-IQ" sz="5400" b="1" i="1" dirty="0" smtClean="0">
                <a:solidFill>
                  <a:schemeClr val="bg1">
                    <a:lumMod val="95000"/>
                  </a:schemeClr>
                </a:solidFill>
                <a:effectLst>
                  <a:outerShdw blurRad="38100" dist="38100" dir="2700000" algn="tl">
                    <a:srgbClr val="000000">
                      <a:alpha val="43137"/>
                    </a:srgbClr>
                  </a:outerShdw>
                </a:effectLst>
              </a:rPr>
              <a:t>شكراً لحسن استماعكم </a:t>
            </a:r>
            <a:endParaRPr lang="ar-IQ" sz="5400" b="1" i="1" dirty="0">
              <a:solidFill>
                <a:schemeClr val="bg1">
                  <a:lumMod val="95000"/>
                </a:schemeClr>
              </a:solidFill>
              <a:effectLst>
                <a:outerShdw blurRad="38100" dist="38100" dir="2700000" algn="tl">
                  <a:srgbClr val="000000">
                    <a:alpha val="43137"/>
                  </a:srgbClr>
                </a:outerShdw>
              </a:effectLst>
            </a:endParaRPr>
          </a:p>
        </p:txBody>
      </p:sp>
      <p:pic>
        <p:nvPicPr>
          <p:cNvPr id="6" name="Picture 5" descr="g010653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1000" contrast="-40000"/>
                    </a14:imgEffect>
                  </a14:imgLayer>
                </a14:imgProps>
              </a:ext>
              <a:ext uri="{28A0092B-C50C-407E-A947-70E740481C1C}">
                <a14:useLocalDpi xmlns:a14="http://schemas.microsoft.com/office/drawing/2010/main" val="0"/>
              </a:ext>
            </a:extLst>
          </a:blip>
          <a:srcRect/>
          <a:stretch>
            <a:fillRect/>
          </a:stretch>
        </p:blipFill>
        <p:spPr bwMode="auto">
          <a:xfrm>
            <a:off x="121443" y="1524000"/>
            <a:ext cx="2967038" cy="4868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3175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9">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2000"/>
                                        <p:tgtEl>
                                          <p:spTgt spid="9">
                                            <p:txEl>
                                              <p:pRg st="1" end="1"/>
                                            </p:txEl>
                                          </p:spTgt>
                                        </p:tgtEl>
                                      </p:cBhvr>
                                    </p:animEffect>
                                    <p:anim calcmode="lin" valueType="num">
                                      <p:cBhvr>
                                        <p:cTn id="13" dur="2000" fill="hold"/>
                                        <p:tgtEl>
                                          <p:spTgt spid="9">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ar-SA"/>
          </a:p>
        </p:txBody>
      </p:sp>
      <p:sp>
        <p:nvSpPr>
          <p:cNvPr id="3" name="Subtitle 2"/>
          <p:cNvSpPr>
            <a:spLocks noGrp="1"/>
          </p:cNvSpPr>
          <p:nvPr>
            <p:ph type="subTitle" idx="1"/>
          </p:nvPr>
        </p:nvSpPr>
        <p:spPr/>
        <p:txBody>
          <a:bodyPr/>
          <a:lstStyle/>
          <a:p>
            <a:endParaRPr lang="ar-S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38200" y="609600"/>
            <a:ext cx="4572000" cy="5355312"/>
          </a:xfrm>
          <a:prstGeom prst="rect">
            <a:avLst/>
          </a:prstGeom>
          <a:noFill/>
        </p:spPr>
        <p:txBody>
          <a:bodyPr wrap="square" rtlCol="1">
            <a:spAutoFit/>
          </a:bodyPr>
          <a:lstStyle/>
          <a:p>
            <a:pPr algn="ctr" rtl="1"/>
            <a:r>
              <a:rPr lang="ar-IQ" sz="5400" b="1" dirty="0" smtClean="0">
                <a:latin typeface="Arabic Typesetting" panose="03020402040406030203" pitchFamily="66" charset="-78"/>
                <a:cs typeface="Arabic Typesetting" panose="03020402040406030203" pitchFamily="66" charset="-78"/>
              </a:rPr>
              <a:t>اعداد وتقديم</a:t>
            </a:r>
          </a:p>
          <a:p>
            <a:pPr algn="ctr" rtl="1"/>
            <a:r>
              <a:rPr lang="ar-IQ" sz="5400" b="1" dirty="0" smtClean="0">
                <a:latin typeface="Arabic Typesetting" panose="03020402040406030203" pitchFamily="66" charset="-78"/>
                <a:cs typeface="Arabic Typesetting" panose="03020402040406030203" pitchFamily="66" charset="-78"/>
              </a:rPr>
              <a:t> الاستاذ </a:t>
            </a:r>
            <a:r>
              <a:rPr lang="ar-IQ" sz="5400" b="1" dirty="0">
                <a:latin typeface="Arabic Typesetting" panose="03020402040406030203" pitchFamily="66" charset="-78"/>
                <a:cs typeface="Arabic Typesetting" panose="03020402040406030203" pitchFamily="66" charset="-78"/>
              </a:rPr>
              <a:t>الدكتورة </a:t>
            </a:r>
          </a:p>
          <a:p>
            <a:pPr algn="ctr" rtl="1"/>
            <a:r>
              <a:rPr lang="ar-IQ" sz="5400" b="1" dirty="0" smtClean="0">
                <a:latin typeface="Arabic Typesetting" panose="03020402040406030203" pitchFamily="66" charset="-78"/>
                <a:cs typeface="Arabic Typesetting" panose="03020402040406030203" pitchFamily="66" charset="-78"/>
              </a:rPr>
              <a:t> منال </a:t>
            </a:r>
            <a:r>
              <a:rPr lang="ar-IQ" sz="5400" b="1" dirty="0">
                <a:latin typeface="Arabic Typesetting" panose="03020402040406030203" pitchFamily="66" charset="-78"/>
                <a:cs typeface="Arabic Typesetting" panose="03020402040406030203" pitchFamily="66" charset="-78"/>
              </a:rPr>
              <a:t>جبار </a:t>
            </a:r>
            <a:r>
              <a:rPr lang="ar-IQ" sz="5400" b="1" dirty="0" smtClean="0">
                <a:latin typeface="Arabic Typesetting" panose="03020402040406030203" pitchFamily="66" charset="-78"/>
                <a:cs typeface="Arabic Typesetting" panose="03020402040406030203" pitchFamily="66" charset="-78"/>
              </a:rPr>
              <a:t>سرور</a:t>
            </a:r>
          </a:p>
          <a:p>
            <a:pPr algn="ctr" rtl="1"/>
            <a:r>
              <a:rPr lang="ar-IQ" sz="5400" b="1" dirty="0" smtClean="0">
                <a:latin typeface="Arabic Typesetting" panose="03020402040406030203" pitchFamily="66" charset="-78"/>
                <a:cs typeface="Arabic Typesetting" panose="03020402040406030203" pitchFamily="66" charset="-78"/>
              </a:rPr>
              <a:t> </a:t>
            </a:r>
            <a:r>
              <a:rPr lang="ar-IQ" sz="5400" b="1" dirty="0">
                <a:latin typeface="Arabic Typesetting" panose="03020402040406030203" pitchFamily="66" charset="-78"/>
                <a:cs typeface="Arabic Typesetting" panose="03020402040406030203" pitchFamily="66" charset="-78"/>
              </a:rPr>
              <a:t>قسم المحاسبة</a:t>
            </a:r>
            <a:endParaRPr lang="en-US" sz="5400" b="1" dirty="0">
              <a:latin typeface="Arabic Typesetting" panose="03020402040406030203" pitchFamily="66" charset="-78"/>
              <a:cs typeface="Arabic Typesetting" panose="03020402040406030203" pitchFamily="66" charset="-78"/>
            </a:endParaRPr>
          </a:p>
          <a:p>
            <a:endParaRPr lang="ar-IQ" sz="5400" b="1" dirty="0" smtClean="0">
              <a:latin typeface="Arabic Typesetting" panose="03020402040406030203" pitchFamily="66" charset="-78"/>
              <a:cs typeface="Arabic Typesetting" panose="03020402040406030203" pitchFamily="66" charset="-78"/>
            </a:endParaRPr>
          </a:p>
          <a:p>
            <a:pPr algn="r"/>
            <a:r>
              <a:rPr lang="ar-IQ" sz="3600" b="1" dirty="0" smtClean="0">
                <a:latin typeface="Arabic Typesetting" panose="03020402040406030203" pitchFamily="66" charset="-78"/>
                <a:cs typeface="Arabic Typesetting" panose="03020402040406030203" pitchFamily="66" charset="-78"/>
              </a:rPr>
              <a:t>      كلية </a:t>
            </a:r>
            <a:r>
              <a:rPr lang="ar-IQ" sz="3600" b="1" dirty="0">
                <a:latin typeface="Arabic Typesetting" panose="03020402040406030203" pitchFamily="66" charset="-78"/>
                <a:cs typeface="Arabic Typesetting" panose="03020402040406030203" pitchFamily="66" charset="-78"/>
              </a:rPr>
              <a:t>الادارة والاقتصاد /جامعة </a:t>
            </a:r>
            <a:r>
              <a:rPr lang="ar-IQ" sz="3600" b="1" dirty="0" smtClean="0">
                <a:latin typeface="Arabic Typesetting" panose="03020402040406030203" pitchFamily="66" charset="-78"/>
                <a:cs typeface="Arabic Typesetting" panose="03020402040406030203" pitchFamily="66" charset="-78"/>
              </a:rPr>
              <a:t>بغداد</a:t>
            </a:r>
          </a:p>
          <a:p>
            <a:pPr algn="r"/>
            <a:r>
              <a:rPr lang="ar-IQ" sz="3600" b="1" dirty="0" smtClean="0">
                <a:latin typeface="Arabic Typesetting" panose="03020402040406030203" pitchFamily="66" charset="-78"/>
                <a:cs typeface="Arabic Typesetting" panose="03020402040406030203" pitchFamily="66" charset="-78"/>
              </a:rPr>
              <a:t>2017-2108  </a:t>
            </a:r>
            <a:endParaRPr lang="ar-IQ" sz="36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8143419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p:cTn id="21" dur="10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5" end="5"/>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5" end="5"/>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p:cTn id="29"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3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8" name="Content Placeholder 7"/>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52401" y="-381000"/>
            <a:ext cx="9812867" cy="723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g010647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304800" y="3048000"/>
            <a:ext cx="2228850" cy="36983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0" y="-304800"/>
            <a:ext cx="9067800" cy="5632311"/>
          </a:xfrm>
          <a:prstGeom prst="rect">
            <a:avLst/>
          </a:prstGeom>
          <a:noFill/>
        </p:spPr>
        <p:txBody>
          <a:bodyPr wrap="square" rtlCol="1">
            <a:spAutoFit/>
          </a:bodyPr>
          <a:lstStyle/>
          <a:p>
            <a:pPr algn="r" rtl="1"/>
            <a:endParaRPr lang="ar-IQ" b="1" i="1" dirty="0" smtClean="0"/>
          </a:p>
          <a:p>
            <a:pPr algn="r" rtl="1"/>
            <a:endParaRPr lang="ar-IQ" b="1" i="1" dirty="0" smtClean="0"/>
          </a:p>
          <a:p>
            <a:pPr algn="r" rtl="1"/>
            <a:r>
              <a:rPr lang="ar-IQ" b="1" i="1" dirty="0" smtClean="0">
                <a:solidFill>
                  <a:schemeClr val="bg1"/>
                </a:solidFill>
                <a:effectLst>
                  <a:outerShdw blurRad="38100" dist="38100" dir="2700000" algn="tl">
                    <a:srgbClr val="000000">
                      <a:alpha val="43137"/>
                    </a:srgbClr>
                  </a:outerShdw>
                </a:effectLst>
              </a:rPr>
              <a:t>ان </a:t>
            </a:r>
            <a:r>
              <a:rPr lang="ar-IQ" b="1" i="1" dirty="0">
                <a:solidFill>
                  <a:schemeClr val="bg1"/>
                </a:solidFill>
                <a:effectLst>
                  <a:outerShdw blurRad="38100" dist="38100" dir="2700000" algn="tl">
                    <a:srgbClr val="000000">
                      <a:alpha val="43137"/>
                    </a:srgbClr>
                  </a:outerShdw>
                </a:effectLst>
              </a:rPr>
              <a:t>لمهنة المحاسبة معاييرها ومبادؤها واخلاقياتها المتعارف عليها دوليا </a:t>
            </a:r>
            <a:r>
              <a:rPr lang="ar-IQ" b="1" i="1" dirty="0" smtClean="0">
                <a:solidFill>
                  <a:schemeClr val="bg1"/>
                </a:solidFill>
                <a:effectLst>
                  <a:outerShdw blurRad="38100" dist="38100" dir="2700000" algn="tl">
                    <a:srgbClr val="000000">
                      <a:alpha val="43137"/>
                    </a:srgbClr>
                  </a:outerShdw>
                </a:effectLst>
              </a:rPr>
              <a:t>والتي </a:t>
            </a:r>
            <a:r>
              <a:rPr lang="ar-IQ" b="1" i="1" dirty="0">
                <a:solidFill>
                  <a:schemeClr val="bg1"/>
                </a:solidFill>
                <a:effectLst>
                  <a:outerShdw blurRad="38100" dist="38100" dir="2700000" algn="tl">
                    <a:srgbClr val="000000">
                      <a:alpha val="43137"/>
                    </a:srgbClr>
                  </a:outerShdw>
                </a:effectLst>
              </a:rPr>
              <a:t>تخضع لؤى فلسفية متعددة يعبر  كل منها عن وجهة نظر معينة.ويمكن تحديد مشكلة الموضوع الخاص بالحلقة النقاشية بالاتي</a:t>
            </a:r>
            <a:r>
              <a:rPr lang="ar-IQ" b="1" i="1" dirty="0" smtClean="0">
                <a:solidFill>
                  <a:schemeClr val="bg1"/>
                </a:solidFill>
                <a:effectLst>
                  <a:outerShdw blurRad="38100" dist="38100" dir="2700000" algn="tl">
                    <a:srgbClr val="000000">
                      <a:alpha val="43137"/>
                    </a:srgbClr>
                  </a:outerShdw>
                </a:effectLst>
              </a:rPr>
              <a:t>:</a:t>
            </a:r>
          </a:p>
          <a:p>
            <a:pPr algn="r" rtl="1"/>
            <a:endParaRPr lang="en-US" i="1" dirty="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1- هل </a:t>
            </a:r>
            <a:r>
              <a:rPr lang="ar-IQ" b="1" i="1" dirty="0">
                <a:solidFill>
                  <a:schemeClr val="bg1"/>
                </a:solidFill>
                <a:effectLst>
                  <a:outerShdw blurRad="38100" dist="38100" dir="2700000" algn="tl">
                    <a:srgbClr val="000000">
                      <a:alpha val="43137"/>
                    </a:srgbClr>
                  </a:outerShdw>
                </a:effectLst>
              </a:rPr>
              <a:t>ان قواعد السلوك المهني التي تنظم مهنة المحاسبة في العراق منسجمة مع البيئة التي يعمل بها المحاسب ومع التاهيل العلمي والعملي له؟</a:t>
            </a:r>
            <a:endParaRPr lang="en-US" i="1" dirty="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2- هل </a:t>
            </a:r>
            <a:r>
              <a:rPr lang="ar-IQ" b="1" i="1" dirty="0">
                <a:solidFill>
                  <a:schemeClr val="bg1"/>
                </a:solidFill>
                <a:effectLst>
                  <a:outerShdw blurRad="38100" dist="38100" dir="2700000" algn="tl">
                    <a:srgbClr val="000000">
                      <a:alpha val="43137"/>
                    </a:srgbClr>
                  </a:outerShdw>
                </a:effectLst>
              </a:rPr>
              <a:t>هناك منظمات مهنية في العراق تشرف على تنظيم مهنة المحاسبة وتعد معايير تحدد السلوك المهني لمهنة المحاسبة؟</a:t>
            </a:r>
            <a:endParaRPr lang="en-US" i="1" dirty="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3- هل </a:t>
            </a:r>
            <a:r>
              <a:rPr lang="ar-IQ" b="1" i="1" dirty="0">
                <a:solidFill>
                  <a:schemeClr val="bg1"/>
                </a:solidFill>
                <a:effectLst>
                  <a:outerShdw blurRad="38100" dist="38100" dir="2700000" algn="tl">
                    <a:srgbClr val="000000">
                      <a:alpha val="43137"/>
                    </a:srgbClr>
                  </a:outerShdw>
                </a:effectLst>
              </a:rPr>
              <a:t>هناك مستويات للاداء المهني متعارف عليها عند المحاسبين تكون مرشدا لهم عند مزاولة مهنة المحاسبة؟</a:t>
            </a:r>
            <a:endParaRPr lang="en-US" i="1" dirty="0">
              <a:solidFill>
                <a:schemeClr val="bg1"/>
              </a:solidFill>
              <a:effectLst>
                <a:outerShdw blurRad="38100" dist="38100" dir="2700000" algn="tl">
                  <a:srgbClr val="000000">
                    <a:alpha val="43137"/>
                  </a:srgbClr>
                </a:outerShdw>
              </a:effectLst>
            </a:endParaRPr>
          </a:p>
          <a:p>
            <a:pPr algn="r" rtl="1"/>
            <a:r>
              <a:rPr lang="ar-IQ" b="1" i="1" dirty="0">
                <a:solidFill>
                  <a:schemeClr val="bg1"/>
                </a:solidFill>
                <a:effectLst>
                  <a:outerShdw blurRad="38100" dist="38100" dir="2700000" algn="tl">
                    <a:srgbClr val="000000">
                      <a:alpha val="43137"/>
                    </a:srgbClr>
                  </a:outerShdw>
                </a:effectLst>
              </a:rPr>
              <a:t>وتاتي هذه الدراسة لهذا الموضوع بهدف التعرف على اخلاقيات مهنة المحاسبة في العراق والوقوف على التحديات التي </a:t>
            </a:r>
            <a:r>
              <a:rPr lang="ar-IQ" b="1" i="1" dirty="0" smtClean="0">
                <a:solidFill>
                  <a:schemeClr val="bg1"/>
                </a:solidFill>
                <a:effectLst>
                  <a:outerShdw blurRad="38100" dist="38100" dir="2700000" algn="tl">
                    <a:srgbClr val="000000">
                      <a:alpha val="43137"/>
                    </a:srgbClr>
                  </a:outerShdw>
                </a:effectLst>
              </a:rPr>
              <a:t>تواجه </a:t>
            </a:r>
            <a:r>
              <a:rPr lang="ar-IQ" b="1" i="1" dirty="0">
                <a:solidFill>
                  <a:schemeClr val="bg1"/>
                </a:solidFill>
                <a:effectLst>
                  <a:outerShdw blurRad="38100" dist="38100" dir="2700000" algn="tl">
                    <a:srgbClr val="000000">
                      <a:alpha val="43137"/>
                    </a:srgbClr>
                  </a:outerShdw>
                </a:effectLst>
              </a:rPr>
              <a:t>التطبيق من قبل المحاسبين في الوحدات المحاسبية</a:t>
            </a:r>
            <a:r>
              <a:rPr lang="ar-IQ" b="1" i="1" dirty="0" smtClean="0">
                <a:solidFill>
                  <a:schemeClr val="bg1"/>
                </a:solidFill>
                <a:effectLst>
                  <a:outerShdw blurRad="38100" dist="38100" dir="2700000" algn="tl">
                    <a:srgbClr val="000000">
                      <a:alpha val="43137"/>
                    </a:srgbClr>
                  </a:outerShdw>
                </a:effectLst>
              </a:rPr>
              <a:t>.</a:t>
            </a:r>
          </a:p>
          <a:p>
            <a:pPr algn="r" rtl="1"/>
            <a:endParaRPr lang="ar-IQ" b="1" i="1" dirty="0">
              <a:solidFill>
                <a:schemeClr val="bg1"/>
              </a:solidFill>
              <a:effectLst>
                <a:outerShdw blurRad="38100" dist="38100" dir="2700000" algn="tl">
                  <a:srgbClr val="000000">
                    <a:alpha val="43137"/>
                  </a:srgbClr>
                </a:outerShdw>
              </a:effectLst>
            </a:endParaRPr>
          </a:p>
          <a:p>
            <a:pPr algn="r" rtl="1"/>
            <a:endParaRPr lang="ar-IQ" b="1" i="1" dirty="0" smtClean="0">
              <a:solidFill>
                <a:schemeClr val="bg1"/>
              </a:solidFill>
              <a:effectLst>
                <a:outerShdw blurRad="38100" dist="38100" dir="2700000" algn="tl">
                  <a:srgbClr val="000000">
                    <a:alpha val="43137"/>
                  </a:srgbClr>
                </a:outerShdw>
              </a:effectLst>
            </a:endParaRPr>
          </a:p>
          <a:p>
            <a:pPr algn="just" rtl="1"/>
            <a:endParaRPr lang="en-US" i="1" dirty="0">
              <a:solidFill>
                <a:schemeClr val="bg1"/>
              </a:solidFill>
              <a:effectLst>
                <a:outerShdw blurRad="38100" dist="38100" dir="2700000" algn="tl">
                  <a:srgbClr val="000000">
                    <a:alpha val="43137"/>
                  </a:srgbClr>
                </a:outerShdw>
              </a:effectLst>
            </a:endParaRPr>
          </a:p>
          <a:p>
            <a:pPr algn="just" rtl="1"/>
            <a:r>
              <a:rPr lang="ar-IQ" b="1" i="1" dirty="0">
                <a:solidFill>
                  <a:schemeClr val="bg1"/>
                </a:solidFill>
                <a:effectLst>
                  <a:outerShdw blurRad="38100" dist="38100" dir="2700000" algn="tl">
                    <a:srgbClr val="000000">
                      <a:alpha val="43137"/>
                    </a:srgbClr>
                  </a:outerShdw>
                </a:effectLst>
              </a:rPr>
              <a:t>تعد المحاسبة لغة المال ولسان حاله</a:t>
            </a:r>
            <a:r>
              <a:rPr lang="ar-IQ" b="1" i="1" dirty="0" smtClean="0">
                <a:solidFill>
                  <a:schemeClr val="bg1"/>
                </a:solidFill>
                <a:effectLst>
                  <a:outerShdw blurRad="38100" dist="38100" dir="2700000" algn="tl">
                    <a:srgbClr val="000000">
                      <a:alpha val="43137"/>
                    </a:srgbClr>
                  </a:outerShdw>
                </a:effectLst>
              </a:rPr>
              <a:t>، فهي </a:t>
            </a:r>
            <a:r>
              <a:rPr lang="ar-IQ" b="1" i="1" dirty="0">
                <a:solidFill>
                  <a:schemeClr val="bg1"/>
                </a:solidFill>
                <a:effectLst>
                  <a:outerShdw blurRad="38100" dist="38100" dir="2700000" algn="tl">
                    <a:srgbClr val="000000">
                      <a:alpha val="43137"/>
                    </a:srgbClr>
                  </a:outerShdw>
                </a:effectLst>
              </a:rPr>
              <a:t>وسيلة من وسائل توصيل المعلومات </a:t>
            </a:r>
            <a:endParaRPr lang="ar-IQ" b="1" i="1" dirty="0" smtClean="0">
              <a:solidFill>
                <a:schemeClr val="bg1"/>
              </a:solidFill>
              <a:effectLst>
                <a:outerShdw blurRad="38100" dist="38100" dir="2700000" algn="tl">
                  <a:srgbClr val="000000">
                    <a:alpha val="43137"/>
                  </a:srgbClr>
                </a:outerShdw>
              </a:effectLst>
            </a:endParaRPr>
          </a:p>
          <a:p>
            <a:pPr algn="just" rtl="1"/>
            <a:r>
              <a:rPr lang="ar-IQ" b="1" i="1" dirty="0" smtClean="0">
                <a:solidFill>
                  <a:schemeClr val="bg1"/>
                </a:solidFill>
                <a:effectLst>
                  <a:outerShdw blurRad="38100" dist="38100" dir="2700000" algn="tl">
                    <a:srgbClr val="000000">
                      <a:alpha val="43137"/>
                    </a:srgbClr>
                  </a:outerShdw>
                </a:effectLst>
              </a:rPr>
              <a:t>عن </a:t>
            </a:r>
            <a:r>
              <a:rPr lang="ar-IQ" b="1" i="1" dirty="0">
                <a:solidFill>
                  <a:schemeClr val="bg1"/>
                </a:solidFill>
                <a:effectLst>
                  <a:outerShdw blurRad="38100" dist="38100" dir="2700000" algn="tl">
                    <a:srgbClr val="000000">
                      <a:alpha val="43137"/>
                    </a:srgbClr>
                  </a:outerShdw>
                </a:effectLst>
              </a:rPr>
              <a:t>اداء الوحدات الاقتصادية للطوائف الاجتماعية،فرموزها تتمثل في الارقام </a:t>
            </a:r>
            <a:r>
              <a:rPr lang="ar-IQ" b="1" i="1" dirty="0" smtClean="0">
                <a:solidFill>
                  <a:schemeClr val="bg1"/>
                </a:solidFill>
                <a:effectLst>
                  <a:outerShdw blurRad="38100" dist="38100" dir="2700000" algn="tl">
                    <a:srgbClr val="000000">
                      <a:alpha val="43137"/>
                    </a:srgbClr>
                  </a:outerShdw>
                </a:effectLst>
              </a:rPr>
              <a:t>والمديونية</a:t>
            </a:r>
          </a:p>
          <a:p>
            <a:pPr algn="just" rtl="1"/>
            <a:r>
              <a:rPr lang="ar-IQ" b="1" i="1" dirty="0" smtClean="0">
                <a:solidFill>
                  <a:schemeClr val="bg1"/>
                </a:solidFill>
                <a:effectLst>
                  <a:outerShdw blurRad="38100" dist="38100" dir="2700000" algn="tl">
                    <a:srgbClr val="000000">
                      <a:alpha val="43137"/>
                    </a:srgbClr>
                  </a:outerShdw>
                </a:effectLst>
              </a:rPr>
              <a:t> </a:t>
            </a:r>
            <a:r>
              <a:rPr lang="ar-IQ" b="1" i="1" dirty="0">
                <a:solidFill>
                  <a:schemeClr val="bg1"/>
                </a:solidFill>
                <a:effectLst>
                  <a:outerShdw blurRad="38100" dist="38100" dir="2700000" algn="tl">
                    <a:srgbClr val="000000">
                      <a:alpha val="43137"/>
                    </a:srgbClr>
                  </a:outerShdw>
                </a:effectLst>
              </a:rPr>
              <a:t>والدائنية اما قواعدها فهي مجموعة الاجراءات المتبعة في اعداد السجلات المحاسبية </a:t>
            </a:r>
            <a:endParaRPr lang="ar-IQ" b="1" i="1" dirty="0" smtClean="0">
              <a:solidFill>
                <a:schemeClr val="bg1"/>
              </a:solidFill>
              <a:effectLst>
                <a:outerShdw blurRad="38100" dist="38100" dir="2700000" algn="tl">
                  <a:srgbClr val="000000">
                    <a:alpha val="43137"/>
                  </a:srgbClr>
                </a:outerShdw>
              </a:effectLst>
            </a:endParaRPr>
          </a:p>
          <a:p>
            <a:pPr algn="just" rtl="1"/>
            <a:r>
              <a:rPr lang="ar-IQ" b="1" i="1" dirty="0" smtClean="0">
                <a:solidFill>
                  <a:schemeClr val="bg1"/>
                </a:solidFill>
                <a:effectLst>
                  <a:outerShdw blurRad="38100" dist="38100" dir="2700000" algn="tl">
                    <a:srgbClr val="000000">
                      <a:alpha val="43137"/>
                    </a:srgbClr>
                  </a:outerShdw>
                </a:effectLst>
              </a:rPr>
              <a:t>وتوظيف </a:t>
            </a:r>
            <a:r>
              <a:rPr lang="ar-IQ" b="1" i="1" dirty="0">
                <a:solidFill>
                  <a:schemeClr val="bg1"/>
                </a:solidFill>
                <a:effectLst>
                  <a:outerShdw blurRad="38100" dist="38100" dir="2700000" algn="tl">
                    <a:srgbClr val="000000">
                      <a:alpha val="43137"/>
                    </a:srgbClr>
                  </a:outerShdw>
                </a:effectLst>
              </a:rPr>
              <a:t>المعلومات لاتخاذ القرارات المختلفة للوحدة الاقتصادية.</a:t>
            </a:r>
            <a:endParaRPr lang="en-US" i="1" dirty="0">
              <a:solidFill>
                <a:schemeClr val="bg1"/>
              </a:solidFill>
              <a:effectLst>
                <a:outerShdw blurRad="38100" dist="38100" dir="2700000" algn="tl">
                  <a:srgbClr val="000000">
                    <a:alpha val="43137"/>
                  </a:srgbClr>
                </a:outerShdw>
              </a:effectLst>
            </a:endParaRPr>
          </a:p>
          <a:p>
            <a:pPr algn="r"/>
            <a:endParaRPr lang="ar-SA" dirty="0"/>
          </a:p>
        </p:txBody>
      </p:sp>
    </p:spTree>
    <p:extLst>
      <p:ext uri="{BB962C8B-B14F-4D97-AF65-F5344CB8AC3E}">
        <p14:creationId xmlns:p14="http://schemas.microsoft.com/office/powerpoint/2010/main" val="30243660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down)">
                                      <p:cBhvr>
                                        <p:cTn id="7" dur="580">
                                          <p:stCondLst>
                                            <p:cond delay="0"/>
                                          </p:stCondLst>
                                        </p:cTn>
                                        <p:tgtEl>
                                          <p:spTgt spid="9">
                                            <p:txEl>
                                              <p:pRg st="2" end="2"/>
                                            </p:txEl>
                                          </p:spTgt>
                                        </p:tgtEl>
                                      </p:cBhvr>
                                    </p:animEffect>
                                    <p:anim calcmode="lin" valueType="num">
                                      <p:cBhvr>
                                        <p:cTn id="8" dur="1822" tmFilter="0,0; 0.14,0.36; 0.43,0.73; 0.71,0.91; 1.0,1.0">
                                          <p:stCondLst>
                                            <p:cond delay="0"/>
                                          </p:stCondLst>
                                        </p:cTn>
                                        <p:tgtEl>
                                          <p:spTgt spid="9">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xEl>
                                              <p:pRg st="2" end="2"/>
                                            </p:txEl>
                                          </p:spTgt>
                                        </p:tgtEl>
                                      </p:cBhvr>
                                      <p:to x="100000" y="60000"/>
                                    </p:animScale>
                                    <p:animScale>
                                      <p:cBhvr>
                                        <p:cTn id="14" dur="166" decel="50000">
                                          <p:stCondLst>
                                            <p:cond delay="676"/>
                                          </p:stCondLst>
                                        </p:cTn>
                                        <p:tgtEl>
                                          <p:spTgt spid="9">
                                            <p:txEl>
                                              <p:pRg st="2" end="2"/>
                                            </p:txEl>
                                          </p:spTgt>
                                        </p:tgtEl>
                                      </p:cBhvr>
                                      <p:to x="100000" y="100000"/>
                                    </p:animScale>
                                    <p:animScale>
                                      <p:cBhvr>
                                        <p:cTn id="15" dur="26">
                                          <p:stCondLst>
                                            <p:cond delay="1312"/>
                                          </p:stCondLst>
                                        </p:cTn>
                                        <p:tgtEl>
                                          <p:spTgt spid="9">
                                            <p:txEl>
                                              <p:pRg st="2" end="2"/>
                                            </p:txEl>
                                          </p:spTgt>
                                        </p:tgtEl>
                                      </p:cBhvr>
                                      <p:to x="100000" y="80000"/>
                                    </p:animScale>
                                    <p:animScale>
                                      <p:cBhvr>
                                        <p:cTn id="16" dur="166" decel="50000">
                                          <p:stCondLst>
                                            <p:cond delay="1338"/>
                                          </p:stCondLst>
                                        </p:cTn>
                                        <p:tgtEl>
                                          <p:spTgt spid="9">
                                            <p:txEl>
                                              <p:pRg st="2" end="2"/>
                                            </p:txEl>
                                          </p:spTgt>
                                        </p:tgtEl>
                                      </p:cBhvr>
                                      <p:to x="100000" y="100000"/>
                                    </p:animScale>
                                    <p:animScale>
                                      <p:cBhvr>
                                        <p:cTn id="17" dur="26">
                                          <p:stCondLst>
                                            <p:cond delay="1642"/>
                                          </p:stCondLst>
                                        </p:cTn>
                                        <p:tgtEl>
                                          <p:spTgt spid="9">
                                            <p:txEl>
                                              <p:pRg st="2" end="2"/>
                                            </p:txEl>
                                          </p:spTgt>
                                        </p:tgtEl>
                                      </p:cBhvr>
                                      <p:to x="100000" y="90000"/>
                                    </p:animScale>
                                    <p:animScale>
                                      <p:cBhvr>
                                        <p:cTn id="18" dur="166" decel="50000">
                                          <p:stCondLst>
                                            <p:cond delay="1668"/>
                                          </p:stCondLst>
                                        </p:cTn>
                                        <p:tgtEl>
                                          <p:spTgt spid="9">
                                            <p:txEl>
                                              <p:pRg st="2" end="2"/>
                                            </p:txEl>
                                          </p:spTgt>
                                        </p:tgtEl>
                                      </p:cBhvr>
                                      <p:to x="100000" y="100000"/>
                                    </p:animScale>
                                    <p:animScale>
                                      <p:cBhvr>
                                        <p:cTn id="19" dur="26">
                                          <p:stCondLst>
                                            <p:cond delay="1808"/>
                                          </p:stCondLst>
                                        </p:cTn>
                                        <p:tgtEl>
                                          <p:spTgt spid="9">
                                            <p:txEl>
                                              <p:pRg st="2" end="2"/>
                                            </p:txEl>
                                          </p:spTgt>
                                        </p:tgtEl>
                                      </p:cBhvr>
                                      <p:to x="100000" y="95000"/>
                                    </p:animScale>
                                    <p:animScale>
                                      <p:cBhvr>
                                        <p:cTn id="20" dur="166" decel="50000">
                                          <p:stCondLst>
                                            <p:cond delay="1834"/>
                                          </p:stCondLst>
                                        </p:cTn>
                                        <p:tgtEl>
                                          <p:spTgt spid="9">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down)">
                                      <p:cBhvr>
                                        <p:cTn id="23" dur="580">
                                          <p:stCondLst>
                                            <p:cond delay="0"/>
                                          </p:stCondLst>
                                        </p:cTn>
                                        <p:tgtEl>
                                          <p:spTgt spid="9">
                                            <p:txEl>
                                              <p:pRg st="4" end="4"/>
                                            </p:txEl>
                                          </p:spTgt>
                                        </p:tgtEl>
                                      </p:cBhvr>
                                    </p:animEffect>
                                    <p:anim calcmode="lin" valueType="num">
                                      <p:cBhvr>
                                        <p:cTn id="24" dur="1822" tmFilter="0,0; 0.14,0.36; 0.43,0.73; 0.71,0.91; 1.0,1.0">
                                          <p:stCondLst>
                                            <p:cond delay="0"/>
                                          </p:stCondLst>
                                        </p:cTn>
                                        <p:tgtEl>
                                          <p:spTgt spid="9">
                                            <p:txEl>
                                              <p:pRg st="4" end="4"/>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xEl>
                                              <p:pRg st="4" end="4"/>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xEl>
                                              <p:pRg st="4" end="4"/>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xEl>
                                              <p:pRg st="4" end="4"/>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xEl>
                                              <p:pRg st="4" end="4"/>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xEl>
                                              <p:pRg st="4" end="4"/>
                                            </p:txEl>
                                          </p:spTgt>
                                        </p:tgtEl>
                                      </p:cBhvr>
                                      <p:to x="100000" y="60000"/>
                                    </p:animScale>
                                    <p:animScale>
                                      <p:cBhvr>
                                        <p:cTn id="30" dur="166" decel="50000">
                                          <p:stCondLst>
                                            <p:cond delay="676"/>
                                          </p:stCondLst>
                                        </p:cTn>
                                        <p:tgtEl>
                                          <p:spTgt spid="9">
                                            <p:txEl>
                                              <p:pRg st="4" end="4"/>
                                            </p:txEl>
                                          </p:spTgt>
                                        </p:tgtEl>
                                      </p:cBhvr>
                                      <p:to x="100000" y="100000"/>
                                    </p:animScale>
                                    <p:animScale>
                                      <p:cBhvr>
                                        <p:cTn id="31" dur="26">
                                          <p:stCondLst>
                                            <p:cond delay="1312"/>
                                          </p:stCondLst>
                                        </p:cTn>
                                        <p:tgtEl>
                                          <p:spTgt spid="9">
                                            <p:txEl>
                                              <p:pRg st="4" end="4"/>
                                            </p:txEl>
                                          </p:spTgt>
                                        </p:tgtEl>
                                      </p:cBhvr>
                                      <p:to x="100000" y="80000"/>
                                    </p:animScale>
                                    <p:animScale>
                                      <p:cBhvr>
                                        <p:cTn id="32" dur="166" decel="50000">
                                          <p:stCondLst>
                                            <p:cond delay="1338"/>
                                          </p:stCondLst>
                                        </p:cTn>
                                        <p:tgtEl>
                                          <p:spTgt spid="9">
                                            <p:txEl>
                                              <p:pRg st="4" end="4"/>
                                            </p:txEl>
                                          </p:spTgt>
                                        </p:tgtEl>
                                      </p:cBhvr>
                                      <p:to x="100000" y="100000"/>
                                    </p:animScale>
                                    <p:animScale>
                                      <p:cBhvr>
                                        <p:cTn id="33" dur="26">
                                          <p:stCondLst>
                                            <p:cond delay="1642"/>
                                          </p:stCondLst>
                                        </p:cTn>
                                        <p:tgtEl>
                                          <p:spTgt spid="9">
                                            <p:txEl>
                                              <p:pRg st="4" end="4"/>
                                            </p:txEl>
                                          </p:spTgt>
                                        </p:tgtEl>
                                      </p:cBhvr>
                                      <p:to x="100000" y="90000"/>
                                    </p:animScale>
                                    <p:animScale>
                                      <p:cBhvr>
                                        <p:cTn id="34" dur="166" decel="50000">
                                          <p:stCondLst>
                                            <p:cond delay="1668"/>
                                          </p:stCondLst>
                                        </p:cTn>
                                        <p:tgtEl>
                                          <p:spTgt spid="9">
                                            <p:txEl>
                                              <p:pRg st="4" end="4"/>
                                            </p:txEl>
                                          </p:spTgt>
                                        </p:tgtEl>
                                      </p:cBhvr>
                                      <p:to x="100000" y="100000"/>
                                    </p:animScale>
                                    <p:animScale>
                                      <p:cBhvr>
                                        <p:cTn id="35" dur="26">
                                          <p:stCondLst>
                                            <p:cond delay="1808"/>
                                          </p:stCondLst>
                                        </p:cTn>
                                        <p:tgtEl>
                                          <p:spTgt spid="9">
                                            <p:txEl>
                                              <p:pRg st="4" end="4"/>
                                            </p:txEl>
                                          </p:spTgt>
                                        </p:tgtEl>
                                      </p:cBhvr>
                                      <p:to x="100000" y="95000"/>
                                    </p:animScale>
                                    <p:animScale>
                                      <p:cBhvr>
                                        <p:cTn id="36" dur="166" decel="50000">
                                          <p:stCondLst>
                                            <p:cond delay="1834"/>
                                          </p:stCondLst>
                                        </p:cTn>
                                        <p:tgtEl>
                                          <p:spTgt spid="9">
                                            <p:txEl>
                                              <p:pRg st="4" end="4"/>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xEl>
                                              <p:pRg st="5" end="5"/>
                                            </p:txEl>
                                          </p:spTgt>
                                        </p:tgtEl>
                                        <p:attrNameLst>
                                          <p:attrName>style.visibility</p:attrName>
                                        </p:attrNameLst>
                                      </p:cBhvr>
                                      <p:to>
                                        <p:strVal val="visible"/>
                                      </p:to>
                                    </p:set>
                                    <p:animEffect transition="in" filter="wipe(down)">
                                      <p:cBhvr>
                                        <p:cTn id="39" dur="580">
                                          <p:stCondLst>
                                            <p:cond delay="0"/>
                                          </p:stCondLst>
                                        </p:cTn>
                                        <p:tgtEl>
                                          <p:spTgt spid="9">
                                            <p:txEl>
                                              <p:pRg st="5" end="5"/>
                                            </p:txEl>
                                          </p:spTgt>
                                        </p:tgtEl>
                                      </p:cBhvr>
                                    </p:animEffect>
                                    <p:anim calcmode="lin" valueType="num">
                                      <p:cBhvr>
                                        <p:cTn id="40" dur="1822" tmFilter="0,0; 0.14,0.36; 0.43,0.73; 0.71,0.91; 1.0,1.0">
                                          <p:stCondLst>
                                            <p:cond delay="0"/>
                                          </p:stCondLst>
                                        </p:cTn>
                                        <p:tgtEl>
                                          <p:spTgt spid="9">
                                            <p:txEl>
                                              <p:pRg st="5" end="5"/>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9">
                                            <p:txEl>
                                              <p:pRg st="5" end="5"/>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9">
                                            <p:txEl>
                                              <p:pRg st="5" end="5"/>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9">
                                            <p:txEl>
                                              <p:pRg st="5" end="5"/>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9">
                                            <p:txEl>
                                              <p:pRg st="5" end="5"/>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9">
                                            <p:txEl>
                                              <p:pRg st="5" end="5"/>
                                            </p:txEl>
                                          </p:spTgt>
                                        </p:tgtEl>
                                      </p:cBhvr>
                                      <p:to x="100000" y="60000"/>
                                    </p:animScale>
                                    <p:animScale>
                                      <p:cBhvr>
                                        <p:cTn id="46" dur="166" decel="50000">
                                          <p:stCondLst>
                                            <p:cond delay="676"/>
                                          </p:stCondLst>
                                        </p:cTn>
                                        <p:tgtEl>
                                          <p:spTgt spid="9">
                                            <p:txEl>
                                              <p:pRg st="5" end="5"/>
                                            </p:txEl>
                                          </p:spTgt>
                                        </p:tgtEl>
                                      </p:cBhvr>
                                      <p:to x="100000" y="100000"/>
                                    </p:animScale>
                                    <p:animScale>
                                      <p:cBhvr>
                                        <p:cTn id="47" dur="26">
                                          <p:stCondLst>
                                            <p:cond delay="1312"/>
                                          </p:stCondLst>
                                        </p:cTn>
                                        <p:tgtEl>
                                          <p:spTgt spid="9">
                                            <p:txEl>
                                              <p:pRg st="5" end="5"/>
                                            </p:txEl>
                                          </p:spTgt>
                                        </p:tgtEl>
                                      </p:cBhvr>
                                      <p:to x="100000" y="80000"/>
                                    </p:animScale>
                                    <p:animScale>
                                      <p:cBhvr>
                                        <p:cTn id="48" dur="166" decel="50000">
                                          <p:stCondLst>
                                            <p:cond delay="1338"/>
                                          </p:stCondLst>
                                        </p:cTn>
                                        <p:tgtEl>
                                          <p:spTgt spid="9">
                                            <p:txEl>
                                              <p:pRg st="5" end="5"/>
                                            </p:txEl>
                                          </p:spTgt>
                                        </p:tgtEl>
                                      </p:cBhvr>
                                      <p:to x="100000" y="100000"/>
                                    </p:animScale>
                                    <p:animScale>
                                      <p:cBhvr>
                                        <p:cTn id="49" dur="26">
                                          <p:stCondLst>
                                            <p:cond delay="1642"/>
                                          </p:stCondLst>
                                        </p:cTn>
                                        <p:tgtEl>
                                          <p:spTgt spid="9">
                                            <p:txEl>
                                              <p:pRg st="5" end="5"/>
                                            </p:txEl>
                                          </p:spTgt>
                                        </p:tgtEl>
                                      </p:cBhvr>
                                      <p:to x="100000" y="90000"/>
                                    </p:animScale>
                                    <p:animScale>
                                      <p:cBhvr>
                                        <p:cTn id="50" dur="166" decel="50000">
                                          <p:stCondLst>
                                            <p:cond delay="1668"/>
                                          </p:stCondLst>
                                        </p:cTn>
                                        <p:tgtEl>
                                          <p:spTgt spid="9">
                                            <p:txEl>
                                              <p:pRg st="5" end="5"/>
                                            </p:txEl>
                                          </p:spTgt>
                                        </p:tgtEl>
                                      </p:cBhvr>
                                      <p:to x="100000" y="100000"/>
                                    </p:animScale>
                                    <p:animScale>
                                      <p:cBhvr>
                                        <p:cTn id="51" dur="26">
                                          <p:stCondLst>
                                            <p:cond delay="1808"/>
                                          </p:stCondLst>
                                        </p:cTn>
                                        <p:tgtEl>
                                          <p:spTgt spid="9">
                                            <p:txEl>
                                              <p:pRg st="5" end="5"/>
                                            </p:txEl>
                                          </p:spTgt>
                                        </p:tgtEl>
                                      </p:cBhvr>
                                      <p:to x="100000" y="95000"/>
                                    </p:animScale>
                                    <p:animScale>
                                      <p:cBhvr>
                                        <p:cTn id="52" dur="166" decel="50000">
                                          <p:stCondLst>
                                            <p:cond delay="1834"/>
                                          </p:stCondLst>
                                        </p:cTn>
                                        <p:tgtEl>
                                          <p:spTgt spid="9">
                                            <p:txEl>
                                              <p:pRg st="5" end="5"/>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9">
                                            <p:txEl>
                                              <p:pRg st="6" end="6"/>
                                            </p:txEl>
                                          </p:spTgt>
                                        </p:tgtEl>
                                        <p:attrNameLst>
                                          <p:attrName>style.visibility</p:attrName>
                                        </p:attrNameLst>
                                      </p:cBhvr>
                                      <p:to>
                                        <p:strVal val="visible"/>
                                      </p:to>
                                    </p:set>
                                    <p:animEffect transition="in" filter="wipe(down)">
                                      <p:cBhvr>
                                        <p:cTn id="55" dur="580">
                                          <p:stCondLst>
                                            <p:cond delay="0"/>
                                          </p:stCondLst>
                                        </p:cTn>
                                        <p:tgtEl>
                                          <p:spTgt spid="9">
                                            <p:txEl>
                                              <p:pRg st="6" end="6"/>
                                            </p:txEl>
                                          </p:spTgt>
                                        </p:tgtEl>
                                      </p:cBhvr>
                                    </p:animEffect>
                                    <p:anim calcmode="lin" valueType="num">
                                      <p:cBhvr>
                                        <p:cTn id="56" dur="1822" tmFilter="0,0; 0.14,0.36; 0.43,0.73; 0.71,0.91; 1.0,1.0">
                                          <p:stCondLst>
                                            <p:cond delay="0"/>
                                          </p:stCondLst>
                                        </p:cTn>
                                        <p:tgtEl>
                                          <p:spTgt spid="9">
                                            <p:txEl>
                                              <p:pRg st="6" end="6"/>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xEl>
                                              <p:pRg st="6" end="6"/>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xEl>
                                              <p:pRg st="6" end="6"/>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xEl>
                                              <p:pRg st="6" end="6"/>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xEl>
                                              <p:pRg st="6" end="6"/>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xEl>
                                              <p:pRg st="6" end="6"/>
                                            </p:txEl>
                                          </p:spTgt>
                                        </p:tgtEl>
                                      </p:cBhvr>
                                      <p:to x="100000" y="60000"/>
                                    </p:animScale>
                                    <p:animScale>
                                      <p:cBhvr>
                                        <p:cTn id="62" dur="166" decel="50000">
                                          <p:stCondLst>
                                            <p:cond delay="676"/>
                                          </p:stCondLst>
                                        </p:cTn>
                                        <p:tgtEl>
                                          <p:spTgt spid="9">
                                            <p:txEl>
                                              <p:pRg st="6" end="6"/>
                                            </p:txEl>
                                          </p:spTgt>
                                        </p:tgtEl>
                                      </p:cBhvr>
                                      <p:to x="100000" y="100000"/>
                                    </p:animScale>
                                    <p:animScale>
                                      <p:cBhvr>
                                        <p:cTn id="63" dur="26">
                                          <p:stCondLst>
                                            <p:cond delay="1312"/>
                                          </p:stCondLst>
                                        </p:cTn>
                                        <p:tgtEl>
                                          <p:spTgt spid="9">
                                            <p:txEl>
                                              <p:pRg st="6" end="6"/>
                                            </p:txEl>
                                          </p:spTgt>
                                        </p:tgtEl>
                                      </p:cBhvr>
                                      <p:to x="100000" y="80000"/>
                                    </p:animScale>
                                    <p:animScale>
                                      <p:cBhvr>
                                        <p:cTn id="64" dur="166" decel="50000">
                                          <p:stCondLst>
                                            <p:cond delay="1338"/>
                                          </p:stCondLst>
                                        </p:cTn>
                                        <p:tgtEl>
                                          <p:spTgt spid="9">
                                            <p:txEl>
                                              <p:pRg st="6" end="6"/>
                                            </p:txEl>
                                          </p:spTgt>
                                        </p:tgtEl>
                                      </p:cBhvr>
                                      <p:to x="100000" y="100000"/>
                                    </p:animScale>
                                    <p:animScale>
                                      <p:cBhvr>
                                        <p:cTn id="65" dur="26">
                                          <p:stCondLst>
                                            <p:cond delay="1642"/>
                                          </p:stCondLst>
                                        </p:cTn>
                                        <p:tgtEl>
                                          <p:spTgt spid="9">
                                            <p:txEl>
                                              <p:pRg st="6" end="6"/>
                                            </p:txEl>
                                          </p:spTgt>
                                        </p:tgtEl>
                                      </p:cBhvr>
                                      <p:to x="100000" y="90000"/>
                                    </p:animScale>
                                    <p:animScale>
                                      <p:cBhvr>
                                        <p:cTn id="66" dur="166" decel="50000">
                                          <p:stCondLst>
                                            <p:cond delay="1668"/>
                                          </p:stCondLst>
                                        </p:cTn>
                                        <p:tgtEl>
                                          <p:spTgt spid="9">
                                            <p:txEl>
                                              <p:pRg st="6" end="6"/>
                                            </p:txEl>
                                          </p:spTgt>
                                        </p:tgtEl>
                                      </p:cBhvr>
                                      <p:to x="100000" y="100000"/>
                                    </p:animScale>
                                    <p:animScale>
                                      <p:cBhvr>
                                        <p:cTn id="67" dur="26">
                                          <p:stCondLst>
                                            <p:cond delay="1808"/>
                                          </p:stCondLst>
                                        </p:cTn>
                                        <p:tgtEl>
                                          <p:spTgt spid="9">
                                            <p:txEl>
                                              <p:pRg st="6" end="6"/>
                                            </p:txEl>
                                          </p:spTgt>
                                        </p:tgtEl>
                                      </p:cBhvr>
                                      <p:to x="100000" y="95000"/>
                                    </p:animScale>
                                    <p:animScale>
                                      <p:cBhvr>
                                        <p:cTn id="68" dur="166" decel="50000">
                                          <p:stCondLst>
                                            <p:cond delay="1834"/>
                                          </p:stCondLst>
                                        </p:cTn>
                                        <p:tgtEl>
                                          <p:spTgt spid="9">
                                            <p:txEl>
                                              <p:pRg st="6" end="6"/>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9">
                                            <p:txEl>
                                              <p:pRg st="7" end="7"/>
                                            </p:txEl>
                                          </p:spTgt>
                                        </p:tgtEl>
                                        <p:attrNameLst>
                                          <p:attrName>style.visibility</p:attrName>
                                        </p:attrNameLst>
                                      </p:cBhvr>
                                      <p:to>
                                        <p:strVal val="visible"/>
                                      </p:to>
                                    </p:set>
                                    <p:animEffect transition="in" filter="wipe(down)">
                                      <p:cBhvr>
                                        <p:cTn id="71" dur="580">
                                          <p:stCondLst>
                                            <p:cond delay="0"/>
                                          </p:stCondLst>
                                        </p:cTn>
                                        <p:tgtEl>
                                          <p:spTgt spid="9">
                                            <p:txEl>
                                              <p:pRg st="7" end="7"/>
                                            </p:txEl>
                                          </p:spTgt>
                                        </p:tgtEl>
                                      </p:cBhvr>
                                    </p:animEffect>
                                    <p:anim calcmode="lin" valueType="num">
                                      <p:cBhvr>
                                        <p:cTn id="72" dur="1822" tmFilter="0,0; 0.14,0.36; 0.43,0.73; 0.71,0.91; 1.0,1.0">
                                          <p:stCondLst>
                                            <p:cond delay="0"/>
                                          </p:stCondLst>
                                        </p:cTn>
                                        <p:tgtEl>
                                          <p:spTgt spid="9">
                                            <p:txEl>
                                              <p:pRg st="7" end="7"/>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9">
                                            <p:txEl>
                                              <p:pRg st="7" end="7"/>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9">
                                            <p:txEl>
                                              <p:pRg st="7" end="7"/>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9">
                                            <p:txEl>
                                              <p:pRg st="7" end="7"/>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9">
                                            <p:txEl>
                                              <p:pRg st="7" end="7"/>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9">
                                            <p:txEl>
                                              <p:pRg st="7" end="7"/>
                                            </p:txEl>
                                          </p:spTgt>
                                        </p:tgtEl>
                                      </p:cBhvr>
                                      <p:to x="100000" y="60000"/>
                                    </p:animScale>
                                    <p:animScale>
                                      <p:cBhvr>
                                        <p:cTn id="78" dur="166" decel="50000">
                                          <p:stCondLst>
                                            <p:cond delay="676"/>
                                          </p:stCondLst>
                                        </p:cTn>
                                        <p:tgtEl>
                                          <p:spTgt spid="9">
                                            <p:txEl>
                                              <p:pRg st="7" end="7"/>
                                            </p:txEl>
                                          </p:spTgt>
                                        </p:tgtEl>
                                      </p:cBhvr>
                                      <p:to x="100000" y="100000"/>
                                    </p:animScale>
                                    <p:animScale>
                                      <p:cBhvr>
                                        <p:cTn id="79" dur="26">
                                          <p:stCondLst>
                                            <p:cond delay="1312"/>
                                          </p:stCondLst>
                                        </p:cTn>
                                        <p:tgtEl>
                                          <p:spTgt spid="9">
                                            <p:txEl>
                                              <p:pRg st="7" end="7"/>
                                            </p:txEl>
                                          </p:spTgt>
                                        </p:tgtEl>
                                      </p:cBhvr>
                                      <p:to x="100000" y="80000"/>
                                    </p:animScale>
                                    <p:animScale>
                                      <p:cBhvr>
                                        <p:cTn id="80" dur="166" decel="50000">
                                          <p:stCondLst>
                                            <p:cond delay="1338"/>
                                          </p:stCondLst>
                                        </p:cTn>
                                        <p:tgtEl>
                                          <p:spTgt spid="9">
                                            <p:txEl>
                                              <p:pRg st="7" end="7"/>
                                            </p:txEl>
                                          </p:spTgt>
                                        </p:tgtEl>
                                      </p:cBhvr>
                                      <p:to x="100000" y="100000"/>
                                    </p:animScale>
                                    <p:animScale>
                                      <p:cBhvr>
                                        <p:cTn id="81" dur="26">
                                          <p:stCondLst>
                                            <p:cond delay="1642"/>
                                          </p:stCondLst>
                                        </p:cTn>
                                        <p:tgtEl>
                                          <p:spTgt spid="9">
                                            <p:txEl>
                                              <p:pRg st="7" end="7"/>
                                            </p:txEl>
                                          </p:spTgt>
                                        </p:tgtEl>
                                      </p:cBhvr>
                                      <p:to x="100000" y="90000"/>
                                    </p:animScale>
                                    <p:animScale>
                                      <p:cBhvr>
                                        <p:cTn id="82" dur="166" decel="50000">
                                          <p:stCondLst>
                                            <p:cond delay="1668"/>
                                          </p:stCondLst>
                                        </p:cTn>
                                        <p:tgtEl>
                                          <p:spTgt spid="9">
                                            <p:txEl>
                                              <p:pRg st="7" end="7"/>
                                            </p:txEl>
                                          </p:spTgt>
                                        </p:tgtEl>
                                      </p:cBhvr>
                                      <p:to x="100000" y="100000"/>
                                    </p:animScale>
                                    <p:animScale>
                                      <p:cBhvr>
                                        <p:cTn id="83" dur="26">
                                          <p:stCondLst>
                                            <p:cond delay="1808"/>
                                          </p:stCondLst>
                                        </p:cTn>
                                        <p:tgtEl>
                                          <p:spTgt spid="9">
                                            <p:txEl>
                                              <p:pRg st="7" end="7"/>
                                            </p:txEl>
                                          </p:spTgt>
                                        </p:tgtEl>
                                      </p:cBhvr>
                                      <p:to x="100000" y="95000"/>
                                    </p:animScale>
                                    <p:animScale>
                                      <p:cBhvr>
                                        <p:cTn id="84" dur="166" decel="50000">
                                          <p:stCondLst>
                                            <p:cond delay="1834"/>
                                          </p:stCondLst>
                                        </p:cTn>
                                        <p:tgtEl>
                                          <p:spTgt spid="9">
                                            <p:txEl>
                                              <p:pRg st="7" end="7"/>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wipe(down)">
                                      <p:cBhvr>
                                        <p:cTn id="89" dur="580">
                                          <p:stCondLst>
                                            <p:cond delay="0"/>
                                          </p:stCondLst>
                                        </p:cTn>
                                        <p:tgtEl>
                                          <p:spTgt spid="10"/>
                                        </p:tgtEl>
                                      </p:cBhvr>
                                    </p:animEffect>
                                    <p:anim calcmode="lin" valueType="num">
                                      <p:cBhvr>
                                        <p:cTn id="9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5" dur="26">
                                          <p:stCondLst>
                                            <p:cond delay="650"/>
                                          </p:stCondLst>
                                        </p:cTn>
                                        <p:tgtEl>
                                          <p:spTgt spid="10"/>
                                        </p:tgtEl>
                                      </p:cBhvr>
                                      <p:to x="100000" y="60000"/>
                                    </p:animScale>
                                    <p:animScale>
                                      <p:cBhvr>
                                        <p:cTn id="96" dur="166" decel="50000">
                                          <p:stCondLst>
                                            <p:cond delay="676"/>
                                          </p:stCondLst>
                                        </p:cTn>
                                        <p:tgtEl>
                                          <p:spTgt spid="10"/>
                                        </p:tgtEl>
                                      </p:cBhvr>
                                      <p:to x="100000" y="100000"/>
                                    </p:animScale>
                                    <p:animScale>
                                      <p:cBhvr>
                                        <p:cTn id="97" dur="26">
                                          <p:stCondLst>
                                            <p:cond delay="1312"/>
                                          </p:stCondLst>
                                        </p:cTn>
                                        <p:tgtEl>
                                          <p:spTgt spid="10"/>
                                        </p:tgtEl>
                                      </p:cBhvr>
                                      <p:to x="100000" y="80000"/>
                                    </p:animScale>
                                    <p:animScale>
                                      <p:cBhvr>
                                        <p:cTn id="98" dur="166" decel="50000">
                                          <p:stCondLst>
                                            <p:cond delay="1338"/>
                                          </p:stCondLst>
                                        </p:cTn>
                                        <p:tgtEl>
                                          <p:spTgt spid="10"/>
                                        </p:tgtEl>
                                      </p:cBhvr>
                                      <p:to x="100000" y="100000"/>
                                    </p:animScale>
                                    <p:animScale>
                                      <p:cBhvr>
                                        <p:cTn id="99" dur="26">
                                          <p:stCondLst>
                                            <p:cond delay="1642"/>
                                          </p:stCondLst>
                                        </p:cTn>
                                        <p:tgtEl>
                                          <p:spTgt spid="10"/>
                                        </p:tgtEl>
                                      </p:cBhvr>
                                      <p:to x="100000" y="90000"/>
                                    </p:animScale>
                                    <p:animScale>
                                      <p:cBhvr>
                                        <p:cTn id="100" dur="166" decel="50000">
                                          <p:stCondLst>
                                            <p:cond delay="1668"/>
                                          </p:stCondLst>
                                        </p:cTn>
                                        <p:tgtEl>
                                          <p:spTgt spid="10"/>
                                        </p:tgtEl>
                                      </p:cBhvr>
                                      <p:to x="100000" y="100000"/>
                                    </p:animScale>
                                    <p:animScale>
                                      <p:cBhvr>
                                        <p:cTn id="101" dur="26">
                                          <p:stCondLst>
                                            <p:cond delay="1808"/>
                                          </p:stCondLst>
                                        </p:cTn>
                                        <p:tgtEl>
                                          <p:spTgt spid="10"/>
                                        </p:tgtEl>
                                      </p:cBhvr>
                                      <p:to x="100000" y="95000"/>
                                    </p:animScale>
                                    <p:animScale>
                                      <p:cBhvr>
                                        <p:cTn id="102" dur="166" decel="50000">
                                          <p:stCondLst>
                                            <p:cond delay="1834"/>
                                          </p:stCondLst>
                                        </p:cTn>
                                        <p:tgtEl>
                                          <p:spTgt spid="10"/>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6" presetClass="entr" presetSubtype="16" fill="hold" nodeType="clickEffect">
                                  <p:stCondLst>
                                    <p:cond delay="0"/>
                                  </p:stCondLst>
                                  <p:childTnLst>
                                    <p:set>
                                      <p:cBhvr>
                                        <p:cTn id="106" dur="1" fill="hold">
                                          <p:stCondLst>
                                            <p:cond delay="0"/>
                                          </p:stCondLst>
                                        </p:cTn>
                                        <p:tgtEl>
                                          <p:spTgt spid="9">
                                            <p:txEl>
                                              <p:pRg st="11" end="11"/>
                                            </p:txEl>
                                          </p:spTgt>
                                        </p:tgtEl>
                                        <p:attrNameLst>
                                          <p:attrName>style.visibility</p:attrName>
                                        </p:attrNameLst>
                                      </p:cBhvr>
                                      <p:to>
                                        <p:strVal val="visible"/>
                                      </p:to>
                                    </p:set>
                                    <p:animEffect transition="in" filter="circle(in)">
                                      <p:cBhvr>
                                        <p:cTn id="107" dur="2000"/>
                                        <p:tgtEl>
                                          <p:spTgt spid="9">
                                            <p:txEl>
                                              <p:pRg st="11" end="11"/>
                                            </p:txEl>
                                          </p:spTgt>
                                        </p:tgtEl>
                                      </p:cBhvr>
                                    </p:animEffect>
                                  </p:childTnLst>
                                </p:cTn>
                              </p:par>
                              <p:par>
                                <p:cTn id="108" presetID="6" presetClass="entr" presetSubtype="16" fill="hold" nodeType="withEffect">
                                  <p:stCondLst>
                                    <p:cond delay="0"/>
                                  </p:stCondLst>
                                  <p:childTnLst>
                                    <p:set>
                                      <p:cBhvr>
                                        <p:cTn id="109" dur="1" fill="hold">
                                          <p:stCondLst>
                                            <p:cond delay="0"/>
                                          </p:stCondLst>
                                        </p:cTn>
                                        <p:tgtEl>
                                          <p:spTgt spid="9">
                                            <p:txEl>
                                              <p:pRg st="12" end="12"/>
                                            </p:txEl>
                                          </p:spTgt>
                                        </p:tgtEl>
                                        <p:attrNameLst>
                                          <p:attrName>style.visibility</p:attrName>
                                        </p:attrNameLst>
                                      </p:cBhvr>
                                      <p:to>
                                        <p:strVal val="visible"/>
                                      </p:to>
                                    </p:set>
                                    <p:animEffect transition="in" filter="circle(in)">
                                      <p:cBhvr>
                                        <p:cTn id="110" dur="2000"/>
                                        <p:tgtEl>
                                          <p:spTgt spid="9">
                                            <p:txEl>
                                              <p:pRg st="12" end="12"/>
                                            </p:txEl>
                                          </p:spTgt>
                                        </p:tgtEl>
                                      </p:cBhvr>
                                    </p:animEffect>
                                  </p:childTnLst>
                                </p:cTn>
                              </p:par>
                              <p:par>
                                <p:cTn id="111" presetID="6" presetClass="entr" presetSubtype="16" fill="hold" nodeType="withEffect">
                                  <p:stCondLst>
                                    <p:cond delay="0"/>
                                  </p:stCondLst>
                                  <p:childTnLst>
                                    <p:set>
                                      <p:cBhvr>
                                        <p:cTn id="112" dur="1" fill="hold">
                                          <p:stCondLst>
                                            <p:cond delay="0"/>
                                          </p:stCondLst>
                                        </p:cTn>
                                        <p:tgtEl>
                                          <p:spTgt spid="9">
                                            <p:txEl>
                                              <p:pRg st="13" end="13"/>
                                            </p:txEl>
                                          </p:spTgt>
                                        </p:tgtEl>
                                        <p:attrNameLst>
                                          <p:attrName>style.visibility</p:attrName>
                                        </p:attrNameLst>
                                      </p:cBhvr>
                                      <p:to>
                                        <p:strVal val="visible"/>
                                      </p:to>
                                    </p:set>
                                    <p:animEffect transition="in" filter="circle(in)">
                                      <p:cBhvr>
                                        <p:cTn id="113" dur="2000"/>
                                        <p:tgtEl>
                                          <p:spTgt spid="9">
                                            <p:txEl>
                                              <p:pRg st="13" end="13"/>
                                            </p:txEl>
                                          </p:spTgt>
                                        </p:tgtEl>
                                      </p:cBhvr>
                                    </p:animEffect>
                                  </p:childTnLst>
                                </p:cTn>
                              </p:par>
                              <p:par>
                                <p:cTn id="114" presetID="6" presetClass="entr" presetSubtype="16" fill="hold" nodeType="withEffect">
                                  <p:stCondLst>
                                    <p:cond delay="0"/>
                                  </p:stCondLst>
                                  <p:childTnLst>
                                    <p:set>
                                      <p:cBhvr>
                                        <p:cTn id="115" dur="1" fill="hold">
                                          <p:stCondLst>
                                            <p:cond delay="0"/>
                                          </p:stCondLst>
                                        </p:cTn>
                                        <p:tgtEl>
                                          <p:spTgt spid="9">
                                            <p:txEl>
                                              <p:pRg st="14" end="14"/>
                                            </p:txEl>
                                          </p:spTgt>
                                        </p:tgtEl>
                                        <p:attrNameLst>
                                          <p:attrName>style.visibility</p:attrName>
                                        </p:attrNameLst>
                                      </p:cBhvr>
                                      <p:to>
                                        <p:strVal val="visible"/>
                                      </p:to>
                                    </p:set>
                                    <p:animEffect transition="in" filter="circle(in)">
                                      <p:cBhvr>
                                        <p:cTn id="116" dur="2000"/>
                                        <p:tgtEl>
                                          <p:spTgt spid="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8" name="Content Placeholder 7"/>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52401" y="-381000"/>
            <a:ext cx="9812867" cy="723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76200" y="0"/>
            <a:ext cx="8915400" cy="7571303"/>
          </a:xfrm>
          <a:prstGeom prst="rect">
            <a:avLst/>
          </a:prstGeom>
          <a:noFill/>
        </p:spPr>
        <p:txBody>
          <a:bodyPr wrap="square" rtlCol="1">
            <a:spAutoFit/>
          </a:bodyPr>
          <a:lstStyle/>
          <a:p>
            <a:pPr algn="r" rtl="1"/>
            <a:r>
              <a:rPr lang="ar-IQ" b="1" i="1" u="sng" dirty="0">
                <a:solidFill>
                  <a:schemeClr val="bg1"/>
                </a:solidFill>
                <a:effectLst>
                  <a:outerShdw blurRad="38100" dist="38100" dir="2700000" algn="tl">
                    <a:srgbClr val="000000">
                      <a:alpha val="43137"/>
                    </a:srgbClr>
                  </a:outerShdw>
                </a:effectLst>
              </a:rPr>
              <a:t>اولا:مقومات العمل المهني للمحاسبة</a:t>
            </a:r>
            <a:r>
              <a:rPr lang="ar-IQ" b="1" i="1" u="sng" dirty="0" smtClean="0">
                <a:solidFill>
                  <a:schemeClr val="bg1"/>
                </a:solidFill>
                <a:effectLst>
                  <a:outerShdw blurRad="38100" dist="38100" dir="2700000" algn="tl">
                    <a:srgbClr val="000000">
                      <a:alpha val="43137"/>
                    </a:srgbClr>
                  </a:outerShdw>
                </a:effectLst>
              </a:rPr>
              <a:t>:</a:t>
            </a:r>
          </a:p>
          <a:p>
            <a:pPr algn="r" rtl="1"/>
            <a:endParaRPr lang="en-US" i="1" dirty="0">
              <a:solidFill>
                <a:schemeClr val="bg1"/>
              </a:solidFill>
              <a:effectLst>
                <a:outerShdw blurRad="38100" dist="38100" dir="2700000" algn="tl">
                  <a:srgbClr val="000000">
                    <a:alpha val="43137"/>
                  </a:srgbClr>
                </a:outerShdw>
              </a:effectLst>
            </a:endParaRPr>
          </a:p>
          <a:p>
            <a:pPr lvl="0" algn="r" rtl="1"/>
            <a:r>
              <a:rPr lang="ar-IQ" b="1" i="1" dirty="0">
                <a:solidFill>
                  <a:schemeClr val="bg1"/>
                </a:solidFill>
                <a:effectLst>
                  <a:outerShdw blurRad="38100" dist="38100" dir="2700000" algn="tl">
                    <a:srgbClr val="000000">
                      <a:alpha val="43137"/>
                    </a:srgbClr>
                  </a:outerShdw>
                </a:effectLst>
              </a:rPr>
              <a:t>قدر كاف من التاهيل العلمي لكل من يزاول المهنة وقدر كاف من التحصيل العلمي بما يتاسب الخدمة.</a:t>
            </a:r>
            <a:endParaRPr lang="en-US" i="1" dirty="0">
              <a:solidFill>
                <a:schemeClr val="bg1"/>
              </a:solidFill>
              <a:effectLst>
                <a:outerShdw blurRad="38100" dist="38100" dir="2700000" algn="tl">
                  <a:srgbClr val="000000">
                    <a:alpha val="43137"/>
                  </a:srgbClr>
                </a:outerShdw>
              </a:effectLst>
            </a:endParaRPr>
          </a:p>
          <a:p>
            <a:pPr lvl="0" algn="r" rtl="1"/>
            <a:r>
              <a:rPr lang="ar-IQ" b="1" i="1" dirty="0">
                <a:solidFill>
                  <a:schemeClr val="bg1"/>
                </a:solidFill>
                <a:effectLst>
                  <a:outerShdw blurRad="38100" dist="38100" dir="2700000" algn="tl">
                    <a:srgbClr val="000000">
                      <a:alpha val="43137"/>
                    </a:srgbClr>
                  </a:outerShdw>
                </a:effectLst>
              </a:rPr>
              <a:t>شعور الممتهن بالمسؤولية الاجتماعية الملقاة على عاتقه وبقدر تحمله المسؤولية.</a:t>
            </a:r>
            <a:endParaRPr lang="en-US" i="1" dirty="0">
              <a:solidFill>
                <a:schemeClr val="bg1"/>
              </a:solidFill>
              <a:effectLst>
                <a:outerShdw blurRad="38100" dist="38100" dir="2700000" algn="tl">
                  <a:srgbClr val="000000">
                    <a:alpha val="43137"/>
                  </a:srgbClr>
                </a:outerShdw>
              </a:effectLst>
            </a:endParaRPr>
          </a:p>
          <a:p>
            <a:pPr lvl="0" algn="r" rtl="1"/>
            <a:r>
              <a:rPr lang="ar-IQ" b="1" i="1" dirty="0">
                <a:solidFill>
                  <a:schemeClr val="bg1"/>
                </a:solidFill>
                <a:effectLst>
                  <a:outerShdw blurRad="38100" dist="38100" dir="2700000" algn="tl">
                    <a:srgbClr val="000000">
                      <a:alpha val="43137"/>
                    </a:srgbClr>
                  </a:outerShdw>
                </a:effectLst>
              </a:rPr>
              <a:t>مجموعة القواعد والمباديء والتقاليد تحكم السلوك المهني لاعضاء المهنة.</a:t>
            </a:r>
            <a:endParaRPr lang="en-US" i="1" dirty="0">
              <a:solidFill>
                <a:schemeClr val="bg1"/>
              </a:solidFill>
              <a:effectLst>
                <a:outerShdw blurRad="38100" dist="38100" dir="2700000" algn="tl">
                  <a:srgbClr val="000000">
                    <a:alpha val="43137"/>
                  </a:srgbClr>
                </a:outerShdw>
              </a:effectLst>
            </a:endParaRPr>
          </a:p>
          <a:p>
            <a:pPr lvl="0" algn="r" rtl="1"/>
            <a:r>
              <a:rPr lang="ar-IQ" b="1" i="1" dirty="0">
                <a:solidFill>
                  <a:schemeClr val="bg1"/>
                </a:solidFill>
                <a:effectLst>
                  <a:outerShdw blurRad="38100" dist="38100" dir="2700000" algn="tl">
                    <a:srgbClr val="000000">
                      <a:alpha val="43137"/>
                    </a:srgbClr>
                  </a:outerShdw>
                </a:effectLst>
              </a:rPr>
              <a:t>مستويات للاداء المهني المتعارف عليها تكون مرشدا لكل من يزاول المهنة.</a:t>
            </a:r>
            <a:endParaRPr lang="en-US" i="1" dirty="0">
              <a:solidFill>
                <a:schemeClr val="bg1"/>
              </a:solidFill>
              <a:effectLst>
                <a:outerShdw blurRad="38100" dist="38100" dir="2700000" algn="tl">
                  <a:srgbClr val="000000">
                    <a:alpha val="43137"/>
                  </a:srgbClr>
                </a:outerShdw>
              </a:effectLst>
            </a:endParaRPr>
          </a:p>
          <a:p>
            <a:pPr algn="r" rtl="1"/>
            <a:endParaRPr lang="ar-IQ" i="1" dirty="0" smtClean="0">
              <a:solidFill>
                <a:schemeClr val="bg1"/>
              </a:solidFill>
              <a:effectLst>
                <a:outerShdw blurRad="38100" dist="38100" dir="2700000" algn="tl">
                  <a:srgbClr val="000000">
                    <a:alpha val="43137"/>
                  </a:srgbClr>
                </a:outerShdw>
              </a:effectLst>
            </a:endParaRPr>
          </a:p>
          <a:p>
            <a:pPr algn="r" rtl="1"/>
            <a:r>
              <a:rPr lang="ar-IQ" b="1" i="1" u="sng" dirty="0">
                <a:solidFill>
                  <a:schemeClr val="bg1"/>
                </a:solidFill>
                <a:effectLst>
                  <a:outerShdw blurRad="38100" dist="38100" dir="2700000" algn="tl">
                    <a:srgbClr val="000000">
                      <a:alpha val="43137"/>
                    </a:srgbClr>
                  </a:outerShdw>
                </a:effectLst>
              </a:rPr>
              <a:t>ثانيا: مفهوم اخلاقيات مهنة المحاسبة</a:t>
            </a:r>
            <a:r>
              <a:rPr lang="ar-IQ" b="1" i="1" u="sng" dirty="0" smtClean="0">
                <a:solidFill>
                  <a:schemeClr val="bg1"/>
                </a:solidFill>
                <a:effectLst>
                  <a:outerShdw blurRad="38100" dist="38100" dir="2700000" algn="tl">
                    <a:srgbClr val="000000">
                      <a:alpha val="43137"/>
                    </a:srgbClr>
                  </a:outerShdw>
                </a:effectLst>
              </a:rPr>
              <a:t>:</a:t>
            </a:r>
          </a:p>
          <a:p>
            <a:pPr algn="r" rtl="1"/>
            <a:endParaRPr lang="en-US" i="1" dirty="0">
              <a:solidFill>
                <a:schemeClr val="bg1"/>
              </a:solidFill>
              <a:effectLst>
                <a:outerShdw blurRad="38100" dist="38100" dir="2700000" algn="tl">
                  <a:srgbClr val="000000">
                    <a:alpha val="43137"/>
                  </a:srgbClr>
                </a:outerShdw>
              </a:effectLst>
            </a:endParaRPr>
          </a:p>
          <a:p>
            <a:pPr algn="r" rtl="1"/>
            <a:r>
              <a:rPr lang="ar-IQ" b="1" i="1" dirty="0">
                <a:solidFill>
                  <a:schemeClr val="bg1"/>
                </a:solidFill>
                <a:effectLst>
                  <a:outerShdw blurRad="38100" dist="38100" dir="2700000" algn="tl">
                    <a:srgbClr val="000000">
                      <a:alpha val="43137"/>
                    </a:srgbClr>
                  </a:outerShdw>
                </a:effectLst>
              </a:rPr>
              <a:t>ان مصطلح الاخلاقيات هي مجموعة من القيم ووثيقة تحدد المعايير الاخلاقية والسلوكية المهنية المطلوب ان يتبعها افراد جمعية معينة.كما عرفت بانها مجموعة من القواعد والاصول المتعارف عليها عند اصحاب المهنة الواحدة التي تستلزم من الموظف سلوكا معينا يقوم على الالتزام ،حيث تكون مراعاتها محافظة على المهنة وشرفها والاخلال بها خروج عليها.</a:t>
            </a:r>
            <a:endParaRPr lang="en-US" i="1" dirty="0">
              <a:solidFill>
                <a:schemeClr val="bg1"/>
              </a:solidFill>
              <a:effectLst>
                <a:outerShdw blurRad="38100" dist="38100" dir="2700000" algn="tl">
                  <a:srgbClr val="000000">
                    <a:alpha val="43137"/>
                  </a:srgbClr>
                </a:outerShdw>
              </a:effectLst>
            </a:endParaRPr>
          </a:p>
          <a:p>
            <a:pPr algn="r" rtl="1"/>
            <a:r>
              <a:rPr lang="ar-IQ" b="1" i="1" dirty="0">
                <a:solidFill>
                  <a:schemeClr val="bg1"/>
                </a:solidFill>
                <a:effectLst>
                  <a:outerShdw blurRad="38100" dist="38100" dir="2700000" algn="tl">
                    <a:srgbClr val="000000">
                      <a:alpha val="43137"/>
                    </a:srgbClr>
                  </a:outerShdw>
                </a:effectLst>
              </a:rPr>
              <a:t>اما اخلاقيات مهنة التدقيق بانها بيان شامل للقيم التي ينبغي ان توجه العمل اليومي الذي يقوم به المدقق</a:t>
            </a:r>
            <a:r>
              <a:rPr lang="ar-IQ" b="1" i="1" dirty="0" smtClean="0">
                <a:solidFill>
                  <a:schemeClr val="bg1"/>
                </a:solidFill>
                <a:effectLst>
                  <a:outerShdw blurRad="38100" dist="38100" dir="2700000" algn="tl">
                    <a:srgbClr val="000000">
                      <a:alpha val="43137"/>
                    </a:srgbClr>
                  </a:outerShdw>
                </a:effectLst>
              </a:rPr>
              <a:t>.</a:t>
            </a:r>
          </a:p>
          <a:p>
            <a:pPr algn="r" rtl="1"/>
            <a:r>
              <a:rPr lang="ar-IQ" b="1" i="1" dirty="0">
                <a:solidFill>
                  <a:schemeClr val="bg1"/>
                </a:solidFill>
                <a:effectLst>
                  <a:outerShdw blurRad="38100" dist="38100" dir="2700000" algn="tl">
                    <a:srgbClr val="000000">
                      <a:alpha val="43137"/>
                    </a:srgbClr>
                  </a:outerShdw>
                </a:effectLst>
              </a:rPr>
              <a:t>اما قواعد السلوك المهني : فهي عبارة عن مباديء وقواعد وتفسيرات واحكام وتهدف الى:</a:t>
            </a:r>
            <a:endParaRPr lang="en-US" i="1" dirty="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1- رفع </a:t>
            </a:r>
            <a:r>
              <a:rPr lang="ar-IQ" b="1" i="1" dirty="0">
                <a:solidFill>
                  <a:schemeClr val="bg1"/>
                </a:solidFill>
                <a:effectLst>
                  <a:outerShdw blurRad="38100" dist="38100" dir="2700000" algn="tl">
                    <a:srgbClr val="000000">
                      <a:alpha val="43137"/>
                    </a:srgbClr>
                  </a:outerShdw>
                </a:effectLst>
              </a:rPr>
              <a:t>مستوى مهنة المحاسبة والتدقيق والمحافظة على كرامتها.</a:t>
            </a:r>
            <a:endParaRPr lang="en-US" i="1" dirty="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2- تنمية </a:t>
            </a:r>
            <a:r>
              <a:rPr lang="ar-IQ" b="1" i="1" dirty="0">
                <a:solidFill>
                  <a:schemeClr val="bg1"/>
                </a:solidFill>
                <a:effectLst>
                  <a:outerShdw blurRad="38100" dist="38100" dir="2700000" algn="tl">
                    <a:srgbClr val="000000">
                      <a:alpha val="43137"/>
                    </a:srgbClr>
                  </a:outerShdw>
                </a:effectLst>
              </a:rPr>
              <a:t>روح التعاون بين المحاسبين والمدقيقين.</a:t>
            </a:r>
            <a:endParaRPr lang="en-US" i="1" dirty="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3- تدعيم </a:t>
            </a:r>
            <a:r>
              <a:rPr lang="ar-IQ" b="1" i="1" dirty="0">
                <a:solidFill>
                  <a:schemeClr val="bg1"/>
                </a:solidFill>
                <a:effectLst>
                  <a:outerShdw blurRad="38100" dist="38100" dir="2700000" algn="tl">
                    <a:srgbClr val="000000">
                      <a:alpha val="43137"/>
                    </a:srgbClr>
                  </a:outerShdw>
                </a:effectLst>
              </a:rPr>
              <a:t>النصوص القانونية والاحكام التي وضعها المشرع</a:t>
            </a:r>
            <a:r>
              <a:rPr lang="ar-IQ" b="1" i="1" dirty="0" smtClean="0">
                <a:solidFill>
                  <a:schemeClr val="bg1"/>
                </a:solidFill>
                <a:effectLst>
                  <a:outerShdw blurRad="38100" dist="38100" dir="2700000" algn="tl">
                    <a:srgbClr val="000000">
                      <a:alpha val="43137"/>
                    </a:srgbClr>
                  </a:outerShdw>
                </a:effectLst>
              </a:rPr>
              <a:t>.</a:t>
            </a:r>
          </a:p>
          <a:p>
            <a:pPr lvl="0" algn="r" rtl="1"/>
            <a:endParaRPr lang="ar-IQ" b="1" i="1" dirty="0" smtClean="0">
              <a:solidFill>
                <a:schemeClr val="bg1"/>
              </a:solidFill>
              <a:effectLst>
                <a:outerShdw blurRad="38100" dist="38100" dir="2700000" algn="tl">
                  <a:srgbClr val="000000">
                    <a:alpha val="43137"/>
                  </a:srgbClr>
                </a:outerShdw>
              </a:effectLst>
            </a:endParaRPr>
          </a:p>
          <a:p>
            <a:pPr algn="r" rtl="1"/>
            <a:r>
              <a:rPr lang="ar-IQ" b="1" i="1" dirty="0">
                <a:solidFill>
                  <a:schemeClr val="bg1"/>
                </a:solidFill>
                <a:effectLst>
                  <a:outerShdw blurRad="38100" dist="38100" dir="2700000" algn="tl">
                    <a:srgbClr val="000000">
                      <a:alpha val="43137"/>
                    </a:srgbClr>
                  </a:outerShdw>
                </a:effectLst>
              </a:rPr>
              <a:t>واذا اريد للقواعد الاخلاقية العمل بفاعلية فيجب الاخذ بالاتي:</a:t>
            </a:r>
            <a:endParaRPr lang="en-US" i="1" dirty="0">
              <a:solidFill>
                <a:schemeClr val="bg1"/>
              </a:solidFill>
              <a:effectLst>
                <a:outerShdw blurRad="38100" dist="38100" dir="2700000" algn="tl">
                  <a:srgbClr val="000000">
                    <a:alpha val="43137"/>
                  </a:srgbClr>
                </a:outerShdw>
              </a:effectLst>
            </a:endParaRPr>
          </a:p>
          <a:p>
            <a:pPr lvl="0" algn="r" rtl="1"/>
            <a:r>
              <a:rPr lang="ar-IQ" b="1" i="1" dirty="0">
                <a:solidFill>
                  <a:schemeClr val="bg1"/>
                </a:solidFill>
                <a:effectLst>
                  <a:outerShdw blurRad="38100" dist="38100" dir="2700000" algn="tl">
                    <a:srgbClr val="000000">
                      <a:alpha val="43137"/>
                    </a:srgbClr>
                  </a:outerShdw>
                </a:effectLst>
              </a:rPr>
              <a:t>حماية المهنة وكذلك الجمهور العام.</a:t>
            </a:r>
            <a:endParaRPr lang="en-US" i="1" dirty="0">
              <a:solidFill>
                <a:schemeClr val="bg1"/>
              </a:solidFill>
              <a:effectLst>
                <a:outerShdw blurRad="38100" dist="38100" dir="2700000" algn="tl">
                  <a:srgbClr val="000000">
                    <a:alpha val="43137"/>
                  </a:srgbClr>
                </a:outerShdw>
              </a:effectLst>
            </a:endParaRPr>
          </a:p>
          <a:p>
            <a:pPr lvl="0" algn="r" rtl="1"/>
            <a:r>
              <a:rPr lang="ar-IQ" b="1" i="1" dirty="0">
                <a:solidFill>
                  <a:schemeClr val="bg1"/>
                </a:solidFill>
                <a:effectLst>
                  <a:outerShdw blurRad="38100" dist="38100" dir="2700000" algn="tl">
                    <a:srgbClr val="000000">
                      <a:alpha val="43137"/>
                    </a:srgbClr>
                  </a:outerShdw>
                </a:effectLst>
              </a:rPr>
              <a:t>يجب انشاء قواعد اخلاقية تحتوي على مجموعة من معايير سلوكية.</a:t>
            </a:r>
            <a:endParaRPr lang="en-US" i="1" dirty="0">
              <a:solidFill>
                <a:schemeClr val="bg1"/>
              </a:solidFill>
              <a:effectLst>
                <a:outerShdw blurRad="38100" dist="38100" dir="2700000" algn="tl">
                  <a:srgbClr val="000000">
                    <a:alpha val="43137"/>
                  </a:srgbClr>
                </a:outerShdw>
              </a:effectLst>
            </a:endParaRPr>
          </a:p>
          <a:p>
            <a:pPr lvl="0" algn="r" rtl="1"/>
            <a:r>
              <a:rPr lang="ar-IQ" b="1" i="1" dirty="0">
                <a:solidFill>
                  <a:schemeClr val="bg1"/>
                </a:solidFill>
                <a:effectLst>
                  <a:outerShdw blurRad="38100" dist="38100" dir="2700000" algn="tl">
                    <a:srgbClr val="000000">
                      <a:alpha val="43137"/>
                    </a:srgbClr>
                  </a:outerShdw>
                </a:effectLst>
              </a:rPr>
              <a:t>يجب انشاء لجنة تقصي المخالفات واعداد المحاكمات  بالتعاون مع غيرها من المهن.</a:t>
            </a:r>
            <a:endParaRPr lang="en-US" i="1" dirty="0">
              <a:solidFill>
                <a:schemeClr val="bg1"/>
              </a:solidFill>
              <a:effectLst>
                <a:outerShdw blurRad="38100" dist="38100" dir="2700000" algn="tl">
                  <a:srgbClr val="000000">
                    <a:alpha val="43137"/>
                  </a:srgbClr>
                </a:outerShdw>
              </a:effectLst>
            </a:endParaRPr>
          </a:p>
          <a:p>
            <a:pPr algn="r" rtl="1"/>
            <a:r>
              <a:rPr lang="ar-IQ" b="1" i="1" dirty="0">
                <a:solidFill>
                  <a:schemeClr val="bg1"/>
                </a:solidFill>
                <a:effectLst>
                  <a:outerShdw blurRad="38100" dist="38100" dir="2700000" algn="tl">
                    <a:srgbClr val="000000">
                      <a:alpha val="43137"/>
                    </a:srgbClr>
                  </a:outerShdw>
                </a:effectLst>
              </a:rPr>
              <a:t>فالقواعد الاخلاقية للسلوك المهني توفر التوجيهات والقواعد  للمهنة.</a:t>
            </a:r>
            <a:endParaRPr lang="en-US" i="1" dirty="0">
              <a:solidFill>
                <a:schemeClr val="bg1"/>
              </a:solidFill>
              <a:effectLst>
                <a:outerShdw blurRad="38100" dist="38100" dir="2700000" algn="tl">
                  <a:srgbClr val="000000">
                    <a:alpha val="43137"/>
                  </a:srgbClr>
                </a:outerShdw>
              </a:effectLst>
            </a:endParaRPr>
          </a:p>
          <a:p>
            <a:pPr lvl="0" algn="r" rtl="1"/>
            <a:endParaRPr lang="en-US" dirty="0"/>
          </a:p>
          <a:p>
            <a:pPr algn="r" rtl="1"/>
            <a:endParaRPr lang="en-US" dirty="0"/>
          </a:p>
          <a:p>
            <a:pPr algn="r" rtl="1"/>
            <a:endParaRPr lang="ar-IQ" dirty="0" smtClean="0"/>
          </a:p>
        </p:txBody>
      </p:sp>
    </p:spTree>
    <p:extLst>
      <p:ext uri="{BB962C8B-B14F-4D97-AF65-F5344CB8AC3E}">
        <p14:creationId xmlns:p14="http://schemas.microsoft.com/office/powerpoint/2010/main" val="29121387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1)">
                                      <p:cBhvr>
                                        <p:cTn id="7" dur="2000"/>
                                        <p:tgtEl>
                                          <p:spTgt spid="9">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wheel(1)">
                                      <p:cBhvr>
                                        <p:cTn id="10" dur="2000"/>
                                        <p:tgtEl>
                                          <p:spTgt spid="9">
                                            <p:txEl>
                                              <p:pRg st="2" end="2"/>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wheel(1)">
                                      <p:cBhvr>
                                        <p:cTn id="13" dur="2000"/>
                                        <p:tgtEl>
                                          <p:spTgt spid="9">
                                            <p:txEl>
                                              <p:pRg st="3" end="3"/>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wheel(1)">
                                      <p:cBhvr>
                                        <p:cTn id="16" dur="2000"/>
                                        <p:tgtEl>
                                          <p:spTgt spid="9">
                                            <p:txEl>
                                              <p:pRg st="4" end="4"/>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wheel(1)">
                                      <p:cBhvr>
                                        <p:cTn id="19" dur="2000"/>
                                        <p:tgtEl>
                                          <p:spTgt spid="9">
                                            <p:txEl>
                                              <p:pRg st="5" end="5"/>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Effect transition="in" filter="wheel(1)">
                                      <p:cBhvr>
                                        <p:cTn id="22" dur="2000"/>
                                        <p:tgtEl>
                                          <p:spTgt spid="9">
                                            <p:txEl>
                                              <p:pRg st="7" end="7"/>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animEffect transition="in" filter="wheel(1)">
                                      <p:cBhvr>
                                        <p:cTn id="25" dur="2000"/>
                                        <p:tgtEl>
                                          <p:spTgt spid="9">
                                            <p:txEl>
                                              <p:pRg st="9" end="9"/>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9">
                                            <p:txEl>
                                              <p:pRg st="10" end="10"/>
                                            </p:txEl>
                                          </p:spTgt>
                                        </p:tgtEl>
                                        <p:attrNameLst>
                                          <p:attrName>style.visibility</p:attrName>
                                        </p:attrNameLst>
                                      </p:cBhvr>
                                      <p:to>
                                        <p:strVal val="visible"/>
                                      </p:to>
                                    </p:set>
                                    <p:animEffect transition="in" filter="wheel(1)">
                                      <p:cBhvr>
                                        <p:cTn id="28" dur="2000"/>
                                        <p:tgtEl>
                                          <p:spTgt spid="9">
                                            <p:txEl>
                                              <p:pRg st="10" end="10"/>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9">
                                            <p:txEl>
                                              <p:pRg st="11" end="11"/>
                                            </p:txEl>
                                          </p:spTgt>
                                        </p:tgtEl>
                                        <p:attrNameLst>
                                          <p:attrName>style.visibility</p:attrName>
                                        </p:attrNameLst>
                                      </p:cBhvr>
                                      <p:to>
                                        <p:strVal val="visible"/>
                                      </p:to>
                                    </p:set>
                                    <p:animEffect transition="in" filter="wheel(1)">
                                      <p:cBhvr>
                                        <p:cTn id="31" dur="2000"/>
                                        <p:tgtEl>
                                          <p:spTgt spid="9">
                                            <p:txEl>
                                              <p:pRg st="11" end="11"/>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9">
                                            <p:txEl>
                                              <p:pRg st="12" end="12"/>
                                            </p:txEl>
                                          </p:spTgt>
                                        </p:tgtEl>
                                        <p:attrNameLst>
                                          <p:attrName>style.visibility</p:attrName>
                                        </p:attrNameLst>
                                      </p:cBhvr>
                                      <p:to>
                                        <p:strVal val="visible"/>
                                      </p:to>
                                    </p:set>
                                    <p:animEffect transition="in" filter="wheel(1)">
                                      <p:cBhvr>
                                        <p:cTn id="34" dur="2000"/>
                                        <p:tgtEl>
                                          <p:spTgt spid="9">
                                            <p:txEl>
                                              <p:pRg st="12" end="12"/>
                                            </p:txEl>
                                          </p:spTgt>
                                        </p:tgtEl>
                                      </p:cBhvr>
                                    </p:animEffect>
                                  </p:childTnLst>
                                </p:cTn>
                              </p:par>
                              <p:par>
                                <p:cTn id="35" presetID="21" presetClass="entr" presetSubtype="1" fill="hold" nodeType="withEffect">
                                  <p:stCondLst>
                                    <p:cond delay="0"/>
                                  </p:stCondLst>
                                  <p:childTnLst>
                                    <p:set>
                                      <p:cBhvr>
                                        <p:cTn id="36" dur="1" fill="hold">
                                          <p:stCondLst>
                                            <p:cond delay="0"/>
                                          </p:stCondLst>
                                        </p:cTn>
                                        <p:tgtEl>
                                          <p:spTgt spid="9">
                                            <p:txEl>
                                              <p:pRg st="13" end="13"/>
                                            </p:txEl>
                                          </p:spTgt>
                                        </p:tgtEl>
                                        <p:attrNameLst>
                                          <p:attrName>style.visibility</p:attrName>
                                        </p:attrNameLst>
                                      </p:cBhvr>
                                      <p:to>
                                        <p:strVal val="visible"/>
                                      </p:to>
                                    </p:set>
                                    <p:animEffect transition="in" filter="wheel(1)">
                                      <p:cBhvr>
                                        <p:cTn id="37" dur="2000"/>
                                        <p:tgtEl>
                                          <p:spTgt spid="9">
                                            <p:txEl>
                                              <p:pRg st="13" end="13"/>
                                            </p:txEl>
                                          </p:spTgt>
                                        </p:tgtEl>
                                      </p:cBhvr>
                                    </p:animEffect>
                                  </p:childTnLst>
                                </p:cTn>
                              </p:par>
                              <p:par>
                                <p:cTn id="38" presetID="21" presetClass="entr" presetSubtype="1" fill="hold" nodeType="withEffect">
                                  <p:stCondLst>
                                    <p:cond delay="0"/>
                                  </p:stCondLst>
                                  <p:childTnLst>
                                    <p:set>
                                      <p:cBhvr>
                                        <p:cTn id="39" dur="1" fill="hold">
                                          <p:stCondLst>
                                            <p:cond delay="0"/>
                                          </p:stCondLst>
                                        </p:cTn>
                                        <p:tgtEl>
                                          <p:spTgt spid="9">
                                            <p:txEl>
                                              <p:pRg st="14" end="14"/>
                                            </p:txEl>
                                          </p:spTgt>
                                        </p:tgtEl>
                                        <p:attrNameLst>
                                          <p:attrName>style.visibility</p:attrName>
                                        </p:attrNameLst>
                                      </p:cBhvr>
                                      <p:to>
                                        <p:strVal val="visible"/>
                                      </p:to>
                                    </p:set>
                                    <p:animEffect transition="in" filter="wheel(1)">
                                      <p:cBhvr>
                                        <p:cTn id="40" dur="2000"/>
                                        <p:tgtEl>
                                          <p:spTgt spid="9">
                                            <p:txEl>
                                              <p:pRg st="14" end="14"/>
                                            </p:txEl>
                                          </p:spTgt>
                                        </p:tgtEl>
                                      </p:cBhvr>
                                    </p:animEffect>
                                  </p:childTnLst>
                                </p:cTn>
                              </p:par>
                              <p:par>
                                <p:cTn id="41" presetID="21" presetClass="entr" presetSubtype="1" fill="hold" nodeType="withEffect">
                                  <p:stCondLst>
                                    <p:cond delay="0"/>
                                  </p:stCondLst>
                                  <p:childTnLst>
                                    <p:set>
                                      <p:cBhvr>
                                        <p:cTn id="42" dur="1" fill="hold">
                                          <p:stCondLst>
                                            <p:cond delay="0"/>
                                          </p:stCondLst>
                                        </p:cTn>
                                        <p:tgtEl>
                                          <p:spTgt spid="9">
                                            <p:txEl>
                                              <p:pRg st="16" end="16"/>
                                            </p:txEl>
                                          </p:spTgt>
                                        </p:tgtEl>
                                        <p:attrNameLst>
                                          <p:attrName>style.visibility</p:attrName>
                                        </p:attrNameLst>
                                      </p:cBhvr>
                                      <p:to>
                                        <p:strVal val="visible"/>
                                      </p:to>
                                    </p:set>
                                    <p:animEffect transition="in" filter="wheel(1)">
                                      <p:cBhvr>
                                        <p:cTn id="43" dur="2000"/>
                                        <p:tgtEl>
                                          <p:spTgt spid="9">
                                            <p:txEl>
                                              <p:pRg st="16" end="16"/>
                                            </p:txEl>
                                          </p:spTgt>
                                        </p:tgtEl>
                                      </p:cBhvr>
                                    </p:animEffect>
                                  </p:childTnLst>
                                </p:cTn>
                              </p:par>
                              <p:par>
                                <p:cTn id="44" presetID="21" presetClass="entr" presetSubtype="1" fill="hold" nodeType="withEffect">
                                  <p:stCondLst>
                                    <p:cond delay="0"/>
                                  </p:stCondLst>
                                  <p:childTnLst>
                                    <p:set>
                                      <p:cBhvr>
                                        <p:cTn id="45" dur="1" fill="hold">
                                          <p:stCondLst>
                                            <p:cond delay="0"/>
                                          </p:stCondLst>
                                        </p:cTn>
                                        <p:tgtEl>
                                          <p:spTgt spid="9">
                                            <p:txEl>
                                              <p:pRg st="17" end="17"/>
                                            </p:txEl>
                                          </p:spTgt>
                                        </p:tgtEl>
                                        <p:attrNameLst>
                                          <p:attrName>style.visibility</p:attrName>
                                        </p:attrNameLst>
                                      </p:cBhvr>
                                      <p:to>
                                        <p:strVal val="visible"/>
                                      </p:to>
                                    </p:set>
                                    <p:animEffect transition="in" filter="wheel(1)">
                                      <p:cBhvr>
                                        <p:cTn id="46" dur="2000"/>
                                        <p:tgtEl>
                                          <p:spTgt spid="9">
                                            <p:txEl>
                                              <p:pRg st="17" end="17"/>
                                            </p:txEl>
                                          </p:spTgt>
                                        </p:tgtEl>
                                      </p:cBhvr>
                                    </p:animEffect>
                                  </p:childTnLst>
                                </p:cTn>
                              </p:par>
                              <p:par>
                                <p:cTn id="47" presetID="21" presetClass="entr" presetSubtype="1" fill="hold" nodeType="withEffect">
                                  <p:stCondLst>
                                    <p:cond delay="0"/>
                                  </p:stCondLst>
                                  <p:childTnLst>
                                    <p:set>
                                      <p:cBhvr>
                                        <p:cTn id="48" dur="1" fill="hold">
                                          <p:stCondLst>
                                            <p:cond delay="0"/>
                                          </p:stCondLst>
                                        </p:cTn>
                                        <p:tgtEl>
                                          <p:spTgt spid="9">
                                            <p:txEl>
                                              <p:pRg st="18" end="18"/>
                                            </p:txEl>
                                          </p:spTgt>
                                        </p:tgtEl>
                                        <p:attrNameLst>
                                          <p:attrName>style.visibility</p:attrName>
                                        </p:attrNameLst>
                                      </p:cBhvr>
                                      <p:to>
                                        <p:strVal val="visible"/>
                                      </p:to>
                                    </p:set>
                                    <p:animEffect transition="in" filter="wheel(1)">
                                      <p:cBhvr>
                                        <p:cTn id="49" dur="2000"/>
                                        <p:tgtEl>
                                          <p:spTgt spid="9">
                                            <p:txEl>
                                              <p:pRg st="18" end="18"/>
                                            </p:txEl>
                                          </p:spTgt>
                                        </p:tgtEl>
                                      </p:cBhvr>
                                    </p:animEffect>
                                  </p:childTnLst>
                                </p:cTn>
                              </p:par>
                              <p:par>
                                <p:cTn id="50" presetID="21" presetClass="entr" presetSubtype="1" fill="hold" nodeType="withEffect">
                                  <p:stCondLst>
                                    <p:cond delay="0"/>
                                  </p:stCondLst>
                                  <p:childTnLst>
                                    <p:set>
                                      <p:cBhvr>
                                        <p:cTn id="51" dur="1" fill="hold">
                                          <p:stCondLst>
                                            <p:cond delay="0"/>
                                          </p:stCondLst>
                                        </p:cTn>
                                        <p:tgtEl>
                                          <p:spTgt spid="9">
                                            <p:txEl>
                                              <p:pRg st="19" end="19"/>
                                            </p:txEl>
                                          </p:spTgt>
                                        </p:tgtEl>
                                        <p:attrNameLst>
                                          <p:attrName>style.visibility</p:attrName>
                                        </p:attrNameLst>
                                      </p:cBhvr>
                                      <p:to>
                                        <p:strVal val="visible"/>
                                      </p:to>
                                    </p:set>
                                    <p:animEffect transition="in" filter="wheel(1)">
                                      <p:cBhvr>
                                        <p:cTn id="52" dur="2000"/>
                                        <p:tgtEl>
                                          <p:spTgt spid="9">
                                            <p:txEl>
                                              <p:pRg st="19" end="19"/>
                                            </p:txEl>
                                          </p:spTgt>
                                        </p:tgtEl>
                                      </p:cBhvr>
                                    </p:animEffect>
                                  </p:childTnLst>
                                </p:cTn>
                              </p:par>
                              <p:par>
                                <p:cTn id="53" presetID="21" presetClass="entr" presetSubtype="1" fill="hold" nodeType="withEffect">
                                  <p:stCondLst>
                                    <p:cond delay="0"/>
                                  </p:stCondLst>
                                  <p:childTnLst>
                                    <p:set>
                                      <p:cBhvr>
                                        <p:cTn id="54" dur="1" fill="hold">
                                          <p:stCondLst>
                                            <p:cond delay="0"/>
                                          </p:stCondLst>
                                        </p:cTn>
                                        <p:tgtEl>
                                          <p:spTgt spid="9">
                                            <p:txEl>
                                              <p:pRg st="20" end="20"/>
                                            </p:txEl>
                                          </p:spTgt>
                                        </p:tgtEl>
                                        <p:attrNameLst>
                                          <p:attrName>style.visibility</p:attrName>
                                        </p:attrNameLst>
                                      </p:cBhvr>
                                      <p:to>
                                        <p:strVal val="visible"/>
                                      </p:to>
                                    </p:set>
                                    <p:animEffect transition="in" filter="wheel(1)">
                                      <p:cBhvr>
                                        <p:cTn id="55" dur="2000"/>
                                        <p:tgtEl>
                                          <p:spTgt spid="9">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8" name="Content Placeholder 7"/>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152401" y="-381000"/>
            <a:ext cx="9812867" cy="723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76200" y="0"/>
            <a:ext cx="8915400" cy="7571303"/>
          </a:xfrm>
          <a:prstGeom prst="rect">
            <a:avLst/>
          </a:prstGeom>
          <a:noFill/>
        </p:spPr>
        <p:txBody>
          <a:bodyPr wrap="square" rtlCol="1">
            <a:spAutoFit/>
          </a:bodyPr>
          <a:lstStyle/>
          <a:p>
            <a:pPr algn="r" rtl="1"/>
            <a:r>
              <a:rPr lang="ar-IQ" b="1" i="1" u="sng" dirty="0">
                <a:solidFill>
                  <a:schemeClr val="bg1"/>
                </a:solidFill>
                <a:effectLst>
                  <a:outerShdw blurRad="38100" dist="38100" dir="2700000" algn="tl">
                    <a:srgbClr val="000000">
                      <a:alpha val="43137"/>
                    </a:srgbClr>
                  </a:outerShdw>
                </a:effectLst>
              </a:rPr>
              <a:t>ثالثا: قواعد السلوك الاخلاقي في مهنة المحاسبة</a:t>
            </a:r>
            <a:r>
              <a:rPr lang="ar-IQ" b="1" i="1" u="sng" dirty="0" smtClean="0">
                <a:solidFill>
                  <a:schemeClr val="bg1"/>
                </a:solidFill>
                <a:effectLst>
                  <a:outerShdw blurRad="38100" dist="38100" dir="2700000" algn="tl">
                    <a:srgbClr val="000000">
                      <a:alpha val="43137"/>
                    </a:srgbClr>
                  </a:outerShdw>
                </a:effectLst>
              </a:rPr>
              <a:t>:-</a:t>
            </a:r>
          </a:p>
          <a:p>
            <a:pPr algn="r" rtl="1"/>
            <a:endParaRPr lang="en-US" i="1" dirty="0">
              <a:solidFill>
                <a:schemeClr val="bg1"/>
              </a:solidFill>
              <a:effectLst>
                <a:outerShdw blurRad="38100" dist="38100" dir="2700000" algn="tl">
                  <a:srgbClr val="000000">
                    <a:alpha val="43137"/>
                  </a:srgbClr>
                </a:outerShdw>
              </a:effectLst>
            </a:endParaRPr>
          </a:p>
          <a:p>
            <a:pPr lvl="0" algn="r" rtl="1"/>
            <a:r>
              <a:rPr lang="ar-IQ" b="1" i="1" u="sng" dirty="0" smtClean="0">
                <a:solidFill>
                  <a:schemeClr val="bg1"/>
                </a:solidFill>
                <a:effectLst>
                  <a:outerShdw blurRad="38100" dist="38100" dir="2700000" algn="tl">
                    <a:srgbClr val="000000">
                      <a:alpha val="43137"/>
                    </a:srgbClr>
                  </a:outerShdw>
                </a:effectLst>
              </a:rPr>
              <a:t>1- المباديء </a:t>
            </a:r>
            <a:r>
              <a:rPr lang="ar-IQ" b="1" i="1" u="sng" dirty="0">
                <a:solidFill>
                  <a:schemeClr val="bg1"/>
                </a:solidFill>
                <a:effectLst>
                  <a:outerShdw blurRad="38100" dist="38100" dir="2700000" algn="tl">
                    <a:srgbClr val="000000">
                      <a:alpha val="43137"/>
                    </a:srgbClr>
                  </a:outerShdw>
                </a:effectLst>
              </a:rPr>
              <a:t>الاخلاقية:</a:t>
            </a:r>
            <a:endParaRPr lang="en-US" i="1" dirty="0">
              <a:solidFill>
                <a:schemeClr val="bg1"/>
              </a:solidFill>
              <a:effectLst>
                <a:outerShdw blurRad="38100" dist="38100" dir="2700000" algn="tl">
                  <a:srgbClr val="000000">
                    <a:alpha val="43137"/>
                  </a:srgbClr>
                </a:outerShdw>
              </a:effectLst>
            </a:endParaRPr>
          </a:p>
          <a:p>
            <a:pPr algn="r" rtl="1"/>
            <a:r>
              <a:rPr lang="ar-IQ" b="1" i="1" dirty="0">
                <a:solidFill>
                  <a:schemeClr val="bg1"/>
                </a:solidFill>
                <a:effectLst>
                  <a:outerShdw blurRad="38100" dist="38100" dir="2700000" algn="tl">
                    <a:srgbClr val="000000">
                      <a:alpha val="43137"/>
                    </a:srgbClr>
                  </a:outerShdw>
                </a:effectLst>
              </a:rPr>
              <a:t>هي عبارة عن نصوص تعبر عن المسؤولية التي تشكل اطارا عاما للقواعد التي تحكم السلوك</a:t>
            </a:r>
            <a:r>
              <a:rPr lang="ar-IQ" b="1" i="1" dirty="0" smtClean="0">
                <a:solidFill>
                  <a:schemeClr val="bg1"/>
                </a:solidFill>
                <a:effectLst>
                  <a:outerShdw blurRad="38100" dist="38100" dir="2700000" algn="tl">
                    <a:srgbClr val="000000">
                      <a:alpha val="43137"/>
                    </a:srgbClr>
                  </a:outerShdw>
                </a:effectLst>
              </a:rPr>
              <a:t>.</a:t>
            </a:r>
          </a:p>
          <a:p>
            <a:pPr algn="r" rtl="1"/>
            <a:endParaRPr lang="en-US" i="1" dirty="0">
              <a:solidFill>
                <a:schemeClr val="bg1"/>
              </a:solidFill>
              <a:effectLst>
                <a:outerShdw blurRad="38100" dist="38100" dir="2700000" algn="tl">
                  <a:srgbClr val="000000">
                    <a:alpha val="43137"/>
                  </a:srgbClr>
                </a:outerShdw>
              </a:effectLst>
            </a:endParaRPr>
          </a:p>
          <a:p>
            <a:pPr lvl="0" algn="r" rtl="1"/>
            <a:r>
              <a:rPr lang="ar-IQ" b="1" i="1" u="sng" dirty="0" smtClean="0">
                <a:solidFill>
                  <a:schemeClr val="bg1"/>
                </a:solidFill>
                <a:effectLst>
                  <a:outerShdw blurRad="38100" dist="38100" dir="2700000" algn="tl">
                    <a:srgbClr val="000000">
                      <a:alpha val="43137"/>
                    </a:srgbClr>
                  </a:outerShdw>
                </a:effectLst>
              </a:rPr>
              <a:t>2- القواعد </a:t>
            </a:r>
            <a:r>
              <a:rPr lang="ar-IQ" b="1" i="1" u="sng" dirty="0">
                <a:solidFill>
                  <a:schemeClr val="bg1"/>
                </a:solidFill>
                <a:effectLst>
                  <a:outerShdw blurRad="38100" dist="38100" dir="2700000" algn="tl">
                    <a:srgbClr val="000000">
                      <a:alpha val="43137"/>
                    </a:srgbClr>
                  </a:outerShdw>
                </a:effectLst>
              </a:rPr>
              <a:t>الاخلاقية:-</a:t>
            </a:r>
            <a:r>
              <a:rPr lang="ar-IQ" b="1" i="1" dirty="0">
                <a:solidFill>
                  <a:schemeClr val="bg1"/>
                </a:solidFill>
                <a:effectLst>
                  <a:outerShdw blurRad="38100" dist="38100" dir="2700000" algn="tl">
                    <a:srgbClr val="000000">
                      <a:alpha val="43137"/>
                    </a:srgbClr>
                  </a:outerShdw>
                </a:effectLst>
              </a:rPr>
              <a:t> </a:t>
            </a:r>
            <a:endParaRPr lang="ar-IQ" b="1" i="1" dirty="0" smtClean="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تعطي </a:t>
            </a:r>
            <a:r>
              <a:rPr lang="ar-IQ" b="1" i="1" dirty="0">
                <a:solidFill>
                  <a:schemeClr val="bg1"/>
                </a:solidFill>
                <a:effectLst>
                  <a:outerShdw blurRad="38100" dist="38100" dir="2700000" algn="tl">
                    <a:srgbClr val="000000">
                      <a:alpha val="43137"/>
                    </a:srgbClr>
                  </a:outerShdw>
                </a:effectLst>
              </a:rPr>
              <a:t>وصفا دقيقا للسلوك الذي يعد مخالفا للمسؤوليات المفروضة في قواعد السلوك المهني، وهي قواعد واضحة يجب على المدقق اتباعها فهي ميثاق للسلوك المهني</a:t>
            </a:r>
            <a:r>
              <a:rPr lang="ar-IQ" b="1" i="1" dirty="0" smtClean="0">
                <a:solidFill>
                  <a:schemeClr val="bg1"/>
                </a:solidFill>
                <a:effectLst>
                  <a:outerShdw blurRad="38100" dist="38100" dir="2700000" algn="tl">
                    <a:srgbClr val="000000">
                      <a:alpha val="43137"/>
                    </a:srgbClr>
                  </a:outerShdw>
                </a:effectLst>
              </a:rPr>
              <a:t>.</a:t>
            </a:r>
          </a:p>
          <a:p>
            <a:pPr lvl="0" algn="r" rtl="1"/>
            <a:endParaRPr lang="en-US" i="1" dirty="0">
              <a:solidFill>
                <a:schemeClr val="bg1"/>
              </a:solidFill>
              <a:effectLst>
                <a:outerShdw blurRad="38100" dist="38100" dir="2700000" algn="tl">
                  <a:srgbClr val="000000">
                    <a:alpha val="43137"/>
                  </a:srgbClr>
                </a:outerShdw>
              </a:effectLst>
            </a:endParaRPr>
          </a:p>
          <a:p>
            <a:pPr lvl="0" algn="r" rtl="1"/>
            <a:r>
              <a:rPr lang="ar-IQ" b="1" i="1" u="sng" dirty="0" smtClean="0">
                <a:solidFill>
                  <a:schemeClr val="bg1"/>
                </a:solidFill>
                <a:effectLst>
                  <a:outerShdw blurRad="38100" dist="38100" dir="2700000" algn="tl">
                    <a:srgbClr val="000000">
                      <a:alpha val="43137"/>
                    </a:srgbClr>
                  </a:outerShdw>
                </a:effectLst>
              </a:rPr>
              <a:t>3- تفسيرات </a:t>
            </a:r>
            <a:r>
              <a:rPr lang="ar-IQ" b="1" i="1" u="sng" dirty="0">
                <a:solidFill>
                  <a:schemeClr val="bg1"/>
                </a:solidFill>
                <a:effectLst>
                  <a:outerShdw blurRad="38100" dist="38100" dir="2700000" algn="tl">
                    <a:srgbClr val="000000">
                      <a:alpha val="43137"/>
                    </a:srgbClr>
                  </a:outerShdw>
                </a:effectLst>
              </a:rPr>
              <a:t>قواعد السلوك المهني</a:t>
            </a:r>
            <a:r>
              <a:rPr lang="ar-IQ" b="1" i="1" dirty="0">
                <a:solidFill>
                  <a:schemeClr val="bg1"/>
                </a:solidFill>
                <a:effectLst>
                  <a:outerShdw blurRad="38100" dist="38100" dir="2700000" algn="tl">
                    <a:srgbClr val="000000">
                      <a:alpha val="43137"/>
                    </a:srgbClr>
                  </a:outerShdw>
                </a:effectLst>
              </a:rPr>
              <a:t>: </a:t>
            </a:r>
            <a:endParaRPr lang="ar-IQ" b="1" i="1" dirty="0" smtClean="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وهي </a:t>
            </a:r>
            <a:r>
              <a:rPr lang="ar-IQ" b="1" i="1" dirty="0">
                <a:solidFill>
                  <a:schemeClr val="bg1"/>
                </a:solidFill>
                <a:effectLst>
                  <a:outerShdw blurRad="38100" dist="38100" dir="2700000" algn="tl">
                    <a:srgbClr val="000000">
                      <a:alpha val="43137"/>
                    </a:srgbClr>
                  </a:outerShdw>
                </a:effectLst>
              </a:rPr>
              <a:t>جزء من قواعد السلوك المهني تتمثل بنشرات تصدر عن قسم مباديء الاخلاق المهنية التابعة للمعهد الامريكي للمحاسبين القانونين لتقديم التوجيهات حول نظاق وتطبيقات قواعد السلوك المهني.</a:t>
            </a:r>
            <a:endParaRPr lang="en-US" i="1" dirty="0">
              <a:solidFill>
                <a:schemeClr val="bg1"/>
              </a:solidFill>
              <a:effectLst>
                <a:outerShdw blurRad="38100" dist="38100" dir="2700000" algn="tl">
                  <a:srgbClr val="000000">
                    <a:alpha val="43137"/>
                  </a:srgbClr>
                </a:outerShdw>
              </a:effectLst>
            </a:endParaRPr>
          </a:p>
          <a:p>
            <a:pPr algn="r" rtl="1"/>
            <a:r>
              <a:rPr lang="ar-IQ" b="1" i="1" dirty="0">
                <a:solidFill>
                  <a:schemeClr val="bg1"/>
                </a:solidFill>
                <a:effectLst>
                  <a:outerShdw blurRad="38100" dist="38100" dir="2700000" algn="tl">
                    <a:srgbClr val="000000">
                      <a:alpha val="43137"/>
                    </a:srgbClr>
                  </a:outerShdw>
                </a:effectLst>
              </a:rPr>
              <a:t>وفي ضوء النشرات الصادرة عن الاتحاد الدولي للمحاسبين والمعهد الامريكي للمحاسبين القانونين ان اهم القواعد الاخلاقية للمهنة التي يجب ان يلتزم بها المحاسب يمكن تقسيمها الى ثلاثة اجزاء هي</a:t>
            </a:r>
            <a:r>
              <a:rPr lang="ar-IQ" b="1" i="1" dirty="0" smtClean="0">
                <a:solidFill>
                  <a:schemeClr val="bg1"/>
                </a:solidFill>
                <a:effectLst>
                  <a:outerShdw blurRad="38100" dist="38100" dir="2700000" algn="tl">
                    <a:srgbClr val="000000">
                      <a:alpha val="43137"/>
                    </a:srgbClr>
                  </a:outerShdw>
                </a:effectLst>
              </a:rPr>
              <a:t>:</a:t>
            </a:r>
          </a:p>
          <a:p>
            <a:pPr algn="r" rtl="1"/>
            <a:endParaRPr lang="en-US" i="1" dirty="0">
              <a:solidFill>
                <a:schemeClr val="bg1"/>
              </a:solidFill>
              <a:effectLst>
                <a:outerShdw blurRad="38100" dist="38100" dir="2700000" algn="tl">
                  <a:srgbClr val="000000">
                    <a:alpha val="43137"/>
                  </a:srgbClr>
                </a:outerShdw>
              </a:effectLst>
            </a:endParaRPr>
          </a:p>
          <a:p>
            <a:pPr algn="r" rtl="1"/>
            <a:r>
              <a:rPr lang="ar-IQ" b="1" i="1" u="sng" dirty="0">
                <a:solidFill>
                  <a:schemeClr val="bg1"/>
                </a:solidFill>
                <a:effectLst>
                  <a:outerShdw blurRad="38100" dist="38100" dir="2700000" algn="tl">
                    <a:srgbClr val="000000">
                      <a:alpha val="43137"/>
                    </a:srgbClr>
                  </a:outerShdw>
                </a:effectLst>
              </a:rPr>
              <a:t>الجزء الاول</a:t>
            </a:r>
            <a:r>
              <a:rPr lang="ar-IQ" b="1" i="1" u="sng" dirty="0" smtClean="0">
                <a:solidFill>
                  <a:schemeClr val="bg1"/>
                </a:solidFill>
                <a:effectLst>
                  <a:outerShdw blurRad="38100" dist="38100" dir="2700000" algn="tl">
                    <a:srgbClr val="000000">
                      <a:alpha val="43137"/>
                    </a:srgbClr>
                  </a:outerShdw>
                </a:effectLst>
              </a:rPr>
              <a:t>:-</a:t>
            </a:r>
            <a:r>
              <a:rPr lang="ar-IQ" b="1" i="1" dirty="0" smtClean="0">
                <a:solidFill>
                  <a:schemeClr val="bg1"/>
                </a:solidFill>
                <a:effectLst>
                  <a:outerShdw blurRad="38100" dist="38100" dir="2700000" algn="tl">
                    <a:srgbClr val="000000">
                      <a:alpha val="43137"/>
                    </a:srgbClr>
                  </a:outerShdw>
                </a:effectLst>
              </a:rPr>
              <a:t>    وينطبق </a:t>
            </a:r>
            <a:r>
              <a:rPr lang="ar-IQ" b="1" i="1" dirty="0">
                <a:solidFill>
                  <a:schemeClr val="bg1"/>
                </a:solidFill>
                <a:effectLst>
                  <a:outerShdw blurRad="38100" dist="38100" dir="2700000" algn="tl">
                    <a:srgbClr val="000000">
                      <a:alpha val="43137"/>
                    </a:srgbClr>
                  </a:outerShdw>
                </a:effectLst>
              </a:rPr>
              <a:t>على المحاسبين المهنين كافة ويشمل :</a:t>
            </a:r>
            <a:endParaRPr lang="en-US" i="1" dirty="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 1- النزاهة </a:t>
            </a:r>
            <a:r>
              <a:rPr lang="ar-IQ" b="1" i="1" dirty="0">
                <a:solidFill>
                  <a:schemeClr val="bg1"/>
                </a:solidFill>
                <a:effectLst>
                  <a:outerShdw blurRad="38100" dist="38100" dir="2700000" algn="tl">
                    <a:srgbClr val="000000">
                      <a:alpha val="43137"/>
                    </a:srgbClr>
                  </a:outerShdw>
                </a:effectLst>
              </a:rPr>
              <a:t>والموضوعية. 2- حل النزاعات الاخلاقية. 3- الكفاءة المهنية. 4- السرية. </a:t>
            </a:r>
            <a:endParaRPr lang="ar-IQ" b="1" i="1" dirty="0" smtClean="0">
              <a:solidFill>
                <a:schemeClr val="bg1"/>
              </a:solidFill>
              <a:effectLst>
                <a:outerShdw blurRad="38100" dist="38100" dir="2700000" algn="tl">
                  <a:srgbClr val="000000">
                    <a:alpha val="43137"/>
                  </a:srgbClr>
                </a:outerShdw>
              </a:effectLst>
            </a:endParaRPr>
          </a:p>
          <a:p>
            <a:pPr lvl="0" algn="r" rtl="1"/>
            <a:endParaRPr lang="en-US" i="1" dirty="0">
              <a:solidFill>
                <a:schemeClr val="bg1"/>
              </a:solidFill>
              <a:effectLst>
                <a:outerShdw blurRad="38100" dist="38100" dir="2700000" algn="tl">
                  <a:srgbClr val="000000">
                    <a:alpha val="43137"/>
                  </a:srgbClr>
                </a:outerShdw>
              </a:effectLst>
            </a:endParaRPr>
          </a:p>
          <a:p>
            <a:pPr algn="r" rtl="1"/>
            <a:r>
              <a:rPr lang="ar-IQ" b="1" i="1" u="sng" dirty="0">
                <a:solidFill>
                  <a:schemeClr val="bg1"/>
                </a:solidFill>
                <a:effectLst>
                  <a:outerShdw blurRad="38100" dist="38100" dir="2700000" algn="tl">
                    <a:srgbClr val="000000">
                      <a:alpha val="43137"/>
                    </a:srgbClr>
                  </a:outerShdw>
                </a:effectLst>
              </a:rPr>
              <a:t>الجزء الثاني:-</a:t>
            </a:r>
            <a:r>
              <a:rPr lang="ar-IQ" b="1" i="1" dirty="0">
                <a:solidFill>
                  <a:schemeClr val="bg1"/>
                </a:solidFill>
                <a:effectLst>
                  <a:outerShdw blurRad="38100" dist="38100" dir="2700000" algn="tl">
                    <a:srgbClr val="000000">
                      <a:alpha val="43137"/>
                    </a:srgbClr>
                  </a:outerShdw>
                </a:effectLst>
              </a:rPr>
              <a:t> </a:t>
            </a:r>
            <a:endParaRPr lang="ar-IQ" b="1" i="1" dirty="0" smtClean="0">
              <a:solidFill>
                <a:schemeClr val="bg1"/>
              </a:solidFill>
              <a:effectLst>
                <a:outerShdw blurRad="38100" dist="38100" dir="2700000" algn="tl">
                  <a:srgbClr val="000000">
                    <a:alpha val="43137"/>
                  </a:srgbClr>
                </a:outerShdw>
              </a:effectLst>
            </a:endParaRPr>
          </a:p>
          <a:p>
            <a:pPr algn="r" rtl="1"/>
            <a:r>
              <a:rPr lang="ar-IQ" b="1" i="1" dirty="0" smtClean="0">
                <a:solidFill>
                  <a:schemeClr val="bg1"/>
                </a:solidFill>
                <a:effectLst>
                  <a:outerShdw blurRad="38100" dist="38100" dir="2700000" algn="tl">
                    <a:srgbClr val="000000">
                      <a:alpha val="43137"/>
                    </a:srgbClr>
                  </a:outerShdw>
                </a:effectLst>
              </a:rPr>
              <a:t>والخاص </a:t>
            </a:r>
            <a:r>
              <a:rPr lang="ar-IQ" b="1" i="1" dirty="0">
                <a:solidFill>
                  <a:schemeClr val="bg1"/>
                </a:solidFill>
                <a:effectLst>
                  <a:outerShdw blurRad="38100" dist="38100" dir="2700000" algn="tl">
                    <a:srgbClr val="000000">
                      <a:alpha val="43137"/>
                    </a:srgbClr>
                  </a:outerShdw>
                </a:effectLst>
              </a:rPr>
              <a:t>بالمحاسبين المزاولين لمهنة التدقيق وتتضمن:-</a:t>
            </a:r>
            <a:endParaRPr lang="en-US" i="1" dirty="0">
              <a:solidFill>
                <a:schemeClr val="bg1"/>
              </a:solidFill>
              <a:effectLst>
                <a:outerShdw blurRad="38100" dist="38100" dir="2700000" algn="tl">
                  <a:srgbClr val="000000">
                    <a:alpha val="43137"/>
                  </a:srgbClr>
                </a:outerShdw>
              </a:effectLst>
            </a:endParaRPr>
          </a:p>
          <a:p>
            <a:pPr algn="r" rtl="1"/>
            <a:r>
              <a:rPr lang="ar-IQ" b="1" i="1" dirty="0">
                <a:solidFill>
                  <a:schemeClr val="bg1"/>
                </a:solidFill>
                <a:effectLst>
                  <a:outerShdw blurRad="38100" dist="38100" dir="2700000" algn="tl">
                    <a:srgbClr val="000000">
                      <a:alpha val="43137"/>
                    </a:srgbClr>
                  </a:outerShdw>
                </a:effectLst>
              </a:rPr>
              <a:t> 1- الاستقلالية.2-الكفاءة المهنية. 3-النشاطات التي تتناقض مع ممارسة مهنة المحاسبة.</a:t>
            </a:r>
            <a:endParaRPr lang="en-US" i="1" dirty="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1- الاتعاب </a:t>
            </a:r>
            <a:r>
              <a:rPr lang="ar-IQ" b="1" i="1" dirty="0">
                <a:solidFill>
                  <a:schemeClr val="bg1"/>
                </a:solidFill>
                <a:effectLst>
                  <a:outerShdw blurRad="38100" dist="38100" dir="2700000" algn="tl">
                    <a:srgbClr val="000000">
                      <a:alpha val="43137"/>
                    </a:srgbClr>
                  </a:outerShdw>
                </a:effectLst>
              </a:rPr>
              <a:t>والعمولات.</a:t>
            </a:r>
            <a:endParaRPr lang="en-US" i="1" dirty="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2- اموال </a:t>
            </a:r>
            <a:r>
              <a:rPr lang="ar-IQ" b="1" i="1" dirty="0">
                <a:solidFill>
                  <a:schemeClr val="bg1"/>
                </a:solidFill>
                <a:effectLst>
                  <a:outerShdw blurRad="38100" dist="38100" dir="2700000" algn="tl">
                    <a:srgbClr val="000000">
                      <a:alpha val="43137"/>
                    </a:srgbClr>
                  </a:outerShdw>
                </a:effectLst>
              </a:rPr>
              <a:t>العملاء.</a:t>
            </a:r>
            <a:endParaRPr lang="en-US" i="1" dirty="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3- العلاقات مع محاسبين مهنين اخرين ممارسين للمهنة.</a:t>
            </a:r>
            <a:endParaRPr lang="en-US" i="1" dirty="0" smtClean="0">
              <a:solidFill>
                <a:schemeClr val="bg1"/>
              </a:solidFill>
              <a:effectLst>
                <a:outerShdw blurRad="38100" dist="38100" dir="2700000" algn="tl">
                  <a:srgbClr val="000000">
                    <a:alpha val="43137"/>
                  </a:srgbClr>
                </a:outerShdw>
              </a:effectLst>
            </a:endParaRPr>
          </a:p>
          <a:p>
            <a:pPr algn="r" rtl="1"/>
            <a:r>
              <a:rPr lang="ar-IQ" b="1" dirty="0" smtClean="0"/>
              <a:t> </a:t>
            </a:r>
            <a:endParaRPr lang="en-US" dirty="0"/>
          </a:p>
          <a:p>
            <a:pPr algn="r" rtl="1"/>
            <a:endParaRPr lang="en-US" dirty="0"/>
          </a:p>
          <a:p>
            <a:pPr algn="r" rtl="1"/>
            <a:endParaRPr lang="ar-IQ" dirty="0" smtClean="0"/>
          </a:p>
        </p:txBody>
      </p:sp>
    </p:spTree>
    <p:extLst>
      <p:ext uri="{BB962C8B-B14F-4D97-AF65-F5344CB8AC3E}">
        <p14:creationId xmlns:p14="http://schemas.microsoft.com/office/powerpoint/2010/main" val="6107940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p:cTn id="13"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9">
                                            <p:txEl>
                                              <p:pRg st="2" end="2"/>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p:cTn id="19" dur="10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9">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9">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9">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p:cTn id="25" dur="1000" fill="hold"/>
                                        <p:tgtEl>
                                          <p:spTgt spid="9">
                                            <p:txEl>
                                              <p:pRg st="5" end="5"/>
                                            </p:txEl>
                                          </p:spTgt>
                                        </p:tgtEl>
                                        <p:attrNameLst>
                                          <p:attrName>ppt_w</p:attrName>
                                        </p:attrNameLst>
                                      </p:cBhvr>
                                      <p:tavLst>
                                        <p:tav tm="0">
                                          <p:val>
                                            <p:fltVal val="0"/>
                                          </p:val>
                                        </p:tav>
                                        <p:tav tm="100000">
                                          <p:val>
                                            <p:strVal val="#ppt_w"/>
                                          </p:val>
                                        </p:tav>
                                      </p:tavLst>
                                    </p:anim>
                                    <p:anim calcmode="lin" valueType="num">
                                      <p:cBhvr>
                                        <p:cTn id="26" dur="1000" fill="hold"/>
                                        <p:tgtEl>
                                          <p:spTgt spid="9">
                                            <p:txEl>
                                              <p:pRg st="5" end="5"/>
                                            </p:txEl>
                                          </p:spTgt>
                                        </p:tgtEl>
                                        <p:attrNameLst>
                                          <p:attrName>ppt_h</p:attrName>
                                        </p:attrNameLst>
                                      </p:cBhvr>
                                      <p:tavLst>
                                        <p:tav tm="0">
                                          <p:val>
                                            <p:fltVal val="0"/>
                                          </p:val>
                                        </p:tav>
                                        <p:tav tm="100000">
                                          <p:val>
                                            <p:strVal val="#ppt_h"/>
                                          </p:val>
                                        </p:tav>
                                      </p:tavLst>
                                    </p:anim>
                                    <p:anim calcmode="lin" valueType="num">
                                      <p:cBhvr>
                                        <p:cTn id="27" dur="1000" fill="hold"/>
                                        <p:tgtEl>
                                          <p:spTgt spid="9">
                                            <p:txEl>
                                              <p:pRg st="5" end="5"/>
                                            </p:txEl>
                                          </p:spTgt>
                                        </p:tgtEl>
                                        <p:attrNameLst>
                                          <p:attrName>style.rotation</p:attrName>
                                        </p:attrNameLst>
                                      </p:cBhvr>
                                      <p:tavLst>
                                        <p:tav tm="0">
                                          <p:val>
                                            <p:fltVal val="90"/>
                                          </p:val>
                                        </p:tav>
                                        <p:tav tm="100000">
                                          <p:val>
                                            <p:fltVal val="0"/>
                                          </p:val>
                                        </p:tav>
                                      </p:tavLst>
                                    </p:anim>
                                    <p:animEffect transition="in" filter="fade">
                                      <p:cBhvr>
                                        <p:cTn id="28" dur="1000"/>
                                        <p:tgtEl>
                                          <p:spTgt spid="9">
                                            <p:txEl>
                                              <p:pRg st="5" end="5"/>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p:cTn id="31" dur="1000" fill="hold"/>
                                        <p:tgtEl>
                                          <p:spTgt spid="9">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9">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9">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9">
                                            <p:txEl>
                                              <p:pRg st="6" end="6"/>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9">
                                            <p:txEl>
                                              <p:pRg st="8" end="8"/>
                                            </p:txEl>
                                          </p:spTgt>
                                        </p:tgtEl>
                                        <p:attrNameLst>
                                          <p:attrName>style.visibility</p:attrName>
                                        </p:attrNameLst>
                                      </p:cBhvr>
                                      <p:to>
                                        <p:strVal val="visible"/>
                                      </p:to>
                                    </p:set>
                                    <p:anim calcmode="lin" valueType="num">
                                      <p:cBhvr>
                                        <p:cTn id="37" dur="1000" fill="hold"/>
                                        <p:tgtEl>
                                          <p:spTgt spid="9">
                                            <p:txEl>
                                              <p:pRg st="8" end="8"/>
                                            </p:txEl>
                                          </p:spTgt>
                                        </p:tgtEl>
                                        <p:attrNameLst>
                                          <p:attrName>ppt_w</p:attrName>
                                        </p:attrNameLst>
                                      </p:cBhvr>
                                      <p:tavLst>
                                        <p:tav tm="0">
                                          <p:val>
                                            <p:fltVal val="0"/>
                                          </p:val>
                                        </p:tav>
                                        <p:tav tm="100000">
                                          <p:val>
                                            <p:strVal val="#ppt_w"/>
                                          </p:val>
                                        </p:tav>
                                      </p:tavLst>
                                    </p:anim>
                                    <p:anim calcmode="lin" valueType="num">
                                      <p:cBhvr>
                                        <p:cTn id="38" dur="1000" fill="hold"/>
                                        <p:tgtEl>
                                          <p:spTgt spid="9">
                                            <p:txEl>
                                              <p:pRg st="8" end="8"/>
                                            </p:txEl>
                                          </p:spTgt>
                                        </p:tgtEl>
                                        <p:attrNameLst>
                                          <p:attrName>ppt_h</p:attrName>
                                        </p:attrNameLst>
                                      </p:cBhvr>
                                      <p:tavLst>
                                        <p:tav tm="0">
                                          <p:val>
                                            <p:fltVal val="0"/>
                                          </p:val>
                                        </p:tav>
                                        <p:tav tm="100000">
                                          <p:val>
                                            <p:strVal val="#ppt_h"/>
                                          </p:val>
                                        </p:tav>
                                      </p:tavLst>
                                    </p:anim>
                                    <p:anim calcmode="lin" valueType="num">
                                      <p:cBhvr>
                                        <p:cTn id="39" dur="1000" fill="hold"/>
                                        <p:tgtEl>
                                          <p:spTgt spid="9">
                                            <p:txEl>
                                              <p:pRg st="8" end="8"/>
                                            </p:txEl>
                                          </p:spTgt>
                                        </p:tgtEl>
                                        <p:attrNameLst>
                                          <p:attrName>style.rotation</p:attrName>
                                        </p:attrNameLst>
                                      </p:cBhvr>
                                      <p:tavLst>
                                        <p:tav tm="0">
                                          <p:val>
                                            <p:fltVal val="90"/>
                                          </p:val>
                                        </p:tav>
                                        <p:tav tm="100000">
                                          <p:val>
                                            <p:fltVal val="0"/>
                                          </p:val>
                                        </p:tav>
                                      </p:tavLst>
                                    </p:anim>
                                    <p:animEffect transition="in" filter="fade">
                                      <p:cBhvr>
                                        <p:cTn id="40" dur="1000"/>
                                        <p:tgtEl>
                                          <p:spTgt spid="9">
                                            <p:txEl>
                                              <p:pRg st="8" end="8"/>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anim calcmode="lin" valueType="num">
                                      <p:cBhvr>
                                        <p:cTn id="43" dur="1000" fill="hold"/>
                                        <p:tgtEl>
                                          <p:spTgt spid="9">
                                            <p:txEl>
                                              <p:pRg st="9" end="9"/>
                                            </p:txEl>
                                          </p:spTgt>
                                        </p:tgtEl>
                                        <p:attrNameLst>
                                          <p:attrName>ppt_w</p:attrName>
                                        </p:attrNameLst>
                                      </p:cBhvr>
                                      <p:tavLst>
                                        <p:tav tm="0">
                                          <p:val>
                                            <p:fltVal val="0"/>
                                          </p:val>
                                        </p:tav>
                                        <p:tav tm="100000">
                                          <p:val>
                                            <p:strVal val="#ppt_w"/>
                                          </p:val>
                                        </p:tav>
                                      </p:tavLst>
                                    </p:anim>
                                    <p:anim calcmode="lin" valueType="num">
                                      <p:cBhvr>
                                        <p:cTn id="44" dur="1000" fill="hold"/>
                                        <p:tgtEl>
                                          <p:spTgt spid="9">
                                            <p:txEl>
                                              <p:pRg st="9" end="9"/>
                                            </p:txEl>
                                          </p:spTgt>
                                        </p:tgtEl>
                                        <p:attrNameLst>
                                          <p:attrName>ppt_h</p:attrName>
                                        </p:attrNameLst>
                                      </p:cBhvr>
                                      <p:tavLst>
                                        <p:tav tm="0">
                                          <p:val>
                                            <p:fltVal val="0"/>
                                          </p:val>
                                        </p:tav>
                                        <p:tav tm="100000">
                                          <p:val>
                                            <p:strVal val="#ppt_h"/>
                                          </p:val>
                                        </p:tav>
                                      </p:tavLst>
                                    </p:anim>
                                    <p:anim calcmode="lin" valueType="num">
                                      <p:cBhvr>
                                        <p:cTn id="45" dur="1000" fill="hold"/>
                                        <p:tgtEl>
                                          <p:spTgt spid="9">
                                            <p:txEl>
                                              <p:pRg st="9" end="9"/>
                                            </p:txEl>
                                          </p:spTgt>
                                        </p:tgtEl>
                                        <p:attrNameLst>
                                          <p:attrName>style.rotation</p:attrName>
                                        </p:attrNameLst>
                                      </p:cBhvr>
                                      <p:tavLst>
                                        <p:tav tm="0">
                                          <p:val>
                                            <p:fltVal val="90"/>
                                          </p:val>
                                        </p:tav>
                                        <p:tav tm="100000">
                                          <p:val>
                                            <p:fltVal val="0"/>
                                          </p:val>
                                        </p:tav>
                                      </p:tavLst>
                                    </p:anim>
                                    <p:animEffect transition="in" filter="fade">
                                      <p:cBhvr>
                                        <p:cTn id="46" dur="1000"/>
                                        <p:tgtEl>
                                          <p:spTgt spid="9">
                                            <p:txEl>
                                              <p:pRg st="9" end="9"/>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9">
                                            <p:txEl>
                                              <p:pRg st="10" end="10"/>
                                            </p:txEl>
                                          </p:spTgt>
                                        </p:tgtEl>
                                        <p:attrNameLst>
                                          <p:attrName>style.visibility</p:attrName>
                                        </p:attrNameLst>
                                      </p:cBhvr>
                                      <p:to>
                                        <p:strVal val="visible"/>
                                      </p:to>
                                    </p:set>
                                    <p:anim calcmode="lin" valueType="num">
                                      <p:cBhvr>
                                        <p:cTn id="49" dur="1000" fill="hold"/>
                                        <p:tgtEl>
                                          <p:spTgt spid="9">
                                            <p:txEl>
                                              <p:pRg st="10" end="10"/>
                                            </p:txEl>
                                          </p:spTgt>
                                        </p:tgtEl>
                                        <p:attrNameLst>
                                          <p:attrName>ppt_w</p:attrName>
                                        </p:attrNameLst>
                                      </p:cBhvr>
                                      <p:tavLst>
                                        <p:tav tm="0">
                                          <p:val>
                                            <p:fltVal val="0"/>
                                          </p:val>
                                        </p:tav>
                                        <p:tav tm="100000">
                                          <p:val>
                                            <p:strVal val="#ppt_w"/>
                                          </p:val>
                                        </p:tav>
                                      </p:tavLst>
                                    </p:anim>
                                    <p:anim calcmode="lin" valueType="num">
                                      <p:cBhvr>
                                        <p:cTn id="50" dur="1000" fill="hold"/>
                                        <p:tgtEl>
                                          <p:spTgt spid="9">
                                            <p:txEl>
                                              <p:pRg st="10" end="10"/>
                                            </p:txEl>
                                          </p:spTgt>
                                        </p:tgtEl>
                                        <p:attrNameLst>
                                          <p:attrName>ppt_h</p:attrName>
                                        </p:attrNameLst>
                                      </p:cBhvr>
                                      <p:tavLst>
                                        <p:tav tm="0">
                                          <p:val>
                                            <p:fltVal val="0"/>
                                          </p:val>
                                        </p:tav>
                                        <p:tav tm="100000">
                                          <p:val>
                                            <p:strVal val="#ppt_h"/>
                                          </p:val>
                                        </p:tav>
                                      </p:tavLst>
                                    </p:anim>
                                    <p:anim calcmode="lin" valueType="num">
                                      <p:cBhvr>
                                        <p:cTn id="51" dur="1000" fill="hold"/>
                                        <p:tgtEl>
                                          <p:spTgt spid="9">
                                            <p:txEl>
                                              <p:pRg st="10" end="10"/>
                                            </p:txEl>
                                          </p:spTgt>
                                        </p:tgtEl>
                                        <p:attrNameLst>
                                          <p:attrName>style.rotation</p:attrName>
                                        </p:attrNameLst>
                                      </p:cBhvr>
                                      <p:tavLst>
                                        <p:tav tm="0">
                                          <p:val>
                                            <p:fltVal val="90"/>
                                          </p:val>
                                        </p:tav>
                                        <p:tav tm="100000">
                                          <p:val>
                                            <p:fltVal val="0"/>
                                          </p:val>
                                        </p:tav>
                                      </p:tavLst>
                                    </p:anim>
                                    <p:animEffect transition="in" filter="fade">
                                      <p:cBhvr>
                                        <p:cTn id="52" dur="1000"/>
                                        <p:tgtEl>
                                          <p:spTgt spid="9">
                                            <p:txEl>
                                              <p:pRg st="10" end="10"/>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9">
                                            <p:txEl>
                                              <p:pRg st="12" end="12"/>
                                            </p:txEl>
                                          </p:spTgt>
                                        </p:tgtEl>
                                        <p:attrNameLst>
                                          <p:attrName>style.visibility</p:attrName>
                                        </p:attrNameLst>
                                      </p:cBhvr>
                                      <p:to>
                                        <p:strVal val="visible"/>
                                      </p:to>
                                    </p:set>
                                    <p:anim calcmode="lin" valueType="num">
                                      <p:cBhvr>
                                        <p:cTn id="55" dur="1000" fill="hold"/>
                                        <p:tgtEl>
                                          <p:spTgt spid="9">
                                            <p:txEl>
                                              <p:pRg st="12" end="12"/>
                                            </p:txEl>
                                          </p:spTgt>
                                        </p:tgtEl>
                                        <p:attrNameLst>
                                          <p:attrName>ppt_w</p:attrName>
                                        </p:attrNameLst>
                                      </p:cBhvr>
                                      <p:tavLst>
                                        <p:tav tm="0">
                                          <p:val>
                                            <p:fltVal val="0"/>
                                          </p:val>
                                        </p:tav>
                                        <p:tav tm="100000">
                                          <p:val>
                                            <p:strVal val="#ppt_w"/>
                                          </p:val>
                                        </p:tav>
                                      </p:tavLst>
                                    </p:anim>
                                    <p:anim calcmode="lin" valueType="num">
                                      <p:cBhvr>
                                        <p:cTn id="56" dur="1000" fill="hold"/>
                                        <p:tgtEl>
                                          <p:spTgt spid="9">
                                            <p:txEl>
                                              <p:pRg st="12" end="12"/>
                                            </p:txEl>
                                          </p:spTgt>
                                        </p:tgtEl>
                                        <p:attrNameLst>
                                          <p:attrName>ppt_h</p:attrName>
                                        </p:attrNameLst>
                                      </p:cBhvr>
                                      <p:tavLst>
                                        <p:tav tm="0">
                                          <p:val>
                                            <p:fltVal val="0"/>
                                          </p:val>
                                        </p:tav>
                                        <p:tav tm="100000">
                                          <p:val>
                                            <p:strVal val="#ppt_h"/>
                                          </p:val>
                                        </p:tav>
                                      </p:tavLst>
                                    </p:anim>
                                    <p:anim calcmode="lin" valueType="num">
                                      <p:cBhvr>
                                        <p:cTn id="57" dur="1000" fill="hold"/>
                                        <p:tgtEl>
                                          <p:spTgt spid="9">
                                            <p:txEl>
                                              <p:pRg st="12" end="12"/>
                                            </p:txEl>
                                          </p:spTgt>
                                        </p:tgtEl>
                                        <p:attrNameLst>
                                          <p:attrName>style.rotation</p:attrName>
                                        </p:attrNameLst>
                                      </p:cBhvr>
                                      <p:tavLst>
                                        <p:tav tm="0">
                                          <p:val>
                                            <p:fltVal val="90"/>
                                          </p:val>
                                        </p:tav>
                                        <p:tav tm="100000">
                                          <p:val>
                                            <p:fltVal val="0"/>
                                          </p:val>
                                        </p:tav>
                                      </p:tavLst>
                                    </p:anim>
                                    <p:animEffect transition="in" filter="fade">
                                      <p:cBhvr>
                                        <p:cTn id="58" dur="1000"/>
                                        <p:tgtEl>
                                          <p:spTgt spid="9">
                                            <p:txEl>
                                              <p:pRg st="12" end="12"/>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9">
                                            <p:txEl>
                                              <p:pRg st="13" end="13"/>
                                            </p:txEl>
                                          </p:spTgt>
                                        </p:tgtEl>
                                        <p:attrNameLst>
                                          <p:attrName>style.visibility</p:attrName>
                                        </p:attrNameLst>
                                      </p:cBhvr>
                                      <p:to>
                                        <p:strVal val="visible"/>
                                      </p:to>
                                    </p:set>
                                    <p:anim calcmode="lin" valueType="num">
                                      <p:cBhvr>
                                        <p:cTn id="61" dur="1000" fill="hold"/>
                                        <p:tgtEl>
                                          <p:spTgt spid="9">
                                            <p:txEl>
                                              <p:pRg st="13" end="13"/>
                                            </p:txEl>
                                          </p:spTgt>
                                        </p:tgtEl>
                                        <p:attrNameLst>
                                          <p:attrName>ppt_w</p:attrName>
                                        </p:attrNameLst>
                                      </p:cBhvr>
                                      <p:tavLst>
                                        <p:tav tm="0">
                                          <p:val>
                                            <p:fltVal val="0"/>
                                          </p:val>
                                        </p:tav>
                                        <p:tav tm="100000">
                                          <p:val>
                                            <p:strVal val="#ppt_w"/>
                                          </p:val>
                                        </p:tav>
                                      </p:tavLst>
                                    </p:anim>
                                    <p:anim calcmode="lin" valueType="num">
                                      <p:cBhvr>
                                        <p:cTn id="62" dur="1000" fill="hold"/>
                                        <p:tgtEl>
                                          <p:spTgt spid="9">
                                            <p:txEl>
                                              <p:pRg st="13" end="13"/>
                                            </p:txEl>
                                          </p:spTgt>
                                        </p:tgtEl>
                                        <p:attrNameLst>
                                          <p:attrName>ppt_h</p:attrName>
                                        </p:attrNameLst>
                                      </p:cBhvr>
                                      <p:tavLst>
                                        <p:tav tm="0">
                                          <p:val>
                                            <p:fltVal val="0"/>
                                          </p:val>
                                        </p:tav>
                                        <p:tav tm="100000">
                                          <p:val>
                                            <p:strVal val="#ppt_h"/>
                                          </p:val>
                                        </p:tav>
                                      </p:tavLst>
                                    </p:anim>
                                    <p:anim calcmode="lin" valueType="num">
                                      <p:cBhvr>
                                        <p:cTn id="63" dur="1000" fill="hold"/>
                                        <p:tgtEl>
                                          <p:spTgt spid="9">
                                            <p:txEl>
                                              <p:pRg st="13" end="13"/>
                                            </p:txEl>
                                          </p:spTgt>
                                        </p:tgtEl>
                                        <p:attrNameLst>
                                          <p:attrName>style.rotation</p:attrName>
                                        </p:attrNameLst>
                                      </p:cBhvr>
                                      <p:tavLst>
                                        <p:tav tm="0">
                                          <p:val>
                                            <p:fltVal val="90"/>
                                          </p:val>
                                        </p:tav>
                                        <p:tav tm="100000">
                                          <p:val>
                                            <p:fltVal val="0"/>
                                          </p:val>
                                        </p:tav>
                                      </p:tavLst>
                                    </p:anim>
                                    <p:animEffect transition="in" filter="fade">
                                      <p:cBhvr>
                                        <p:cTn id="64" dur="1000"/>
                                        <p:tgtEl>
                                          <p:spTgt spid="9">
                                            <p:txEl>
                                              <p:pRg st="13" end="13"/>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9">
                                            <p:txEl>
                                              <p:pRg st="15" end="15"/>
                                            </p:txEl>
                                          </p:spTgt>
                                        </p:tgtEl>
                                        <p:attrNameLst>
                                          <p:attrName>style.visibility</p:attrName>
                                        </p:attrNameLst>
                                      </p:cBhvr>
                                      <p:to>
                                        <p:strVal val="visible"/>
                                      </p:to>
                                    </p:set>
                                    <p:anim calcmode="lin" valueType="num">
                                      <p:cBhvr>
                                        <p:cTn id="67" dur="1000" fill="hold"/>
                                        <p:tgtEl>
                                          <p:spTgt spid="9">
                                            <p:txEl>
                                              <p:pRg st="15" end="15"/>
                                            </p:txEl>
                                          </p:spTgt>
                                        </p:tgtEl>
                                        <p:attrNameLst>
                                          <p:attrName>ppt_w</p:attrName>
                                        </p:attrNameLst>
                                      </p:cBhvr>
                                      <p:tavLst>
                                        <p:tav tm="0">
                                          <p:val>
                                            <p:fltVal val="0"/>
                                          </p:val>
                                        </p:tav>
                                        <p:tav tm="100000">
                                          <p:val>
                                            <p:strVal val="#ppt_w"/>
                                          </p:val>
                                        </p:tav>
                                      </p:tavLst>
                                    </p:anim>
                                    <p:anim calcmode="lin" valueType="num">
                                      <p:cBhvr>
                                        <p:cTn id="68" dur="1000" fill="hold"/>
                                        <p:tgtEl>
                                          <p:spTgt spid="9">
                                            <p:txEl>
                                              <p:pRg st="15" end="15"/>
                                            </p:txEl>
                                          </p:spTgt>
                                        </p:tgtEl>
                                        <p:attrNameLst>
                                          <p:attrName>ppt_h</p:attrName>
                                        </p:attrNameLst>
                                      </p:cBhvr>
                                      <p:tavLst>
                                        <p:tav tm="0">
                                          <p:val>
                                            <p:fltVal val="0"/>
                                          </p:val>
                                        </p:tav>
                                        <p:tav tm="100000">
                                          <p:val>
                                            <p:strVal val="#ppt_h"/>
                                          </p:val>
                                        </p:tav>
                                      </p:tavLst>
                                    </p:anim>
                                    <p:anim calcmode="lin" valueType="num">
                                      <p:cBhvr>
                                        <p:cTn id="69" dur="1000" fill="hold"/>
                                        <p:tgtEl>
                                          <p:spTgt spid="9">
                                            <p:txEl>
                                              <p:pRg st="15" end="15"/>
                                            </p:txEl>
                                          </p:spTgt>
                                        </p:tgtEl>
                                        <p:attrNameLst>
                                          <p:attrName>style.rotation</p:attrName>
                                        </p:attrNameLst>
                                      </p:cBhvr>
                                      <p:tavLst>
                                        <p:tav tm="0">
                                          <p:val>
                                            <p:fltVal val="90"/>
                                          </p:val>
                                        </p:tav>
                                        <p:tav tm="100000">
                                          <p:val>
                                            <p:fltVal val="0"/>
                                          </p:val>
                                        </p:tav>
                                      </p:tavLst>
                                    </p:anim>
                                    <p:animEffect transition="in" filter="fade">
                                      <p:cBhvr>
                                        <p:cTn id="70" dur="1000"/>
                                        <p:tgtEl>
                                          <p:spTgt spid="9">
                                            <p:txEl>
                                              <p:pRg st="15" end="15"/>
                                            </p:txEl>
                                          </p:spTgt>
                                        </p:tgtEl>
                                      </p:cBhvr>
                                    </p:animEffect>
                                  </p:childTnLst>
                                </p:cTn>
                              </p:par>
                              <p:par>
                                <p:cTn id="71" presetID="31" presetClass="entr" presetSubtype="0" fill="hold" nodeType="withEffect">
                                  <p:stCondLst>
                                    <p:cond delay="0"/>
                                  </p:stCondLst>
                                  <p:childTnLst>
                                    <p:set>
                                      <p:cBhvr>
                                        <p:cTn id="72" dur="1" fill="hold">
                                          <p:stCondLst>
                                            <p:cond delay="0"/>
                                          </p:stCondLst>
                                        </p:cTn>
                                        <p:tgtEl>
                                          <p:spTgt spid="9">
                                            <p:txEl>
                                              <p:pRg st="16" end="16"/>
                                            </p:txEl>
                                          </p:spTgt>
                                        </p:tgtEl>
                                        <p:attrNameLst>
                                          <p:attrName>style.visibility</p:attrName>
                                        </p:attrNameLst>
                                      </p:cBhvr>
                                      <p:to>
                                        <p:strVal val="visible"/>
                                      </p:to>
                                    </p:set>
                                    <p:anim calcmode="lin" valueType="num">
                                      <p:cBhvr>
                                        <p:cTn id="73" dur="1000" fill="hold"/>
                                        <p:tgtEl>
                                          <p:spTgt spid="9">
                                            <p:txEl>
                                              <p:pRg st="16" end="16"/>
                                            </p:txEl>
                                          </p:spTgt>
                                        </p:tgtEl>
                                        <p:attrNameLst>
                                          <p:attrName>ppt_w</p:attrName>
                                        </p:attrNameLst>
                                      </p:cBhvr>
                                      <p:tavLst>
                                        <p:tav tm="0">
                                          <p:val>
                                            <p:fltVal val="0"/>
                                          </p:val>
                                        </p:tav>
                                        <p:tav tm="100000">
                                          <p:val>
                                            <p:strVal val="#ppt_w"/>
                                          </p:val>
                                        </p:tav>
                                      </p:tavLst>
                                    </p:anim>
                                    <p:anim calcmode="lin" valueType="num">
                                      <p:cBhvr>
                                        <p:cTn id="74" dur="1000" fill="hold"/>
                                        <p:tgtEl>
                                          <p:spTgt spid="9">
                                            <p:txEl>
                                              <p:pRg st="16" end="16"/>
                                            </p:txEl>
                                          </p:spTgt>
                                        </p:tgtEl>
                                        <p:attrNameLst>
                                          <p:attrName>ppt_h</p:attrName>
                                        </p:attrNameLst>
                                      </p:cBhvr>
                                      <p:tavLst>
                                        <p:tav tm="0">
                                          <p:val>
                                            <p:fltVal val="0"/>
                                          </p:val>
                                        </p:tav>
                                        <p:tav tm="100000">
                                          <p:val>
                                            <p:strVal val="#ppt_h"/>
                                          </p:val>
                                        </p:tav>
                                      </p:tavLst>
                                    </p:anim>
                                    <p:anim calcmode="lin" valueType="num">
                                      <p:cBhvr>
                                        <p:cTn id="75" dur="1000" fill="hold"/>
                                        <p:tgtEl>
                                          <p:spTgt spid="9">
                                            <p:txEl>
                                              <p:pRg st="16" end="16"/>
                                            </p:txEl>
                                          </p:spTgt>
                                        </p:tgtEl>
                                        <p:attrNameLst>
                                          <p:attrName>style.rotation</p:attrName>
                                        </p:attrNameLst>
                                      </p:cBhvr>
                                      <p:tavLst>
                                        <p:tav tm="0">
                                          <p:val>
                                            <p:fltVal val="90"/>
                                          </p:val>
                                        </p:tav>
                                        <p:tav tm="100000">
                                          <p:val>
                                            <p:fltVal val="0"/>
                                          </p:val>
                                        </p:tav>
                                      </p:tavLst>
                                    </p:anim>
                                    <p:animEffect transition="in" filter="fade">
                                      <p:cBhvr>
                                        <p:cTn id="76" dur="1000"/>
                                        <p:tgtEl>
                                          <p:spTgt spid="9">
                                            <p:txEl>
                                              <p:pRg st="16" end="16"/>
                                            </p:txEl>
                                          </p:spTgt>
                                        </p:tgtEl>
                                      </p:cBhvr>
                                    </p:animEffect>
                                  </p:childTnLst>
                                </p:cTn>
                              </p:par>
                              <p:par>
                                <p:cTn id="77" presetID="31" presetClass="entr" presetSubtype="0" fill="hold" nodeType="withEffect">
                                  <p:stCondLst>
                                    <p:cond delay="0"/>
                                  </p:stCondLst>
                                  <p:childTnLst>
                                    <p:set>
                                      <p:cBhvr>
                                        <p:cTn id="78" dur="1" fill="hold">
                                          <p:stCondLst>
                                            <p:cond delay="0"/>
                                          </p:stCondLst>
                                        </p:cTn>
                                        <p:tgtEl>
                                          <p:spTgt spid="9">
                                            <p:txEl>
                                              <p:pRg st="17" end="17"/>
                                            </p:txEl>
                                          </p:spTgt>
                                        </p:tgtEl>
                                        <p:attrNameLst>
                                          <p:attrName>style.visibility</p:attrName>
                                        </p:attrNameLst>
                                      </p:cBhvr>
                                      <p:to>
                                        <p:strVal val="visible"/>
                                      </p:to>
                                    </p:set>
                                    <p:anim calcmode="lin" valueType="num">
                                      <p:cBhvr>
                                        <p:cTn id="79" dur="1000" fill="hold"/>
                                        <p:tgtEl>
                                          <p:spTgt spid="9">
                                            <p:txEl>
                                              <p:pRg st="17" end="17"/>
                                            </p:txEl>
                                          </p:spTgt>
                                        </p:tgtEl>
                                        <p:attrNameLst>
                                          <p:attrName>ppt_w</p:attrName>
                                        </p:attrNameLst>
                                      </p:cBhvr>
                                      <p:tavLst>
                                        <p:tav tm="0">
                                          <p:val>
                                            <p:fltVal val="0"/>
                                          </p:val>
                                        </p:tav>
                                        <p:tav tm="100000">
                                          <p:val>
                                            <p:strVal val="#ppt_w"/>
                                          </p:val>
                                        </p:tav>
                                      </p:tavLst>
                                    </p:anim>
                                    <p:anim calcmode="lin" valueType="num">
                                      <p:cBhvr>
                                        <p:cTn id="80" dur="1000" fill="hold"/>
                                        <p:tgtEl>
                                          <p:spTgt spid="9">
                                            <p:txEl>
                                              <p:pRg st="17" end="17"/>
                                            </p:txEl>
                                          </p:spTgt>
                                        </p:tgtEl>
                                        <p:attrNameLst>
                                          <p:attrName>ppt_h</p:attrName>
                                        </p:attrNameLst>
                                      </p:cBhvr>
                                      <p:tavLst>
                                        <p:tav tm="0">
                                          <p:val>
                                            <p:fltVal val="0"/>
                                          </p:val>
                                        </p:tav>
                                        <p:tav tm="100000">
                                          <p:val>
                                            <p:strVal val="#ppt_h"/>
                                          </p:val>
                                        </p:tav>
                                      </p:tavLst>
                                    </p:anim>
                                    <p:anim calcmode="lin" valueType="num">
                                      <p:cBhvr>
                                        <p:cTn id="81" dur="1000" fill="hold"/>
                                        <p:tgtEl>
                                          <p:spTgt spid="9">
                                            <p:txEl>
                                              <p:pRg st="17" end="17"/>
                                            </p:txEl>
                                          </p:spTgt>
                                        </p:tgtEl>
                                        <p:attrNameLst>
                                          <p:attrName>style.rotation</p:attrName>
                                        </p:attrNameLst>
                                      </p:cBhvr>
                                      <p:tavLst>
                                        <p:tav tm="0">
                                          <p:val>
                                            <p:fltVal val="90"/>
                                          </p:val>
                                        </p:tav>
                                        <p:tav tm="100000">
                                          <p:val>
                                            <p:fltVal val="0"/>
                                          </p:val>
                                        </p:tav>
                                      </p:tavLst>
                                    </p:anim>
                                    <p:animEffect transition="in" filter="fade">
                                      <p:cBhvr>
                                        <p:cTn id="82" dur="1000"/>
                                        <p:tgtEl>
                                          <p:spTgt spid="9">
                                            <p:txEl>
                                              <p:pRg st="17" end="17"/>
                                            </p:txEl>
                                          </p:spTgt>
                                        </p:tgtEl>
                                      </p:cBhvr>
                                    </p:animEffect>
                                  </p:childTnLst>
                                </p:cTn>
                              </p:par>
                              <p:par>
                                <p:cTn id="83" presetID="31" presetClass="entr" presetSubtype="0" fill="hold" nodeType="withEffect">
                                  <p:stCondLst>
                                    <p:cond delay="0"/>
                                  </p:stCondLst>
                                  <p:childTnLst>
                                    <p:set>
                                      <p:cBhvr>
                                        <p:cTn id="84" dur="1" fill="hold">
                                          <p:stCondLst>
                                            <p:cond delay="0"/>
                                          </p:stCondLst>
                                        </p:cTn>
                                        <p:tgtEl>
                                          <p:spTgt spid="9">
                                            <p:txEl>
                                              <p:pRg st="18" end="18"/>
                                            </p:txEl>
                                          </p:spTgt>
                                        </p:tgtEl>
                                        <p:attrNameLst>
                                          <p:attrName>style.visibility</p:attrName>
                                        </p:attrNameLst>
                                      </p:cBhvr>
                                      <p:to>
                                        <p:strVal val="visible"/>
                                      </p:to>
                                    </p:set>
                                    <p:anim calcmode="lin" valueType="num">
                                      <p:cBhvr>
                                        <p:cTn id="85" dur="1000" fill="hold"/>
                                        <p:tgtEl>
                                          <p:spTgt spid="9">
                                            <p:txEl>
                                              <p:pRg st="18" end="18"/>
                                            </p:txEl>
                                          </p:spTgt>
                                        </p:tgtEl>
                                        <p:attrNameLst>
                                          <p:attrName>ppt_w</p:attrName>
                                        </p:attrNameLst>
                                      </p:cBhvr>
                                      <p:tavLst>
                                        <p:tav tm="0">
                                          <p:val>
                                            <p:fltVal val="0"/>
                                          </p:val>
                                        </p:tav>
                                        <p:tav tm="100000">
                                          <p:val>
                                            <p:strVal val="#ppt_w"/>
                                          </p:val>
                                        </p:tav>
                                      </p:tavLst>
                                    </p:anim>
                                    <p:anim calcmode="lin" valueType="num">
                                      <p:cBhvr>
                                        <p:cTn id="86" dur="1000" fill="hold"/>
                                        <p:tgtEl>
                                          <p:spTgt spid="9">
                                            <p:txEl>
                                              <p:pRg st="18" end="18"/>
                                            </p:txEl>
                                          </p:spTgt>
                                        </p:tgtEl>
                                        <p:attrNameLst>
                                          <p:attrName>ppt_h</p:attrName>
                                        </p:attrNameLst>
                                      </p:cBhvr>
                                      <p:tavLst>
                                        <p:tav tm="0">
                                          <p:val>
                                            <p:fltVal val="0"/>
                                          </p:val>
                                        </p:tav>
                                        <p:tav tm="100000">
                                          <p:val>
                                            <p:strVal val="#ppt_h"/>
                                          </p:val>
                                        </p:tav>
                                      </p:tavLst>
                                    </p:anim>
                                    <p:anim calcmode="lin" valueType="num">
                                      <p:cBhvr>
                                        <p:cTn id="87" dur="1000" fill="hold"/>
                                        <p:tgtEl>
                                          <p:spTgt spid="9">
                                            <p:txEl>
                                              <p:pRg st="18" end="18"/>
                                            </p:txEl>
                                          </p:spTgt>
                                        </p:tgtEl>
                                        <p:attrNameLst>
                                          <p:attrName>style.rotation</p:attrName>
                                        </p:attrNameLst>
                                      </p:cBhvr>
                                      <p:tavLst>
                                        <p:tav tm="0">
                                          <p:val>
                                            <p:fltVal val="90"/>
                                          </p:val>
                                        </p:tav>
                                        <p:tav tm="100000">
                                          <p:val>
                                            <p:fltVal val="0"/>
                                          </p:val>
                                        </p:tav>
                                      </p:tavLst>
                                    </p:anim>
                                    <p:animEffect transition="in" filter="fade">
                                      <p:cBhvr>
                                        <p:cTn id="88" dur="1000"/>
                                        <p:tgtEl>
                                          <p:spTgt spid="9">
                                            <p:txEl>
                                              <p:pRg st="18" end="18"/>
                                            </p:txEl>
                                          </p:spTgt>
                                        </p:tgtEl>
                                      </p:cBhvr>
                                    </p:animEffect>
                                  </p:childTnLst>
                                </p:cTn>
                              </p:par>
                              <p:par>
                                <p:cTn id="89" presetID="31" presetClass="entr" presetSubtype="0" fill="hold" nodeType="withEffect">
                                  <p:stCondLst>
                                    <p:cond delay="0"/>
                                  </p:stCondLst>
                                  <p:childTnLst>
                                    <p:set>
                                      <p:cBhvr>
                                        <p:cTn id="90" dur="1" fill="hold">
                                          <p:stCondLst>
                                            <p:cond delay="0"/>
                                          </p:stCondLst>
                                        </p:cTn>
                                        <p:tgtEl>
                                          <p:spTgt spid="9">
                                            <p:txEl>
                                              <p:pRg st="19" end="19"/>
                                            </p:txEl>
                                          </p:spTgt>
                                        </p:tgtEl>
                                        <p:attrNameLst>
                                          <p:attrName>style.visibility</p:attrName>
                                        </p:attrNameLst>
                                      </p:cBhvr>
                                      <p:to>
                                        <p:strVal val="visible"/>
                                      </p:to>
                                    </p:set>
                                    <p:anim calcmode="lin" valueType="num">
                                      <p:cBhvr>
                                        <p:cTn id="91" dur="1000" fill="hold"/>
                                        <p:tgtEl>
                                          <p:spTgt spid="9">
                                            <p:txEl>
                                              <p:pRg st="19" end="19"/>
                                            </p:txEl>
                                          </p:spTgt>
                                        </p:tgtEl>
                                        <p:attrNameLst>
                                          <p:attrName>ppt_w</p:attrName>
                                        </p:attrNameLst>
                                      </p:cBhvr>
                                      <p:tavLst>
                                        <p:tav tm="0">
                                          <p:val>
                                            <p:fltVal val="0"/>
                                          </p:val>
                                        </p:tav>
                                        <p:tav tm="100000">
                                          <p:val>
                                            <p:strVal val="#ppt_w"/>
                                          </p:val>
                                        </p:tav>
                                      </p:tavLst>
                                    </p:anim>
                                    <p:anim calcmode="lin" valueType="num">
                                      <p:cBhvr>
                                        <p:cTn id="92" dur="1000" fill="hold"/>
                                        <p:tgtEl>
                                          <p:spTgt spid="9">
                                            <p:txEl>
                                              <p:pRg st="19" end="19"/>
                                            </p:txEl>
                                          </p:spTgt>
                                        </p:tgtEl>
                                        <p:attrNameLst>
                                          <p:attrName>ppt_h</p:attrName>
                                        </p:attrNameLst>
                                      </p:cBhvr>
                                      <p:tavLst>
                                        <p:tav tm="0">
                                          <p:val>
                                            <p:fltVal val="0"/>
                                          </p:val>
                                        </p:tav>
                                        <p:tav tm="100000">
                                          <p:val>
                                            <p:strVal val="#ppt_h"/>
                                          </p:val>
                                        </p:tav>
                                      </p:tavLst>
                                    </p:anim>
                                    <p:anim calcmode="lin" valueType="num">
                                      <p:cBhvr>
                                        <p:cTn id="93" dur="1000" fill="hold"/>
                                        <p:tgtEl>
                                          <p:spTgt spid="9">
                                            <p:txEl>
                                              <p:pRg st="19" end="19"/>
                                            </p:txEl>
                                          </p:spTgt>
                                        </p:tgtEl>
                                        <p:attrNameLst>
                                          <p:attrName>style.rotation</p:attrName>
                                        </p:attrNameLst>
                                      </p:cBhvr>
                                      <p:tavLst>
                                        <p:tav tm="0">
                                          <p:val>
                                            <p:fltVal val="90"/>
                                          </p:val>
                                        </p:tav>
                                        <p:tav tm="100000">
                                          <p:val>
                                            <p:fltVal val="0"/>
                                          </p:val>
                                        </p:tav>
                                      </p:tavLst>
                                    </p:anim>
                                    <p:animEffect transition="in" filter="fade">
                                      <p:cBhvr>
                                        <p:cTn id="94" dur="1000"/>
                                        <p:tgtEl>
                                          <p:spTgt spid="9">
                                            <p:txEl>
                                              <p:pRg st="19" end="19"/>
                                            </p:txEl>
                                          </p:spTgt>
                                        </p:tgtEl>
                                      </p:cBhvr>
                                    </p:animEffect>
                                  </p:childTnLst>
                                </p:cTn>
                              </p:par>
                              <p:par>
                                <p:cTn id="95" presetID="31" presetClass="entr" presetSubtype="0" fill="hold" nodeType="withEffect">
                                  <p:stCondLst>
                                    <p:cond delay="0"/>
                                  </p:stCondLst>
                                  <p:childTnLst>
                                    <p:set>
                                      <p:cBhvr>
                                        <p:cTn id="96" dur="1" fill="hold">
                                          <p:stCondLst>
                                            <p:cond delay="0"/>
                                          </p:stCondLst>
                                        </p:cTn>
                                        <p:tgtEl>
                                          <p:spTgt spid="9">
                                            <p:txEl>
                                              <p:pRg st="20" end="20"/>
                                            </p:txEl>
                                          </p:spTgt>
                                        </p:tgtEl>
                                        <p:attrNameLst>
                                          <p:attrName>style.visibility</p:attrName>
                                        </p:attrNameLst>
                                      </p:cBhvr>
                                      <p:to>
                                        <p:strVal val="visible"/>
                                      </p:to>
                                    </p:set>
                                    <p:anim calcmode="lin" valueType="num">
                                      <p:cBhvr>
                                        <p:cTn id="97" dur="1000" fill="hold"/>
                                        <p:tgtEl>
                                          <p:spTgt spid="9">
                                            <p:txEl>
                                              <p:pRg st="20" end="20"/>
                                            </p:txEl>
                                          </p:spTgt>
                                        </p:tgtEl>
                                        <p:attrNameLst>
                                          <p:attrName>ppt_w</p:attrName>
                                        </p:attrNameLst>
                                      </p:cBhvr>
                                      <p:tavLst>
                                        <p:tav tm="0">
                                          <p:val>
                                            <p:fltVal val="0"/>
                                          </p:val>
                                        </p:tav>
                                        <p:tav tm="100000">
                                          <p:val>
                                            <p:strVal val="#ppt_w"/>
                                          </p:val>
                                        </p:tav>
                                      </p:tavLst>
                                    </p:anim>
                                    <p:anim calcmode="lin" valueType="num">
                                      <p:cBhvr>
                                        <p:cTn id="98" dur="1000" fill="hold"/>
                                        <p:tgtEl>
                                          <p:spTgt spid="9">
                                            <p:txEl>
                                              <p:pRg st="20" end="20"/>
                                            </p:txEl>
                                          </p:spTgt>
                                        </p:tgtEl>
                                        <p:attrNameLst>
                                          <p:attrName>ppt_h</p:attrName>
                                        </p:attrNameLst>
                                      </p:cBhvr>
                                      <p:tavLst>
                                        <p:tav tm="0">
                                          <p:val>
                                            <p:fltVal val="0"/>
                                          </p:val>
                                        </p:tav>
                                        <p:tav tm="100000">
                                          <p:val>
                                            <p:strVal val="#ppt_h"/>
                                          </p:val>
                                        </p:tav>
                                      </p:tavLst>
                                    </p:anim>
                                    <p:anim calcmode="lin" valueType="num">
                                      <p:cBhvr>
                                        <p:cTn id="99" dur="1000" fill="hold"/>
                                        <p:tgtEl>
                                          <p:spTgt spid="9">
                                            <p:txEl>
                                              <p:pRg st="20" end="20"/>
                                            </p:txEl>
                                          </p:spTgt>
                                        </p:tgtEl>
                                        <p:attrNameLst>
                                          <p:attrName>style.rotation</p:attrName>
                                        </p:attrNameLst>
                                      </p:cBhvr>
                                      <p:tavLst>
                                        <p:tav tm="0">
                                          <p:val>
                                            <p:fltVal val="90"/>
                                          </p:val>
                                        </p:tav>
                                        <p:tav tm="100000">
                                          <p:val>
                                            <p:fltVal val="0"/>
                                          </p:val>
                                        </p:tav>
                                      </p:tavLst>
                                    </p:anim>
                                    <p:animEffect transition="in" filter="fade">
                                      <p:cBhvr>
                                        <p:cTn id="100" dur="1000"/>
                                        <p:tgtEl>
                                          <p:spTgt spid="9">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8" name="Content Placeholder 7"/>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76200" y="-361208"/>
            <a:ext cx="9812867" cy="7239000"/>
          </a:xfrm>
          <a:scene3d>
            <a:camera prst="orthographicFront">
              <a:rot lat="298856" lon="301140" rev="26204"/>
            </a:camera>
            <a:lightRig rig="threePt" dir="t"/>
          </a:scene3d>
        </p:spPr>
      </p:pic>
      <p:pic>
        <p:nvPicPr>
          <p:cNvPr id="5" name="Picture 4" descr="g0106523"/>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Effect>
                      <a14:brightnessContrast contrast="-66000"/>
                    </a14:imgEffect>
                  </a14:imgLayer>
                </a14:imgProps>
              </a:ext>
              <a:ext uri="{28A0092B-C50C-407E-A947-70E740481C1C}">
                <a14:useLocalDpi xmlns:a14="http://schemas.microsoft.com/office/drawing/2010/main" val="0"/>
              </a:ext>
            </a:extLst>
          </a:blip>
          <a:srcRect/>
          <a:stretch>
            <a:fillRect/>
          </a:stretch>
        </p:blipFill>
        <p:spPr bwMode="auto">
          <a:xfrm>
            <a:off x="-40957" y="609600"/>
            <a:ext cx="2172733" cy="5486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2400" y="52449"/>
            <a:ext cx="8915400" cy="7017306"/>
          </a:xfrm>
          <a:prstGeom prst="rect">
            <a:avLst/>
          </a:prstGeom>
          <a:noFill/>
        </p:spPr>
        <p:txBody>
          <a:bodyPr wrap="square" rtlCol="1">
            <a:spAutoFit/>
          </a:bodyPr>
          <a:lstStyle/>
          <a:p>
            <a:pPr algn="r" rtl="1"/>
            <a:r>
              <a:rPr lang="ar-IQ" b="1" i="1" u="sng" dirty="0">
                <a:solidFill>
                  <a:schemeClr val="bg1"/>
                </a:solidFill>
                <a:effectLst>
                  <a:outerShdw blurRad="38100" dist="38100" dir="2700000" algn="tl">
                    <a:srgbClr val="000000">
                      <a:alpha val="43137"/>
                    </a:srgbClr>
                  </a:outerShdw>
                </a:effectLst>
              </a:rPr>
              <a:t>الجزء الثالث:-</a:t>
            </a:r>
            <a:r>
              <a:rPr lang="ar-IQ" b="1" i="1" dirty="0">
                <a:solidFill>
                  <a:schemeClr val="bg1"/>
                </a:solidFill>
                <a:effectLst>
                  <a:outerShdw blurRad="38100" dist="38100" dir="2700000" algn="tl">
                    <a:srgbClr val="000000">
                      <a:alpha val="43137"/>
                    </a:srgbClr>
                  </a:outerShdw>
                </a:effectLst>
              </a:rPr>
              <a:t> وينطبق على المحاسبين المهنين الموظفين ويشمل : 1- التضارب في الولاء. 2- مساعدة الزملاء المهنين. 3- الكفاءة المهنية</a:t>
            </a:r>
            <a:r>
              <a:rPr lang="ar-IQ" b="1" i="1" dirty="0" smtClean="0">
                <a:solidFill>
                  <a:schemeClr val="bg1"/>
                </a:solidFill>
                <a:effectLst>
                  <a:outerShdw blurRad="38100" dist="38100" dir="2700000" algn="tl">
                    <a:srgbClr val="000000">
                      <a:alpha val="43137"/>
                    </a:srgbClr>
                  </a:outerShdw>
                </a:effectLst>
              </a:rPr>
              <a:t>.</a:t>
            </a:r>
          </a:p>
          <a:p>
            <a:pPr algn="r" rtl="1"/>
            <a:endParaRPr lang="en-US" i="1" dirty="0">
              <a:solidFill>
                <a:schemeClr val="bg1"/>
              </a:solidFill>
              <a:effectLst>
                <a:outerShdw blurRad="38100" dist="38100" dir="2700000" algn="tl">
                  <a:srgbClr val="000000">
                    <a:alpha val="43137"/>
                  </a:srgbClr>
                </a:outerShdw>
              </a:effectLst>
            </a:endParaRPr>
          </a:p>
          <a:p>
            <a:pPr algn="r" rtl="1"/>
            <a:r>
              <a:rPr lang="ar-IQ" sz="2000" b="1" i="1" u="sng" dirty="0">
                <a:solidFill>
                  <a:schemeClr val="bg1"/>
                </a:solidFill>
                <a:effectLst>
                  <a:outerShdw blurRad="38100" dist="38100" dir="2700000" algn="tl">
                    <a:srgbClr val="000000">
                      <a:alpha val="43137"/>
                    </a:srgbClr>
                  </a:outerShdw>
                </a:effectLst>
              </a:rPr>
              <a:t>رابعا: التحديات التي تواجه تطبيق القواعد الاخلاقية لمهنة المحاسبة بالعراق</a:t>
            </a:r>
            <a:r>
              <a:rPr lang="ar-IQ" sz="2000" b="1" i="1" u="sng" dirty="0" smtClean="0">
                <a:solidFill>
                  <a:schemeClr val="bg1"/>
                </a:solidFill>
                <a:effectLst>
                  <a:outerShdw blurRad="38100" dist="38100" dir="2700000" algn="tl">
                    <a:srgbClr val="000000">
                      <a:alpha val="43137"/>
                    </a:srgbClr>
                  </a:outerShdw>
                </a:effectLst>
              </a:rPr>
              <a:t>:</a:t>
            </a:r>
          </a:p>
          <a:p>
            <a:pPr algn="r" rtl="1"/>
            <a:endParaRPr lang="en-US" i="1" dirty="0">
              <a:solidFill>
                <a:schemeClr val="bg1"/>
              </a:solidFill>
              <a:effectLst>
                <a:outerShdw blurRad="38100" dist="38100" dir="2700000" algn="tl">
                  <a:srgbClr val="000000">
                    <a:alpha val="43137"/>
                  </a:srgbClr>
                </a:outerShdw>
              </a:effectLst>
            </a:endParaRPr>
          </a:p>
          <a:p>
            <a:pPr algn="r" rtl="1"/>
            <a:r>
              <a:rPr lang="ar-IQ" b="1" i="1" dirty="0">
                <a:solidFill>
                  <a:schemeClr val="bg1"/>
                </a:solidFill>
                <a:effectLst>
                  <a:outerShdw blurRad="38100" dist="38100" dir="2700000" algn="tl">
                    <a:srgbClr val="000000">
                      <a:alpha val="43137"/>
                    </a:srgbClr>
                  </a:outerShdw>
                </a:effectLst>
              </a:rPr>
              <a:t>هناك مجموعة من التحديات التي تواجه المحاسبين عند التطبيق والالتزام بقواعد </a:t>
            </a:r>
            <a:r>
              <a:rPr lang="ar-IQ" b="1" i="1" dirty="0" smtClean="0">
                <a:solidFill>
                  <a:schemeClr val="bg1"/>
                </a:solidFill>
                <a:effectLst>
                  <a:outerShdw blurRad="38100" dist="38100" dir="2700000" algn="tl">
                    <a:srgbClr val="000000">
                      <a:alpha val="43137"/>
                    </a:srgbClr>
                  </a:outerShdw>
                </a:effectLst>
              </a:rPr>
              <a:t>السلوك</a:t>
            </a:r>
          </a:p>
          <a:p>
            <a:pPr algn="r" rtl="1"/>
            <a:r>
              <a:rPr lang="ar-IQ" b="1" i="1" dirty="0" smtClean="0">
                <a:solidFill>
                  <a:schemeClr val="bg1"/>
                </a:solidFill>
                <a:effectLst>
                  <a:outerShdw blurRad="38100" dist="38100" dir="2700000" algn="tl">
                    <a:srgbClr val="000000">
                      <a:alpha val="43137"/>
                    </a:srgbClr>
                  </a:outerShdw>
                </a:effectLst>
              </a:rPr>
              <a:t> </a:t>
            </a:r>
            <a:r>
              <a:rPr lang="ar-IQ" b="1" i="1" dirty="0">
                <a:solidFill>
                  <a:schemeClr val="bg1"/>
                </a:solidFill>
                <a:effectLst>
                  <a:outerShdw blurRad="38100" dist="38100" dir="2700000" algn="tl">
                    <a:srgbClr val="000000">
                      <a:alpha val="43137"/>
                    </a:srgbClr>
                  </a:outerShdw>
                </a:effectLst>
              </a:rPr>
              <a:t>المهني ويمكن تقسيمها الى مجموعات</a:t>
            </a:r>
            <a:r>
              <a:rPr lang="ar-IQ" b="1" i="1" dirty="0" smtClean="0">
                <a:solidFill>
                  <a:schemeClr val="bg1"/>
                </a:solidFill>
                <a:effectLst>
                  <a:outerShdw blurRad="38100" dist="38100" dir="2700000" algn="tl">
                    <a:srgbClr val="000000">
                      <a:alpha val="43137"/>
                    </a:srgbClr>
                  </a:outerShdw>
                </a:effectLst>
              </a:rPr>
              <a:t>:</a:t>
            </a:r>
          </a:p>
          <a:p>
            <a:pPr algn="r" rtl="1"/>
            <a:endParaRPr lang="en-US" i="1" dirty="0">
              <a:solidFill>
                <a:schemeClr val="bg1"/>
              </a:solidFill>
              <a:effectLst>
                <a:outerShdw blurRad="38100" dist="38100" dir="2700000" algn="tl">
                  <a:srgbClr val="000000">
                    <a:alpha val="43137"/>
                  </a:srgbClr>
                </a:outerShdw>
              </a:effectLst>
            </a:endParaRPr>
          </a:p>
          <a:p>
            <a:pPr algn="r" rtl="1"/>
            <a:r>
              <a:rPr lang="ar-IQ" b="1" i="1" dirty="0" smtClean="0">
                <a:solidFill>
                  <a:schemeClr val="bg1"/>
                </a:solidFill>
                <a:effectLst>
                  <a:outerShdw blurRad="38100" dist="38100" dir="2700000" algn="tl">
                    <a:srgbClr val="000000">
                      <a:alpha val="43137"/>
                    </a:srgbClr>
                  </a:outerShdw>
                </a:effectLst>
              </a:rPr>
              <a:t> </a:t>
            </a:r>
          </a:p>
          <a:p>
            <a:pPr algn="r" rtl="1"/>
            <a:r>
              <a:rPr lang="ar-IQ" sz="2000" b="1" i="1" u="sng" dirty="0">
                <a:solidFill>
                  <a:schemeClr val="bg1"/>
                </a:solidFill>
                <a:effectLst>
                  <a:outerShdw blurRad="38100" dist="38100" dir="2700000" algn="tl">
                    <a:srgbClr val="000000">
                      <a:alpha val="43137"/>
                    </a:srgbClr>
                  </a:outerShdw>
                </a:effectLst>
              </a:rPr>
              <a:t>الاولى: التحديات المتعلقة بتنظيم المهنة نفسها</a:t>
            </a:r>
            <a:r>
              <a:rPr lang="ar-IQ" sz="2000" b="1" i="1" u="sng" dirty="0" smtClean="0">
                <a:solidFill>
                  <a:schemeClr val="bg1"/>
                </a:solidFill>
                <a:effectLst>
                  <a:outerShdw blurRad="38100" dist="38100" dir="2700000" algn="tl">
                    <a:srgbClr val="000000">
                      <a:alpha val="43137"/>
                    </a:srgbClr>
                  </a:outerShdw>
                </a:effectLst>
              </a:rPr>
              <a:t>:</a:t>
            </a:r>
          </a:p>
          <a:p>
            <a:pPr algn="r" rtl="1"/>
            <a:endParaRPr lang="en-US" i="1" dirty="0">
              <a:solidFill>
                <a:schemeClr val="bg1"/>
              </a:solidFill>
              <a:effectLst>
                <a:outerShdw blurRad="38100" dist="38100" dir="2700000" algn="tl">
                  <a:srgbClr val="000000">
                    <a:alpha val="43137"/>
                  </a:srgbClr>
                </a:outerShdw>
              </a:effectLst>
            </a:endParaRPr>
          </a:p>
          <a:p>
            <a:pPr algn="r" rtl="1"/>
            <a:r>
              <a:rPr lang="ar-IQ" b="1" i="1" dirty="0" smtClean="0">
                <a:solidFill>
                  <a:schemeClr val="bg1"/>
                </a:solidFill>
                <a:effectLst>
                  <a:outerShdw blurRad="38100" dist="38100" dir="2700000" algn="tl">
                    <a:srgbClr val="000000">
                      <a:alpha val="43137"/>
                    </a:srgbClr>
                  </a:outerShdw>
                </a:effectLst>
              </a:rPr>
              <a:t>1-عدم </a:t>
            </a:r>
            <a:r>
              <a:rPr lang="ar-IQ" b="1" i="1" dirty="0">
                <a:solidFill>
                  <a:schemeClr val="bg1"/>
                </a:solidFill>
                <a:effectLst>
                  <a:outerShdw blurRad="38100" dist="38100" dir="2700000" algn="tl">
                    <a:srgbClr val="000000">
                      <a:alpha val="43137"/>
                    </a:srgbClr>
                  </a:outerShdw>
                </a:effectLst>
              </a:rPr>
              <a:t>وجود تنظيم مهني فاعل (نقابة او جمعية) ينتمي اليه المحاسب ويطلب منه ابداء </a:t>
            </a:r>
            <a:r>
              <a:rPr lang="ar-IQ" b="1" i="1" dirty="0" smtClean="0">
                <a:solidFill>
                  <a:schemeClr val="bg1"/>
                </a:solidFill>
                <a:effectLst>
                  <a:outerShdw blurRad="38100" dist="38100" dir="2700000" algn="tl">
                    <a:srgbClr val="000000">
                      <a:alpha val="43137"/>
                    </a:srgbClr>
                  </a:outerShdw>
                </a:effectLst>
              </a:rPr>
              <a:t>الراي</a:t>
            </a:r>
          </a:p>
          <a:p>
            <a:pPr algn="r" rtl="1"/>
            <a:r>
              <a:rPr lang="ar-IQ" b="1" i="1" dirty="0" smtClean="0">
                <a:solidFill>
                  <a:schemeClr val="bg1"/>
                </a:solidFill>
                <a:effectLst>
                  <a:outerShdw blurRad="38100" dist="38100" dir="2700000" algn="tl">
                    <a:srgbClr val="000000">
                      <a:alpha val="43137"/>
                    </a:srgbClr>
                  </a:outerShdw>
                </a:effectLst>
              </a:rPr>
              <a:t> </a:t>
            </a:r>
            <a:r>
              <a:rPr lang="ar-IQ" b="1" i="1" dirty="0">
                <a:solidFill>
                  <a:schemeClr val="bg1"/>
                </a:solidFill>
                <a:effectLst>
                  <a:outerShdw blurRad="38100" dist="38100" dir="2700000" algn="tl">
                    <a:srgbClr val="000000">
                      <a:alpha val="43137"/>
                    </a:srgbClr>
                  </a:outerShdw>
                </a:effectLst>
              </a:rPr>
              <a:t>او اتخاذ المواقف عند الضرورة.</a:t>
            </a:r>
            <a:endParaRPr lang="en-US" i="1" dirty="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2- عدم </a:t>
            </a:r>
            <a:r>
              <a:rPr lang="ar-IQ" b="1" i="1" dirty="0">
                <a:solidFill>
                  <a:schemeClr val="bg1"/>
                </a:solidFill>
                <a:effectLst>
                  <a:outerShdw blurRad="38100" dist="38100" dir="2700000" algn="tl">
                    <a:srgbClr val="000000">
                      <a:alpha val="43137"/>
                    </a:srgbClr>
                  </a:outerShdw>
                </a:effectLst>
              </a:rPr>
              <a:t>وجود قواعد للسلوك المهني واضحة تلزم المحاسبين بشرف المهنة وتحد </a:t>
            </a:r>
            <a:endParaRPr lang="ar-IQ" b="1" i="1" dirty="0" smtClean="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 </a:t>
            </a:r>
            <a:r>
              <a:rPr lang="ar-IQ" b="1" i="1" dirty="0">
                <a:solidFill>
                  <a:schemeClr val="bg1"/>
                </a:solidFill>
                <a:effectLst>
                  <a:outerShdw blurRad="38100" dist="38100" dir="2700000" algn="tl">
                    <a:srgbClr val="000000">
                      <a:alpha val="43137"/>
                    </a:srgbClr>
                  </a:outerShdw>
                </a:effectLst>
              </a:rPr>
              <a:t>من التستر على المقصرين منهم.</a:t>
            </a:r>
            <a:endParaRPr lang="en-US" i="1" dirty="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3- عدم </a:t>
            </a:r>
            <a:r>
              <a:rPr lang="ar-IQ" b="1" i="1" dirty="0">
                <a:solidFill>
                  <a:schemeClr val="bg1"/>
                </a:solidFill>
                <a:effectLst>
                  <a:outerShdw blurRad="38100" dist="38100" dir="2700000" algn="tl">
                    <a:srgbClr val="000000">
                      <a:alpha val="43137"/>
                    </a:srgbClr>
                  </a:outerShdw>
                </a:effectLst>
              </a:rPr>
              <a:t>وجود قوانين تعزز مكانة المهنة في الحياة الاقتصادية وتضمن حرية التعبير عن </a:t>
            </a:r>
            <a:endParaRPr lang="ar-IQ" b="1" i="1" dirty="0" smtClean="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الراي </a:t>
            </a:r>
            <a:r>
              <a:rPr lang="ar-IQ" b="1" i="1" dirty="0">
                <a:solidFill>
                  <a:schemeClr val="bg1"/>
                </a:solidFill>
                <a:effectLst>
                  <a:outerShdw blurRad="38100" dist="38100" dir="2700000" algn="tl">
                    <a:srgbClr val="000000">
                      <a:alpha val="43137"/>
                    </a:srgbClr>
                  </a:outerShdw>
                </a:effectLst>
              </a:rPr>
              <a:t>المحاسبي الصريح.</a:t>
            </a:r>
            <a:endParaRPr lang="en-US" i="1" dirty="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4- ضعف </a:t>
            </a:r>
            <a:r>
              <a:rPr lang="ar-IQ" b="1" i="1" dirty="0">
                <a:solidFill>
                  <a:schemeClr val="bg1"/>
                </a:solidFill>
                <a:effectLst>
                  <a:outerShdw blurRad="38100" dist="38100" dir="2700000" algn="tl">
                    <a:srgbClr val="000000">
                      <a:alpha val="43137"/>
                    </a:srgbClr>
                  </a:outerShdw>
                </a:effectLst>
              </a:rPr>
              <a:t>الترابط بين التنظيمات المهنية القائمة في البلاد فيما يتعلق بالتدريب ورفع الكفاءة </a:t>
            </a:r>
            <a:endParaRPr lang="ar-IQ" b="1" i="1" dirty="0" smtClean="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المهنية </a:t>
            </a:r>
            <a:r>
              <a:rPr lang="ar-IQ" b="1" i="1" dirty="0">
                <a:solidFill>
                  <a:schemeClr val="bg1"/>
                </a:solidFill>
                <a:effectLst>
                  <a:outerShdw blurRad="38100" dist="38100" dir="2700000" algn="tl">
                    <a:srgbClr val="000000">
                      <a:alpha val="43137"/>
                    </a:srgbClr>
                  </a:outerShdw>
                </a:effectLst>
              </a:rPr>
              <a:t>للمحاسب وخاصة قواعد السلوك المهني</a:t>
            </a:r>
            <a:r>
              <a:rPr lang="ar-IQ" b="1" i="1" dirty="0" smtClean="0">
                <a:solidFill>
                  <a:schemeClr val="bg1"/>
                </a:solidFill>
                <a:effectLst>
                  <a:outerShdw blurRad="38100" dist="38100" dir="2700000" algn="tl">
                    <a:srgbClr val="000000">
                      <a:alpha val="43137"/>
                    </a:srgbClr>
                  </a:outerShdw>
                </a:effectLst>
              </a:rPr>
              <a:t>.</a:t>
            </a:r>
          </a:p>
          <a:p>
            <a:pPr lvl="0" algn="r" rtl="1"/>
            <a:r>
              <a:rPr lang="ar-IQ" b="1" i="1" dirty="0" smtClean="0">
                <a:solidFill>
                  <a:schemeClr val="bg1"/>
                </a:solidFill>
                <a:effectLst>
                  <a:outerShdw blurRad="38100" dist="38100" dir="2700000" algn="tl">
                    <a:srgbClr val="000000">
                      <a:alpha val="43137"/>
                    </a:srgbClr>
                  </a:outerShdw>
                </a:effectLst>
              </a:rPr>
              <a:t>5- قصور </a:t>
            </a:r>
            <a:r>
              <a:rPr lang="ar-IQ" b="1" i="1" dirty="0">
                <a:solidFill>
                  <a:schemeClr val="bg1"/>
                </a:solidFill>
                <a:effectLst>
                  <a:outerShdw blurRad="38100" dist="38100" dir="2700000" algn="tl">
                    <a:srgbClr val="000000">
                      <a:alpha val="43137"/>
                    </a:srgbClr>
                  </a:outerShdw>
                </a:effectLst>
              </a:rPr>
              <a:t>التشريعات الحكومية الملزمة للمحاسب بتطبيق قواعد السلوك المهني وعدم مواكبتها </a:t>
            </a:r>
            <a:endParaRPr lang="ar-IQ" b="1" i="1" dirty="0" smtClean="0">
              <a:solidFill>
                <a:schemeClr val="bg1"/>
              </a:solidFill>
              <a:effectLst>
                <a:outerShdw blurRad="38100" dist="38100" dir="2700000" algn="tl">
                  <a:srgbClr val="000000">
                    <a:alpha val="43137"/>
                  </a:srgbClr>
                </a:outerShdw>
              </a:effectLst>
            </a:endParaRPr>
          </a:p>
          <a:p>
            <a:pPr lvl="0" algn="r" rtl="1"/>
            <a:r>
              <a:rPr lang="ar-IQ" b="1" i="1" dirty="0" smtClean="0">
                <a:solidFill>
                  <a:schemeClr val="bg1"/>
                </a:solidFill>
                <a:effectLst>
                  <a:outerShdw blurRad="38100" dist="38100" dir="2700000" algn="tl">
                    <a:srgbClr val="000000">
                      <a:alpha val="43137"/>
                    </a:srgbClr>
                  </a:outerShdw>
                </a:effectLst>
              </a:rPr>
              <a:t>للتطويرات </a:t>
            </a:r>
            <a:r>
              <a:rPr lang="ar-IQ" b="1" i="1" dirty="0">
                <a:solidFill>
                  <a:schemeClr val="bg1"/>
                </a:solidFill>
                <a:effectLst>
                  <a:outerShdw blurRad="38100" dist="38100" dir="2700000" algn="tl">
                    <a:srgbClr val="000000">
                      <a:alpha val="43137"/>
                    </a:srgbClr>
                  </a:outerShdw>
                </a:effectLst>
              </a:rPr>
              <a:t>الحديثة الخاصة بتلك القواعد.</a:t>
            </a:r>
            <a:endParaRPr lang="en-US" i="1" dirty="0">
              <a:solidFill>
                <a:schemeClr val="bg1"/>
              </a:solidFill>
              <a:effectLst>
                <a:outerShdw blurRad="38100" dist="38100" dir="2700000" algn="tl">
                  <a:srgbClr val="000000">
                    <a:alpha val="43137"/>
                  </a:srgbClr>
                </a:outerShdw>
              </a:effectLst>
            </a:endParaRPr>
          </a:p>
          <a:p>
            <a:pPr algn="r"/>
            <a:r>
              <a:rPr lang="ar-IQ" b="1" i="1" dirty="0" smtClean="0">
                <a:solidFill>
                  <a:schemeClr val="bg1"/>
                </a:solidFill>
                <a:effectLst>
                  <a:outerShdw blurRad="38100" dist="38100" dir="2700000" algn="tl">
                    <a:srgbClr val="000000">
                      <a:alpha val="43137"/>
                    </a:srgbClr>
                  </a:outerShdw>
                </a:effectLst>
              </a:rPr>
              <a:t>6- السماح </a:t>
            </a:r>
            <a:r>
              <a:rPr lang="ar-IQ" b="1" i="1" dirty="0">
                <a:solidFill>
                  <a:schemeClr val="bg1"/>
                </a:solidFill>
                <a:effectLst>
                  <a:outerShdw blurRad="38100" dist="38100" dir="2700000" algn="tl">
                    <a:srgbClr val="000000">
                      <a:alpha val="43137"/>
                    </a:srgbClr>
                  </a:outerShdw>
                </a:effectLst>
              </a:rPr>
              <a:t>بامتهان العمل المحاسبي اعتمادا على الخبلرة وحدها دون التخصص </a:t>
            </a:r>
            <a:r>
              <a:rPr lang="ar-IQ" b="1" i="1" dirty="0" smtClean="0">
                <a:solidFill>
                  <a:schemeClr val="bg1"/>
                </a:solidFill>
                <a:effectLst>
                  <a:outerShdw blurRad="38100" dist="38100" dir="2700000" algn="tl">
                    <a:srgbClr val="000000">
                      <a:alpha val="43137"/>
                    </a:srgbClr>
                  </a:outerShdw>
                </a:effectLst>
              </a:rPr>
              <a:t>المحاسبي</a:t>
            </a:r>
          </a:p>
          <a:p>
            <a:pPr algn="r"/>
            <a:r>
              <a:rPr lang="en-US" b="1" i="1" dirty="0" smtClean="0">
                <a:solidFill>
                  <a:schemeClr val="bg1"/>
                </a:solidFill>
                <a:effectLst>
                  <a:outerShdw blurRad="38100" dist="38100" dir="2700000" algn="tl">
                    <a:srgbClr val="000000">
                      <a:alpha val="43137"/>
                    </a:srgbClr>
                  </a:outerShdw>
                </a:effectLst>
              </a:rPr>
              <a:t>  .</a:t>
            </a:r>
            <a:r>
              <a:rPr lang="ar-IQ" b="1" i="1" dirty="0" smtClean="0">
                <a:solidFill>
                  <a:schemeClr val="bg1"/>
                </a:solidFill>
                <a:effectLst>
                  <a:outerShdw blurRad="38100" dist="38100" dir="2700000" algn="tl">
                    <a:srgbClr val="000000">
                      <a:alpha val="43137"/>
                    </a:srgbClr>
                  </a:outerShdw>
                </a:effectLst>
              </a:rPr>
              <a:t> </a:t>
            </a:r>
            <a:r>
              <a:rPr lang="ar-IQ" b="1" i="1" dirty="0">
                <a:solidFill>
                  <a:schemeClr val="bg1"/>
                </a:solidFill>
                <a:effectLst>
                  <a:outerShdw blurRad="38100" dist="38100" dir="2700000" algn="tl">
                    <a:srgbClr val="000000">
                      <a:alpha val="43137"/>
                    </a:srgbClr>
                  </a:outerShdw>
                </a:effectLst>
              </a:rPr>
              <a:t>او طلب الى النقابة</a:t>
            </a:r>
            <a:endParaRPr lang="en-US" i="1" dirty="0">
              <a:solidFill>
                <a:schemeClr val="bg1"/>
              </a:solidFill>
              <a:effectLst>
                <a:outerShdw blurRad="38100" dist="38100" dir="2700000" algn="tl">
                  <a:srgbClr val="000000">
                    <a:alpha val="43137"/>
                  </a:srgbClr>
                </a:outerShdw>
              </a:effectLst>
            </a:endParaRPr>
          </a:p>
          <a:p>
            <a:pPr algn="r" rtl="1"/>
            <a:endParaRPr lang="en-US" dirty="0"/>
          </a:p>
          <a:p>
            <a:pPr algn="r" rtl="1"/>
            <a:endParaRPr lang="ar-IQ" dirty="0" smtClean="0"/>
          </a:p>
        </p:txBody>
      </p:sp>
    </p:spTree>
    <p:extLst>
      <p:ext uri="{BB962C8B-B14F-4D97-AF65-F5344CB8AC3E}">
        <p14:creationId xmlns:p14="http://schemas.microsoft.com/office/powerpoint/2010/main" val="39354026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heel(1)">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heel(1)">
                                      <p:cBhvr>
                                        <p:cTn id="12" dur="2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wheel(1)">
                                      <p:cBhvr>
                                        <p:cTn id="24" dur="2000"/>
                                        <p:tgtEl>
                                          <p:spTgt spid="9">
                                            <p:txEl>
                                              <p:pRg st="4" end="4"/>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heel(1)">
                                      <p:cBhvr>
                                        <p:cTn id="27" dur="20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wheel(1)">
                                      <p:cBhvr>
                                        <p:cTn id="32" dur="2000"/>
                                        <p:tgtEl>
                                          <p:spTgt spid="9">
                                            <p:txEl>
                                              <p:pRg st="8" end="8"/>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animEffect transition="in" filter="wheel(1)">
                                      <p:cBhvr>
                                        <p:cTn id="35" dur="2000"/>
                                        <p:tgtEl>
                                          <p:spTgt spid="9">
                                            <p:txEl>
                                              <p:pRg st="10" end="10"/>
                                            </p:txEl>
                                          </p:spTgt>
                                        </p:tgtEl>
                                      </p:cBhvr>
                                    </p:animEffect>
                                  </p:childTnLst>
                                </p:cTn>
                              </p:par>
                              <p:par>
                                <p:cTn id="36" presetID="21" presetClass="entr" presetSubtype="1" fill="hold" nodeType="withEffect">
                                  <p:stCondLst>
                                    <p:cond delay="0"/>
                                  </p:stCondLst>
                                  <p:childTnLst>
                                    <p:set>
                                      <p:cBhvr>
                                        <p:cTn id="37" dur="1" fill="hold">
                                          <p:stCondLst>
                                            <p:cond delay="0"/>
                                          </p:stCondLst>
                                        </p:cTn>
                                        <p:tgtEl>
                                          <p:spTgt spid="9">
                                            <p:txEl>
                                              <p:pRg st="11" end="11"/>
                                            </p:txEl>
                                          </p:spTgt>
                                        </p:tgtEl>
                                        <p:attrNameLst>
                                          <p:attrName>style.visibility</p:attrName>
                                        </p:attrNameLst>
                                      </p:cBhvr>
                                      <p:to>
                                        <p:strVal val="visible"/>
                                      </p:to>
                                    </p:set>
                                    <p:animEffect transition="in" filter="wheel(1)">
                                      <p:cBhvr>
                                        <p:cTn id="38" dur="2000"/>
                                        <p:tgtEl>
                                          <p:spTgt spid="9">
                                            <p:txEl>
                                              <p:pRg st="11" end="11"/>
                                            </p:txEl>
                                          </p:spTgt>
                                        </p:tgtEl>
                                      </p:cBhvr>
                                    </p:animEffect>
                                  </p:childTnLst>
                                </p:cTn>
                              </p:par>
                              <p:par>
                                <p:cTn id="39" presetID="21" presetClass="entr" presetSubtype="1" fill="hold" nodeType="withEffect">
                                  <p:stCondLst>
                                    <p:cond delay="0"/>
                                  </p:stCondLst>
                                  <p:childTnLst>
                                    <p:set>
                                      <p:cBhvr>
                                        <p:cTn id="40" dur="1" fill="hold">
                                          <p:stCondLst>
                                            <p:cond delay="0"/>
                                          </p:stCondLst>
                                        </p:cTn>
                                        <p:tgtEl>
                                          <p:spTgt spid="9">
                                            <p:txEl>
                                              <p:pRg st="12" end="12"/>
                                            </p:txEl>
                                          </p:spTgt>
                                        </p:tgtEl>
                                        <p:attrNameLst>
                                          <p:attrName>style.visibility</p:attrName>
                                        </p:attrNameLst>
                                      </p:cBhvr>
                                      <p:to>
                                        <p:strVal val="visible"/>
                                      </p:to>
                                    </p:set>
                                    <p:animEffect transition="in" filter="wheel(1)">
                                      <p:cBhvr>
                                        <p:cTn id="41" dur="2000"/>
                                        <p:tgtEl>
                                          <p:spTgt spid="9">
                                            <p:txEl>
                                              <p:pRg st="12" end="12"/>
                                            </p:txEl>
                                          </p:spTgt>
                                        </p:tgtEl>
                                      </p:cBhvr>
                                    </p:animEffect>
                                  </p:childTnLst>
                                </p:cTn>
                              </p:par>
                              <p:par>
                                <p:cTn id="42" presetID="21" presetClass="entr" presetSubtype="1" fill="hold" nodeType="withEffect">
                                  <p:stCondLst>
                                    <p:cond delay="0"/>
                                  </p:stCondLst>
                                  <p:childTnLst>
                                    <p:set>
                                      <p:cBhvr>
                                        <p:cTn id="43" dur="1" fill="hold">
                                          <p:stCondLst>
                                            <p:cond delay="0"/>
                                          </p:stCondLst>
                                        </p:cTn>
                                        <p:tgtEl>
                                          <p:spTgt spid="9">
                                            <p:txEl>
                                              <p:pRg st="13" end="13"/>
                                            </p:txEl>
                                          </p:spTgt>
                                        </p:tgtEl>
                                        <p:attrNameLst>
                                          <p:attrName>style.visibility</p:attrName>
                                        </p:attrNameLst>
                                      </p:cBhvr>
                                      <p:to>
                                        <p:strVal val="visible"/>
                                      </p:to>
                                    </p:set>
                                    <p:animEffect transition="in" filter="wheel(1)">
                                      <p:cBhvr>
                                        <p:cTn id="44" dur="2000"/>
                                        <p:tgtEl>
                                          <p:spTgt spid="9">
                                            <p:txEl>
                                              <p:pRg st="13" end="13"/>
                                            </p:txEl>
                                          </p:spTgt>
                                        </p:tgtEl>
                                      </p:cBhvr>
                                    </p:animEffect>
                                  </p:childTnLst>
                                </p:cTn>
                              </p:par>
                              <p:par>
                                <p:cTn id="45" presetID="21" presetClass="entr" presetSubtype="1" fill="hold" nodeType="withEffect">
                                  <p:stCondLst>
                                    <p:cond delay="0"/>
                                  </p:stCondLst>
                                  <p:childTnLst>
                                    <p:set>
                                      <p:cBhvr>
                                        <p:cTn id="46" dur="1" fill="hold">
                                          <p:stCondLst>
                                            <p:cond delay="0"/>
                                          </p:stCondLst>
                                        </p:cTn>
                                        <p:tgtEl>
                                          <p:spTgt spid="9">
                                            <p:txEl>
                                              <p:pRg st="14" end="14"/>
                                            </p:txEl>
                                          </p:spTgt>
                                        </p:tgtEl>
                                        <p:attrNameLst>
                                          <p:attrName>style.visibility</p:attrName>
                                        </p:attrNameLst>
                                      </p:cBhvr>
                                      <p:to>
                                        <p:strVal val="visible"/>
                                      </p:to>
                                    </p:set>
                                    <p:animEffect transition="in" filter="wheel(1)">
                                      <p:cBhvr>
                                        <p:cTn id="47" dur="2000"/>
                                        <p:tgtEl>
                                          <p:spTgt spid="9">
                                            <p:txEl>
                                              <p:pRg st="14" end="14"/>
                                            </p:txEl>
                                          </p:spTgt>
                                        </p:tgtEl>
                                      </p:cBhvr>
                                    </p:animEffect>
                                  </p:childTnLst>
                                </p:cTn>
                              </p:par>
                              <p:par>
                                <p:cTn id="48" presetID="21" presetClass="entr" presetSubtype="1" fill="hold" nodeType="withEffect">
                                  <p:stCondLst>
                                    <p:cond delay="0"/>
                                  </p:stCondLst>
                                  <p:childTnLst>
                                    <p:set>
                                      <p:cBhvr>
                                        <p:cTn id="49" dur="1" fill="hold">
                                          <p:stCondLst>
                                            <p:cond delay="0"/>
                                          </p:stCondLst>
                                        </p:cTn>
                                        <p:tgtEl>
                                          <p:spTgt spid="9">
                                            <p:txEl>
                                              <p:pRg st="15" end="15"/>
                                            </p:txEl>
                                          </p:spTgt>
                                        </p:tgtEl>
                                        <p:attrNameLst>
                                          <p:attrName>style.visibility</p:attrName>
                                        </p:attrNameLst>
                                      </p:cBhvr>
                                      <p:to>
                                        <p:strVal val="visible"/>
                                      </p:to>
                                    </p:set>
                                    <p:animEffect transition="in" filter="wheel(1)">
                                      <p:cBhvr>
                                        <p:cTn id="50" dur="2000"/>
                                        <p:tgtEl>
                                          <p:spTgt spid="9">
                                            <p:txEl>
                                              <p:pRg st="15" end="15"/>
                                            </p:txEl>
                                          </p:spTgt>
                                        </p:tgtEl>
                                      </p:cBhvr>
                                    </p:animEffect>
                                  </p:childTnLst>
                                </p:cTn>
                              </p:par>
                              <p:par>
                                <p:cTn id="51" presetID="21" presetClass="entr" presetSubtype="1" fill="hold" nodeType="withEffect">
                                  <p:stCondLst>
                                    <p:cond delay="0"/>
                                  </p:stCondLst>
                                  <p:childTnLst>
                                    <p:set>
                                      <p:cBhvr>
                                        <p:cTn id="52" dur="1" fill="hold">
                                          <p:stCondLst>
                                            <p:cond delay="0"/>
                                          </p:stCondLst>
                                        </p:cTn>
                                        <p:tgtEl>
                                          <p:spTgt spid="9">
                                            <p:txEl>
                                              <p:pRg st="16" end="16"/>
                                            </p:txEl>
                                          </p:spTgt>
                                        </p:tgtEl>
                                        <p:attrNameLst>
                                          <p:attrName>style.visibility</p:attrName>
                                        </p:attrNameLst>
                                      </p:cBhvr>
                                      <p:to>
                                        <p:strVal val="visible"/>
                                      </p:to>
                                    </p:set>
                                    <p:animEffect transition="in" filter="wheel(1)">
                                      <p:cBhvr>
                                        <p:cTn id="53" dur="2000"/>
                                        <p:tgtEl>
                                          <p:spTgt spid="9">
                                            <p:txEl>
                                              <p:pRg st="16" end="16"/>
                                            </p:txEl>
                                          </p:spTgt>
                                        </p:tgtEl>
                                      </p:cBhvr>
                                    </p:animEffect>
                                  </p:childTnLst>
                                </p:cTn>
                              </p:par>
                              <p:par>
                                <p:cTn id="54" presetID="21" presetClass="entr" presetSubtype="1" fill="hold" nodeType="withEffect">
                                  <p:stCondLst>
                                    <p:cond delay="0"/>
                                  </p:stCondLst>
                                  <p:childTnLst>
                                    <p:set>
                                      <p:cBhvr>
                                        <p:cTn id="55" dur="1" fill="hold">
                                          <p:stCondLst>
                                            <p:cond delay="0"/>
                                          </p:stCondLst>
                                        </p:cTn>
                                        <p:tgtEl>
                                          <p:spTgt spid="9">
                                            <p:txEl>
                                              <p:pRg st="17" end="17"/>
                                            </p:txEl>
                                          </p:spTgt>
                                        </p:tgtEl>
                                        <p:attrNameLst>
                                          <p:attrName>style.visibility</p:attrName>
                                        </p:attrNameLst>
                                      </p:cBhvr>
                                      <p:to>
                                        <p:strVal val="visible"/>
                                      </p:to>
                                    </p:set>
                                    <p:animEffect transition="in" filter="wheel(1)">
                                      <p:cBhvr>
                                        <p:cTn id="56" dur="2000"/>
                                        <p:tgtEl>
                                          <p:spTgt spid="9">
                                            <p:txEl>
                                              <p:pRg st="17" end="17"/>
                                            </p:txEl>
                                          </p:spTgt>
                                        </p:tgtEl>
                                      </p:cBhvr>
                                    </p:animEffect>
                                  </p:childTnLst>
                                </p:cTn>
                              </p:par>
                              <p:par>
                                <p:cTn id="57" presetID="21" presetClass="entr" presetSubtype="1" fill="hold" nodeType="withEffect">
                                  <p:stCondLst>
                                    <p:cond delay="0"/>
                                  </p:stCondLst>
                                  <p:childTnLst>
                                    <p:set>
                                      <p:cBhvr>
                                        <p:cTn id="58" dur="1" fill="hold">
                                          <p:stCondLst>
                                            <p:cond delay="0"/>
                                          </p:stCondLst>
                                        </p:cTn>
                                        <p:tgtEl>
                                          <p:spTgt spid="9">
                                            <p:txEl>
                                              <p:pRg st="18" end="18"/>
                                            </p:txEl>
                                          </p:spTgt>
                                        </p:tgtEl>
                                        <p:attrNameLst>
                                          <p:attrName>style.visibility</p:attrName>
                                        </p:attrNameLst>
                                      </p:cBhvr>
                                      <p:to>
                                        <p:strVal val="visible"/>
                                      </p:to>
                                    </p:set>
                                    <p:animEffect transition="in" filter="wheel(1)">
                                      <p:cBhvr>
                                        <p:cTn id="59" dur="2000"/>
                                        <p:tgtEl>
                                          <p:spTgt spid="9">
                                            <p:txEl>
                                              <p:pRg st="18" end="18"/>
                                            </p:txEl>
                                          </p:spTgt>
                                        </p:tgtEl>
                                      </p:cBhvr>
                                    </p:animEffect>
                                  </p:childTnLst>
                                </p:cTn>
                              </p:par>
                              <p:par>
                                <p:cTn id="60" presetID="21" presetClass="entr" presetSubtype="1" fill="hold" nodeType="withEffect">
                                  <p:stCondLst>
                                    <p:cond delay="0"/>
                                  </p:stCondLst>
                                  <p:childTnLst>
                                    <p:set>
                                      <p:cBhvr>
                                        <p:cTn id="61" dur="1" fill="hold">
                                          <p:stCondLst>
                                            <p:cond delay="0"/>
                                          </p:stCondLst>
                                        </p:cTn>
                                        <p:tgtEl>
                                          <p:spTgt spid="9">
                                            <p:txEl>
                                              <p:pRg st="19" end="19"/>
                                            </p:txEl>
                                          </p:spTgt>
                                        </p:tgtEl>
                                        <p:attrNameLst>
                                          <p:attrName>style.visibility</p:attrName>
                                        </p:attrNameLst>
                                      </p:cBhvr>
                                      <p:to>
                                        <p:strVal val="visible"/>
                                      </p:to>
                                    </p:set>
                                    <p:animEffect transition="in" filter="wheel(1)">
                                      <p:cBhvr>
                                        <p:cTn id="62" dur="2000"/>
                                        <p:tgtEl>
                                          <p:spTgt spid="9">
                                            <p:txEl>
                                              <p:pRg st="19" end="19"/>
                                            </p:txEl>
                                          </p:spTgt>
                                        </p:tgtEl>
                                      </p:cBhvr>
                                    </p:animEffect>
                                  </p:childTnLst>
                                </p:cTn>
                              </p:par>
                              <p:par>
                                <p:cTn id="63" presetID="21" presetClass="entr" presetSubtype="1" fill="hold" nodeType="withEffect">
                                  <p:stCondLst>
                                    <p:cond delay="0"/>
                                  </p:stCondLst>
                                  <p:childTnLst>
                                    <p:set>
                                      <p:cBhvr>
                                        <p:cTn id="64" dur="1" fill="hold">
                                          <p:stCondLst>
                                            <p:cond delay="0"/>
                                          </p:stCondLst>
                                        </p:cTn>
                                        <p:tgtEl>
                                          <p:spTgt spid="9">
                                            <p:txEl>
                                              <p:pRg st="20" end="20"/>
                                            </p:txEl>
                                          </p:spTgt>
                                        </p:tgtEl>
                                        <p:attrNameLst>
                                          <p:attrName>style.visibility</p:attrName>
                                        </p:attrNameLst>
                                      </p:cBhvr>
                                      <p:to>
                                        <p:strVal val="visible"/>
                                      </p:to>
                                    </p:set>
                                    <p:animEffect transition="in" filter="wheel(1)">
                                      <p:cBhvr>
                                        <p:cTn id="65" dur="2000"/>
                                        <p:tgtEl>
                                          <p:spTgt spid="9">
                                            <p:txEl>
                                              <p:pRg st="20" end="20"/>
                                            </p:txEl>
                                          </p:spTgt>
                                        </p:tgtEl>
                                      </p:cBhvr>
                                    </p:animEffect>
                                  </p:childTnLst>
                                </p:cTn>
                              </p:par>
                              <p:par>
                                <p:cTn id="66" presetID="21" presetClass="entr" presetSubtype="1" fill="hold" nodeType="withEffect">
                                  <p:stCondLst>
                                    <p:cond delay="0"/>
                                  </p:stCondLst>
                                  <p:childTnLst>
                                    <p:set>
                                      <p:cBhvr>
                                        <p:cTn id="67" dur="1" fill="hold">
                                          <p:stCondLst>
                                            <p:cond delay="0"/>
                                          </p:stCondLst>
                                        </p:cTn>
                                        <p:tgtEl>
                                          <p:spTgt spid="9">
                                            <p:txEl>
                                              <p:pRg st="21" end="21"/>
                                            </p:txEl>
                                          </p:spTgt>
                                        </p:tgtEl>
                                        <p:attrNameLst>
                                          <p:attrName>style.visibility</p:attrName>
                                        </p:attrNameLst>
                                      </p:cBhvr>
                                      <p:to>
                                        <p:strVal val="visible"/>
                                      </p:to>
                                    </p:set>
                                    <p:animEffect transition="in" filter="wheel(1)">
                                      <p:cBhvr>
                                        <p:cTn id="68" dur="2000"/>
                                        <p:tgtEl>
                                          <p:spTgt spid="9">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8" name="Content Placeholder 7"/>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76200" y="-361208"/>
            <a:ext cx="9812867" cy="7239000"/>
          </a:xfrm>
          <a:scene3d>
            <a:camera prst="orthographicFront">
              <a:rot lat="298856" lon="301140" rev="26204"/>
            </a:camera>
            <a:lightRig rig="threePt" dir="t"/>
          </a:scene3d>
        </p:spPr>
      </p:pic>
      <p:pic>
        <p:nvPicPr>
          <p:cNvPr id="5" name="Picture 4" descr="g0106523"/>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Effect>
                      <a14:brightnessContrast contrast="-66000"/>
                    </a14:imgEffect>
                  </a14:imgLayer>
                </a14:imgProps>
              </a:ext>
              <a:ext uri="{28A0092B-C50C-407E-A947-70E740481C1C}">
                <a14:useLocalDpi xmlns:a14="http://schemas.microsoft.com/office/drawing/2010/main" val="0"/>
              </a:ext>
            </a:extLst>
          </a:blip>
          <a:srcRect/>
          <a:stretch>
            <a:fillRect/>
          </a:stretch>
        </p:blipFill>
        <p:spPr bwMode="auto">
          <a:xfrm>
            <a:off x="-40957" y="609600"/>
            <a:ext cx="2172733" cy="5486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2400" y="52449"/>
            <a:ext cx="8915400" cy="5970865"/>
          </a:xfrm>
          <a:prstGeom prst="rect">
            <a:avLst/>
          </a:prstGeom>
          <a:noFill/>
        </p:spPr>
        <p:txBody>
          <a:bodyPr wrap="square" rtlCol="1">
            <a:spAutoFit/>
          </a:bodyPr>
          <a:lstStyle/>
          <a:p>
            <a:pPr algn="r" rtl="1"/>
            <a:r>
              <a:rPr lang="ar-IQ" sz="2000" b="1" u="sng" dirty="0">
                <a:solidFill>
                  <a:schemeClr val="bg1"/>
                </a:solidFill>
              </a:rPr>
              <a:t>الثانية: التحديات المتعلقة ببيئة العمل الذي يعمل فيه المحاسب:</a:t>
            </a:r>
          </a:p>
          <a:p>
            <a:pPr algn="r" rtl="1"/>
            <a:endParaRPr lang="en-US" dirty="0">
              <a:solidFill>
                <a:schemeClr val="bg1"/>
              </a:solidFill>
            </a:endParaRPr>
          </a:p>
          <a:p>
            <a:pPr algn="r" rtl="1"/>
            <a:r>
              <a:rPr lang="ar-IQ" b="1" dirty="0">
                <a:solidFill>
                  <a:schemeClr val="bg1"/>
                </a:solidFill>
              </a:rPr>
              <a:t>وهي التحديات التي تواجه اخلاق مهنة المحاسبة في التطبيق:</a:t>
            </a:r>
            <a:endParaRPr lang="en-US" dirty="0">
              <a:solidFill>
                <a:schemeClr val="bg1"/>
              </a:solidFill>
            </a:endParaRPr>
          </a:p>
          <a:p>
            <a:pPr algn="r" rtl="1"/>
            <a:r>
              <a:rPr lang="ar-IQ" b="1" dirty="0">
                <a:solidFill>
                  <a:schemeClr val="bg1"/>
                </a:solidFill>
              </a:rPr>
              <a:t>1-المعتقدات الدينية السائدة في المجتمع الذي يعمل فيه المحاسب اذ ان قناعة المحاسبين على </a:t>
            </a:r>
            <a:endParaRPr lang="ar-IQ" b="1" dirty="0" smtClean="0">
              <a:solidFill>
                <a:schemeClr val="bg1"/>
              </a:solidFill>
            </a:endParaRPr>
          </a:p>
          <a:p>
            <a:pPr algn="r" rtl="1"/>
            <a:r>
              <a:rPr lang="ar-IQ" b="1" dirty="0" smtClean="0">
                <a:solidFill>
                  <a:schemeClr val="bg1"/>
                </a:solidFill>
              </a:rPr>
              <a:t>ان </a:t>
            </a:r>
            <a:r>
              <a:rPr lang="ar-IQ" b="1" dirty="0">
                <a:solidFill>
                  <a:schemeClr val="bg1"/>
                </a:solidFill>
              </a:rPr>
              <a:t>سلوكهم يتفق مع ما يريده الله سبحانه وتعالى وليس من حق الوحدة الاقتصادية او </a:t>
            </a:r>
            <a:r>
              <a:rPr lang="ar-IQ" b="1" dirty="0" smtClean="0">
                <a:solidFill>
                  <a:schemeClr val="bg1"/>
                </a:solidFill>
              </a:rPr>
              <a:t>اي</a:t>
            </a:r>
          </a:p>
          <a:p>
            <a:pPr algn="r" rtl="1"/>
            <a:r>
              <a:rPr lang="ar-IQ" b="1" dirty="0" smtClean="0">
                <a:solidFill>
                  <a:schemeClr val="bg1"/>
                </a:solidFill>
              </a:rPr>
              <a:t> </a:t>
            </a:r>
            <a:r>
              <a:rPr lang="ar-IQ" b="1" dirty="0">
                <a:solidFill>
                  <a:schemeClr val="bg1"/>
                </a:solidFill>
              </a:rPr>
              <a:t>منظمة مهنية ان تجتهد في وضع دليل ارشادي متناف مع التفسير الديني السائد </a:t>
            </a:r>
            <a:r>
              <a:rPr lang="ar-IQ" b="1" dirty="0" smtClean="0">
                <a:solidFill>
                  <a:schemeClr val="bg1"/>
                </a:solidFill>
              </a:rPr>
              <a:t>على</a:t>
            </a:r>
          </a:p>
          <a:p>
            <a:pPr algn="r" rtl="1"/>
            <a:r>
              <a:rPr lang="ar-IQ" b="1" dirty="0" smtClean="0">
                <a:solidFill>
                  <a:schemeClr val="bg1"/>
                </a:solidFill>
              </a:rPr>
              <a:t> </a:t>
            </a:r>
            <a:r>
              <a:rPr lang="ar-IQ" b="1" dirty="0">
                <a:solidFill>
                  <a:schemeClr val="bg1"/>
                </a:solidFill>
              </a:rPr>
              <a:t>اختلاف الاديان.</a:t>
            </a:r>
            <a:endParaRPr lang="en-US" dirty="0">
              <a:solidFill>
                <a:schemeClr val="bg1"/>
              </a:solidFill>
            </a:endParaRPr>
          </a:p>
          <a:p>
            <a:pPr algn="r" rtl="1"/>
            <a:r>
              <a:rPr lang="ar-IQ" b="1" dirty="0">
                <a:solidFill>
                  <a:schemeClr val="bg1"/>
                </a:solidFill>
              </a:rPr>
              <a:t>2- الصعوبات الناشئة عن الوحدة الاقتصادية التي يعمل فيها المحاسب اذ يعتقد </a:t>
            </a:r>
            <a:r>
              <a:rPr lang="ar-IQ" b="1" dirty="0" smtClean="0">
                <a:solidFill>
                  <a:schemeClr val="bg1"/>
                </a:solidFill>
              </a:rPr>
              <a:t>البعض</a:t>
            </a:r>
          </a:p>
          <a:p>
            <a:pPr algn="r" rtl="1"/>
            <a:r>
              <a:rPr lang="ar-IQ" b="1" dirty="0" smtClean="0">
                <a:solidFill>
                  <a:schemeClr val="bg1"/>
                </a:solidFill>
              </a:rPr>
              <a:t> </a:t>
            </a:r>
            <a:r>
              <a:rPr lang="ar-IQ" b="1" dirty="0">
                <a:solidFill>
                  <a:schemeClr val="bg1"/>
                </a:solidFill>
              </a:rPr>
              <a:t>ان هناك مسببات تحول دون التزام المحاسب بالاحكام والقواعد الاخلاقية ومن ثم فان </a:t>
            </a:r>
            <a:r>
              <a:rPr lang="ar-IQ" b="1" dirty="0" smtClean="0">
                <a:solidFill>
                  <a:schemeClr val="bg1"/>
                </a:solidFill>
              </a:rPr>
              <a:t>تطبيق</a:t>
            </a:r>
          </a:p>
          <a:p>
            <a:pPr algn="r" rtl="1"/>
            <a:r>
              <a:rPr lang="ar-IQ" b="1" dirty="0" smtClean="0">
                <a:solidFill>
                  <a:schemeClr val="bg1"/>
                </a:solidFill>
              </a:rPr>
              <a:t> </a:t>
            </a:r>
            <a:r>
              <a:rPr lang="ar-IQ" b="1" dirty="0">
                <a:solidFill>
                  <a:schemeClr val="bg1"/>
                </a:solidFill>
              </a:rPr>
              <a:t>الاخلاقيات في الخدمة حالة مستحيلة او غير قابلة للتطبيق.</a:t>
            </a:r>
            <a:endParaRPr lang="en-US" dirty="0">
              <a:solidFill>
                <a:schemeClr val="bg1"/>
              </a:solidFill>
            </a:endParaRPr>
          </a:p>
          <a:p>
            <a:pPr algn="r" rtl="1"/>
            <a:r>
              <a:rPr lang="ar-IQ" b="1" dirty="0">
                <a:solidFill>
                  <a:schemeClr val="bg1"/>
                </a:solidFill>
              </a:rPr>
              <a:t> </a:t>
            </a:r>
            <a:endParaRPr lang="en-US" dirty="0">
              <a:solidFill>
                <a:schemeClr val="bg1"/>
              </a:solidFill>
            </a:endParaRPr>
          </a:p>
          <a:p>
            <a:pPr algn="r" rtl="1"/>
            <a:r>
              <a:rPr lang="ar-IQ" sz="2000" b="1" u="sng" dirty="0">
                <a:solidFill>
                  <a:schemeClr val="bg1"/>
                </a:solidFill>
              </a:rPr>
              <a:t>الثالثة:- تحديات متعلقة بالتاهيل العلمي والتدريب العملي</a:t>
            </a:r>
            <a:r>
              <a:rPr lang="ar-IQ" sz="2000" b="1" u="sng" dirty="0" smtClean="0">
                <a:solidFill>
                  <a:schemeClr val="bg1"/>
                </a:solidFill>
              </a:rPr>
              <a:t>:</a:t>
            </a:r>
          </a:p>
          <a:p>
            <a:pPr algn="r" rtl="1"/>
            <a:endParaRPr lang="en-US" dirty="0">
              <a:solidFill>
                <a:schemeClr val="bg1"/>
              </a:solidFill>
            </a:endParaRPr>
          </a:p>
          <a:p>
            <a:pPr lvl="0" algn="r" rtl="1"/>
            <a:r>
              <a:rPr lang="ar-IQ" b="1" dirty="0" smtClean="0">
                <a:solidFill>
                  <a:schemeClr val="bg1"/>
                </a:solidFill>
              </a:rPr>
              <a:t>1- ضعف </a:t>
            </a:r>
            <a:r>
              <a:rPr lang="ar-IQ" b="1" dirty="0">
                <a:solidFill>
                  <a:schemeClr val="bg1"/>
                </a:solidFill>
              </a:rPr>
              <a:t>التاهيل العلمي والعملي للمحاسب في الجامعات والمعاهد بخصوص </a:t>
            </a:r>
            <a:r>
              <a:rPr lang="ar-IQ" b="1" dirty="0" smtClean="0">
                <a:solidFill>
                  <a:schemeClr val="bg1"/>
                </a:solidFill>
              </a:rPr>
              <a:t>السلوك</a:t>
            </a:r>
          </a:p>
          <a:p>
            <a:pPr lvl="0" algn="r" rtl="1"/>
            <a:r>
              <a:rPr lang="ar-IQ" b="1" dirty="0" smtClean="0">
                <a:solidFill>
                  <a:schemeClr val="bg1"/>
                </a:solidFill>
              </a:rPr>
              <a:t> </a:t>
            </a:r>
            <a:r>
              <a:rPr lang="ar-IQ" b="1" dirty="0">
                <a:solidFill>
                  <a:schemeClr val="bg1"/>
                </a:solidFill>
              </a:rPr>
              <a:t>المهني للمحاسب.</a:t>
            </a:r>
            <a:endParaRPr lang="en-US" dirty="0">
              <a:solidFill>
                <a:schemeClr val="bg1"/>
              </a:solidFill>
            </a:endParaRPr>
          </a:p>
          <a:p>
            <a:pPr lvl="0" algn="r" rtl="1"/>
            <a:r>
              <a:rPr lang="ar-IQ" b="1" dirty="0" smtClean="0">
                <a:solidFill>
                  <a:schemeClr val="bg1"/>
                </a:solidFill>
              </a:rPr>
              <a:t>2- عدم </a:t>
            </a:r>
            <a:r>
              <a:rPr lang="ar-IQ" b="1" dirty="0">
                <a:solidFill>
                  <a:schemeClr val="bg1"/>
                </a:solidFill>
              </a:rPr>
              <a:t>وجود دورات تاهيلية للمحاسب في بدء تعينه لتعريفه بالقواعد الاخلاقية </a:t>
            </a:r>
            <a:endParaRPr lang="ar-IQ" b="1" dirty="0" smtClean="0">
              <a:solidFill>
                <a:schemeClr val="bg1"/>
              </a:solidFill>
            </a:endParaRPr>
          </a:p>
          <a:p>
            <a:pPr lvl="0" algn="r" rtl="1"/>
            <a:r>
              <a:rPr lang="ar-IQ" b="1" dirty="0" smtClean="0">
                <a:solidFill>
                  <a:schemeClr val="bg1"/>
                </a:solidFill>
              </a:rPr>
              <a:t>للسلوك </a:t>
            </a:r>
            <a:r>
              <a:rPr lang="ar-IQ" b="1" dirty="0">
                <a:solidFill>
                  <a:schemeClr val="bg1"/>
                </a:solidFill>
              </a:rPr>
              <a:t>المهني والقوانين.</a:t>
            </a:r>
            <a:endParaRPr lang="en-US" dirty="0">
              <a:solidFill>
                <a:schemeClr val="bg1"/>
              </a:solidFill>
            </a:endParaRPr>
          </a:p>
          <a:p>
            <a:pPr lvl="0" algn="r" rtl="1"/>
            <a:r>
              <a:rPr lang="ar-IQ" b="1" dirty="0" smtClean="0">
                <a:solidFill>
                  <a:schemeClr val="bg1"/>
                </a:solidFill>
              </a:rPr>
              <a:t>3- عدم </a:t>
            </a:r>
            <a:r>
              <a:rPr lang="ar-IQ" b="1" dirty="0">
                <a:solidFill>
                  <a:schemeClr val="bg1"/>
                </a:solidFill>
              </a:rPr>
              <a:t>توافر الفرصة لمواكبة المستجدات المهنية من خلال الاشتراك بالندوات والمؤتمرات </a:t>
            </a:r>
            <a:endParaRPr lang="ar-IQ" b="1" dirty="0" smtClean="0">
              <a:solidFill>
                <a:schemeClr val="bg1"/>
              </a:solidFill>
            </a:endParaRPr>
          </a:p>
          <a:p>
            <a:pPr lvl="0" algn="r" rtl="1"/>
            <a:r>
              <a:rPr lang="ar-IQ" b="1" dirty="0" smtClean="0">
                <a:solidFill>
                  <a:schemeClr val="bg1"/>
                </a:solidFill>
              </a:rPr>
              <a:t>الخاصة </a:t>
            </a:r>
            <a:r>
              <a:rPr lang="ar-IQ" b="1" dirty="0">
                <a:solidFill>
                  <a:schemeClr val="bg1"/>
                </a:solidFill>
              </a:rPr>
              <a:t>بقواعد السلوك المهني.</a:t>
            </a:r>
            <a:endParaRPr lang="en-US" dirty="0">
              <a:solidFill>
                <a:schemeClr val="bg1"/>
              </a:solidFill>
            </a:endParaRPr>
          </a:p>
          <a:p>
            <a:pPr algn="r"/>
            <a:r>
              <a:rPr lang="ar-IQ" b="1" dirty="0" smtClean="0">
                <a:solidFill>
                  <a:schemeClr val="bg1"/>
                </a:solidFill>
              </a:rPr>
              <a:t>4- عدم </a:t>
            </a:r>
            <a:r>
              <a:rPr lang="ar-IQ" b="1" dirty="0">
                <a:solidFill>
                  <a:schemeClr val="bg1"/>
                </a:solidFill>
              </a:rPr>
              <a:t>كفاية الدورات التدريبية للتعريف بقواعد السلوك المهني.</a:t>
            </a:r>
            <a:endParaRPr lang="en-US" dirty="0">
              <a:solidFill>
                <a:schemeClr val="bg1"/>
              </a:solidFill>
            </a:endParaRPr>
          </a:p>
          <a:p>
            <a:pPr algn="r" rtl="1"/>
            <a:endParaRPr lang="ar-IQ" dirty="0" smtClean="0">
              <a:solidFill>
                <a:schemeClr val="bg1"/>
              </a:solidFill>
            </a:endParaRPr>
          </a:p>
        </p:txBody>
      </p:sp>
    </p:spTree>
    <p:extLst>
      <p:ext uri="{BB962C8B-B14F-4D97-AF65-F5344CB8AC3E}">
        <p14:creationId xmlns:p14="http://schemas.microsoft.com/office/powerpoint/2010/main" val="2062052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9">
                                            <p:txEl>
                                              <p:pRg st="0" end="0"/>
                                            </p:txEl>
                                          </p:spTgt>
                                        </p:tgtEl>
                                        <p:attrNameLst>
                                          <p:attrName>ppt_x</p:attrName>
                                          <p:attrName>ppt_y</p:attrName>
                                        </p:attrNameLst>
                                      </p:cBhvr>
                                    </p:animMotion>
                                    <p:animRot by="1500000">
                                      <p:cBhvr>
                                        <p:cTn id="7" dur="125" fill="hold">
                                          <p:stCondLst>
                                            <p:cond delay="0"/>
                                          </p:stCondLst>
                                        </p:cTn>
                                        <p:tgtEl>
                                          <p:spTgt spid="9">
                                            <p:txEl>
                                              <p:pRg st="0" end="0"/>
                                            </p:txEl>
                                          </p:spTgt>
                                        </p:tgtEl>
                                        <p:attrNameLst>
                                          <p:attrName>r</p:attrName>
                                        </p:attrNameLst>
                                      </p:cBhvr>
                                    </p:animRot>
                                    <p:animRot by="-1500000">
                                      <p:cBhvr>
                                        <p:cTn id="8" dur="125" fill="hold">
                                          <p:stCondLst>
                                            <p:cond delay="125"/>
                                          </p:stCondLst>
                                        </p:cTn>
                                        <p:tgtEl>
                                          <p:spTgt spid="9">
                                            <p:txEl>
                                              <p:pRg st="0" end="0"/>
                                            </p:txEl>
                                          </p:spTgt>
                                        </p:tgtEl>
                                        <p:attrNameLst>
                                          <p:attrName>r</p:attrName>
                                        </p:attrNameLst>
                                      </p:cBhvr>
                                    </p:animRot>
                                    <p:animRot by="-1500000">
                                      <p:cBhvr>
                                        <p:cTn id="9" dur="125" fill="hold">
                                          <p:stCondLst>
                                            <p:cond delay="250"/>
                                          </p:stCondLst>
                                        </p:cTn>
                                        <p:tgtEl>
                                          <p:spTgt spid="9">
                                            <p:txEl>
                                              <p:pRg st="0" end="0"/>
                                            </p:txEl>
                                          </p:spTgt>
                                        </p:tgtEl>
                                        <p:attrNameLst>
                                          <p:attrName>r</p:attrName>
                                        </p:attrNameLst>
                                      </p:cBhvr>
                                    </p:animRot>
                                    <p:animRot by="1500000">
                                      <p:cBhvr>
                                        <p:cTn id="10" dur="125" fill="hold">
                                          <p:stCondLst>
                                            <p:cond delay="375"/>
                                          </p:stCondLst>
                                        </p:cTn>
                                        <p:tgtEl>
                                          <p:spTgt spid="9">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heel(1)">
                                      <p:cBhvr>
                                        <p:cTn id="22" dur="2000"/>
                                        <p:tgtEl>
                                          <p:spTgt spid="9">
                                            <p:txEl>
                                              <p:pRg st="2" end="2"/>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wheel(1)">
                                      <p:cBhvr>
                                        <p:cTn id="25" dur="2000"/>
                                        <p:tgtEl>
                                          <p:spTgt spid="9">
                                            <p:txEl>
                                              <p:pRg st="3" end="3"/>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wheel(1)">
                                      <p:cBhvr>
                                        <p:cTn id="28" dur="2000"/>
                                        <p:tgtEl>
                                          <p:spTgt spid="9">
                                            <p:txEl>
                                              <p:pRg st="4" end="4"/>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Effect transition="in" filter="wheel(1)">
                                      <p:cBhvr>
                                        <p:cTn id="31" dur="2000"/>
                                        <p:tgtEl>
                                          <p:spTgt spid="9">
                                            <p:txEl>
                                              <p:pRg st="5" end="5"/>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wheel(1)">
                                      <p:cBhvr>
                                        <p:cTn id="34" dur="2000"/>
                                        <p:tgtEl>
                                          <p:spTgt spid="9">
                                            <p:txEl>
                                              <p:pRg st="6" end="6"/>
                                            </p:txEl>
                                          </p:spTgt>
                                        </p:tgtEl>
                                      </p:cBhvr>
                                    </p:animEffect>
                                  </p:childTnLst>
                                </p:cTn>
                              </p:par>
                              <p:par>
                                <p:cTn id="35" presetID="21" presetClass="entr" presetSubtype="1" fill="hold" nodeType="with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wheel(1)">
                                      <p:cBhvr>
                                        <p:cTn id="37" dur="2000"/>
                                        <p:tgtEl>
                                          <p:spTgt spid="9">
                                            <p:txEl>
                                              <p:pRg st="7" end="7"/>
                                            </p:txEl>
                                          </p:spTgt>
                                        </p:tgtEl>
                                      </p:cBhvr>
                                    </p:animEffect>
                                  </p:childTnLst>
                                </p:cTn>
                              </p:par>
                              <p:par>
                                <p:cTn id="38" presetID="21" presetClass="entr" presetSubtype="1" fill="hold" nodeType="withEffect">
                                  <p:stCondLst>
                                    <p:cond delay="0"/>
                                  </p:stCondLst>
                                  <p:childTnLst>
                                    <p:set>
                                      <p:cBhvr>
                                        <p:cTn id="39" dur="1" fill="hold">
                                          <p:stCondLst>
                                            <p:cond delay="0"/>
                                          </p:stCondLst>
                                        </p:cTn>
                                        <p:tgtEl>
                                          <p:spTgt spid="9">
                                            <p:txEl>
                                              <p:pRg st="8" end="8"/>
                                            </p:txEl>
                                          </p:spTgt>
                                        </p:tgtEl>
                                        <p:attrNameLst>
                                          <p:attrName>style.visibility</p:attrName>
                                        </p:attrNameLst>
                                      </p:cBhvr>
                                      <p:to>
                                        <p:strVal val="visible"/>
                                      </p:to>
                                    </p:set>
                                    <p:animEffect transition="in" filter="wheel(1)">
                                      <p:cBhvr>
                                        <p:cTn id="40" dur="2000"/>
                                        <p:tgtEl>
                                          <p:spTgt spid="9">
                                            <p:txEl>
                                              <p:pRg st="8" end="8"/>
                                            </p:txEl>
                                          </p:spTgt>
                                        </p:tgtEl>
                                      </p:cBhvr>
                                    </p:animEffect>
                                  </p:childTnLst>
                                </p:cTn>
                              </p:par>
                              <p:par>
                                <p:cTn id="41" presetID="21" presetClass="entr" presetSubtype="1" fill="hold" nodeType="with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animEffect transition="in" filter="wheel(1)">
                                      <p:cBhvr>
                                        <p:cTn id="43" dur="2000"/>
                                        <p:tgtEl>
                                          <p:spTgt spid="9">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9">
                                            <p:txEl>
                                              <p:pRg st="11" end="11"/>
                                            </p:txEl>
                                          </p:spTgt>
                                        </p:tgtEl>
                                        <p:attrNameLst>
                                          <p:attrName>style.visibility</p:attrName>
                                        </p:attrNameLst>
                                      </p:cBhvr>
                                      <p:to>
                                        <p:strVal val="visible"/>
                                      </p:to>
                                    </p:set>
                                    <p:animEffect transition="in" filter="wipe(down)">
                                      <p:cBhvr>
                                        <p:cTn id="48" dur="580">
                                          <p:stCondLst>
                                            <p:cond delay="0"/>
                                          </p:stCondLst>
                                        </p:cTn>
                                        <p:tgtEl>
                                          <p:spTgt spid="9">
                                            <p:txEl>
                                              <p:pRg st="11" end="11"/>
                                            </p:txEl>
                                          </p:spTgt>
                                        </p:tgtEl>
                                      </p:cBhvr>
                                    </p:animEffect>
                                    <p:anim calcmode="lin" valueType="num">
                                      <p:cBhvr>
                                        <p:cTn id="49" dur="1822" tmFilter="0,0; 0.14,0.36; 0.43,0.73; 0.71,0.91; 1.0,1.0">
                                          <p:stCondLst>
                                            <p:cond delay="0"/>
                                          </p:stCondLst>
                                        </p:cTn>
                                        <p:tgtEl>
                                          <p:spTgt spid="9">
                                            <p:txEl>
                                              <p:pRg st="11" end="11"/>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9">
                                            <p:txEl>
                                              <p:pRg st="11" end="11"/>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9">
                                            <p:txEl>
                                              <p:pRg st="11" end="11"/>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9">
                                            <p:txEl>
                                              <p:pRg st="11" end="11"/>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9">
                                            <p:txEl>
                                              <p:pRg st="11" end="11"/>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9">
                                            <p:txEl>
                                              <p:pRg st="11" end="11"/>
                                            </p:txEl>
                                          </p:spTgt>
                                        </p:tgtEl>
                                      </p:cBhvr>
                                      <p:to x="100000" y="60000"/>
                                    </p:animScale>
                                    <p:animScale>
                                      <p:cBhvr>
                                        <p:cTn id="55" dur="166" decel="50000">
                                          <p:stCondLst>
                                            <p:cond delay="676"/>
                                          </p:stCondLst>
                                        </p:cTn>
                                        <p:tgtEl>
                                          <p:spTgt spid="9">
                                            <p:txEl>
                                              <p:pRg st="11" end="11"/>
                                            </p:txEl>
                                          </p:spTgt>
                                        </p:tgtEl>
                                      </p:cBhvr>
                                      <p:to x="100000" y="100000"/>
                                    </p:animScale>
                                    <p:animScale>
                                      <p:cBhvr>
                                        <p:cTn id="56" dur="26">
                                          <p:stCondLst>
                                            <p:cond delay="1312"/>
                                          </p:stCondLst>
                                        </p:cTn>
                                        <p:tgtEl>
                                          <p:spTgt spid="9">
                                            <p:txEl>
                                              <p:pRg st="11" end="11"/>
                                            </p:txEl>
                                          </p:spTgt>
                                        </p:tgtEl>
                                      </p:cBhvr>
                                      <p:to x="100000" y="80000"/>
                                    </p:animScale>
                                    <p:animScale>
                                      <p:cBhvr>
                                        <p:cTn id="57" dur="166" decel="50000">
                                          <p:stCondLst>
                                            <p:cond delay="1338"/>
                                          </p:stCondLst>
                                        </p:cTn>
                                        <p:tgtEl>
                                          <p:spTgt spid="9">
                                            <p:txEl>
                                              <p:pRg st="11" end="11"/>
                                            </p:txEl>
                                          </p:spTgt>
                                        </p:tgtEl>
                                      </p:cBhvr>
                                      <p:to x="100000" y="100000"/>
                                    </p:animScale>
                                    <p:animScale>
                                      <p:cBhvr>
                                        <p:cTn id="58" dur="26">
                                          <p:stCondLst>
                                            <p:cond delay="1642"/>
                                          </p:stCondLst>
                                        </p:cTn>
                                        <p:tgtEl>
                                          <p:spTgt spid="9">
                                            <p:txEl>
                                              <p:pRg st="11" end="11"/>
                                            </p:txEl>
                                          </p:spTgt>
                                        </p:tgtEl>
                                      </p:cBhvr>
                                      <p:to x="100000" y="90000"/>
                                    </p:animScale>
                                    <p:animScale>
                                      <p:cBhvr>
                                        <p:cTn id="59" dur="166" decel="50000">
                                          <p:stCondLst>
                                            <p:cond delay="1668"/>
                                          </p:stCondLst>
                                        </p:cTn>
                                        <p:tgtEl>
                                          <p:spTgt spid="9">
                                            <p:txEl>
                                              <p:pRg st="11" end="11"/>
                                            </p:txEl>
                                          </p:spTgt>
                                        </p:tgtEl>
                                      </p:cBhvr>
                                      <p:to x="100000" y="100000"/>
                                    </p:animScale>
                                    <p:animScale>
                                      <p:cBhvr>
                                        <p:cTn id="60" dur="26">
                                          <p:stCondLst>
                                            <p:cond delay="1808"/>
                                          </p:stCondLst>
                                        </p:cTn>
                                        <p:tgtEl>
                                          <p:spTgt spid="9">
                                            <p:txEl>
                                              <p:pRg st="11" end="11"/>
                                            </p:txEl>
                                          </p:spTgt>
                                        </p:tgtEl>
                                      </p:cBhvr>
                                      <p:to x="100000" y="95000"/>
                                    </p:animScale>
                                    <p:animScale>
                                      <p:cBhvr>
                                        <p:cTn id="61" dur="166" decel="50000">
                                          <p:stCondLst>
                                            <p:cond delay="1834"/>
                                          </p:stCondLst>
                                        </p:cTn>
                                        <p:tgtEl>
                                          <p:spTgt spid="9">
                                            <p:txEl>
                                              <p:pRg st="11" end="11"/>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nodeType="clickEffect">
                                  <p:stCondLst>
                                    <p:cond delay="0"/>
                                  </p:stCondLst>
                                  <p:childTnLst>
                                    <p:set>
                                      <p:cBhvr>
                                        <p:cTn id="65" dur="1" fill="hold">
                                          <p:stCondLst>
                                            <p:cond delay="0"/>
                                          </p:stCondLst>
                                        </p:cTn>
                                        <p:tgtEl>
                                          <p:spTgt spid="9">
                                            <p:txEl>
                                              <p:pRg st="13" end="13"/>
                                            </p:txEl>
                                          </p:spTgt>
                                        </p:tgtEl>
                                        <p:attrNameLst>
                                          <p:attrName>style.visibility</p:attrName>
                                        </p:attrNameLst>
                                      </p:cBhvr>
                                      <p:to>
                                        <p:strVal val="visible"/>
                                      </p:to>
                                    </p:set>
                                    <p:animEffect transition="in" filter="wheel(1)">
                                      <p:cBhvr>
                                        <p:cTn id="66" dur="2000"/>
                                        <p:tgtEl>
                                          <p:spTgt spid="9">
                                            <p:txEl>
                                              <p:pRg st="13" end="13"/>
                                            </p:txEl>
                                          </p:spTgt>
                                        </p:tgtEl>
                                      </p:cBhvr>
                                    </p:animEffect>
                                  </p:childTnLst>
                                </p:cTn>
                              </p:par>
                              <p:par>
                                <p:cTn id="67" presetID="21" presetClass="entr" presetSubtype="1" fill="hold" nodeType="withEffect">
                                  <p:stCondLst>
                                    <p:cond delay="0"/>
                                  </p:stCondLst>
                                  <p:childTnLst>
                                    <p:set>
                                      <p:cBhvr>
                                        <p:cTn id="68" dur="1" fill="hold">
                                          <p:stCondLst>
                                            <p:cond delay="0"/>
                                          </p:stCondLst>
                                        </p:cTn>
                                        <p:tgtEl>
                                          <p:spTgt spid="9">
                                            <p:txEl>
                                              <p:pRg st="14" end="14"/>
                                            </p:txEl>
                                          </p:spTgt>
                                        </p:tgtEl>
                                        <p:attrNameLst>
                                          <p:attrName>style.visibility</p:attrName>
                                        </p:attrNameLst>
                                      </p:cBhvr>
                                      <p:to>
                                        <p:strVal val="visible"/>
                                      </p:to>
                                    </p:set>
                                    <p:animEffect transition="in" filter="wheel(1)">
                                      <p:cBhvr>
                                        <p:cTn id="69" dur="2000"/>
                                        <p:tgtEl>
                                          <p:spTgt spid="9">
                                            <p:txEl>
                                              <p:pRg st="14" end="14"/>
                                            </p:txEl>
                                          </p:spTgt>
                                        </p:tgtEl>
                                      </p:cBhvr>
                                    </p:animEffect>
                                  </p:childTnLst>
                                </p:cTn>
                              </p:par>
                              <p:par>
                                <p:cTn id="70" presetID="21" presetClass="entr" presetSubtype="1" fill="hold" nodeType="withEffect">
                                  <p:stCondLst>
                                    <p:cond delay="0"/>
                                  </p:stCondLst>
                                  <p:childTnLst>
                                    <p:set>
                                      <p:cBhvr>
                                        <p:cTn id="71" dur="1" fill="hold">
                                          <p:stCondLst>
                                            <p:cond delay="0"/>
                                          </p:stCondLst>
                                        </p:cTn>
                                        <p:tgtEl>
                                          <p:spTgt spid="9">
                                            <p:txEl>
                                              <p:pRg st="15" end="15"/>
                                            </p:txEl>
                                          </p:spTgt>
                                        </p:tgtEl>
                                        <p:attrNameLst>
                                          <p:attrName>style.visibility</p:attrName>
                                        </p:attrNameLst>
                                      </p:cBhvr>
                                      <p:to>
                                        <p:strVal val="visible"/>
                                      </p:to>
                                    </p:set>
                                    <p:animEffect transition="in" filter="wheel(1)">
                                      <p:cBhvr>
                                        <p:cTn id="72" dur="2000"/>
                                        <p:tgtEl>
                                          <p:spTgt spid="9">
                                            <p:txEl>
                                              <p:pRg st="15" end="15"/>
                                            </p:txEl>
                                          </p:spTgt>
                                        </p:tgtEl>
                                      </p:cBhvr>
                                    </p:animEffect>
                                  </p:childTnLst>
                                </p:cTn>
                              </p:par>
                              <p:par>
                                <p:cTn id="73" presetID="21" presetClass="entr" presetSubtype="1" fill="hold" nodeType="withEffect">
                                  <p:stCondLst>
                                    <p:cond delay="0"/>
                                  </p:stCondLst>
                                  <p:childTnLst>
                                    <p:set>
                                      <p:cBhvr>
                                        <p:cTn id="74" dur="1" fill="hold">
                                          <p:stCondLst>
                                            <p:cond delay="0"/>
                                          </p:stCondLst>
                                        </p:cTn>
                                        <p:tgtEl>
                                          <p:spTgt spid="9">
                                            <p:txEl>
                                              <p:pRg st="16" end="16"/>
                                            </p:txEl>
                                          </p:spTgt>
                                        </p:tgtEl>
                                        <p:attrNameLst>
                                          <p:attrName>style.visibility</p:attrName>
                                        </p:attrNameLst>
                                      </p:cBhvr>
                                      <p:to>
                                        <p:strVal val="visible"/>
                                      </p:to>
                                    </p:set>
                                    <p:animEffect transition="in" filter="wheel(1)">
                                      <p:cBhvr>
                                        <p:cTn id="75" dur="2000"/>
                                        <p:tgtEl>
                                          <p:spTgt spid="9">
                                            <p:txEl>
                                              <p:pRg st="16" end="16"/>
                                            </p:txEl>
                                          </p:spTgt>
                                        </p:tgtEl>
                                      </p:cBhvr>
                                    </p:animEffect>
                                  </p:childTnLst>
                                </p:cTn>
                              </p:par>
                              <p:par>
                                <p:cTn id="76" presetID="21" presetClass="entr" presetSubtype="1" fill="hold" nodeType="withEffect">
                                  <p:stCondLst>
                                    <p:cond delay="0"/>
                                  </p:stCondLst>
                                  <p:childTnLst>
                                    <p:set>
                                      <p:cBhvr>
                                        <p:cTn id="77" dur="1" fill="hold">
                                          <p:stCondLst>
                                            <p:cond delay="0"/>
                                          </p:stCondLst>
                                        </p:cTn>
                                        <p:tgtEl>
                                          <p:spTgt spid="9">
                                            <p:txEl>
                                              <p:pRg st="17" end="17"/>
                                            </p:txEl>
                                          </p:spTgt>
                                        </p:tgtEl>
                                        <p:attrNameLst>
                                          <p:attrName>style.visibility</p:attrName>
                                        </p:attrNameLst>
                                      </p:cBhvr>
                                      <p:to>
                                        <p:strVal val="visible"/>
                                      </p:to>
                                    </p:set>
                                    <p:animEffect transition="in" filter="wheel(1)">
                                      <p:cBhvr>
                                        <p:cTn id="78" dur="2000"/>
                                        <p:tgtEl>
                                          <p:spTgt spid="9">
                                            <p:txEl>
                                              <p:pRg st="17" end="17"/>
                                            </p:txEl>
                                          </p:spTgt>
                                        </p:tgtEl>
                                      </p:cBhvr>
                                    </p:animEffect>
                                  </p:childTnLst>
                                </p:cTn>
                              </p:par>
                              <p:par>
                                <p:cTn id="79" presetID="21" presetClass="entr" presetSubtype="1" fill="hold" nodeType="withEffect">
                                  <p:stCondLst>
                                    <p:cond delay="0"/>
                                  </p:stCondLst>
                                  <p:childTnLst>
                                    <p:set>
                                      <p:cBhvr>
                                        <p:cTn id="80" dur="1" fill="hold">
                                          <p:stCondLst>
                                            <p:cond delay="0"/>
                                          </p:stCondLst>
                                        </p:cTn>
                                        <p:tgtEl>
                                          <p:spTgt spid="9">
                                            <p:txEl>
                                              <p:pRg st="18" end="18"/>
                                            </p:txEl>
                                          </p:spTgt>
                                        </p:tgtEl>
                                        <p:attrNameLst>
                                          <p:attrName>style.visibility</p:attrName>
                                        </p:attrNameLst>
                                      </p:cBhvr>
                                      <p:to>
                                        <p:strVal val="visible"/>
                                      </p:to>
                                    </p:set>
                                    <p:animEffect transition="in" filter="wheel(1)">
                                      <p:cBhvr>
                                        <p:cTn id="81" dur="2000"/>
                                        <p:tgtEl>
                                          <p:spTgt spid="9">
                                            <p:txEl>
                                              <p:pRg st="18" end="18"/>
                                            </p:txEl>
                                          </p:spTgt>
                                        </p:tgtEl>
                                      </p:cBhvr>
                                    </p:animEffect>
                                  </p:childTnLst>
                                </p:cTn>
                              </p:par>
                              <p:par>
                                <p:cTn id="82" presetID="21" presetClass="entr" presetSubtype="1" fill="hold" nodeType="withEffect">
                                  <p:stCondLst>
                                    <p:cond delay="0"/>
                                  </p:stCondLst>
                                  <p:childTnLst>
                                    <p:set>
                                      <p:cBhvr>
                                        <p:cTn id="83" dur="1" fill="hold">
                                          <p:stCondLst>
                                            <p:cond delay="0"/>
                                          </p:stCondLst>
                                        </p:cTn>
                                        <p:tgtEl>
                                          <p:spTgt spid="9">
                                            <p:txEl>
                                              <p:pRg st="19" end="19"/>
                                            </p:txEl>
                                          </p:spTgt>
                                        </p:tgtEl>
                                        <p:attrNameLst>
                                          <p:attrName>style.visibility</p:attrName>
                                        </p:attrNameLst>
                                      </p:cBhvr>
                                      <p:to>
                                        <p:strVal val="visible"/>
                                      </p:to>
                                    </p:set>
                                    <p:animEffect transition="in" filter="wheel(1)">
                                      <p:cBhvr>
                                        <p:cTn id="84" dur="2000"/>
                                        <p:tgtEl>
                                          <p:spTgt spid="9">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8" name="Content Placeholder 7"/>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76200" y="-361208"/>
            <a:ext cx="9812867" cy="723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g0106523"/>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5900"/>
                    </a14:imgEffect>
                    <a14:imgEffect>
                      <a14:brightnessContrast contrast="-66000"/>
                    </a14:imgEffect>
                  </a14:imgLayer>
                </a14:imgProps>
              </a:ext>
              <a:ext uri="{28A0092B-C50C-407E-A947-70E740481C1C}">
                <a14:useLocalDpi xmlns:a14="http://schemas.microsoft.com/office/drawing/2010/main" val="0"/>
              </a:ext>
            </a:extLst>
          </a:blip>
          <a:srcRect/>
          <a:stretch>
            <a:fillRect/>
          </a:stretch>
        </p:blipFill>
        <p:spPr bwMode="auto">
          <a:xfrm>
            <a:off x="-40957" y="609600"/>
            <a:ext cx="2172733" cy="5486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52400" y="52449"/>
            <a:ext cx="8915400" cy="4524315"/>
          </a:xfrm>
          <a:prstGeom prst="rect">
            <a:avLst/>
          </a:prstGeom>
          <a:noFill/>
        </p:spPr>
        <p:txBody>
          <a:bodyPr wrap="square" rtlCol="1">
            <a:spAutoFit/>
          </a:bodyPr>
          <a:lstStyle/>
          <a:p>
            <a:pPr algn="r" rtl="1"/>
            <a:endParaRPr lang="ar-IQ" b="1" i="1" u="sng" dirty="0" smtClean="0">
              <a:solidFill>
                <a:schemeClr val="bg1"/>
              </a:solidFill>
              <a:effectLst>
                <a:outerShdw blurRad="38100" dist="38100" dir="2700000" algn="tl">
                  <a:srgbClr val="000000">
                    <a:alpha val="43137"/>
                  </a:srgbClr>
                </a:outerShdw>
              </a:effectLst>
            </a:endParaRPr>
          </a:p>
          <a:p>
            <a:pPr algn="r" rtl="1"/>
            <a:endParaRPr lang="ar-IQ" b="1" i="1" u="sng" dirty="0">
              <a:solidFill>
                <a:schemeClr val="bg1"/>
              </a:solidFill>
              <a:effectLst>
                <a:outerShdw blurRad="38100" dist="38100" dir="2700000" algn="tl">
                  <a:srgbClr val="000000">
                    <a:alpha val="43137"/>
                  </a:srgbClr>
                </a:outerShdw>
              </a:effectLst>
            </a:endParaRPr>
          </a:p>
          <a:p>
            <a:pPr algn="r" rtl="1"/>
            <a:endParaRPr lang="ar-IQ" b="1" i="1" u="sng" dirty="0" smtClean="0">
              <a:solidFill>
                <a:schemeClr val="bg1"/>
              </a:solidFill>
              <a:effectLst>
                <a:outerShdw blurRad="38100" dist="38100" dir="2700000" algn="tl">
                  <a:srgbClr val="000000">
                    <a:alpha val="43137"/>
                  </a:srgbClr>
                </a:outerShdw>
              </a:effectLst>
            </a:endParaRPr>
          </a:p>
          <a:p>
            <a:pPr algn="r" rtl="1"/>
            <a:endParaRPr lang="ar-IQ" b="1" i="1" u="sng" dirty="0">
              <a:solidFill>
                <a:schemeClr val="bg1"/>
              </a:solidFill>
              <a:effectLst>
                <a:outerShdw blurRad="38100" dist="38100" dir="2700000" algn="tl">
                  <a:srgbClr val="000000">
                    <a:alpha val="43137"/>
                  </a:srgbClr>
                </a:outerShdw>
              </a:effectLst>
            </a:endParaRPr>
          </a:p>
          <a:p>
            <a:pPr algn="r" rtl="1"/>
            <a:r>
              <a:rPr lang="ar-IQ" sz="2000" b="1" i="1" u="sng" dirty="0" smtClean="0">
                <a:solidFill>
                  <a:schemeClr val="bg1"/>
                </a:solidFill>
                <a:effectLst>
                  <a:outerShdw blurRad="38100" dist="38100" dir="2700000" algn="tl">
                    <a:srgbClr val="000000">
                      <a:alpha val="43137"/>
                    </a:srgbClr>
                  </a:outerShdw>
                </a:effectLst>
              </a:rPr>
              <a:t>الرابعة</a:t>
            </a:r>
            <a:r>
              <a:rPr lang="ar-IQ" sz="2000" b="1" i="1" u="sng" dirty="0">
                <a:solidFill>
                  <a:schemeClr val="bg1"/>
                </a:solidFill>
                <a:effectLst>
                  <a:outerShdw blurRad="38100" dist="38100" dir="2700000" algn="tl">
                    <a:srgbClr val="000000">
                      <a:alpha val="43137"/>
                    </a:srgbClr>
                  </a:outerShdw>
                </a:effectLst>
              </a:rPr>
              <a:t>:- الصعوبات الناشئة عن التعارض بين المباديء الاخلاقية ذاتها</a:t>
            </a:r>
            <a:r>
              <a:rPr lang="ar-IQ" sz="2000" b="1" i="1" u="sng" dirty="0" smtClean="0">
                <a:solidFill>
                  <a:schemeClr val="bg1"/>
                </a:solidFill>
                <a:effectLst>
                  <a:outerShdw blurRad="38100" dist="38100" dir="2700000" algn="tl">
                    <a:srgbClr val="000000">
                      <a:alpha val="43137"/>
                    </a:srgbClr>
                  </a:outerShdw>
                </a:effectLst>
              </a:rPr>
              <a:t>:</a:t>
            </a:r>
          </a:p>
          <a:p>
            <a:pPr algn="r" rtl="1"/>
            <a:endParaRPr lang="en-US" i="1" dirty="0">
              <a:solidFill>
                <a:schemeClr val="bg1"/>
              </a:solidFill>
              <a:effectLst>
                <a:outerShdw blurRad="38100" dist="38100" dir="2700000" algn="tl">
                  <a:srgbClr val="000000">
                    <a:alpha val="43137"/>
                  </a:srgbClr>
                </a:outerShdw>
              </a:effectLst>
            </a:endParaRPr>
          </a:p>
          <a:p>
            <a:pPr algn="r" rtl="1"/>
            <a:r>
              <a:rPr lang="ar-IQ" b="1" i="1" dirty="0">
                <a:solidFill>
                  <a:schemeClr val="bg1"/>
                </a:solidFill>
                <a:effectLst>
                  <a:outerShdw blurRad="38100" dist="38100" dir="2700000" algn="tl">
                    <a:srgbClr val="000000">
                      <a:alpha val="43137"/>
                    </a:srgbClr>
                  </a:outerShdw>
                </a:effectLst>
              </a:rPr>
              <a:t>ان مسؤولية المحاسب لاتتحدد بمعيار واحد وانما بمجموعة مركبة من المعايير الاخلاقية </a:t>
            </a:r>
            <a:r>
              <a:rPr lang="ar-IQ" b="1" i="1" dirty="0" smtClean="0">
                <a:solidFill>
                  <a:schemeClr val="bg1"/>
                </a:solidFill>
                <a:effectLst>
                  <a:outerShdw blurRad="38100" dist="38100" dir="2700000" algn="tl">
                    <a:srgbClr val="000000">
                      <a:alpha val="43137"/>
                    </a:srgbClr>
                  </a:outerShdw>
                </a:effectLst>
              </a:rPr>
              <a:t>والفنية</a:t>
            </a:r>
          </a:p>
          <a:p>
            <a:pPr algn="r" rtl="1"/>
            <a:r>
              <a:rPr lang="ar-IQ" b="1" i="1" dirty="0" smtClean="0">
                <a:solidFill>
                  <a:schemeClr val="bg1"/>
                </a:solidFill>
                <a:effectLst>
                  <a:outerShdw blurRad="38100" dist="38100" dir="2700000" algn="tl">
                    <a:srgbClr val="000000">
                      <a:alpha val="43137"/>
                    </a:srgbClr>
                  </a:outerShdw>
                </a:effectLst>
              </a:rPr>
              <a:t> </a:t>
            </a:r>
            <a:r>
              <a:rPr lang="ar-IQ" b="1" i="1" dirty="0">
                <a:solidFill>
                  <a:schemeClr val="bg1"/>
                </a:solidFill>
                <a:effectLst>
                  <a:outerShdw blurRad="38100" dist="38100" dir="2700000" algn="tl">
                    <a:srgbClr val="000000">
                      <a:alpha val="43137"/>
                    </a:srgbClr>
                  </a:outerShdw>
                </a:effectLst>
              </a:rPr>
              <a:t>والمهنية والتنظيمية واذا ما تعارضت هذه المعايير مع بعضها البعض</a:t>
            </a:r>
            <a:r>
              <a:rPr lang="ar-IQ" b="1" i="1" dirty="0" smtClean="0">
                <a:solidFill>
                  <a:schemeClr val="bg1"/>
                </a:solidFill>
                <a:effectLst>
                  <a:outerShdw blurRad="38100" dist="38100" dir="2700000" algn="tl">
                    <a:srgbClr val="000000">
                      <a:alpha val="43137"/>
                    </a:srgbClr>
                  </a:outerShdw>
                </a:effectLst>
              </a:rPr>
              <a:t>، فالمحاسب </a:t>
            </a:r>
            <a:r>
              <a:rPr lang="ar-IQ" b="1" i="1" dirty="0">
                <a:solidFill>
                  <a:schemeClr val="bg1"/>
                </a:solidFill>
                <a:effectLst>
                  <a:outerShdw blurRad="38100" dist="38100" dir="2700000" algn="tl">
                    <a:srgbClr val="000000">
                      <a:alpha val="43137"/>
                    </a:srgbClr>
                  </a:outerShdw>
                </a:effectLst>
              </a:rPr>
              <a:t>يعيش حالة </a:t>
            </a:r>
            <a:endParaRPr lang="ar-IQ" b="1" i="1" dirty="0" smtClean="0">
              <a:solidFill>
                <a:schemeClr val="bg1"/>
              </a:solidFill>
              <a:effectLst>
                <a:outerShdw blurRad="38100" dist="38100" dir="2700000" algn="tl">
                  <a:srgbClr val="000000">
                    <a:alpha val="43137"/>
                  </a:srgbClr>
                </a:outerShdw>
              </a:effectLst>
            </a:endParaRPr>
          </a:p>
          <a:p>
            <a:pPr algn="r" rtl="1"/>
            <a:r>
              <a:rPr lang="ar-IQ" b="1" i="1" dirty="0" smtClean="0">
                <a:solidFill>
                  <a:schemeClr val="bg1"/>
                </a:solidFill>
                <a:effectLst>
                  <a:outerShdw blurRad="38100" dist="38100" dir="2700000" algn="tl">
                    <a:srgbClr val="000000">
                      <a:alpha val="43137"/>
                    </a:srgbClr>
                  </a:outerShdw>
                </a:effectLst>
              </a:rPr>
              <a:t>من </a:t>
            </a:r>
            <a:r>
              <a:rPr lang="ar-IQ" b="1" i="1" dirty="0">
                <a:solidFill>
                  <a:schemeClr val="bg1"/>
                </a:solidFill>
                <a:effectLst>
                  <a:outerShdw blurRad="38100" dist="38100" dir="2700000" algn="tl">
                    <a:srgbClr val="000000">
                      <a:alpha val="43137"/>
                    </a:srgbClr>
                  </a:outerShdw>
                </a:effectLst>
              </a:rPr>
              <a:t>التناقض عندما يطلب منه الكشف عن اسرار الوحدة الاقتصادية (الولاء لها</a:t>
            </a:r>
            <a:r>
              <a:rPr lang="ar-IQ" b="1" i="1" dirty="0" smtClean="0">
                <a:solidFill>
                  <a:schemeClr val="bg1"/>
                </a:solidFill>
                <a:effectLst>
                  <a:outerShdw blurRad="38100" dist="38100" dir="2700000" algn="tl">
                    <a:srgbClr val="000000">
                      <a:alpha val="43137"/>
                    </a:srgbClr>
                  </a:outerShdw>
                </a:effectLst>
              </a:rPr>
              <a:t>)، وفي الوقت</a:t>
            </a:r>
          </a:p>
          <a:p>
            <a:pPr algn="r" rtl="1"/>
            <a:r>
              <a:rPr lang="ar-IQ" b="1" i="1" dirty="0" smtClean="0">
                <a:solidFill>
                  <a:schemeClr val="bg1"/>
                </a:solidFill>
                <a:effectLst>
                  <a:outerShdw blurRad="38100" dist="38100" dir="2700000" algn="tl">
                    <a:srgbClr val="000000">
                      <a:alpha val="43137"/>
                    </a:srgbClr>
                  </a:outerShdw>
                </a:effectLst>
              </a:rPr>
              <a:t> </a:t>
            </a:r>
            <a:r>
              <a:rPr lang="ar-IQ" b="1" i="1" dirty="0">
                <a:solidFill>
                  <a:schemeClr val="bg1"/>
                </a:solidFill>
                <a:effectLst>
                  <a:outerShdw blurRad="38100" dist="38100" dir="2700000" algn="tl">
                    <a:srgbClr val="000000">
                      <a:alpha val="43137"/>
                    </a:srgbClr>
                  </a:outerShdw>
                </a:effectLst>
              </a:rPr>
              <a:t>نفسه عليه ان لايسكت عن حالة فساد او عدم اخلاص ممن هم في قمة الهرم الاداري </a:t>
            </a:r>
            <a:r>
              <a:rPr lang="ar-IQ" b="1" i="1" dirty="0" smtClean="0">
                <a:solidFill>
                  <a:schemeClr val="bg1"/>
                </a:solidFill>
                <a:effectLst>
                  <a:outerShdw blurRad="38100" dist="38100" dir="2700000" algn="tl">
                    <a:srgbClr val="000000">
                      <a:alpha val="43137"/>
                    </a:srgbClr>
                  </a:outerShdw>
                </a:effectLst>
              </a:rPr>
              <a:t>،</a:t>
            </a:r>
          </a:p>
          <a:p>
            <a:pPr algn="r" rtl="1"/>
            <a:r>
              <a:rPr lang="ar-IQ" b="1" i="1" dirty="0" smtClean="0">
                <a:solidFill>
                  <a:schemeClr val="bg1"/>
                </a:solidFill>
                <a:effectLst>
                  <a:outerShdw blurRad="38100" dist="38100" dir="2700000" algn="tl">
                    <a:srgbClr val="000000">
                      <a:alpha val="43137"/>
                    </a:srgbClr>
                  </a:outerShdw>
                </a:effectLst>
              </a:rPr>
              <a:t>او </a:t>
            </a:r>
            <a:r>
              <a:rPr lang="ar-IQ" b="1" i="1" dirty="0">
                <a:solidFill>
                  <a:schemeClr val="bg1"/>
                </a:solidFill>
                <a:effectLst>
                  <a:outerShdw blurRad="38100" dist="38100" dir="2700000" algn="tl">
                    <a:srgbClr val="000000">
                      <a:alpha val="43137"/>
                    </a:srgbClr>
                  </a:outerShdw>
                </a:effectLst>
              </a:rPr>
              <a:t>كيف يمكن للمحاسب ان يوفق بين سعيه لاستمرار الوحدة الاقتصادية وبقائها حتى </a:t>
            </a:r>
            <a:endParaRPr lang="ar-IQ" b="1" i="1" dirty="0" smtClean="0">
              <a:solidFill>
                <a:schemeClr val="bg1"/>
              </a:solidFill>
              <a:effectLst>
                <a:outerShdw blurRad="38100" dist="38100" dir="2700000" algn="tl">
                  <a:srgbClr val="000000">
                    <a:alpha val="43137"/>
                  </a:srgbClr>
                </a:outerShdw>
              </a:effectLst>
            </a:endParaRPr>
          </a:p>
          <a:p>
            <a:pPr algn="r" rtl="1"/>
            <a:r>
              <a:rPr lang="ar-IQ" b="1" i="1" dirty="0" smtClean="0">
                <a:solidFill>
                  <a:schemeClr val="bg1"/>
                </a:solidFill>
                <a:effectLst>
                  <a:outerShdw blurRad="38100" dist="38100" dir="2700000" algn="tl">
                    <a:srgbClr val="000000">
                      <a:alpha val="43137"/>
                    </a:srgbClr>
                  </a:outerShdw>
                </a:effectLst>
              </a:rPr>
              <a:t>وان </a:t>
            </a:r>
            <a:r>
              <a:rPr lang="ar-IQ" b="1" i="1" dirty="0">
                <a:solidFill>
                  <a:schemeClr val="bg1"/>
                </a:solidFill>
                <a:effectLst>
                  <a:outerShdw blurRad="38100" dist="38100" dir="2700000" algn="tl">
                    <a:srgbClr val="000000">
                      <a:alpha val="43137"/>
                    </a:srgbClr>
                  </a:outerShdw>
                </a:effectLst>
              </a:rPr>
              <a:t>لم تكن كفوءة؟</a:t>
            </a:r>
            <a:endParaRPr lang="en-US" i="1" dirty="0">
              <a:solidFill>
                <a:schemeClr val="bg1"/>
              </a:solidFill>
              <a:effectLst>
                <a:outerShdw blurRad="38100" dist="38100" dir="2700000" algn="tl">
                  <a:srgbClr val="000000">
                    <a:alpha val="43137"/>
                  </a:srgbClr>
                </a:outerShdw>
              </a:effectLst>
            </a:endParaRPr>
          </a:p>
          <a:p>
            <a:pPr algn="r" rtl="1"/>
            <a:r>
              <a:rPr lang="ar-IQ" b="1" i="1" dirty="0">
                <a:solidFill>
                  <a:schemeClr val="bg1"/>
                </a:solidFill>
                <a:effectLst>
                  <a:outerShdw blurRad="38100" dist="38100" dir="2700000" algn="tl">
                    <a:srgbClr val="000000">
                      <a:alpha val="43137"/>
                    </a:srgbClr>
                  </a:outerShdw>
                </a:effectLst>
              </a:rPr>
              <a:t>وكيف يمكن له التوفيق بين العدالة المطلوبةوبين سلطة الاداري </a:t>
            </a:r>
            <a:r>
              <a:rPr lang="ar-IQ" b="1" i="1" dirty="0" smtClean="0">
                <a:solidFill>
                  <a:schemeClr val="bg1"/>
                </a:solidFill>
                <a:effectLst>
                  <a:outerShdw blurRad="38100" dist="38100" dir="2700000" algn="tl">
                    <a:srgbClr val="000000">
                      <a:alpha val="43137"/>
                    </a:srgbClr>
                  </a:outerShdw>
                </a:effectLst>
              </a:rPr>
              <a:t>او </a:t>
            </a:r>
            <a:r>
              <a:rPr lang="ar-IQ" b="1" i="1" dirty="0">
                <a:solidFill>
                  <a:schemeClr val="bg1"/>
                </a:solidFill>
                <a:effectLst>
                  <a:outerShdw blurRad="38100" dist="38100" dir="2700000" algn="tl">
                    <a:srgbClr val="000000">
                      <a:alpha val="43137"/>
                    </a:srgbClr>
                  </a:outerShdw>
                </a:effectLst>
              </a:rPr>
              <a:t>تاثير الاصدقاء </a:t>
            </a:r>
            <a:r>
              <a:rPr lang="ar-IQ" b="1" i="1" dirty="0" smtClean="0">
                <a:solidFill>
                  <a:schemeClr val="bg1"/>
                </a:solidFill>
                <a:effectLst>
                  <a:outerShdw blurRad="38100" dist="38100" dir="2700000" algn="tl">
                    <a:srgbClr val="000000">
                      <a:alpha val="43137"/>
                    </a:srgbClr>
                  </a:outerShdw>
                </a:effectLst>
              </a:rPr>
              <a:t>والتجرد</a:t>
            </a:r>
          </a:p>
          <a:p>
            <a:pPr algn="r" rtl="1"/>
            <a:r>
              <a:rPr lang="ar-IQ" b="1" i="1" dirty="0" smtClean="0">
                <a:solidFill>
                  <a:schemeClr val="bg1"/>
                </a:solidFill>
                <a:effectLst>
                  <a:outerShdw blurRad="38100" dist="38100" dir="2700000" algn="tl">
                    <a:srgbClr val="000000">
                      <a:alpha val="43137"/>
                    </a:srgbClr>
                  </a:outerShdw>
                </a:effectLst>
              </a:rPr>
              <a:t> </a:t>
            </a:r>
            <a:r>
              <a:rPr lang="ar-IQ" b="1" i="1" dirty="0">
                <a:solidFill>
                  <a:schemeClr val="bg1"/>
                </a:solidFill>
                <a:effectLst>
                  <a:outerShdw blurRad="38100" dist="38100" dir="2700000" algn="tl">
                    <a:srgbClr val="000000">
                      <a:alpha val="43137"/>
                    </a:srgbClr>
                  </a:outerShdw>
                </a:effectLst>
              </a:rPr>
              <a:t>من النظرة الذاتية؟ </a:t>
            </a:r>
            <a:endParaRPr lang="en-US" i="1" dirty="0">
              <a:solidFill>
                <a:schemeClr val="bg1"/>
              </a:solidFill>
              <a:effectLst>
                <a:outerShdw blurRad="38100" dist="38100" dir="2700000" algn="tl">
                  <a:srgbClr val="000000">
                    <a:alpha val="43137"/>
                  </a:srgbClr>
                </a:outerShdw>
              </a:effectLst>
            </a:endParaRPr>
          </a:p>
          <a:p>
            <a:pPr algn="r"/>
            <a:r>
              <a:rPr lang="ar-IQ" b="1" i="1" dirty="0">
                <a:solidFill>
                  <a:schemeClr val="bg1"/>
                </a:solidFill>
                <a:effectLst>
                  <a:outerShdw blurRad="38100" dist="38100" dir="2700000" algn="tl">
                    <a:srgbClr val="000000">
                      <a:alpha val="43137"/>
                    </a:srgbClr>
                  </a:outerShdw>
                </a:effectLst>
              </a:rPr>
              <a:t>مثل هذه الاسئلة وغيرها تطرح بقوة عندما يطلب من المحاسب ان يسعى لتحقيق الرضا </a:t>
            </a:r>
            <a:endParaRPr lang="ar-IQ" b="1" i="1" dirty="0" smtClean="0">
              <a:solidFill>
                <a:schemeClr val="bg1"/>
              </a:solidFill>
              <a:effectLst>
                <a:outerShdw blurRad="38100" dist="38100" dir="2700000" algn="tl">
                  <a:srgbClr val="000000">
                    <a:alpha val="43137"/>
                  </a:srgbClr>
                </a:outerShdw>
              </a:effectLst>
            </a:endParaRPr>
          </a:p>
          <a:p>
            <a:pPr algn="r"/>
            <a:r>
              <a:rPr lang="ar-IQ" b="1" i="1" dirty="0" smtClean="0">
                <a:solidFill>
                  <a:schemeClr val="bg1"/>
                </a:solidFill>
                <a:effectLst>
                  <a:outerShdw blurRad="38100" dist="38100" dir="2700000" algn="tl">
                    <a:srgbClr val="000000">
                      <a:alpha val="43137"/>
                    </a:srgbClr>
                  </a:outerShdw>
                </a:effectLst>
              </a:rPr>
              <a:t> </a:t>
            </a:r>
            <a:r>
              <a:rPr lang="ar-IQ" b="1" i="1" dirty="0">
                <a:solidFill>
                  <a:schemeClr val="bg1"/>
                </a:solidFill>
                <a:effectLst>
                  <a:outerShdw blurRad="38100" dist="38100" dir="2700000" algn="tl">
                    <a:srgbClr val="000000">
                      <a:alpha val="43137"/>
                    </a:srgbClr>
                  </a:outerShdw>
                </a:effectLst>
              </a:rPr>
              <a:t>وهو في بيئة تعاني من التحيز والمحاباة او انها تضغط باتجاه اهداف ضيقة.</a:t>
            </a:r>
            <a:endParaRPr lang="ar-IQ" i="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78319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9">
                                            <p:txEl>
                                              <p:pRg st="4" end="4"/>
                                            </p:txEl>
                                          </p:spTgt>
                                        </p:tgtEl>
                                        <p:attrNameLst>
                                          <p:attrName>ppt_x</p:attrName>
                                          <p:attrName>ppt_y</p:attrName>
                                        </p:attrNameLst>
                                      </p:cBhvr>
                                    </p:animMotion>
                                    <p:animRot by="1500000">
                                      <p:cBhvr>
                                        <p:cTn id="7" dur="125" fill="hold">
                                          <p:stCondLst>
                                            <p:cond delay="0"/>
                                          </p:stCondLst>
                                        </p:cTn>
                                        <p:tgtEl>
                                          <p:spTgt spid="9">
                                            <p:txEl>
                                              <p:pRg st="4" end="4"/>
                                            </p:txEl>
                                          </p:spTgt>
                                        </p:tgtEl>
                                        <p:attrNameLst>
                                          <p:attrName>r</p:attrName>
                                        </p:attrNameLst>
                                      </p:cBhvr>
                                    </p:animRot>
                                    <p:animRot by="-1500000">
                                      <p:cBhvr>
                                        <p:cTn id="8" dur="125" fill="hold">
                                          <p:stCondLst>
                                            <p:cond delay="125"/>
                                          </p:stCondLst>
                                        </p:cTn>
                                        <p:tgtEl>
                                          <p:spTgt spid="9">
                                            <p:txEl>
                                              <p:pRg st="4" end="4"/>
                                            </p:txEl>
                                          </p:spTgt>
                                        </p:tgtEl>
                                        <p:attrNameLst>
                                          <p:attrName>r</p:attrName>
                                        </p:attrNameLst>
                                      </p:cBhvr>
                                    </p:animRot>
                                    <p:animRot by="-1500000">
                                      <p:cBhvr>
                                        <p:cTn id="9" dur="125" fill="hold">
                                          <p:stCondLst>
                                            <p:cond delay="250"/>
                                          </p:stCondLst>
                                        </p:cTn>
                                        <p:tgtEl>
                                          <p:spTgt spid="9">
                                            <p:txEl>
                                              <p:pRg st="4" end="4"/>
                                            </p:txEl>
                                          </p:spTgt>
                                        </p:tgtEl>
                                        <p:attrNameLst>
                                          <p:attrName>r</p:attrName>
                                        </p:attrNameLst>
                                      </p:cBhvr>
                                    </p:animRot>
                                    <p:animRot by="1500000">
                                      <p:cBhvr>
                                        <p:cTn id="10" dur="125" fill="hold">
                                          <p:stCondLst>
                                            <p:cond delay="375"/>
                                          </p:stCondLst>
                                        </p:cTn>
                                        <p:tgtEl>
                                          <p:spTgt spid="9">
                                            <p:txEl>
                                              <p:pRg st="4" end="4"/>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anim calcmode="lin" valueType="num">
                                      <p:cBhvr>
                                        <p:cTn id="15" dur="1000" fill="hold"/>
                                        <p:tgtEl>
                                          <p:spTgt spid="9">
                                            <p:txEl>
                                              <p:pRg st="6" end="6"/>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6" end="6"/>
                                            </p:txEl>
                                          </p:spTgt>
                                        </p:tgtEl>
                                        <p:attrNameLst>
                                          <p:attrName>ppt_h</p:attrName>
                                        </p:attrNameLst>
                                      </p:cBhvr>
                                      <p:tavLst>
                                        <p:tav tm="0">
                                          <p:val>
                                            <p:fltVal val="0"/>
                                          </p:val>
                                        </p:tav>
                                        <p:tav tm="100000">
                                          <p:val>
                                            <p:strVal val="#ppt_h"/>
                                          </p:val>
                                        </p:tav>
                                      </p:tavLst>
                                    </p:anim>
                                    <p:anim calcmode="lin" valueType="num">
                                      <p:cBhvr>
                                        <p:cTn id="17" dur="1000" fill="hold"/>
                                        <p:tgtEl>
                                          <p:spTgt spid="9">
                                            <p:txEl>
                                              <p:pRg st="6" end="6"/>
                                            </p:txEl>
                                          </p:spTgt>
                                        </p:tgtEl>
                                        <p:attrNameLst>
                                          <p:attrName>style.rotation</p:attrName>
                                        </p:attrNameLst>
                                      </p:cBhvr>
                                      <p:tavLst>
                                        <p:tav tm="0">
                                          <p:val>
                                            <p:fltVal val="90"/>
                                          </p:val>
                                        </p:tav>
                                        <p:tav tm="100000">
                                          <p:val>
                                            <p:fltVal val="0"/>
                                          </p:val>
                                        </p:tav>
                                      </p:tavLst>
                                    </p:anim>
                                    <p:animEffect transition="in" filter="fade">
                                      <p:cBhvr>
                                        <p:cTn id="18" dur="1000"/>
                                        <p:tgtEl>
                                          <p:spTgt spid="9">
                                            <p:txEl>
                                              <p:pRg st="6" end="6"/>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anim calcmode="lin" valueType="num">
                                      <p:cBhvr>
                                        <p:cTn id="21" dur="1000" fill="hold"/>
                                        <p:tgtEl>
                                          <p:spTgt spid="9">
                                            <p:txEl>
                                              <p:pRg st="7" end="7"/>
                                            </p:txEl>
                                          </p:spTgt>
                                        </p:tgtEl>
                                        <p:attrNameLst>
                                          <p:attrName>ppt_w</p:attrName>
                                        </p:attrNameLst>
                                      </p:cBhvr>
                                      <p:tavLst>
                                        <p:tav tm="0">
                                          <p:val>
                                            <p:fltVal val="0"/>
                                          </p:val>
                                        </p:tav>
                                        <p:tav tm="100000">
                                          <p:val>
                                            <p:strVal val="#ppt_w"/>
                                          </p:val>
                                        </p:tav>
                                      </p:tavLst>
                                    </p:anim>
                                    <p:anim calcmode="lin" valueType="num">
                                      <p:cBhvr>
                                        <p:cTn id="22" dur="1000" fill="hold"/>
                                        <p:tgtEl>
                                          <p:spTgt spid="9">
                                            <p:txEl>
                                              <p:pRg st="7" end="7"/>
                                            </p:txEl>
                                          </p:spTgt>
                                        </p:tgtEl>
                                        <p:attrNameLst>
                                          <p:attrName>ppt_h</p:attrName>
                                        </p:attrNameLst>
                                      </p:cBhvr>
                                      <p:tavLst>
                                        <p:tav tm="0">
                                          <p:val>
                                            <p:fltVal val="0"/>
                                          </p:val>
                                        </p:tav>
                                        <p:tav tm="100000">
                                          <p:val>
                                            <p:strVal val="#ppt_h"/>
                                          </p:val>
                                        </p:tav>
                                      </p:tavLst>
                                    </p:anim>
                                    <p:anim calcmode="lin" valueType="num">
                                      <p:cBhvr>
                                        <p:cTn id="23" dur="1000" fill="hold"/>
                                        <p:tgtEl>
                                          <p:spTgt spid="9">
                                            <p:txEl>
                                              <p:pRg st="7" end="7"/>
                                            </p:txEl>
                                          </p:spTgt>
                                        </p:tgtEl>
                                        <p:attrNameLst>
                                          <p:attrName>style.rotation</p:attrName>
                                        </p:attrNameLst>
                                      </p:cBhvr>
                                      <p:tavLst>
                                        <p:tav tm="0">
                                          <p:val>
                                            <p:fltVal val="90"/>
                                          </p:val>
                                        </p:tav>
                                        <p:tav tm="100000">
                                          <p:val>
                                            <p:fltVal val="0"/>
                                          </p:val>
                                        </p:tav>
                                      </p:tavLst>
                                    </p:anim>
                                    <p:animEffect transition="in" filter="fade">
                                      <p:cBhvr>
                                        <p:cTn id="24" dur="1000"/>
                                        <p:tgtEl>
                                          <p:spTgt spid="9">
                                            <p:txEl>
                                              <p:pRg st="7" end="7"/>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 calcmode="lin" valueType="num">
                                      <p:cBhvr>
                                        <p:cTn id="27" dur="1000" fill="hold"/>
                                        <p:tgtEl>
                                          <p:spTgt spid="9">
                                            <p:txEl>
                                              <p:pRg st="8" end="8"/>
                                            </p:txEl>
                                          </p:spTgt>
                                        </p:tgtEl>
                                        <p:attrNameLst>
                                          <p:attrName>ppt_w</p:attrName>
                                        </p:attrNameLst>
                                      </p:cBhvr>
                                      <p:tavLst>
                                        <p:tav tm="0">
                                          <p:val>
                                            <p:fltVal val="0"/>
                                          </p:val>
                                        </p:tav>
                                        <p:tav tm="100000">
                                          <p:val>
                                            <p:strVal val="#ppt_w"/>
                                          </p:val>
                                        </p:tav>
                                      </p:tavLst>
                                    </p:anim>
                                    <p:anim calcmode="lin" valueType="num">
                                      <p:cBhvr>
                                        <p:cTn id="28" dur="1000" fill="hold"/>
                                        <p:tgtEl>
                                          <p:spTgt spid="9">
                                            <p:txEl>
                                              <p:pRg st="8" end="8"/>
                                            </p:txEl>
                                          </p:spTgt>
                                        </p:tgtEl>
                                        <p:attrNameLst>
                                          <p:attrName>ppt_h</p:attrName>
                                        </p:attrNameLst>
                                      </p:cBhvr>
                                      <p:tavLst>
                                        <p:tav tm="0">
                                          <p:val>
                                            <p:fltVal val="0"/>
                                          </p:val>
                                        </p:tav>
                                        <p:tav tm="100000">
                                          <p:val>
                                            <p:strVal val="#ppt_h"/>
                                          </p:val>
                                        </p:tav>
                                      </p:tavLst>
                                    </p:anim>
                                    <p:anim calcmode="lin" valueType="num">
                                      <p:cBhvr>
                                        <p:cTn id="29" dur="1000" fill="hold"/>
                                        <p:tgtEl>
                                          <p:spTgt spid="9">
                                            <p:txEl>
                                              <p:pRg st="8" end="8"/>
                                            </p:txEl>
                                          </p:spTgt>
                                        </p:tgtEl>
                                        <p:attrNameLst>
                                          <p:attrName>style.rotation</p:attrName>
                                        </p:attrNameLst>
                                      </p:cBhvr>
                                      <p:tavLst>
                                        <p:tav tm="0">
                                          <p:val>
                                            <p:fltVal val="90"/>
                                          </p:val>
                                        </p:tav>
                                        <p:tav tm="100000">
                                          <p:val>
                                            <p:fltVal val="0"/>
                                          </p:val>
                                        </p:tav>
                                      </p:tavLst>
                                    </p:anim>
                                    <p:animEffect transition="in" filter="fade">
                                      <p:cBhvr>
                                        <p:cTn id="30" dur="1000"/>
                                        <p:tgtEl>
                                          <p:spTgt spid="9">
                                            <p:txEl>
                                              <p:pRg st="8" end="8"/>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anim calcmode="lin" valueType="num">
                                      <p:cBhvr>
                                        <p:cTn id="33" dur="1000" fill="hold"/>
                                        <p:tgtEl>
                                          <p:spTgt spid="9">
                                            <p:txEl>
                                              <p:pRg st="9" end="9"/>
                                            </p:txEl>
                                          </p:spTgt>
                                        </p:tgtEl>
                                        <p:attrNameLst>
                                          <p:attrName>ppt_w</p:attrName>
                                        </p:attrNameLst>
                                      </p:cBhvr>
                                      <p:tavLst>
                                        <p:tav tm="0">
                                          <p:val>
                                            <p:fltVal val="0"/>
                                          </p:val>
                                        </p:tav>
                                        <p:tav tm="100000">
                                          <p:val>
                                            <p:strVal val="#ppt_w"/>
                                          </p:val>
                                        </p:tav>
                                      </p:tavLst>
                                    </p:anim>
                                    <p:anim calcmode="lin" valueType="num">
                                      <p:cBhvr>
                                        <p:cTn id="34" dur="1000" fill="hold"/>
                                        <p:tgtEl>
                                          <p:spTgt spid="9">
                                            <p:txEl>
                                              <p:pRg st="9" end="9"/>
                                            </p:txEl>
                                          </p:spTgt>
                                        </p:tgtEl>
                                        <p:attrNameLst>
                                          <p:attrName>ppt_h</p:attrName>
                                        </p:attrNameLst>
                                      </p:cBhvr>
                                      <p:tavLst>
                                        <p:tav tm="0">
                                          <p:val>
                                            <p:fltVal val="0"/>
                                          </p:val>
                                        </p:tav>
                                        <p:tav tm="100000">
                                          <p:val>
                                            <p:strVal val="#ppt_h"/>
                                          </p:val>
                                        </p:tav>
                                      </p:tavLst>
                                    </p:anim>
                                    <p:anim calcmode="lin" valueType="num">
                                      <p:cBhvr>
                                        <p:cTn id="35" dur="1000" fill="hold"/>
                                        <p:tgtEl>
                                          <p:spTgt spid="9">
                                            <p:txEl>
                                              <p:pRg st="9" end="9"/>
                                            </p:txEl>
                                          </p:spTgt>
                                        </p:tgtEl>
                                        <p:attrNameLst>
                                          <p:attrName>style.rotation</p:attrName>
                                        </p:attrNameLst>
                                      </p:cBhvr>
                                      <p:tavLst>
                                        <p:tav tm="0">
                                          <p:val>
                                            <p:fltVal val="90"/>
                                          </p:val>
                                        </p:tav>
                                        <p:tav tm="100000">
                                          <p:val>
                                            <p:fltVal val="0"/>
                                          </p:val>
                                        </p:tav>
                                      </p:tavLst>
                                    </p:anim>
                                    <p:animEffect transition="in" filter="fade">
                                      <p:cBhvr>
                                        <p:cTn id="36" dur="1000"/>
                                        <p:tgtEl>
                                          <p:spTgt spid="9">
                                            <p:txEl>
                                              <p:pRg st="9" end="9"/>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9">
                                            <p:txEl>
                                              <p:pRg st="10" end="10"/>
                                            </p:txEl>
                                          </p:spTgt>
                                        </p:tgtEl>
                                        <p:attrNameLst>
                                          <p:attrName>style.visibility</p:attrName>
                                        </p:attrNameLst>
                                      </p:cBhvr>
                                      <p:to>
                                        <p:strVal val="visible"/>
                                      </p:to>
                                    </p:set>
                                    <p:anim calcmode="lin" valueType="num">
                                      <p:cBhvr>
                                        <p:cTn id="39" dur="1000" fill="hold"/>
                                        <p:tgtEl>
                                          <p:spTgt spid="9">
                                            <p:txEl>
                                              <p:pRg st="10" end="10"/>
                                            </p:txEl>
                                          </p:spTgt>
                                        </p:tgtEl>
                                        <p:attrNameLst>
                                          <p:attrName>ppt_w</p:attrName>
                                        </p:attrNameLst>
                                      </p:cBhvr>
                                      <p:tavLst>
                                        <p:tav tm="0">
                                          <p:val>
                                            <p:fltVal val="0"/>
                                          </p:val>
                                        </p:tav>
                                        <p:tav tm="100000">
                                          <p:val>
                                            <p:strVal val="#ppt_w"/>
                                          </p:val>
                                        </p:tav>
                                      </p:tavLst>
                                    </p:anim>
                                    <p:anim calcmode="lin" valueType="num">
                                      <p:cBhvr>
                                        <p:cTn id="40" dur="1000" fill="hold"/>
                                        <p:tgtEl>
                                          <p:spTgt spid="9">
                                            <p:txEl>
                                              <p:pRg st="10" end="10"/>
                                            </p:txEl>
                                          </p:spTgt>
                                        </p:tgtEl>
                                        <p:attrNameLst>
                                          <p:attrName>ppt_h</p:attrName>
                                        </p:attrNameLst>
                                      </p:cBhvr>
                                      <p:tavLst>
                                        <p:tav tm="0">
                                          <p:val>
                                            <p:fltVal val="0"/>
                                          </p:val>
                                        </p:tav>
                                        <p:tav tm="100000">
                                          <p:val>
                                            <p:strVal val="#ppt_h"/>
                                          </p:val>
                                        </p:tav>
                                      </p:tavLst>
                                    </p:anim>
                                    <p:anim calcmode="lin" valueType="num">
                                      <p:cBhvr>
                                        <p:cTn id="41" dur="1000" fill="hold"/>
                                        <p:tgtEl>
                                          <p:spTgt spid="9">
                                            <p:txEl>
                                              <p:pRg st="10" end="10"/>
                                            </p:txEl>
                                          </p:spTgt>
                                        </p:tgtEl>
                                        <p:attrNameLst>
                                          <p:attrName>style.rotation</p:attrName>
                                        </p:attrNameLst>
                                      </p:cBhvr>
                                      <p:tavLst>
                                        <p:tav tm="0">
                                          <p:val>
                                            <p:fltVal val="90"/>
                                          </p:val>
                                        </p:tav>
                                        <p:tav tm="100000">
                                          <p:val>
                                            <p:fltVal val="0"/>
                                          </p:val>
                                        </p:tav>
                                      </p:tavLst>
                                    </p:anim>
                                    <p:animEffect transition="in" filter="fade">
                                      <p:cBhvr>
                                        <p:cTn id="42" dur="1000"/>
                                        <p:tgtEl>
                                          <p:spTgt spid="9">
                                            <p:txEl>
                                              <p:pRg st="10" end="10"/>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9">
                                            <p:txEl>
                                              <p:pRg st="11" end="11"/>
                                            </p:txEl>
                                          </p:spTgt>
                                        </p:tgtEl>
                                        <p:attrNameLst>
                                          <p:attrName>style.visibility</p:attrName>
                                        </p:attrNameLst>
                                      </p:cBhvr>
                                      <p:to>
                                        <p:strVal val="visible"/>
                                      </p:to>
                                    </p:set>
                                    <p:anim calcmode="lin" valueType="num">
                                      <p:cBhvr>
                                        <p:cTn id="45" dur="1000" fill="hold"/>
                                        <p:tgtEl>
                                          <p:spTgt spid="9">
                                            <p:txEl>
                                              <p:pRg st="11" end="11"/>
                                            </p:txEl>
                                          </p:spTgt>
                                        </p:tgtEl>
                                        <p:attrNameLst>
                                          <p:attrName>ppt_w</p:attrName>
                                        </p:attrNameLst>
                                      </p:cBhvr>
                                      <p:tavLst>
                                        <p:tav tm="0">
                                          <p:val>
                                            <p:fltVal val="0"/>
                                          </p:val>
                                        </p:tav>
                                        <p:tav tm="100000">
                                          <p:val>
                                            <p:strVal val="#ppt_w"/>
                                          </p:val>
                                        </p:tav>
                                      </p:tavLst>
                                    </p:anim>
                                    <p:anim calcmode="lin" valueType="num">
                                      <p:cBhvr>
                                        <p:cTn id="46" dur="1000" fill="hold"/>
                                        <p:tgtEl>
                                          <p:spTgt spid="9">
                                            <p:txEl>
                                              <p:pRg st="11" end="11"/>
                                            </p:txEl>
                                          </p:spTgt>
                                        </p:tgtEl>
                                        <p:attrNameLst>
                                          <p:attrName>ppt_h</p:attrName>
                                        </p:attrNameLst>
                                      </p:cBhvr>
                                      <p:tavLst>
                                        <p:tav tm="0">
                                          <p:val>
                                            <p:fltVal val="0"/>
                                          </p:val>
                                        </p:tav>
                                        <p:tav tm="100000">
                                          <p:val>
                                            <p:strVal val="#ppt_h"/>
                                          </p:val>
                                        </p:tav>
                                      </p:tavLst>
                                    </p:anim>
                                    <p:anim calcmode="lin" valueType="num">
                                      <p:cBhvr>
                                        <p:cTn id="47" dur="1000" fill="hold"/>
                                        <p:tgtEl>
                                          <p:spTgt spid="9">
                                            <p:txEl>
                                              <p:pRg st="11" end="11"/>
                                            </p:txEl>
                                          </p:spTgt>
                                        </p:tgtEl>
                                        <p:attrNameLst>
                                          <p:attrName>style.rotation</p:attrName>
                                        </p:attrNameLst>
                                      </p:cBhvr>
                                      <p:tavLst>
                                        <p:tav tm="0">
                                          <p:val>
                                            <p:fltVal val="90"/>
                                          </p:val>
                                        </p:tav>
                                        <p:tav tm="100000">
                                          <p:val>
                                            <p:fltVal val="0"/>
                                          </p:val>
                                        </p:tav>
                                      </p:tavLst>
                                    </p:anim>
                                    <p:animEffect transition="in" filter="fade">
                                      <p:cBhvr>
                                        <p:cTn id="48" dur="1000"/>
                                        <p:tgtEl>
                                          <p:spTgt spid="9">
                                            <p:txEl>
                                              <p:pRg st="11" end="11"/>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9">
                                            <p:txEl>
                                              <p:pRg st="12" end="12"/>
                                            </p:txEl>
                                          </p:spTgt>
                                        </p:tgtEl>
                                        <p:attrNameLst>
                                          <p:attrName>style.visibility</p:attrName>
                                        </p:attrNameLst>
                                      </p:cBhvr>
                                      <p:to>
                                        <p:strVal val="visible"/>
                                      </p:to>
                                    </p:set>
                                    <p:anim calcmode="lin" valueType="num">
                                      <p:cBhvr>
                                        <p:cTn id="51" dur="1000" fill="hold"/>
                                        <p:tgtEl>
                                          <p:spTgt spid="9">
                                            <p:txEl>
                                              <p:pRg st="12" end="12"/>
                                            </p:txEl>
                                          </p:spTgt>
                                        </p:tgtEl>
                                        <p:attrNameLst>
                                          <p:attrName>ppt_w</p:attrName>
                                        </p:attrNameLst>
                                      </p:cBhvr>
                                      <p:tavLst>
                                        <p:tav tm="0">
                                          <p:val>
                                            <p:fltVal val="0"/>
                                          </p:val>
                                        </p:tav>
                                        <p:tav tm="100000">
                                          <p:val>
                                            <p:strVal val="#ppt_w"/>
                                          </p:val>
                                        </p:tav>
                                      </p:tavLst>
                                    </p:anim>
                                    <p:anim calcmode="lin" valueType="num">
                                      <p:cBhvr>
                                        <p:cTn id="52" dur="1000" fill="hold"/>
                                        <p:tgtEl>
                                          <p:spTgt spid="9">
                                            <p:txEl>
                                              <p:pRg st="12" end="12"/>
                                            </p:txEl>
                                          </p:spTgt>
                                        </p:tgtEl>
                                        <p:attrNameLst>
                                          <p:attrName>ppt_h</p:attrName>
                                        </p:attrNameLst>
                                      </p:cBhvr>
                                      <p:tavLst>
                                        <p:tav tm="0">
                                          <p:val>
                                            <p:fltVal val="0"/>
                                          </p:val>
                                        </p:tav>
                                        <p:tav tm="100000">
                                          <p:val>
                                            <p:strVal val="#ppt_h"/>
                                          </p:val>
                                        </p:tav>
                                      </p:tavLst>
                                    </p:anim>
                                    <p:anim calcmode="lin" valueType="num">
                                      <p:cBhvr>
                                        <p:cTn id="53" dur="1000" fill="hold"/>
                                        <p:tgtEl>
                                          <p:spTgt spid="9">
                                            <p:txEl>
                                              <p:pRg st="12" end="12"/>
                                            </p:txEl>
                                          </p:spTgt>
                                        </p:tgtEl>
                                        <p:attrNameLst>
                                          <p:attrName>style.rotation</p:attrName>
                                        </p:attrNameLst>
                                      </p:cBhvr>
                                      <p:tavLst>
                                        <p:tav tm="0">
                                          <p:val>
                                            <p:fltVal val="90"/>
                                          </p:val>
                                        </p:tav>
                                        <p:tav tm="100000">
                                          <p:val>
                                            <p:fltVal val="0"/>
                                          </p:val>
                                        </p:tav>
                                      </p:tavLst>
                                    </p:anim>
                                    <p:animEffect transition="in" filter="fade">
                                      <p:cBhvr>
                                        <p:cTn id="54" dur="1000"/>
                                        <p:tgtEl>
                                          <p:spTgt spid="9">
                                            <p:txEl>
                                              <p:pRg st="12" end="12"/>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9">
                                            <p:txEl>
                                              <p:pRg st="13" end="13"/>
                                            </p:txEl>
                                          </p:spTgt>
                                        </p:tgtEl>
                                        <p:attrNameLst>
                                          <p:attrName>style.visibility</p:attrName>
                                        </p:attrNameLst>
                                      </p:cBhvr>
                                      <p:to>
                                        <p:strVal val="visible"/>
                                      </p:to>
                                    </p:set>
                                    <p:anim calcmode="lin" valueType="num">
                                      <p:cBhvr>
                                        <p:cTn id="57" dur="1000" fill="hold"/>
                                        <p:tgtEl>
                                          <p:spTgt spid="9">
                                            <p:txEl>
                                              <p:pRg st="13" end="13"/>
                                            </p:txEl>
                                          </p:spTgt>
                                        </p:tgtEl>
                                        <p:attrNameLst>
                                          <p:attrName>ppt_w</p:attrName>
                                        </p:attrNameLst>
                                      </p:cBhvr>
                                      <p:tavLst>
                                        <p:tav tm="0">
                                          <p:val>
                                            <p:fltVal val="0"/>
                                          </p:val>
                                        </p:tav>
                                        <p:tav tm="100000">
                                          <p:val>
                                            <p:strVal val="#ppt_w"/>
                                          </p:val>
                                        </p:tav>
                                      </p:tavLst>
                                    </p:anim>
                                    <p:anim calcmode="lin" valueType="num">
                                      <p:cBhvr>
                                        <p:cTn id="58" dur="1000" fill="hold"/>
                                        <p:tgtEl>
                                          <p:spTgt spid="9">
                                            <p:txEl>
                                              <p:pRg st="13" end="13"/>
                                            </p:txEl>
                                          </p:spTgt>
                                        </p:tgtEl>
                                        <p:attrNameLst>
                                          <p:attrName>ppt_h</p:attrName>
                                        </p:attrNameLst>
                                      </p:cBhvr>
                                      <p:tavLst>
                                        <p:tav tm="0">
                                          <p:val>
                                            <p:fltVal val="0"/>
                                          </p:val>
                                        </p:tav>
                                        <p:tav tm="100000">
                                          <p:val>
                                            <p:strVal val="#ppt_h"/>
                                          </p:val>
                                        </p:tav>
                                      </p:tavLst>
                                    </p:anim>
                                    <p:anim calcmode="lin" valueType="num">
                                      <p:cBhvr>
                                        <p:cTn id="59" dur="1000" fill="hold"/>
                                        <p:tgtEl>
                                          <p:spTgt spid="9">
                                            <p:txEl>
                                              <p:pRg st="13" end="13"/>
                                            </p:txEl>
                                          </p:spTgt>
                                        </p:tgtEl>
                                        <p:attrNameLst>
                                          <p:attrName>style.rotation</p:attrName>
                                        </p:attrNameLst>
                                      </p:cBhvr>
                                      <p:tavLst>
                                        <p:tav tm="0">
                                          <p:val>
                                            <p:fltVal val="90"/>
                                          </p:val>
                                        </p:tav>
                                        <p:tav tm="100000">
                                          <p:val>
                                            <p:fltVal val="0"/>
                                          </p:val>
                                        </p:tav>
                                      </p:tavLst>
                                    </p:anim>
                                    <p:animEffect transition="in" filter="fade">
                                      <p:cBhvr>
                                        <p:cTn id="60" dur="1000"/>
                                        <p:tgtEl>
                                          <p:spTgt spid="9">
                                            <p:txEl>
                                              <p:pRg st="13" end="13"/>
                                            </p:txEl>
                                          </p:spTgt>
                                        </p:tgtEl>
                                      </p:cBhvr>
                                    </p:animEffect>
                                  </p:childTnLst>
                                </p:cTn>
                              </p:par>
                              <p:par>
                                <p:cTn id="61" presetID="31" presetClass="entr" presetSubtype="0" fill="hold" nodeType="withEffect">
                                  <p:stCondLst>
                                    <p:cond delay="0"/>
                                  </p:stCondLst>
                                  <p:childTnLst>
                                    <p:set>
                                      <p:cBhvr>
                                        <p:cTn id="62" dur="1" fill="hold">
                                          <p:stCondLst>
                                            <p:cond delay="0"/>
                                          </p:stCondLst>
                                        </p:cTn>
                                        <p:tgtEl>
                                          <p:spTgt spid="9">
                                            <p:txEl>
                                              <p:pRg st="14" end="14"/>
                                            </p:txEl>
                                          </p:spTgt>
                                        </p:tgtEl>
                                        <p:attrNameLst>
                                          <p:attrName>style.visibility</p:attrName>
                                        </p:attrNameLst>
                                      </p:cBhvr>
                                      <p:to>
                                        <p:strVal val="visible"/>
                                      </p:to>
                                    </p:set>
                                    <p:anim calcmode="lin" valueType="num">
                                      <p:cBhvr>
                                        <p:cTn id="63" dur="1000" fill="hold"/>
                                        <p:tgtEl>
                                          <p:spTgt spid="9">
                                            <p:txEl>
                                              <p:pRg st="14" end="14"/>
                                            </p:txEl>
                                          </p:spTgt>
                                        </p:tgtEl>
                                        <p:attrNameLst>
                                          <p:attrName>ppt_w</p:attrName>
                                        </p:attrNameLst>
                                      </p:cBhvr>
                                      <p:tavLst>
                                        <p:tav tm="0">
                                          <p:val>
                                            <p:fltVal val="0"/>
                                          </p:val>
                                        </p:tav>
                                        <p:tav tm="100000">
                                          <p:val>
                                            <p:strVal val="#ppt_w"/>
                                          </p:val>
                                        </p:tav>
                                      </p:tavLst>
                                    </p:anim>
                                    <p:anim calcmode="lin" valueType="num">
                                      <p:cBhvr>
                                        <p:cTn id="64" dur="1000" fill="hold"/>
                                        <p:tgtEl>
                                          <p:spTgt spid="9">
                                            <p:txEl>
                                              <p:pRg st="14" end="14"/>
                                            </p:txEl>
                                          </p:spTgt>
                                        </p:tgtEl>
                                        <p:attrNameLst>
                                          <p:attrName>ppt_h</p:attrName>
                                        </p:attrNameLst>
                                      </p:cBhvr>
                                      <p:tavLst>
                                        <p:tav tm="0">
                                          <p:val>
                                            <p:fltVal val="0"/>
                                          </p:val>
                                        </p:tav>
                                        <p:tav tm="100000">
                                          <p:val>
                                            <p:strVal val="#ppt_h"/>
                                          </p:val>
                                        </p:tav>
                                      </p:tavLst>
                                    </p:anim>
                                    <p:anim calcmode="lin" valueType="num">
                                      <p:cBhvr>
                                        <p:cTn id="65" dur="1000" fill="hold"/>
                                        <p:tgtEl>
                                          <p:spTgt spid="9">
                                            <p:txEl>
                                              <p:pRg st="14" end="14"/>
                                            </p:txEl>
                                          </p:spTgt>
                                        </p:tgtEl>
                                        <p:attrNameLst>
                                          <p:attrName>style.rotation</p:attrName>
                                        </p:attrNameLst>
                                      </p:cBhvr>
                                      <p:tavLst>
                                        <p:tav tm="0">
                                          <p:val>
                                            <p:fltVal val="90"/>
                                          </p:val>
                                        </p:tav>
                                        <p:tav tm="100000">
                                          <p:val>
                                            <p:fltVal val="0"/>
                                          </p:val>
                                        </p:tav>
                                      </p:tavLst>
                                    </p:anim>
                                    <p:animEffect transition="in" filter="fade">
                                      <p:cBhvr>
                                        <p:cTn id="66" dur="1000"/>
                                        <p:tgtEl>
                                          <p:spTgt spid="9">
                                            <p:txEl>
                                              <p:pRg st="14" end="14"/>
                                            </p:txEl>
                                          </p:spTgt>
                                        </p:tgtEl>
                                      </p:cBhvr>
                                    </p:animEffect>
                                  </p:childTnLst>
                                </p:cTn>
                              </p:par>
                              <p:par>
                                <p:cTn id="67" presetID="31" presetClass="entr" presetSubtype="0" fill="hold" nodeType="withEffect">
                                  <p:stCondLst>
                                    <p:cond delay="0"/>
                                  </p:stCondLst>
                                  <p:childTnLst>
                                    <p:set>
                                      <p:cBhvr>
                                        <p:cTn id="68" dur="1" fill="hold">
                                          <p:stCondLst>
                                            <p:cond delay="0"/>
                                          </p:stCondLst>
                                        </p:cTn>
                                        <p:tgtEl>
                                          <p:spTgt spid="9">
                                            <p:txEl>
                                              <p:pRg st="15" end="15"/>
                                            </p:txEl>
                                          </p:spTgt>
                                        </p:tgtEl>
                                        <p:attrNameLst>
                                          <p:attrName>style.visibility</p:attrName>
                                        </p:attrNameLst>
                                      </p:cBhvr>
                                      <p:to>
                                        <p:strVal val="visible"/>
                                      </p:to>
                                    </p:set>
                                    <p:anim calcmode="lin" valueType="num">
                                      <p:cBhvr>
                                        <p:cTn id="69" dur="1000" fill="hold"/>
                                        <p:tgtEl>
                                          <p:spTgt spid="9">
                                            <p:txEl>
                                              <p:pRg st="15" end="15"/>
                                            </p:txEl>
                                          </p:spTgt>
                                        </p:tgtEl>
                                        <p:attrNameLst>
                                          <p:attrName>ppt_w</p:attrName>
                                        </p:attrNameLst>
                                      </p:cBhvr>
                                      <p:tavLst>
                                        <p:tav tm="0">
                                          <p:val>
                                            <p:fltVal val="0"/>
                                          </p:val>
                                        </p:tav>
                                        <p:tav tm="100000">
                                          <p:val>
                                            <p:strVal val="#ppt_w"/>
                                          </p:val>
                                        </p:tav>
                                      </p:tavLst>
                                    </p:anim>
                                    <p:anim calcmode="lin" valueType="num">
                                      <p:cBhvr>
                                        <p:cTn id="70" dur="1000" fill="hold"/>
                                        <p:tgtEl>
                                          <p:spTgt spid="9">
                                            <p:txEl>
                                              <p:pRg st="15" end="15"/>
                                            </p:txEl>
                                          </p:spTgt>
                                        </p:tgtEl>
                                        <p:attrNameLst>
                                          <p:attrName>ppt_h</p:attrName>
                                        </p:attrNameLst>
                                      </p:cBhvr>
                                      <p:tavLst>
                                        <p:tav tm="0">
                                          <p:val>
                                            <p:fltVal val="0"/>
                                          </p:val>
                                        </p:tav>
                                        <p:tav tm="100000">
                                          <p:val>
                                            <p:strVal val="#ppt_h"/>
                                          </p:val>
                                        </p:tav>
                                      </p:tavLst>
                                    </p:anim>
                                    <p:anim calcmode="lin" valueType="num">
                                      <p:cBhvr>
                                        <p:cTn id="71" dur="1000" fill="hold"/>
                                        <p:tgtEl>
                                          <p:spTgt spid="9">
                                            <p:txEl>
                                              <p:pRg st="15" end="15"/>
                                            </p:txEl>
                                          </p:spTgt>
                                        </p:tgtEl>
                                        <p:attrNameLst>
                                          <p:attrName>style.rotation</p:attrName>
                                        </p:attrNameLst>
                                      </p:cBhvr>
                                      <p:tavLst>
                                        <p:tav tm="0">
                                          <p:val>
                                            <p:fltVal val="90"/>
                                          </p:val>
                                        </p:tav>
                                        <p:tav tm="100000">
                                          <p:val>
                                            <p:fltVal val="0"/>
                                          </p:val>
                                        </p:tav>
                                      </p:tavLst>
                                    </p:anim>
                                    <p:animEffect transition="in" filter="fade">
                                      <p:cBhvr>
                                        <p:cTn id="72" dur="10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8" name="Content Placeholder 7"/>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15000"/>
                    </a14:imgEffect>
                  </a14:imgLayer>
                </a14:imgProps>
              </a:ext>
              <a:ext uri="{28A0092B-C50C-407E-A947-70E740481C1C}">
                <a14:useLocalDpi xmlns:a14="http://schemas.microsoft.com/office/drawing/2010/main" val="0"/>
              </a:ext>
            </a:extLst>
          </a:blip>
          <a:stretch>
            <a:fillRect/>
          </a:stretch>
        </p:blipFill>
        <p:spPr>
          <a:xfrm>
            <a:off x="-76200" y="-76200"/>
            <a:ext cx="9426523" cy="69539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152400" y="152399"/>
            <a:ext cx="8458200" cy="6524863"/>
          </a:xfrm>
          <a:prstGeom prst="rect">
            <a:avLst/>
          </a:prstGeom>
          <a:noFill/>
        </p:spPr>
        <p:txBody>
          <a:bodyPr wrap="square" rtlCol="1">
            <a:spAutoFit/>
          </a:bodyPr>
          <a:lstStyle/>
          <a:p>
            <a:pPr algn="r" rtl="1"/>
            <a:endParaRPr lang="ar-IQ" sz="2000" b="1" i="1" u="sng" dirty="0" smtClean="0">
              <a:effectLst>
                <a:outerShdw blurRad="38100" dist="38100" dir="2700000" algn="tl">
                  <a:srgbClr val="000000">
                    <a:alpha val="43137"/>
                  </a:srgbClr>
                </a:outerShdw>
              </a:effectLst>
            </a:endParaRPr>
          </a:p>
          <a:p>
            <a:pPr algn="r" rtl="1"/>
            <a:r>
              <a:rPr lang="ar-IQ" sz="2000" b="1" i="1" u="sng" dirty="0" smtClean="0">
                <a:solidFill>
                  <a:schemeClr val="bg1"/>
                </a:solidFill>
              </a:rPr>
              <a:t>خامسا</a:t>
            </a:r>
            <a:r>
              <a:rPr lang="ar-IQ" sz="2000" b="1" i="1" u="sng" dirty="0">
                <a:solidFill>
                  <a:schemeClr val="bg1"/>
                </a:solidFill>
              </a:rPr>
              <a:t>: الاستناجات</a:t>
            </a:r>
            <a:r>
              <a:rPr lang="ar-IQ" sz="2000" b="1" i="1" u="sng" dirty="0" smtClean="0">
                <a:solidFill>
                  <a:schemeClr val="bg1"/>
                </a:solidFill>
              </a:rPr>
              <a:t>:</a:t>
            </a:r>
          </a:p>
          <a:p>
            <a:pPr algn="r" rtl="1"/>
            <a:endParaRPr lang="en-US" sz="2000" i="1" dirty="0">
              <a:solidFill>
                <a:schemeClr val="bg1"/>
              </a:solidFill>
            </a:endParaRPr>
          </a:p>
          <a:p>
            <a:pPr lvl="0" algn="r" rtl="1"/>
            <a:r>
              <a:rPr lang="ar-IQ" sz="2000" b="1" i="1" dirty="0" smtClean="0">
                <a:solidFill>
                  <a:schemeClr val="bg1"/>
                </a:solidFill>
              </a:rPr>
              <a:t>1- تحتاج </a:t>
            </a:r>
            <a:r>
              <a:rPr lang="ar-IQ" sz="2000" b="1" i="1" dirty="0">
                <a:solidFill>
                  <a:schemeClr val="bg1"/>
                </a:solidFill>
              </a:rPr>
              <a:t>مهنة المحاسب بالعراق الى ان تمتلك قواعد اخلاقية لمهنة المحاسبة يلتزم بها المحاسب عند ممارسته المهنة ، لحماية المهنة والجمهور العام على اعتبار ان ذلك يمثل الاهداف الاساسية للقواعد المهنية.</a:t>
            </a:r>
            <a:endParaRPr lang="en-US" sz="2000" i="1" dirty="0">
              <a:solidFill>
                <a:schemeClr val="bg1"/>
              </a:solidFill>
            </a:endParaRPr>
          </a:p>
          <a:p>
            <a:pPr lvl="0" algn="r" rtl="1"/>
            <a:r>
              <a:rPr lang="ar-IQ" sz="2000" b="1" i="1" dirty="0" smtClean="0">
                <a:solidFill>
                  <a:schemeClr val="bg1"/>
                </a:solidFill>
              </a:rPr>
              <a:t>2- ان </a:t>
            </a:r>
            <a:r>
              <a:rPr lang="ar-IQ" sz="2000" b="1" i="1" dirty="0">
                <a:solidFill>
                  <a:schemeClr val="bg1"/>
                </a:solidFill>
              </a:rPr>
              <a:t>التركيز على اخلاقيات مهنة المحاسبة يتضمن السمات الشخصية التي يجب ان يتحلى بها المحاسب ،كما ان اخلاقيات مهنة المحاسبة هي مجموعة القواعد والاصول المتعارف عليها والتي تستلزم من المحاسب سلوكا معينا يقوم على الالتزام اذ تكون مراعاتها المحافظة على مهنة المحاسبة وشرفها.</a:t>
            </a:r>
            <a:endParaRPr lang="en-US" sz="2000" i="1" dirty="0">
              <a:solidFill>
                <a:schemeClr val="bg1"/>
              </a:solidFill>
            </a:endParaRPr>
          </a:p>
          <a:p>
            <a:pPr lvl="0" algn="r" rtl="1"/>
            <a:r>
              <a:rPr lang="ar-IQ" sz="2000" b="1" i="1" dirty="0" smtClean="0">
                <a:solidFill>
                  <a:schemeClr val="bg1"/>
                </a:solidFill>
              </a:rPr>
              <a:t>3- على </a:t>
            </a:r>
            <a:r>
              <a:rPr lang="ar-IQ" sz="2000" b="1" i="1" dirty="0">
                <a:solidFill>
                  <a:schemeClr val="bg1"/>
                </a:solidFill>
              </a:rPr>
              <a:t>الرغم من ان هناك منظمات مهنية في العراق تشرف وتنظم مهنة المحاسبة وتضع معايير قواعد السلوك المهني الا انها لاتواكب التطورات العلمية الحديثة وعلى النقابة الاستمرار بتحديث القواعد واصدار النشرات الدورية بما يتلائم ومتطلبات المجتمع وتطوراته.</a:t>
            </a:r>
            <a:endParaRPr lang="en-US" sz="2000" i="1" dirty="0">
              <a:solidFill>
                <a:schemeClr val="bg1"/>
              </a:solidFill>
            </a:endParaRPr>
          </a:p>
          <a:p>
            <a:pPr lvl="0" algn="r" rtl="1"/>
            <a:r>
              <a:rPr lang="ar-IQ" sz="2000" b="1" i="1" dirty="0" smtClean="0">
                <a:solidFill>
                  <a:schemeClr val="bg1"/>
                </a:solidFill>
              </a:rPr>
              <a:t>4- هناك </a:t>
            </a:r>
            <a:r>
              <a:rPr lang="ar-IQ" sz="2000" b="1" i="1" dirty="0">
                <a:solidFill>
                  <a:schemeClr val="bg1"/>
                </a:solidFill>
              </a:rPr>
              <a:t>ضعف في التاهيل النظري والعملي للمحاسب في الجامعات والمعاهد لمواكبة مستجدات المهنة.</a:t>
            </a:r>
            <a:endParaRPr lang="en-US" sz="2000" i="1" dirty="0">
              <a:solidFill>
                <a:schemeClr val="bg1"/>
              </a:solidFill>
            </a:endParaRPr>
          </a:p>
          <a:p>
            <a:pPr lvl="0" algn="r" rtl="1"/>
            <a:r>
              <a:rPr lang="ar-IQ" sz="2000" b="1" i="1" dirty="0" smtClean="0">
                <a:solidFill>
                  <a:schemeClr val="bg1"/>
                </a:solidFill>
              </a:rPr>
              <a:t>5- عدم </a:t>
            </a:r>
            <a:r>
              <a:rPr lang="ar-IQ" sz="2000" b="1" i="1" dirty="0">
                <a:solidFill>
                  <a:schemeClr val="bg1"/>
                </a:solidFill>
              </a:rPr>
              <a:t>وضوح بعض القواعد وصعوبة تطبيقها من قبل </a:t>
            </a:r>
            <a:r>
              <a:rPr lang="ar-IQ" sz="2000" b="1" i="1" dirty="0" smtClean="0">
                <a:solidFill>
                  <a:schemeClr val="bg1"/>
                </a:solidFill>
              </a:rPr>
              <a:t>المحاسبين.</a:t>
            </a:r>
            <a:endParaRPr lang="ar-IQ" sz="2000" i="1" dirty="0">
              <a:solidFill>
                <a:schemeClr val="bg1"/>
              </a:solidFill>
            </a:endParaRPr>
          </a:p>
          <a:p>
            <a:pPr lvl="0" algn="r" rtl="1"/>
            <a:r>
              <a:rPr lang="ar-IQ" sz="2000" b="1" i="1" dirty="0">
                <a:solidFill>
                  <a:schemeClr val="bg1"/>
                </a:solidFill>
              </a:rPr>
              <a:t>6</a:t>
            </a:r>
            <a:r>
              <a:rPr lang="ar-IQ" sz="2000" b="1" i="1" dirty="0" smtClean="0">
                <a:solidFill>
                  <a:schemeClr val="bg1"/>
                </a:solidFill>
              </a:rPr>
              <a:t>- المحاسب </a:t>
            </a:r>
            <a:r>
              <a:rPr lang="ar-IQ" sz="2000" b="1" i="1" dirty="0">
                <a:solidFill>
                  <a:schemeClr val="bg1"/>
                </a:solidFill>
              </a:rPr>
              <a:t>يواجه تحديات لايستطيع من خلالها ان يوفق بين العدالة والمصداقية كقواعد اخلاقية وما يفرضه مبدا الموضوعية من مسؤولية على المحاسبين بالتحلي بالعدالة </a:t>
            </a:r>
            <a:r>
              <a:rPr lang="ar-IQ" sz="2000" b="1" i="1" dirty="0" smtClean="0">
                <a:solidFill>
                  <a:schemeClr val="bg1"/>
                </a:solidFill>
              </a:rPr>
              <a:t>والنزاهة.</a:t>
            </a:r>
            <a:endParaRPr lang="ar-IQ" sz="2000" i="1" dirty="0">
              <a:solidFill>
                <a:schemeClr val="bg1"/>
              </a:solidFill>
            </a:endParaRPr>
          </a:p>
          <a:p>
            <a:pPr lvl="0" algn="r" rtl="1"/>
            <a:r>
              <a:rPr lang="ar-IQ" sz="2000" b="1" i="1" dirty="0">
                <a:solidFill>
                  <a:schemeClr val="bg1"/>
                </a:solidFill>
              </a:rPr>
              <a:t>7</a:t>
            </a:r>
            <a:r>
              <a:rPr lang="ar-IQ" sz="2000" b="1" i="1" dirty="0" smtClean="0">
                <a:solidFill>
                  <a:schemeClr val="bg1"/>
                </a:solidFill>
              </a:rPr>
              <a:t>- عدم </a:t>
            </a:r>
            <a:r>
              <a:rPr lang="ar-IQ" sz="2000" b="1" i="1" dirty="0">
                <a:solidFill>
                  <a:schemeClr val="bg1"/>
                </a:solidFill>
              </a:rPr>
              <a:t>توافق السلطات الممنوحة للمحاسب مع الواجبات المكلف بها وعدم اختصاص المرؤوسين بالعمل المحاسبي تؤثر على عمل المحاسب.</a:t>
            </a:r>
            <a:endParaRPr lang="en-US" sz="2000" i="1" dirty="0">
              <a:solidFill>
                <a:schemeClr val="bg1"/>
              </a:solidFill>
            </a:endParaRPr>
          </a:p>
          <a:p>
            <a:pPr algn="r" rtl="1"/>
            <a:endParaRPr lang="ar-IQ" b="1" i="1" u="sng" dirty="0"/>
          </a:p>
        </p:txBody>
      </p:sp>
    </p:spTree>
    <p:extLst>
      <p:ext uri="{BB962C8B-B14F-4D97-AF65-F5344CB8AC3E}">
        <p14:creationId xmlns:p14="http://schemas.microsoft.com/office/powerpoint/2010/main" val="6784861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9">
                                            <p:txEl>
                                              <p:pRg st="1" end="1"/>
                                            </p:txEl>
                                          </p:spTgt>
                                        </p:tgtEl>
                                        <p:attrNameLst>
                                          <p:attrName>ppt_x</p:attrName>
                                          <p:attrName>ppt_y</p:attrName>
                                        </p:attrNameLst>
                                      </p:cBhvr>
                                    </p:animMotion>
                                    <p:animRot by="1500000">
                                      <p:cBhvr>
                                        <p:cTn id="7" dur="125" fill="hold">
                                          <p:stCondLst>
                                            <p:cond delay="0"/>
                                          </p:stCondLst>
                                        </p:cTn>
                                        <p:tgtEl>
                                          <p:spTgt spid="9">
                                            <p:txEl>
                                              <p:pRg st="1" end="1"/>
                                            </p:txEl>
                                          </p:spTgt>
                                        </p:tgtEl>
                                        <p:attrNameLst>
                                          <p:attrName>r</p:attrName>
                                        </p:attrNameLst>
                                      </p:cBhvr>
                                    </p:animRot>
                                    <p:animRot by="-1500000">
                                      <p:cBhvr>
                                        <p:cTn id="8" dur="125" fill="hold">
                                          <p:stCondLst>
                                            <p:cond delay="125"/>
                                          </p:stCondLst>
                                        </p:cTn>
                                        <p:tgtEl>
                                          <p:spTgt spid="9">
                                            <p:txEl>
                                              <p:pRg st="1" end="1"/>
                                            </p:txEl>
                                          </p:spTgt>
                                        </p:tgtEl>
                                        <p:attrNameLst>
                                          <p:attrName>r</p:attrName>
                                        </p:attrNameLst>
                                      </p:cBhvr>
                                    </p:animRot>
                                    <p:animRot by="-1500000">
                                      <p:cBhvr>
                                        <p:cTn id="9" dur="125" fill="hold">
                                          <p:stCondLst>
                                            <p:cond delay="250"/>
                                          </p:stCondLst>
                                        </p:cTn>
                                        <p:tgtEl>
                                          <p:spTgt spid="9">
                                            <p:txEl>
                                              <p:pRg st="1" end="1"/>
                                            </p:txEl>
                                          </p:spTgt>
                                        </p:tgtEl>
                                        <p:attrNameLst>
                                          <p:attrName>r</p:attrName>
                                        </p:attrNameLst>
                                      </p:cBhvr>
                                    </p:animRot>
                                    <p:animRot by="1500000">
                                      <p:cBhvr>
                                        <p:cTn id="10" dur="125" fill="hold">
                                          <p:stCondLst>
                                            <p:cond delay="375"/>
                                          </p:stCondLst>
                                        </p:cTn>
                                        <p:tgtEl>
                                          <p:spTgt spid="9">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Effect transition="in" filter="wipe(down)">
                                      <p:cBhvr>
                                        <p:cTn id="15" dur="500"/>
                                        <p:tgtEl>
                                          <p:spTgt spid="9">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wipe(down)">
                                      <p:cBhvr>
                                        <p:cTn id="18" dur="500"/>
                                        <p:tgtEl>
                                          <p:spTgt spid="9">
                                            <p:txEl>
                                              <p:pRg st="4" end="4"/>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wipe(down)">
                                      <p:cBhvr>
                                        <p:cTn id="21" dur="500"/>
                                        <p:tgtEl>
                                          <p:spTgt spid="9">
                                            <p:txEl>
                                              <p:pRg st="5" end="5"/>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Effect transition="in" filter="wipe(down)">
                                      <p:cBhvr>
                                        <p:cTn id="24" dur="500"/>
                                        <p:tgtEl>
                                          <p:spTgt spid="9">
                                            <p:txEl>
                                              <p:pRg st="6" end="6"/>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animEffect transition="in" filter="wipe(down)">
                                      <p:cBhvr>
                                        <p:cTn id="27" dur="500"/>
                                        <p:tgtEl>
                                          <p:spTgt spid="9">
                                            <p:txEl>
                                              <p:pRg st="7" end="7"/>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9">
                                            <p:txEl>
                                              <p:pRg st="8" end="8"/>
                                            </p:txEl>
                                          </p:spTgt>
                                        </p:tgtEl>
                                        <p:attrNameLst>
                                          <p:attrName>style.visibility</p:attrName>
                                        </p:attrNameLst>
                                      </p:cBhvr>
                                      <p:to>
                                        <p:strVal val="visible"/>
                                      </p:to>
                                    </p:set>
                                    <p:animEffect transition="in" filter="wipe(down)">
                                      <p:cBhvr>
                                        <p:cTn id="30" dur="500"/>
                                        <p:tgtEl>
                                          <p:spTgt spid="9">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9">
                                            <p:txEl>
                                              <p:pRg st="9" end="9"/>
                                            </p:txEl>
                                          </p:spTgt>
                                        </p:tgtEl>
                                        <p:attrNameLst>
                                          <p:attrName>style.visibility</p:attrName>
                                        </p:attrNameLst>
                                      </p:cBhvr>
                                      <p:to>
                                        <p:strVal val="visible"/>
                                      </p:to>
                                    </p:set>
                                    <p:animEffect transition="in" filter="wipe(down)">
                                      <p:cBhvr>
                                        <p:cTn id="33"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1211</Words>
  <Application>Microsoft Office PowerPoint</Application>
  <PresentationFormat>On-screen Show (4:3)</PresentationFormat>
  <Paragraphs>149</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Arabic Typesetting</vt:lpstr>
      <vt:lpstr>Arial</vt:lpstr>
      <vt:lpstr>Calibri</vt:lpstr>
      <vt:lpstr>DecoType Naskh Extensions</vt:lpstr>
      <vt:lpstr>DecoType Naskh Variants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hussin</dc:creator>
  <cp:lastModifiedBy>Faisal</cp:lastModifiedBy>
  <cp:revision>23</cp:revision>
  <dcterms:created xsi:type="dcterms:W3CDTF">2006-08-16T00:00:00Z</dcterms:created>
  <dcterms:modified xsi:type="dcterms:W3CDTF">2019-03-16T11:26:08Z</dcterms:modified>
</cp:coreProperties>
</file>