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74" r:id="rId4"/>
    <p:sldId id="275" r:id="rId5"/>
    <p:sldId id="273" r:id="rId6"/>
    <p:sldId id="276" r:id="rId7"/>
    <p:sldId id="277" r:id="rId8"/>
    <p:sldId id="278" r:id="rId9"/>
    <p:sldId id="280" r:id="rId10"/>
    <p:sldId id="281" r:id="rId11"/>
    <p:sldId id="282" r:id="rId12"/>
    <p:sldId id="283" r:id="rId13"/>
    <p:sldId id="284" r:id="rId14"/>
    <p:sldId id="285" r:id="rId15"/>
    <p:sldId id="291" r:id="rId16"/>
    <p:sldId id="286" r:id="rId17"/>
    <p:sldId id="287" r:id="rId18"/>
    <p:sldId id="288" r:id="rId19"/>
    <p:sldId id="292" r:id="rId20"/>
    <p:sldId id="293" r:id="rId21"/>
    <p:sldId id="294" r:id="rId22"/>
    <p:sldId id="295" r:id="rId23"/>
    <p:sldId id="296" r:id="rId24"/>
    <p:sldId id="289" r:id="rId25"/>
    <p:sldId id="290" r:id="rId26"/>
    <p:sldId id="272"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8"/>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29600" cy="5786478"/>
          </a:xfrm>
          <a:blipFill>
            <a:blip r:embed="rId2"/>
            <a:tile tx="0" ty="0" sx="100000" sy="100000" flip="none" algn="tl"/>
          </a:blipFill>
        </p:spPr>
        <p:txBody>
          <a:bodyPr>
            <a:normAutofit/>
          </a:bodyPr>
          <a:lstStyle/>
          <a:p>
            <a:r>
              <a:rPr lang="ar-SA" sz="6600" b="1" dirty="0" smtClean="0">
                <a:solidFill>
                  <a:srgbClr val="FF0000"/>
                </a:solidFill>
              </a:rPr>
              <a:t>تقنية تحليل القيمة ودورها في تحقيق الميزة التنافسية </a:t>
            </a:r>
            <a:r>
              <a:rPr lang="ar-IQ" sz="6600" b="1" dirty="0" smtClean="0"/>
              <a:t/>
            </a:r>
            <a:br>
              <a:rPr lang="ar-IQ" sz="6600" b="1" dirty="0" smtClean="0"/>
            </a:br>
            <a:r>
              <a:rPr lang="ar-IQ" sz="3200" dirty="0" smtClean="0"/>
              <a:t/>
            </a:r>
            <a:br>
              <a:rPr lang="ar-IQ" sz="3200" dirty="0" smtClean="0"/>
            </a:br>
            <a:r>
              <a:rPr lang="ar-IQ" sz="3200" u="sng" dirty="0" smtClean="0">
                <a:solidFill>
                  <a:srgbClr val="002060"/>
                </a:solidFill>
              </a:rPr>
              <a:t>محاضرة من اعداد </a:t>
            </a:r>
            <a:r>
              <a:rPr lang="ar-IQ" sz="3200" u="sng" dirty="0" smtClean="0"/>
              <a:t/>
            </a:r>
            <a:br>
              <a:rPr lang="ar-IQ" sz="3200" u="sng" dirty="0" smtClean="0"/>
            </a:br>
            <a:r>
              <a:rPr lang="ar-IQ"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أ.د. منال جبار سرور السامرائي</a:t>
            </a:r>
            <a:br>
              <a:rPr lang="ar-IQ"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br>
            <a:r>
              <a:rPr lang="ar-IQ" sz="1200" b="1" u="sng"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 </a:t>
            </a:r>
            <a:r>
              <a:rPr lang="ar-IQ"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
            </a:r>
            <a:br>
              <a:rPr lang="ar-IQ"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br>
            <a:r>
              <a:rPr lang="ar-IQ"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كلية الادارة والاقتصاد /جامعة بغداد </a:t>
            </a:r>
            <a:br>
              <a:rPr lang="ar-IQ"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br>
            <a:r>
              <a:rPr lang="ar-IQ"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2018</a:t>
            </a:r>
            <a:endParaRPr lang="ar-SA" sz="5400" b="1" dirty="0">
              <a:solidFill>
                <a:srgbClr val="002060"/>
              </a:solidFill>
            </a:endParaRPr>
          </a:p>
        </p:txBody>
      </p:sp>
    </p:spTree>
  </p:cSld>
  <p:clrMapOvr>
    <a:masterClrMapping/>
  </p:clrMapOvr>
  <p:transition spd="slow">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197493"/>
          </a:xfrm>
        </p:spPr>
        <p:txBody>
          <a:bodyPr>
            <a:normAutofit lnSpcReduction="10000"/>
          </a:bodyPr>
          <a:lstStyle/>
          <a:p>
            <a:pPr lvl="0" algn="justLow">
              <a:buNone/>
            </a:pPr>
            <a:r>
              <a:rPr lang="ar-IQ" b="1" dirty="0" smtClean="0"/>
              <a:t>    مرحلة الإبداع :</a:t>
            </a:r>
            <a:r>
              <a:rPr lang="ar-IQ" dirty="0" smtClean="0"/>
              <a:t> في ظل هذه المرحلة يقوم فريق تحليل القيمة بإتباع منهجية التفكير البنّاء لتحديد الطرائق البديلة لأداء الوظيفة التي تلبي متطلبات الزبون ورغباته فضلاَ عن البحث عن المجالات التي تحقق للوحدة الاقتصادية تخفيض في تكلفة الوظيفة, ولتحقيق هذا الهدف فانه عادةً ما يتم استعمال عدة أدوات ولعل أهمها هو التحليل المفكك لتركيزه على تخفيض التكلفة وذلك إذا ما تم تجميع معلومات عن أفضل ما يتم تطبيقه من لدن الوحدات الاقتصادية المنافسة, إذاً فالتحليل المفكك ما هو إلا عملية تقويم لمنتجات المنافسين من اجل تحديد فرص تطوير منتجات الوحدة الاقتصادية وتخفيض التكلفة .</a:t>
            </a:r>
            <a:endParaRPr lang="en-US" dirty="0" smtClean="0"/>
          </a:p>
        </p:txBody>
      </p:sp>
    </p:spTree>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268931"/>
          </a:xfrm>
        </p:spPr>
        <p:txBody>
          <a:bodyPr>
            <a:normAutofit fontScale="92500" lnSpcReduction="10000"/>
          </a:bodyPr>
          <a:lstStyle/>
          <a:p>
            <a:pPr lvl="0"/>
            <a:r>
              <a:rPr lang="ar-SA" dirty="0" smtClean="0"/>
              <a:t>1</a:t>
            </a:r>
            <a:r>
              <a:rPr lang="ar-IQ" b="1" dirty="0" smtClean="0"/>
              <a:t>مرحلة التقويم :</a:t>
            </a:r>
            <a:r>
              <a:rPr lang="ar-IQ" dirty="0" smtClean="0"/>
              <a:t> في هذه المرحلة يتم تقويم النتائج التي أسفرت عن تطبيق مرحلة الإبداع وإعادة النظر في البدائل المقترحة مع التأكيد على اختيار البديل الذي يحقق اقل تكلفة مقارنة بالتصميم الحالي فضلا عن إن التصميم المقترح يعكس أداء وظيفياً ينسجم مع حاجات الزبون ويحقق القيمة له . </a:t>
            </a:r>
          </a:p>
          <a:p>
            <a:pPr lvl="0"/>
            <a:r>
              <a:rPr lang="ar-IQ" b="1" dirty="0" smtClean="0"/>
              <a:t>مرحلة التطوير والتنفيذ :</a:t>
            </a:r>
            <a:r>
              <a:rPr lang="ar-IQ" dirty="0" smtClean="0"/>
              <a:t> يتم في هذه المرحلة التأكد من معقولية الأفكار أو البدائل التي تم طرحها في ظل المرحلة السابقة وهل تعمل على إحداث أي وفورات في التكلفة وذلك عن طريق دراسة كل فكرة مع إعطاء وصف مختصر ومركز عنها وإدخال أية عمليات تطوير يمكن إن تعمل على تحسينها, حيث إن التركيز على التكلفة يجب أن يكون بجانب تحسين كل من أداء وجودة المنتوج فيما يتعلق بمواصفته الهندسية والفنية،</a:t>
            </a:r>
            <a:endParaRPr lang="en-US" dirty="0"/>
          </a:p>
        </p:txBody>
      </p:sp>
    </p:spTree>
  </p:cSld>
  <p:clrMapOvr>
    <a:masterClrMapping/>
  </p:clrMapOvr>
  <p:transition spd="slow">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857916"/>
          </a:xfrm>
        </p:spPr>
        <p:txBody>
          <a:bodyPr>
            <a:noAutofit/>
          </a:bodyPr>
          <a:lstStyle/>
          <a:p>
            <a:pPr>
              <a:buFont typeface="Wingdings" pitchFamily="2" charset="2"/>
              <a:buChar char="§"/>
            </a:pPr>
            <a:r>
              <a:rPr lang="ar-SA" sz="2200" b="1" dirty="0" smtClean="0"/>
              <a:t>   </a:t>
            </a:r>
            <a:r>
              <a:rPr lang="ar-IQ" sz="2400" b="1" dirty="0" smtClean="0"/>
              <a:t>مرحلة التغذية الراجعة :</a:t>
            </a:r>
            <a:r>
              <a:rPr lang="ar-IQ" sz="2400" dirty="0" smtClean="0"/>
              <a:t> يتم في هذه المرحلة مراجعة جميع مراحل تحليل القيمة من لدن فريق تحليل القيمة من اجل التأكد من سلامة تنفيذ هذه المراحل وتجنب الوقوع في أي أخطاء مع وضع الحلول التي يمكن عن طريقها معالجة الأخطاء المتوقعة .</a:t>
            </a:r>
            <a:r>
              <a:rPr lang="en-US" sz="2400" dirty="0" smtClean="0"/>
              <a:t> </a:t>
            </a:r>
          </a:p>
          <a:p>
            <a:pPr>
              <a:buNone/>
            </a:pPr>
            <a:r>
              <a:rPr lang="ar-IQ" sz="2400" b="1" dirty="0" smtClean="0"/>
              <a:t>    الدراسة اللاحقة </a:t>
            </a:r>
            <a:r>
              <a:rPr lang="en-US" sz="2400" b="1" dirty="0" smtClean="0"/>
              <a:t>Post workshop study</a:t>
            </a:r>
            <a:r>
              <a:rPr lang="ar-IQ" sz="2400" b="1" dirty="0" smtClean="0"/>
              <a:t> :ـ </a:t>
            </a:r>
            <a:r>
              <a:rPr lang="ar-IQ" sz="2400" dirty="0" smtClean="0"/>
              <a:t>ويتم في هذه المرحلة التأكد من أن تطبيق دراسة القيمة تم وفق آخر المستجدات التي اقترحها فريق تحليل القيمة وذلك لضمان إتمام تحقيق النتائج المرغوبة, وهذا يشتمل على الحصول على أوامر التنفيذ, ومساعدة فريق عمل تحليل القيمة في توزيع المعلومات على الأقسام المستفيدة من خلال تأسيس قاعدة بيانات مشتركة بين أعضاء الفريق، وتقويم النتائج, وإعداد التقرير النهائي .</a:t>
            </a:r>
            <a:endParaRPr lang="en-US" sz="2400" dirty="0" smtClean="0"/>
          </a:p>
          <a:p>
            <a:r>
              <a:rPr lang="ar-IQ" sz="2400" dirty="0" smtClean="0"/>
              <a:t>   وعليه، يرى الباحثان إن جوهر عمل تحليل القيمة يتمحور على دراسة الوظائف وتحليلها من اجل التركيز على الوظائف التي تضيف قيمة للزبون واستبعاد الوظائف التي لا تضيف قيمة له, لذلك فان الأمر يستلزم معرفة ماهية الوظيفة, وأنواعها, وكيفية تحديد تكلفتها ودور الوقت بهذا الشأن . </a:t>
            </a:r>
            <a:endParaRPr lang="en-US" sz="2200"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effectLst>
                  <a:outerShdw blurRad="50800" dist="38100" algn="tr" rotWithShape="0">
                    <a:prstClr val="black">
                      <a:alpha val="40000"/>
                    </a:prstClr>
                  </a:outerShdw>
                </a:effectLst>
              </a:rPr>
              <a:t>مفهوم الميزة التنافسية</a:t>
            </a:r>
            <a:endParaRPr lang="ar-SA" b="1" dirty="0">
              <a:solidFill>
                <a:srgbClr val="FF0000"/>
              </a:solidFill>
            </a:endParaRPr>
          </a:p>
        </p:txBody>
      </p:sp>
      <p:sp>
        <p:nvSpPr>
          <p:cNvPr id="3" name="عنصر نائب للمحتوى 2"/>
          <p:cNvSpPr>
            <a:spLocks noGrp="1"/>
          </p:cNvSpPr>
          <p:nvPr>
            <p:ph idx="1"/>
          </p:nvPr>
        </p:nvSpPr>
        <p:spPr>
          <a:xfrm>
            <a:off x="457200" y="1428736"/>
            <a:ext cx="8229600" cy="4697427"/>
          </a:xfrm>
        </p:spPr>
        <p:txBody>
          <a:bodyPr>
            <a:normAutofit fontScale="85000" lnSpcReduction="10000"/>
          </a:bodyPr>
          <a:lstStyle/>
          <a:p>
            <a:pPr algn="justLow"/>
            <a:r>
              <a:rPr lang="ar-IQ" dirty="0" smtClean="0">
                <a:effectLst>
                  <a:outerShdw blurRad="50800" dist="38100" algn="tr" rotWithShape="0">
                    <a:prstClr val="black">
                      <a:alpha val="40000"/>
                    </a:prstClr>
                  </a:outerShdw>
                </a:effectLst>
              </a:rPr>
              <a:t>وردت تعاريف عديدة للميزة التنافسية جميعها تؤكد على أهمية تميز الوحدة الاقتصادية بأي عنصر تنفرد </a:t>
            </a:r>
            <a:r>
              <a:rPr lang="ar-IQ" dirty="0" err="1" smtClean="0">
                <a:effectLst>
                  <a:outerShdw blurRad="50800" dist="38100" algn="tr" rotWithShape="0">
                    <a:prstClr val="black">
                      <a:alpha val="40000"/>
                    </a:prstClr>
                  </a:outerShdw>
                </a:effectLst>
              </a:rPr>
              <a:t>به</a:t>
            </a:r>
            <a:r>
              <a:rPr lang="ar-IQ" dirty="0" smtClean="0">
                <a:effectLst>
                  <a:outerShdw blurRad="50800" dist="38100" algn="tr" rotWithShape="0">
                    <a:prstClr val="black">
                      <a:alpha val="40000"/>
                    </a:prstClr>
                  </a:outerShdw>
                </a:effectLst>
              </a:rPr>
              <a:t> على المنافسين، ويمكن تحقيقها في حالة إتباع هذه الوحدة لأي إستراتيجية من الإستراتيجيات التنافسية العامة (قيادة التكلفة، التمايز، التركيز) التي تستهدف تحقيق ميزة تنافسية في مجال معين، وقد عرفت الميزة التنافسية من قبل </a:t>
            </a:r>
            <a:r>
              <a:rPr lang="en-US" dirty="0" smtClean="0">
                <a:effectLst>
                  <a:outerShdw blurRad="50800" dist="38100" algn="tr" rotWithShape="0">
                    <a:prstClr val="black">
                      <a:alpha val="40000"/>
                    </a:prstClr>
                  </a:outerShdw>
                </a:effectLst>
              </a:rPr>
              <a:t>(Harry)</a:t>
            </a:r>
            <a:r>
              <a:rPr lang="ar-IQ" dirty="0" smtClean="0">
                <a:effectLst>
                  <a:outerShdw blurRad="50800" dist="38100" algn="tr" rotWithShape="0">
                    <a:prstClr val="black">
                      <a:alpha val="40000"/>
                    </a:prstClr>
                  </a:outerShdw>
                </a:effectLst>
              </a:rPr>
              <a:t> بأنها مصدر لتعزيز وضع الوحدة الاقتصادية في السوق وتحقق لها الأرباح من خلال تميزها وتفوقها في مجالات جودة المنتج والسعر والتكلفة والتركيز في الإنتاج .</a:t>
            </a:r>
          </a:p>
          <a:p>
            <a:pPr algn="justLow"/>
            <a:r>
              <a:rPr lang="ar-IQ" dirty="0" smtClean="0">
                <a:effectLst>
                  <a:outerShdw blurRad="50800" dist="38100" algn="tr" rotWithShape="0">
                    <a:prstClr val="black">
                      <a:alpha val="40000"/>
                    </a:prstClr>
                  </a:outerShdw>
                </a:effectLst>
              </a:rPr>
              <a:t>ويعرف الباحثان الميزة التنافسية </a:t>
            </a:r>
            <a:r>
              <a:rPr lang="en-US" dirty="0" smtClean="0">
                <a:effectLst>
                  <a:outerShdw blurRad="50800" dist="38100" algn="tr" rotWithShape="0">
                    <a:prstClr val="black">
                      <a:alpha val="40000"/>
                    </a:prstClr>
                  </a:outerShdw>
                </a:effectLst>
              </a:rPr>
              <a:t>(CA)</a:t>
            </a:r>
            <a:r>
              <a:rPr lang="ar-IQ" dirty="0" smtClean="0">
                <a:effectLst>
                  <a:outerShdw blurRad="50800" dist="38100" algn="tr" rotWithShape="0">
                    <a:prstClr val="black">
                      <a:alpha val="40000"/>
                    </a:prstClr>
                  </a:outerShdw>
                </a:effectLst>
              </a:rPr>
              <a:t> بأنها كل ما لدى الوحدة الاقتصادية من خصائص تميزها عن غيرها من الوحدات وتؤدي إلى إشباع رغبات الزبائن الحاليين أو المرتقبين وتعكس في تأثيرها زيادة الحصة السوقية والربحية .</a:t>
            </a:r>
            <a:endParaRPr lang="en-US" dirty="0" smtClean="0"/>
          </a:p>
          <a:p>
            <a:pPr algn="justLow"/>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rmAutofit/>
          </a:bodyPr>
          <a:lstStyle/>
          <a:p>
            <a:pPr algn="ctr">
              <a:buNone/>
            </a:pPr>
            <a:r>
              <a:rPr lang="ar-IQ" sz="4000" b="1" dirty="0" smtClean="0">
                <a:solidFill>
                  <a:srgbClr val="FF0000"/>
                </a:solidFill>
                <a:effectLst>
                  <a:outerShdw blurRad="50800" dist="38100" algn="tr" rotWithShape="0">
                    <a:prstClr val="black">
                      <a:alpha val="40000"/>
                    </a:prstClr>
                  </a:outerShdw>
                </a:effectLst>
              </a:rPr>
              <a:t>إجراءات بناء الميزة التنافسية وخصائصها</a:t>
            </a:r>
          </a:p>
          <a:p>
            <a:pPr lvl="0"/>
            <a:r>
              <a:rPr lang="ar-IQ" dirty="0" smtClean="0">
                <a:effectLst>
                  <a:outerShdw blurRad="50800" dist="38100" algn="tr" rotWithShape="0">
                    <a:prstClr val="black">
                      <a:alpha val="40000"/>
                    </a:prstClr>
                  </a:outerShdw>
                </a:effectLst>
              </a:rPr>
              <a:t>تحديد توقعات الزبائن فيما يتعلق بخصائص وأداء المنتجات التي تقدمها الوحدة الاقتصادية . </a:t>
            </a:r>
            <a:endParaRPr lang="en-US" dirty="0" smtClean="0"/>
          </a:p>
          <a:p>
            <a:pPr lvl="0"/>
            <a:r>
              <a:rPr lang="en-US" dirty="0" smtClean="0">
                <a:effectLst>
                  <a:outerShdw blurRad="50800" dist="38100" algn="tr" rotWithShape="0">
                    <a:prstClr val="black">
                      <a:alpha val="40000"/>
                    </a:prstClr>
                  </a:outerShdw>
                </a:effectLst>
              </a:rPr>
              <a:t> </a:t>
            </a:r>
            <a:r>
              <a:rPr lang="ar-IQ" dirty="0" smtClean="0">
                <a:effectLst>
                  <a:outerShdw blurRad="50800" dist="38100" algn="tr" rotWithShape="0">
                    <a:prstClr val="black">
                      <a:alpha val="40000"/>
                    </a:prstClr>
                  </a:outerShdw>
                </a:effectLst>
              </a:rPr>
              <a:t>تحليل قدرات المنافس وتحليل تكاليف ومكونات المنتج الذي يتميز </a:t>
            </a:r>
            <a:r>
              <a:rPr lang="ar-IQ" dirty="0" err="1" smtClean="0">
                <a:effectLst>
                  <a:outerShdw blurRad="50800" dist="38100" algn="tr" rotWithShape="0">
                    <a:prstClr val="black">
                      <a:alpha val="40000"/>
                    </a:prstClr>
                  </a:outerShdw>
                </a:effectLst>
              </a:rPr>
              <a:t>به</a:t>
            </a:r>
            <a:r>
              <a:rPr lang="ar-IQ" dirty="0" smtClean="0">
                <a:effectLst>
                  <a:outerShdw blurRad="50800" dist="38100" algn="tr" rotWithShape="0">
                    <a:prstClr val="black">
                      <a:alpha val="40000"/>
                    </a:prstClr>
                  </a:outerShdw>
                </a:effectLst>
              </a:rPr>
              <a:t> باستخدام المقارنة المرجعية . </a:t>
            </a:r>
            <a:endParaRPr lang="en-US" dirty="0" smtClean="0"/>
          </a:p>
          <a:p>
            <a:pPr lvl="0"/>
            <a:r>
              <a:rPr lang="ar-IQ" dirty="0" smtClean="0">
                <a:effectLst>
                  <a:outerShdw blurRad="50800" dist="38100" algn="tr" rotWithShape="0">
                    <a:prstClr val="black">
                      <a:alpha val="40000"/>
                    </a:prstClr>
                  </a:outerShdw>
                </a:effectLst>
              </a:rPr>
              <a:t>تحديد مواصفات المنتوج التي تتطابق مع مميزات المنتجات ومعايير الجودة العالمية . </a:t>
            </a:r>
            <a:endParaRPr lang="en-US" dirty="0" smtClean="0"/>
          </a:p>
          <a:p>
            <a:pPr lvl="0"/>
            <a:r>
              <a:rPr lang="ar-IQ" dirty="0" smtClean="0">
                <a:effectLst>
                  <a:outerShdw blurRad="50800" dist="38100" algn="tr" rotWithShape="0">
                    <a:prstClr val="black">
                      <a:alpha val="40000"/>
                    </a:prstClr>
                  </a:outerShdw>
                </a:effectLst>
              </a:rPr>
              <a:t>التركيز على جودة تصميم المنتوج أو الخدمة لأهميتها عند قياس الجودة الشاملة للمنتج .    </a:t>
            </a:r>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Autofit/>
          </a:bodyPr>
          <a:lstStyle/>
          <a:p>
            <a:pPr algn="ctr">
              <a:buNone/>
            </a:pPr>
            <a:r>
              <a:rPr lang="ar-IQ" sz="2000" b="1" dirty="0" smtClean="0">
                <a:solidFill>
                  <a:srgbClr val="FF0000"/>
                </a:solidFill>
                <a:effectLst>
                  <a:outerShdw blurRad="50800" dist="38100" algn="tr" rotWithShape="0">
                    <a:prstClr val="black">
                      <a:alpha val="40000"/>
                    </a:prstClr>
                  </a:outerShdw>
                </a:effectLst>
              </a:rPr>
              <a:t>     </a:t>
            </a:r>
            <a:r>
              <a:rPr lang="ar-IQ" b="1" dirty="0" smtClean="0">
                <a:solidFill>
                  <a:srgbClr val="FF0000"/>
                </a:solidFill>
                <a:effectLst>
                  <a:outerShdw blurRad="50800" dist="38100" algn="tr" rotWithShape="0">
                    <a:prstClr val="black">
                      <a:alpha val="40000"/>
                    </a:prstClr>
                  </a:outerShdw>
                </a:effectLst>
              </a:rPr>
              <a:t>وهناك ستة خصائص تعزز الاحتفاظ </a:t>
            </a:r>
          </a:p>
          <a:p>
            <a:pPr algn="ctr">
              <a:buNone/>
            </a:pPr>
            <a:r>
              <a:rPr lang="ar-IQ" b="1" dirty="0" smtClean="0">
                <a:solidFill>
                  <a:srgbClr val="FF0000"/>
                </a:solidFill>
                <a:effectLst>
                  <a:outerShdw blurRad="50800" dist="38100" algn="tr" rotWithShape="0">
                    <a:prstClr val="black">
                      <a:alpha val="40000"/>
                    </a:prstClr>
                  </a:outerShdw>
                </a:effectLst>
              </a:rPr>
              <a:t>بالميزة التنافسية وهي كالآتي :ـ</a:t>
            </a:r>
            <a:endParaRPr lang="en-US" sz="2000" b="1" dirty="0" smtClean="0">
              <a:solidFill>
                <a:srgbClr val="FF0000"/>
              </a:solidFill>
            </a:endParaRPr>
          </a:p>
          <a:p>
            <a:pPr lvl="0" algn="justLow"/>
            <a:r>
              <a:rPr lang="ar-IQ" sz="2000" dirty="0" smtClean="0">
                <a:effectLst>
                  <a:outerShdw blurRad="50800" dist="38100" algn="tr" rotWithShape="0">
                    <a:prstClr val="black">
                      <a:alpha val="40000"/>
                    </a:prstClr>
                  </a:outerShdw>
                </a:effectLst>
              </a:rPr>
              <a:t>الخاصية الأولى : التوجه للزبون ، وتستهدف إشباع حاجات الزبون بطريقة منفردة عن المنافسين. </a:t>
            </a:r>
            <a:endParaRPr lang="en-US" sz="2000" dirty="0" smtClean="0"/>
          </a:p>
          <a:p>
            <a:pPr lvl="0" algn="justLow"/>
            <a:r>
              <a:rPr lang="ar-IQ" sz="2000" dirty="0" smtClean="0">
                <a:effectLst>
                  <a:outerShdw blurRad="50800" dist="38100" algn="tr" rotWithShape="0">
                    <a:prstClr val="black">
                      <a:alpha val="40000"/>
                    </a:prstClr>
                  </a:outerShdw>
                </a:effectLst>
              </a:rPr>
              <a:t>الخاصية الثانية : أن تتجسد عوامل النجاح الأساسية في تحقيقها وتحسينها المستمر .</a:t>
            </a:r>
            <a:endParaRPr lang="en-US" sz="2000" dirty="0" smtClean="0"/>
          </a:p>
          <a:p>
            <a:pPr lvl="0" algn="justLow"/>
            <a:r>
              <a:rPr lang="ar-IQ" sz="2000" dirty="0" smtClean="0">
                <a:effectLst>
                  <a:outerShdw blurRad="50800" dist="38100" algn="tr" rotWithShape="0">
                    <a:prstClr val="black">
                      <a:alpha val="40000"/>
                    </a:prstClr>
                  </a:outerShdw>
                </a:effectLst>
              </a:rPr>
              <a:t>الخاصية الثالثة : أن يتحقق التناسق التنظيمي بين الإمكانات والقدرات والفرص الاستثمارية المتاحة لتحقيق ستراتيجية التنافس والتفوق على المنافسين بكفاءة وفاعلية عاليتين . </a:t>
            </a:r>
            <a:endParaRPr lang="en-US" sz="2000" dirty="0" smtClean="0"/>
          </a:p>
          <a:p>
            <a:pPr lvl="0" algn="justLow"/>
            <a:r>
              <a:rPr lang="ar-IQ" sz="2000" dirty="0" smtClean="0">
                <a:effectLst>
                  <a:outerShdw blurRad="50800" dist="38100" algn="tr" rotWithShape="0">
                    <a:prstClr val="black">
                      <a:alpha val="40000"/>
                    </a:prstClr>
                  </a:outerShdw>
                </a:effectLst>
              </a:rPr>
              <a:t>الخاصية الرابعة : أن تحفز أنشطة سلسلة القيمة الأساسية والداعمة للوحدة الاقتصادية على إجراء التحسينات المستمرة ووضع برامج لتحليل القيمة لتلبي متطلبات تحقيق الجودة العالية والتكلفة الأقل.</a:t>
            </a:r>
            <a:endParaRPr lang="en-US" sz="2000" dirty="0" smtClean="0"/>
          </a:p>
          <a:p>
            <a:pPr lvl="0" algn="justLow"/>
            <a:r>
              <a:rPr lang="ar-IQ" sz="2000" dirty="0" smtClean="0">
                <a:effectLst>
                  <a:outerShdw blurRad="50800" dist="38100" algn="tr" rotWithShape="0">
                    <a:prstClr val="black">
                      <a:alpha val="40000"/>
                    </a:prstClr>
                  </a:outerShdw>
                </a:effectLst>
              </a:rPr>
              <a:t>الخاصية الخامسة : أن تؤمن عمليات إعادة التصميم ومراجعة التكاليف المستهدفة باستخدام المقارنات المرجعية وبطاقة الأداء المتوازنة، وتطبيق الهندسة المتزامنة في جميع أنشطة الشركة في آن واحد.</a:t>
            </a:r>
            <a:endParaRPr lang="en-US" sz="2000" dirty="0" smtClean="0"/>
          </a:p>
          <a:p>
            <a:pPr lvl="0" algn="justLow"/>
            <a:r>
              <a:rPr lang="ar-IQ" sz="2000" dirty="0" smtClean="0">
                <a:effectLst>
                  <a:outerShdw blurRad="50800" dist="38100" algn="tr" rotWithShape="0">
                    <a:prstClr val="black">
                      <a:alpha val="40000"/>
                    </a:prstClr>
                  </a:outerShdw>
                </a:effectLst>
              </a:rPr>
              <a:t>الخاصية السادسة : أن تكون الميزة ثابتة </a:t>
            </a:r>
            <a:r>
              <a:rPr lang="ar-IQ" sz="2000" dirty="0" err="1" smtClean="0">
                <a:effectLst>
                  <a:outerShdw blurRad="50800" dist="38100" algn="tr" rotWithShape="0">
                    <a:prstClr val="black">
                      <a:alpha val="40000"/>
                    </a:prstClr>
                  </a:outerShdw>
                </a:effectLst>
              </a:rPr>
              <a:t>ودائمية</a:t>
            </a:r>
            <a:r>
              <a:rPr lang="ar-IQ" sz="2000" dirty="0" smtClean="0">
                <a:effectLst>
                  <a:outerShdw blurRad="50800" dist="38100" algn="tr" rotWithShape="0">
                    <a:prstClr val="black">
                      <a:alpha val="40000"/>
                    </a:prstClr>
                  </a:outerShdw>
                </a:effectLst>
              </a:rPr>
              <a:t> ومن الصعب تقليدها بسهولة من قبل المنافسين وكشف مكونات تلك الميزة إلا بعد مرور فترة طويلة . </a:t>
            </a:r>
            <a:endParaRPr lang="ar-IQ" sz="2000" dirty="0"/>
          </a:p>
        </p:txBody>
      </p:sp>
    </p:spTree>
  </p:cSld>
  <p:clrMapOvr>
    <a:masterClrMapping/>
  </p:clrMapOvr>
  <p:transition spd="slow">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Autofit/>
          </a:bodyPr>
          <a:lstStyle/>
          <a:p>
            <a:pPr algn="ctr">
              <a:buNone/>
            </a:pPr>
            <a:r>
              <a:rPr lang="ar-IQ" sz="4000" b="1" dirty="0" smtClean="0">
                <a:solidFill>
                  <a:srgbClr val="FF0000"/>
                </a:solidFill>
                <a:effectLst>
                  <a:outerShdw blurRad="50800" dist="38100" algn="tr" rotWithShape="0">
                    <a:prstClr val="black">
                      <a:alpha val="40000"/>
                    </a:prstClr>
                  </a:outerShdw>
                </a:effectLst>
              </a:rPr>
              <a:t>المحافظة على الميزة التنافسية</a:t>
            </a:r>
          </a:p>
          <a:p>
            <a:pPr algn="justLow"/>
            <a:r>
              <a:rPr lang="ar-IQ" dirty="0" smtClean="0">
                <a:effectLst>
                  <a:outerShdw blurRad="50800" dist="38100" algn="tr" rotWithShape="0">
                    <a:prstClr val="black">
                      <a:alpha val="40000"/>
                    </a:prstClr>
                  </a:outerShdw>
                </a:effectLst>
              </a:rPr>
              <a:t>قد تتمكن الوحدات الاقتصادية من بناء ميزة تنافسية تنفرد </a:t>
            </a:r>
            <a:r>
              <a:rPr lang="ar-IQ" dirty="0" err="1" smtClean="0">
                <a:effectLst>
                  <a:outerShdw blurRad="50800" dist="38100" algn="tr" rotWithShape="0">
                    <a:prstClr val="black">
                      <a:alpha val="40000"/>
                    </a:prstClr>
                  </a:outerShdw>
                </a:effectLst>
              </a:rPr>
              <a:t>بها</a:t>
            </a:r>
            <a:r>
              <a:rPr lang="ar-IQ" dirty="0" smtClean="0">
                <a:effectLst>
                  <a:outerShdw blurRad="50800" dist="38100" algn="tr" rotWithShape="0">
                    <a:prstClr val="black">
                      <a:alpha val="40000"/>
                    </a:prstClr>
                  </a:outerShdw>
                </a:effectLst>
              </a:rPr>
              <a:t> لتكون بمثابة نتاج لتحقيق ستراتجيتها التنافسية المعتمدة في السوق، ولكن سرعان ما تكتشف أسرارها ويقلدها المنافسون وتفقد مكانتها في السوق، وتتوقف سهولة أو صعوبة تقليد الميزة التنافسية على مدى قوة وتأثير الموارد والقدرات التي أنشأت على أساسها . </a:t>
            </a:r>
          </a:p>
          <a:p>
            <a:pPr lvl="0"/>
            <a:r>
              <a:rPr lang="ar-IQ" dirty="0" smtClean="0">
                <a:effectLst>
                  <a:outerShdw blurRad="50800" dist="38100" algn="tr" rotWithShape="0">
                    <a:prstClr val="black">
                      <a:alpha val="40000"/>
                    </a:prstClr>
                  </a:outerShdw>
                </a:effectLst>
              </a:rPr>
              <a:t>يجب أن تهتم الوحدة الاقتصادية بالخصائص الفريدة لمنتجاتها وأنشطتها من خلال تحسين عمليات البحث والتطوير في متابعة وتحليل المعلومات المتعلقة بسلوك الزبائن والمجهزين والمنافسين . </a:t>
            </a:r>
            <a:endParaRPr lang="en-US" dirty="0" smtClean="0"/>
          </a:p>
          <a:p>
            <a:pPr algn="justLow"/>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62500" lnSpcReduction="20000"/>
          </a:bodyPr>
          <a:lstStyle/>
          <a:p>
            <a:pPr algn="ctr">
              <a:buNone/>
            </a:pPr>
            <a:r>
              <a:rPr lang="ar-IQ" sz="4600" b="1" dirty="0" smtClean="0">
                <a:solidFill>
                  <a:srgbClr val="FF0000"/>
                </a:solidFill>
                <a:effectLst>
                  <a:outerShdw blurRad="50800" dist="38100" algn="tr" rotWithShape="0">
                    <a:prstClr val="black">
                      <a:alpha val="40000"/>
                    </a:prstClr>
                  </a:outerShdw>
                </a:effectLst>
              </a:rPr>
              <a:t>يقترح الباحثان إتباع الإجراءات الآتية</a:t>
            </a:r>
          </a:p>
          <a:p>
            <a:pPr algn="ctr">
              <a:buNone/>
            </a:pPr>
            <a:r>
              <a:rPr lang="ar-IQ" sz="4600" b="1" dirty="0" smtClean="0">
                <a:solidFill>
                  <a:srgbClr val="FF0000"/>
                </a:solidFill>
                <a:effectLst>
                  <a:outerShdw blurRad="50800" dist="38100" algn="tr" rotWithShape="0">
                    <a:prstClr val="black">
                      <a:alpha val="40000"/>
                    </a:prstClr>
                  </a:outerShdw>
                </a:effectLst>
              </a:rPr>
              <a:t>للمحافظة على الميزة التنافسية :- </a:t>
            </a:r>
            <a:endParaRPr lang="en-US" sz="4600" b="1" dirty="0" smtClean="0">
              <a:solidFill>
                <a:srgbClr val="FF0000"/>
              </a:solidFill>
            </a:endParaRPr>
          </a:p>
          <a:p>
            <a:pPr lvl="0" algn="justLow"/>
            <a:r>
              <a:rPr lang="ar-IQ" sz="4000" dirty="0" smtClean="0">
                <a:effectLst>
                  <a:outerShdw blurRad="50800" dist="38100" algn="tr" rotWithShape="0">
                    <a:prstClr val="black">
                      <a:alpha val="40000"/>
                    </a:prstClr>
                  </a:outerShdw>
                </a:effectLst>
              </a:rPr>
              <a:t>يجب أن تهتم الوحدة الاقتصادية بالخصائص الفريدة لمنتجاتها وأنشطتها من خلال تحسين عمليات البحث والتطوير في متابعة وتحليل المعلومات المتعلقة بسلوك الزبائن والمجهزين والمنافسين . </a:t>
            </a:r>
            <a:endParaRPr lang="en-US" sz="4000" dirty="0" smtClean="0"/>
          </a:p>
          <a:p>
            <a:pPr lvl="0" algn="justLow"/>
            <a:r>
              <a:rPr lang="ar-IQ" sz="4000" dirty="0" smtClean="0">
                <a:effectLst>
                  <a:outerShdw blurRad="50800" dist="38100" algn="tr" rotWithShape="0">
                    <a:prstClr val="black">
                      <a:alpha val="40000"/>
                    </a:prstClr>
                  </a:outerShdw>
                </a:effectLst>
              </a:rPr>
              <a:t>البحث في القدرات والموارد التي تمتلكها أو تشتريها الوحدة الاقتصادية لغرض فهم الطريقة الأمثل لاستعمالها في تكوين الميزة التنافسية والمحافظة عليها أطول فترة ممكنة، والعمل على تحسينها . </a:t>
            </a:r>
            <a:endParaRPr lang="en-US" sz="4000" dirty="0" smtClean="0"/>
          </a:p>
          <a:p>
            <a:pPr lvl="0" algn="justLow"/>
            <a:r>
              <a:rPr lang="ar-IQ" sz="4000" dirty="0" smtClean="0">
                <a:effectLst>
                  <a:outerShdw blurRad="50800" dist="38100" algn="tr" rotWithShape="0">
                    <a:prstClr val="black">
                      <a:alpha val="40000"/>
                    </a:prstClr>
                  </a:outerShdw>
                </a:effectLst>
              </a:rPr>
              <a:t>أن تحاول الوحدة الاقتصادية على استغلال التغيرات الخارجية التي تتيح لها فرص تنافسية جيدة لمواجهة الميزات التنافسية للآخرين من خلال تكييف الإستراتيجية المتبعة مع تلك التغييرات .</a:t>
            </a:r>
            <a:endParaRPr lang="en-US" sz="4000" dirty="0" smtClean="0"/>
          </a:p>
          <a:p>
            <a:pPr lvl="0" algn="justLow"/>
            <a:r>
              <a:rPr lang="ar-IQ" sz="4000" dirty="0" smtClean="0">
                <a:effectLst>
                  <a:outerShdw blurRad="50800" dist="38100" algn="tr" rotWithShape="0">
                    <a:prstClr val="black">
                      <a:alpha val="40000"/>
                    </a:prstClr>
                  </a:outerShdw>
                </a:effectLst>
              </a:rPr>
              <a:t>فهم وتطبيق الأساليب والتقنيات ألإدارية والفنية الحديثة التي تستهدف تخفيضات التكلفة وتحسين الجودة (تعظيم الميزة التنافسية) ومقارنتها بالمنافسين .</a:t>
            </a:r>
            <a:endParaRPr lang="en-US" sz="4000" dirty="0" smtClean="0"/>
          </a:p>
          <a:p>
            <a:pPr lvl="0" algn="justLow"/>
            <a:r>
              <a:rPr lang="ar-IQ" sz="4000" dirty="0" smtClean="0">
                <a:effectLst>
                  <a:outerShdw blurRad="50800" dist="38100" algn="tr" rotWithShape="0">
                    <a:prstClr val="black">
                      <a:alpha val="40000"/>
                    </a:prstClr>
                  </a:outerShdw>
                </a:effectLst>
              </a:rPr>
              <a:t>الاهتمام المتزايد في إيجاد إدارة علاقات متميزة للاحتفاظ بالزبائن الحاليين وجذب زبائن جدد من خلال تحسين رضاهم وولائهم للوحدة الاقتصادية . </a:t>
            </a:r>
            <a:endParaRPr lang="en-US" sz="4000" dirty="0" smtClean="0"/>
          </a:p>
          <a:p>
            <a:pPr algn="justLow">
              <a:buNone/>
            </a:pPr>
            <a:endParaRPr lang="ar-SA"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340369"/>
          </a:xfrm>
        </p:spPr>
        <p:txBody>
          <a:bodyPr>
            <a:normAutofit fontScale="70000" lnSpcReduction="20000"/>
          </a:bodyPr>
          <a:lstStyle/>
          <a:p>
            <a:pPr algn="ctr">
              <a:buNone/>
            </a:pPr>
            <a:r>
              <a:rPr lang="ar-IQ" sz="5700" b="1" dirty="0" smtClean="0">
                <a:solidFill>
                  <a:srgbClr val="FF0000"/>
                </a:solidFill>
                <a:effectLst>
                  <a:outerShdw blurRad="50800" dist="38100" algn="tr" rotWithShape="0">
                    <a:prstClr val="black">
                      <a:alpha val="40000"/>
                    </a:prstClr>
                  </a:outerShdw>
                </a:effectLst>
              </a:rPr>
              <a:t>أبعاد الميزة التنافسية </a:t>
            </a:r>
          </a:p>
          <a:p>
            <a:pPr algn="justLow"/>
            <a:r>
              <a:rPr lang="ar-SA" sz="4400" dirty="0" smtClean="0"/>
              <a:t>في ظل بيئة الأعمال الحديثة يجب على الوحدات الاقتصادية التميز والعمل على كسب ميزات تنافسية والعمل على تقليص </a:t>
            </a:r>
            <a:r>
              <a:rPr lang="ar-IQ" sz="4400" dirty="0" smtClean="0"/>
              <a:t>الفجوة التنافسية التي تتمثل بالفروقات التي يمكن تحديدها من خلال مقارنة منتجات أو عمليات وحدة اقتصادية معينة مع ما يماثلها من منتجات أو عمليات متميزة لوحدة أخرى في نفس القطاع الصناعي، من حيث الأداء والجودة والسعر والوقت والربحية، كما </a:t>
            </a:r>
            <a:r>
              <a:rPr lang="ar-IQ" sz="4400" dirty="0" smtClean="0">
                <a:effectLst>
                  <a:outerShdw blurRad="50800" dist="38100" algn="tr" rotWithShape="0">
                    <a:prstClr val="black">
                      <a:alpha val="40000"/>
                    </a:prstClr>
                  </a:outerShdw>
                </a:effectLst>
              </a:rPr>
              <a:t>إن مسؤولية الوحدة الاقتصادية في بيئة تنافسية لا تتركز على تقديم المنتوج إلى الزبون فحسب، ولكن الأهم من ذلك هو الاحتفاظ بالزبائن الحاليين والعمل على كسب زبائن جدد والحصول رضاهم وولائهم . وهناك أربعة أبعاد للميزة التنافسية وهي كالآتي :ـ </a:t>
            </a:r>
          </a:p>
          <a:p>
            <a:pPr algn="justLow"/>
            <a:r>
              <a:rPr lang="ar-IQ" sz="4400" dirty="0" smtClean="0">
                <a:solidFill>
                  <a:srgbClr val="7030A0"/>
                </a:solidFill>
                <a:effectLst>
                  <a:outerShdw blurRad="50800" dist="38100" algn="tr" rotWithShape="0">
                    <a:prstClr val="black">
                      <a:alpha val="40000"/>
                    </a:prstClr>
                  </a:outerShdw>
                </a:effectLst>
              </a:rPr>
              <a:t>التكلفة , الجودة , الوقت , المرونة ...</a:t>
            </a:r>
            <a:endParaRPr lang="ar-IQ" dirty="0" smtClean="0">
              <a:solidFill>
                <a:srgbClr val="7030A0"/>
              </a:solidFill>
              <a:effectLst>
                <a:outerShdw blurRad="50800" dist="38100" algn="tr" rotWithShape="0">
                  <a:prstClr val="black">
                    <a:alpha val="40000"/>
                  </a:prstClr>
                </a:outerShdw>
              </a:effectLst>
            </a:endParaRPr>
          </a:p>
        </p:txBody>
      </p:sp>
    </p:spTree>
  </p:cSld>
  <p:clrMapOvr>
    <a:masterClrMapping/>
  </p:clrMapOvr>
  <p:transition spd="slow">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effectLst>
                  <a:outerShdw blurRad="50800" dist="38100" algn="tr" rotWithShape="0">
                    <a:prstClr val="black">
                      <a:alpha val="40000"/>
                    </a:prstClr>
                  </a:outerShdw>
                </a:effectLst>
              </a:rPr>
              <a:t>التكلفة الأقل </a:t>
            </a:r>
            <a:endParaRPr lang="ar-IQ" dirty="0">
              <a:solidFill>
                <a:srgbClr val="FF0000"/>
              </a:solidFill>
            </a:endParaRPr>
          </a:p>
        </p:txBody>
      </p:sp>
      <p:sp>
        <p:nvSpPr>
          <p:cNvPr id="3" name="عنصر نائب للمحتوى 2"/>
          <p:cNvSpPr>
            <a:spLocks noGrp="1"/>
          </p:cNvSpPr>
          <p:nvPr>
            <p:ph idx="1"/>
          </p:nvPr>
        </p:nvSpPr>
        <p:spPr>
          <a:xfrm>
            <a:off x="457200" y="1357298"/>
            <a:ext cx="8229600" cy="4768865"/>
          </a:xfrm>
        </p:spPr>
        <p:txBody>
          <a:bodyPr>
            <a:normAutofit lnSpcReduction="10000"/>
          </a:bodyPr>
          <a:lstStyle/>
          <a:p>
            <a:pPr algn="justLow"/>
            <a:r>
              <a:rPr lang="ar-IQ" dirty="0" smtClean="0">
                <a:effectLst>
                  <a:outerShdw blurRad="50800" dist="38100" algn="tr" rotWithShape="0">
                    <a:prstClr val="black">
                      <a:alpha val="40000"/>
                    </a:prstClr>
                  </a:outerShdw>
                </a:effectLst>
              </a:rPr>
              <a:t>أن ميزة التكلفة الأقل يمكن أن تتحقق مع وجود نظام صارم يعمل على تقليل أو اختزال جميع أنواع الفقد أو الضياع والهدر في الموارد والوقت عن طريق توجيه المواد والأجور والتكاليف الصناعية غير المباشرة للحصول على خفضاً ملحوظا في تكلفة الوحدة الواحدة من المنتوج أو الخدمة علاوة على تخفيض تكاليف الاستثمارات الإضافية في التكنولوجيا . </a:t>
            </a:r>
          </a:p>
          <a:p>
            <a:pPr algn="justLow"/>
            <a:r>
              <a:rPr lang="ar-IQ" dirty="0" smtClean="0">
                <a:effectLst>
                  <a:outerShdw blurRad="50800" dist="38100" algn="tr" rotWithShape="0">
                    <a:prstClr val="black">
                      <a:alpha val="40000"/>
                    </a:prstClr>
                  </a:outerShdw>
                </a:effectLst>
              </a:rPr>
              <a:t> وبناء على ذلك تسعى الوحدات الاقتصادية للسيطرة على تكاليفها وتجعلها اقل من معدل الصناعة من اجل تحقيق الميزة التنافسية </a:t>
            </a:r>
            <a:endParaRPr lang="ar-IQ" dirty="0"/>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39784"/>
          </a:xfrm>
        </p:spPr>
        <p:txBody>
          <a:bodyPr/>
          <a:lstStyle/>
          <a:p>
            <a:r>
              <a:rPr lang="ar-SA" b="1" dirty="0" smtClean="0">
                <a:solidFill>
                  <a:srgbClr val="FF0000"/>
                </a:solidFill>
              </a:rPr>
              <a:t>المقـدمة</a:t>
            </a:r>
            <a:endParaRPr lang="ar-SA" b="1" dirty="0">
              <a:solidFill>
                <a:srgbClr val="FF0000"/>
              </a:solidFill>
            </a:endParaRPr>
          </a:p>
        </p:txBody>
      </p:sp>
      <p:sp>
        <p:nvSpPr>
          <p:cNvPr id="3" name="عنصر نائب للمحتوى 2"/>
          <p:cNvSpPr>
            <a:spLocks noGrp="1"/>
          </p:cNvSpPr>
          <p:nvPr>
            <p:ph idx="1"/>
          </p:nvPr>
        </p:nvSpPr>
        <p:spPr>
          <a:xfrm>
            <a:off x="457200" y="1142984"/>
            <a:ext cx="8229600" cy="5357850"/>
          </a:xfrm>
        </p:spPr>
        <p:txBody>
          <a:bodyPr>
            <a:normAutofit fontScale="92500" lnSpcReduction="10000"/>
          </a:bodyPr>
          <a:lstStyle/>
          <a:p>
            <a:pPr algn="justLow"/>
            <a:r>
              <a:rPr lang="ar-IQ" dirty="0" smtClean="0"/>
              <a:t>تواجه بيئة الأعمال عموماً وبيئة التصنيع على وجه الخصوص العديد من التغيّرات التي أصبحت تشكل تحديات وضغوطات على الوحدات الاقتصادية العاملة في هذه البيئة والتي من أبرزها التـطور العلمـي والتكنولوجي والثورة المعلوماتية والاتصالات والعولمة وتغيّر الأنظمة السياسية والاقتصادية والاجتماعية وازدياد شدة المنافسة بين هذه الوحدات فضلاً عن تغيّر أذواق وحاجات وسلوكيات الزبائن وغيرها، ولكي تستطيع الوحدات الاقتصادية مواجهة هذه التحديات والضغوطات والتكيّف معها كان عليها الاهتمام والتركيز على المدخل </a:t>
            </a:r>
            <a:r>
              <a:rPr lang="ar-IQ" dirty="0" err="1" smtClean="0"/>
              <a:t>الستراتيجي</a:t>
            </a:r>
            <a:r>
              <a:rPr lang="ar-IQ" dirty="0" smtClean="0"/>
              <a:t> لإدارة التكلفة من خلال تقنياتها </a:t>
            </a:r>
            <a:r>
              <a:rPr lang="ar-IQ" dirty="0" err="1" smtClean="0"/>
              <a:t>الكلفوية</a:t>
            </a:r>
            <a:r>
              <a:rPr lang="ar-IQ" dirty="0" smtClean="0"/>
              <a:t> والإدارية المعاصرة ومن أهم هذه التقنيات تقنية تحليل القيمة القائمة على طريقة مميزة لتحليل الوظائف لتحسين قيمة المنتوج </a:t>
            </a:r>
            <a:r>
              <a:rPr lang="ar-SA" dirty="0" smtClean="0">
                <a:solidFill>
                  <a:srgbClr val="7030A0"/>
                </a:solidFill>
              </a:rPr>
              <a:t>.</a:t>
            </a:r>
            <a:endParaRPr lang="ar-SA"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effectLst>
                  <a:outerShdw blurRad="50800" dist="38100" algn="tr" rotWithShape="0">
                    <a:prstClr val="black">
                      <a:alpha val="40000"/>
                    </a:prstClr>
                  </a:outerShdw>
                </a:effectLst>
              </a:rPr>
              <a:t>الجودة العالية</a:t>
            </a:r>
            <a:endParaRPr lang="ar-IQ" dirty="0">
              <a:solidFill>
                <a:srgbClr val="FF0000"/>
              </a:solidFill>
            </a:endParaRPr>
          </a:p>
        </p:txBody>
      </p:sp>
      <p:sp>
        <p:nvSpPr>
          <p:cNvPr id="3" name="عنصر نائب للمحتوى 2"/>
          <p:cNvSpPr>
            <a:spLocks noGrp="1"/>
          </p:cNvSpPr>
          <p:nvPr>
            <p:ph idx="1"/>
          </p:nvPr>
        </p:nvSpPr>
        <p:spPr/>
        <p:txBody>
          <a:bodyPr>
            <a:normAutofit fontScale="85000" lnSpcReduction="20000"/>
          </a:bodyPr>
          <a:lstStyle/>
          <a:p>
            <a:pPr algn="justLow"/>
            <a:r>
              <a:rPr lang="ar-IQ" b="1" dirty="0" smtClean="0">
                <a:effectLst>
                  <a:outerShdw blurRad="50800" dist="38100" algn="tr" rotWithShape="0">
                    <a:prstClr val="black">
                      <a:alpha val="40000"/>
                    </a:prstClr>
                  </a:outerShdw>
                </a:effectLst>
              </a:rPr>
              <a:t> </a:t>
            </a:r>
            <a:r>
              <a:rPr lang="ar-IQ" sz="3500" dirty="0" smtClean="0">
                <a:effectLst>
                  <a:outerShdw blurRad="50800" dist="38100" algn="tr" rotWithShape="0">
                    <a:prstClr val="black">
                      <a:alpha val="40000"/>
                    </a:prstClr>
                  </a:outerShdw>
                </a:effectLst>
              </a:rPr>
              <a:t>أن توافر التكنولوجيا المتقدمة أتاح لمعظم الوحدات الاقتصادية الصناعية تحسين جودة منتجاتها خلال دورة حياتها القصيرة وتعني الجودة درجة مطابقة مواصفات تصميم وخصائص المنتوج لتوقعات ورغبات الزبائن</a:t>
            </a:r>
            <a:r>
              <a:rPr lang="ar-IQ" sz="3500" b="1" dirty="0" smtClean="0">
                <a:effectLst>
                  <a:outerShdw blurRad="50800" dist="38100" algn="tr" rotWithShape="0">
                    <a:prstClr val="black">
                      <a:alpha val="40000"/>
                    </a:prstClr>
                  </a:outerShdw>
                </a:effectLst>
              </a:rPr>
              <a:t>، </a:t>
            </a:r>
            <a:r>
              <a:rPr lang="ar-IQ" sz="3500" dirty="0" smtClean="0">
                <a:effectLst>
                  <a:outerShdw blurRad="50800" dist="38100" algn="tr" rotWithShape="0">
                    <a:prstClr val="black">
                      <a:alpha val="40000"/>
                    </a:prstClr>
                  </a:outerShdw>
                </a:effectLst>
              </a:rPr>
              <a:t>إن عامل الجودة يمثل ميزة تنافسية يمكن أن تحقق إشباعاً لرغبات وتوقعات الزبائن إذا كانت خصائص ووظائف المنتوج تفي باستخداماته، فقد تحقق الوحدة الاقتصادية ميزة التكلفة الأقل ولكن قد يكون مستوى جودة منتجاتها لا يتلائم وحاجات الزبون، وهناك شروط يستدعي إثباتها من قبل الوحدات الاقتصادية التي تستخدم الجودة كميزة تنافسية وهي تحديد الجودة من وجهة نظر الزبون وتجسيد سماتها الأساسية المرغوبة في المنتوج .</a:t>
            </a:r>
            <a:endParaRPr lang="ar-IQ" sz="3500" dirty="0"/>
          </a:p>
        </p:txBody>
      </p:sp>
    </p:spTree>
  </p:cSld>
  <p:clrMapOvr>
    <a:masterClrMapping/>
  </p:clrMapOvr>
  <p:transition spd="slow">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effectLst>
                  <a:outerShdw blurRad="50800" dist="38100" algn="tr" rotWithShape="0">
                    <a:prstClr val="black">
                      <a:alpha val="40000"/>
                    </a:prstClr>
                  </a:outerShdw>
                </a:effectLst>
              </a:rPr>
              <a:t>وقت الاستجابة للزبون</a:t>
            </a:r>
            <a:endParaRPr lang="ar-IQ"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pPr algn="justLow"/>
            <a:r>
              <a:rPr lang="ar-IQ" dirty="0" smtClean="0">
                <a:effectLst>
                  <a:outerShdw blurRad="50800" dist="38100" algn="tr" rotWithShape="0">
                    <a:prstClr val="black">
                      <a:alpha val="40000"/>
                    </a:prstClr>
                  </a:outerShdw>
                </a:effectLst>
              </a:rPr>
              <a:t>لقد أصبح الوقت يمثل ميزة تنافسية تتسابق عليه الوحدات الاقتصادية للحصول على اكبر فرصة استثمارية والسرعة في تطوير وتقديم المنتجات إلى الأسواق قبل غيرها من المنافسين، وطبقاً لذلك يعتبر الوقت عنصراً مهماً لزيادة إيرادات الوحدة الاقتصادية قبل غيرها من حيث استغلال الفرص المتاحة في السوق، ويتحدد وقت الاستجابة للزبون في بيئة التصنيع الحديثة بالوقت الذي يضيف قيمة ويعرف بوقت دورة التصنيع والتسليم للزبون، ويتضمن وقت استلام الطلب من الزبون ووقت عمليات التصنيع ووقت تسليم المنتج النهائي إلى الزبون، بعد أن تم استبعاد الوقت الذي لا يضيف قيمة (وقت الانتظار، وقت الفحص، وقت المناولة، وقت التخزين) لتقليص وقت الدورة من خلال تحسين كفاءة دورة التصنيع . </a:t>
            </a:r>
            <a:endParaRPr lang="ar-IQ" dirty="0"/>
          </a:p>
        </p:txBody>
      </p:sp>
    </p:spTree>
  </p:cSld>
  <p:clrMapOvr>
    <a:masterClrMapping/>
  </p:clrMapOvr>
  <p:transition spd="slow">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المرونة</a:t>
            </a:r>
            <a:endParaRPr lang="ar-IQ" dirty="0">
              <a:solidFill>
                <a:srgbClr val="FF0000"/>
              </a:solidFill>
            </a:endParaRPr>
          </a:p>
        </p:txBody>
      </p:sp>
      <p:sp>
        <p:nvSpPr>
          <p:cNvPr id="3" name="عنصر نائب للمحتوى 2"/>
          <p:cNvSpPr>
            <a:spLocks noGrp="1"/>
          </p:cNvSpPr>
          <p:nvPr>
            <p:ph idx="1"/>
          </p:nvPr>
        </p:nvSpPr>
        <p:spPr/>
        <p:txBody>
          <a:bodyPr>
            <a:noAutofit/>
          </a:bodyPr>
          <a:lstStyle/>
          <a:p>
            <a:pPr algn="justLow"/>
            <a:r>
              <a:rPr lang="ar-IQ" sz="2800" dirty="0" smtClean="0"/>
              <a:t>تعد المرونة أحد عوامل نجاح تنافسية </a:t>
            </a:r>
            <a:r>
              <a:rPr lang="ar-IQ" sz="2800" dirty="0" smtClean="0">
                <a:effectLst>
                  <a:outerShdw blurRad="50800" dist="38100" algn="tr" rotWithShape="0">
                    <a:prstClr val="black">
                      <a:alpha val="40000"/>
                    </a:prstClr>
                  </a:outerShdw>
                </a:effectLst>
              </a:rPr>
              <a:t>الوحدة الاقتصادية</a:t>
            </a:r>
            <a:r>
              <a:rPr lang="ar-IQ" sz="2800" dirty="0" smtClean="0"/>
              <a:t>، وتشير إلى قابلية هذه الوحدة على التكيف في نظامها الإنتاجي مع التغيرات في البيئة التنافسية وعمليات معالجة الطلب وفقاً لرغبات واحتياجات الزبائن المتغيرة من حيث التنوع والحجم وسرعة الابتكار في إنتاج وتقديم منتجات جديدة، وهناك ثلاثة أبعاد للمرونة، تعلق الأول بسرعة الاستجابة لطلبات زبائن محددين، إما الثاني فتعلق بمرونة التنويع في مزيج المنتجات أو الخدمات التي يرغبها الزبائن، وتعلق الثالث بمرونة الحجم، أي قدرة الوحدة الاقتصادية على إعادة ترتيب عملياتها وفقاً لحجم الطلبات الموسمية أو العمرية أو الجغرافية أو حسب مستوى القدرة الشرائية للزبائن</a:t>
            </a:r>
            <a:endParaRPr lang="ar-IQ" sz="2800" dirty="0"/>
          </a:p>
        </p:txBody>
      </p:sp>
    </p:spTree>
  </p:cSld>
  <p:clrMapOvr>
    <a:masterClrMapping/>
  </p:clrMapOvr>
  <p:transition spd="slow">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a:bodyPr>
          <a:lstStyle/>
          <a:p>
            <a:pPr algn="justLow"/>
            <a:r>
              <a:rPr lang="ar-SA" dirty="0" smtClean="0"/>
              <a:t>ويرى الباحثان انه في ظل بيئة الأعمال الحديثة يجب على الوحدات الاقتصادية التميز والعمل على كسب ميزات تنافسية والعمل على تقليص </a:t>
            </a:r>
            <a:r>
              <a:rPr lang="ar-IQ" dirty="0" smtClean="0"/>
              <a:t>الفجوة التنافسية التي تتمثل بالفروقات التي يمكن تحديدها من خلال مقارنة منتجات أو عمليات وحدة اقتصادية معينة مع ما يماثلها من منتجات أو عمليات متميزة لوحدة أخرى في نفس القطاع الصناعي، من حيث الأداء والجودة والسعر والوقت والربحية، كما </a:t>
            </a:r>
            <a:r>
              <a:rPr lang="ar-IQ" dirty="0" smtClean="0">
                <a:effectLst>
                  <a:outerShdw blurRad="50800" dist="38100" algn="tr" rotWithShape="0">
                    <a:prstClr val="black">
                      <a:alpha val="40000"/>
                    </a:prstClr>
                  </a:outerShdw>
                </a:effectLst>
              </a:rPr>
              <a:t>إن مسؤولية الوحدة الاقتصادية في بيئة تنافسية لا تتركز على تقديم المنتوج إلى الزبون فحسب، ولكن الأهم من ذلك هو الاحتفاظ بالزبائن الحاليين والعمل على كسب زبائن جدد والحصول رضاهم وولائهم .</a:t>
            </a:r>
            <a:r>
              <a:rPr lang="ar-IQ" dirty="0" smtClean="0"/>
              <a:t>	</a:t>
            </a:r>
            <a:endParaRPr lang="ar-IQ" dirty="0"/>
          </a:p>
        </p:txBody>
      </p:sp>
    </p:spTree>
  </p:cSld>
  <p:clrMapOvr>
    <a:masterClrMapping/>
  </p:clrMapOvr>
  <p:transition spd="slow">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0000" lnSpcReduction="20000"/>
          </a:bodyPr>
          <a:lstStyle/>
          <a:p>
            <a:pPr algn="ctr">
              <a:buNone/>
            </a:pPr>
            <a:r>
              <a:rPr lang="ar-IQ" sz="5700" b="1" dirty="0" smtClean="0">
                <a:solidFill>
                  <a:srgbClr val="FF0000"/>
                </a:solidFill>
              </a:rPr>
              <a:t>الاستنتاجات </a:t>
            </a:r>
          </a:p>
          <a:p>
            <a:pPr lvl="0" algn="justLow"/>
            <a:r>
              <a:rPr lang="ar-IQ" sz="3400" dirty="0" smtClean="0"/>
              <a:t>إن تقنية تحليل القيمة هي نشاط لتصميم المنتج يتضمن إنتاج منتجات يتطابق أدائها الوظيفي مع توقعات الزبائن بأقل تكلفة، وبذلك فهي أداة تختص بتحليل وظيفة المنتوج كهدف جوهري يسعى لتحسين قيمته, مع تخفيض تكلفة دورة حياته المطلوبة لأداء الوظائف الضرورية . </a:t>
            </a:r>
            <a:endParaRPr lang="en-US" sz="3400" dirty="0" smtClean="0"/>
          </a:p>
          <a:p>
            <a:pPr lvl="0" algn="justLow"/>
            <a:r>
              <a:rPr lang="ar-IQ" sz="3400" dirty="0" smtClean="0"/>
              <a:t>تهدف تقنية تحليل القيمة إلى تحديد الوظائف وتحليلها واستبعاد الوظيفة التي لا تضيف قيمة وهذا سينعكس في تخفيض التكلفة وزيادة القيمة دون التأثير في الجودة من خلال استعمال منهجية التفكير الإبداعي لمساعدة المدراء في التمييز بين الأنشطة التي تضيف قيمة والتي لا تضيف قيمة.</a:t>
            </a:r>
            <a:endParaRPr lang="en-US" sz="3400" dirty="0" smtClean="0"/>
          </a:p>
          <a:p>
            <a:pPr lvl="0" algn="justLow"/>
            <a:r>
              <a:rPr lang="ar-IQ" sz="3400" dirty="0" smtClean="0"/>
              <a:t>هناك ثلاثة مراحل لتطبيق تقنية تحليل القيمة هي الدراسة السابقة، ودراسة القيمة أو خطة العمل، وأخيراً الدراسة اللاحقة، علماً بأن المرحلة الثانية تتضمن مجموعة من الخطوات وهي المعلومات والتحليل الوظيفي والإبداع والتقويم والتطوير والتنفيذ والتغذية الراجعة . </a:t>
            </a:r>
            <a:endParaRPr lang="en-US" sz="3400" dirty="0" smtClean="0"/>
          </a:p>
          <a:p>
            <a:pPr lvl="0" algn="justLow"/>
            <a:r>
              <a:rPr lang="ar-IQ" sz="3400" dirty="0" smtClean="0"/>
              <a:t>تشير الميزة التنافسية إلى</a:t>
            </a:r>
            <a:r>
              <a:rPr lang="ar-IQ" sz="3400" dirty="0" smtClean="0">
                <a:effectLst>
                  <a:outerShdw blurRad="50800" dist="38100" algn="tr" rotWithShape="0">
                    <a:prstClr val="black">
                      <a:alpha val="40000"/>
                    </a:prstClr>
                  </a:outerShdw>
                </a:effectLst>
              </a:rPr>
              <a:t> تميز الوحدة الاقتصادية بأي عنصر تنفرد </a:t>
            </a:r>
            <a:r>
              <a:rPr lang="ar-IQ" sz="3400" dirty="0" err="1" smtClean="0">
                <a:effectLst>
                  <a:outerShdw blurRad="50800" dist="38100" algn="tr" rotWithShape="0">
                    <a:prstClr val="black">
                      <a:alpha val="40000"/>
                    </a:prstClr>
                  </a:outerShdw>
                </a:effectLst>
              </a:rPr>
              <a:t>به</a:t>
            </a:r>
            <a:r>
              <a:rPr lang="ar-IQ" sz="3400" dirty="0" smtClean="0">
                <a:effectLst>
                  <a:outerShdw blurRad="50800" dist="38100" algn="tr" rotWithShape="0">
                    <a:prstClr val="black">
                      <a:alpha val="40000"/>
                    </a:prstClr>
                  </a:outerShdw>
                </a:effectLst>
              </a:rPr>
              <a:t> على المنافسين، ويمكن تحقيقها في حالة إتباع هذه الوحدة لأي إستراتيجية من الإستراتيجيات التنافسية العامة، وهناك أربعة أبعاد رئيسية للميزة التنافسية وهي التكلفة والجودة والوقت والمرونة .</a:t>
            </a:r>
            <a:endParaRPr lang="en-US" sz="3400" dirty="0" smtClean="0"/>
          </a:p>
          <a:p>
            <a:pPr algn="justLow"/>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85728"/>
            <a:ext cx="8229600" cy="1143000"/>
          </a:xfrm>
        </p:spPr>
        <p:txBody>
          <a:bodyPr/>
          <a:lstStyle/>
          <a:p>
            <a:r>
              <a:rPr lang="ar-IQ" b="1" dirty="0" smtClean="0">
                <a:solidFill>
                  <a:srgbClr val="FF0000"/>
                </a:solidFill>
              </a:rPr>
              <a:t>التوصيات </a:t>
            </a:r>
            <a:endParaRPr lang="ar-SA" b="1" dirty="0">
              <a:solidFill>
                <a:srgbClr val="FF0000"/>
              </a:solidFill>
            </a:endParaRPr>
          </a:p>
        </p:txBody>
      </p:sp>
      <p:sp>
        <p:nvSpPr>
          <p:cNvPr id="3" name="عنصر نائب للمحتوى 2"/>
          <p:cNvSpPr>
            <a:spLocks noGrp="1"/>
          </p:cNvSpPr>
          <p:nvPr>
            <p:ph idx="1"/>
          </p:nvPr>
        </p:nvSpPr>
        <p:spPr>
          <a:xfrm>
            <a:off x="457200" y="1357298"/>
            <a:ext cx="8229600" cy="4768865"/>
          </a:xfrm>
        </p:spPr>
        <p:txBody>
          <a:bodyPr>
            <a:normAutofit fontScale="77500" lnSpcReduction="20000"/>
          </a:bodyPr>
          <a:lstStyle/>
          <a:p>
            <a:pPr lvl="0" algn="justLow"/>
            <a:r>
              <a:rPr lang="ar-IQ" dirty="0" smtClean="0"/>
              <a:t>لغرض تحقيق الميزة التنافسية من خلال تقنية تحليل القيمة، فلابد من الالتزام بمجموعة من الأمور وهي كالآتي :ـ </a:t>
            </a:r>
            <a:endParaRPr lang="en-US" dirty="0" smtClean="0"/>
          </a:p>
          <a:p>
            <a:pPr lvl="0" algn="justLow"/>
            <a:r>
              <a:rPr lang="en-US" dirty="0" smtClean="0"/>
              <a:t> </a:t>
            </a:r>
            <a:r>
              <a:rPr lang="ar-IQ" dirty="0" smtClean="0"/>
              <a:t>الالتزام بطريقة تحليل الوظائف المميزة لتقنية تحليل القيمة والعمل على التخلص من جميع المكونات والوظائف التي لا تضيف قيمة من وجهة نظر الزبون .</a:t>
            </a:r>
            <a:endParaRPr lang="en-US" dirty="0" smtClean="0"/>
          </a:p>
          <a:p>
            <a:pPr lvl="0" algn="justLow"/>
            <a:r>
              <a:rPr lang="ar-IQ" dirty="0" smtClean="0"/>
              <a:t>الالتزام بمبادئ إدارة الجودة الشاملة من خلال عمل </a:t>
            </a:r>
            <a:r>
              <a:rPr lang="ar-IQ" dirty="0" err="1" smtClean="0"/>
              <a:t>الشئ</a:t>
            </a:r>
            <a:r>
              <a:rPr lang="ar-IQ" dirty="0" smtClean="0"/>
              <a:t> صحيحاً منذ المرة الأولى والتخلص من المعيب سواءً أكان داخل الوحدة الاقتصادية أم خارجها . </a:t>
            </a:r>
            <a:endParaRPr lang="en-US" dirty="0" smtClean="0"/>
          </a:p>
          <a:p>
            <a:pPr lvl="0" algn="justLow"/>
            <a:r>
              <a:rPr lang="ar-IQ" dirty="0" smtClean="0"/>
              <a:t>العمل على تخفيض وقت تصميم وتطوير المنتجات وكذلك تخفيض وقت التصنيع والتجميع من أجل تقصير دورة حياة المنتوج ووصول الفكرة بسرعة إلى السوق .</a:t>
            </a:r>
            <a:endParaRPr lang="en-US" dirty="0" smtClean="0"/>
          </a:p>
          <a:p>
            <a:pPr lvl="0" algn="justLow"/>
            <a:r>
              <a:rPr lang="ar-IQ" dirty="0" smtClean="0"/>
              <a:t>ضرورة تنميط وتبسيط الإجراءات بحيث يمكن من خلالها أن توفير القدر الكافي من المرونة في الاستجابة لأي تغيرات مستجدة قد تحصل في حاجات ورغبات الزبائن . </a:t>
            </a:r>
            <a:endParaRPr lang="en-US" dirty="0"/>
          </a:p>
        </p:txBody>
      </p:sp>
    </p:spTree>
  </p:cSld>
  <p:clrMapOvr>
    <a:masterClrMapping/>
  </p:clrMapOvr>
  <p:transition spd="slow">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11816"/>
          </a:xfrm>
        </p:spPr>
        <p:txBody>
          <a:bodyPr>
            <a:normAutofit/>
          </a:bodyPr>
          <a:lstStyle/>
          <a:p>
            <a:r>
              <a:rPr lang="ar-IQ" sz="8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DecoType Naskh Swashes" pitchFamily="2" charset="-78"/>
              </a:rPr>
              <a:t>انتهت بعونه تعالى ...</a:t>
            </a:r>
            <a:endParaRPr lang="ar-SA" sz="8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DecoType Naskh Swashes" pitchFamily="2" charset="-78"/>
            </a:endParaRPr>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مشكلة </a:t>
            </a:r>
            <a:r>
              <a:rPr lang="ar-IQ" b="1" dirty="0" smtClean="0">
                <a:solidFill>
                  <a:srgbClr val="FF0000"/>
                </a:solidFill>
              </a:rPr>
              <a:t>القياس للتكلفة وفق تقنية تحليل القيمة </a:t>
            </a:r>
            <a:endParaRPr lang="ar-SA" b="1" dirty="0">
              <a:solidFill>
                <a:srgbClr val="FF0000"/>
              </a:solidFill>
            </a:endParaRPr>
          </a:p>
        </p:txBody>
      </p:sp>
      <p:sp>
        <p:nvSpPr>
          <p:cNvPr id="3" name="عنصر نائب للمحتوى 2"/>
          <p:cNvSpPr>
            <a:spLocks noGrp="1"/>
          </p:cNvSpPr>
          <p:nvPr>
            <p:ph idx="1"/>
          </p:nvPr>
        </p:nvSpPr>
        <p:spPr>
          <a:xfrm>
            <a:off x="457200" y="1285860"/>
            <a:ext cx="8229600" cy="4840303"/>
          </a:xfrm>
        </p:spPr>
        <p:txBody>
          <a:bodyPr>
            <a:normAutofit fontScale="92500"/>
          </a:bodyPr>
          <a:lstStyle/>
          <a:p>
            <a:pPr algn="justLow"/>
            <a:r>
              <a:rPr lang="ar-IQ" dirty="0" smtClean="0"/>
              <a:t>في ظل التغيرات والتطورات السريعة والمتلاحقة التي رافقت بيئة الأعمال الحديثة فقد واجهت الوحدات الاقتصادية العديد من التحديات والصعوبات والتي من أهمها ازدياد شدة المنافسة بين هذه الوحدات، وعلى الرغم من ذلك فقد كانت الوحدات الاقتصادية الصناعية العراقية تعاني من مشاكل عديدة أهمها ارتفاع التكاليف وانخفاض جودة منتجاتها وكذلك زيادة وقت عمليات التصميم والتصنيع والتجميع والتسويق بالإضافة إلى عدم توفر القدر الكافي من المرونة في الاستجابة لحاجات ورغبات الزبائن، ورغم هذه المشاكل فأن هناك العديد من التقنيات </a:t>
            </a:r>
            <a:r>
              <a:rPr lang="ar-IQ" dirty="0" err="1" smtClean="0"/>
              <a:t>الكلفوية</a:t>
            </a:r>
            <a:r>
              <a:rPr lang="ar-IQ" dirty="0" smtClean="0"/>
              <a:t> الإدارية التي من شأنها أن تساعد في حل هذه المشاكل</a:t>
            </a:r>
            <a:endParaRPr lang="ar-SA"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أهداف </a:t>
            </a:r>
            <a:r>
              <a:rPr lang="ar-IQ" b="1" dirty="0" smtClean="0">
                <a:solidFill>
                  <a:srgbClr val="FF0000"/>
                </a:solidFill>
              </a:rPr>
              <a:t>المحاضرة </a:t>
            </a:r>
            <a:endParaRPr lang="ar-SA" b="1" dirty="0">
              <a:solidFill>
                <a:srgbClr val="FF0000"/>
              </a:solidFill>
            </a:endParaRPr>
          </a:p>
        </p:txBody>
      </p:sp>
      <p:sp>
        <p:nvSpPr>
          <p:cNvPr id="3" name="عنصر نائب للمحتوى 2"/>
          <p:cNvSpPr>
            <a:spLocks noGrp="1"/>
          </p:cNvSpPr>
          <p:nvPr>
            <p:ph idx="1"/>
          </p:nvPr>
        </p:nvSpPr>
        <p:spPr>
          <a:xfrm>
            <a:off x="457200" y="1571612"/>
            <a:ext cx="8229600" cy="4554551"/>
          </a:xfrm>
        </p:spPr>
        <p:txBody>
          <a:bodyPr>
            <a:normAutofit/>
          </a:bodyPr>
          <a:lstStyle/>
          <a:p>
            <a:pPr algn="justLow"/>
            <a:r>
              <a:rPr lang="ar-IQ" dirty="0" smtClean="0"/>
              <a:t>يهدف </a:t>
            </a:r>
            <a:r>
              <a:rPr lang="ar-IQ" dirty="0" smtClean="0"/>
              <a:t>المحاضرة  </a:t>
            </a:r>
            <a:r>
              <a:rPr lang="ar-IQ" dirty="0" smtClean="0"/>
              <a:t>إلى دراسة المرتكزات لكل من تحليل القيمة والميزة التنافسية، مع بيان أهمية تقنية تحليل القيمة في ظل المتغيرات والتطورات الحديثة المرافقة لبيئة الأعمال الحديثة من خلال بيان دور هذه التقنية في تحقيق الميزة التنافسية بهدف تحسين كل من مؤشرات التكلفة والجودة والوقت والمرونة . </a:t>
            </a:r>
            <a:endParaRPr lang="en-US" dirty="0"/>
          </a:p>
        </p:txBody>
      </p:sp>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أهمية </a:t>
            </a:r>
            <a:r>
              <a:rPr lang="ar-IQ" b="1" dirty="0" smtClean="0">
                <a:solidFill>
                  <a:srgbClr val="FF0000"/>
                </a:solidFill>
              </a:rPr>
              <a:t>تحليل القيمة </a:t>
            </a:r>
            <a:endParaRPr lang="ar-SA" b="1" dirty="0">
              <a:solidFill>
                <a:srgbClr val="FF0000"/>
              </a:solidFill>
            </a:endParaRPr>
          </a:p>
        </p:txBody>
      </p:sp>
      <p:sp>
        <p:nvSpPr>
          <p:cNvPr id="3" name="عنصر نائب للمحتوى 2"/>
          <p:cNvSpPr>
            <a:spLocks noGrp="1"/>
          </p:cNvSpPr>
          <p:nvPr>
            <p:ph idx="1"/>
          </p:nvPr>
        </p:nvSpPr>
        <p:spPr/>
        <p:txBody>
          <a:bodyPr>
            <a:normAutofit/>
          </a:bodyPr>
          <a:lstStyle/>
          <a:p>
            <a:pPr algn="justLow"/>
            <a:r>
              <a:rPr lang="ar-IQ" dirty="0" smtClean="0"/>
              <a:t>تستمد المحاضرة  أهميتها </a:t>
            </a:r>
            <a:r>
              <a:rPr lang="ar-IQ" dirty="0" smtClean="0"/>
              <a:t>من أهمية المتغيرات التي </a:t>
            </a:r>
            <a:r>
              <a:rPr lang="ar-IQ" dirty="0" smtClean="0"/>
              <a:t>تناولتها</a:t>
            </a:r>
            <a:r>
              <a:rPr lang="ar-IQ" dirty="0" smtClean="0"/>
              <a:t>، فتقنية تحليل القيمة تركز على تحسين أداء المشروع أو المنتوج وتحليله بدءً من مكوناته وصولاً لوظائفه من اجل استبعاد الوظائف التي لا تضيف قيمة من وجهة نظر الزبون، إما الميزة التنافسية فتشير إلى </a:t>
            </a:r>
            <a:r>
              <a:rPr lang="ar-IQ" dirty="0" smtClean="0">
                <a:effectLst>
                  <a:outerShdw blurRad="50800" dist="38100" algn="tr" rotWithShape="0">
                    <a:prstClr val="black">
                      <a:alpha val="40000"/>
                    </a:prstClr>
                  </a:outerShdw>
                </a:effectLst>
              </a:rPr>
              <a:t>تميز الوحدة الاقتصادية بأي عنصر تنفرد به على المنافسين، ويمكن تحقيقها في حالة إتباع هذه الوحدة لأي إستراتيجية تستهدف تحقيق ميزة تنافسية في مجال معين</a:t>
            </a:r>
            <a:r>
              <a:rPr lang="ar-IQ" dirty="0" smtClean="0"/>
              <a:t> .  </a:t>
            </a:r>
            <a:endParaRPr lang="en-US" dirty="0"/>
          </a:p>
        </p:txBody>
      </p:sp>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ركائز متغيرات تقنية تحليل القيمة </a:t>
            </a:r>
            <a:endParaRPr lang="ar-SA" b="1" dirty="0">
              <a:solidFill>
                <a:srgbClr val="FF0000"/>
              </a:solidFill>
            </a:endParaRPr>
          </a:p>
        </p:txBody>
      </p:sp>
      <p:sp>
        <p:nvSpPr>
          <p:cNvPr id="3" name="عنصر نائب للمحتوى 2"/>
          <p:cNvSpPr>
            <a:spLocks noGrp="1"/>
          </p:cNvSpPr>
          <p:nvPr>
            <p:ph idx="1"/>
          </p:nvPr>
        </p:nvSpPr>
        <p:spPr>
          <a:xfrm>
            <a:off x="457200" y="1500174"/>
            <a:ext cx="8229600" cy="4625989"/>
          </a:xfrm>
        </p:spPr>
        <p:txBody>
          <a:bodyPr>
            <a:normAutofit fontScale="92500"/>
          </a:bodyPr>
          <a:lstStyle/>
          <a:p>
            <a:pPr algn="justLow"/>
            <a:r>
              <a:rPr lang="ar-IQ" dirty="0" smtClean="0"/>
              <a:t>(</a:t>
            </a:r>
            <a:r>
              <a:rPr lang="ar-IQ" dirty="0" smtClean="0"/>
              <a:t>إن تطبيق تقنية تحليل القيمة يمكن أن يساعد الوحدات الاقتصادية في تحقيق الميزة التنافسية)، وينبثق من هذه الفرضية الفرضيات الفرعية الآتية :ـ</a:t>
            </a:r>
            <a:endParaRPr lang="en-US" dirty="0" smtClean="0"/>
          </a:p>
          <a:p>
            <a:pPr algn="justLow"/>
            <a:r>
              <a:rPr lang="ar-IQ" dirty="0" smtClean="0"/>
              <a:t>الفرضية الأولى :ـ تساعد تقنية تحليل</a:t>
            </a:r>
            <a:r>
              <a:rPr lang="ar-IQ" sz="1500" dirty="0" smtClean="0"/>
              <a:t> </a:t>
            </a:r>
            <a:r>
              <a:rPr lang="ar-IQ" dirty="0" smtClean="0"/>
              <a:t>القيمة في تخفيض التكاليف.</a:t>
            </a:r>
            <a:endParaRPr lang="en-US" dirty="0" smtClean="0"/>
          </a:p>
          <a:p>
            <a:pPr algn="justLow"/>
            <a:r>
              <a:rPr lang="ar-IQ" dirty="0" smtClean="0"/>
              <a:t>الفرضية الثانية :ـ تساعد تقنية تحليل القيمة في تحسين الجودة .</a:t>
            </a:r>
            <a:endParaRPr lang="en-US" dirty="0" smtClean="0"/>
          </a:p>
          <a:p>
            <a:pPr algn="justLow"/>
            <a:r>
              <a:rPr lang="ar-IQ" dirty="0" smtClean="0"/>
              <a:t>الفرضية الثالثة :ـ تساعد تقنية تحليل القيمة في تخفيض وقت التصميم والتصنيع والتجميع .</a:t>
            </a:r>
            <a:endParaRPr lang="en-US" dirty="0" smtClean="0"/>
          </a:p>
          <a:p>
            <a:pPr algn="justLow"/>
            <a:r>
              <a:rPr lang="ar-IQ" dirty="0" smtClean="0"/>
              <a:t>الفرضية الرابعة :ـ تساعد تقنية تحليل القيمة في توفير القدر الكافي من المرونة .</a:t>
            </a:r>
            <a:endParaRPr lang="en-US" dirty="0"/>
          </a:p>
        </p:txBody>
      </p:sp>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مفهوم تحليل القيمة </a:t>
            </a:r>
            <a:endParaRPr lang="ar-SA" b="1" dirty="0">
              <a:solidFill>
                <a:srgbClr val="FF0000"/>
              </a:solidFill>
            </a:endParaRPr>
          </a:p>
        </p:txBody>
      </p:sp>
      <p:sp>
        <p:nvSpPr>
          <p:cNvPr id="3" name="عنصر نائب للمحتوى 2"/>
          <p:cNvSpPr>
            <a:spLocks noGrp="1"/>
          </p:cNvSpPr>
          <p:nvPr>
            <p:ph idx="1"/>
          </p:nvPr>
        </p:nvSpPr>
        <p:spPr>
          <a:xfrm>
            <a:off x="457200" y="1214422"/>
            <a:ext cx="8229600" cy="4911741"/>
          </a:xfrm>
        </p:spPr>
        <p:txBody>
          <a:bodyPr>
            <a:normAutofit fontScale="85000" lnSpcReduction="10000"/>
          </a:bodyPr>
          <a:lstStyle/>
          <a:p>
            <a:pPr algn="justLow"/>
            <a:r>
              <a:rPr lang="ar-IQ" dirty="0" smtClean="0"/>
              <a:t>ينظر إلى تحليل القيمة على إنها نشاط لتصميم المنتج يتضمن إنتاج منتجات يتطابق أدائها الوظيفي مع توقعات الزبائن ولكن بأقل تكلفة، وعرفت الجمعية الأمريكية لهندسة القيمة </a:t>
            </a:r>
            <a:r>
              <a:rPr lang="en-US" dirty="0" smtClean="0"/>
              <a:t>(Society of American Value Engineering)</a:t>
            </a:r>
            <a:r>
              <a:rPr lang="ar-IQ" dirty="0" smtClean="0"/>
              <a:t> التي يرمز لها اختصاراً (</a:t>
            </a:r>
            <a:r>
              <a:rPr lang="en-US" dirty="0" smtClean="0"/>
              <a:t>SAVE</a:t>
            </a:r>
            <a:r>
              <a:rPr lang="ar-IQ" dirty="0" smtClean="0"/>
              <a:t>) تحليل القيمة بأنها تطبيق منظم لتقنيات معترف </a:t>
            </a:r>
            <a:r>
              <a:rPr lang="ar-IQ" dirty="0" err="1" smtClean="0"/>
              <a:t>بها</a:t>
            </a:r>
            <a:r>
              <a:rPr lang="ar-IQ" dirty="0" smtClean="0"/>
              <a:t> تعمل على تحديد وظيفة المنتوج أو الخدمة, وتقييمها من اجل توفير الوظيفة بمستوى من الجودة والموثوقية بأقل تكلفة ممكنة، كما وعرفت تحليل القيمة على إنها أداة تختص بتحليل وظيفة المنتوج كهدف جوهري يسعى لتحسين قيمته, مع تخفيض تكلفة دورة حياته المطلوبة لأداء الوظائف الضرورية .</a:t>
            </a:r>
            <a:endParaRPr lang="en-US" dirty="0" smtClean="0"/>
          </a:p>
          <a:p>
            <a:pPr algn="justLow"/>
            <a:r>
              <a:rPr lang="ar-IQ" dirty="0" smtClean="0"/>
              <a:t>إن تحليل القيمة هي جهود منظمة لتحسين قيمة المنتجات أو الخدمات من خلال تحديد وظائفها وتحليلها من اجل انجاز الوظيفة المحددة بجودة وموثوقية عالية وبأقل تكلفة ممكنة .</a:t>
            </a:r>
            <a:endParaRPr lang="en-US" dirty="0"/>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smtClean="0">
                <a:solidFill>
                  <a:srgbClr val="FF0000"/>
                </a:solidFill>
              </a:rPr>
              <a:t>أهداف تحليل القيمة </a:t>
            </a:r>
            <a:endParaRPr lang="en-US" b="1" dirty="0">
              <a:solidFill>
                <a:srgbClr val="FF0000"/>
              </a:solidFill>
            </a:endParaRPr>
          </a:p>
        </p:txBody>
      </p:sp>
      <p:sp>
        <p:nvSpPr>
          <p:cNvPr id="3" name="عنصر نائب للمحتوى 2"/>
          <p:cNvSpPr>
            <a:spLocks noGrp="1"/>
          </p:cNvSpPr>
          <p:nvPr>
            <p:ph idx="1"/>
          </p:nvPr>
        </p:nvSpPr>
        <p:spPr>
          <a:xfrm>
            <a:off x="457200" y="1285860"/>
            <a:ext cx="8229600" cy="5143536"/>
          </a:xfrm>
        </p:spPr>
        <p:txBody>
          <a:bodyPr>
            <a:normAutofit fontScale="92500"/>
          </a:bodyPr>
          <a:lstStyle/>
          <a:p>
            <a:pPr lvl="0" algn="justLow"/>
            <a:r>
              <a:rPr lang="ar-IQ" dirty="0" smtClean="0"/>
              <a:t>تقديم الأداء الوظيفي للمنتوج أو الخدمة بأقل تكلفة ممكنة عن طريق استعمال منهجية التفكير</a:t>
            </a:r>
            <a:r>
              <a:rPr lang="ar-IQ" sz="1500" dirty="0" smtClean="0"/>
              <a:t> </a:t>
            </a:r>
            <a:r>
              <a:rPr lang="ar-IQ" dirty="0" smtClean="0"/>
              <a:t>الإبداعي واستبعاد التفكير الضيق.</a:t>
            </a:r>
            <a:endParaRPr lang="en-US" dirty="0" smtClean="0"/>
          </a:p>
          <a:p>
            <a:pPr lvl="0" algn="justLow"/>
            <a:r>
              <a:rPr lang="ar-IQ" dirty="0" smtClean="0"/>
              <a:t>تحديد الوظائف وتحليلها واستبعاد الوظيفة التي لا تضيف قيمة وهذا سينعكس في تخفيض التكلفة وزيادة القيمة .</a:t>
            </a:r>
            <a:endParaRPr lang="en-US" dirty="0" smtClean="0"/>
          </a:p>
          <a:p>
            <a:pPr lvl="0" algn="justLow"/>
            <a:r>
              <a:rPr lang="ar-IQ" dirty="0" smtClean="0"/>
              <a:t>التركيز على مفهوم القيمة للزبون فضلا عن تحقيق التوازن بين التكلفة المقبولة, الجودة, والأداء الوظيفي للمنتوج أو الخدمة .</a:t>
            </a:r>
            <a:endParaRPr lang="en-US" dirty="0" smtClean="0"/>
          </a:p>
          <a:p>
            <a:pPr lvl="0" algn="justLow"/>
            <a:r>
              <a:rPr lang="ar-IQ" dirty="0" smtClean="0"/>
              <a:t>تخفيض التكلفة دون التأثير في الجودة .</a:t>
            </a:r>
            <a:endParaRPr lang="en-US" dirty="0" smtClean="0"/>
          </a:p>
          <a:p>
            <a:pPr lvl="0" algn="justLow"/>
            <a:r>
              <a:rPr lang="ar-IQ" dirty="0" smtClean="0"/>
              <a:t>مساعدة المدراء في التمييز بين الأنشطة التي تضيف قيمة وتكلفتها والتي لا تضيف قيمة وتكلفتها وذلك بهدف المساعدة في عملية اتخاذ القرار .</a:t>
            </a:r>
            <a:endParaRPr lang="en-US" dirty="0"/>
          </a:p>
        </p:txBody>
      </p:sp>
    </p:spTree>
  </p:cSld>
  <p:clrMapOvr>
    <a:masterClrMapping/>
  </p:clrMapOvr>
  <p:transition spd="slow">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5911873"/>
          </a:xfrm>
        </p:spPr>
        <p:txBody>
          <a:bodyPr>
            <a:normAutofit fontScale="77500" lnSpcReduction="20000"/>
          </a:bodyPr>
          <a:lstStyle/>
          <a:p>
            <a:endParaRPr lang="en-US" dirty="0" smtClean="0"/>
          </a:p>
          <a:p>
            <a:pPr algn="ctr"/>
            <a:r>
              <a:rPr lang="ar-IQ" sz="6500" b="1" dirty="0" smtClean="0"/>
              <a:t>خطة عمل هندسة القيمة</a:t>
            </a:r>
          </a:p>
          <a:p>
            <a:pPr algn="justLow"/>
            <a:r>
              <a:rPr lang="ar-IQ" sz="3600" b="1" dirty="0" smtClean="0"/>
              <a:t>1. الدراسة السابقة</a:t>
            </a:r>
            <a:r>
              <a:rPr lang="en-US" sz="3600" b="1" dirty="0" smtClean="0"/>
              <a:t>Pre-study stage  </a:t>
            </a:r>
            <a:r>
              <a:rPr lang="ar-IQ" sz="3600" b="1" dirty="0" smtClean="0"/>
              <a:t>:ـ </a:t>
            </a:r>
            <a:r>
              <a:rPr lang="ar-IQ" sz="3600" dirty="0" smtClean="0"/>
              <a:t>وتتضمن اختيار المنتوج الذي يعاني من مشكلة ارتفاع التكلفة أو مشاكل أخرى متعلقة بالميزة التنافسية, مع تشكيل فريق هندسة القيمة وتحديد نطاق الدراسة .</a:t>
            </a:r>
            <a:endParaRPr lang="en-US" sz="3600" dirty="0" smtClean="0"/>
          </a:p>
          <a:p>
            <a:pPr algn="justLow"/>
            <a:r>
              <a:rPr lang="ar-IQ" sz="3600" b="1" dirty="0" smtClean="0"/>
              <a:t>2. دراسة القيمة أو خطة العمل </a:t>
            </a:r>
            <a:r>
              <a:rPr lang="en-US" sz="3600" b="1" dirty="0" smtClean="0"/>
              <a:t>Value study </a:t>
            </a:r>
            <a:r>
              <a:rPr lang="ar-IQ" sz="3600" b="1" dirty="0" smtClean="0"/>
              <a:t>:ـ </a:t>
            </a:r>
            <a:r>
              <a:rPr lang="ar-IQ" sz="3600" dirty="0" smtClean="0"/>
              <a:t>وتتضمن هذه المرحلة ما يأتي :ـ</a:t>
            </a:r>
            <a:endParaRPr lang="en-US" sz="3600" dirty="0" smtClean="0"/>
          </a:p>
          <a:p>
            <a:pPr lvl="0" algn="justLow"/>
            <a:r>
              <a:rPr lang="ar-IQ" sz="3600" b="1" dirty="0" smtClean="0"/>
              <a:t>مرحلة المعلومات :</a:t>
            </a:r>
            <a:r>
              <a:rPr lang="ar-IQ" sz="3600" dirty="0" smtClean="0"/>
              <a:t> تتعلق بجمع المعلومات المتعلقة بمجال الدراسة, مثل معلومات عن تكلفة المنتوج, مكوناته, مواصفاته, ووظائفه وغيرها من المعلومات الأخرى  .</a:t>
            </a:r>
            <a:endParaRPr lang="en-US" sz="3600" dirty="0" smtClean="0"/>
          </a:p>
          <a:p>
            <a:pPr lvl="0" algn="justLow"/>
            <a:r>
              <a:rPr lang="ar-IQ" sz="3600" b="1" dirty="0" smtClean="0"/>
              <a:t>مرحلة التحليل الوظيفي :</a:t>
            </a:r>
            <a:r>
              <a:rPr lang="ar-IQ" sz="3600" dirty="0" smtClean="0"/>
              <a:t> تتركز هذه المرحلة على الوظائف وتحليلها من اجل استبعاد الوظيفة التي لا تضيف قيمة للزبون مع تكلفتها دون التأثير في جودة وأداء المنتوج، ويشير (إلى إن هذه المرحلة تعد قلب وروح تحليل القيمة ونجاحها يعتمد على هذا التحليل . </a:t>
            </a:r>
            <a:endParaRPr lang="en-US" sz="3600" dirty="0" smtClean="0"/>
          </a:p>
          <a:p>
            <a:pPr algn="justLow"/>
            <a:endParaRPr lang="ar-SA" sz="3400" dirty="0" smtClean="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216</TotalTime>
  <Words>2441</Words>
  <Application>Microsoft Office PowerPoint</Application>
  <PresentationFormat>On-screen Show (4:3)</PresentationFormat>
  <Paragraphs>87</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DecoType Naskh Swashes</vt:lpstr>
      <vt:lpstr>Times New Roman</vt:lpstr>
      <vt:lpstr>Wingdings</vt:lpstr>
      <vt:lpstr>سمة Office</vt:lpstr>
      <vt:lpstr>تقنية تحليل القيمة ودورها في تحقيق الميزة التنافسية   محاضرة من اعداد  أ.د. منال جبار سرور السامرائي   كلية الادارة والاقتصاد /جامعة بغداد  2018</vt:lpstr>
      <vt:lpstr>المقـدمة</vt:lpstr>
      <vt:lpstr>مشكلة القياس للتكلفة وفق تقنية تحليل القيمة </vt:lpstr>
      <vt:lpstr>أهداف المحاضرة </vt:lpstr>
      <vt:lpstr>أهمية تحليل القيمة </vt:lpstr>
      <vt:lpstr>ركائز متغيرات تقنية تحليل القيمة </vt:lpstr>
      <vt:lpstr>مفهوم تحليل القيمة </vt:lpstr>
      <vt:lpstr>أهداف تحليل القيمة </vt:lpstr>
      <vt:lpstr>PowerPoint Presentation</vt:lpstr>
      <vt:lpstr>PowerPoint Presentation</vt:lpstr>
      <vt:lpstr>PowerPoint Presentation</vt:lpstr>
      <vt:lpstr>PowerPoint Presentation</vt:lpstr>
      <vt:lpstr>مفهوم الميزة التنافسية</vt:lpstr>
      <vt:lpstr>PowerPoint Presentation</vt:lpstr>
      <vt:lpstr>PowerPoint Presentation</vt:lpstr>
      <vt:lpstr>PowerPoint Presentation</vt:lpstr>
      <vt:lpstr>PowerPoint Presentation</vt:lpstr>
      <vt:lpstr>PowerPoint Presentation</vt:lpstr>
      <vt:lpstr>التكلفة الأقل </vt:lpstr>
      <vt:lpstr>الجودة العالية</vt:lpstr>
      <vt:lpstr>وقت الاستجابة للزبون</vt:lpstr>
      <vt:lpstr>المرونة</vt:lpstr>
      <vt:lpstr>PowerPoint Presentation</vt:lpstr>
      <vt:lpstr>PowerPoint Presentation</vt:lpstr>
      <vt:lpstr>التوصيات </vt:lpstr>
      <vt:lpstr>انتهت بعونه تعالى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القيود والمحاسبة عن الأنجاز</dc:title>
  <dc:creator>Eng-MUHANNED ATTABI</dc:creator>
  <cp:lastModifiedBy>Faisal</cp:lastModifiedBy>
  <cp:revision>45</cp:revision>
  <dcterms:created xsi:type="dcterms:W3CDTF">2015-04-15T16:15:13Z</dcterms:created>
  <dcterms:modified xsi:type="dcterms:W3CDTF">2019-03-15T19:25:28Z</dcterms:modified>
</cp:coreProperties>
</file>