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306" r:id="rId30"/>
    <p:sldId id="286" r:id="rId31"/>
    <p:sldId id="287" r:id="rId32"/>
    <p:sldId id="288" r:id="rId33"/>
    <p:sldId id="289" r:id="rId34"/>
    <p:sldId id="290" r:id="rId35"/>
    <p:sldId id="291" r:id="rId36"/>
    <p:sldId id="292" r:id="rId37"/>
    <p:sldId id="293" r:id="rId38"/>
    <p:sldId id="294" r:id="rId39"/>
    <p:sldId id="295" r:id="rId40"/>
    <p:sldId id="296" r:id="rId4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74" autoAdjust="0"/>
    <p:restoredTop sz="94660"/>
  </p:normalViewPr>
  <p:slideViewPr>
    <p:cSldViewPr snapToGrid="0">
      <p:cViewPr varScale="1">
        <p:scale>
          <a:sx n="70" d="100"/>
          <a:sy n="70" d="100"/>
        </p:scale>
        <p:origin x="74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9423747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37473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138463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417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93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78703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4796B36-8D52-4CA4-A3EE-39564A6C6B37}" type="datetimeFigureOut">
              <a:rPr lang="ar-IQ" smtClean="0"/>
              <a:t>09/07/1440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826329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4796B36-8D52-4CA4-A3EE-39564A6C6B37}" type="datetimeFigureOut">
              <a:rPr lang="ar-IQ" smtClean="0"/>
              <a:t>09/07/1440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76154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4796B36-8D52-4CA4-A3EE-39564A6C6B37}" type="datetimeFigureOut">
              <a:rPr lang="ar-IQ" smtClean="0"/>
              <a:t>09/07/1440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2180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3287647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4796B36-8D52-4CA4-A3EE-39564A6C6B37}" type="datetimeFigureOut">
              <a:rPr lang="ar-IQ" smtClean="0"/>
              <a:t>09/07/1440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DE45505-4ED3-48A1-B0C8-25AEA53331BD}" type="slidenum">
              <a:rPr lang="ar-IQ" smtClean="0"/>
              <a:t>‹#›</a:t>
            </a:fld>
            <a:endParaRPr lang="ar-IQ"/>
          </a:p>
        </p:txBody>
      </p:sp>
    </p:spTree>
    <p:extLst>
      <p:ext uri="{BB962C8B-B14F-4D97-AF65-F5344CB8AC3E}">
        <p14:creationId xmlns:p14="http://schemas.microsoft.com/office/powerpoint/2010/main" val="619013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5000"/>
            <a:lum/>
          </a:blip>
          <a:srcRect/>
          <a:stretch>
            <a:fillRect/>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4796B36-8D52-4CA4-A3EE-39564A6C6B37}" type="datetimeFigureOut">
              <a:rPr lang="ar-IQ" smtClean="0"/>
              <a:t>09/07/1440</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DE45505-4ED3-48A1-B0C8-25AEA53331BD}" type="slidenum">
              <a:rPr lang="ar-IQ" smtClean="0"/>
              <a:t>‹#›</a:t>
            </a:fld>
            <a:endParaRPr lang="ar-IQ"/>
          </a:p>
        </p:txBody>
      </p:sp>
    </p:spTree>
    <p:extLst>
      <p:ext uri="{BB962C8B-B14F-4D97-AF65-F5344CB8AC3E}">
        <p14:creationId xmlns:p14="http://schemas.microsoft.com/office/powerpoint/2010/main" val="575626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23081" y="549162"/>
            <a:ext cx="11464119" cy="2387600"/>
          </a:xfrm>
        </p:spPr>
        <p:txBody>
          <a:bodyPr>
            <a:normAutofit fontScale="90000"/>
          </a:bodyPr>
          <a:lstStyle/>
          <a:p>
            <a:r>
              <a:rPr lang="ar-IQ" sz="6700" b="1" i="1" u="sng" dirty="0">
                <a:latin typeface="Calibri" panose="020F0502020204030204" pitchFamily="34" charset="0"/>
                <a:ea typeface="Calibri" panose="020F0502020204030204" pitchFamily="34" charset="0"/>
                <a:cs typeface="Arial" panose="020B0604020202020204" pitchFamily="34" charset="0"/>
              </a:rPr>
              <a:t>(قياس وتطبيق التكلفة المستهدفة الخضراء ودورها في تحسين جودة المنتجات وتخفيض التكاليف  </a:t>
            </a:r>
            <a:r>
              <a:rPr lang="ar-IQ" b="1" i="1" u="sng" dirty="0">
                <a:latin typeface="Calibri" panose="020F0502020204030204" pitchFamily="34" charset="0"/>
                <a:ea typeface="Calibri" panose="020F0502020204030204" pitchFamily="34" charset="0"/>
                <a:cs typeface="Arial" panose="020B0604020202020204" pitchFamily="34" charset="0"/>
              </a:rPr>
              <a:t>)</a:t>
            </a:r>
            <a:endParaRPr lang="ar-IQ" b="1" dirty="0">
              <a:effectLst>
                <a:glow rad="101600">
                  <a:srgbClr val="00B0F0">
                    <a:alpha val="60000"/>
                  </a:srgbClr>
                </a:glow>
                <a:outerShdw blurRad="38100" dist="38100" dir="2700000" algn="tl">
                  <a:srgbClr val="000000">
                    <a:alpha val="43137"/>
                  </a:srgbClr>
                </a:outerShdw>
              </a:effectLst>
              <a:cs typeface="+mn-cs"/>
            </a:endParaRPr>
          </a:p>
        </p:txBody>
      </p:sp>
      <p:sp>
        <p:nvSpPr>
          <p:cNvPr id="3" name="عنوان فرعي 2"/>
          <p:cNvSpPr>
            <a:spLocks noGrp="1"/>
          </p:cNvSpPr>
          <p:nvPr>
            <p:ph type="subTitle" idx="1"/>
          </p:nvPr>
        </p:nvSpPr>
        <p:spPr>
          <a:xfrm>
            <a:off x="1646830" y="2936762"/>
            <a:ext cx="9144000" cy="3641459"/>
          </a:xfrm>
        </p:spPr>
        <p:txBody>
          <a:bodyPr>
            <a:noAutofit/>
          </a:bodyPr>
          <a:lstStyle/>
          <a:p>
            <a:r>
              <a:rPr lang="ar-IQ" sz="4000" b="1" dirty="0" smtClean="0">
                <a:effectLst>
                  <a:outerShdw blurRad="38100" dist="38100" dir="2700000" algn="tl">
                    <a:srgbClr val="000000">
                      <a:alpha val="43137"/>
                    </a:srgbClr>
                  </a:outerShdw>
                </a:effectLst>
              </a:rPr>
              <a:t>محاضرة من  </a:t>
            </a:r>
            <a:r>
              <a:rPr lang="ar-IQ" sz="4000" b="1" dirty="0" smtClean="0">
                <a:effectLst>
                  <a:glow rad="101600">
                    <a:srgbClr val="FFFF00">
                      <a:alpha val="60000"/>
                    </a:srgbClr>
                  </a:glow>
                  <a:outerShdw blurRad="38100" dist="38100" dir="2700000" algn="tl">
                    <a:srgbClr val="000000">
                      <a:alpha val="43137"/>
                    </a:srgbClr>
                  </a:outerShdw>
                </a:effectLst>
              </a:rPr>
              <a:t>اعداد</a:t>
            </a:r>
            <a:endParaRPr lang="ar-SA" sz="4000" b="1" dirty="0" smtClean="0">
              <a:effectLst>
                <a:glow rad="101600">
                  <a:srgbClr val="FFFF00">
                    <a:alpha val="60000"/>
                  </a:srgbClr>
                </a:glow>
                <a:outerShdw blurRad="38100" dist="38100" dir="2700000" algn="tl">
                  <a:srgbClr val="000000">
                    <a:alpha val="43137"/>
                  </a:srgbClr>
                </a:outerShdw>
              </a:effectLst>
            </a:endParaRPr>
          </a:p>
          <a:p>
            <a:r>
              <a:rPr lang="ar-IQ" sz="4000" b="1" dirty="0" smtClean="0">
                <a:effectLst>
                  <a:glow rad="101600">
                    <a:srgbClr val="FFFF00">
                      <a:alpha val="60000"/>
                    </a:srgbClr>
                  </a:glow>
                  <a:outerShdw blurRad="38100" dist="38100" dir="2700000" algn="tl">
                    <a:srgbClr val="000000">
                      <a:alpha val="43137"/>
                    </a:srgbClr>
                  </a:outerShdw>
                </a:effectLst>
              </a:rPr>
              <a:t>الاستاذ الد</a:t>
            </a:r>
            <a:r>
              <a:rPr lang="ar-SA" sz="4000" b="1" dirty="0" smtClean="0">
                <a:effectLst>
                  <a:glow rad="101600">
                    <a:srgbClr val="FFFF00">
                      <a:alpha val="60000"/>
                    </a:srgbClr>
                  </a:glow>
                  <a:outerShdw blurRad="38100" dist="38100" dir="2700000" algn="tl">
                    <a:srgbClr val="000000">
                      <a:alpha val="43137"/>
                    </a:srgbClr>
                  </a:outerShdw>
                </a:effectLst>
              </a:rPr>
              <a:t>كتورة</a:t>
            </a:r>
            <a:endParaRPr lang="ar-SA" sz="4000" b="1" dirty="0">
              <a:effectLst>
                <a:glow rad="101600">
                  <a:srgbClr val="FFFF00">
                    <a:alpha val="60000"/>
                  </a:srgbClr>
                </a:glow>
                <a:outerShdw blurRad="38100" dist="38100" dir="2700000" algn="tl">
                  <a:srgbClr val="000000">
                    <a:alpha val="43137"/>
                  </a:srgbClr>
                </a:outerShdw>
              </a:effectLst>
            </a:endParaRPr>
          </a:p>
          <a:p>
            <a:r>
              <a:rPr lang="ar-IQ" sz="4000" b="1" dirty="0" smtClean="0">
                <a:effectLst>
                  <a:glow rad="101600">
                    <a:srgbClr val="FFFF00">
                      <a:alpha val="60000"/>
                    </a:srgbClr>
                  </a:glow>
                  <a:outerShdw blurRad="38100" dist="38100" dir="2700000" algn="tl">
                    <a:srgbClr val="000000">
                      <a:alpha val="43137"/>
                    </a:srgbClr>
                  </a:outerShdw>
                </a:effectLst>
              </a:rPr>
              <a:t>من</a:t>
            </a:r>
            <a:r>
              <a:rPr lang="ar-SA" sz="4000" b="1" dirty="0" smtClean="0">
                <a:effectLst>
                  <a:glow rad="101600">
                    <a:srgbClr val="FFFF00">
                      <a:alpha val="60000"/>
                    </a:srgbClr>
                  </a:glow>
                  <a:outerShdw blurRad="38100" dist="38100" dir="2700000" algn="tl">
                    <a:srgbClr val="000000">
                      <a:alpha val="43137"/>
                    </a:srgbClr>
                  </a:outerShdw>
                </a:effectLst>
              </a:rPr>
              <a:t>ــــ</a:t>
            </a:r>
            <a:r>
              <a:rPr lang="ar-IQ" sz="4000" b="1" dirty="0" smtClean="0">
                <a:effectLst>
                  <a:glow rad="101600">
                    <a:srgbClr val="FFFF00">
                      <a:alpha val="60000"/>
                    </a:srgbClr>
                  </a:glow>
                  <a:outerShdw blurRad="38100" dist="38100" dir="2700000" algn="tl">
                    <a:srgbClr val="000000">
                      <a:alpha val="43137"/>
                    </a:srgbClr>
                  </a:outerShdw>
                </a:effectLst>
              </a:rPr>
              <a:t>ال </a:t>
            </a:r>
            <a:r>
              <a:rPr lang="ar-IQ" sz="4000" b="1" dirty="0">
                <a:effectLst>
                  <a:glow rad="101600">
                    <a:srgbClr val="FFFF00">
                      <a:alpha val="60000"/>
                    </a:srgbClr>
                  </a:glow>
                  <a:outerShdw blurRad="38100" dist="38100" dir="2700000" algn="tl">
                    <a:srgbClr val="000000">
                      <a:alpha val="43137"/>
                    </a:srgbClr>
                  </a:outerShdw>
                </a:effectLst>
              </a:rPr>
              <a:t>جبار </a:t>
            </a:r>
            <a:r>
              <a:rPr lang="ar-IQ" sz="4000" b="1" dirty="0" smtClean="0">
                <a:effectLst>
                  <a:glow rad="101600">
                    <a:srgbClr val="FFFF00">
                      <a:alpha val="60000"/>
                    </a:srgbClr>
                  </a:glow>
                  <a:outerShdw blurRad="38100" dist="38100" dir="2700000" algn="tl">
                    <a:srgbClr val="000000">
                      <a:alpha val="43137"/>
                    </a:srgbClr>
                  </a:outerShdw>
                </a:effectLst>
              </a:rPr>
              <a:t>س</a:t>
            </a:r>
            <a:r>
              <a:rPr lang="ar-SA" sz="4000" b="1" dirty="0" smtClean="0">
                <a:effectLst>
                  <a:glow rad="101600">
                    <a:srgbClr val="FFFF00">
                      <a:alpha val="60000"/>
                    </a:srgbClr>
                  </a:glow>
                  <a:outerShdw blurRad="38100" dist="38100" dir="2700000" algn="tl">
                    <a:srgbClr val="000000">
                      <a:alpha val="43137"/>
                    </a:srgbClr>
                  </a:outerShdw>
                </a:effectLst>
              </a:rPr>
              <a:t>ــــ</a:t>
            </a:r>
            <a:r>
              <a:rPr lang="ar-IQ" sz="4000" b="1" dirty="0" smtClean="0">
                <a:effectLst>
                  <a:glow rad="101600">
                    <a:srgbClr val="FFFF00">
                      <a:alpha val="60000"/>
                    </a:srgbClr>
                  </a:glow>
                  <a:outerShdw blurRad="38100" dist="38100" dir="2700000" algn="tl">
                    <a:srgbClr val="000000">
                      <a:alpha val="43137"/>
                    </a:srgbClr>
                  </a:outerShdw>
                </a:effectLst>
              </a:rPr>
              <a:t>رور</a:t>
            </a:r>
            <a:endParaRPr lang="en-US" sz="4000" b="1" dirty="0">
              <a:effectLst>
                <a:glow rad="101600">
                  <a:srgbClr val="FFFF00">
                    <a:alpha val="60000"/>
                  </a:srgbClr>
                </a:glow>
                <a:outerShdw blurRad="38100" dist="38100" dir="2700000" algn="tl">
                  <a:srgbClr val="000000">
                    <a:alpha val="43137"/>
                  </a:srgbClr>
                </a:outerShdw>
              </a:effectLst>
            </a:endParaRPr>
          </a:p>
          <a:p>
            <a:r>
              <a:rPr lang="ar-IQ" sz="4000" b="1" dirty="0">
                <a:effectLst>
                  <a:glow rad="101600">
                    <a:srgbClr val="FFFF00">
                      <a:alpha val="60000"/>
                    </a:srgbClr>
                  </a:glow>
                  <a:outerShdw blurRad="38100" dist="38100" dir="2700000" algn="tl">
                    <a:srgbClr val="000000">
                      <a:alpha val="43137"/>
                    </a:srgbClr>
                  </a:outerShdw>
                </a:effectLst>
              </a:rPr>
              <a:t>كلية الادارة والاقتصاد /جامعة بغداد</a:t>
            </a:r>
            <a:endParaRPr lang="en-US" sz="4000" b="1" dirty="0">
              <a:effectLst>
                <a:glow rad="101600">
                  <a:srgbClr val="FFFF00">
                    <a:alpha val="60000"/>
                  </a:srgbClr>
                </a:glow>
                <a:outerShdw blurRad="38100" dist="38100" dir="2700000" algn="tl">
                  <a:srgbClr val="000000">
                    <a:alpha val="43137"/>
                  </a:srgbClr>
                </a:outerShdw>
              </a:effectLst>
            </a:endParaRPr>
          </a:p>
          <a:p>
            <a:r>
              <a:rPr lang="ar-IQ" sz="4000" b="1" dirty="0" smtClean="0">
                <a:effectLst>
                  <a:glow rad="101600">
                    <a:srgbClr val="FFFF00">
                      <a:alpha val="60000"/>
                    </a:srgbClr>
                  </a:glow>
                  <a:outerShdw blurRad="38100" dist="38100" dir="2700000" algn="tl">
                    <a:srgbClr val="000000">
                      <a:alpha val="43137"/>
                    </a:srgbClr>
                  </a:outerShdw>
                </a:effectLst>
              </a:rPr>
              <a:t>قسم المحاسبة/2018</a:t>
            </a:r>
            <a:endParaRPr lang="ar-IQ" sz="4000" b="1" dirty="0">
              <a:effectLst>
                <a:glow rad="101600">
                  <a:srgbClr val="FFFF00">
                    <a:alpha val="60000"/>
                  </a:srgbClr>
                </a:glow>
                <a:outerShdw blurRad="38100" dist="38100" dir="2700000" algn="tl">
                  <a:srgbClr val="000000">
                    <a:alpha val="43137"/>
                  </a:srgbClr>
                </a:outerShdw>
              </a:effectLst>
            </a:endParaRPr>
          </a:p>
        </p:txBody>
      </p:sp>
    </p:spTree>
    <p:extLst>
      <p:ext uri="{BB962C8B-B14F-4D97-AF65-F5344CB8AC3E}">
        <p14:creationId xmlns:p14="http://schemas.microsoft.com/office/powerpoint/2010/main" val="211780748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wipe(down)">
                                      <p:cBhvr>
                                        <p:cTn id="41" dur="580">
                                          <p:stCondLst>
                                            <p:cond delay="0"/>
                                          </p:stCondLst>
                                        </p:cTn>
                                        <p:tgtEl>
                                          <p:spTgt spid="3">
                                            <p:txEl>
                                              <p:pRg st="1" end="1"/>
                                            </p:txEl>
                                          </p:spTgt>
                                        </p:tgtEl>
                                      </p:cBhvr>
                                    </p:animEffect>
                                    <p:anim calcmode="lin" valueType="num">
                                      <p:cBhvr>
                                        <p:cTn id="42"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1" end="1"/>
                                            </p:txEl>
                                          </p:spTgt>
                                        </p:tgtEl>
                                      </p:cBhvr>
                                      <p:to x="100000" y="60000"/>
                                    </p:animScale>
                                    <p:animScale>
                                      <p:cBhvr>
                                        <p:cTn id="48" dur="166" decel="50000">
                                          <p:stCondLst>
                                            <p:cond delay="676"/>
                                          </p:stCondLst>
                                        </p:cTn>
                                        <p:tgtEl>
                                          <p:spTgt spid="3">
                                            <p:txEl>
                                              <p:pRg st="1" end="1"/>
                                            </p:txEl>
                                          </p:spTgt>
                                        </p:tgtEl>
                                      </p:cBhvr>
                                      <p:to x="100000" y="100000"/>
                                    </p:animScale>
                                    <p:animScale>
                                      <p:cBhvr>
                                        <p:cTn id="49" dur="26">
                                          <p:stCondLst>
                                            <p:cond delay="1312"/>
                                          </p:stCondLst>
                                        </p:cTn>
                                        <p:tgtEl>
                                          <p:spTgt spid="3">
                                            <p:txEl>
                                              <p:pRg st="1" end="1"/>
                                            </p:txEl>
                                          </p:spTgt>
                                        </p:tgtEl>
                                      </p:cBhvr>
                                      <p:to x="100000" y="80000"/>
                                    </p:animScale>
                                    <p:animScale>
                                      <p:cBhvr>
                                        <p:cTn id="50" dur="166" decel="50000">
                                          <p:stCondLst>
                                            <p:cond delay="1338"/>
                                          </p:stCondLst>
                                        </p:cTn>
                                        <p:tgtEl>
                                          <p:spTgt spid="3">
                                            <p:txEl>
                                              <p:pRg st="1" end="1"/>
                                            </p:txEl>
                                          </p:spTgt>
                                        </p:tgtEl>
                                      </p:cBhvr>
                                      <p:to x="100000" y="100000"/>
                                    </p:animScale>
                                    <p:animScale>
                                      <p:cBhvr>
                                        <p:cTn id="51" dur="26">
                                          <p:stCondLst>
                                            <p:cond delay="1642"/>
                                          </p:stCondLst>
                                        </p:cTn>
                                        <p:tgtEl>
                                          <p:spTgt spid="3">
                                            <p:txEl>
                                              <p:pRg st="1" end="1"/>
                                            </p:txEl>
                                          </p:spTgt>
                                        </p:tgtEl>
                                      </p:cBhvr>
                                      <p:to x="100000" y="90000"/>
                                    </p:animScale>
                                    <p:animScale>
                                      <p:cBhvr>
                                        <p:cTn id="52" dur="166" decel="50000">
                                          <p:stCondLst>
                                            <p:cond delay="1668"/>
                                          </p:stCondLst>
                                        </p:cTn>
                                        <p:tgtEl>
                                          <p:spTgt spid="3">
                                            <p:txEl>
                                              <p:pRg st="1" end="1"/>
                                            </p:txEl>
                                          </p:spTgt>
                                        </p:tgtEl>
                                      </p:cBhvr>
                                      <p:to x="100000" y="100000"/>
                                    </p:animScale>
                                    <p:animScale>
                                      <p:cBhvr>
                                        <p:cTn id="53" dur="26">
                                          <p:stCondLst>
                                            <p:cond delay="1808"/>
                                          </p:stCondLst>
                                        </p:cTn>
                                        <p:tgtEl>
                                          <p:spTgt spid="3">
                                            <p:txEl>
                                              <p:pRg st="1" end="1"/>
                                            </p:txEl>
                                          </p:spTgt>
                                        </p:tgtEl>
                                      </p:cBhvr>
                                      <p:to x="100000" y="95000"/>
                                    </p:animScale>
                                    <p:animScale>
                                      <p:cBhvr>
                                        <p:cTn id="54" dur="166" decel="50000">
                                          <p:stCondLst>
                                            <p:cond delay="1834"/>
                                          </p:stCondLst>
                                        </p:cTn>
                                        <p:tgtEl>
                                          <p:spTgt spid="3">
                                            <p:txEl>
                                              <p:pRg st="1" end="1"/>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2" end="2"/>
                                            </p:txEl>
                                          </p:spTgt>
                                        </p:tgtEl>
                                        <p:attrNameLst>
                                          <p:attrName>style.visibility</p:attrName>
                                        </p:attrNameLst>
                                      </p:cBhvr>
                                      <p:to>
                                        <p:strVal val="visible"/>
                                      </p:to>
                                    </p:set>
                                    <p:animEffect transition="in" filter="wipe(down)">
                                      <p:cBhvr>
                                        <p:cTn id="57" dur="580">
                                          <p:stCondLst>
                                            <p:cond delay="0"/>
                                          </p:stCondLst>
                                        </p:cTn>
                                        <p:tgtEl>
                                          <p:spTgt spid="3">
                                            <p:txEl>
                                              <p:pRg st="2" end="2"/>
                                            </p:txEl>
                                          </p:spTgt>
                                        </p:tgtEl>
                                      </p:cBhvr>
                                    </p:animEffect>
                                    <p:anim calcmode="lin" valueType="num">
                                      <p:cBhvr>
                                        <p:cTn id="58"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3" dur="26">
                                          <p:stCondLst>
                                            <p:cond delay="650"/>
                                          </p:stCondLst>
                                        </p:cTn>
                                        <p:tgtEl>
                                          <p:spTgt spid="3">
                                            <p:txEl>
                                              <p:pRg st="2" end="2"/>
                                            </p:txEl>
                                          </p:spTgt>
                                        </p:tgtEl>
                                      </p:cBhvr>
                                      <p:to x="100000" y="60000"/>
                                    </p:animScale>
                                    <p:animScale>
                                      <p:cBhvr>
                                        <p:cTn id="64" dur="166" decel="50000">
                                          <p:stCondLst>
                                            <p:cond delay="676"/>
                                          </p:stCondLst>
                                        </p:cTn>
                                        <p:tgtEl>
                                          <p:spTgt spid="3">
                                            <p:txEl>
                                              <p:pRg st="2" end="2"/>
                                            </p:txEl>
                                          </p:spTgt>
                                        </p:tgtEl>
                                      </p:cBhvr>
                                      <p:to x="100000" y="100000"/>
                                    </p:animScale>
                                    <p:animScale>
                                      <p:cBhvr>
                                        <p:cTn id="65" dur="26">
                                          <p:stCondLst>
                                            <p:cond delay="1312"/>
                                          </p:stCondLst>
                                        </p:cTn>
                                        <p:tgtEl>
                                          <p:spTgt spid="3">
                                            <p:txEl>
                                              <p:pRg st="2" end="2"/>
                                            </p:txEl>
                                          </p:spTgt>
                                        </p:tgtEl>
                                      </p:cBhvr>
                                      <p:to x="100000" y="80000"/>
                                    </p:animScale>
                                    <p:animScale>
                                      <p:cBhvr>
                                        <p:cTn id="66" dur="166" decel="50000">
                                          <p:stCondLst>
                                            <p:cond delay="1338"/>
                                          </p:stCondLst>
                                        </p:cTn>
                                        <p:tgtEl>
                                          <p:spTgt spid="3">
                                            <p:txEl>
                                              <p:pRg st="2" end="2"/>
                                            </p:txEl>
                                          </p:spTgt>
                                        </p:tgtEl>
                                      </p:cBhvr>
                                      <p:to x="100000" y="100000"/>
                                    </p:animScale>
                                    <p:animScale>
                                      <p:cBhvr>
                                        <p:cTn id="67" dur="26">
                                          <p:stCondLst>
                                            <p:cond delay="1642"/>
                                          </p:stCondLst>
                                        </p:cTn>
                                        <p:tgtEl>
                                          <p:spTgt spid="3">
                                            <p:txEl>
                                              <p:pRg st="2" end="2"/>
                                            </p:txEl>
                                          </p:spTgt>
                                        </p:tgtEl>
                                      </p:cBhvr>
                                      <p:to x="100000" y="90000"/>
                                    </p:animScale>
                                    <p:animScale>
                                      <p:cBhvr>
                                        <p:cTn id="68" dur="166" decel="50000">
                                          <p:stCondLst>
                                            <p:cond delay="1668"/>
                                          </p:stCondLst>
                                        </p:cTn>
                                        <p:tgtEl>
                                          <p:spTgt spid="3">
                                            <p:txEl>
                                              <p:pRg st="2" end="2"/>
                                            </p:txEl>
                                          </p:spTgt>
                                        </p:tgtEl>
                                      </p:cBhvr>
                                      <p:to x="100000" y="100000"/>
                                    </p:animScale>
                                    <p:animScale>
                                      <p:cBhvr>
                                        <p:cTn id="69" dur="26">
                                          <p:stCondLst>
                                            <p:cond delay="1808"/>
                                          </p:stCondLst>
                                        </p:cTn>
                                        <p:tgtEl>
                                          <p:spTgt spid="3">
                                            <p:txEl>
                                              <p:pRg st="2" end="2"/>
                                            </p:txEl>
                                          </p:spTgt>
                                        </p:tgtEl>
                                      </p:cBhvr>
                                      <p:to x="100000" y="95000"/>
                                    </p:animScale>
                                    <p:animScale>
                                      <p:cBhvr>
                                        <p:cTn id="70" dur="166" decel="50000">
                                          <p:stCondLst>
                                            <p:cond delay="1834"/>
                                          </p:stCondLst>
                                        </p:cTn>
                                        <p:tgtEl>
                                          <p:spTgt spid="3">
                                            <p:txEl>
                                              <p:pRg st="2" end="2"/>
                                            </p:txEl>
                                          </p:spTgt>
                                        </p:tgtEl>
                                      </p:cBhvr>
                                      <p:to x="100000" y="100000"/>
                                    </p:animScale>
                                  </p:childTnLst>
                                </p:cTn>
                              </p:par>
                              <p:par>
                                <p:cTn id="71" presetID="26" presetClass="entr" presetSubtype="0" fill="hold" grpId="0" nodeType="withEffect">
                                  <p:stCondLst>
                                    <p:cond delay="0"/>
                                  </p:stCondLst>
                                  <p:childTnLst>
                                    <p:set>
                                      <p:cBhvr>
                                        <p:cTn id="72" dur="1" fill="hold">
                                          <p:stCondLst>
                                            <p:cond delay="0"/>
                                          </p:stCondLst>
                                        </p:cTn>
                                        <p:tgtEl>
                                          <p:spTgt spid="3">
                                            <p:txEl>
                                              <p:pRg st="3" end="3"/>
                                            </p:txEl>
                                          </p:spTgt>
                                        </p:tgtEl>
                                        <p:attrNameLst>
                                          <p:attrName>style.visibility</p:attrName>
                                        </p:attrNameLst>
                                      </p:cBhvr>
                                      <p:to>
                                        <p:strVal val="visible"/>
                                      </p:to>
                                    </p:set>
                                    <p:animEffect transition="in" filter="wipe(down)">
                                      <p:cBhvr>
                                        <p:cTn id="73" dur="580">
                                          <p:stCondLst>
                                            <p:cond delay="0"/>
                                          </p:stCondLst>
                                        </p:cTn>
                                        <p:tgtEl>
                                          <p:spTgt spid="3">
                                            <p:txEl>
                                              <p:pRg st="3" end="3"/>
                                            </p:txEl>
                                          </p:spTgt>
                                        </p:tgtEl>
                                      </p:cBhvr>
                                    </p:animEffect>
                                    <p:anim calcmode="lin" valueType="num">
                                      <p:cBhvr>
                                        <p:cTn id="7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9" dur="26">
                                          <p:stCondLst>
                                            <p:cond delay="650"/>
                                          </p:stCondLst>
                                        </p:cTn>
                                        <p:tgtEl>
                                          <p:spTgt spid="3">
                                            <p:txEl>
                                              <p:pRg st="3" end="3"/>
                                            </p:txEl>
                                          </p:spTgt>
                                        </p:tgtEl>
                                      </p:cBhvr>
                                      <p:to x="100000" y="60000"/>
                                    </p:animScale>
                                    <p:animScale>
                                      <p:cBhvr>
                                        <p:cTn id="80" dur="166" decel="50000">
                                          <p:stCondLst>
                                            <p:cond delay="676"/>
                                          </p:stCondLst>
                                        </p:cTn>
                                        <p:tgtEl>
                                          <p:spTgt spid="3">
                                            <p:txEl>
                                              <p:pRg st="3" end="3"/>
                                            </p:txEl>
                                          </p:spTgt>
                                        </p:tgtEl>
                                      </p:cBhvr>
                                      <p:to x="100000" y="100000"/>
                                    </p:animScale>
                                    <p:animScale>
                                      <p:cBhvr>
                                        <p:cTn id="81" dur="26">
                                          <p:stCondLst>
                                            <p:cond delay="1312"/>
                                          </p:stCondLst>
                                        </p:cTn>
                                        <p:tgtEl>
                                          <p:spTgt spid="3">
                                            <p:txEl>
                                              <p:pRg st="3" end="3"/>
                                            </p:txEl>
                                          </p:spTgt>
                                        </p:tgtEl>
                                      </p:cBhvr>
                                      <p:to x="100000" y="80000"/>
                                    </p:animScale>
                                    <p:animScale>
                                      <p:cBhvr>
                                        <p:cTn id="82" dur="166" decel="50000">
                                          <p:stCondLst>
                                            <p:cond delay="1338"/>
                                          </p:stCondLst>
                                        </p:cTn>
                                        <p:tgtEl>
                                          <p:spTgt spid="3">
                                            <p:txEl>
                                              <p:pRg st="3" end="3"/>
                                            </p:txEl>
                                          </p:spTgt>
                                        </p:tgtEl>
                                      </p:cBhvr>
                                      <p:to x="100000" y="100000"/>
                                    </p:animScale>
                                    <p:animScale>
                                      <p:cBhvr>
                                        <p:cTn id="83" dur="26">
                                          <p:stCondLst>
                                            <p:cond delay="1642"/>
                                          </p:stCondLst>
                                        </p:cTn>
                                        <p:tgtEl>
                                          <p:spTgt spid="3">
                                            <p:txEl>
                                              <p:pRg st="3" end="3"/>
                                            </p:txEl>
                                          </p:spTgt>
                                        </p:tgtEl>
                                      </p:cBhvr>
                                      <p:to x="100000" y="90000"/>
                                    </p:animScale>
                                    <p:animScale>
                                      <p:cBhvr>
                                        <p:cTn id="84" dur="166" decel="50000">
                                          <p:stCondLst>
                                            <p:cond delay="1668"/>
                                          </p:stCondLst>
                                        </p:cTn>
                                        <p:tgtEl>
                                          <p:spTgt spid="3">
                                            <p:txEl>
                                              <p:pRg st="3" end="3"/>
                                            </p:txEl>
                                          </p:spTgt>
                                        </p:tgtEl>
                                      </p:cBhvr>
                                      <p:to x="100000" y="100000"/>
                                    </p:animScale>
                                    <p:animScale>
                                      <p:cBhvr>
                                        <p:cTn id="85" dur="26">
                                          <p:stCondLst>
                                            <p:cond delay="1808"/>
                                          </p:stCondLst>
                                        </p:cTn>
                                        <p:tgtEl>
                                          <p:spTgt spid="3">
                                            <p:txEl>
                                              <p:pRg st="3" end="3"/>
                                            </p:txEl>
                                          </p:spTgt>
                                        </p:tgtEl>
                                      </p:cBhvr>
                                      <p:to x="100000" y="95000"/>
                                    </p:animScale>
                                    <p:animScale>
                                      <p:cBhvr>
                                        <p:cTn id="86" dur="166" decel="50000">
                                          <p:stCondLst>
                                            <p:cond delay="1834"/>
                                          </p:stCondLst>
                                        </p:cTn>
                                        <p:tgtEl>
                                          <p:spTgt spid="3">
                                            <p:txEl>
                                              <p:pRg st="3" end="3"/>
                                            </p:txEl>
                                          </p:spTgt>
                                        </p:tgtEl>
                                      </p:cBhvr>
                                      <p:to x="100000" y="100000"/>
                                    </p:animScale>
                                  </p:childTnLst>
                                </p:cTn>
                              </p:par>
                              <p:par>
                                <p:cTn id="87" presetID="26" presetClass="entr" presetSubtype="0" fill="hold" grpId="0" nodeType="withEffect">
                                  <p:stCondLst>
                                    <p:cond delay="0"/>
                                  </p:stCondLst>
                                  <p:childTnLst>
                                    <p:set>
                                      <p:cBhvr>
                                        <p:cTn id="88" dur="1" fill="hold">
                                          <p:stCondLst>
                                            <p:cond delay="0"/>
                                          </p:stCondLst>
                                        </p:cTn>
                                        <p:tgtEl>
                                          <p:spTgt spid="3">
                                            <p:txEl>
                                              <p:pRg st="4" end="4"/>
                                            </p:txEl>
                                          </p:spTgt>
                                        </p:tgtEl>
                                        <p:attrNameLst>
                                          <p:attrName>style.visibility</p:attrName>
                                        </p:attrNameLst>
                                      </p:cBhvr>
                                      <p:to>
                                        <p:strVal val="visible"/>
                                      </p:to>
                                    </p:set>
                                    <p:animEffect transition="in" filter="wipe(down)">
                                      <p:cBhvr>
                                        <p:cTn id="89" dur="580">
                                          <p:stCondLst>
                                            <p:cond delay="0"/>
                                          </p:stCondLst>
                                        </p:cTn>
                                        <p:tgtEl>
                                          <p:spTgt spid="3">
                                            <p:txEl>
                                              <p:pRg st="4" end="4"/>
                                            </p:txEl>
                                          </p:spTgt>
                                        </p:tgtEl>
                                      </p:cBhvr>
                                    </p:animEffect>
                                    <p:anim calcmode="lin" valueType="num">
                                      <p:cBhvr>
                                        <p:cTn id="9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9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9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9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9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95" dur="26">
                                          <p:stCondLst>
                                            <p:cond delay="650"/>
                                          </p:stCondLst>
                                        </p:cTn>
                                        <p:tgtEl>
                                          <p:spTgt spid="3">
                                            <p:txEl>
                                              <p:pRg st="4" end="4"/>
                                            </p:txEl>
                                          </p:spTgt>
                                        </p:tgtEl>
                                      </p:cBhvr>
                                      <p:to x="100000" y="60000"/>
                                    </p:animScale>
                                    <p:animScale>
                                      <p:cBhvr>
                                        <p:cTn id="96" dur="166" decel="50000">
                                          <p:stCondLst>
                                            <p:cond delay="676"/>
                                          </p:stCondLst>
                                        </p:cTn>
                                        <p:tgtEl>
                                          <p:spTgt spid="3">
                                            <p:txEl>
                                              <p:pRg st="4" end="4"/>
                                            </p:txEl>
                                          </p:spTgt>
                                        </p:tgtEl>
                                      </p:cBhvr>
                                      <p:to x="100000" y="100000"/>
                                    </p:animScale>
                                    <p:animScale>
                                      <p:cBhvr>
                                        <p:cTn id="97" dur="26">
                                          <p:stCondLst>
                                            <p:cond delay="1312"/>
                                          </p:stCondLst>
                                        </p:cTn>
                                        <p:tgtEl>
                                          <p:spTgt spid="3">
                                            <p:txEl>
                                              <p:pRg st="4" end="4"/>
                                            </p:txEl>
                                          </p:spTgt>
                                        </p:tgtEl>
                                      </p:cBhvr>
                                      <p:to x="100000" y="80000"/>
                                    </p:animScale>
                                    <p:animScale>
                                      <p:cBhvr>
                                        <p:cTn id="98" dur="166" decel="50000">
                                          <p:stCondLst>
                                            <p:cond delay="1338"/>
                                          </p:stCondLst>
                                        </p:cTn>
                                        <p:tgtEl>
                                          <p:spTgt spid="3">
                                            <p:txEl>
                                              <p:pRg st="4" end="4"/>
                                            </p:txEl>
                                          </p:spTgt>
                                        </p:tgtEl>
                                      </p:cBhvr>
                                      <p:to x="100000" y="100000"/>
                                    </p:animScale>
                                    <p:animScale>
                                      <p:cBhvr>
                                        <p:cTn id="99" dur="26">
                                          <p:stCondLst>
                                            <p:cond delay="1642"/>
                                          </p:stCondLst>
                                        </p:cTn>
                                        <p:tgtEl>
                                          <p:spTgt spid="3">
                                            <p:txEl>
                                              <p:pRg st="4" end="4"/>
                                            </p:txEl>
                                          </p:spTgt>
                                        </p:tgtEl>
                                      </p:cBhvr>
                                      <p:to x="100000" y="90000"/>
                                    </p:animScale>
                                    <p:animScale>
                                      <p:cBhvr>
                                        <p:cTn id="100" dur="166" decel="50000">
                                          <p:stCondLst>
                                            <p:cond delay="1668"/>
                                          </p:stCondLst>
                                        </p:cTn>
                                        <p:tgtEl>
                                          <p:spTgt spid="3">
                                            <p:txEl>
                                              <p:pRg st="4" end="4"/>
                                            </p:txEl>
                                          </p:spTgt>
                                        </p:tgtEl>
                                      </p:cBhvr>
                                      <p:to x="100000" y="100000"/>
                                    </p:animScale>
                                    <p:animScale>
                                      <p:cBhvr>
                                        <p:cTn id="101" dur="26">
                                          <p:stCondLst>
                                            <p:cond delay="1808"/>
                                          </p:stCondLst>
                                        </p:cTn>
                                        <p:tgtEl>
                                          <p:spTgt spid="3">
                                            <p:txEl>
                                              <p:pRg st="4" end="4"/>
                                            </p:txEl>
                                          </p:spTgt>
                                        </p:tgtEl>
                                      </p:cBhvr>
                                      <p:to x="100000" y="95000"/>
                                    </p:animScale>
                                    <p:animScale>
                                      <p:cBhvr>
                                        <p:cTn id="10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27546" y="112645"/>
            <a:ext cx="11532358" cy="553357"/>
          </a:xfrm>
          <a:prstGeom prst="rect">
            <a:avLst/>
          </a:prstGeom>
        </p:spPr>
        <p:txBody>
          <a:bodyPr wrap="square">
            <a:spAutoFit/>
          </a:bodyPr>
          <a:lstStyle/>
          <a:p>
            <a:pPr marL="228600" algn="just">
              <a:lnSpc>
                <a:spcPct val="107000"/>
              </a:lnSpc>
              <a:spcAft>
                <a:spcPts val="800"/>
              </a:spcAft>
            </a:pPr>
            <a:r>
              <a:rPr lang="ar-IQ" sz="2800" dirty="0" smtClean="0">
                <a:effectLst/>
                <a:latin typeface="Simplified Arabic" panose="02010000000000000000" pitchFamily="2" charset="-78"/>
                <a:ea typeface="Calibri" panose="020F0502020204030204" pitchFamily="34" charset="0"/>
              </a:rPr>
              <a:t>:</a:t>
            </a:r>
            <a:endParaRPr lang="en-US" sz="2800" dirty="0">
              <a:effectLst/>
              <a:latin typeface="Simplified Arabic" panose="02010000000000000000" pitchFamily="2" charset="-78"/>
              <a:ea typeface="Calibri" panose="020F0502020204030204" pitchFamily="34" charset="0"/>
            </a:endParaRPr>
          </a:p>
        </p:txBody>
      </p:sp>
      <p:sp>
        <p:nvSpPr>
          <p:cNvPr id="4" name="Rectangle 3"/>
          <p:cNvSpPr/>
          <p:nvPr/>
        </p:nvSpPr>
        <p:spPr>
          <a:xfrm>
            <a:off x="0" y="187804"/>
            <a:ext cx="12065391" cy="5783378"/>
          </a:xfrm>
          <a:prstGeom prst="rect">
            <a:avLst/>
          </a:prstGeom>
        </p:spPr>
        <p:txBody>
          <a:bodyPr wrap="square">
            <a:spAutoFit/>
          </a:bodyPr>
          <a:lstStyle/>
          <a:p>
            <a:pPr indent="154940">
              <a:lnSpc>
                <a:spcPct val="107000"/>
              </a:lnSpc>
              <a:spcAft>
                <a:spcPts val="800"/>
              </a:spcAft>
            </a:pPr>
            <a:r>
              <a:rPr lang="ar-IQ" sz="3200" b="1" u="sng" dirty="0">
                <a:latin typeface="Calibri" panose="020F0502020204030204" pitchFamily="34" charset="0"/>
                <a:ea typeface="Calibri" panose="020F0502020204030204" pitchFamily="34" charset="0"/>
              </a:rPr>
              <a:t>الخطوة الثالثة:تعديل هامش الربح الاخضر وحساب التكاليف المسموح بها</a:t>
            </a:r>
            <a:endParaRPr lang="en-US" sz="3200" b="1" dirty="0">
              <a:latin typeface="Calibri" panose="020F0502020204030204" pitchFamily="34" charset="0"/>
              <a:ea typeface="Calibri" panose="020F0502020204030204" pitchFamily="34" charset="0"/>
              <a:cs typeface="Arial" panose="020B0604020202020204" pitchFamily="34" charset="0"/>
            </a:endParaRPr>
          </a:p>
          <a:p>
            <a:r>
              <a:rPr lang="ar-IQ" sz="3200" b="1" u="sng" dirty="0">
                <a:latin typeface="Calibri" panose="020F0502020204030204" pitchFamily="34" charset="0"/>
                <a:ea typeface="Calibri" panose="020F0502020204030204" pitchFamily="34" charset="0"/>
              </a:rPr>
              <a:t>إن هذه الخطوة هي من أجل حساب التكاليف المسموح بها عبر خصم هامش الربح المستهدف من السعر المستهدف. إن نتائج هامش الربح المستهدف من تحليل الارباح على </a:t>
            </a:r>
            <a:r>
              <a:rPr lang="ar-IQ" sz="3200" b="1" dirty="0">
                <a:latin typeface="Calibri" panose="020F0502020204030204" pitchFamily="34" charset="0"/>
                <a:ea typeface="Calibri" panose="020F0502020204030204" pitchFamily="34" charset="0"/>
              </a:rPr>
              <a:t>المدى الطويل هي غالباً ما يتم على أساس العائد على </a:t>
            </a:r>
            <a:r>
              <a:rPr lang="ar-IQ" sz="3200" b="1" dirty="0" smtClean="0">
                <a:latin typeface="Calibri" panose="020F0502020204030204" pitchFamily="34" charset="0"/>
                <a:ea typeface="Calibri" panose="020F0502020204030204" pitchFamily="34" charset="0"/>
              </a:rPr>
              <a:t>المبيعات.</a:t>
            </a:r>
            <a:endParaRPr lang="en-US" sz="3200" b="1" dirty="0" smtClean="0">
              <a:latin typeface="Calibri" panose="020F0502020204030204" pitchFamily="34" charset="0"/>
              <a:ea typeface="Calibri" panose="020F0502020204030204" pitchFamily="34" charset="0"/>
            </a:endParaRPr>
          </a:p>
          <a:p>
            <a:endParaRPr lang="en-US" sz="3200" b="1" dirty="0">
              <a:latin typeface="Calibri" panose="020F0502020204030204" pitchFamily="34" charset="0"/>
              <a:ea typeface="Calibri" panose="020F0502020204030204" pitchFamily="34" charset="0"/>
            </a:endParaRPr>
          </a:p>
          <a:p>
            <a:endParaRPr lang="ar-IQ" sz="3200" b="1" dirty="0" smtClean="0">
              <a:latin typeface="Calibri" panose="020F0502020204030204" pitchFamily="34" charset="0"/>
              <a:ea typeface="Calibri" panose="020F0502020204030204" pitchFamily="34" charset="0"/>
            </a:endParaRPr>
          </a:p>
          <a:p>
            <a:pPr indent="154940" algn="just">
              <a:lnSpc>
                <a:spcPct val="107000"/>
              </a:lnSpc>
              <a:spcAft>
                <a:spcPts val="800"/>
              </a:spcAft>
              <a:tabLst>
                <a:tab pos="187960" algn="r"/>
              </a:tabLst>
            </a:pPr>
            <a:r>
              <a:rPr lang="ar-IQ" sz="3200" b="1" u="sng" dirty="0">
                <a:latin typeface="Calibri" panose="020F0502020204030204" pitchFamily="34" charset="0"/>
                <a:ea typeface="Calibri" panose="020F0502020204030204" pitchFamily="34" charset="0"/>
              </a:rPr>
              <a:t>الخطوة الرابعة:توزيع التكاليف على موجهات الكلفة الخضراء</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IQ" sz="3200" b="1" u="sng" dirty="0">
                <a:latin typeface="Calibri" panose="020F0502020204030204" pitchFamily="34" charset="0"/>
                <a:ea typeface="Calibri" panose="020F0502020204030204" pitchFamily="34" charset="0"/>
              </a:rPr>
              <a:t>عندما يتم تخصيص التكاليف المسموح بها لوحدة المنتج، يعمل المصممين على تحديد التكاليف المسموح بها لكل مكون من مكونات المنتج. وبالتالي يدرك الزبون قيمة مواصفات المنتج. وعادة ما يتم ذلك من خلال دالة نشر الجودة </a:t>
            </a:r>
            <a:r>
              <a:rPr lang="en-US" sz="3200" b="1" u="sng" dirty="0">
                <a:latin typeface="Calibri" panose="020F0502020204030204" pitchFamily="34" charset="0"/>
                <a:ea typeface="Calibri" panose="020F0502020204030204" pitchFamily="34" charset="0"/>
                <a:cs typeface="Arial" panose="020B0604020202020204" pitchFamily="34" charset="0"/>
              </a:rPr>
              <a:t>QFD</a:t>
            </a:r>
            <a:r>
              <a:rPr lang="ar-IQ" sz="3200" b="1" u="sng" dirty="0">
                <a:latin typeface="Calibri" panose="020F0502020204030204" pitchFamily="34" charset="0"/>
                <a:ea typeface="Calibri" panose="020F0502020204030204" pitchFamily="34" charset="0"/>
              </a:rPr>
              <a:t> وضمن مصفوفة. إن تخصيص القيمة المدركة من قبل الزبون إلى المكونات يستند على معرفة المهندسين</a:t>
            </a:r>
            <a:r>
              <a:rPr lang="ar-IQ" sz="3200" b="1" dirty="0">
                <a:latin typeface="Calibri" panose="020F0502020204030204" pitchFamily="34" charset="0"/>
                <a:ea typeface="Calibri" panose="020F0502020204030204" pitchFamily="34" charset="0"/>
              </a:rPr>
              <a:t>. </a:t>
            </a:r>
            <a:endParaRPr lang="en-US" sz="3200" b="1" dirty="0"/>
          </a:p>
        </p:txBody>
      </p:sp>
    </p:spTree>
    <p:extLst>
      <p:ext uri="{BB962C8B-B14F-4D97-AF65-F5344CB8AC3E}">
        <p14:creationId xmlns:p14="http://schemas.microsoft.com/office/powerpoint/2010/main" val="348826740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2192000" cy="369332"/>
          </a:xfrm>
          <a:prstGeom prst="rect">
            <a:avLst/>
          </a:prstGeom>
        </p:spPr>
        <p:txBody>
          <a:bodyPr wrap="square">
            <a:spAutoFit/>
          </a:bodyPr>
          <a:lstStyle/>
          <a:p>
            <a:r>
              <a:rPr lang="ar-IQ" b="1" dirty="0"/>
              <a:t> </a:t>
            </a:r>
            <a:endParaRPr lang="en-US" sz="4000" b="1" dirty="0"/>
          </a:p>
        </p:txBody>
      </p:sp>
      <p:sp>
        <p:nvSpPr>
          <p:cNvPr id="4" name="Rectangle 3"/>
          <p:cNvSpPr/>
          <p:nvPr/>
        </p:nvSpPr>
        <p:spPr>
          <a:xfrm>
            <a:off x="0" y="184666"/>
            <a:ext cx="12192000" cy="6818533"/>
          </a:xfrm>
          <a:prstGeom prst="rect">
            <a:avLst/>
          </a:prstGeom>
        </p:spPr>
        <p:txBody>
          <a:bodyPr wrap="square">
            <a:spAutoFit/>
          </a:bodyPr>
          <a:lstStyle/>
          <a:p>
            <a:pPr indent="154940" algn="just">
              <a:lnSpc>
                <a:spcPct val="107000"/>
              </a:lnSpc>
              <a:spcAft>
                <a:spcPts val="800"/>
              </a:spcAft>
              <a:tabLst>
                <a:tab pos="187960" algn="r"/>
              </a:tabLst>
            </a:pPr>
            <a:r>
              <a:rPr lang="ar-IQ" sz="2800" b="1" u="sng" dirty="0">
                <a:latin typeface="Calibri" panose="020F0502020204030204" pitchFamily="34" charset="0"/>
                <a:ea typeface="Calibri" panose="020F0502020204030204" pitchFamily="34" charset="0"/>
              </a:rPr>
              <a:t>الخطوة الخامسة:تنفيذ مقاييس إدارة التكلفة المستهدفة  الخضراء</a:t>
            </a:r>
            <a:endParaRPr lang="en-US" sz="2800" b="1" dirty="0">
              <a:latin typeface="Calibri" panose="020F0502020204030204" pitchFamily="34" charset="0"/>
              <a:ea typeface="Calibri" panose="020F0502020204030204" pitchFamily="34" charset="0"/>
              <a:cs typeface="Arial" panose="020B0604020202020204" pitchFamily="34" charset="0"/>
            </a:endParaRPr>
          </a:p>
          <a:p>
            <a:pPr indent="154940" algn="just">
              <a:lnSpc>
                <a:spcPct val="107000"/>
              </a:lnSpc>
              <a:spcAft>
                <a:spcPts val="800"/>
              </a:spcAft>
              <a:tabLst>
                <a:tab pos="187960" algn="r"/>
              </a:tabLst>
            </a:pPr>
            <a:r>
              <a:rPr lang="ar-IQ" sz="2800" b="1" dirty="0">
                <a:latin typeface="Calibri" panose="020F0502020204030204" pitchFamily="34" charset="0"/>
                <a:ea typeface="Calibri" panose="020F0502020204030204" pitchFamily="34" charset="0"/>
              </a:rPr>
              <a:t>وتتضمن ثلاث خطوات: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tabLst>
                <a:tab pos="187960" algn="r"/>
              </a:tabLst>
            </a:pPr>
            <a:r>
              <a:rPr lang="ar-IQ" sz="2800" b="1" dirty="0">
                <a:latin typeface="Calibri" panose="020F0502020204030204" pitchFamily="34" charset="0"/>
                <a:ea typeface="Calibri" panose="020F0502020204030204" pitchFamily="34" charset="0"/>
              </a:rPr>
              <a:t>تحديد التكاليف القياسية للمنتجات.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tabLst>
                <a:tab pos="187960" algn="r"/>
              </a:tabLst>
            </a:pPr>
            <a:r>
              <a:rPr lang="ar-IQ" sz="2800" b="1" dirty="0">
                <a:latin typeface="Calibri" panose="020F0502020204030204" pitchFamily="34" charset="0"/>
                <a:ea typeface="Calibri" panose="020F0502020204030204" pitchFamily="34" charset="0"/>
              </a:rPr>
              <a:t>المقارنة بين التكاليف القياسية والتكاليف المسموح بها لكل مكون من المكونات.</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tabLst>
                <a:tab pos="187960" algn="r"/>
              </a:tabLst>
            </a:pPr>
            <a:r>
              <a:rPr lang="ar-IQ" sz="2800" b="1" dirty="0">
                <a:latin typeface="Calibri" panose="020F0502020204030204" pitchFamily="34" charset="0"/>
                <a:ea typeface="Calibri" panose="020F0502020204030204" pitchFamily="34" charset="0"/>
              </a:rPr>
              <a:t>تحليل الانحرافات لتحسن تصميم المكونات وخفض التكلفة </a:t>
            </a:r>
            <a:r>
              <a:rPr lang="ar-IQ" sz="2800" b="1" dirty="0" smtClean="0">
                <a:latin typeface="Calibri" panose="020F0502020204030204" pitchFamily="34" charset="0"/>
                <a:ea typeface="Calibri" panose="020F0502020204030204" pitchFamily="34" charset="0"/>
              </a:rPr>
              <a:t>دون </a:t>
            </a:r>
            <a:r>
              <a:rPr lang="ar-IQ" sz="2800" b="1" dirty="0">
                <a:latin typeface="Calibri" panose="020F0502020204030204" pitchFamily="34" charset="0"/>
                <a:ea typeface="Calibri" panose="020F0502020204030204" pitchFamily="34" charset="0"/>
              </a:rPr>
              <a:t>المساس بالأداء الوظيفي والجودة.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lvl="0"/>
            <a:r>
              <a:rPr lang="ar-IQ" sz="2800" b="1" dirty="0">
                <a:latin typeface="Calibri" panose="020F0502020204030204" pitchFamily="34" charset="0"/>
                <a:ea typeface="Calibri" panose="020F0502020204030204" pitchFamily="34" charset="0"/>
              </a:rPr>
              <a:t>إن تحديد التكاليف القياسية للمنتجات الخضراء. يتطلب البيانات المتعلقة بالتكاليف البيئية للمنتجات استناداً إلى تقييم الآثار البيئية في كل مرحلة من دورة الحياة. بخلاف ذلك فإن التكاليف البيئية هي تكاليف غير مباشرة يمكن إدارتها في خطوات لاحقة</a:t>
            </a:r>
            <a:r>
              <a:rPr lang="ar-IQ" sz="2800" b="1" dirty="0" smtClean="0">
                <a:latin typeface="Calibri" panose="020F0502020204030204" pitchFamily="34" charset="0"/>
                <a:ea typeface="Calibri" panose="020F0502020204030204" pitchFamily="34" charset="0"/>
              </a:rPr>
              <a:t>....</a:t>
            </a:r>
            <a:r>
              <a:rPr lang="ar-IQ" sz="2800" b="1" dirty="0">
                <a:solidFill>
                  <a:prstClr val="black"/>
                </a:solidFill>
                <a:latin typeface="Calibri" panose="020F0502020204030204" pitchFamily="34" charset="0"/>
                <a:ea typeface="Calibri" panose="020F0502020204030204" pitchFamily="34" charset="0"/>
              </a:rPr>
              <a:t> ويتم اجراء المقارنة بين التكاليف القياسية والتكاليف المسموح بها تقليدياً من خلال الرسم البياني لضبط القيمة. وإن مؤشر قيمة كل مكون يشير ما إذا كانت تكاليف المكون عالية جداً أو منخفضة جداً لتوفير القيمة المدركة للزبائن. ولتسليط الضوء على المتطلبات البيئية، ينبغي إضافة مخطط لمراقبة البيئة. كما جاء في الخطوة الاولى هناك قضايا بيئية مثل خفض انبعاثات الكاربون أو تحسين كفاءة الطاقة والتي يتم تناولها خلال التصميم البيئية للمنتج. وبجانب تقييم الكلفة يتم تحليل القيم المادية مثل انبعاثات الكاربون أو كفاءة الطاقة ويمكن تنفيذ ذلك لكل مكون</a:t>
            </a:r>
            <a:endParaRPr lang="en-US" sz="2800" b="1" dirty="0">
              <a:solidFill>
                <a:prstClr val="black"/>
              </a:solidFill>
            </a:endParaRPr>
          </a:p>
          <a:p>
            <a:pPr indent="154940" algn="just">
              <a:lnSpc>
                <a:spcPct val="107000"/>
              </a:lnSpc>
              <a:spcAft>
                <a:spcPts val="800"/>
              </a:spcAft>
              <a:tabLst>
                <a:tab pos="187960" algn="r"/>
              </a:tabLst>
            </a:pP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822629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1069" y="0"/>
            <a:ext cx="12000931" cy="6546664"/>
          </a:xfrm>
          <a:prstGeom prst="rect">
            <a:avLst/>
          </a:prstGeom>
        </p:spPr>
        <p:txBody>
          <a:bodyPr wrap="square">
            <a:spAutoFit/>
          </a:bodyPr>
          <a:lstStyle/>
          <a:p>
            <a:pPr algn="just">
              <a:lnSpc>
                <a:spcPct val="107000"/>
              </a:lnSpc>
            </a:pPr>
            <a:r>
              <a:rPr lang="ar-SA" sz="2800" b="1" i="1" u="sng" dirty="0">
                <a:solidFill>
                  <a:srgbClr val="000000"/>
                </a:solidFill>
                <a:latin typeface="Arial" panose="020B0604020202020204" pitchFamily="34" charset="0"/>
                <a:ea typeface="Calibri" panose="020F0502020204030204" pitchFamily="34" charset="0"/>
                <a:cs typeface="Diwani Simple Striped"/>
              </a:rPr>
              <a:t>اولاً: المنتج الأخضر الذي تسعى الشركة لإنتاجه وبيعه في الأسواق:</a:t>
            </a:r>
            <a:endParaRPr lang="en-US" sz="2800" b="1" dirty="0">
              <a:latin typeface="Calibri" panose="020F0502020204030204" pitchFamily="34" charset="0"/>
              <a:ea typeface="Calibri" panose="020F0502020204030204" pitchFamily="34" charset="0"/>
              <a:cs typeface="Arial" panose="020B0604020202020204" pitchFamily="34" charset="0"/>
            </a:endParaRPr>
          </a:p>
          <a:p>
            <a:pPr indent="16510" algn="just">
              <a:lnSpc>
                <a:spcPct val="107000"/>
              </a:lnSpc>
            </a:pPr>
            <a:r>
              <a:rPr lang="ar-IQ" sz="2800" b="1" u="sng"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تسعى الشركة الى القيام بالتحليل المفكك لمنتج سخان الماء الكهربائي التقليدي بغية تحويله الى منتج صديق للبيئة وذلك من خلال استخدام تكنولوجيا جديده لتسخين المياه وهي الرقائق الكربونية النانوية </a:t>
            </a:r>
            <a:r>
              <a:rPr lang="ar-SA" sz="2800" b="1" u="sng"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بدلا عن الهيتر الكهربائي، وتعتمد آليه عملها على</a:t>
            </a:r>
            <a:r>
              <a:rPr lang="ar-IQ" sz="2800" b="1" u="sng"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مرور تيار كهربائي فيها يولد طاقة حرارية تقوم هذه الطاقة الحرارية من خلال تحريض ذرات الكاربون النانوية التي تطلق بدورها الأشعة تحت الحمراء والتي تؤدي إلى تسخين الخزان الداخلي للسخان وبالتالي تسخين الماء حيث تسخن الرقائق الكربونية خلال دقائق معدودة</a:t>
            </a:r>
            <a:r>
              <a:rPr lang="ar-IQ" sz="2800" b="1"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 وبالإمكان استخدام أنواع مختلفة من السخانات من ناحية سعة السخان وبنفس مبدأ العمل </a:t>
            </a:r>
            <a:r>
              <a:rPr lang="ar-IQ" sz="2800" b="1" u="sng" dirty="0">
                <a:solidFill>
                  <a:srgbClr val="000000"/>
                </a:solidFill>
                <a:latin typeface="Calibri" panose="020F0502020204030204" pitchFamily="34" charset="0"/>
                <a:ea typeface="Times New Roman" panose="02020603050405020304" pitchFamily="18" charset="0"/>
                <a:cs typeface="Simplified Arabic" panose="02020603050405020304" pitchFamily="18" charset="-78"/>
              </a:rPr>
              <a:t>.</a:t>
            </a:r>
            <a:r>
              <a:rPr lang="ar-IQ"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IQ"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أن استخدام الرقائق الكربونية النانوية في سخانات الماء يعتبر اكثر الانظمة اماناً فلا يوجد هناك أي احتمال لحدوث احتراق وذلك مراعاة لأعلى معايير الامن والسلامة في التصنيع فهو مقاوم للماء ومعزول عزلاً تاماً ومحمياً من الرطوبة وعوامل الطقس المختلفة وغير قابل للإشتعال او الاحتراق ولا يحتاج صيانة فعمره التشغيلي طويل نسبيا وهو نظام تدفئة صديق للبيئة  فلا توجد أي نسبة </a:t>
            </a:r>
            <a:r>
              <a:rPr lang="ar-IQ"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لانبعاث الغازات السامة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اضافة الى ان ناتج النظام  لرقائق الكربون هو  طاقة حرارية  لا تعتمد على الية </a:t>
            </a:r>
            <a:r>
              <a:rPr lang="ar-SA"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احتراق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لإنتاج الطاقة او تحويلها كباقي الانظمة التي تعتمد على </a:t>
            </a: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حرق الوقود الاحفوري بأنواعه لإنتاج الطاقة الحرارية و ما يصاحبها من غازات ضارة  </a:t>
            </a:r>
            <a:r>
              <a:rPr lang="ar-SA"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للإنسان</a:t>
            </a:r>
            <a:r>
              <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080528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4307461"/>
          </a:xfrm>
          <a:prstGeom prst="rect">
            <a:avLst/>
          </a:prstGeom>
        </p:spPr>
        <p:txBody>
          <a:bodyPr wrap="square">
            <a:spAutoFit/>
          </a:bodyPr>
          <a:lstStyle/>
          <a:p>
            <a:pPr lvl="0" indent="16510" algn="just">
              <a:lnSpc>
                <a:spcPct val="107000"/>
              </a:lnSpc>
            </a:pP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والبيئة.ومن هنا نرى ان استخدام رقائق الكربون يسهم في المهمة العالمية المتمثلة في الحد من انبعاث ثاني اكسيد الكربون و يعتبر نظام الرقائق الكربون المستخدم في التدفئة نظام صامت، و ليس له اي تأثيرات سلبية على البيئة المحيطة، فهو يحافظ على نسبة الرطوبة وذلك لان الاشعة تحت الحمراء تماثل اشعة الشمس في تأثيرها</a:t>
            </a:r>
            <a:r>
              <a:rPr lang="ar-SA"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endParaRPr lang="ar-IQ"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gn="just">
              <a:lnSpc>
                <a:spcPct val="107000"/>
              </a:lnSpc>
            </a:pPr>
            <a:r>
              <a:rPr lang="ar-SA" sz="3200" b="1" i="1" u="sng" dirty="0">
                <a:solidFill>
                  <a:srgbClr val="000000"/>
                </a:solidFill>
                <a:latin typeface="Arial" panose="020B0604020202020204" pitchFamily="34" charset="0"/>
                <a:ea typeface="Calibri" panose="020F0502020204030204" pitchFamily="34" charset="0"/>
                <a:cs typeface="Diwani Simple Striped"/>
              </a:rPr>
              <a:t>ثانياً: تحديد سعر البيع المستهدف وعلاوة السعر الأخضر:</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يوضح الجدول رقم (1) احتساب السعر المستهدف لمنتج السخان الكهربائي الذي تقدمه الشركة كخطوة أولى بهدف مقارنة هذا السعر مع سعر المنتج الحالي للشركة ثم إضافة علاوة سعرية خضراء* للسعر المستهدف لان الشركة تريد إضافة خصائص بيئية الى المنتج التقليدي</a:t>
            </a:r>
            <a:r>
              <a:rPr lang="ar-SA" sz="2800" b="1" u="sng" dirty="0">
                <a:solidFill>
                  <a:srgbClr val="000000"/>
                </a:solidFill>
                <a:latin typeface="Calibri" panose="020F0502020204030204" pitchFamily="34" charset="0"/>
                <a:ea typeface="Calibri" panose="020F0502020204030204" pitchFamily="34" charset="0"/>
              </a:rPr>
              <a:t>.</a:t>
            </a:r>
            <a:endParaRPr lang="en-US" sz="2000" u="sng" dirty="0">
              <a:latin typeface="Calibri" panose="020F0502020204030204" pitchFamily="34" charset="0"/>
              <a:ea typeface="Calibri" panose="020F0502020204030204" pitchFamily="34" charset="0"/>
              <a:cs typeface="Arial" panose="020B0604020202020204" pitchFamily="34" charset="0"/>
            </a:endParaRPr>
          </a:p>
          <a:p>
            <a:pPr lvl="0" indent="16510" algn="just">
              <a:lnSpc>
                <a:spcPct val="107000"/>
              </a:lnSpc>
            </a:pPr>
            <a:endParaRPr lang="en-US" sz="2800" b="1"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05572793"/>
      </p:ext>
    </p:extLst>
  </p:cSld>
  <p:clrMapOvr>
    <a:masterClrMapping/>
  </p:clrMapOvr>
  <p:transition spd="slow">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95787" y="578659"/>
            <a:ext cx="11450470" cy="996940"/>
          </a:xfrm>
          <a:prstGeom prst="rect">
            <a:avLst/>
          </a:prstGeom>
        </p:spPr>
        <p:txBody>
          <a:bodyPr wrap="square">
            <a:spAutoFit/>
          </a:bodyPr>
          <a:lstStyle/>
          <a:p>
            <a:pPr indent="-440690" algn="ctr">
              <a:lnSpc>
                <a:spcPct val="107000"/>
              </a:lnSpc>
            </a:pPr>
            <a:r>
              <a:rPr lang="ar-SA" sz="3200" b="1" dirty="0">
                <a:solidFill>
                  <a:srgbClr val="000000"/>
                </a:solidFill>
                <a:latin typeface="Calibri" panose="020F0502020204030204" pitchFamily="34" charset="0"/>
                <a:ea typeface="Calibri" panose="020F0502020204030204" pitchFamily="34" charset="0"/>
              </a:rPr>
              <a:t>جدول(1) أسعار السلع المنافسة (غير صديقة للبيئة) للسخان الكهربائي سعة 80 </a:t>
            </a:r>
            <a:r>
              <a:rPr lang="ar-SA" sz="3200" b="1" dirty="0" smtClean="0">
                <a:solidFill>
                  <a:srgbClr val="000000"/>
                </a:solidFill>
                <a:latin typeface="Calibri" panose="020F0502020204030204" pitchFamily="34" charset="0"/>
                <a:ea typeface="Calibri" panose="020F0502020204030204" pitchFamily="34" charset="0"/>
              </a:rPr>
              <a:t>لتر</a:t>
            </a:r>
            <a:endParaRPr lang="ar-IQ" sz="3200" b="1" dirty="0" smtClean="0">
              <a:solidFill>
                <a:srgbClr val="000000"/>
              </a:solidFill>
              <a:latin typeface="Calibri" panose="020F0502020204030204" pitchFamily="34" charset="0"/>
              <a:ea typeface="Calibri" panose="020F0502020204030204" pitchFamily="34" charset="0"/>
            </a:endParaRPr>
          </a:p>
          <a:p>
            <a:pPr indent="-440690" algn="ctr">
              <a:lnSpc>
                <a:spcPct val="107000"/>
              </a:lnSpc>
            </a:pP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9907019"/>
              </p:ext>
            </p:extLst>
          </p:nvPr>
        </p:nvGraphicFramePr>
        <p:xfrm>
          <a:off x="1" y="1575602"/>
          <a:ext cx="12191999" cy="4565650"/>
        </p:xfrm>
        <a:graphic>
          <a:graphicData uri="http://schemas.openxmlformats.org/drawingml/2006/table">
            <a:tbl>
              <a:tblPr rtl="1" firstRow="1" firstCol="1" bandRow="1"/>
              <a:tblGrid>
                <a:gridCol w="1137883"/>
                <a:gridCol w="3228096"/>
                <a:gridCol w="3762929"/>
                <a:gridCol w="4063091"/>
              </a:tblGrid>
              <a:tr h="419740">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اسم المنتج</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المنشأ</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السعر</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1</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الطحان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عراقي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80000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هيتكس</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تركي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110000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الحافظ</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صيني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110000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إمارات</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إماراتي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90000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الحساوي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كويتي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95000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دبي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إماراتي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85000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الأمين</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عراقي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75000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العزاوي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عراقي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75000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9740">
                <a:tc gridSpan="3">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Arial" panose="020B0604020202020204" pitchFamily="34" charset="0"/>
                        </a:rPr>
                        <a:t>المجموع</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720000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1764236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0" y="0"/>
                <a:ext cx="12192000" cy="889026"/>
              </a:xfrm>
              <a:prstGeom prst="rect">
                <a:avLst/>
              </a:prstGeom>
            </p:spPr>
            <p:txBody>
              <a:bodyPr wrap="square">
                <a:spAutoFit/>
              </a:bodyPr>
              <a:lstStyle/>
              <a:p>
                <a:pPr>
                  <a:lnSpc>
                    <a:spcPct val="115000"/>
                  </a:lnSpc>
                  <a:spcAft>
                    <a:spcPts val="800"/>
                  </a:spcAft>
                </a:pPr>
                <a14:m>
                  <m:oMath xmlns:m="http://schemas.openxmlformats.org/officeDocument/2006/math">
                    <m:f>
                      <m:fPr>
                        <m:ctrlPr>
                          <a:rPr lang="en-US" sz="2800" b="1" i="1">
                            <a:latin typeface="Cambria Math" panose="02040503050406030204" pitchFamily="18" charset="0"/>
                            <a:ea typeface="Calibri" panose="020F0502020204030204" pitchFamily="34" charset="0"/>
                            <a:cs typeface="Arial" panose="020B0604020202020204" pitchFamily="34" charset="0"/>
                          </a:rPr>
                        </m:ctrlPr>
                      </m:fPr>
                      <m:num>
                        <m:r>
                          <m:rPr>
                            <m:nor/>
                          </m:rPr>
                          <a:rPr lang="en-US" sz="2800" b="1">
                            <a:effectLst/>
                            <a:latin typeface="Cambria Math" panose="02040503050406030204" pitchFamily="18" charset="0"/>
                            <a:ea typeface="Calibri" panose="020F0502020204030204" pitchFamily="34" charset="0"/>
                            <a:cs typeface="Arial" panose="020B0604020202020204" pitchFamily="34" charset="0"/>
                          </a:rPr>
                          <m:t>  </m:t>
                        </m:r>
                        <m:r>
                          <m:rPr>
                            <m:nor/>
                          </m:rPr>
                          <a:rPr lang="ar-SA" sz="2800" b="1">
                            <a:latin typeface="Cambria Math" panose="02040503050406030204" pitchFamily="18" charset="0"/>
                            <a:ea typeface="Calibri" panose="020F0502020204030204" pitchFamily="34" charset="0"/>
                          </a:rPr>
                          <m:t>720000</m:t>
                        </m:r>
                      </m:num>
                      <m:den>
                        <m:r>
                          <m:rPr>
                            <m:nor/>
                          </m:rPr>
                          <a:rPr lang="ar-SA" sz="2800" b="1">
                            <a:latin typeface="Cambria Math" panose="02040503050406030204" pitchFamily="18" charset="0"/>
                            <a:ea typeface="Calibri" panose="020F0502020204030204" pitchFamily="34" charset="0"/>
                          </a:rPr>
                          <m:t>8</m:t>
                        </m:r>
                      </m:den>
                    </m:f>
                  </m:oMath>
                </a14:m>
                <a:r>
                  <a:rPr lang="en-US" sz="2800" b="1" dirty="0">
                    <a:effectLst/>
                    <a:latin typeface="Calibri" panose="020F0502020204030204" pitchFamily="34" charset="0"/>
                    <a:ea typeface="Calibri" panose="020F0502020204030204" pitchFamily="34" charset="0"/>
                    <a:cs typeface="Arial" panose="020B0604020202020204" pitchFamily="34" charset="0"/>
                  </a:rPr>
                  <a:t> </a:t>
                </a:r>
                <a:r>
                  <a:rPr lang="ar-SA" sz="2800" b="1" dirty="0">
                    <a:latin typeface="Calibri" panose="020F0502020204030204" pitchFamily="34" charset="0"/>
                    <a:ea typeface="Calibri" panose="020F0502020204030204" pitchFamily="34" charset="0"/>
                  </a:rPr>
                  <a:t>السعر المستهدف </a:t>
                </a:r>
                <a:r>
                  <a:rPr lang="ar-SA" sz="2800" b="1" dirty="0" smtClean="0">
                    <a:latin typeface="Calibri" panose="020F0502020204030204" pitchFamily="34" charset="0"/>
                    <a:ea typeface="Calibri" panose="020F0502020204030204" pitchFamily="34" charset="0"/>
                  </a:rPr>
                  <a:t>=</a:t>
                </a:r>
                <a:r>
                  <a:rPr lang="ar-IQ" sz="2800" b="1" dirty="0" smtClean="0">
                    <a:latin typeface="Calibri" panose="020F0502020204030204" pitchFamily="34" charset="0"/>
                    <a:ea typeface="Calibri" panose="020F0502020204030204" pitchFamily="34" charset="0"/>
                  </a:rPr>
                  <a:t>90000دينار</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2" name="Rectangle 1"/>
              <p:cNvSpPr>
                <a:spLocks noRot="1" noChangeAspect="1" noMove="1" noResize="1" noEditPoints="1" noAdjustHandles="1" noChangeArrowheads="1" noChangeShapeType="1" noTextEdit="1"/>
              </p:cNvSpPr>
              <p:nvPr/>
            </p:nvSpPr>
            <p:spPr>
              <a:xfrm>
                <a:off x="0" y="0"/>
                <a:ext cx="12192000" cy="889026"/>
              </a:xfrm>
              <a:prstGeom prst="rect">
                <a:avLst/>
              </a:prstGeom>
              <a:blipFill rotWithShape="0">
                <a:blip r:embed="rId2"/>
                <a:stretch>
                  <a:fillRect b="-5479"/>
                </a:stretch>
              </a:blipFill>
            </p:spPr>
            <p:txBody>
              <a:bodyPr/>
              <a:lstStyle/>
              <a:p>
                <a:r>
                  <a:rPr lang="en-US">
                    <a:noFill/>
                  </a:rPr>
                  <a:t> </a:t>
                </a:r>
              </a:p>
            </p:txBody>
          </p:sp>
        </mc:Fallback>
      </mc:AlternateContent>
      <p:sp>
        <p:nvSpPr>
          <p:cNvPr id="4" name="Rectangle 3"/>
          <p:cNvSpPr/>
          <p:nvPr/>
        </p:nvSpPr>
        <p:spPr>
          <a:xfrm>
            <a:off x="304801" y="889026"/>
            <a:ext cx="11887199" cy="5445593"/>
          </a:xfrm>
          <a:prstGeom prst="rect">
            <a:avLst/>
          </a:prstGeom>
        </p:spPr>
        <p:txBody>
          <a:bodyPr wrap="square">
            <a:spAutoFit/>
          </a:bodyPr>
          <a:lstStyle/>
          <a:p>
            <a:pPr algn="just">
              <a:lnSpc>
                <a:spcPct val="107000"/>
              </a:lnSpc>
              <a:spcAft>
                <a:spcPts val="800"/>
              </a:spcAf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بما إن الشركة تسعى الى تقديم سخان كهربائي اخضر (صديق للبيئة) يحقق ميزة تنافسية من خلال إضافة خصائص بيئية للمنتج ووفقاً للمعايير البيئية الدولية ووفق المواصفات القياسية </a:t>
            </a:r>
            <a:r>
              <a:rPr lang="en-US" sz="2800" b="1" dirty="0">
                <a:solidFill>
                  <a:srgbClr val="000000"/>
                </a:solidFill>
                <a:latin typeface="Simplified Arabic" panose="02020603050405020304" pitchFamily="18" charset="-78"/>
                <a:ea typeface="Calibri" panose="020F0502020204030204" pitchFamily="34" charset="0"/>
                <a:cs typeface="Arial" panose="020B0604020202020204" pitchFamily="34" charset="0"/>
              </a:rPr>
              <a:t>ISO 9001 </a:t>
            </a: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و </a:t>
            </a:r>
            <a:r>
              <a:rPr lang="en-US" sz="2800" b="1" dirty="0">
                <a:solidFill>
                  <a:srgbClr val="000000"/>
                </a:solidFill>
                <a:latin typeface="Simplified Arabic" panose="02020603050405020304" pitchFamily="18" charset="-78"/>
                <a:ea typeface="Calibri" panose="020F0502020204030204" pitchFamily="34" charset="0"/>
                <a:cs typeface="Arial" panose="020B0604020202020204" pitchFamily="34" charset="0"/>
              </a:rPr>
              <a:t>ISO 14001</a:t>
            </a: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فهذا يتطلب من الزبائن دفع علاوة سعرية تسمى (بعلاوة السعر الأخضر) تضاف الى السعر المستهدف للمنتج التقليدي يتم استخدامها لتحقيق الخصائص البيئية للمنتج، وبناءاً على ذلك قررت الشركة ووفقا لآراء المهندسين وموظفي التكلفة  إضافة(5000) دينار كعلاوة سعرية خضراء تعتبر رمزيه نسبياً لتجنب الشركة مخاطر عدم إقبال الزبائن على المنتج بسبب ارتفاع سعره مقارنةً بالمنتج التقليدي، وعليه سيكون السعر المستهدف الأخضر مساوي ل(95000)دينار</a:t>
            </a:r>
            <a:r>
              <a:rPr lang="ar-SA"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endPar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gn="ctr">
              <a:lnSpc>
                <a:spcPct val="115000"/>
              </a:lnSpc>
              <a:spcAft>
                <a:spcPts val="800"/>
              </a:spcAft>
            </a:pPr>
            <a:r>
              <a:rPr lang="ar-SA" sz="2800" b="1" dirty="0">
                <a:latin typeface="Calibri" panose="020F0502020204030204" pitchFamily="34" charset="0"/>
                <a:ea typeface="Calibri" panose="020F0502020204030204" pitchFamily="34" charset="0"/>
              </a:rPr>
              <a:t>هامش الربح المستهدف الأخضر= السعر المستهدف الاخضر* نسبة هامش الربح الأخضر.</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SA" sz="2800" b="1" dirty="0">
                <a:ea typeface="Calibri" panose="020F0502020204030204" pitchFamily="34" charset="0"/>
              </a:rPr>
              <a:t>هامش الربح الأخضر = (95000) × (15%) = 14250 دينار</a:t>
            </a:r>
            <a:r>
              <a:rPr lang="ar-SA" sz="2800" b="1" dirty="0" smtClean="0">
                <a:ea typeface="Calibri" panose="020F0502020204030204" pitchFamily="34" charset="0"/>
              </a:rPr>
              <a:t>.</a:t>
            </a:r>
            <a:endParaRPr lang="ar-IQ" sz="2800" b="1" dirty="0" smtClean="0">
              <a:ea typeface="Calibri" panose="020F0502020204030204" pitchFamily="34" charset="0"/>
            </a:endParaRPr>
          </a:p>
          <a:p>
            <a:pPr algn="ctr">
              <a:lnSpc>
                <a:spcPct val="107000"/>
              </a:lnSpc>
              <a:spcAft>
                <a:spcPts val="800"/>
              </a:spcAft>
            </a:pPr>
            <a:r>
              <a:rPr lang="ar-SA" sz="2800" b="1" dirty="0">
                <a:latin typeface="Calibri" panose="020F0502020204030204" pitchFamily="34" charset="0"/>
                <a:ea typeface="Calibri" panose="020F0502020204030204" pitchFamily="34" charset="0"/>
              </a:rPr>
              <a:t>التكلفة المستهدفة الخضراء = السعر المستهدف الأخضر – هامش الربح المستهدف الأخضر</a:t>
            </a:r>
            <a:endParaRPr lang="en-US" sz="2000" b="1" dirty="0">
              <a:latin typeface="Calibri" panose="020F0502020204030204" pitchFamily="34" charset="0"/>
              <a:ea typeface="Calibri" panose="020F0502020204030204" pitchFamily="34" charset="0"/>
              <a:cs typeface="Arial" panose="020B0604020202020204" pitchFamily="34" charset="0"/>
            </a:endParaRPr>
          </a:p>
          <a:p>
            <a:r>
              <a:rPr lang="ar-SA" sz="2800" b="1" dirty="0">
                <a:latin typeface="Calibri" panose="020F0502020204030204" pitchFamily="34" charset="0"/>
                <a:ea typeface="Calibri" panose="020F0502020204030204" pitchFamily="34" charset="0"/>
              </a:rPr>
              <a:t>= (95000) – (14250)        = 80750 دينار</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711935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95535"/>
            <a:ext cx="12192000" cy="519886"/>
          </a:xfrm>
          <a:prstGeom prst="rect">
            <a:avLst/>
          </a:prstGeom>
        </p:spPr>
        <p:txBody>
          <a:bodyPr wrap="square">
            <a:spAutoFit/>
          </a:bodyPr>
          <a:lstStyle/>
          <a:p>
            <a:pPr algn="just">
              <a:lnSpc>
                <a:spcPct val="107000"/>
              </a:lnSpc>
            </a:pPr>
            <a:r>
              <a:rPr lang="ar-SA" sz="2800" b="1" i="1" u="sng" dirty="0">
                <a:solidFill>
                  <a:srgbClr val="000000"/>
                </a:solidFill>
                <a:latin typeface="Arial" panose="020B0604020202020204" pitchFamily="34" charset="0"/>
                <a:ea typeface="Calibri" panose="020F0502020204030204" pitchFamily="34" charset="0"/>
                <a:cs typeface="Diwani Simple Striped"/>
              </a:rPr>
              <a:t>سادسا:  تحديد التكلفة الفعلية لكل وظيفة من الوظائف</a:t>
            </a:r>
            <a:r>
              <a:rPr lang="ar-SA" sz="1600" b="1" i="1" u="sng" dirty="0">
                <a:solidFill>
                  <a:srgbClr val="000000"/>
                </a:solidFill>
                <a:latin typeface="Arial" panose="020B0604020202020204" pitchFamily="34" charset="0"/>
                <a:ea typeface="Calibri" panose="020F0502020204030204" pitchFamily="34" charset="0"/>
                <a:cs typeface="Diwani Simple Striped"/>
              </a:rPr>
              <a:t>:</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926163661"/>
              </p:ext>
            </p:extLst>
          </p:nvPr>
        </p:nvGraphicFramePr>
        <p:xfrm>
          <a:off x="140677" y="1597364"/>
          <a:ext cx="11887200" cy="5136699"/>
        </p:xfrm>
        <a:graphic>
          <a:graphicData uri="http://schemas.openxmlformats.org/drawingml/2006/table">
            <a:tbl>
              <a:tblPr rtl="1" firstRow="1" firstCol="1" bandRow="1"/>
              <a:tblGrid>
                <a:gridCol w="1181686"/>
                <a:gridCol w="3207434"/>
                <a:gridCol w="1913206"/>
                <a:gridCol w="2166425"/>
                <a:gridCol w="3418449"/>
              </a:tblGrid>
              <a:tr h="509835">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الوظيفة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كلفة المواد(1)</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كلفة الأجور(2)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اجمالي التكلفة(1)+(2)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تسخين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18130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2562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20692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237">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الحفاظ على سخونة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5075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441</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5516</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خزن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18725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3465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22190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توصيل التيار الكهربائي</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2755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210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2965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دخول وخروج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2784</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588</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3372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إضافية جمالية للمنتج</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5650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630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6280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9835">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تغليف المحتويات الداخلية للسخان</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12221</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2121</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14342</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تثبيت السخان</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8917</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588</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9505</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تنظيف المعدن</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1200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210</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1410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4918">
                <a:tc gridSpan="2">
                  <a:txBody>
                    <a:bodyPr/>
                    <a:lstStyle/>
                    <a:p>
                      <a:pPr marL="0" marR="0" algn="ctr" rtl="1">
                        <a:lnSpc>
                          <a:spcPct val="115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الإجمالي</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75457</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10815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86272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760999" y="629339"/>
            <a:ext cx="1126687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en-US" sz="28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جدول (4) إحتساب إجمالي التكلفة الفعلية لكل وظيفة من وظائف السخان الكهربائي التقليدي  سعة 80 لتر </a:t>
            </a:r>
            <a:endParaRPr kumimoji="0" lang="en-US" altLang="en-US" sz="2800" b="1"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7106645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580"/>
            <a:ext cx="12192000" cy="1337289"/>
          </a:xfrm>
          <a:prstGeom prst="rect">
            <a:avLst/>
          </a:prstGeom>
        </p:spPr>
        <p:txBody>
          <a:bodyPr wrap="square">
            <a:spAutoFit/>
          </a:bodyPr>
          <a:lstStyle/>
          <a:p>
            <a:pPr lvl="0">
              <a:lnSpc>
                <a:spcPct val="107000"/>
              </a:lnSpc>
              <a:spcAft>
                <a:spcPts val="800"/>
              </a:spcAft>
            </a:pPr>
            <a:r>
              <a:rPr lang="ar-SA" sz="2800" b="1" i="1" u="sng" dirty="0">
                <a:solidFill>
                  <a:srgbClr val="000000"/>
                </a:solidFill>
                <a:latin typeface="Arial" panose="020B0604020202020204" pitchFamily="34" charset="0"/>
                <a:ea typeface="Calibri" panose="020F0502020204030204" pitchFamily="34" charset="0"/>
                <a:cs typeface="Diwani Simple Striped"/>
              </a:rPr>
              <a:t>سابعا ً: </a:t>
            </a:r>
            <a:r>
              <a:rPr lang="ar-SA" sz="2400" b="1" i="1" u="sng" dirty="0">
                <a:solidFill>
                  <a:srgbClr val="000000"/>
                </a:solidFill>
                <a:latin typeface="Arial" panose="020B0604020202020204" pitchFamily="34" charset="0"/>
                <a:ea typeface="Calibri" panose="020F0502020204030204" pitchFamily="34" charset="0"/>
                <a:cs typeface="Diwani Simple Striped"/>
              </a:rPr>
              <a:t>إحتساب نسبة تكلفة كل وظيفة إلى إجمالي تكاليف الوظائف</a:t>
            </a:r>
            <a:r>
              <a:rPr lang="ar-SA" sz="2400" b="1" i="1" u="sng" dirty="0" smtClean="0">
                <a:solidFill>
                  <a:srgbClr val="000000"/>
                </a:solidFill>
                <a:latin typeface="Arial" panose="020B0604020202020204" pitchFamily="34" charset="0"/>
                <a:ea typeface="Calibri" panose="020F0502020204030204" pitchFamily="34" charset="0"/>
                <a:cs typeface="Diwani Simple Striped"/>
              </a:rPr>
              <a:t>:</a:t>
            </a:r>
            <a:r>
              <a:rPr lang="ar-IQ" sz="2400" b="1" i="1" u="sng" dirty="0" smtClean="0">
                <a:solidFill>
                  <a:srgbClr val="000000"/>
                </a:solidFill>
                <a:latin typeface="Arial" panose="020B0604020202020204" pitchFamily="34" charset="0"/>
                <a:ea typeface="Calibri" panose="020F0502020204030204" pitchFamily="34" charset="0"/>
                <a:cs typeface="Diwani Simple Striped"/>
              </a:rPr>
              <a:t> </a:t>
            </a:r>
            <a:r>
              <a:rPr lang="ar-SA" sz="24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في هذه المرحلة يتم إحتساب نسبة تكلفة كل وظيفة وذلك لغرض إحتساب نسبة التكلفة المستهدفة 	الخضراء بهدف قياس الفروقات مابين التكلفة الفعلية والتكلفة المستهدفة الخضراء ويتم إحتساب هذه النسبة من خلال المعادلة </a:t>
            </a:r>
            <a:r>
              <a:rPr lang="ar-SA" sz="24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r>
              <a:rPr lang="ar-SA" sz="2400" b="1" dirty="0">
                <a:solidFill>
                  <a:prstClr val="black"/>
                </a:solidFill>
                <a:latin typeface="Calibri" panose="020F0502020204030204" pitchFamily="34" charset="0"/>
                <a:ea typeface="Calibri" panose="020F0502020204030204" pitchFamily="34" charset="0"/>
              </a:rPr>
              <a:t>نسبة تكلفة كل وظيفة = كلفة الوظيفة / اجمالي تكلفة </a:t>
            </a:r>
            <a:r>
              <a:rPr lang="ar-SA" sz="2400" b="1" dirty="0" smtClean="0">
                <a:solidFill>
                  <a:prstClr val="black"/>
                </a:solidFill>
                <a:latin typeface="Calibri" panose="020F0502020204030204" pitchFamily="34" charset="0"/>
                <a:ea typeface="Calibri" panose="020F0502020204030204" pitchFamily="34" charset="0"/>
              </a:rPr>
              <a:t>الوظائف</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201502238"/>
              </p:ext>
            </p:extLst>
          </p:nvPr>
        </p:nvGraphicFramePr>
        <p:xfrm>
          <a:off x="0" y="1814733"/>
          <a:ext cx="12192000" cy="4984403"/>
        </p:xfrm>
        <a:graphic>
          <a:graphicData uri="http://schemas.openxmlformats.org/drawingml/2006/table">
            <a:tbl>
              <a:tblPr rtl="1" firstRow="1" firstCol="1" bandRow="1"/>
              <a:tblGrid>
                <a:gridCol w="1077099"/>
                <a:gridCol w="3899844"/>
                <a:gridCol w="2924540"/>
                <a:gridCol w="4290517"/>
              </a:tblGrid>
              <a:tr h="464443">
                <a:tc>
                  <a:txBody>
                    <a:bodyPr/>
                    <a:lstStyle/>
                    <a:p>
                      <a:pPr marL="0" marR="0" algn="ctr" rtl="1">
                        <a:lnSpc>
                          <a:spcPct val="115000"/>
                        </a:lnSpc>
                        <a:spcBef>
                          <a:spcPts val="0"/>
                        </a:spcBef>
                        <a:spcAft>
                          <a:spcPts val="0"/>
                        </a:spcAft>
                      </a:pPr>
                      <a:r>
                        <a:rPr lang="ar-SA" sz="1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الوظيفة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التكلفة الفعلية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نسبة تكلفة الوظيفة</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451996">
                <a:tc>
                  <a:txBody>
                    <a:bodyPr/>
                    <a:lstStyle/>
                    <a:p>
                      <a:pPr marL="0" marR="0" algn="ctr" rtl="1">
                        <a:lnSpc>
                          <a:spcPct val="115000"/>
                        </a:lnSpc>
                        <a:spcBef>
                          <a:spcPts val="0"/>
                        </a:spcBef>
                        <a:spcAft>
                          <a:spcPts val="0"/>
                        </a:spcAft>
                      </a:pPr>
                      <a:r>
                        <a:rPr lang="ar-SA" sz="1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a:t>
                      </a:r>
                      <a:endParaRPr lang="en-US" sz="11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تسخين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20692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24%</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الحفاظ على سخونة الماء</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5516</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6.4%</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خزن الماء</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22190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26%</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توصيل التيار الكهربائي</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2965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3.4%</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دخول وخروج الماء</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3372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إضافية جمالية للمنتج</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6280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تغليف المحتويات ا+لداخلية للسخان</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14342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16.6%</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تثبيت السخان</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9505</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11%</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a:txBody>
                    <a:bodyPr/>
                    <a:lstStyle/>
                    <a:p>
                      <a:pPr marL="0" marR="0" algn="ctr" rtl="1">
                        <a:lnSpc>
                          <a:spcPct val="115000"/>
                        </a:lnSpc>
                        <a:spcBef>
                          <a:spcPts val="0"/>
                        </a:spcBef>
                        <a:spcAft>
                          <a:spcPts val="0"/>
                        </a:spcAft>
                      </a:pPr>
                      <a:r>
                        <a:rPr lang="ar-SA" sz="1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a:t>
                      </a:r>
                      <a:endParaRPr lang="en-US" sz="11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تنظيف المعدن</a:t>
                      </a:r>
                      <a:endParaRPr lang="en-US" sz="24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1410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1.6%</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1996">
                <a:tc gridSpan="2">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الإجمالي</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86272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0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100%</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436098" y="1412869"/>
            <a:ext cx="505030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1" eaLnBrk="0" fontAlgn="base" latinLnBrk="0" hangingPunct="0">
              <a:lnSpc>
                <a:spcPct val="100000"/>
              </a:lnSpc>
              <a:spcBef>
                <a:spcPct val="0"/>
              </a:spcBef>
              <a:spcAft>
                <a:spcPct val="0"/>
              </a:spcAft>
              <a:buClrTx/>
              <a:buSzTx/>
              <a:buFontTx/>
              <a:buNone/>
              <a:tabLst/>
            </a:pPr>
            <a:r>
              <a:rPr kumimoji="0" lang="ar-SA" altLang="en-US" sz="1600" b="1"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cs typeface="Arial" panose="020B0604020202020204" pitchFamily="34" charset="0"/>
              </a:rPr>
              <a:t>جدول (5) نسبة تكلفة الوظائف للسخان الكهربائي التقليدي سعة 80 لتر</a:t>
            </a:r>
            <a:endParaRPr kumimoji="0" lang="en-US" altLang="en-US" sz="1600"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7060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invX="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109182"/>
            <a:ext cx="12091916" cy="4754507"/>
          </a:xfrm>
          <a:prstGeom prst="rect">
            <a:avLst/>
          </a:prstGeom>
        </p:spPr>
        <p:txBody>
          <a:bodyPr wrap="square">
            <a:spAutoFit/>
          </a:bodyPr>
          <a:lstStyle/>
          <a:p>
            <a:pPr>
              <a:lnSpc>
                <a:spcPct val="107000"/>
              </a:lnSpc>
            </a:pPr>
            <a:r>
              <a:rPr lang="ar-SA" sz="2800" b="1" i="1" u="sng" dirty="0">
                <a:solidFill>
                  <a:srgbClr val="000000"/>
                </a:solidFill>
                <a:latin typeface="Arial" panose="020B0604020202020204" pitchFamily="34" charset="0"/>
                <a:ea typeface="Calibri" panose="020F0502020204030204" pitchFamily="34" charset="0"/>
                <a:cs typeface="Diwani Simple Striped"/>
              </a:rPr>
              <a:t>ثامنا : تحديد التكلفة المستهدفة لكل وظيفة: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02260" algn="r"/>
              </a:tabLst>
            </a:pPr>
            <a:r>
              <a:rPr lang="ar-SA" sz="2800" b="1" dirty="0">
                <a:solidFill>
                  <a:srgbClr val="000000"/>
                </a:solidFill>
                <a:latin typeface="Calibri" panose="020F0502020204030204" pitchFamily="34" charset="0"/>
                <a:ea typeface="Calibri" panose="020F0502020204030204" pitchFamily="34" charset="0"/>
              </a:rPr>
              <a:t>	</a:t>
            </a: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لغرض إحتساب الفروقات مابين التكلفة المستهدفةالخضراء والتكلفة الفعلية لكل وظيفة ينبغي تحديد التكلفة المستهدفة </a:t>
            </a:r>
            <a:r>
              <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الخضراء</a:t>
            </a:r>
            <a:r>
              <a:rPr lang="ar-SA"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لكل </a:t>
            </a: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وظيفة من الوظائف وذلك لحصر الفرق بهدف تحديد التخفيض الذي سيتم السعي للوصول اليه. ويتم تحديد التكلفة المستهدفة الخضراء لكل وظيفة من الوظائف من خلال المعادلة </a:t>
            </a:r>
            <a:endPar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nSpc>
                <a:spcPct val="107000"/>
              </a:lnSpc>
              <a:spcAft>
                <a:spcPts val="800"/>
              </a:spcAft>
              <a:tabLst>
                <a:tab pos="302260" algn="r"/>
              </a:tabLs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الاتية: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tabLst>
                <a:tab pos="302260" algn="r"/>
              </a:tabLst>
            </a:pPr>
            <a:endPar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nSpc>
                <a:spcPct val="107000"/>
              </a:lnSpc>
              <a:spcAft>
                <a:spcPts val="800"/>
              </a:spcAft>
              <a:tabLst>
                <a:tab pos="302260" algn="r"/>
              </a:tabLst>
            </a:pPr>
            <a:endParaRPr lang="ar-IQ"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nSpc>
                <a:spcPct val="107000"/>
              </a:lnSpc>
              <a:spcAft>
                <a:spcPts val="800"/>
              </a:spcAft>
              <a:tabLst>
                <a:tab pos="302260" algn="r"/>
              </a:tabLst>
            </a:pPr>
            <a:endPar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a:lnSpc>
                <a:spcPct val="107000"/>
              </a:lnSpc>
              <a:spcAft>
                <a:spcPts val="800"/>
              </a:spcAft>
              <a:tabLst>
                <a:tab pos="302260" algn="r"/>
              </a:tabLst>
            </a:pPr>
            <a:endParaRPr lang="ar-IQ"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p:txBody>
      </p:sp>
      <p:sp>
        <p:nvSpPr>
          <p:cNvPr id="10" name="Rectangle 9"/>
          <p:cNvSpPr/>
          <p:nvPr/>
        </p:nvSpPr>
        <p:spPr>
          <a:xfrm>
            <a:off x="286603" y="3152323"/>
            <a:ext cx="11805314" cy="553357"/>
          </a:xfrm>
          <a:prstGeom prst="rect">
            <a:avLst/>
          </a:prstGeom>
        </p:spPr>
        <p:txBody>
          <a:bodyPr wrap="square">
            <a:spAutoFit/>
          </a:bodyPr>
          <a:lstStyle/>
          <a:p>
            <a:pPr>
              <a:lnSpc>
                <a:spcPct val="107000"/>
              </a:lnSpc>
              <a:spcAft>
                <a:spcPts val="800"/>
              </a:spcAft>
            </a:pPr>
            <a:r>
              <a:rPr lang="ar-SA" sz="2800" b="1" dirty="0">
                <a:latin typeface="Calibri" panose="020F0502020204030204" pitchFamily="34" charset="0"/>
                <a:ea typeface="Calibri" panose="020F0502020204030204" pitchFamily="34" charset="0"/>
                <a:cs typeface="Simplified Arabic" panose="02020603050405020304" pitchFamily="18" charset="-78"/>
              </a:rPr>
              <a:t>التكلفة المستهدفة الخضراء للوظيفة = التكلفة المستهدفة الخضراء × نسبة التكلفة الفعلية لكل وظيفة</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24818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553357"/>
          </a:xfrm>
          <a:prstGeom prst="rect">
            <a:avLst/>
          </a:prstGeom>
        </p:spPr>
        <p:txBody>
          <a:bodyPr wrap="square">
            <a:spAutoFit/>
          </a:bodyPr>
          <a:lstStyle/>
          <a:p>
            <a:pPr algn="ctr">
              <a:lnSpc>
                <a:spcPct val="107000"/>
              </a:lnSpc>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جدول (6) التكلفة المستهدفة الخضراء لكل وظيفة من وظائف السخان الكهربائي سعة 80 لتر</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490859815"/>
              </p:ext>
            </p:extLst>
          </p:nvPr>
        </p:nvGraphicFramePr>
        <p:xfrm>
          <a:off x="1" y="586854"/>
          <a:ext cx="12192000" cy="5841080"/>
        </p:xfrm>
        <a:graphic>
          <a:graphicData uri="http://schemas.openxmlformats.org/drawingml/2006/table">
            <a:tbl>
              <a:tblPr rtl="1" firstRow="1" firstCol="1" bandRow="1"/>
              <a:tblGrid>
                <a:gridCol w="818913"/>
                <a:gridCol w="3409379"/>
                <a:gridCol w="2112873"/>
                <a:gridCol w="2600654"/>
                <a:gridCol w="3250181"/>
              </a:tblGrid>
              <a:tr h="818865">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الوظيفة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نسبة تكلفة الوظيفة(1)</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التكلفة المستهدفة الخضراء الاجمالية (2)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التكلفة المستهدفة الخضراء لكل وظيفة (1)×(2)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تسخين الماء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24%</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19380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الحفاظ على سخونة الماء</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6.4%</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5168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خزن الماء</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26%</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20995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توصيل التيار الكهربائي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3.4%</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2745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دخول وخروج الماء</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3230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إضافية جمالية للمنتج</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5653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7317">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تغليف المحتويات الداخلية للسخان</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16.6%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13404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تثبيت السخان</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11%</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8883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تنظيف المعدن</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1292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659">
                <a:tc gridSpan="2">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الإجمالي</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100%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92171342"/>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87318"/>
            <a:ext cx="11955439" cy="646331"/>
          </a:xfrm>
          <a:prstGeom prst="rect">
            <a:avLst/>
          </a:prstGeom>
        </p:spPr>
        <p:txBody>
          <a:bodyPr wrap="square">
            <a:spAutoFit/>
          </a:bodyPr>
          <a:lstStyle/>
          <a:p>
            <a:endParaRPr lang="en-US" sz="3600" b="1" dirty="0"/>
          </a:p>
        </p:txBody>
      </p:sp>
      <p:sp>
        <p:nvSpPr>
          <p:cNvPr id="5" name="Rectangle 4"/>
          <p:cNvSpPr/>
          <p:nvPr/>
        </p:nvSpPr>
        <p:spPr>
          <a:xfrm>
            <a:off x="218364" y="187318"/>
            <a:ext cx="11737074" cy="7247882"/>
          </a:xfrm>
          <a:prstGeom prst="rect">
            <a:avLst/>
          </a:prstGeom>
        </p:spPr>
        <p:txBody>
          <a:bodyPr wrap="square">
            <a:spAutoFit/>
          </a:bodyPr>
          <a:lstStyle/>
          <a:p>
            <a:pPr lvl="0" algn="just">
              <a:lnSpc>
                <a:spcPct val="115000"/>
              </a:lnSpc>
              <a:spcAft>
                <a:spcPts val="800"/>
              </a:spcAft>
              <a:tabLst>
                <a:tab pos="5634355" algn="l"/>
              </a:tabLst>
            </a:pPr>
            <a:r>
              <a:rPr lang="ar-IQ" sz="3200" b="1" dirty="0" smtClean="0">
                <a:solidFill>
                  <a:prstClr val="black"/>
                </a:solidFill>
                <a:latin typeface="Calibri" panose="020F0502020204030204" pitchFamily="34" charset="0"/>
                <a:ea typeface="Calibri" panose="020F0502020204030204" pitchFamily="34" charset="0"/>
              </a:rPr>
              <a:t>المستخلص:</a:t>
            </a:r>
            <a:r>
              <a:rPr lang="ar-SA" sz="2800" b="1" u="sng" dirty="0" smtClean="0">
                <a:solidFill>
                  <a:prstClr val="black"/>
                </a:solidFill>
                <a:latin typeface="Calibri" panose="020F0502020204030204" pitchFamily="34" charset="0"/>
                <a:ea typeface="Calibri" panose="020F0502020204030204" pitchFamily="34" charset="0"/>
              </a:rPr>
              <a:t>في ظل الظروف الحالية وما تعانيه الشركات العراقية من منافسة شديدة بسبب إجتياح الأسواق المحلية بعدد </a:t>
            </a:r>
            <a:r>
              <a:rPr lang="ar-SA" sz="2800" b="1" u="sng" dirty="0">
                <a:solidFill>
                  <a:prstClr val="black"/>
                </a:solidFill>
                <a:latin typeface="Calibri" panose="020F0502020204030204" pitchFamily="34" charset="0"/>
                <a:ea typeface="Calibri" panose="020F0502020204030204" pitchFamily="34" charset="0"/>
              </a:rPr>
              <a:t>كبير من المنتجات الأجنبية ذات السعر المنخفض مقارنة بالمنتجات المحلية مما وضع الشركات العراقية تحت ضغوط كثيرة لأسباب متعددة أهمها ارتفاع تكلفة منتجاتها وإنخفاض مستوى جودتها وإفتقارها الى تطبيق التقنيات الكلفوية الحديثة وعدم وضعها لإستراتيجيات تنافسية تمكنها من الخروج من الوضع التي هي فيه </a:t>
            </a:r>
            <a:r>
              <a:rPr lang="en-US" sz="2800" b="1" u="sng" dirty="0">
                <a:solidFill>
                  <a:prstClr val="black"/>
                </a:solidFill>
                <a:latin typeface="Calibri" panose="020F0502020204030204" pitchFamily="34" charset="0"/>
                <a:ea typeface="Calibri" panose="020F0502020204030204" pitchFamily="34" charset="0"/>
              </a:rPr>
              <a:t>.</a:t>
            </a:r>
            <a:r>
              <a:rPr lang="ar-SA" sz="2800" b="1" u="sng" dirty="0" smtClean="0">
                <a:solidFill>
                  <a:prstClr val="black"/>
                </a:solidFill>
                <a:latin typeface="Calibri" panose="020F0502020204030204" pitchFamily="34" charset="0"/>
                <a:ea typeface="Calibri" panose="020F0502020204030204" pitchFamily="34" charset="0"/>
              </a:rPr>
              <a:t>لاسيما </a:t>
            </a:r>
            <a:r>
              <a:rPr lang="ar-SA" sz="2800" b="1" u="sng" dirty="0">
                <a:solidFill>
                  <a:prstClr val="black"/>
                </a:solidFill>
                <a:latin typeface="Calibri" panose="020F0502020204030204" pitchFamily="34" charset="0"/>
                <a:ea typeface="Calibri" panose="020F0502020204030204" pitchFamily="34" charset="0"/>
              </a:rPr>
              <a:t>وإن في العراق هناك كثير من المشاكل التي من الممكن على الوحدات ان تستغل فرصة حلها لكسب ميزة تنافسية ومن اهم المشاكل هي مشكلة نقص الطاقة الكهربائية فضلاً </a:t>
            </a:r>
            <a:r>
              <a:rPr lang="ar-SA" sz="2800" b="1" u="sng" dirty="0" smtClean="0">
                <a:solidFill>
                  <a:prstClr val="black"/>
                </a:solidFill>
                <a:latin typeface="Calibri" panose="020F0502020204030204" pitchFamily="34" charset="0"/>
                <a:ea typeface="Calibri" panose="020F0502020204030204" pitchFamily="34" charset="0"/>
              </a:rPr>
              <a:t>عن </a:t>
            </a:r>
            <a:r>
              <a:rPr lang="ar-SA" sz="2800" b="1" u="sng" dirty="0">
                <a:solidFill>
                  <a:prstClr val="black"/>
                </a:solidFill>
                <a:latin typeface="Calibri" panose="020F0502020204030204" pitchFamily="34" charset="0"/>
                <a:ea typeface="Calibri" panose="020F0502020204030204" pitchFamily="34" charset="0"/>
              </a:rPr>
              <a:t>الغازات الضارة المنبعثة في الجو نتيجة تشغيل محطات توليد الطاقة الكهربائية، وهذا يتطلب من الوحدات الاقتصادية الالتفات الى استعمال التقنيات الكلفوية الحديثة والموجهة نحو تقديم منتجات صديقة للبيئة وبتكلفة </a:t>
            </a:r>
            <a:r>
              <a:rPr lang="ar-SA" sz="2800" b="1" u="sng" dirty="0" smtClean="0">
                <a:solidFill>
                  <a:prstClr val="black"/>
                </a:solidFill>
                <a:latin typeface="Calibri" panose="020F0502020204030204" pitchFamily="34" charset="0"/>
                <a:ea typeface="Calibri" panose="020F0502020204030204" pitchFamily="34" charset="0"/>
              </a:rPr>
              <a:t>مخفضة </a:t>
            </a:r>
            <a:r>
              <a:rPr lang="ar-SA" sz="2800" b="1" u="sng" dirty="0">
                <a:solidFill>
                  <a:prstClr val="black"/>
                </a:solidFill>
                <a:latin typeface="Calibri" panose="020F0502020204030204" pitchFamily="34" charset="0"/>
                <a:ea typeface="Calibri" panose="020F0502020204030204" pitchFamily="34" charset="0"/>
              </a:rPr>
              <a:t>لتتلاءَم مع تغيرات البيئة الحديثة</a:t>
            </a:r>
            <a:r>
              <a:rPr lang="ar-SA" sz="2800" b="1" dirty="0">
                <a:solidFill>
                  <a:prstClr val="black"/>
                </a:solidFill>
                <a:latin typeface="Calibri" panose="020F0502020204030204" pitchFamily="34" charset="0"/>
                <a:ea typeface="Calibri" panose="020F0502020204030204" pitchFamily="34" charset="0"/>
              </a:rPr>
              <a:t>.</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lnSpc>
                <a:spcPct val="115000"/>
              </a:lnSpc>
              <a:spcAft>
                <a:spcPts val="800"/>
              </a:spcAft>
            </a:pPr>
            <a:r>
              <a:rPr lang="ar-SA" sz="2800" b="1" dirty="0">
                <a:solidFill>
                  <a:prstClr val="black"/>
                </a:solidFill>
                <a:latin typeface="Calibri" panose="020F0502020204030204" pitchFamily="34" charset="0"/>
                <a:ea typeface="Calibri" panose="020F0502020204030204" pitchFamily="34" charset="0"/>
              </a:rPr>
              <a:t>ولذلك </a:t>
            </a:r>
            <a:r>
              <a:rPr lang="ar-SA" sz="2800" b="1" u="sng" dirty="0">
                <a:solidFill>
                  <a:prstClr val="black"/>
                </a:solidFill>
                <a:latin typeface="Calibri" panose="020F0502020204030204" pitchFamily="34" charset="0"/>
                <a:ea typeface="Calibri" panose="020F0502020204030204" pitchFamily="34" charset="0"/>
              </a:rPr>
              <a:t>هدف هذا البحث الى بيان المرتكزات المعرفية لتقنية التكلفة المستهدفة الخضراء وبيان أسباب </a:t>
            </a:r>
            <a:r>
              <a:rPr lang="ar-SA" sz="2800" b="1" dirty="0">
                <a:solidFill>
                  <a:prstClr val="black"/>
                </a:solidFill>
                <a:latin typeface="Calibri" panose="020F0502020204030204" pitchFamily="34" charset="0"/>
                <a:ea typeface="Calibri" panose="020F0502020204030204" pitchFamily="34" charset="0"/>
              </a:rPr>
              <a:t>التحول من التكلفة المستهدفة التقليدية الى التكلفة المستهدفة الخضراء</a:t>
            </a:r>
            <a:r>
              <a:rPr lang="ar-SA" sz="2800" b="1" u="sng" dirty="0">
                <a:solidFill>
                  <a:prstClr val="black"/>
                </a:solidFill>
                <a:latin typeface="Calibri" panose="020F0502020204030204" pitchFamily="34" charset="0"/>
                <a:ea typeface="Calibri" panose="020F0502020204030204" pitchFamily="34" charset="0"/>
              </a:rPr>
              <a:t>، كما ويهدف هذا البحث الى بيان دور التحليل المفكك في الوصول الى منتج صديق للبيئة وبتكلفة مستهدفة خضراء تنخفض عن تكلفة المنتج التقليدي وتحقق ميزة تنافسية.</a:t>
            </a:r>
            <a:endParaRPr lang="en-US" sz="2800" b="1" u="sng"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IQ" sz="2800" b="1" u="sng" dirty="0" smtClean="0">
                <a:latin typeface="Calibri" panose="020F0502020204030204" pitchFamily="34" charset="0"/>
                <a:ea typeface="Calibri" panose="020F0502020204030204" pitchFamily="34" charset="0"/>
                <a:cs typeface="Diwani Simple Striped"/>
              </a:rPr>
              <a:t>:</a:t>
            </a:r>
            <a:endParaRPr lang="en-US" sz="28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560585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8978" y="112542"/>
            <a:ext cx="11573022" cy="991169"/>
          </a:xfrm>
          <a:prstGeom prst="rect">
            <a:avLst/>
          </a:prstGeom>
        </p:spPr>
        <p:txBody>
          <a:bodyPr wrap="square">
            <a:spAutoFit/>
          </a:bodyPr>
          <a:lstStyle/>
          <a:p>
            <a:pPr indent="457200" algn="ctr">
              <a:lnSpc>
                <a:spcPct val="107000"/>
              </a:lnSpc>
            </a:pPr>
            <a:r>
              <a:rPr lang="ar-SA" sz="2800" b="1" dirty="0">
                <a:solidFill>
                  <a:srgbClr val="000000"/>
                </a:solidFill>
                <a:latin typeface="Calibri" panose="020F0502020204030204" pitchFamily="34" charset="0"/>
                <a:ea typeface="Calibri" panose="020F0502020204030204" pitchFamily="34" charset="0"/>
              </a:rPr>
              <a:t>جدول (7) تحديد الفرق بين التكلفة الفعلية للسخان الكهربائي سعة 80 لتر والتكلفة المستهدفة الخضراء للسخان الكهربائي الصديق للبيئة سعة 80 لتر</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97759809"/>
              </p:ext>
            </p:extLst>
          </p:nvPr>
        </p:nvGraphicFramePr>
        <p:xfrm>
          <a:off x="126609" y="1045447"/>
          <a:ext cx="12065391" cy="5804916"/>
        </p:xfrm>
        <a:graphic>
          <a:graphicData uri="http://schemas.openxmlformats.org/drawingml/2006/table">
            <a:tbl>
              <a:tblPr rtl="1" firstRow="1" firstCol="1" bandRow="1"/>
              <a:tblGrid>
                <a:gridCol w="680415"/>
                <a:gridCol w="3999437"/>
                <a:gridCol w="2349305"/>
                <a:gridCol w="2686929"/>
                <a:gridCol w="2349305"/>
              </a:tblGrid>
              <a:tr h="725093">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الوظيفة</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التكلفة الفعلية(1)</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التكلفة المستهدفة الخضراء(2)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c>
                  <a:txBody>
                    <a:bodyPr/>
                    <a:lstStyle/>
                    <a:p>
                      <a:pPr marL="0" marR="0" algn="ctr" rtl="1">
                        <a:lnSpc>
                          <a:spcPct val="107000"/>
                        </a:lnSpc>
                        <a:spcBef>
                          <a:spcPts val="0"/>
                        </a:spcBef>
                        <a:spcAft>
                          <a:spcPts val="0"/>
                        </a:spcAft>
                      </a:pPr>
                      <a:r>
                        <a:rPr lang="ar-SA" sz="24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التخفيض المستهدف(1)-(2)</a:t>
                      </a:r>
                      <a:endParaRPr lang="en-US" sz="24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6EE"/>
                    </a:solidFill>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تسخين الماء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20692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19380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1312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الحفاظ على سخونة الماء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5516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5168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348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خزن الماء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22190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20995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1195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توصيل التيار الكهربائي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2965</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2745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220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دخول وخروج الماء</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3372</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3230</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إضافية جمالية للمنتج</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6280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5653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627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064">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7</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تغليف المحتويات الداخلية للسخان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14342</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13404</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938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تثبيت السخان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9505</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8883</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622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9</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تنظيف المعدن</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1410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1292</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118</a:t>
                      </a:r>
                      <a:endParaRPr lang="en-US" sz="28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033">
                <a:tc gridSpan="2">
                  <a:txBody>
                    <a:bodyPr/>
                    <a:lstStyle/>
                    <a:p>
                      <a:pPr marL="0" marR="0" algn="ctr" rtl="1">
                        <a:lnSpc>
                          <a:spcPct val="107000"/>
                        </a:lnSpc>
                        <a:spcBef>
                          <a:spcPts val="0"/>
                        </a:spcBef>
                        <a:spcAft>
                          <a:spcPts val="0"/>
                        </a:spcAft>
                        <a:tabLst>
                          <a:tab pos="399415" algn="l"/>
                        </a:tabLs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الإجمالي</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86272</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80750</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lnSpc>
                          <a:spcPct val="107000"/>
                        </a:lnSpc>
                        <a:spcBef>
                          <a:spcPts val="0"/>
                        </a:spcBef>
                        <a:spcAft>
                          <a:spcPts val="0"/>
                        </a:spcAft>
                      </a:pPr>
                      <a:r>
                        <a:rPr lang="ar-SA" sz="2800" b="1" dirty="0">
                          <a:solidFill>
                            <a:srgbClr val="000000"/>
                          </a:solidFill>
                          <a:effectLst/>
                          <a:latin typeface="Calibri" panose="020F0502020204030204" pitchFamily="34" charset="0"/>
                          <a:ea typeface="Calibri" panose="020F0502020204030204" pitchFamily="34" charset="0"/>
                          <a:cs typeface="Simplified Arabic" panose="02020603050405020304" pitchFamily="18" charset="-78"/>
                        </a:rPr>
                        <a:t>5522</a:t>
                      </a:r>
                      <a:endParaRPr lang="en-US" sz="2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18714368"/>
      </p:ext>
    </p:extLst>
  </p:cSld>
  <p:clrMapOvr>
    <a:masterClrMapping/>
  </p:clrMapOvr>
  <p:transition spd="slow">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46" y="-42203"/>
            <a:ext cx="12238891" cy="6888039"/>
          </a:xfrm>
          <a:prstGeom prst="rect">
            <a:avLst/>
          </a:prstGeom>
        </p:spPr>
        <p:txBody>
          <a:bodyPr wrap="square">
            <a:spAutoFit/>
          </a:bodyPr>
          <a:lstStyle/>
          <a:p>
            <a:pPr algn="just">
              <a:lnSpc>
                <a:spcPct val="115000"/>
              </a:lnSpc>
              <a:spcAft>
                <a:spcPts val="800"/>
              </a:spcAft>
            </a:pPr>
            <a:r>
              <a:rPr lang="ar-SA" sz="32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وبالتعاون مع فريق العمل من المهندسين والفنيين والاسترشاد بآرائهم تبين إن استخدام تكنولوجيا الرقائق الكربونية النانوية في سخانات الماء  تمثل ثورة في عالم التدفئة فسماكة المادة والتي لا تتعدى نصف ملم تمكن من وضعها حول الخزان الداخلي للسخان بكل سهولة وبالتالي تعد الحل الأمثل للتدفئة الصحية بدلاً من الهيتر الكهربائي هذا فضلاً عن خاصية توفير الطاقة أكثر من أي وسائل تسخين أخرى وبحسب دراسات أكبر المراكز العلمية في العالم مما يحقق تخفيض في تكاليف التشغيل على المدى الطويل الاجل، فقد حصلت على العديد من الشهادات العالمية في مطابقة معايير الجودة والسلامة البيئية للمنتجات.   ويرى فريق التطوير إن استخدام الرقائق الكربونية ممكن ان يوفر في تكاليف أجور العاملين لأنها ستختصر الكثير من العمليات التي كانت تتطلب لوضع الهيتر كما إنها ستساعد على التخلص من بعض المواد الاوليه التي يقترن إستخدمها بالهيتر الكهربائي. </a:t>
            </a:r>
            <a:r>
              <a:rPr lang="ar-SA" sz="32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كما ويرى المهندسين إن هناك إمكانية لإستبدال الاغطية المصنوعة من مادة الالمنيوم بأغطية بلاستيكية قوية وهذا سيساهم في تخفيض تكلفة المواد ألاجور، </a:t>
            </a:r>
            <a:endParaRPr lang="en-US" sz="3200" b="1"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0454590"/>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8642"/>
          </a:xfrm>
          <a:prstGeom prst="rect">
            <a:avLst/>
          </a:prstGeom>
        </p:spPr>
        <p:txBody>
          <a:bodyPr wrap="square">
            <a:spAutoFit/>
          </a:bodyPr>
          <a:lstStyle/>
          <a:p>
            <a:pPr lvl="0" algn="just">
              <a:lnSpc>
                <a:spcPct val="115000"/>
              </a:lnSpc>
              <a:spcAft>
                <a:spcPts val="800"/>
              </a:spcAft>
            </a:pPr>
            <a:r>
              <a:rPr lang="ar-SA" sz="32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بالإضافة الى إمكانية استبدال الانابيب الاعتيادية بأنابيب بلاستيكية غير قابلة للصدأ.</a:t>
            </a:r>
            <a:endParaRPr lang="en-US" sz="32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4" name="Rectangle 3"/>
          <p:cNvSpPr/>
          <p:nvPr/>
        </p:nvSpPr>
        <p:spPr>
          <a:xfrm>
            <a:off x="98474" y="970671"/>
            <a:ext cx="12093526" cy="5645648"/>
          </a:xfrm>
          <a:prstGeom prst="rect">
            <a:avLst/>
          </a:prstGeom>
        </p:spPr>
        <p:txBody>
          <a:bodyPr wrap="square">
            <a:spAutoFit/>
          </a:bodyPr>
          <a:lstStyle/>
          <a:p>
            <a:pPr algn="just">
              <a:lnSpc>
                <a:spcPct val="115000"/>
              </a:lnSpc>
              <a:spcAft>
                <a:spcPts val="800"/>
              </a:spcAft>
            </a:pPr>
            <a:r>
              <a:rPr lang="ar-SA" sz="2800" b="1" i="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عاشرا: صياغة المتطلبات البيئية الجديدة:</a:t>
            </a:r>
            <a:endParaRPr lang="en-US" sz="2800" dirty="0">
              <a:latin typeface="Calibri" panose="020F0502020204030204" pitchFamily="34" charset="0"/>
              <a:ea typeface="Calibri" panose="020F0502020204030204" pitchFamily="34" charset="0"/>
              <a:cs typeface="Arial" panose="020B0604020202020204" pitchFamily="34" charset="0"/>
            </a:endParaRPr>
          </a:p>
          <a:p>
            <a:pPr indent="57150" algn="just">
              <a:lnSpc>
                <a:spcPct val="115000"/>
              </a:lnSpc>
              <a:spcAft>
                <a:spcPts val="800"/>
              </a:spcAft>
              <a:tabLst>
                <a:tab pos="416560" algn="r"/>
              </a:tabLs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بعد ان حدد المهندسين المتطلبات البيئية التي يودون إضافتها الى المنتج ينبغي إضافة هذه المتطلبات وترجمتها الى وظائف في المنتج الحالي وتعديل الأجزاء المرتبطة في أداء الوظيفة او إضافة وظائف جديدة، وتتمثل المتطلبات البيئية الجديدة بإستخدام مسخن(الرقائق الكربونية) الذي يستهلك القليل من الطاقة الكهربائية مما يساهم بخفض نسبة الانبعاثات الغازية الناتجة عن توليد الطاقة الكهربائية بالإضافة الى استخدام الانابيب البلاستيكية غير القابلة للصدأ بدلاً من الانابيب المعدنية المعرضة للصدأ والتآكل، وكذلك استبدال الاغطية المصنوعة من الالمنيوم بأغطية بلاستيكية،بهدف المحافظة على الموارد الطبيعية</a:t>
            </a:r>
            <a:r>
              <a:rPr lang="ar-SA" sz="14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r>
              <a:rPr lang="ar-IQ" sz="14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SA" sz="2800" b="1" u="sng" dirty="0">
                <a:solidFill>
                  <a:srgbClr val="000000"/>
                </a:solidFill>
                <a:ea typeface="Calibri" panose="020F0502020204030204" pitchFamily="34" charset="0"/>
                <a:cs typeface="Simplified Arabic" panose="02020603050405020304" pitchFamily="18" charset="-78"/>
              </a:rPr>
              <a:t>بعد إحتساب تكلفة المواد للسخان الجديد (الصديق للبيئة) نجدها قد بلغت (73858) دينار وهي اقل من تكلفة المواد للمنتج التقليدي الغير صديق للبيئة والتي تم إحتسابها سابقا والبالغة(75457) دينار حيث بلغت قيمة التخفيض في تكلفة المواد (1599) دينار للوحدة الواحدة ولكن اذا انتجت الشركة بكامل طاقتها الإنتاجية البالغة (2500) فستحقق تخفيض في تكلفة المواد مقداره (3997500) </a:t>
            </a:r>
            <a:r>
              <a:rPr lang="ar-SA" sz="2800" b="1" u="sng" dirty="0" smtClean="0">
                <a:solidFill>
                  <a:srgbClr val="000000"/>
                </a:solidFill>
                <a:ea typeface="Calibri" panose="020F0502020204030204" pitchFamily="34" charset="0"/>
                <a:cs typeface="Simplified Arabic" panose="02020603050405020304" pitchFamily="18" charset="-78"/>
              </a:rPr>
              <a:t>دينار</a:t>
            </a:r>
            <a:endParaRPr lang="en-US" sz="2800" b="1" u="sng"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584175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474" y="0"/>
            <a:ext cx="12093526" cy="6463308"/>
          </a:xfrm>
          <a:prstGeom prst="rect">
            <a:avLst/>
          </a:prstGeom>
        </p:spPr>
        <p:txBody>
          <a:bodyPr wrap="square">
            <a:spAutoFit/>
          </a:bodyPr>
          <a:lstStyle/>
          <a:p>
            <a:pPr lvl="0" indent="57150" algn="just">
              <a:lnSpc>
                <a:spcPct val="115000"/>
              </a:lnSpc>
              <a:spcAft>
                <a:spcPts val="800"/>
              </a:spcAft>
              <a:tabLst>
                <a:tab pos="416560" algn="r"/>
              </a:tabLst>
            </a:pPr>
            <a:r>
              <a:rPr lang="ar-SA" sz="2800" b="1" u="sng" dirty="0">
                <a:solidFill>
                  <a:srgbClr val="000000"/>
                </a:solidFill>
                <a:ea typeface="Calibri" panose="020F0502020204030204" pitchFamily="34" charset="0"/>
                <a:cs typeface="Simplified Arabic" panose="02020603050405020304" pitchFamily="18" charset="-78"/>
              </a:rPr>
              <a:t>هذا فضلاً عن ما يحققه المنتج الأخضر من ميزات تنافسية تزيد من رضا الزبون بكونه منتج صديق للبيئة وبالتالي زيادة المبيعات مما يؤدي الى زيادة الأرباح المتحققة هذا بالنسبة للشركة اما بالنسبة للزبون فستنخفض تكلفة شراء المنتج بالإضافة الى تخفيض تكلفة التشغيل لأن الرقائق الكربونية المستخدمة بدلا عن الهيتر تستهلك طاقة كهربائية قليلة، بالاضافة الى تجنب تكاليف إصلاح الأعطال لان عمر الرقائق الكربونية يبلغ 14 عام مقارنة بالعمر الإنتاجي للهيتر الذي يبلغ سنة واحدة </a:t>
            </a:r>
            <a:r>
              <a:rPr lang="ar-IQ" sz="2800" b="1" u="sng" dirty="0" smtClean="0">
                <a:solidFill>
                  <a:srgbClr val="000000"/>
                </a:solidFill>
                <a:ea typeface="Calibri" panose="020F0502020204030204" pitchFamily="34" charset="0"/>
                <a:cs typeface="Simplified Arabic" panose="02020603050405020304" pitchFamily="18" charset="-78"/>
              </a:rPr>
              <a:t>.</a:t>
            </a:r>
          </a:p>
          <a:p>
            <a:pPr indent="-40640" algn="just">
              <a:lnSpc>
                <a:spcPct val="107000"/>
              </a:lnSpc>
              <a:spcAft>
                <a:spcPts val="800"/>
              </a:spcAft>
            </a:pP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يتضح </a:t>
            </a:r>
            <a:r>
              <a:rPr lang="ar-IQ"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بعد الاحتساب</a:t>
            </a:r>
            <a:r>
              <a:rPr lang="ar-SA"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بإن التكلفة الخضراء للسخان الجديد بلغت (80998) دينار في حين كانت التكلفة الفعلية للمنتج التقليدي مساوية ل(86272) دينار اي حقق فريق العمل تخفيض مقدارهُ(5274) دينار وهذا يعني إن التكلفة المستهدفة الخضراء حققت وبالتكامل مع التحليل المفكك إنخفاض بالتكاليف وبالتالي سيحقق المنتج ميزة تنافسية من حيث إنخفاض التكلفة عن تكلفة المنتج التقليدي فضلاً عن المميزات البيئية التي يرغبها الزبون خصوصا المتعلقة بتخفيض الطاقة الكهربائية.</a:t>
            </a:r>
            <a:endParaRPr lang="en-US" sz="2000" u="sng" dirty="0">
              <a:latin typeface="Calibri" panose="020F0502020204030204" pitchFamily="34" charset="0"/>
              <a:ea typeface="Calibri" panose="020F0502020204030204" pitchFamily="34" charset="0"/>
              <a:cs typeface="Arial" panose="020B0604020202020204" pitchFamily="34" charset="0"/>
            </a:endParaRPr>
          </a:p>
          <a:p>
            <a:pPr indent="171450" algn="just">
              <a:lnSpc>
                <a:spcPct val="107000"/>
              </a:lnSpc>
              <a:spcAft>
                <a:spcPts val="800"/>
              </a:spcAf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وقامت الباحثة بتجارب معملية مع الفنيين والمهندسيين في قسم السيطرة النوعية لإختبار الطاقة الكهربائية المستهلكة نتيجة استخدام الرقائق الكربونية بدلاً من الهيتر بالإضافة الى إختبار قدرتها على </a:t>
            </a:r>
            <a:r>
              <a:rPr lang="ar-SA"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التسخين</a:t>
            </a:r>
            <a:r>
              <a:rPr lang="ar-IQ"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r>
              <a:rPr lang="ar-SA" sz="28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42913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6609" y="0"/>
            <a:ext cx="12065391" cy="3627275"/>
          </a:xfrm>
          <a:prstGeom prst="rect">
            <a:avLst/>
          </a:prstGeom>
        </p:spPr>
        <p:txBody>
          <a:bodyPr wrap="square">
            <a:spAutoFit/>
          </a:bodyPr>
          <a:lstStyle/>
          <a:p>
            <a:pPr lvl="0" indent="171450" algn="just">
              <a:lnSpc>
                <a:spcPct val="107000"/>
              </a:lnSpc>
              <a:spcAft>
                <a:spcPts val="800"/>
              </a:spcAf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وقد تبين من خلال المشاهدات التي أجرتها الباحثة مع فريق العمل والبالغة 15 مشاهدة بأن هناك تخفيض كبيرة في استهلاك الطاقة وهذا ممكن ان يغطي التكلفة المرتفعة للرقائق الكربونية. من دراسة المشاهدات نستطيع تحديد الطاقة الكهربائية المستهلكة في سخان الماء الجديد ويتم إحتسابها وفقاً للمعادلات الاتية:</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indent="171450" algn="just">
              <a:lnSpc>
                <a:spcPct val="107000"/>
              </a:lnSpc>
              <a:spcAft>
                <a:spcPts val="800"/>
              </a:spcAft>
            </a:pP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متوسط الطاقة المستهلكة = مجموع المشاهدات/ عدد المشاهدات</a:t>
            </a:r>
            <a:endParaRPr lang="en-US" sz="20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indent="171450" algn="just">
              <a:lnSpc>
                <a:spcPct val="107000"/>
              </a:lnSpc>
              <a:spcAft>
                <a:spcPts val="800"/>
              </a:spcAft>
            </a:pP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23.98/15   =1.6 </a:t>
            </a:r>
            <a:r>
              <a:rPr lang="ar-SA"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امبير</a:t>
            </a:r>
            <a:endParaRPr lang="ar-IQ"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lvl="0" indent="171450" algn="just">
              <a:lnSpc>
                <a:spcPct val="107000"/>
              </a:lnSpc>
              <a:spcAft>
                <a:spcPts val="800"/>
              </a:spcAft>
            </a:pPr>
            <a:r>
              <a:rPr lang="ar-SA" sz="2800" b="1" u="sng" dirty="0">
                <a:solidFill>
                  <a:srgbClr val="000000"/>
                </a:solidFill>
                <a:ea typeface="Calibri" panose="020F0502020204030204" pitchFamily="34" charset="0"/>
                <a:cs typeface="Simplified Arabic" panose="02020603050405020304" pitchFamily="18" charset="-78"/>
              </a:rPr>
              <a:t>و يمكننا إحتساب مقدار التخفيض في الطاقة الكهربائية المستهلكة ووفقاً للمعادلات الاتية:</a:t>
            </a:r>
            <a:endParaRPr lang="en-US" sz="2800" b="1"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0" y="3798277"/>
            <a:ext cx="12192000" cy="3238707"/>
          </a:xfrm>
          <a:prstGeom prst="rect">
            <a:avLst/>
          </a:prstGeom>
        </p:spPr>
        <p:txBody>
          <a:bodyPr wrap="square">
            <a:spAutoFit/>
          </a:bodyPr>
          <a:lstStyle/>
          <a:p>
            <a:pPr>
              <a:lnSpc>
                <a:spcPct val="107000"/>
              </a:lnSpc>
              <a:spcAft>
                <a:spcPts val="800"/>
              </a:spcAft>
            </a:pPr>
            <a:r>
              <a:rPr lang="ar-SA" sz="2800" b="1" u="sng" dirty="0">
                <a:latin typeface="Calibri" panose="020F0502020204030204" pitchFamily="34" charset="0"/>
                <a:ea typeface="Calibri" panose="020F0502020204030204" pitchFamily="34" charset="0"/>
              </a:rPr>
              <a:t>الطاقة الكهربائية المستهلكة في السخان الكهربائي التقليدي تبلغ 10 امبير وعليه يكون الفرق: </a:t>
            </a:r>
            <a:endParaRPr lang="en-US" sz="2800" b="1" u="sng"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2800" b="1" u="sng" dirty="0">
                <a:latin typeface="Calibri" panose="020F0502020204030204" pitchFamily="34" charset="0"/>
                <a:ea typeface="Calibri" panose="020F0502020204030204" pitchFamily="34" charset="0"/>
              </a:rPr>
              <a:t>10 امبير -1.6 امبير = 8.4 مقدار الطاقة الكهربائية الموفرة نتيجة استعمال الرقائق الكربونية بدلاً من الهيتر</a:t>
            </a:r>
            <a:endParaRPr lang="en-US" sz="2800" b="1" u="sng"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2800" b="1" u="sng" dirty="0">
                <a:latin typeface="Calibri" panose="020F0502020204030204" pitchFamily="34" charset="0"/>
                <a:ea typeface="Calibri" panose="020F0502020204030204" pitchFamily="34" charset="0"/>
              </a:rPr>
              <a:t>وعليه تحتسب نسبة التوفير كالاتي : مقدار الطاقة الموفرة / اجمالي الطاقة المستهلكة للسخان التقليدي.</a:t>
            </a:r>
            <a:endParaRPr lang="en-US" sz="2800" b="1" u="sng" dirty="0">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ar-SA" sz="2800" b="1" u="sng" dirty="0">
                <a:latin typeface="Calibri" panose="020F0502020204030204" pitchFamily="34" charset="0"/>
                <a:ea typeface="Calibri" panose="020F0502020204030204" pitchFamily="34" charset="0"/>
              </a:rPr>
              <a:t>نسبة التخفيض = 8.4 امبير / 10 امبير </a:t>
            </a:r>
            <a:endParaRPr lang="en-US" sz="2800" b="1" u="sng" dirty="0">
              <a:latin typeface="Calibri" panose="020F0502020204030204" pitchFamily="34" charset="0"/>
              <a:ea typeface="Calibri" panose="020F0502020204030204" pitchFamily="34" charset="0"/>
              <a:cs typeface="Arial" panose="020B0604020202020204" pitchFamily="34" charset="0"/>
            </a:endParaRPr>
          </a:p>
          <a:p>
            <a:r>
              <a:rPr lang="ar-SA" sz="2800" b="1" u="sng" dirty="0">
                <a:latin typeface="Calibri" panose="020F0502020204030204" pitchFamily="34" charset="0"/>
                <a:ea typeface="Calibri" panose="020F0502020204030204" pitchFamily="34" charset="0"/>
              </a:rPr>
              <a:t>                  = 84%</a:t>
            </a:r>
            <a:endParaRPr lang="en-US" sz="2800" b="1" u="sng" dirty="0"/>
          </a:p>
        </p:txBody>
      </p:sp>
    </p:spTree>
    <p:extLst>
      <p:ext uri="{BB962C8B-B14F-4D97-AF65-F5344CB8AC3E}">
        <p14:creationId xmlns:p14="http://schemas.microsoft.com/office/powerpoint/2010/main" val="36509477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50125"/>
            <a:ext cx="12037324" cy="6105133"/>
          </a:xfrm>
          <a:prstGeom prst="rect">
            <a:avLst/>
          </a:prstGeom>
        </p:spPr>
        <p:txBody>
          <a:bodyPr wrap="square">
            <a:spAutoFit/>
          </a:bodyPr>
          <a:lstStyle/>
          <a:p>
            <a:r>
              <a:rPr lang="ar-SA" sz="3200" b="1" dirty="0">
                <a:solidFill>
                  <a:srgbClr val="000000"/>
                </a:solidFill>
                <a:ea typeface="Calibri" panose="020F0502020204030204" pitchFamily="34" charset="0"/>
                <a:cs typeface="Simplified Arabic" panose="02020603050405020304" pitchFamily="18" charset="-78"/>
              </a:rPr>
              <a:t>نجد من المعادلة أعلاه </a:t>
            </a:r>
            <a:r>
              <a:rPr lang="ar-SA" sz="3200" b="1" u="sng" dirty="0">
                <a:solidFill>
                  <a:srgbClr val="000000"/>
                </a:solidFill>
                <a:ea typeface="Calibri" panose="020F0502020204030204" pitchFamily="34" charset="0"/>
                <a:cs typeface="Simplified Arabic" panose="02020603050405020304" pitchFamily="18" charset="-78"/>
              </a:rPr>
              <a:t>إن نسبة التخفيض بلغت 84% وهذا يعني إن السخان الكهربائي الجديد الصديق للبيئة سيوفر من استهلاك الطاقة الكهربائية للدولة ويوفر للزبائن ايضاً لكون السخان الكهربائي التقليدي يستهلك 10 امبير بينما يستهلك السخان الكهربائي الجديد الصديق للبيئة 1.6 امبير مما يؤدي الى تخفيض تكاليف الطاقة الكهربائية المستهلكة </a:t>
            </a:r>
            <a:r>
              <a:rPr lang="ar-SA" sz="3200" b="1" dirty="0">
                <a:solidFill>
                  <a:srgbClr val="000000"/>
                </a:solidFill>
                <a:ea typeface="Calibri" panose="020F0502020204030204" pitchFamily="34" charset="0"/>
                <a:cs typeface="Simplified Arabic" panose="02020603050405020304" pitchFamily="18" charset="-78"/>
              </a:rPr>
              <a:t>الذي يمكن للزبون من خلاله أن يعوض العلاوة السعرية التي دفعها من خلال إنخفاض أجور الطاقة الكهربائية المستهلكة للسخان الصديق للبيئة </a:t>
            </a:r>
            <a:r>
              <a:rPr lang="ar-IQ" sz="3200" b="1" dirty="0">
                <a:solidFill>
                  <a:srgbClr val="000000"/>
                </a:solidFill>
                <a:ea typeface="Calibri" panose="020F0502020204030204" pitchFamily="34" charset="0"/>
                <a:cs typeface="Simplified Arabic" panose="02020603050405020304" pitchFamily="18" charset="-78"/>
              </a:rPr>
              <a:t>كما وإن هناك للمنتج ابعاد بيئية أخرى، </a:t>
            </a:r>
            <a:r>
              <a:rPr lang="ar-IQ" sz="3200" b="1" u="sng" dirty="0">
                <a:solidFill>
                  <a:srgbClr val="000000"/>
                </a:solidFill>
                <a:ea typeface="Calibri" panose="020F0502020204030204" pitchFamily="34" charset="0"/>
                <a:cs typeface="Simplified Arabic" panose="02020603050405020304" pitchFamily="18" charset="-78"/>
              </a:rPr>
              <a:t>إذ إن تخفيض استهلاك الطاقة الكهربائية سيساهم بشكل غير مباشر بتخفيض إستهلاك الوقود الاحفوري مما سيؤدي الى الحفاظ على الموارد الطبيعية كما وسيؤدي الى تخفيض نسبة إنبعاثات غاز ثنائي أوكسيد الكربون الضار بنسبة كبيرة وعلى مدى الأعوام القادمة</a:t>
            </a:r>
            <a:r>
              <a:rPr lang="ar-SA" sz="3200" b="1" u="sng" dirty="0" smtClean="0">
                <a:solidFill>
                  <a:srgbClr val="000000"/>
                </a:solidFill>
                <a:ea typeface="Calibri" panose="020F0502020204030204" pitchFamily="34" charset="0"/>
                <a:cs typeface="Simplified Arabic" panose="02020603050405020304" pitchFamily="18" charset="-78"/>
              </a:rPr>
              <a:t>،</a:t>
            </a:r>
            <a:endParaRPr lang="ar-IQ" sz="3200" b="1" u="sng" dirty="0" smtClean="0">
              <a:solidFill>
                <a:srgbClr val="000000"/>
              </a:solidFill>
              <a:ea typeface="Calibri" panose="020F0502020204030204" pitchFamily="34" charset="0"/>
              <a:cs typeface="Simplified Arabic" panose="02020603050405020304" pitchFamily="18" charset="-78"/>
            </a:endParaRPr>
          </a:p>
          <a:p>
            <a:pPr algn="just">
              <a:lnSpc>
                <a:spcPct val="107000"/>
              </a:lnSpc>
              <a:spcAft>
                <a:spcPts val="800"/>
              </a:spcAft>
            </a:pPr>
            <a:r>
              <a:rPr lang="ar-SA" sz="32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اما فيما يتعلق بباقي الوظائف فإن استخدام الرقائق الكربونية ساهم بشكل كبير في تخفيض تكاليفها من خلال تخفيض الوقت التشغيلي لبعض العمليات بالإضافة الى التخلص من بعض العمليات التي كانت تتعلق بالمسخن التقليدي . </a:t>
            </a:r>
            <a:endParaRPr lang="en-US" sz="3200" u="sng" dirty="0"/>
          </a:p>
        </p:txBody>
      </p:sp>
    </p:spTree>
    <p:extLst>
      <p:ext uri="{BB962C8B-B14F-4D97-AF65-F5344CB8AC3E}">
        <p14:creationId xmlns:p14="http://schemas.microsoft.com/office/powerpoint/2010/main" val="26154376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4" y="1"/>
            <a:ext cx="12096465" cy="7084366"/>
          </a:xfrm>
          <a:prstGeom prst="rect">
            <a:avLst/>
          </a:prstGeom>
        </p:spPr>
        <p:txBody>
          <a:bodyPr wrap="square">
            <a:spAutoFit/>
          </a:bodyPr>
          <a:lstStyle/>
          <a:p>
            <a:pPr lvl="0" algn="just">
              <a:lnSpc>
                <a:spcPct val="107000"/>
              </a:lnSpc>
              <a:spcAft>
                <a:spcPts val="800"/>
              </a:spcAft>
            </a:pPr>
            <a:r>
              <a:rPr lang="ar-SA" sz="32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ومن الجدير بالذكر إن استعمال التكلفة المستهدفة الخضراء والتحليل المفكك سيساهم في تحقيق مزايا تنافسية إذ إن استعمالهما معاً أدى الى تخفيض التكلفة مما دعم الاستراتيجية الأهم للتنافس وهي قيادة التكلفة، كما وادى استعمالهما الى تقديم منتج صديق للبيئة تتميز به الوحدة الاقتصادية وبذلك تم دعم استراتيجية التنافس الثانية وهي التمايز وبذلك سوف يمتلك منتج السخان الكهربائي الصديق للبيئة ميزة التكلفة الأقل والمنتج المتميز بتحسين جودة المنتج وتخفيض التكلفة </a:t>
            </a:r>
            <a:r>
              <a:rPr lang="ar-SA" sz="32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a:t>
            </a:r>
            <a:endParaRPr lang="ar-IQ" sz="3200" b="1"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endParaRPr>
          </a:p>
          <a:p>
            <a:pPr lvl="0" indent="114300" algn="just">
              <a:lnSpc>
                <a:spcPct val="107000"/>
              </a:lnSpc>
              <a:spcAft>
                <a:spcPts val="800"/>
              </a:spcAft>
              <a:tabLst>
                <a:tab pos="171450" algn="r"/>
              </a:tabLst>
            </a:pPr>
            <a:r>
              <a:rPr lang="ar-SA" sz="2800" b="1"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الاستنتاجات والتوصيات </a:t>
            </a:r>
            <a:r>
              <a:rPr lang="ar-IQ" sz="2800" b="1" u="sng" dirty="0" smtClean="0">
                <a:solidFill>
                  <a:srgbClr val="000000"/>
                </a:solidFill>
                <a:latin typeface="Calibri" panose="020F0502020204030204" pitchFamily="34" charset="0"/>
                <a:ea typeface="Calibri" panose="020F0502020204030204" pitchFamily="34" charset="0"/>
                <a:cs typeface="Simplified Arabic" panose="02020603050405020304" pitchFamily="18" charset="-78"/>
              </a:rPr>
              <a:t>  : </a:t>
            </a:r>
            <a:r>
              <a:rPr lang="ar-SA" sz="2800" b="1" u="sng" dirty="0">
                <a:solidFill>
                  <a:srgbClr val="000000"/>
                </a:solidFill>
                <a:latin typeface="Calibri" panose="020F0502020204030204" pitchFamily="34" charset="0"/>
                <a:ea typeface="Calibri" panose="020F0502020204030204" pitchFamily="34" charset="0"/>
                <a:cs typeface="Simplified Arabic" panose="02020603050405020304" pitchFamily="18" charset="-78"/>
              </a:rPr>
              <a:t>اولا:الاستنتاجات </a:t>
            </a:r>
            <a:endPar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15000"/>
              </a:lnSpc>
              <a:buFont typeface="+mj-lt"/>
              <a:buAutoNum type="arabicPeriod"/>
              <a:tabLst>
                <a:tab pos="171450" algn="r"/>
              </a:tabLst>
            </a:pPr>
            <a:r>
              <a:rPr lang="ar-SA" sz="2800" b="1" dirty="0" smtClean="0">
                <a:latin typeface="Calibri" panose="020F0502020204030204" pitchFamily="34" charset="0"/>
                <a:ea typeface="Calibri" panose="020F0502020204030204" pitchFamily="34" charset="0"/>
                <a:cs typeface="Simplified Arabic" panose="02020603050405020304" pitchFamily="18" charset="-78"/>
              </a:rPr>
              <a:t>إن </a:t>
            </a:r>
            <a:r>
              <a:rPr lang="ar-SA" sz="2800" b="1" dirty="0">
                <a:latin typeface="Calibri" panose="020F0502020204030204" pitchFamily="34" charset="0"/>
                <a:ea typeface="Calibri" panose="020F0502020204030204" pitchFamily="34" charset="0"/>
                <a:cs typeface="Simplified Arabic" panose="02020603050405020304" pitchFamily="18" charset="-78"/>
              </a:rPr>
              <a:t>تطبيق التحليل المفكك والتكلفة المستهدفة الخضراء معاً ساهم بتحويل السخان الكهربائي الى سخان صديق للبيئة بالإضافة الى تخفيض تكلفة المنتج التقليدي عندما تم تحويله الى اخضر حيث بلغت تكلفة المنتج التقليدي </a:t>
            </a:r>
            <a:r>
              <a:rPr lang="ar-IQ" sz="2800" b="1" dirty="0">
                <a:latin typeface="Calibri" panose="020F0502020204030204" pitchFamily="34" charset="0"/>
                <a:ea typeface="Calibri" panose="020F0502020204030204" pitchFamily="34" charset="0"/>
                <a:cs typeface="Simplified Arabic" panose="02020603050405020304" pitchFamily="18" charset="-78"/>
              </a:rPr>
              <a:t>(</a:t>
            </a:r>
            <a:r>
              <a:rPr lang="en-US" sz="2800" b="1" dirty="0">
                <a:latin typeface="Simplified Arabic" panose="02020603050405020304" pitchFamily="18" charset="-78"/>
                <a:ea typeface="Calibri" panose="020F0502020204030204" pitchFamily="34" charset="0"/>
                <a:cs typeface="Arial" panose="020B0604020202020204" pitchFamily="34" charset="0"/>
              </a:rPr>
              <a:t>86272</a:t>
            </a:r>
            <a:r>
              <a:rPr lang="ar-SA" sz="2800" b="1" dirty="0">
                <a:latin typeface="Calibri" panose="020F0502020204030204" pitchFamily="34" charset="0"/>
                <a:ea typeface="Calibri" panose="020F0502020204030204" pitchFamily="34" charset="0"/>
                <a:cs typeface="Simplified Arabic" panose="02020603050405020304" pitchFamily="18" charset="-78"/>
              </a:rPr>
              <a:t>) دينار في حين بلغت تكلفة السخان الكهربائي الأخضر الجديد </a:t>
            </a:r>
            <a:r>
              <a:rPr lang="ar-IQ" sz="2800" b="1" dirty="0">
                <a:latin typeface="Calibri" panose="020F0502020204030204" pitchFamily="34" charset="0"/>
                <a:ea typeface="Calibri" panose="020F0502020204030204" pitchFamily="34" charset="0"/>
                <a:cs typeface="Simplified Arabic" panose="02020603050405020304" pitchFamily="18" charset="-78"/>
              </a:rPr>
              <a:t>(</a:t>
            </a:r>
            <a:r>
              <a:rPr lang="en-US" sz="2800" b="1" dirty="0">
                <a:latin typeface="Simplified Arabic" panose="02020603050405020304" pitchFamily="18" charset="-78"/>
                <a:ea typeface="Calibri" panose="020F0502020204030204" pitchFamily="34" charset="0"/>
                <a:cs typeface="Arial" panose="020B0604020202020204" pitchFamily="34" charset="0"/>
              </a:rPr>
              <a:t>80998</a:t>
            </a:r>
            <a:r>
              <a:rPr lang="ar-SA" sz="2800" b="1" dirty="0">
                <a:latin typeface="Calibri" panose="020F0502020204030204" pitchFamily="34" charset="0"/>
                <a:ea typeface="Calibri" panose="020F0502020204030204" pitchFamily="34" charset="0"/>
                <a:cs typeface="Simplified Arabic" panose="02020603050405020304" pitchFamily="18" charset="-78"/>
              </a:rPr>
              <a:t>) دينار وبذلك تم تحقيق تخفيض بالتكاليف مقداره (</a:t>
            </a:r>
            <a:r>
              <a:rPr lang="en-US" sz="2800" b="1" dirty="0">
                <a:latin typeface="Simplified Arabic" panose="02020603050405020304" pitchFamily="18" charset="-78"/>
                <a:ea typeface="Calibri" panose="020F0502020204030204" pitchFamily="34" charset="0"/>
                <a:cs typeface="Arial" panose="020B0604020202020204" pitchFamily="34" charset="0"/>
              </a:rPr>
              <a:t>5274</a:t>
            </a:r>
            <a:r>
              <a:rPr lang="ar-SA" sz="2800" b="1" dirty="0">
                <a:latin typeface="Calibri" panose="020F0502020204030204" pitchFamily="34" charset="0"/>
                <a:ea typeface="Calibri" panose="020F0502020204030204" pitchFamily="34" charset="0"/>
                <a:cs typeface="Simplified Arabic" panose="02020603050405020304" pitchFamily="18" charset="-78"/>
              </a:rPr>
              <a:t>) دينار وبنسبة </a:t>
            </a:r>
            <a:r>
              <a:rPr lang="en-US" sz="2800" b="1" dirty="0">
                <a:latin typeface="Simplified Arabic" panose="02020603050405020304" pitchFamily="18" charset="-78"/>
                <a:ea typeface="Calibri" panose="020F0502020204030204" pitchFamily="34" charset="0"/>
                <a:cs typeface="Arial" panose="020B0604020202020204" pitchFamily="34" charset="0"/>
              </a:rPr>
              <a:t>6.1% </a:t>
            </a:r>
            <a:r>
              <a:rPr lang="ar-SA" sz="2800" b="1" dirty="0">
                <a:latin typeface="Calibri" panose="020F0502020204030204" pitchFamily="34" charset="0"/>
                <a:ea typeface="Calibri" panose="020F0502020204030204" pitchFamily="34" charset="0"/>
                <a:cs typeface="Simplified Arabic" panose="02020603050405020304" pitchFamily="18" charset="-78"/>
              </a:rPr>
              <a:t> تقريباً. إن استعمال الرقائق الكربونية سيدعم إمكانية حصول الشركة عينة البحث على شهادة الجودة العالمية الايزو لكون تقنية التسخين هذه حاصلة على العديد من شهادات الجودة العالمية</a:t>
            </a:r>
            <a:r>
              <a:rPr lang="ar-SA" sz="2400" b="1" dirty="0">
                <a:latin typeface="Calibri" panose="020F0502020204030204" pitchFamily="34" charset="0"/>
                <a:ea typeface="Calibri" panose="020F0502020204030204" pitchFamily="34" charset="0"/>
              </a:rPr>
              <a:t>.</a:t>
            </a:r>
            <a:endParaRPr lang="en-US" sz="2400" b="1"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3606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36099"/>
            <a:ext cx="12192000" cy="369332"/>
          </a:xfrm>
          <a:prstGeom prst="rect">
            <a:avLst/>
          </a:prstGeom>
        </p:spPr>
        <p:txBody>
          <a:bodyPr wrap="square">
            <a:spAutoFit/>
          </a:bodyPr>
          <a:lstStyle/>
          <a:p>
            <a:r>
              <a:rPr lang="ar-IQ" dirty="0" smtClean="0">
                <a:effectLst>
                  <a:outerShdw blurRad="50800" dist="38100" algn="tr" rotWithShape="0">
                    <a:prstClr val="black">
                      <a:alpha val="40000"/>
                    </a:prstClr>
                  </a:outerShdw>
                </a:effectLst>
              </a:rPr>
              <a:t>أ</a:t>
            </a:r>
            <a:endParaRPr lang="en-US" sz="3600" dirty="0"/>
          </a:p>
        </p:txBody>
      </p:sp>
      <p:sp>
        <p:nvSpPr>
          <p:cNvPr id="2" name="Rectangle 1"/>
          <p:cNvSpPr/>
          <p:nvPr/>
        </p:nvSpPr>
        <p:spPr>
          <a:xfrm>
            <a:off x="0" y="0"/>
            <a:ext cx="12192000" cy="7089120"/>
          </a:xfrm>
          <a:prstGeom prst="rect">
            <a:avLst/>
          </a:prstGeom>
        </p:spPr>
        <p:txBody>
          <a:bodyPr wrap="square">
            <a:spAutoFit/>
          </a:bodyPr>
          <a:lstStyle/>
          <a:p>
            <a:pPr lvl="0" algn="just">
              <a:tabLst>
                <a:tab pos="171450" algn="r"/>
              </a:tabLst>
            </a:pPr>
            <a:r>
              <a:rPr lang="ar-IQ" sz="3200" b="1" dirty="0" smtClean="0">
                <a:cs typeface="Simplified Arabic" panose="02020603050405020304" pitchFamily="18" charset="-78"/>
              </a:rPr>
              <a:t>2-</a:t>
            </a:r>
            <a:r>
              <a:rPr lang="ar-SA" sz="3200" b="1" u="sng" dirty="0" smtClean="0">
                <a:cs typeface="Simplified Arabic" panose="02020603050405020304" pitchFamily="18" charset="-78"/>
              </a:rPr>
              <a:t>إن </a:t>
            </a:r>
            <a:r>
              <a:rPr lang="ar-SA" sz="3200" b="1" u="sng" dirty="0">
                <a:cs typeface="Simplified Arabic" panose="02020603050405020304" pitchFamily="18" charset="-78"/>
              </a:rPr>
              <a:t>العمر الإنتاجي للرقائق الكربونية 14 سنة بينما العمر الإنتاجي للهيتر سنة واحد كما وإنه معرض للاعطال بصورة مستمرة وهذا يعني إن الرقائق الكربونية ستوفر على الزبون تكاليف </a:t>
            </a:r>
            <a:r>
              <a:rPr lang="ar-SA" sz="3200" b="1" u="sng" dirty="0" smtClean="0">
                <a:cs typeface="Simplified Arabic" panose="02020603050405020304" pitchFamily="18" charset="-78"/>
              </a:rPr>
              <a:t>الإصلاح.</a:t>
            </a:r>
            <a:endParaRPr lang="ar-IQ" sz="3200" b="1" u="sng" dirty="0" smtClean="0"/>
          </a:p>
          <a:p>
            <a:pPr lvl="0" algn="just">
              <a:tabLst>
                <a:tab pos="171450" algn="r"/>
              </a:tabLst>
            </a:pPr>
            <a:r>
              <a:rPr lang="ar-IQ" sz="3200" b="1" u="sng" dirty="0" smtClean="0">
                <a:cs typeface="Simplified Arabic" panose="02020603050405020304" pitchFamily="18" charset="-78"/>
              </a:rPr>
              <a:t>3-</a:t>
            </a:r>
            <a:r>
              <a:rPr lang="ar-SA" sz="3200" b="1" u="sng" dirty="0" smtClean="0">
                <a:cs typeface="Simplified Arabic" panose="02020603050405020304" pitchFamily="18" charset="-78"/>
              </a:rPr>
              <a:t>ادت </a:t>
            </a:r>
            <a:r>
              <a:rPr lang="ar-SA" sz="3200" b="1" u="sng" dirty="0">
                <a:cs typeface="Simplified Arabic" panose="02020603050405020304" pitchFamily="18" charset="-78"/>
              </a:rPr>
              <a:t>عملية تحويل السخان التقليدي الى سخان صديق للبيئة الى التخلص من بعض العمليات والمواد الأولية.</a:t>
            </a:r>
            <a:endParaRPr lang="en-US" sz="3200" b="1" u="sng" dirty="0"/>
          </a:p>
          <a:p>
            <a:pPr lvl="0" algn="just">
              <a:tabLst>
                <a:tab pos="171450" algn="r"/>
              </a:tabLst>
            </a:pPr>
            <a:r>
              <a:rPr lang="ar-IQ" sz="3200" b="1" u="sng" dirty="0" smtClean="0">
                <a:cs typeface="Simplified Arabic" panose="02020603050405020304" pitchFamily="18" charset="-78"/>
              </a:rPr>
              <a:t>4-</a:t>
            </a:r>
            <a:r>
              <a:rPr lang="ar-SA" sz="3200" b="1" u="sng" dirty="0" smtClean="0">
                <a:cs typeface="Simplified Arabic" panose="02020603050405020304" pitchFamily="18" charset="-78"/>
              </a:rPr>
              <a:t>حقق </a:t>
            </a:r>
            <a:r>
              <a:rPr lang="ar-SA" sz="3200" b="1" u="sng" dirty="0">
                <a:cs typeface="Simplified Arabic" panose="02020603050405020304" pitchFamily="18" charset="-78"/>
              </a:rPr>
              <a:t>السخان الكهربائي الأخضر الجديد تخفيض في نسبة الطاقة الكهربائية المستهلكة بمقدار </a:t>
            </a:r>
            <a:r>
              <a:rPr lang="ar-IQ" sz="3200" b="1" u="sng" dirty="0">
                <a:cs typeface="Simplified Arabic" panose="02020603050405020304" pitchFamily="18" charset="-78"/>
              </a:rPr>
              <a:t>(</a:t>
            </a:r>
            <a:r>
              <a:rPr lang="en-US" sz="3200" b="1" u="sng" dirty="0">
                <a:latin typeface="Simplified Arabic" panose="02020603050405020304" pitchFamily="18" charset="-78"/>
              </a:rPr>
              <a:t>84%</a:t>
            </a:r>
            <a:r>
              <a:rPr lang="ar-SA" sz="3200" b="1" u="sng" dirty="0">
                <a:cs typeface="Simplified Arabic" panose="02020603050405020304" pitchFamily="18" charset="-78"/>
              </a:rPr>
              <a:t>). وهو بذلك وفر حلاً لمشكلة نقص الطاقة التي يعاني من البلد</a:t>
            </a:r>
            <a:r>
              <a:rPr lang="ar-SA" sz="3200" b="1" u="sng" dirty="0" smtClean="0">
                <a:cs typeface="Simplified Arabic" panose="02020603050405020304" pitchFamily="18" charset="-78"/>
              </a:rPr>
              <a:t>.</a:t>
            </a:r>
            <a:endParaRPr lang="ar-IQ" sz="3200" b="1" u="sng" dirty="0" smtClean="0">
              <a:cs typeface="Simplified Arabic" panose="02020603050405020304" pitchFamily="18" charset="-78"/>
            </a:endParaRPr>
          </a:p>
          <a:p>
            <a:pPr lvl="0" algn="just">
              <a:tabLst>
                <a:tab pos="171450" algn="r"/>
              </a:tabLst>
            </a:pPr>
            <a:r>
              <a:rPr lang="ar-IQ" sz="3200" b="1" u="sng" dirty="0" smtClean="0">
                <a:ea typeface="Calibri" panose="020F0502020204030204" pitchFamily="34" charset="0"/>
                <a:cs typeface="Simplified Arabic" panose="02020603050405020304" pitchFamily="18" charset="-78"/>
              </a:rPr>
              <a:t>5-</a:t>
            </a:r>
            <a:r>
              <a:rPr lang="ar-SA" sz="3200" b="1" u="sng" dirty="0" smtClean="0">
                <a:ea typeface="Calibri" panose="020F0502020204030204" pitchFamily="34" charset="0"/>
                <a:cs typeface="Simplified Arabic" panose="02020603050405020304" pitchFamily="18" charset="-78"/>
              </a:rPr>
              <a:t>حقق </a:t>
            </a:r>
            <a:r>
              <a:rPr lang="ar-SA" sz="3200" b="1" u="sng" dirty="0">
                <a:ea typeface="Calibri" panose="020F0502020204030204" pitchFamily="34" charset="0"/>
                <a:cs typeface="Simplified Arabic" panose="02020603050405020304" pitchFamily="18" charset="-78"/>
              </a:rPr>
              <a:t>تحويل السخان الكهربائي الى سخان صديق للبيئة وفورات في الوقت حيث إن الوقت المستهلك لتصنيع السخان التقليدي </a:t>
            </a:r>
            <a:r>
              <a:rPr lang="ar-IQ" sz="3200" b="1" u="sng" dirty="0">
                <a:ea typeface="Calibri" panose="020F0502020204030204" pitchFamily="34" charset="0"/>
                <a:cs typeface="Simplified Arabic" panose="02020603050405020304" pitchFamily="18" charset="-78"/>
              </a:rPr>
              <a:t>(</a:t>
            </a:r>
            <a:r>
              <a:rPr lang="en-US" sz="3200" b="1" u="sng" dirty="0">
                <a:latin typeface="Simplified Arabic" panose="02020603050405020304" pitchFamily="18" charset="-78"/>
                <a:ea typeface="Calibri" panose="020F0502020204030204" pitchFamily="34" charset="0"/>
              </a:rPr>
              <a:t>257.5</a:t>
            </a:r>
            <a:r>
              <a:rPr lang="ar-SA" sz="3200" b="1" u="sng" dirty="0">
                <a:ea typeface="Calibri" panose="020F0502020204030204" pitchFamily="34" charset="0"/>
                <a:cs typeface="Simplified Arabic" panose="02020603050405020304" pitchFamily="18" charset="-78"/>
              </a:rPr>
              <a:t>) دقيقة بينما الوقت المستهلك لتصنيع السخان الصديق للبيئة بلغ (</a:t>
            </a:r>
            <a:r>
              <a:rPr lang="en-US" sz="3200" b="1" u="sng" dirty="0">
                <a:latin typeface="Simplified Arabic" panose="02020603050405020304" pitchFamily="18" charset="-78"/>
                <a:ea typeface="Calibri" panose="020F0502020204030204" pitchFamily="34" charset="0"/>
              </a:rPr>
              <a:t>170</a:t>
            </a:r>
            <a:r>
              <a:rPr lang="ar-SA" sz="3200" b="1" u="sng" dirty="0">
                <a:latin typeface="Simplified Arabic" panose="02020603050405020304" pitchFamily="18" charset="-78"/>
                <a:ea typeface="Calibri" panose="020F0502020204030204" pitchFamily="34" charset="0"/>
              </a:rPr>
              <a:t>) دقيقة </a:t>
            </a:r>
            <a:r>
              <a:rPr lang="ar-IQ" sz="3200" b="1" u="sng" dirty="0" smtClean="0">
                <a:latin typeface="Simplified Arabic" panose="02020603050405020304" pitchFamily="18" charset="-78"/>
                <a:ea typeface="Calibri" panose="020F0502020204030204" pitchFamily="34" charset="0"/>
              </a:rPr>
              <a:t>و</a:t>
            </a:r>
            <a:r>
              <a:rPr lang="ar-SA" sz="3200" b="1" u="sng" dirty="0" smtClean="0">
                <a:latin typeface="Simplified Arabic" panose="02020603050405020304" pitchFamily="18" charset="-78"/>
                <a:ea typeface="Calibri" panose="020F0502020204030204" pitchFamily="34" charset="0"/>
              </a:rPr>
              <a:t>حقق </a:t>
            </a:r>
            <a:r>
              <a:rPr lang="ar-SA" sz="3200" b="1" u="sng" dirty="0">
                <a:latin typeface="Simplified Arabic" panose="02020603050405020304" pitchFamily="18" charset="-78"/>
                <a:ea typeface="Calibri" panose="020F0502020204030204" pitchFamily="34" charset="0"/>
              </a:rPr>
              <a:t>وفورات مقدارها </a:t>
            </a:r>
            <a:r>
              <a:rPr lang="ar-IQ" sz="3200" b="1" u="sng" dirty="0">
                <a:ea typeface="Calibri" panose="020F0502020204030204" pitchFamily="34" charset="0"/>
                <a:cs typeface="Simplified Arabic" panose="02020603050405020304" pitchFamily="18" charset="-78"/>
              </a:rPr>
              <a:t>(</a:t>
            </a:r>
            <a:r>
              <a:rPr lang="en-US" sz="3200" b="1" u="sng" dirty="0">
                <a:latin typeface="Simplified Arabic" panose="02020603050405020304" pitchFamily="18" charset="-78"/>
                <a:ea typeface="Calibri" panose="020F0502020204030204" pitchFamily="34" charset="0"/>
              </a:rPr>
              <a:t>87.5</a:t>
            </a:r>
            <a:r>
              <a:rPr lang="ar-SA" sz="3200" b="1" u="sng" dirty="0">
                <a:ea typeface="Calibri" panose="020F0502020204030204" pitchFamily="34" charset="0"/>
                <a:cs typeface="Simplified Arabic" panose="02020603050405020304" pitchFamily="18" charset="-78"/>
              </a:rPr>
              <a:t>) دقيقة أي بنسبة </a:t>
            </a:r>
            <a:r>
              <a:rPr lang="en-US" sz="3200" b="1" u="sng" dirty="0">
                <a:latin typeface="Simplified Arabic" panose="02020603050405020304" pitchFamily="18" charset="-78"/>
                <a:ea typeface="Calibri" panose="020F0502020204030204" pitchFamily="34" charset="0"/>
              </a:rPr>
              <a:t>34%.</a:t>
            </a:r>
            <a:endParaRPr lang="ar-IQ" sz="3200" b="1" u="sng" dirty="0" smtClean="0">
              <a:cs typeface="Simplified Arabic" panose="02020603050405020304" pitchFamily="18" charset="-78"/>
            </a:endParaRPr>
          </a:p>
          <a:p>
            <a:pPr indent="-171450" algn="just">
              <a:tabLst>
                <a:tab pos="171450" algn="r"/>
              </a:tabLst>
            </a:pPr>
            <a:r>
              <a:rPr lang="ar-SA" sz="3200" b="1" u="sng" dirty="0">
                <a:cs typeface="Simplified Arabic" panose="02020603050405020304" pitchFamily="18" charset="-78"/>
              </a:rPr>
              <a:t>ثانيا :التوصيات :</a:t>
            </a:r>
            <a:endParaRPr lang="en-US" sz="3200" dirty="0"/>
          </a:p>
          <a:p>
            <a:pPr marL="342900" lvl="0" indent="-342900" algn="just">
              <a:spcAft>
                <a:spcPts val="800"/>
              </a:spcAft>
              <a:buFont typeface="+mj-lt"/>
              <a:buAutoNum type="arabicPeriod"/>
              <a:tabLst>
                <a:tab pos="171450" algn="r"/>
              </a:tabLst>
            </a:pPr>
            <a:r>
              <a:rPr lang="ar-SA" sz="3200" b="1" u="sng" dirty="0">
                <a:cs typeface="Simplified Arabic" panose="02020603050405020304" pitchFamily="18" charset="-78"/>
              </a:rPr>
              <a:t>إن إمكانية تخضير منتجات الشركة تعد ورقة رابحة لديها من اجل تحقيق إستراتيجة التمايز والتكلفة والتركيز </a:t>
            </a:r>
            <a:r>
              <a:rPr lang="ar-SA" sz="3200" b="1" u="sng" dirty="0" smtClean="0">
                <a:cs typeface="Simplified Arabic" panose="02020603050405020304" pitchFamily="18" charset="-78"/>
              </a:rPr>
              <a:t>بإستعمال </a:t>
            </a:r>
            <a:r>
              <a:rPr lang="ar-SA" sz="3200" b="1" u="sng" dirty="0">
                <a:cs typeface="Simplified Arabic" panose="02020603050405020304" pitchFamily="18" charset="-78"/>
              </a:rPr>
              <a:t>تقنية التكلفة المستهدفة الخضراء.</a:t>
            </a:r>
            <a:endParaRPr lang="en-US" sz="3200" u="sng" dirty="0"/>
          </a:p>
          <a:p>
            <a:pPr lvl="0" algn="just">
              <a:tabLst>
                <a:tab pos="171450" algn="r"/>
              </a:tabLst>
            </a:pPr>
            <a:endParaRPr lang="en-US" sz="3200" b="1" u="sng" dirty="0">
              <a:effectLst/>
            </a:endParaRPr>
          </a:p>
        </p:txBody>
      </p:sp>
    </p:spTree>
    <p:extLst>
      <p:ext uri="{BB962C8B-B14F-4D97-AF65-F5344CB8AC3E}">
        <p14:creationId xmlns:p14="http://schemas.microsoft.com/office/powerpoint/2010/main" val="296111708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09182"/>
            <a:ext cx="12192000" cy="5919569"/>
          </a:xfrm>
          <a:prstGeom prst="rect">
            <a:avLst/>
          </a:prstGeom>
        </p:spPr>
        <p:txBody>
          <a:bodyPr wrap="square">
            <a:spAutoFit/>
          </a:bodyPr>
          <a:lstStyle/>
          <a:p>
            <a:pPr lvl="0" algn="just">
              <a:spcAft>
                <a:spcPts val="800"/>
              </a:spcAft>
              <a:tabLst>
                <a:tab pos="171450" algn="r"/>
              </a:tabLst>
            </a:pPr>
            <a:r>
              <a:rPr lang="ar-IQ" sz="3200" b="1" dirty="0" smtClean="0">
                <a:cs typeface="Simplified Arabic" panose="02020603050405020304" pitchFamily="18" charset="-78"/>
              </a:rPr>
              <a:t>2-</a:t>
            </a:r>
            <a:r>
              <a:rPr lang="ar-SA" sz="3200" b="1" dirty="0" smtClean="0">
                <a:solidFill>
                  <a:prstClr val="black"/>
                </a:solidFill>
                <a:cs typeface="Simplified Arabic" panose="02020603050405020304" pitchFamily="18" charset="-78"/>
              </a:rPr>
              <a:t>نتيجة </a:t>
            </a:r>
            <a:r>
              <a:rPr lang="ar-SA" sz="3200" b="1" dirty="0">
                <a:solidFill>
                  <a:prstClr val="black"/>
                </a:solidFill>
                <a:cs typeface="Simplified Arabic" panose="02020603050405020304" pitchFamily="18" charset="-78"/>
              </a:rPr>
              <a:t>لتوصل الباحثة الى منتج اخضر صديق للبيئة وبتكلفة منخفضة عن تكلفة المنتج التقليدي ممكن العمل على طرح هذا المنتج في الأسواق المحلية .</a:t>
            </a:r>
            <a:endParaRPr lang="en-US" sz="3200" dirty="0">
              <a:solidFill>
                <a:prstClr val="black"/>
              </a:solidFill>
            </a:endParaRPr>
          </a:p>
          <a:p>
            <a:pPr lvl="0" algn="just">
              <a:spcAft>
                <a:spcPts val="800"/>
              </a:spcAft>
              <a:tabLst>
                <a:tab pos="171450" algn="r"/>
              </a:tabLst>
            </a:pPr>
            <a:r>
              <a:rPr lang="ar-IQ" sz="3200" b="1" dirty="0" smtClean="0">
                <a:cs typeface="Simplified Arabic" panose="02020603050405020304" pitchFamily="18" charset="-78"/>
              </a:rPr>
              <a:t>3-</a:t>
            </a:r>
            <a:r>
              <a:rPr lang="ar-SA" sz="3200" b="1" u="sng" dirty="0" smtClean="0">
                <a:cs typeface="Simplified Arabic" panose="02020603050405020304" pitchFamily="18" charset="-78"/>
              </a:rPr>
              <a:t>على </a:t>
            </a:r>
            <a:r>
              <a:rPr lang="ar-SA" sz="3200" b="1" u="sng" dirty="0">
                <a:cs typeface="Simplified Arabic" panose="02020603050405020304" pitchFamily="18" charset="-78"/>
              </a:rPr>
              <a:t>الشركة عينة البحث إتباع أساليب ترويجية جديدة للمنتج الأخضر وشرح ميزات المنتج الأخضر وابعاده وبيان بأن السخان الكهربائي الجديد سيحقق وفراً في تكاليف إستهلاك الطاقة الكهربائية على المدى الطويل</a:t>
            </a:r>
            <a:r>
              <a:rPr lang="ar-SA" sz="3200" b="1" dirty="0">
                <a:cs typeface="Simplified Arabic" panose="02020603050405020304" pitchFamily="18" charset="-78"/>
              </a:rPr>
              <a:t> كما وسيجنبهم مخاطر إنفجار وسيلة التسخين القديمة </a:t>
            </a:r>
            <a:r>
              <a:rPr lang="ar-SA" sz="3200" b="1" u="sng" dirty="0">
                <a:cs typeface="Simplified Arabic" panose="02020603050405020304" pitchFamily="18" charset="-78"/>
              </a:rPr>
              <a:t>فضلاً عن تجنبهم تكاليف إصلاح الأعطال التي تنتج في السخان التقليدي.</a:t>
            </a:r>
            <a:endParaRPr lang="en-US" sz="3200" b="1" u="sng" dirty="0"/>
          </a:p>
          <a:p>
            <a:pPr lvl="0" algn="just">
              <a:spcAft>
                <a:spcPts val="800"/>
              </a:spcAft>
              <a:tabLst>
                <a:tab pos="171450" algn="r"/>
              </a:tabLst>
            </a:pPr>
            <a:r>
              <a:rPr lang="ar-IQ" sz="3200" b="1" u="sng" dirty="0" smtClean="0">
                <a:cs typeface="Simplified Arabic" panose="02020603050405020304" pitchFamily="18" charset="-78"/>
              </a:rPr>
              <a:t>4-</a:t>
            </a:r>
            <a:r>
              <a:rPr lang="ar-SA" sz="3200" b="1" u="sng" dirty="0" smtClean="0">
                <a:cs typeface="Simplified Arabic" panose="02020603050405020304" pitchFamily="18" charset="-78"/>
              </a:rPr>
              <a:t>يمكن </a:t>
            </a:r>
            <a:r>
              <a:rPr lang="ar-SA" sz="3200" b="1" u="sng" dirty="0">
                <a:cs typeface="Simplified Arabic" panose="02020603050405020304" pitchFamily="18" charset="-78"/>
              </a:rPr>
              <a:t>للشركة ان تطرح منتجاتها في الأسواق المحلية بضمان محدد بمدة زمنية من اجل عكس صورة للزبون بإن الوحدة الاقتصادية تثق بما تقدمه من منتجات.</a:t>
            </a:r>
            <a:endParaRPr lang="en-US" sz="3200" b="1" u="sng" dirty="0"/>
          </a:p>
          <a:p>
            <a:pPr lvl="0" algn="just">
              <a:spcAft>
                <a:spcPts val="800"/>
              </a:spcAft>
              <a:tabLst>
                <a:tab pos="171450" algn="r"/>
              </a:tabLst>
            </a:pPr>
            <a:r>
              <a:rPr lang="ar-IQ" sz="3200" b="1" u="sng" dirty="0" smtClean="0">
                <a:cs typeface="Simplified Arabic" panose="02020603050405020304" pitchFamily="18" charset="-78"/>
              </a:rPr>
              <a:t>5-</a:t>
            </a:r>
            <a:r>
              <a:rPr lang="ar-SA" sz="3200" b="1" u="sng" dirty="0" smtClean="0">
                <a:cs typeface="Simplified Arabic" panose="02020603050405020304" pitchFamily="18" charset="-78"/>
              </a:rPr>
              <a:t>ضرورة </a:t>
            </a:r>
            <a:r>
              <a:rPr lang="ar-SA" sz="3200" b="1" u="sng" dirty="0">
                <a:cs typeface="Simplified Arabic" panose="02020603050405020304" pitchFamily="18" charset="-78"/>
              </a:rPr>
              <a:t>توجيه التقنيات الكلفوية الحديثة لخدمة البيئة بسبب التوجه العالمي للإهتمام بالبيئة بسبب التلوث البيئي وانخفاض الموارد الطبيعية خصوصاً الموارد النادرة منها.</a:t>
            </a:r>
            <a:endParaRPr lang="en-US" sz="3200" b="1" u="sng" dirty="0"/>
          </a:p>
          <a:p>
            <a:pPr indent="-171450" algn="just">
              <a:spcAft>
                <a:spcPts val="800"/>
              </a:spcAft>
              <a:tabLst>
                <a:tab pos="171450" algn="r"/>
              </a:tabLst>
            </a:pPr>
            <a:r>
              <a:rPr lang="ar-SA" sz="3200" b="1" u="sng" dirty="0">
                <a:cs typeface="Simplified Arabic" panose="02020603050405020304" pitchFamily="18" charset="-78"/>
              </a:rPr>
              <a:t> </a:t>
            </a:r>
            <a:endParaRPr lang="en-US" sz="3200" b="1" u="sng" dirty="0">
              <a:effectLst/>
            </a:endParaRPr>
          </a:p>
        </p:txBody>
      </p:sp>
    </p:spTree>
    <p:extLst>
      <p:ext uri="{BB962C8B-B14F-4D97-AF65-F5344CB8AC3E}">
        <p14:creationId xmlns:p14="http://schemas.microsoft.com/office/powerpoint/2010/main" val="31889459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b="1" dirty="0" smtClean="0">
                <a:effectLst>
                  <a:glow rad="228600">
                    <a:schemeClr val="accent5">
                      <a:satMod val="175000"/>
                      <a:alpha val="40000"/>
                    </a:schemeClr>
                  </a:glow>
                  <a:outerShdw blurRad="38100" dist="38100" dir="2700000" algn="tl">
                    <a:srgbClr val="000000">
                      <a:alpha val="43137"/>
                    </a:srgbClr>
                  </a:outerShdw>
                </a:effectLst>
                <a:cs typeface="+mn-cs"/>
              </a:rPr>
              <a:t>شكراً لحســــن الإصغـــــــاء</a:t>
            </a:r>
            <a:endParaRPr lang="ar-IQ" sz="8000" b="1" dirty="0">
              <a:effectLst>
                <a:glow rad="228600">
                  <a:schemeClr val="accent5">
                    <a:satMod val="175000"/>
                    <a:alpha val="40000"/>
                  </a:schemeClr>
                </a:glow>
                <a:outerShdw blurRad="38100" dist="38100" dir="2700000" algn="tl">
                  <a:srgbClr val="000000">
                    <a:alpha val="43137"/>
                  </a:srgbClr>
                </a:outerShdw>
              </a:effectLst>
              <a:cs typeface="+mn-cs"/>
            </a:endParaRPr>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3286" y="1660708"/>
            <a:ext cx="6448229" cy="5167312"/>
          </a:xfrm>
        </p:spPr>
      </p:pic>
    </p:spTree>
    <p:extLst>
      <p:ext uri="{BB962C8B-B14F-4D97-AF65-F5344CB8AC3E}">
        <p14:creationId xmlns:p14="http://schemas.microsoft.com/office/powerpoint/2010/main" val="1860453171"/>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3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4717" y="272955"/>
            <a:ext cx="11873552" cy="6712735"/>
          </a:xfrm>
          <a:prstGeom prst="rect">
            <a:avLst/>
          </a:prstGeom>
        </p:spPr>
        <p:txBody>
          <a:bodyPr wrap="square">
            <a:spAutoFit/>
          </a:bodyPr>
          <a:lstStyle/>
          <a:p>
            <a:pPr>
              <a:lnSpc>
                <a:spcPct val="107000"/>
              </a:lnSpc>
            </a:pPr>
            <a:r>
              <a:rPr lang="ar-IQ" sz="2800" b="1" u="sng" dirty="0">
                <a:latin typeface="Eras Medium ITC" panose="020B0602030504020804" pitchFamily="34" charset="0"/>
                <a:ea typeface="Calibri" panose="020F0502020204030204" pitchFamily="34" charset="0"/>
                <a:cs typeface="Diwani Simple Striped"/>
              </a:rPr>
              <a:t>أولاً: مشكلة </a:t>
            </a:r>
            <a:r>
              <a:rPr lang="ar-IQ" sz="2800" b="1" u="sng" dirty="0" smtClean="0">
                <a:latin typeface="Eras Medium ITC" panose="020B0602030504020804" pitchFamily="34" charset="0"/>
                <a:ea typeface="Calibri" panose="020F0502020204030204" pitchFamily="34" charset="0"/>
                <a:cs typeface="Diwani Simple Striped"/>
              </a:rPr>
              <a:t>تقنية التكلفة المستهدفة الخضراء :</a:t>
            </a:r>
            <a:endParaRPr lang="en-US" sz="2800" b="1"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1000"/>
              </a:spcAft>
            </a:pPr>
            <a:r>
              <a:rPr lang="ar-IQ" sz="2800" b="1" u="sng" dirty="0">
                <a:latin typeface="Eras Medium ITC" panose="020B0602030504020804" pitchFamily="34" charset="0"/>
                <a:ea typeface="Calibri" panose="020F0502020204030204" pitchFamily="34" charset="0"/>
              </a:rPr>
              <a:t>يتعرض العراق الى ظروف غير طبيعية منها انخفاض في الموارد الطبيعية وزيادة في نسب التلوث البيئي وقلة مصادر الطاقة مع امكانية استخدام الطاقة المتجددة لتوليد الطاقة مع المحافظة على البيئة وتقليل الاضرار بالمقارنة مع المنتج التقليدي وازدياد الوعي البيئي لدى الزبائن بشكل ملحوظ وازدياد حدة المنافسة بين الوحدات الاقتصادية خصوصاً المنتجات الاجنبية التي اصبحت تشكل خطر على المنتج المحلي العراقي </a:t>
            </a:r>
            <a:r>
              <a:rPr lang="ar-IQ" sz="2800" b="1" u="sng" dirty="0" smtClean="0">
                <a:latin typeface="Eras Medium ITC" panose="020B0602030504020804" pitchFamily="34" charset="0"/>
                <a:ea typeface="Calibri" panose="020F0502020204030204" pitchFamily="34" charset="0"/>
              </a:rPr>
              <a:t>مما أوصل الوحدات الاقتصادية الى مشاكل تتعلق بإرتفاع تكاليف منتجاتها مقارنةً مع المنتج الاجنبي وهنا تكمن مشكلة البحث. ولذلك اصبحت هناك حاجة حتمية لإستعمال طرائق واساليب كلفوية </a:t>
            </a:r>
            <a:r>
              <a:rPr lang="ar-IQ" sz="2800" b="1" u="sng" dirty="0">
                <a:latin typeface="Eras Medium ITC" panose="020B0602030504020804" pitchFamily="34" charset="0"/>
                <a:ea typeface="Calibri" panose="020F0502020204030204" pitchFamily="34" charset="0"/>
              </a:rPr>
              <a:t>حديثة تعمل على تقديم </a:t>
            </a:r>
            <a:r>
              <a:rPr lang="ar-IQ" sz="2800" b="1" u="sng" dirty="0" smtClean="0">
                <a:latin typeface="Eras Medium ITC" panose="020B0602030504020804" pitchFamily="34" charset="0"/>
                <a:ea typeface="Calibri" panose="020F0502020204030204" pitchFamily="34" charset="0"/>
              </a:rPr>
              <a:t>منتج </a:t>
            </a:r>
            <a:r>
              <a:rPr lang="ar-IQ" sz="2800" b="1" u="sng" dirty="0">
                <a:latin typeface="Eras Medium ITC" panose="020B0602030504020804" pitchFamily="34" charset="0"/>
                <a:ea typeface="Calibri" panose="020F0502020204030204" pitchFamily="34" charset="0"/>
              </a:rPr>
              <a:t>اخضر صديق للبيئة ينافس المنتج الاجنبي من ناحية الجودة والسعر وبالتالي تحقيق رضا الزبون وتحقيق الميزة تنافسية، ذلك لأن الانظمة الكلفوية التقليدية اصبحت غير قادرة على مواجهة موجة التحديات المعاصرة. </a:t>
            </a:r>
            <a:r>
              <a:rPr lang="ar-IQ" sz="2800" b="1" dirty="0">
                <a:latin typeface="Eras Medium ITC" panose="020B0602030504020804" pitchFamily="34" charset="0"/>
                <a:ea typeface="Calibri" panose="020F0502020204030204" pitchFamily="34" charset="0"/>
              </a:rPr>
              <a:t> وفي ضوء ذلك تم تحديد مشكلة البحث من خلال التساؤلات الاتية:</a:t>
            </a:r>
            <a:endParaRPr lang="en-US" sz="28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1000"/>
              </a:spcAft>
              <a:buFont typeface="+mj-lt"/>
              <a:buAutoNum type="arabicPeriod"/>
            </a:pPr>
            <a:r>
              <a:rPr lang="ar-IQ" sz="2800" b="1" dirty="0">
                <a:latin typeface="Eras Medium ITC" panose="020B0602030504020804" pitchFamily="34" charset="0"/>
                <a:ea typeface="Calibri" panose="020F0502020204030204" pitchFamily="34" charset="0"/>
              </a:rPr>
              <a:t>هل بالامكان قياس التكلفة المستهدفة الخضراء للمنتجات ؟</a:t>
            </a:r>
            <a:endParaRPr lang="en-US" sz="2800" b="1" dirty="0"/>
          </a:p>
          <a:p>
            <a:pPr marL="342900" lvl="0" indent="-342900" algn="just">
              <a:spcAft>
                <a:spcPts val="1000"/>
              </a:spcAft>
              <a:buFont typeface="+mj-lt"/>
              <a:buAutoNum type="arabicPeriod"/>
            </a:pPr>
            <a:r>
              <a:rPr lang="ar-IQ" sz="2800" b="1" dirty="0">
                <a:latin typeface="Eras Medium ITC" panose="020B0602030504020804" pitchFamily="34" charset="0"/>
                <a:ea typeface="Calibri" panose="020F0502020204030204" pitchFamily="34" charset="0"/>
              </a:rPr>
              <a:t>هل تساعد تقنية التكلفة المستهدفة الخضراء على تلافي أوجه القصور بالتكلفة المستهدفة التقليدية في مجال تقديم المنتجات الصديقة للبيئة</a:t>
            </a:r>
            <a:r>
              <a:rPr lang="ar-IQ" sz="2800" b="1" dirty="0" smtClean="0">
                <a:latin typeface="Eras Medium ITC" panose="020B0602030504020804" pitchFamily="34" charset="0"/>
                <a:ea typeface="Calibri" panose="020F0502020204030204" pitchFamily="34" charset="0"/>
              </a:rPr>
              <a:t>؟</a:t>
            </a:r>
            <a:endParaRPr lang="en-US" sz="2800" b="1" dirty="0"/>
          </a:p>
        </p:txBody>
      </p:sp>
    </p:spTree>
    <p:extLst>
      <p:ext uri="{BB962C8B-B14F-4D97-AF65-F5344CB8AC3E}">
        <p14:creationId xmlns:p14="http://schemas.microsoft.com/office/powerpoint/2010/main" val="2700550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2139" y="560364"/>
            <a:ext cx="11450470" cy="1077218"/>
          </a:xfrm>
          <a:prstGeom prst="rect">
            <a:avLst/>
          </a:prstGeom>
        </p:spPr>
        <p:txBody>
          <a:bodyPr wrap="square">
            <a:spAutoFit/>
          </a:bodyPr>
          <a:lstStyle/>
          <a:p>
            <a:r>
              <a:rPr lang="ar-IQ" sz="3200" dirty="0"/>
              <a:t> </a:t>
            </a:r>
            <a:endParaRPr lang="en-US" sz="3200" dirty="0" smtClean="0"/>
          </a:p>
          <a:p>
            <a:endParaRPr lang="en-US" sz="3200" dirty="0"/>
          </a:p>
        </p:txBody>
      </p:sp>
    </p:spTree>
    <p:extLst>
      <p:ext uri="{BB962C8B-B14F-4D97-AF65-F5344CB8AC3E}">
        <p14:creationId xmlns:p14="http://schemas.microsoft.com/office/powerpoint/2010/main" val="17160790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4843" y="413495"/>
            <a:ext cx="11477766" cy="507831"/>
          </a:xfrm>
          <a:prstGeom prst="rect">
            <a:avLst/>
          </a:prstGeom>
        </p:spPr>
        <p:txBody>
          <a:bodyPr wrap="square">
            <a:spAutoFit/>
          </a:bodyPr>
          <a:lstStyle/>
          <a:p>
            <a:pPr algn="just">
              <a:spcAft>
                <a:spcPts val="800"/>
              </a:spcAft>
            </a:pPr>
            <a:r>
              <a:rPr lang="ar-EG" sz="2700" dirty="0" smtClean="0">
                <a:solidFill>
                  <a:srgbClr val="000000"/>
                </a:solidFill>
                <a:latin typeface="Calibri" panose="020F0502020204030204" pitchFamily="34" charset="0"/>
                <a:ea typeface="Times New Roman" panose="02020603050405020304" pitchFamily="18" charset="0"/>
              </a:rPr>
              <a:t>.</a:t>
            </a:r>
            <a:endParaRPr lang="en-US" sz="27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23641447"/>
      </p:ext>
    </p:extLst>
  </p:cSld>
  <p:clrMapOvr>
    <a:masterClrMapping/>
  </p:clrMapOvr>
  <mc:AlternateContent xmlns:mc="http://schemas.openxmlformats.org/markup-compatibility/2006" xmlns:p14="http://schemas.microsoft.com/office/powerpoint/2010/main">
    <mc:Choice Requires="p14">
      <p:transition spd="slow" p14:dur="4000">
        <p14:vortex di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41194" y="520733"/>
            <a:ext cx="11532358" cy="492443"/>
          </a:xfrm>
          <a:prstGeom prst="rect">
            <a:avLst/>
          </a:prstGeom>
        </p:spPr>
        <p:txBody>
          <a:bodyPr wrap="square">
            <a:spAutoFit/>
          </a:bodyPr>
          <a:lstStyle/>
          <a:p>
            <a:pPr algn="just">
              <a:spcAft>
                <a:spcPts val="800"/>
              </a:spcAft>
            </a:pPr>
            <a:r>
              <a:rPr lang="ar-SA" sz="2600" dirty="0">
                <a:solidFill>
                  <a:srgbClr val="000000"/>
                </a:solidFill>
                <a:latin typeface="Calibri" panose="020F0502020204030204" pitchFamily="34" charset="0"/>
                <a:ea typeface="Times New Roman" panose="02020603050405020304" pitchFamily="18" charset="0"/>
              </a:rPr>
              <a:t> </a:t>
            </a:r>
            <a:endParaRPr lang="en-US" sz="2600" dirty="0">
              <a:effectLst/>
              <a:latin typeface="Calibri" panose="020F0502020204030204" pitchFamily="34" charset="0"/>
              <a:ea typeface="Calibri" panose="020F0502020204030204" pitchFamily="34" charset="0"/>
            </a:endParaRPr>
          </a:p>
        </p:txBody>
      </p:sp>
      <p:sp>
        <p:nvSpPr>
          <p:cNvPr id="3" name="Rectangle 2"/>
          <p:cNvSpPr/>
          <p:nvPr/>
        </p:nvSpPr>
        <p:spPr>
          <a:xfrm>
            <a:off x="0" y="300250"/>
            <a:ext cx="11969086" cy="369332"/>
          </a:xfrm>
          <a:prstGeom prst="rect">
            <a:avLst/>
          </a:prstGeom>
        </p:spPr>
        <p:txBody>
          <a:bodyPr wrap="square">
            <a:spAutoFit/>
          </a:bodyPr>
          <a:lstStyle/>
          <a:p>
            <a:r>
              <a:rPr lang="ar-IQ" dirty="0"/>
              <a:t> </a:t>
            </a:r>
            <a:endParaRPr lang="en-US" sz="4000" b="1" dirty="0"/>
          </a:p>
        </p:txBody>
      </p:sp>
    </p:spTree>
    <p:extLst>
      <p:ext uri="{BB962C8B-B14F-4D97-AF65-F5344CB8AC3E}">
        <p14:creationId xmlns:p14="http://schemas.microsoft.com/office/powerpoint/2010/main" val="3671204232"/>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16405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703439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05175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84907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4324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123396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33605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
            <a:ext cx="12192000" cy="7839005"/>
          </a:xfrm>
          <a:prstGeom prst="rect">
            <a:avLst/>
          </a:prstGeom>
        </p:spPr>
        <p:txBody>
          <a:bodyPr wrap="square">
            <a:spAutoFit/>
          </a:bodyPr>
          <a:lstStyle/>
          <a:p>
            <a:pPr lvl="0" algn="just">
              <a:spcAft>
                <a:spcPts val="1000"/>
              </a:spcAft>
            </a:pPr>
            <a:r>
              <a:rPr lang="ar-IQ" sz="3200" b="1" dirty="0" smtClean="0">
                <a:solidFill>
                  <a:prstClr val="black"/>
                </a:solidFill>
                <a:latin typeface="Eras Medium ITC" panose="020B0602030504020804" pitchFamily="34" charset="0"/>
                <a:ea typeface="Calibri" panose="020F0502020204030204" pitchFamily="34" charset="0"/>
              </a:rPr>
              <a:t>3-هل </a:t>
            </a:r>
            <a:r>
              <a:rPr lang="ar-IQ" sz="3200" b="1" dirty="0">
                <a:solidFill>
                  <a:prstClr val="black"/>
                </a:solidFill>
                <a:latin typeface="Eras Medium ITC" panose="020B0602030504020804" pitchFamily="34" charset="0"/>
                <a:ea typeface="Calibri" panose="020F0502020204030204" pitchFamily="34" charset="0"/>
              </a:rPr>
              <a:t>ان استعمال تقنيتي التكلفة المستهدفة الخضراء والتحليل المفكك يساهم في تقديم منتجات بجودة عالية وصديقة للبيئة </a:t>
            </a:r>
            <a:r>
              <a:rPr lang="ar-IQ" sz="3200" b="1" dirty="0" smtClean="0">
                <a:solidFill>
                  <a:prstClr val="black"/>
                </a:solidFill>
                <a:latin typeface="Eras Medium ITC" panose="020B0602030504020804" pitchFamily="34" charset="0"/>
                <a:ea typeface="Calibri" panose="020F0502020204030204" pitchFamily="34" charset="0"/>
              </a:rPr>
              <a:t>؟</a:t>
            </a:r>
          </a:p>
          <a:p>
            <a:pPr algn="just">
              <a:lnSpc>
                <a:spcPct val="107000"/>
              </a:lnSpc>
            </a:pPr>
            <a:r>
              <a:rPr lang="ar-IQ" sz="3200" b="1" u="sng" dirty="0">
                <a:latin typeface="Eras Medium ITC" panose="020B0602030504020804" pitchFamily="34" charset="0"/>
                <a:ea typeface="Calibri" panose="020F0502020204030204" pitchFamily="34" charset="0"/>
                <a:cs typeface="Diwani Simple Striped"/>
              </a:rPr>
              <a:t>ثانياً: أهداف </a:t>
            </a:r>
            <a:r>
              <a:rPr lang="ar-IQ" sz="3200" b="1" u="sng" dirty="0" smtClean="0">
                <a:latin typeface="Eras Medium ITC" panose="020B0602030504020804" pitchFamily="34" charset="0"/>
                <a:ea typeface="Calibri" panose="020F0502020204030204" pitchFamily="34" charset="0"/>
                <a:cs typeface="Diwani Simple Striped"/>
              </a:rPr>
              <a:t>المحاضرة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spcAft>
                <a:spcPts val="1000"/>
              </a:spcAft>
              <a:buFont typeface="+mj-lt"/>
              <a:buAutoNum type="arabicPeriod"/>
            </a:pPr>
            <a:r>
              <a:rPr lang="ar-IQ" sz="3200" b="1" u="sng" dirty="0" smtClean="0">
                <a:latin typeface="Eras Medium ITC" panose="020B0602030504020804" pitchFamily="34" charset="0"/>
                <a:ea typeface="Calibri" panose="020F0502020204030204" pitchFamily="34" charset="0"/>
              </a:rPr>
              <a:t>توضيح </a:t>
            </a:r>
            <a:r>
              <a:rPr lang="ar-IQ" sz="3200" b="1" u="sng" dirty="0">
                <a:latin typeface="Eras Medium ITC" panose="020B0602030504020804" pitchFamily="34" charset="0"/>
                <a:ea typeface="Calibri" panose="020F0502020204030204" pitchFamily="34" charset="0"/>
              </a:rPr>
              <a:t>مفهوم المنتج الاخضر وخصائصهُ واهمية استعماله.</a:t>
            </a:r>
            <a:endParaRPr lang="en-US" sz="3200" b="1" u="sng" dirty="0"/>
          </a:p>
          <a:p>
            <a:pPr marL="342900" lvl="0" indent="-342900" algn="just">
              <a:spcAft>
                <a:spcPts val="1000"/>
              </a:spcAft>
              <a:buFont typeface="+mj-lt"/>
              <a:buAutoNum type="arabicPeriod"/>
            </a:pPr>
            <a:r>
              <a:rPr lang="ar-IQ" sz="3200" b="1" u="sng" dirty="0">
                <a:latin typeface="Eras Medium ITC" panose="020B0602030504020804" pitchFamily="34" charset="0"/>
                <a:ea typeface="Calibri" panose="020F0502020204030204" pitchFamily="34" charset="0"/>
              </a:rPr>
              <a:t>بيان المرتكزات المعرفية </a:t>
            </a:r>
            <a:r>
              <a:rPr lang="ar-IQ" sz="3200" b="1" u="sng" dirty="0" smtClean="0">
                <a:latin typeface="Eras Medium ITC" panose="020B0602030504020804" pitchFamily="34" charset="0"/>
                <a:ea typeface="Calibri" panose="020F0502020204030204" pitchFamily="34" charset="0"/>
              </a:rPr>
              <a:t>لتقني</a:t>
            </a:r>
            <a:r>
              <a:rPr lang="ar-IQ" sz="3200" b="1" u="sng" dirty="0">
                <a:latin typeface="Eras Medium ITC" panose="020B0602030504020804" pitchFamily="34" charset="0"/>
                <a:ea typeface="Calibri" panose="020F0502020204030204" pitchFamily="34" charset="0"/>
              </a:rPr>
              <a:t>ة</a:t>
            </a:r>
            <a:r>
              <a:rPr lang="ar-IQ" sz="3200" b="1" u="sng" dirty="0" smtClean="0">
                <a:latin typeface="Eras Medium ITC" panose="020B0602030504020804" pitchFamily="34" charset="0"/>
                <a:ea typeface="Calibri" panose="020F0502020204030204" pitchFamily="34" charset="0"/>
              </a:rPr>
              <a:t> </a:t>
            </a:r>
            <a:r>
              <a:rPr lang="ar-IQ" sz="3200" b="1" u="sng" dirty="0">
                <a:latin typeface="Eras Medium ITC" panose="020B0602030504020804" pitchFamily="34" charset="0"/>
                <a:ea typeface="Calibri" panose="020F0502020204030204" pitchFamily="34" charset="0"/>
              </a:rPr>
              <a:t>التكلفة المستهدفة الخضراء .</a:t>
            </a:r>
            <a:endParaRPr lang="en-US" sz="3200" b="1" u="sng" dirty="0"/>
          </a:p>
          <a:p>
            <a:pPr marL="342900" lvl="0" indent="-342900" algn="just">
              <a:spcAft>
                <a:spcPts val="1000"/>
              </a:spcAft>
              <a:buFont typeface="+mj-lt"/>
              <a:buAutoNum type="arabicPeriod"/>
            </a:pPr>
            <a:r>
              <a:rPr lang="ar-IQ" sz="3200" b="1" u="sng" dirty="0">
                <a:latin typeface="Eras Medium ITC" panose="020B0602030504020804" pitchFamily="34" charset="0"/>
                <a:ea typeface="Calibri" panose="020F0502020204030204" pitchFamily="34" charset="0"/>
              </a:rPr>
              <a:t>تقديم دراسة ميدانية عن كيفية استعمال تقنية التكلفة المستهدفة الخضراء من أجل تقديم منتج صديق للبيئة يحقق تكلفة مخفضة ويحسن من جودة المنتج</a:t>
            </a:r>
            <a:r>
              <a:rPr lang="ar-IQ" sz="3200" b="1" u="sng" dirty="0" smtClean="0">
                <a:latin typeface="Eras Medium ITC" panose="020B0602030504020804" pitchFamily="34" charset="0"/>
                <a:ea typeface="Calibri" panose="020F0502020204030204" pitchFamily="34" charset="0"/>
              </a:rPr>
              <a:t>.</a:t>
            </a:r>
          </a:p>
          <a:p>
            <a:pPr algn="just">
              <a:lnSpc>
                <a:spcPct val="107000"/>
              </a:lnSpc>
            </a:pPr>
            <a:r>
              <a:rPr lang="ar-IQ" sz="3600" b="1" u="sng" dirty="0">
                <a:latin typeface="Eras Medium ITC" panose="020B0602030504020804" pitchFamily="34" charset="0"/>
                <a:ea typeface="Calibri" panose="020F0502020204030204" pitchFamily="34" charset="0"/>
                <a:cs typeface="Diwani Simple Striped"/>
              </a:rPr>
              <a:t>ثالثاً: </a:t>
            </a:r>
            <a:r>
              <a:rPr lang="ar-IQ" sz="3600" b="1" u="sng" dirty="0" smtClean="0">
                <a:latin typeface="Eras Medium ITC" panose="020B0602030504020804" pitchFamily="34" charset="0"/>
                <a:ea typeface="Calibri" panose="020F0502020204030204" pitchFamily="34" charset="0"/>
                <a:cs typeface="Diwani Simple Striped"/>
              </a:rPr>
              <a:t>المرتكزات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ar-IQ" sz="3200" dirty="0" smtClean="0">
                <a:latin typeface="Eras Medium ITC" panose="020B06020305040208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pPr>
            <a:r>
              <a:rPr lang="ar-IQ" sz="3200" b="1" dirty="0">
                <a:latin typeface="Eras Medium ITC" panose="020B0602030504020804" pitchFamily="34" charset="0"/>
                <a:ea typeface="Calibri" panose="020F0502020204030204" pitchFamily="34" charset="0"/>
              </a:rPr>
              <a:t> "يساعد قياس واستعمال التكلفة المستهدفة الخضراء ادارة الشركات على تخفيض التكاليف للمنتجات وتحسين جودة المنتجات ."</a:t>
            </a:r>
            <a:endParaRPr lang="en-US" sz="2400" dirty="0">
              <a:latin typeface="Calibri" panose="020F0502020204030204" pitchFamily="34" charset="0"/>
              <a:ea typeface="Calibri" panose="020F0502020204030204" pitchFamily="34" charset="0"/>
              <a:cs typeface="Arial" panose="020B0604020202020204" pitchFamily="34" charset="0"/>
            </a:endParaRPr>
          </a:p>
          <a:p>
            <a:pPr lvl="0" algn="just">
              <a:spcAft>
                <a:spcPts val="1000"/>
              </a:spcAft>
            </a:pPr>
            <a:endParaRPr lang="en-US" sz="3200" b="1" dirty="0"/>
          </a:p>
          <a:p>
            <a:pPr algn="just">
              <a:lnSpc>
                <a:spcPct val="107000"/>
              </a:lnSpc>
            </a:pPr>
            <a:r>
              <a:rPr lang="ar-IQ" sz="3200" b="1" dirty="0">
                <a:latin typeface="Eras Medium ITC" panose="020B0602030504020804" pitchFamily="34" charset="0"/>
                <a:ea typeface="Calibri" panose="020F0502020204030204" pitchFamily="34" charset="0"/>
                <a:cs typeface="Diwani Simple Striped"/>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spcAft>
                <a:spcPts val="1000"/>
              </a:spcAft>
            </a:pPr>
            <a:endParaRPr lang="en-US" sz="2800" b="1" dirty="0">
              <a:solidFill>
                <a:prstClr val="black"/>
              </a:solidFill>
            </a:endParaRPr>
          </a:p>
        </p:txBody>
      </p:sp>
    </p:spTree>
    <p:extLst>
      <p:ext uri="{BB962C8B-B14F-4D97-AF65-F5344CB8AC3E}">
        <p14:creationId xmlns:p14="http://schemas.microsoft.com/office/powerpoint/2010/main" val="38679029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invX="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579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7421" y="0"/>
            <a:ext cx="12014579" cy="5464316"/>
          </a:xfrm>
          <a:prstGeom prst="rect">
            <a:avLst/>
          </a:prstGeom>
        </p:spPr>
        <p:txBody>
          <a:bodyPr wrap="square">
            <a:spAutoFit/>
          </a:bodyPr>
          <a:lstStyle/>
          <a:p>
            <a:pPr marL="342900" lvl="0" indent="-342900" algn="just">
              <a:lnSpc>
                <a:spcPct val="107000"/>
              </a:lnSpc>
              <a:spcAft>
                <a:spcPts val="800"/>
              </a:spcAft>
              <a:buFont typeface="Symbol" panose="05050102010706020507" pitchFamily="18" charset="2"/>
              <a:buChar char=""/>
            </a:pPr>
            <a:r>
              <a:rPr lang="ar-IQ" sz="3200" b="1" u="sng" dirty="0" smtClean="0">
                <a:latin typeface="Calibri" panose="020F0502020204030204" pitchFamily="34" charset="0"/>
                <a:ea typeface="Calibri" panose="020F0502020204030204" pitchFamily="34" charset="0"/>
              </a:rPr>
              <a:t>مفهوم المنتج الاخضر </a:t>
            </a:r>
            <a:r>
              <a:rPr lang="ar-IQ" sz="3200" b="1" dirty="0" smtClean="0">
                <a:latin typeface="Calibri" panose="020F0502020204030204" pitchFamily="34" charset="0"/>
                <a:ea typeface="Calibri" panose="020F0502020204030204" pitchFamily="34" charset="0"/>
              </a:rPr>
              <a:t>:ان المنتج </a:t>
            </a:r>
            <a:r>
              <a:rPr lang="ar-IQ" sz="3200" b="1" dirty="0">
                <a:latin typeface="Calibri" panose="020F0502020204030204" pitchFamily="34" charset="0"/>
                <a:ea typeface="Calibri" panose="020F0502020204030204" pitchFamily="34" charset="0"/>
              </a:rPr>
              <a:t>الاخضر هو ذلك المنتج المصمم لتقليل الاثار البيئية خلال دورة حياته الكاملة من خلال استخدام موارد متجدده وتفادي استخدام الموارد غير المتجدده، تفادي استخدام المواد السامة، وتفادي استخدام المواد غير القابلة للتدوير</a:t>
            </a:r>
            <a:r>
              <a:rPr lang="en-US" sz="3200" b="1" dirty="0">
                <a:latin typeface="Calibri" panose="020F0502020204030204" pitchFamily="34" charset="0"/>
                <a:ea typeface="Calibri" panose="020F0502020204030204" pitchFamily="34" charset="0"/>
                <a:cs typeface="Arial" panose="020B0604020202020204" pitchFamily="34" charset="0"/>
              </a:rPr>
              <a:t> Durif </a:t>
            </a:r>
            <a:r>
              <a:rPr lang="en-US" sz="3200" b="1" dirty="0" err="1">
                <a:latin typeface="Calibri" panose="020F0502020204030204" pitchFamily="34" charset="0"/>
                <a:ea typeface="Calibri" panose="020F0502020204030204" pitchFamily="34" charset="0"/>
                <a:cs typeface="Arial" panose="020B0604020202020204" pitchFamily="34" charset="0"/>
              </a:rPr>
              <a:t>etal</a:t>
            </a:r>
            <a:r>
              <a:rPr lang="en-US" sz="3200" b="1" dirty="0">
                <a:latin typeface="Calibri" panose="020F0502020204030204" pitchFamily="34" charset="0"/>
                <a:ea typeface="Calibri" panose="020F0502020204030204" pitchFamily="34" charset="0"/>
                <a:cs typeface="Arial" panose="020B0604020202020204" pitchFamily="34" charset="0"/>
              </a:rPr>
              <a:t>, 2010: 27)</a:t>
            </a:r>
            <a:r>
              <a:rPr lang="ar-IQ" sz="3200" b="1" dirty="0">
                <a:latin typeface="Calibri" panose="020F0502020204030204" pitchFamily="34" charset="0"/>
                <a:ea typeface="Calibri" panose="020F0502020204030204" pitchFamily="34" charset="0"/>
              </a:rPr>
              <a:t>).</a:t>
            </a:r>
            <a:endParaRPr lang="en-US" sz="2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Symbol" panose="05050102010706020507" pitchFamily="18" charset="2"/>
              <a:buChar char=""/>
            </a:pPr>
            <a:r>
              <a:rPr lang="ar-IQ" sz="3200" b="1" dirty="0">
                <a:latin typeface="Calibri" panose="020F0502020204030204" pitchFamily="34" charset="0"/>
                <a:ea typeface="Calibri" panose="020F0502020204030204" pitchFamily="34" charset="0"/>
              </a:rPr>
              <a:t>كما وتم تعريفه على إنه اي منتج تم تصميمهُ وتصنيعهُ وفقاً لمجموعة من المعايير التي تهدف الى حماية البيئة من اي اضرار وتقليل استنزاف الموارد الطبيعية مع المحافظة على وظائف المنتج الاساسية، اي تلك الخصائص التي تلبي رغبات الزبائن مع عدم الاضرار بالبيئة او تكون نافعة للبيئة، </a:t>
            </a:r>
            <a:r>
              <a:rPr lang="ar-IQ" sz="3200" b="1" u="sng" dirty="0">
                <a:latin typeface="Calibri" panose="020F0502020204030204" pitchFamily="34" charset="0"/>
                <a:ea typeface="Calibri" panose="020F0502020204030204" pitchFamily="34" charset="0"/>
              </a:rPr>
              <a:t>والمنتج الاخضر هو المنتج الذي يتسم بعدة خصائص منها (عدم استخدام مواد حافظة، استهلالك الحد الادنى من الطاقة، المحافظة على المواد الخام واستهلاك الحد الادنى منها، وعدم استخدام مواد سامه في </a:t>
            </a:r>
            <a:r>
              <a:rPr lang="ar-IQ" sz="3200" b="1" u="sng" dirty="0" smtClean="0">
                <a:latin typeface="Calibri" panose="020F0502020204030204" pitchFamily="34" charset="0"/>
                <a:ea typeface="Calibri" panose="020F0502020204030204" pitchFamily="34" charset="0"/>
              </a:rPr>
              <a:t>المنتج).</a:t>
            </a:r>
            <a:endParaRPr lang="en-US" sz="2400" u="sng"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32477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p:cNvPicPr>
            <a:picLocks noChangeAspect="1"/>
          </p:cNvPicPr>
          <p:nvPr/>
        </p:nvPicPr>
        <p:blipFill rotWithShape="1">
          <a:blip r:embed="rId2" cstate="print">
            <a:extLst>
              <a:ext uri="{28A0092B-C50C-407E-A947-70E740481C1C}">
                <a14:useLocalDpi xmlns:a14="http://schemas.microsoft.com/office/drawing/2010/main" val="0"/>
              </a:ext>
            </a:extLst>
          </a:blip>
          <a:srcRect l="9854" t="6994" r="15829" b="10383"/>
          <a:stretch/>
        </p:blipFill>
        <p:spPr>
          <a:xfrm>
            <a:off x="494723" y="4554000"/>
            <a:ext cx="2072375" cy="2304000"/>
          </a:xfrm>
          <a:prstGeom prst="rect">
            <a:avLst/>
          </a:prstGeom>
        </p:spPr>
      </p:pic>
      <p:sp>
        <p:nvSpPr>
          <p:cNvPr id="2" name="Rectangle 1"/>
          <p:cNvSpPr/>
          <p:nvPr/>
        </p:nvSpPr>
        <p:spPr>
          <a:xfrm>
            <a:off x="0" y="0"/>
            <a:ext cx="12192000" cy="6612066"/>
          </a:xfrm>
          <a:prstGeom prst="rect">
            <a:avLst/>
          </a:prstGeom>
        </p:spPr>
        <p:txBody>
          <a:bodyPr wrap="square">
            <a:spAutoFit/>
          </a:bodyPr>
          <a:lstStyle/>
          <a:p>
            <a:pPr lvl="0"/>
            <a:r>
              <a:rPr lang="ar-IQ" sz="3200" b="1" dirty="0">
                <a:solidFill>
                  <a:prstClr val="black"/>
                </a:solidFill>
                <a:latin typeface="Calibri" panose="020F0502020204030204" pitchFamily="34" charset="0"/>
                <a:ea typeface="Calibri" panose="020F0502020204030204" pitchFamily="34" charset="0"/>
              </a:rPr>
              <a:t>يشير مصطلح المنتج الاخضر الى المنتجات التي لن تسبب تلوث للارض او تسبب استنزاف للموارد الطبيعية من خلال دمج الاستراتيجيات البيئية مع العملية الانتاجية من خلال استخدام مواد يمكن اعادة تدويرها واستخدام مواد اقل سمية للحد من تأثيراتها على البيئة </a:t>
            </a:r>
            <a:r>
              <a:rPr lang="ar-IQ" sz="3200" b="1" dirty="0" smtClean="0">
                <a:solidFill>
                  <a:prstClr val="black"/>
                </a:solidFill>
                <a:latin typeface="Calibri" panose="020F0502020204030204" pitchFamily="34" charset="0"/>
                <a:ea typeface="Calibri" panose="020F0502020204030204" pitchFamily="34" charset="0"/>
              </a:rPr>
              <a:t>.</a:t>
            </a:r>
          </a:p>
          <a:p>
            <a:pPr algn="just">
              <a:lnSpc>
                <a:spcPct val="107000"/>
              </a:lnSpc>
              <a:spcAft>
                <a:spcPts val="800"/>
              </a:spcAft>
            </a:pPr>
            <a:r>
              <a:rPr lang="ar-IQ" sz="3200" b="1" dirty="0">
                <a:latin typeface="Calibri" panose="020F0502020204030204" pitchFamily="34" charset="0"/>
                <a:ea typeface="Calibri" panose="020F0502020204030204" pitchFamily="34" charset="0"/>
              </a:rPr>
              <a:t>ومن المفاهيم اعلاه نجد إنه </a:t>
            </a:r>
            <a:r>
              <a:rPr lang="ar-IQ" sz="3200" b="1" u="sng" dirty="0">
                <a:latin typeface="Calibri" panose="020F0502020204030204" pitchFamily="34" charset="0"/>
                <a:ea typeface="Calibri" panose="020F0502020204030204" pitchFamily="34" charset="0"/>
              </a:rPr>
              <a:t>من الممكن ان نحدد للمنتج الاخضر عدة ابعاد يقوم عليها وهي (الحد من استخدام الموارد الطبيعية والحفاظ عليها، تجنب استخدام المواد السامة المضره بالبيئة، العمل على تخفيض نسب التلوث، واستخدام الطاقة المتجددة). بالاضافة الى ذلك نستنتج انه على الشركات التي تقدم المنتجات الخضراء  مراعاة عدم المساس بجودة المنتج ووظائفه الاساسية والعمل على ارضاء الزبائن وتلبية رغباتهم</a:t>
            </a:r>
            <a:r>
              <a:rPr lang="ar-IQ" sz="3200" b="1" u="sng" dirty="0" smtClean="0">
                <a:latin typeface="Calibri" panose="020F0502020204030204" pitchFamily="34" charset="0"/>
                <a:ea typeface="Calibri" panose="020F0502020204030204" pitchFamily="34" charset="0"/>
              </a:rPr>
              <a:t>.</a:t>
            </a:r>
          </a:p>
          <a:p>
            <a:pPr algn="just">
              <a:lnSpc>
                <a:spcPct val="107000"/>
              </a:lnSpc>
              <a:spcAft>
                <a:spcPts val="800"/>
              </a:spcAft>
            </a:pPr>
            <a:r>
              <a:rPr lang="ar-IQ" sz="2800" b="1" dirty="0">
                <a:latin typeface="Calibri" panose="020F0502020204030204" pitchFamily="34" charset="0"/>
                <a:ea typeface="Calibri" panose="020F0502020204030204" pitchFamily="34" charset="0"/>
              </a:rPr>
              <a:t>ان المنتجات الخضراء تتسم بوجود مشكلة في ارتفاع تكاليف المنتجات الخضراء مقارنة بالمنتجات التقليدية ومواجهة الوحدات الاقتصادية الضغوط الاستراتيجية والتنظيمية  للحد من تأثيراتها على البيئة من خلال مسؤولياتها تجاه البيئة إن هذه الضغوط تتطلب من الوحدات الاقتصادية تغيير الطريقة التي تعمل بها وعليهِ سيتم تناول كيف طورت التكلفة المستهدفة التقليدية  الى خضراء لتساعد الوحدات الاقتصادية على تلبية أهداف الاستدامة </a:t>
            </a:r>
            <a:r>
              <a:rPr lang="ar-IQ" sz="2800" b="1" dirty="0" smtClean="0">
                <a:latin typeface="Calibri" panose="020F0502020204030204" pitchFamily="34" charset="0"/>
                <a:ea typeface="Calibri" panose="020F0502020204030204" pitchFamily="34" charset="0"/>
              </a:rPr>
              <a:t>البيئية</a:t>
            </a:r>
            <a:endPar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62404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0125" y="0"/>
            <a:ext cx="12041875" cy="7757252"/>
          </a:xfrm>
          <a:prstGeom prst="rect">
            <a:avLst/>
          </a:prstGeom>
        </p:spPr>
        <p:txBody>
          <a:bodyPr wrap="square">
            <a:spAutoFit/>
          </a:bodyPr>
          <a:lstStyle/>
          <a:p>
            <a:pPr lvl="0" algn="just">
              <a:lnSpc>
                <a:spcPct val="107000"/>
              </a:lnSpc>
              <a:spcAft>
                <a:spcPts val="800"/>
              </a:spcAft>
            </a:pPr>
            <a:r>
              <a:rPr lang="ar-IQ" sz="2800" b="1" dirty="0">
                <a:solidFill>
                  <a:prstClr val="black"/>
                </a:solidFill>
                <a:latin typeface="Calibri" panose="020F0502020204030204" pitchFamily="34" charset="0"/>
                <a:ea typeface="Calibri" panose="020F0502020204030204" pitchFamily="34" charset="0"/>
              </a:rPr>
              <a:t>.</a:t>
            </a:r>
            <a:r>
              <a:rPr lang="ar-IQ" sz="2800" b="1" u="sng" dirty="0">
                <a:solidFill>
                  <a:prstClr val="black"/>
                </a:solidFill>
                <a:latin typeface="Calibri" panose="020F0502020204030204" pitchFamily="34" charset="0"/>
                <a:ea typeface="Calibri" panose="020F0502020204030204" pitchFamily="34" charset="0"/>
              </a:rPr>
              <a:t>وتشمل </a:t>
            </a:r>
            <a:r>
              <a:rPr lang="ar-IQ" sz="2800" b="1" u="sng" dirty="0" smtClean="0">
                <a:solidFill>
                  <a:prstClr val="black"/>
                </a:solidFill>
                <a:latin typeface="Calibri" panose="020F0502020204030204" pitchFamily="34" charset="0"/>
                <a:ea typeface="Calibri" panose="020F0502020204030204" pitchFamily="34" charset="0"/>
              </a:rPr>
              <a:t>هذه </a:t>
            </a:r>
            <a:r>
              <a:rPr lang="ar-IQ" sz="2800" b="1" u="sng" dirty="0">
                <a:solidFill>
                  <a:prstClr val="black"/>
                </a:solidFill>
                <a:latin typeface="Calibri" panose="020F0502020204030204" pitchFamily="34" charset="0"/>
                <a:ea typeface="Calibri" panose="020F0502020204030204" pitchFamily="34" charset="0"/>
              </a:rPr>
              <a:t>الاهداف جعل البنية الاساسية للوحدة الاقتصادية اكثر كفاءة، تصميم المنتجات بسمات وخصائص مستدامة بيئياً، فضلاً عن استخدام الاستدامة كميزة تنافسية </a:t>
            </a:r>
            <a:r>
              <a:rPr lang="ar-IQ" sz="2800" b="1" u="sng" dirty="0" smtClean="0">
                <a:solidFill>
                  <a:prstClr val="black"/>
                </a:solidFill>
                <a:latin typeface="Calibri" panose="020F0502020204030204" pitchFamily="34" charset="0"/>
                <a:ea typeface="Calibri" panose="020F0502020204030204" pitchFamily="34" charset="0"/>
              </a:rPr>
              <a:t>للشركة </a:t>
            </a:r>
            <a:r>
              <a:rPr lang="ar-IQ" sz="2800" b="1" u="sng" dirty="0">
                <a:solidFill>
                  <a:prstClr val="black"/>
                </a:solidFill>
                <a:latin typeface="Calibri" panose="020F0502020204030204" pitchFamily="34" charset="0"/>
                <a:ea typeface="Calibri" panose="020F0502020204030204" pitchFamily="34" charset="0"/>
              </a:rPr>
              <a:t>عن طريق استخدام التكلفة المستهدفة الخضراء كأداة للوصول الى الاهداف البيئية</a:t>
            </a:r>
            <a:r>
              <a:rPr lang="ar-IQ" sz="2800" b="1" u="sng" dirty="0" smtClean="0">
                <a:solidFill>
                  <a:prstClr val="black"/>
                </a:solidFill>
                <a:latin typeface="Calibri" panose="020F0502020204030204" pitchFamily="34" charset="0"/>
                <a:ea typeface="Calibri" panose="020F0502020204030204" pitchFamily="34" charset="0"/>
              </a:rPr>
              <a:t>.</a:t>
            </a:r>
          </a:p>
          <a:p>
            <a:pPr algn="just">
              <a:lnSpc>
                <a:spcPct val="107000"/>
              </a:lnSpc>
              <a:spcAft>
                <a:spcPts val="800"/>
              </a:spcAft>
            </a:pPr>
            <a:r>
              <a:rPr lang="ar-IQ" sz="2800" b="1" i="1" u="sng" dirty="0">
                <a:latin typeface="Calibri" panose="020F0502020204030204" pitchFamily="34" charset="0"/>
                <a:ea typeface="Calibri" panose="020F0502020204030204" pitchFamily="34" charset="0"/>
              </a:rPr>
              <a:t>: مفهوم التكلفة المستهدفة الخضراء</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sz="2800" b="1" dirty="0">
                <a:latin typeface="Calibri" panose="020F0502020204030204" pitchFamily="34" charset="0"/>
                <a:ea typeface="Calibri" panose="020F0502020204030204" pitchFamily="34" charset="0"/>
              </a:rPr>
              <a:t>وعرف </a:t>
            </a:r>
            <a:r>
              <a:rPr lang="en-US" sz="2800" b="1" dirty="0">
                <a:latin typeface="Calibri" panose="020F0502020204030204" pitchFamily="34" charset="0"/>
                <a:ea typeface="Calibri" panose="020F0502020204030204" pitchFamily="34" charset="0"/>
                <a:cs typeface="Arial" panose="020B0604020202020204" pitchFamily="34" charset="0"/>
              </a:rPr>
              <a:t>Nishimura</a:t>
            </a:r>
            <a:r>
              <a:rPr lang="ar-IQ" sz="2800" b="1" dirty="0">
                <a:latin typeface="Calibri" panose="020F0502020204030204" pitchFamily="34" charset="0"/>
                <a:ea typeface="Calibri" panose="020F0502020204030204" pitchFamily="34" charset="0"/>
              </a:rPr>
              <a:t> </a:t>
            </a:r>
            <a:r>
              <a:rPr lang="ar-IQ" sz="2800" b="1" u="sng" dirty="0">
                <a:latin typeface="Calibri" panose="020F0502020204030204" pitchFamily="34" charset="0"/>
                <a:ea typeface="Calibri" panose="020F0502020204030204" pitchFamily="34" charset="0"/>
              </a:rPr>
              <a:t>التكلفة المستهدفة الخضراء بأنها تقنية تعتمد على فكرة دمج تكاليف المتطلبات البيئية مع التكلفة المستهدفة التقليدية</a:t>
            </a:r>
            <a:r>
              <a:rPr lang="ar-IQ" sz="2800" b="1" dirty="0">
                <a:latin typeface="Calibri" panose="020F0502020204030204" pitchFamily="34" charset="0"/>
                <a:ea typeface="Calibri" panose="020F0502020204030204" pitchFamily="34" charset="0"/>
              </a:rPr>
              <a:t>، مثلاً عند تحديد السعر المستهدف يعني بما في ذلك تحديد علاوة سعرية خضراء، واستخدام اسلوب كايزن الاخضر، وهذا سينعكس على مختلف المبادئ السته للتكلفة المستهدفة وهي (التركيز على الزبون، التركيز على التصميم</a:t>
            </a:r>
            <a:r>
              <a:rPr lang="ar-IQ" sz="2800" b="1" dirty="0" smtClean="0">
                <a:latin typeface="Calibri" panose="020F0502020204030204" pitchFamily="34" charset="0"/>
                <a:ea typeface="Calibri" panose="020F0502020204030204" pitchFamily="34" charset="0"/>
              </a:rPr>
              <a:t>،، </a:t>
            </a:r>
            <a:r>
              <a:rPr lang="ar-IQ" sz="2800" b="1" dirty="0">
                <a:latin typeface="Calibri" panose="020F0502020204030204" pitchFamily="34" charset="0"/>
                <a:ea typeface="Calibri" panose="020F0502020204030204" pitchFamily="34" charset="0"/>
              </a:rPr>
              <a:t>فرق العمل، توجيه دورة حياة المنتج، و إشراك سلسلة القيمة) </a:t>
            </a:r>
            <a:r>
              <a:rPr lang="en-US" sz="2800" b="1" dirty="0">
                <a:latin typeface="Calibri" panose="020F0502020204030204" pitchFamily="34" charset="0"/>
                <a:ea typeface="Calibri" panose="020F0502020204030204" pitchFamily="34" charset="0"/>
                <a:cs typeface="Arial" panose="020B0604020202020204" pitchFamily="34" charset="0"/>
              </a:rPr>
              <a:t>(Nishimora,2014:56)</a:t>
            </a:r>
            <a:r>
              <a:rPr lang="ar-IQ" sz="2800" b="1" dirty="0">
                <a:latin typeface="Calibri" panose="020F0502020204030204" pitchFamily="34" charset="0"/>
                <a:ea typeface="Calibri" panose="020F0502020204030204" pitchFamily="34" charset="0"/>
              </a:rPr>
              <a:t>. </a:t>
            </a:r>
            <a:r>
              <a:rPr lang="ar-IQ" sz="2800" b="1" u="sng" dirty="0">
                <a:latin typeface="Calibri" panose="020F0502020204030204" pitchFamily="34" charset="0"/>
                <a:ea typeface="Calibri" panose="020F0502020204030204" pitchFamily="34" charset="0"/>
              </a:rPr>
              <a:t>ويستند مصطلح التكلفة المستهدفة الخضراء على ست خطوات لتطوير الشكل التقليدي للتكلفة المستهدفة وهي: </a:t>
            </a:r>
            <a:endParaRPr lang="en-US" sz="2000" u="sng"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تحديد وتقييم المواصفات والوظائف الخضراء</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تقييم سعر البيع المستهدف وعلاوة السعر الاخضر</a:t>
            </a:r>
            <a:endParaRPr lang="en-US" sz="20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 typeface="+mj-lt"/>
              <a:buAutoNum type="arabicPeriod"/>
            </a:pPr>
            <a:r>
              <a:rPr lang="ar-IQ" sz="2800" b="1" dirty="0">
                <a:latin typeface="Calibri" panose="020F0502020204030204" pitchFamily="34" charset="0"/>
                <a:ea typeface="Calibri" panose="020F0502020204030204" pitchFamily="34" charset="0"/>
              </a:rPr>
              <a:t>تعديل هامش الربح الاخضر، </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endParaRPr lang="en-US" sz="32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72990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rotWithShape="1">
          <a:blip r:embed="rId2">
            <a:extLst>
              <a:ext uri="{28A0092B-C50C-407E-A947-70E740481C1C}">
                <a14:useLocalDpi xmlns:a14="http://schemas.microsoft.com/office/drawing/2010/main" val="0"/>
              </a:ext>
            </a:extLst>
          </a:blip>
          <a:srcRect l="12361" t="17607" r="12098" b="17312"/>
          <a:stretch/>
        </p:blipFill>
        <p:spPr>
          <a:xfrm>
            <a:off x="509665" y="388502"/>
            <a:ext cx="2878112" cy="1648918"/>
          </a:xfrm>
          <a:prstGeom prst="rect">
            <a:avLst/>
          </a:prstGeom>
          <a:effectLst>
            <a:outerShdw sx="1000" sy="1000" algn="ctr" rotWithShape="0">
              <a:srgbClr val="000000"/>
            </a:outerShdw>
          </a:effectLst>
        </p:spPr>
      </p:pic>
      <p:sp>
        <p:nvSpPr>
          <p:cNvPr id="3" name="Rectangle 2"/>
          <p:cNvSpPr/>
          <p:nvPr/>
        </p:nvSpPr>
        <p:spPr>
          <a:xfrm>
            <a:off x="0" y="0"/>
            <a:ext cx="12192000" cy="584775"/>
          </a:xfrm>
          <a:prstGeom prst="rect">
            <a:avLst/>
          </a:prstGeom>
        </p:spPr>
        <p:txBody>
          <a:bodyPr wrap="square">
            <a:spAutoFit/>
          </a:bodyPr>
          <a:lstStyle/>
          <a:p>
            <a:r>
              <a:rPr lang="ar-IQ" sz="3200" b="1" dirty="0" smtClean="0">
                <a:effectLst>
                  <a:outerShdw blurRad="50800" dist="38100" algn="tr" rotWithShape="0">
                    <a:prstClr val="black">
                      <a:alpha val="40000"/>
                    </a:prstClr>
                  </a:outerShdw>
                </a:effectLst>
              </a:rPr>
              <a:t>1</a:t>
            </a:r>
            <a:endParaRPr lang="en-US" sz="2400" b="1" dirty="0"/>
          </a:p>
        </p:txBody>
      </p:sp>
      <p:sp>
        <p:nvSpPr>
          <p:cNvPr id="2" name="Rectangle 1"/>
          <p:cNvSpPr/>
          <p:nvPr/>
        </p:nvSpPr>
        <p:spPr>
          <a:xfrm>
            <a:off x="0" y="0"/>
            <a:ext cx="12192000" cy="6788397"/>
          </a:xfrm>
          <a:prstGeom prst="rect">
            <a:avLst/>
          </a:prstGeom>
        </p:spPr>
        <p:txBody>
          <a:bodyPr wrap="square">
            <a:spAutoFit/>
          </a:bodyPr>
          <a:lstStyle/>
          <a:p>
            <a:pPr lvl="0" algn="just">
              <a:lnSpc>
                <a:spcPct val="107000"/>
              </a:lnSpc>
              <a:spcAft>
                <a:spcPts val="800"/>
              </a:spcAft>
            </a:pPr>
            <a:r>
              <a:rPr lang="ar-IQ" sz="2800" b="1" dirty="0" smtClean="0">
                <a:solidFill>
                  <a:prstClr val="black"/>
                </a:solidFill>
                <a:latin typeface="Calibri" panose="020F0502020204030204" pitchFamily="34" charset="0"/>
                <a:ea typeface="Calibri" panose="020F0502020204030204" pitchFamily="34" charset="0"/>
              </a:rPr>
              <a:t>4-توزيع </a:t>
            </a:r>
            <a:r>
              <a:rPr lang="ar-IQ" sz="2800" b="1" dirty="0">
                <a:solidFill>
                  <a:prstClr val="black"/>
                </a:solidFill>
                <a:latin typeface="Calibri" panose="020F0502020204030204" pitchFamily="34" charset="0"/>
                <a:ea typeface="Calibri" panose="020F0502020204030204" pitchFamily="34" charset="0"/>
              </a:rPr>
              <a:t>التكاليف على موجهات التكلفة</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ar-IQ" sz="2800" b="1" dirty="0" smtClean="0">
                <a:solidFill>
                  <a:prstClr val="black"/>
                </a:solidFill>
                <a:latin typeface="Calibri" panose="020F0502020204030204" pitchFamily="34" charset="0"/>
                <a:ea typeface="Calibri" panose="020F0502020204030204" pitchFamily="34" charset="0"/>
              </a:rPr>
              <a:t>5- </a:t>
            </a:r>
            <a:r>
              <a:rPr lang="ar-IQ" sz="2800" b="1" dirty="0">
                <a:solidFill>
                  <a:prstClr val="black"/>
                </a:solidFill>
                <a:latin typeface="Calibri" panose="020F0502020204030204" pitchFamily="34" charset="0"/>
                <a:ea typeface="Calibri" panose="020F0502020204030204" pitchFamily="34" charset="0"/>
              </a:rPr>
              <a:t>تنفيذ مقاييس إدارة التكلفة</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gn="just">
              <a:lnSpc>
                <a:spcPct val="107000"/>
              </a:lnSpc>
              <a:spcAft>
                <a:spcPts val="800"/>
              </a:spcAft>
            </a:pPr>
            <a:r>
              <a:rPr lang="ar-IQ" sz="2800" b="1" dirty="0" smtClean="0">
                <a:solidFill>
                  <a:prstClr val="black"/>
                </a:solidFill>
                <a:latin typeface="Calibri" panose="020F0502020204030204" pitchFamily="34" charset="0"/>
                <a:ea typeface="Calibri" panose="020F0502020204030204" pitchFamily="34" charset="0"/>
              </a:rPr>
              <a:t>6-وتنفيذ </a:t>
            </a:r>
            <a:r>
              <a:rPr lang="ar-IQ" sz="2800" b="1" dirty="0">
                <a:solidFill>
                  <a:prstClr val="black"/>
                </a:solidFill>
                <a:latin typeface="Calibri" panose="020F0502020204030204" pitchFamily="34" charset="0"/>
                <a:ea typeface="Calibri" panose="020F0502020204030204" pitchFamily="34" charset="0"/>
              </a:rPr>
              <a:t>تكاليف كايزن الخضراء(</a:t>
            </a:r>
            <a:r>
              <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rPr>
              <a:t>26</a:t>
            </a:r>
            <a:r>
              <a:rPr lang="ar-IQ" sz="2800" b="1" dirty="0">
                <a:solidFill>
                  <a:prstClr val="black"/>
                </a:solidFill>
                <a:latin typeface="Calibri" panose="020F0502020204030204" pitchFamily="34" charset="0"/>
                <a:ea typeface="Calibri" panose="020F0502020204030204" pitchFamily="34" charset="0"/>
              </a:rPr>
              <a:t>-</a:t>
            </a:r>
            <a:r>
              <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rPr>
              <a:t>27</a:t>
            </a:r>
            <a:r>
              <a:rPr lang="ar-IQ" sz="2800" b="1" dirty="0">
                <a:solidFill>
                  <a:prstClr val="black"/>
                </a:solidFill>
                <a:latin typeface="Calibri" panose="020F0502020204030204" pitchFamily="34" charset="0"/>
                <a:ea typeface="Calibri" panose="020F0502020204030204" pitchFamily="34" charset="0"/>
              </a:rPr>
              <a:t> :</a:t>
            </a:r>
            <a:r>
              <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rPr>
              <a:t>2012</a:t>
            </a:r>
            <a:r>
              <a:rPr lang="ar-IQ" sz="2800" b="1" dirty="0">
                <a:solidFill>
                  <a:prstClr val="black"/>
                </a:solidFill>
                <a:latin typeface="Calibri" panose="020F0502020204030204" pitchFamily="34" charset="0"/>
                <a:ea typeface="Calibri" panose="020F0502020204030204" pitchFamily="34" charset="0"/>
              </a:rPr>
              <a:t>،</a:t>
            </a:r>
            <a:r>
              <a:rPr lang="en-US" sz="2800" b="1" dirty="0">
                <a:solidFill>
                  <a:prstClr val="black"/>
                </a:solidFill>
                <a:latin typeface="Calibri" panose="020F0502020204030204" pitchFamily="34" charset="0"/>
                <a:ea typeface="Calibri" panose="020F0502020204030204" pitchFamily="34" charset="0"/>
                <a:cs typeface="Arial" panose="020B0604020202020204" pitchFamily="34" charset="0"/>
              </a:rPr>
              <a:t>Horvath&amp; Berlin</a:t>
            </a:r>
            <a:r>
              <a:rPr lang="ar-IQ" sz="2800" b="1" dirty="0">
                <a:solidFill>
                  <a:prstClr val="black"/>
                </a:solidFill>
                <a:latin typeface="Calibri" panose="020F0502020204030204" pitchFamily="34" charset="0"/>
                <a:ea typeface="Calibri" panose="020F0502020204030204" pitchFamily="34" charset="0"/>
              </a:rPr>
              <a:t>)</a:t>
            </a:r>
            <a:endParaRPr lang="en-US" sz="2000" dirty="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r>
              <a:rPr lang="ar-IQ" sz="2800" b="1" u="sng" dirty="0">
                <a:solidFill>
                  <a:prstClr val="black"/>
                </a:solidFill>
                <a:latin typeface="Calibri" panose="020F0502020204030204" pitchFamily="34" charset="0"/>
                <a:ea typeface="Calibri" panose="020F0502020204030204" pitchFamily="34" charset="0"/>
              </a:rPr>
              <a:t>ويتم تعريف التكلفة المستهدفة الخضراء على انها عملية دمج آليات عمل التكلفة المستهدفة وتطبيقها في تطوير استراتيجية الاستدامة البيئية وإن استراتيجية التكلفة المستهدفة تعزز من قوة الممارسات وتؤدي الى نهج اكثر </a:t>
            </a:r>
            <a:r>
              <a:rPr lang="ar-IQ" sz="2800" b="1" u="sng" dirty="0" smtClean="0">
                <a:solidFill>
                  <a:prstClr val="black"/>
                </a:solidFill>
                <a:latin typeface="Calibri" panose="020F0502020204030204" pitchFamily="34" charset="0"/>
                <a:ea typeface="Calibri" panose="020F0502020204030204" pitchFamily="34" charset="0"/>
              </a:rPr>
              <a:t>شمولية.</a:t>
            </a:r>
          </a:p>
          <a:p>
            <a:pPr lvl="0"/>
            <a:r>
              <a:rPr lang="ar-IQ" sz="2800" b="1" u="sng" dirty="0">
                <a:latin typeface="Calibri" panose="020F0502020204030204" pitchFamily="34" charset="0"/>
                <a:ea typeface="Calibri" panose="020F0502020204030204" pitchFamily="34" charset="0"/>
              </a:rPr>
              <a:t>إن عملية تطوير تقنية التكلفة المستهدفة التقليدية الى تكلفة مستهدفة خضراء جاء تلبية لزيادة رغبة الزبائن في الحصول على المنتجات الصديقة للبيئة مع مراعاة المعايير البيئية المفروضة من السلطات التشريعية وبسعر مناسب لهم، ورغبة الوحدات الاقتصادية في البقاء بموقع منافس في السوق من خلال تقديم المنتجات الخضراء وبسعر مناسب </a:t>
            </a:r>
            <a:r>
              <a:rPr lang="ar-IQ" sz="2800" b="1" u="sng" dirty="0" smtClean="0">
                <a:latin typeface="Calibri" panose="020F0502020204030204" pitchFamily="34" charset="0"/>
                <a:ea typeface="Calibri" panose="020F0502020204030204" pitchFamily="34" charset="0"/>
              </a:rPr>
              <a:t>للزبائن.</a:t>
            </a:r>
          </a:p>
          <a:p>
            <a:pPr algn="just">
              <a:lnSpc>
                <a:spcPct val="107000"/>
              </a:lnSpc>
              <a:spcAft>
                <a:spcPts val="800"/>
              </a:spcAft>
            </a:pPr>
            <a:r>
              <a:rPr lang="ar-IQ" sz="2800" b="1" i="1" u="sng" dirty="0">
                <a:latin typeface="Calibri" panose="020F0502020204030204" pitchFamily="34" charset="0"/>
                <a:ea typeface="Calibri" panose="020F0502020204030204" pitchFamily="34" charset="0"/>
              </a:rPr>
              <a:t>: خطوات التكلفة المستهدفة الخضراء  :الاتي</a:t>
            </a:r>
            <a:r>
              <a:rPr lang="ar-IQ" sz="2800" b="1" u="sng" dirty="0">
                <a:latin typeface="Calibri" panose="020F0502020204030204" pitchFamily="34" charset="0"/>
                <a:ea typeface="Calibri" panose="020F0502020204030204" pitchFamily="34" charset="0"/>
              </a:rPr>
              <a:t> خ</a:t>
            </a:r>
            <a:r>
              <a:rPr lang="ar-IQ" sz="2800" b="1" dirty="0">
                <a:latin typeface="Calibri" panose="020F0502020204030204" pitchFamily="34" charset="0"/>
                <a:ea typeface="Calibri" panose="020F0502020204030204" pitchFamily="34" charset="0"/>
              </a:rPr>
              <a:t>طوات تطبيق التكلفة المستهدفة الخضراء:</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ar-IQ" sz="2800" b="1" u="sng" dirty="0">
                <a:latin typeface="Calibri" panose="020F0502020204030204" pitchFamily="34" charset="0"/>
                <a:ea typeface="Calibri" panose="020F0502020204030204" pitchFamily="34" charset="0"/>
              </a:rPr>
              <a:t>الخطوة الاولى: تحديد وتقييم الخصائص والوظائف الخضراء المطلوبة</a:t>
            </a:r>
            <a:endParaRPr lang="en-US" sz="2000" dirty="0">
              <a:latin typeface="Calibri" panose="020F0502020204030204" pitchFamily="34" charset="0"/>
              <a:ea typeface="Calibri" panose="020F0502020204030204" pitchFamily="34" charset="0"/>
              <a:cs typeface="Arial" panose="020B0604020202020204" pitchFamily="34" charset="0"/>
            </a:endParaRPr>
          </a:p>
          <a:p>
            <a:r>
              <a:rPr lang="ar-IQ" sz="2800" b="1" dirty="0">
                <a:latin typeface="Calibri" panose="020F0502020204030204" pitchFamily="34" charset="0"/>
                <a:ea typeface="Calibri" panose="020F0502020204030204" pitchFamily="34" charset="0"/>
              </a:rPr>
              <a:t>في الخطوة الاولى ينبغي تحديد ملامح المنتج (أو الخدمة) من حيث الجودة والاداء الوظيفي وذلك من وجهة نظر الزبون. ووفقاً لخصائص المنتج، يتم فحص القيمة المدركة من قبل الزبون لكل خاصية. </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6358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86603"/>
            <a:ext cx="12192000" cy="5646289"/>
          </a:xfrm>
          <a:prstGeom prst="rect">
            <a:avLst/>
          </a:prstGeom>
        </p:spPr>
        <p:txBody>
          <a:bodyPr wrap="square">
            <a:spAutoFit/>
          </a:bodyPr>
          <a:lstStyle/>
          <a:p>
            <a:pPr lvl="0"/>
            <a:r>
              <a:rPr lang="ar-IQ" sz="3200" b="1" dirty="0">
                <a:solidFill>
                  <a:prstClr val="black"/>
                </a:solidFill>
                <a:latin typeface="Calibri" panose="020F0502020204030204" pitchFamily="34" charset="0"/>
                <a:ea typeface="Calibri" panose="020F0502020204030204" pitchFamily="34" charset="0"/>
              </a:rPr>
              <a:t>وعندما يتعلق الامر بالمنتجات الخضراء، لا يدرك الزبائن عادة المتطلبات البيئية. إضافة إلى ذلك عدم وجود معايير ومؤشرات في العديد من الصناعات، وإن معنى "الاخضر" أو "صديقة للبيئة" غامض في كثير من الاحيان. من ناحية اخرى إن متطلبات المنتج الاخضر توجه عبر القوانين البيئية. وغالباً ما ينظر إلى هذه المتطلبات بأنها لا مفر منها، وإن تحقيقها ليس له تأثير على القيمة المدركة للمنتج من وجهة نظر الزبون. ولاستخلاص القيم المستهدفة لمواصفات المنتج المتعلقة بالبيئة، ففي إطار المنهج الخارجي، تُستمد القيم المستهدفة من معلومات السوق مثل المعلومات المتعلقة بالصناعة وتقارير الاستدامة الخاصة بالمنافسين. أما المنهج الداخلي فيرتبط ارتباطاً وثيقاً بأنشطة الادارة البيئية وبرامج الوحدة الاقتصادية. </a:t>
            </a:r>
            <a:endParaRPr lang="ar-IQ" sz="3200" b="1" dirty="0" smtClean="0">
              <a:solidFill>
                <a:prstClr val="black"/>
              </a:solidFill>
              <a:latin typeface="Calibri" panose="020F0502020204030204" pitchFamily="34" charset="0"/>
              <a:ea typeface="Calibri" panose="020F0502020204030204" pitchFamily="34" charset="0"/>
            </a:endParaRPr>
          </a:p>
          <a:p>
            <a:pPr>
              <a:lnSpc>
                <a:spcPct val="107000"/>
              </a:lnSpc>
              <a:spcAft>
                <a:spcPts val="800"/>
              </a:spcAft>
            </a:pPr>
            <a:r>
              <a:rPr lang="ar-IQ" sz="3200" b="1" u="sng" dirty="0">
                <a:latin typeface="Calibri" panose="020F0502020204030204" pitchFamily="34" charset="0"/>
                <a:ea typeface="Calibri" panose="020F0502020204030204" pitchFamily="34" charset="0"/>
              </a:rPr>
              <a:t>الخطوةالثانية: تقييم سعر البيع المستهدف وعلاوة السعر الاخضر</a:t>
            </a:r>
            <a:endParaRPr lang="en-US" sz="2400" dirty="0">
              <a:latin typeface="Calibri" panose="020F0502020204030204" pitchFamily="34" charset="0"/>
              <a:ea typeface="Calibri" panose="020F0502020204030204" pitchFamily="34" charset="0"/>
              <a:cs typeface="Arial" panose="020B0604020202020204" pitchFamily="34" charset="0"/>
            </a:endParaRPr>
          </a:p>
          <a:p>
            <a:r>
              <a:rPr lang="ar-IQ" sz="3200" b="1" u="sng" dirty="0">
                <a:latin typeface="Calibri" panose="020F0502020204030204" pitchFamily="34" charset="0"/>
                <a:ea typeface="Calibri" panose="020F0502020204030204" pitchFamily="34" charset="0"/>
              </a:rPr>
              <a:t>إن الخطوة الثانية هي تحديد سعر البيع المستهدف من خلال تحليل ظروف السوق التنافسية وملاحظة التغذية العكسية للزبائن.</a:t>
            </a:r>
            <a:endParaRPr lang="en-US" sz="3200" u="sng"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82672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invX="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TotalTime>
  <Words>3565</Words>
  <Application>Microsoft Office PowerPoint</Application>
  <PresentationFormat>Widescreen</PresentationFormat>
  <Paragraphs>365</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Calibri</vt:lpstr>
      <vt:lpstr>Calibri Light</vt:lpstr>
      <vt:lpstr>Cambria Math</vt:lpstr>
      <vt:lpstr>Diwani Simple Striped</vt:lpstr>
      <vt:lpstr>Eras Medium ITC</vt:lpstr>
      <vt:lpstr>Simplified Arabic</vt:lpstr>
      <vt:lpstr>Symbol</vt:lpstr>
      <vt:lpstr>Times New Roman</vt:lpstr>
      <vt:lpstr>نسق Office</vt:lpstr>
      <vt:lpstr>(قياس وتطبيق التكلفة المستهدفة الخضراء ودورها في تحسين جودة المنتجات وتخفيض التكاليف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لحســــن الإصغـــــــاء</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اسلوب المحاسبة عن استهلاك الموارد في تحقيق الاصلاح الاقتصادي في الشركات الصناعية العراقية</dc:title>
  <dc:creator>HP</dc:creator>
  <cp:lastModifiedBy>Faisal</cp:lastModifiedBy>
  <cp:revision>61</cp:revision>
  <cp:lastPrinted>2018-04-24T15:50:35Z</cp:lastPrinted>
  <dcterms:created xsi:type="dcterms:W3CDTF">2016-03-30T18:43:19Z</dcterms:created>
  <dcterms:modified xsi:type="dcterms:W3CDTF">2019-03-15T19:10:20Z</dcterms:modified>
</cp:coreProperties>
</file>