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9" r:id="rId4"/>
  </p:sldMasterIdLst>
  <p:notesMasterIdLst>
    <p:notesMasterId r:id="rId28"/>
  </p:notesMasterIdLst>
  <p:handoutMasterIdLst>
    <p:handoutMasterId r:id="rId29"/>
  </p:handoutMasterIdLst>
  <p:sldIdLst>
    <p:sldId id="256" r:id="rId5"/>
    <p:sldId id="257" r:id="rId6"/>
    <p:sldId id="258" r:id="rId7"/>
    <p:sldId id="281" r:id="rId8"/>
    <p:sldId id="259" r:id="rId9"/>
    <p:sldId id="260" r:id="rId10"/>
    <p:sldId id="261" r:id="rId11"/>
    <p:sldId id="263" r:id="rId12"/>
    <p:sldId id="265" r:id="rId13"/>
    <p:sldId id="267" r:id="rId14"/>
    <p:sldId id="268" r:id="rId15"/>
    <p:sldId id="269" r:id="rId16"/>
    <p:sldId id="270" r:id="rId17"/>
    <p:sldId id="271" r:id="rId18"/>
    <p:sldId id="272" r:id="rId19"/>
    <p:sldId id="273" r:id="rId20"/>
    <p:sldId id="274" r:id="rId21"/>
    <p:sldId id="275" r:id="rId22"/>
    <p:sldId id="276" r:id="rId23"/>
    <p:sldId id="277" r:id="rId24"/>
    <p:sldId id="282" r:id="rId25"/>
    <p:sldId id="284" r:id="rId26"/>
    <p:sldId id="278" r:id="rId27"/>
  </p:sldIdLst>
  <p:sldSz cx="9144000" cy="6858000" type="screen4x3"/>
  <p:notesSz cx="6858000" cy="9144000"/>
  <p:defaultTextStyle>
    <a:defPPr>
      <a:defRPr lang="en-US"/>
    </a:defPPr>
    <a:lvl1pPr algn="ctr" rtl="0" fontAlgn="base">
      <a:spcBef>
        <a:spcPct val="0"/>
      </a:spcBef>
      <a:spcAft>
        <a:spcPct val="0"/>
      </a:spcAft>
      <a:defRPr sz="1600" kern="1200">
        <a:solidFill>
          <a:schemeClr val="tx1"/>
        </a:solidFill>
        <a:latin typeface="Tahoma" pitchFamily="34" charset="0"/>
        <a:ea typeface="+mn-ea"/>
        <a:cs typeface="Arial" pitchFamily="34" charset="0"/>
      </a:defRPr>
    </a:lvl1pPr>
    <a:lvl2pPr marL="457200" algn="ctr" rtl="0" fontAlgn="base">
      <a:spcBef>
        <a:spcPct val="0"/>
      </a:spcBef>
      <a:spcAft>
        <a:spcPct val="0"/>
      </a:spcAft>
      <a:defRPr sz="1600" kern="1200">
        <a:solidFill>
          <a:schemeClr val="tx1"/>
        </a:solidFill>
        <a:latin typeface="Tahoma" pitchFamily="34" charset="0"/>
        <a:ea typeface="+mn-ea"/>
        <a:cs typeface="Arial" pitchFamily="34" charset="0"/>
      </a:defRPr>
    </a:lvl2pPr>
    <a:lvl3pPr marL="914400" algn="ctr" rtl="0" fontAlgn="base">
      <a:spcBef>
        <a:spcPct val="0"/>
      </a:spcBef>
      <a:spcAft>
        <a:spcPct val="0"/>
      </a:spcAft>
      <a:defRPr sz="1600" kern="1200">
        <a:solidFill>
          <a:schemeClr val="tx1"/>
        </a:solidFill>
        <a:latin typeface="Tahoma" pitchFamily="34" charset="0"/>
        <a:ea typeface="+mn-ea"/>
        <a:cs typeface="Arial" pitchFamily="34" charset="0"/>
      </a:defRPr>
    </a:lvl3pPr>
    <a:lvl4pPr marL="1371600" algn="ctr" rtl="0" fontAlgn="base">
      <a:spcBef>
        <a:spcPct val="0"/>
      </a:spcBef>
      <a:spcAft>
        <a:spcPct val="0"/>
      </a:spcAft>
      <a:defRPr sz="1600" kern="1200">
        <a:solidFill>
          <a:schemeClr val="tx1"/>
        </a:solidFill>
        <a:latin typeface="Tahoma" pitchFamily="34" charset="0"/>
        <a:ea typeface="+mn-ea"/>
        <a:cs typeface="Arial" pitchFamily="34" charset="0"/>
      </a:defRPr>
    </a:lvl4pPr>
    <a:lvl5pPr marL="1828800" algn="ctr" rtl="0" fontAlgn="base">
      <a:spcBef>
        <a:spcPct val="0"/>
      </a:spcBef>
      <a:spcAft>
        <a:spcPct val="0"/>
      </a:spcAft>
      <a:defRPr sz="1600" kern="1200">
        <a:solidFill>
          <a:schemeClr val="tx1"/>
        </a:solidFill>
        <a:latin typeface="Tahoma" pitchFamily="34" charset="0"/>
        <a:ea typeface="+mn-ea"/>
        <a:cs typeface="Arial" pitchFamily="34" charset="0"/>
      </a:defRPr>
    </a:lvl5pPr>
    <a:lvl6pPr marL="2286000" algn="r" defTabSz="914400" rtl="1" eaLnBrk="1" latinLnBrk="0" hangingPunct="1">
      <a:defRPr sz="1600" kern="1200">
        <a:solidFill>
          <a:schemeClr val="tx1"/>
        </a:solidFill>
        <a:latin typeface="Tahoma" pitchFamily="34" charset="0"/>
        <a:ea typeface="+mn-ea"/>
        <a:cs typeface="Arial" pitchFamily="34" charset="0"/>
      </a:defRPr>
    </a:lvl6pPr>
    <a:lvl7pPr marL="2743200" algn="r" defTabSz="914400" rtl="1" eaLnBrk="1" latinLnBrk="0" hangingPunct="1">
      <a:defRPr sz="1600" kern="1200">
        <a:solidFill>
          <a:schemeClr val="tx1"/>
        </a:solidFill>
        <a:latin typeface="Tahoma" pitchFamily="34" charset="0"/>
        <a:ea typeface="+mn-ea"/>
        <a:cs typeface="Arial" pitchFamily="34" charset="0"/>
      </a:defRPr>
    </a:lvl7pPr>
    <a:lvl8pPr marL="3200400" algn="r" defTabSz="914400" rtl="1" eaLnBrk="1" latinLnBrk="0" hangingPunct="1">
      <a:defRPr sz="1600" kern="1200">
        <a:solidFill>
          <a:schemeClr val="tx1"/>
        </a:solidFill>
        <a:latin typeface="Tahoma" pitchFamily="34" charset="0"/>
        <a:ea typeface="+mn-ea"/>
        <a:cs typeface="Arial" pitchFamily="34" charset="0"/>
      </a:defRPr>
    </a:lvl8pPr>
    <a:lvl9pPr marL="3657600" algn="r" defTabSz="914400" rtl="1" eaLnBrk="1" latinLnBrk="0" hangingPunct="1">
      <a:defRPr sz="1600" kern="1200">
        <a:solidFill>
          <a:schemeClr val="tx1"/>
        </a:solidFill>
        <a:latin typeface="Tahoma"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pitchFamily="34" charset="0"/>
              </a:defRPr>
            </a:lvl1pPr>
          </a:lstStyle>
          <a:p>
            <a:r>
              <a:rPr lang="ar-SA"/>
              <a:t>قسم الرياضيات-كلية العلوم-جامهة القصيم</a:t>
            </a:r>
            <a:endParaRPr lang="en-US"/>
          </a:p>
        </p:txBody>
      </p:sp>
      <p:sp>
        <p:nvSpPr>
          <p:cNvPr id="1126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Arial" pitchFamily="34" charset="0"/>
              </a:defRPr>
            </a:lvl1pPr>
          </a:lstStyle>
          <a:p>
            <a:pPr>
              <a:defRPr/>
            </a:pPr>
            <a:fld id="{255CD019-2726-4434-A4E1-ED70B41FE80E}" type="datetime1">
              <a:rPr lang="en-US"/>
              <a:pPr>
                <a:defRPr/>
              </a:pPr>
              <a:t>3/16/2019</a:t>
            </a:fld>
            <a:endParaRPr lang="en-US"/>
          </a:p>
        </p:txBody>
      </p:sp>
      <p:sp>
        <p:nvSpPr>
          <p:cNvPr id="1126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pitchFamily="34" charset="0"/>
              </a:defRPr>
            </a:lvl1pPr>
          </a:lstStyle>
          <a:p>
            <a:r>
              <a:rPr lang="ar-SA"/>
              <a:t>قسم الرياضيات-كلية العلوم-جامهة القصيم</a:t>
            </a:r>
            <a:endParaRPr lang="en-US"/>
          </a:p>
        </p:txBody>
      </p:sp>
      <p:sp>
        <p:nvSpPr>
          <p:cNvPr id="1126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fld id="{697A22FE-8435-4A5E-A7E9-D7ECB0407F08}" type="slidenum">
              <a:rPr lang="ar-SA"/>
              <a:pPr/>
              <a:t>‹#›</a:t>
            </a:fld>
            <a:endParaRPr lang="en-US"/>
          </a:p>
        </p:txBody>
      </p:sp>
    </p:spTree>
    <p:extLst>
      <p:ext uri="{BB962C8B-B14F-4D97-AF65-F5344CB8AC3E}">
        <p14:creationId xmlns:p14="http://schemas.microsoft.com/office/powerpoint/2010/main" val="40986376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pitchFamily="34" charset="0"/>
              </a:defRPr>
            </a:lvl1pPr>
          </a:lstStyle>
          <a:p>
            <a:r>
              <a:rPr lang="ar-SA"/>
              <a:t>قسم الرياضيات-كلية العلوم-جامهة القصيم</a:t>
            </a:r>
            <a:endParaRPr lang="en-US"/>
          </a:p>
        </p:txBody>
      </p:sp>
      <p:sp>
        <p:nvSpPr>
          <p:cNvPr id="92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Arial" pitchFamily="34" charset="0"/>
              </a:defRPr>
            </a:lvl1pPr>
          </a:lstStyle>
          <a:p>
            <a:pPr>
              <a:defRPr/>
            </a:pPr>
            <a:fld id="{55DB1CC2-8872-49F4-A253-864DD0961AA3}" type="datetime1">
              <a:rPr lang="en-US"/>
              <a:pPr>
                <a:defRPr/>
              </a:pPr>
              <a:t>3/16/2019</a:t>
            </a:fld>
            <a:endParaRPr lang="en-US"/>
          </a:p>
        </p:txBody>
      </p:sp>
      <p:sp>
        <p:nvSpPr>
          <p:cNvPr id="266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pitchFamily="34" charset="0"/>
              </a:defRPr>
            </a:lvl1pPr>
          </a:lstStyle>
          <a:p>
            <a:r>
              <a:rPr lang="ar-SA"/>
              <a:t>قسم الرياضيات-كلية العلوم-جامهة القصيم</a:t>
            </a:r>
            <a:endParaRPr lang="en-US"/>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fld id="{6D9B98EA-2056-4353-AA55-957BC30EB435}" type="slidenum">
              <a:rPr lang="ar-SA"/>
              <a:pPr/>
              <a:t>‹#›</a:t>
            </a:fld>
            <a:endParaRPr lang="en-US"/>
          </a:p>
        </p:txBody>
      </p:sp>
    </p:spTree>
    <p:extLst>
      <p:ext uri="{BB962C8B-B14F-4D97-AF65-F5344CB8AC3E}">
        <p14:creationId xmlns:p14="http://schemas.microsoft.com/office/powerpoint/2010/main" val="1577917890"/>
      </p:ext>
    </p:extLst>
  </p:cSld>
  <p:clrMap bg1="lt1" tx1="dk1" bg2="lt2" tx2="dk2" accent1="accent1" accent2="accent2" accent3="accent3" accent4="accent4" accent5="accent5" accent6="accent6" hlink="hlink" folHlink="folHlink"/>
  <p:hf hdr="0"/>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dt" sz="quarter" idx="1"/>
          </p:nvPr>
        </p:nvSpPr>
        <p:spPr>
          <a:noFill/>
        </p:spPr>
        <p:txBody>
          <a:bodyPr/>
          <a:lstStyle/>
          <a:p>
            <a:fld id="{4DFF5CDC-3F1A-4214-8374-2B211EDFD981}" type="datetime1">
              <a:rPr lang="en-US"/>
              <a:pPr/>
              <a:t>3/16/2019</a:t>
            </a:fld>
            <a:endParaRPr lang="en-US"/>
          </a:p>
        </p:txBody>
      </p:sp>
      <p:sp>
        <p:nvSpPr>
          <p:cNvPr id="27651" name="Rectangle 6"/>
          <p:cNvSpPr>
            <a:spLocks noGrp="1" noChangeArrowheads="1"/>
          </p:cNvSpPr>
          <p:nvPr>
            <p:ph type="ftr" sz="quarter" idx="4"/>
          </p:nvPr>
        </p:nvSpPr>
        <p:spPr>
          <a:noFill/>
        </p:spPr>
        <p:txBody>
          <a:bodyPr/>
          <a:lstStyle/>
          <a:p>
            <a:r>
              <a:rPr lang="ar-SA"/>
              <a:t>قسم الرياضيات-كلية العلوم-جامهة القصيم</a:t>
            </a:r>
            <a:endParaRPr lang="en-US"/>
          </a:p>
        </p:txBody>
      </p:sp>
      <p:sp>
        <p:nvSpPr>
          <p:cNvPr id="27652" name="Rectangle 2"/>
          <p:cNvSpPr>
            <a:spLocks noGrp="1" noRot="1" noChangeAspect="1" noChangeArrowheads="1" noTextEdit="1"/>
          </p:cNvSpPr>
          <p:nvPr>
            <p:ph type="sldImg"/>
          </p:nvPr>
        </p:nvSpPr>
        <p:spPr>
          <a:ln/>
        </p:spPr>
      </p:sp>
      <p:sp>
        <p:nvSpPr>
          <p:cNvPr id="27653"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4260396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8550411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27076802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029570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25389685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4920277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42173928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438025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1395287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7998376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730309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7013923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21592893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9782478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41377892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3259915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dt" sz="quarter" idx="1"/>
          </p:nvPr>
        </p:nvSpPr>
        <p:spPr>
          <a:noFill/>
        </p:spPr>
        <p:txBody>
          <a:bodyPr/>
          <a:lstStyle/>
          <a:p>
            <a:fld id="{B388558D-A5F7-4404-9418-74EA3F55AC2E}" type="datetime1">
              <a:rPr lang="en-US"/>
              <a:pPr/>
              <a:t>3/16/2019</a:t>
            </a:fld>
            <a:endParaRPr lang="en-US"/>
          </a:p>
        </p:txBody>
      </p:sp>
      <p:sp>
        <p:nvSpPr>
          <p:cNvPr id="28675" name="Rectangle 6"/>
          <p:cNvSpPr>
            <a:spLocks noGrp="1" noChangeArrowheads="1"/>
          </p:cNvSpPr>
          <p:nvPr>
            <p:ph type="ftr" sz="quarter" idx="4"/>
          </p:nvPr>
        </p:nvSpPr>
        <p:spPr>
          <a:noFill/>
        </p:spPr>
        <p:txBody>
          <a:bodyPr/>
          <a:lstStyle/>
          <a:p>
            <a:r>
              <a:rPr lang="ar-SA"/>
              <a:t>قسم الرياضيات-كلية العلوم-جامهة القصيم</a:t>
            </a:r>
            <a:endParaRPr lang="en-US"/>
          </a:p>
        </p:txBody>
      </p:sp>
      <p:sp>
        <p:nvSpPr>
          <p:cNvPr id="28676" name="Rectangle 2"/>
          <p:cNvSpPr>
            <a:spLocks noGrp="1" noRot="1" noChangeAspect="1" noChangeArrowheads="1" noTextEdit="1"/>
          </p:cNvSpPr>
          <p:nvPr>
            <p:ph type="sldImg"/>
          </p:nvPr>
        </p:nvSpPr>
        <p:spPr>
          <a:ln/>
        </p:spPr>
      </p:sp>
      <p:sp>
        <p:nvSpPr>
          <p:cNvPr id="28677" name="Rectangle 3"/>
          <p:cNvSpPr>
            <a:spLocks noGrp="1" noChangeArrowheads="1"/>
          </p:cNvSpPr>
          <p:nvPr>
            <p:ph type="body" idx="1"/>
          </p:nvPr>
        </p:nvSpPr>
        <p:spPr>
          <a:noFill/>
          <a:ln/>
        </p:spPr>
        <p:txBody>
          <a:bodyPr/>
          <a:lstStyle/>
          <a:p>
            <a:pPr eaLnBrk="1" hangingPunct="1"/>
            <a:endParaRPr lang="ar-SA" smtClean="0"/>
          </a:p>
        </p:txBody>
      </p:sp>
    </p:spTree>
    <p:extLst>
      <p:ext uri="{BB962C8B-B14F-4D97-AF65-F5344CB8AC3E}">
        <p14:creationId xmlns:p14="http://schemas.microsoft.com/office/powerpoint/2010/main" val="8112998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4904891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28404449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3902076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41851090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42867491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2210993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reeform 4"/>
          <p:cNvSpPr>
            <a:spLocks/>
          </p:cNvSpPr>
          <p:nvPr/>
        </p:nvSpPr>
        <p:spPr bwMode="auto">
          <a:xfrm>
            <a:off x="285750" y="2803525"/>
            <a:ext cx="1588" cy="3035300"/>
          </a:xfrm>
          <a:custGeom>
            <a:avLst/>
            <a:gdLst>
              <a:gd name="T0" fmla="*/ 0 h 1912"/>
              <a:gd name="T1" fmla="*/ 6 h 1912"/>
              <a:gd name="T2" fmla="*/ 6 h 1912"/>
              <a:gd name="T3" fmla="*/ 60 h 1912"/>
              <a:gd name="T4" fmla="*/ 1912 h 1912"/>
              <a:gd name="T5" fmla="*/ 1912 h 1912"/>
              <a:gd name="T6" fmla="*/ 0 h 1912"/>
              <a:gd name="T7" fmla="*/ 0 h 191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912">
                <a:moveTo>
                  <a:pt x="0" y="0"/>
                </a:moveTo>
                <a:lnTo>
                  <a:pt x="0" y="6"/>
                </a:lnTo>
                <a:lnTo>
                  <a:pt x="0" y="6"/>
                </a:lnTo>
                <a:lnTo>
                  <a:pt x="0" y="60"/>
                </a:lnTo>
                <a:lnTo>
                  <a:pt x="0" y="1912"/>
                </a:lnTo>
                <a:lnTo>
                  <a:pt x="0" y="1912"/>
                </a:lnTo>
                <a:lnTo>
                  <a:pt x="0" y="0"/>
                </a:lnTo>
                <a:lnTo>
                  <a:pt x="0" y="0"/>
                </a:lnTo>
                <a:close/>
              </a:path>
            </a:pathLst>
          </a:custGeom>
          <a:solidFill>
            <a:srgbClr val="6BBA27"/>
          </a:solidFill>
          <a:ln w="9525">
            <a:noFill/>
            <a:round/>
            <a:headEnd/>
            <a:tailEnd/>
          </a:ln>
        </p:spPr>
        <p:txBody>
          <a:bodyPr/>
          <a:lstStyle/>
          <a:p>
            <a:pPr>
              <a:defRPr/>
            </a:pPr>
            <a:endParaRPr lang="ar-SA"/>
          </a:p>
        </p:txBody>
      </p:sp>
      <p:sp>
        <p:nvSpPr>
          <p:cNvPr id="7170"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r>
              <a:rPr lang="en-US"/>
              <a:t>Click to edit Master title style</a:t>
            </a:r>
          </a:p>
        </p:txBody>
      </p:sp>
      <p:sp>
        <p:nvSpPr>
          <p:cNvPr id="7171"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5" name="Rectangle 5"/>
          <p:cNvSpPr>
            <a:spLocks noGrp="1" noChangeArrowheads="1"/>
          </p:cNvSpPr>
          <p:nvPr>
            <p:ph type="ftr" sz="quarter" idx="10"/>
          </p:nvPr>
        </p:nvSpPr>
        <p:spPr/>
        <p:txBody>
          <a:bodyPr/>
          <a:lstStyle>
            <a:lvl1pPr>
              <a:defRPr smtClean="0"/>
            </a:lvl1pPr>
          </a:lstStyle>
          <a:p>
            <a:pPr>
              <a:defRPr/>
            </a:pPr>
            <a:endParaRPr lang="en-US"/>
          </a:p>
        </p:txBody>
      </p:sp>
      <p:sp>
        <p:nvSpPr>
          <p:cNvPr id="6" name="Rectangle 6"/>
          <p:cNvSpPr>
            <a:spLocks noGrp="1" noChangeArrowheads="1"/>
          </p:cNvSpPr>
          <p:nvPr>
            <p:ph type="sldNum" sz="quarter" idx="11"/>
          </p:nvPr>
        </p:nvSpPr>
        <p:spPr/>
        <p:txBody>
          <a:bodyPr/>
          <a:lstStyle>
            <a:lvl1pPr>
              <a:defRPr/>
            </a:lvl1pPr>
          </a:lstStyle>
          <a:p>
            <a:fld id="{B66E1B39-13EC-42A2-A4B2-AB2271F1E23E}" type="slidenum">
              <a:rPr lang="ar-SA"/>
              <a:pPr/>
              <a:t>‹#›</a:t>
            </a:fld>
            <a:endParaRPr lang="en-US"/>
          </a:p>
        </p:txBody>
      </p:sp>
      <p:sp>
        <p:nvSpPr>
          <p:cNvPr id="7" name="Rectangle 7"/>
          <p:cNvSpPr>
            <a:spLocks noGrp="1" noChangeArrowheads="1"/>
          </p:cNvSpPr>
          <p:nvPr>
            <p:ph type="dt" sz="quarter" idx="12"/>
          </p:nvPr>
        </p:nvSpPr>
        <p:spPr/>
        <p:txBody>
          <a:bodyPr/>
          <a:lstStyle>
            <a:lvl1pPr>
              <a:defRPr smtClean="0"/>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B14A6E7-3BDE-4E54-9C95-18744DC317BE}" type="slidenum">
              <a:rPr lang="ar-SA"/>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92100"/>
            <a:ext cx="2057400" cy="572770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92100"/>
            <a:ext cx="6019800" cy="5727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AD09FF4-0472-4F29-9826-B5CA080C3293}" type="slidenum">
              <a:rPr lang="ar-SA"/>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1384300"/>
          </a:xfrm>
        </p:spPr>
        <p:txBody>
          <a:bodyPr/>
          <a:lstStyle/>
          <a:p>
            <a:r>
              <a:rPr lang="en-US" smtClean="0"/>
              <a:t>Click to edit Master title style</a:t>
            </a:r>
            <a:endParaRPr lang="ar-SA"/>
          </a:p>
        </p:txBody>
      </p:sp>
      <p:sp>
        <p:nvSpPr>
          <p:cNvPr id="3" name="Table Placeholder 2"/>
          <p:cNvSpPr>
            <a:spLocks noGrp="1"/>
          </p:cNvSpPr>
          <p:nvPr>
            <p:ph type="tbl" idx="1"/>
          </p:nvPr>
        </p:nvSpPr>
        <p:spPr>
          <a:xfrm>
            <a:off x="457200" y="1905000"/>
            <a:ext cx="8229600" cy="4114800"/>
          </a:xfrm>
        </p:spPr>
        <p:txBody>
          <a:bodyPr/>
          <a:lstStyle/>
          <a:p>
            <a:pPr lvl="0"/>
            <a:endParaRPr lang="ar-SA"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AEA4981-EAC7-4726-996B-40A42D370CB9}" type="slidenum">
              <a:rPr lang="ar-SA"/>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074AD8D-87F9-4116-93FE-5AD9CAF7C73A}" type="slidenum">
              <a:rPr lang="ar-SA"/>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D3AD754-D6AF-4BF3-BD0C-90FFB9BD79F9}" type="slidenum">
              <a:rPr lang="ar-SA"/>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D9B9AF37-F1F8-4A78-8F0F-F9B405600FB2}" type="slidenum">
              <a:rPr lang="ar-SA"/>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3EEE7AB9-B0DD-4F6F-AADC-165B2A46595B}" type="slidenum">
              <a:rPr lang="ar-SA"/>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A7B57463-2425-4959-905E-342455E2CAC2}" type="slidenum">
              <a:rPr lang="ar-SA"/>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3F42307D-F555-4E99-A2EA-743F0595E2D3}" type="slidenum">
              <a:rPr lang="ar-SA"/>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A8320EE4-8715-4773-97D9-93306BCCA0DD}" type="slidenum">
              <a:rPr lang="ar-SA"/>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DAD56FF8-CEB5-42A0-9E61-BE22A8F4AC55}" type="slidenum">
              <a:rPr lang="ar-SA"/>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92100"/>
            <a:ext cx="8229600" cy="13843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Rectangle 3"/>
          <p:cNvSpPr>
            <a:spLocks noGrp="1" noChangeArrowheads="1"/>
          </p:cNvSpPr>
          <p:nvPr>
            <p:ph type="body" idx="1"/>
          </p:nvPr>
        </p:nvSpPr>
        <p:spPr bwMode="auto">
          <a:xfrm>
            <a:off x="457200" y="19050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400" smtClean="0">
                <a:effectLst>
                  <a:outerShdw blurRad="38100" dist="38100" dir="2700000" algn="tl">
                    <a:srgbClr val="000000"/>
                  </a:outerShdw>
                </a:effectLst>
                <a:latin typeface="Arial" pitchFamily="34" charset="0"/>
              </a:defRPr>
            </a:lvl1pPr>
          </a:lstStyle>
          <a:p>
            <a:pPr>
              <a:defRPr/>
            </a:pPr>
            <a:endParaRPr lang="en-US"/>
          </a:p>
        </p:txBody>
      </p:sp>
      <p:sp>
        <p:nvSpPr>
          <p:cNvPr id="614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smtClean="0">
                <a:effectLst>
                  <a:outerShdw blurRad="38100" dist="38100" dir="2700000" algn="tl">
                    <a:srgbClr val="000000"/>
                  </a:outerShdw>
                </a:effectLst>
                <a:latin typeface="Arial" pitchFamily="34" charset="0"/>
              </a:defRPr>
            </a:lvl1pPr>
          </a:lstStyle>
          <a:p>
            <a:pPr>
              <a:defRPr/>
            </a:pPr>
            <a:endParaRPr lang="en-US"/>
          </a:p>
        </p:txBody>
      </p:sp>
      <p:sp>
        <p:nvSpPr>
          <p:cNvPr id="615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Arial" pitchFamily="34" charset="0"/>
              </a:defRPr>
            </a:lvl1pPr>
          </a:lstStyle>
          <a:p>
            <a:fld id="{238D1132-52A7-4C16-AFC0-0248E2BA8D7C}" type="slidenum">
              <a:rPr lang="ar-SA"/>
              <a:pPr/>
              <a:t>‹#›</a:t>
            </a:fld>
            <a:endParaRPr lang="en-US"/>
          </a:p>
        </p:txBody>
      </p:sp>
    </p:spTree>
  </p:cSld>
  <p:clrMap bg1="dk2" tx1="lt1" bg2="dk1" tx2="lt2" accent1="accent1" accent2="accent2" accent3="accent3" accent4="accent4" accent5="accent5" accent6="accent6" hlink="hlink" folHlink="folHlink"/>
  <p:sldLayoutIdLst>
    <p:sldLayoutId id="2147483674" r:id="rId1"/>
    <p:sldLayoutId id="2147483673" r:id="rId2"/>
    <p:sldLayoutId id="2147483672" r:id="rId3"/>
    <p:sldLayoutId id="2147483671" r:id="rId4"/>
    <p:sldLayoutId id="2147483670" r:id="rId5"/>
    <p:sldLayoutId id="2147483669" r:id="rId6"/>
    <p:sldLayoutId id="2147483668" r:id="rId7"/>
    <p:sldLayoutId id="2147483667" r:id="rId8"/>
    <p:sldLayoutId id="2147483666" r:id="rId9"/>
    <p:sldLayoutId id="2147483665" r:id="rId10"/>
    <p:sldLayoutId id="2147483664" r:id="rId11"/>
    <p:sldLayoutId id="2147483663" r:id="rId12"/>
  </p:sldLayoutIdLst>
  <p:txStyles>
    <p:title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pitchFamily="34" charset="0"/>
        </a:defRPr>
      </a:lvl9pPr>
    </p:titleStyle>
    <p:bodyStyle>
      <a:lvl1pPr marL="342900" indent="-342900" algn="l" rtl="0" eaLnBrk="0" fontAlgn="base" hangingPunct="0">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Font typeface="Tahoma" pitchFamily="34" charset="0"/>
        <a:buChar char="–"/>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Font typeface="Tahoma" pitchFamily="34" charset="0"/>
        <a:buChar char="–"/>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685801"/>
            <a:ext cx="7772400" cy="1828799"/>
          </a:xfrm>
        </p:spPr>
        <p:txBody>
          <a:bodyPr/>
          <a:lstStyle/>
          <a:p>
            <a:pPr eaLnBrk="1" hangingPunct="1">
              <a:defRPr/>
            </a:pPr>
            <a:r>
              <a:rPr lang="ar-EG" sz="8000" dirty="0" smtClean="0"/>
              <a:t>الجودة فى التعليم العالى</a:t>
            </a:r>
            <a:endParaRPr lang="en-US" sz="8000" dirty="0" smtClean="0"/>
          </a:p>
        </p:txBody>
      </p:sp>
      <p:sp>
        <p:nvSpPr>
          <p:cNvPr id="2051" name="Rectangle 3"/>
          <p:cNvSpPr>
            <a:spLocks noGrp="1" noChangeArrowheads="1"/>
          </p:cNvSpPr>
          <p:nvPr>
            <p:ph type="subTitle" idx="1"/>
          </p:nvPr>
        </p:nvSpPr>
        <p:spPr>
          <a:xfrm>
            <a:off x="1371600" y="2895600"/>
            <a:ext cx="6400800" cy="3048000"/>
          </a:xfrm>
        </p:spPr>
        <p:txBody>
          <a:bodyPr/>
          <a:lstStyle/>
          <a:p>
            <a:pPr eaLnBrk="1" hangingPunct="1">
              <a:lnSpc>
                <a:spcPct val="90000"/>
              </a:lnSpc>
            </a:pPr>
            <a:r>
              <a:rPr lang="ar-IQ" dirty="0" smtClean="0"/>
              <a:t>اعداد </a:t>
            </a:r>
          </a:p>
          <a:p>
            <a:pPr eaLnBrk="1" hangingPunct="1">
              <a:lnSpc>
                <a:spcPct val="90000"/>
              </a:lnSpc>
            </a:pPr>
            <a:r>
              <a:rPr lang="ar-IQ" sz="3600" dirty="0" smtClean="0"/>
              <a:t>الاستاذ الدكتورة منال جبار سرور </a:t>
            </a:r>
          </a:p>
          <a:p>
            <a:pPr eaLnBrk="1" hangingPunct="1">
              <a:lnSpc>
                <a:spcPct val="90000"/>
              </a:lnSpc>
            </a:pPr>
            <a:r>
              <a:rPr lang="ar-IQ" sz="3600" dirty="0" smtClean="0"/>
              <a:t>كلية الادارة والاقتصاد /قسم المحاسبة </a:t>
            </a:r>
          </a:p>
          <a:p>
            <a:pPr eaLnBrk="1" hangingPunct="1">
              <a:lnSpc>
                <a:spcPct val="90000"/>
              </a:lnSpc>
            </a:pPr>
            <a:r>
              <a:rPr lang="ar-IQ" sz="3600" dirty="0" smtClean="0"/>
              <a:t>جامعة بغداد</a:t>
            </a:r>
          </a:p>
          <a:p>
            <a:pPr eaLnBrk="1" hangingPunct="1">
              <a:lnSpc>
                <a:spcPct val="90000"/>
              </a:lnSpc>
            </a:pPr>
            <a:r>
              <a:rPr lang="ar-IQ" sz="3600" dirty="0" smtClean="0"/>
              <a:t>2017</a:t>
            </a:r>
            <a:r>
              <a:rPr lang="ar-IQ" sz="3600" dirty="0" smtClean="0"/>
              <a:t> </a:t>
            </a:r>
            <a:endParaRPr lang="ar-EG" sz="36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algn="ctr" eaLnBrk="1" hangingPunct="1">
              <a:defRPr/>
            </a:pPr>
            <a:r>
              <a:rPr lang="ar-EG" sz="1800" smtClean="0"/>
              <a:t>(تابع)</a:t>
            </a:r>
            <a:r>
              <a:rPr lang="ar-EG" smtClean="0"/>
              <a:t> نماذج الجودة في التعليم العالى</a:t>
            </a:r>
            <a:endParaRPr lang="en-US" smtClean="0"/>
          </a:p>
        </p:txBody>
      </p:sp>
      <p:sp>
        <p:nvSpPr>
          <p:cNvPr id="22531" name="Rectangle 3"/>
          <p:cNvSpPr>
            <a:spLocks noGrp="1" noChangeArrowheads="1"/>
          </p:cNvSpPr>
          <p:nvPr>
            <p:ph type="body" idx="1"/>
          </p:nvPr>
        </p:nvSpPr>
        <p:spPr/>
        <p:txBody>
          <a:bodyPr/>
          <a:lstStyle/>
          <a:p>
            <a:pPr algn="r" rtl="1" eaLnBrk="1" hangingPunct="1">
              <a:buFontTx/>
              <a:buNone/>
              <a:defRPr/>
            </a:pPr>
            <a:r>
              <a:rPr lang="ar-EG" u="sng" smtClean="0"/>
              <a:t>النموذج الامريكى</a:t>
            </a:r>
            <a:r>
              <a:rPr lang="en-US" smtClean="0"/>
              <a:t> </a:t>
            </a:r>
            <a:r>
              <a:rPr lang="ar-EG" smtClean="0"/>
              <a:t>ويعتمد على المحاورالتالية</a:t>
            </a:r>
            <a:endParaRPr lang="en-US" smtClean="0"/>
          </a:p>
          <a:p>
            <a:pPr algn="r" rtl="1" eaLnBrk="1" hangingPunct="1">
              <a:defRPr/>
            </a:pPr>
            <a:r>
              <a:rPr lang="ar-EG" smtClean="0"/>
              <a:t>هيئات محلية للاعتماد</a:t>
            </a:r>
            <a:r>
              <a:rPr lang="en-US" smtClean="0"/>
              <a:t> </a:t>
            </a:r>
            <a:endParaRPr lang="ar-EG" smtClean="0"/>
          </a:p>
          <a:p>
            <a:pPr algn="r" rtl="1" eaLnBrk="1" hangingPunct="1">
              <a:defRPr/>
            </a:pPr>
            <a:r>
              <a:rPr lang="ar-EG" smtClean="0"/>
              <a:t>هيئات على المستوى القومى للاعتماد</a:t>
            </a:r>
          </a:p>
          <a:p>
            <a:pPr algn="r" rtl="1" eaLnBrk="1" hangingPunct="1">
              <a:defRPr/>
            </a:pPr>
            <a:r>
              <a:rPr lang="ar-EG" smtClean="0"/>
              <a:t>الاعتماد على المراجعة الذاتية للمؤسسات التعليمية.</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additive="base">
                                        <p:cTn id="7" dur="1000" fill="hold"/>
                                        <p:tgtEl>
                                          <p:spTgt spid="22531">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25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2531">
                                            <p:txEl>
                                              <p:pRg st="1" end="1"/>
                                            </p:txEl>
                                          </p:spTgt>
                                        </p:tgtEl>
                                        <p:attrNameLst>
                                          <p:attrName>style.visibility</p:attrName>
                                        </p:attrNameLst>
                                      </p:cBhvr>
                                      <p:to>
                                        <p:strVal val="visible"/>
                                      </p:to>
                                    </p:set>
                                    <p:anim calcmode="lin" valueType="num">
                                      <p:cBhvr additive="base">
                                        <p:cTn id="13" dur="1000" fill="hold"/>
                                        <p:tgtEl>
                                          <p:spTgt spid="22531">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2253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2531">
                                            <p:txEl>
                                              <p:pRg st="2" end="2"/>
                                            </p:txEl>
                                          </p:spTgt>
                                        </p:tgtEl>
                                        <p:attrNameLst>
                                          <p:attrName>style.visibility</p:attrName>
                                        </p:attrNameLst>
                                      </p:cBhvr>
                                      <p:to>
                                        <p:strVal val="visible"/>
                                      </p:to>
                                    </p:set>
                                    <p:anim calcmode="lin" valueType="num">
                                      <p:cBhvr additive="base">
                                        <p:cTn id="19" dur="1000" fill="hold"/>
                                        <p:tgtEl>
                                          <p:spTgt spid="22531">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2253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2531">
                                            <p:txEl>
                                              <p:pRg st="3" end="3"/>
                                            </p:txEl>
                                          </p:spTgt>
                                        </p:tgtEl>
                                        <p:attrNameLst>
                                          <p:attrName>style.visibility</p:attrName>
                                        </p:attrNameLst>
                                      </p:cBhvr>
                                      <p:to>
                                        <p:strVal val="visible"/>
                                      </p:to>
                                    </p:set>
                                    <p:anim calcmode="lin" valueType="num">
                                      <p:cBhvr additive="base">
                                        <p:cTn id="25" dur="1000" fill="hold"/>
                                        <p:tgtEl>
                                          <p:spTgt spid="22531">
                                            <p:txEl>
                                              <p:pRg st="3" end="3"/>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2253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1371600" y="2209800"/>
            <a:ext cx="1828800" cy="457200"/>
          </a:xfrm>
          <a:prstGeom prst="rect">
            <a:avLst/>
          </a:prstGeom>
          <a:solidFill>
            <a:srgbClr val="FFFF99"/>
          </a:solidFill>
          <a:ln w="12700">
            <a:solidFill>
              <a:schemeClr val="tx1"/>
            </a:solidFill>
            <a:miter lim="800000"/>
            <a:headEnd type="none" w="sm" len="sm"/>
            <a:tailEnd type="none" w="sm" len="sm"/>
          </a:ln>
        </p:spPr>
        <p:txBody>
          <a:bodyPr wrap="none" anchor="ctr"/>
          <a:lstStyle/>
          <a:p>
            <a:pPr eaLnBrk="0" hangingPunct="0"/>
            <a:r>
              <a:rPr lang="ar-EG" sz="2400" b="1">
                <a:solidFill>
                  <a:srgbClr val="800000"/>
                </a:solidFill>
                <a:latin typeface="Times New Roman" pitchFamily="18" charset="0"/>
                <a:cs typeface="Times New Roman" pitchFamily="18" charset="0"/>
              </a:rPr>
              <a:t>هيئة التدريس</a:t>
            </a:r>
            <a:endParaRPr lang="en-US" sz="2400" b="1">
              <a:solidFill>
                <a:srgbClr val="800000"/>
              </a:solidFill>
              <a:latin typeface="Times New Roman" pitchFamily="18" charset="0"/>
              <a:cs typeface="Times New Roman" pitchFamily="18" charset="0"/>
            </a:endParaRPr>
          </a:p>
        </p:txBody>
      </p:sp>
      <p:sp>
        <p:nvSpPr>
          <p:cNvPr id="13315" name="Rectangle 3"/>
          <p:cNvSpPr>
            <a:spLocks noChangeArrowheads="1"/>
          </p:cNvSpPr>
          <p:nvPr/>
        </p:nvSpPr>
        <p:spPr bwMode="auto">
          <a:xfrm>
            <a:off x="1371600" y="3733800"/>
            <a:ext cx="1828800" cy="457200"/>
          </a:xfrm>
          <a:prstGeom prst="rect">
            <a:avLst/>
          </a:prstGeom>
          <a:solidFill>
            <a:srgbClr val="FFFF99"/>
          </a:solidFill>
          <a:ln w="12700">
            <a:solidFill>
              <a:schemeClr val="tx1"/>
            </a:solidFill>
            <a:miter lim="800000"/>
            <a:headEnd type="none" w="sm" len="sm"/>
            <a:tailEnd type="none" w="sm" len="sm"/>
          </a:ln>
        </p:spPr>
        <p:txBody>
          <a:bodyPr wrap="none" anchor="ctr"/>
          <a:lstStyle/>
          <a:p>
            <a:pPr eaLnBrk="0" hangingPunct="0"/>
            <a:r>
              <a:rPr lang="ar-EG" sz="1800" b="1">
                <a:solidFill>
                  <a:srgbClr val="800000"/>
                </a:solidFill>
                <a:latin typeface="Times New Roman" pitchFamily="18" charset="0"/>
                <a:cs typeface="Times New Roman" pitchFamily="18" charset="0"/>
              </a:rPr>
              <a:t>مختلف العمليات الادارية</a:t>
            </a:r>
          </a:p>
          <a:p>
            <a:pPr eaLnBrk="0" hangingPunct="0"/>
            <a:r>
              <a:rPr lang="ar-EG" sz="1800" b="1">
                <a:solidFill>
                  <a:srgbClr val="800000"/>
                </a:solidFill>
                <a:latin typeface="Times New Roman" pitchFamily="18" charset="0"/>
                <a:cs typeface="Times New Roman" pitchFamily="18" charset="0"/>
              </a:rPr>
              <a:t>والفنية</a:t>
            </a:r>
            <a:endParaRPr lang="en-US" sz="1800" b="1">
              <a:solidFill>
                <a:srgbClr val="800000"/>
              </a:solidFill>
              <a:latin typeface="Times New Roman" pitchFamily="18" charset="0"/>
              <a:cs typeface="Times New Roman" pitchFamily="18" charset="0"/>
            </a:endParaRPr>
          </a:p>
        </p:txBody>
      </p:sp>
      <p:sp>
        <p:nvSpPr>
          <p:cNvPr id="13316" name="Rectangle 4"/>
          <p:cNvSpPr>
            <a:spLocks noChangeArrowheads="1"/>
          </p:cNvSpPr>
          <p:nvPr/>
        </p:nvSpPr>
        <p:spPr bwMode="auto">
          <a:xfrm>
            <a:off x="1371600" y="1447800"/>
            <a:ext cx="1828800" cy="457200"/>
          </a:xfrm>
          <a:prstGeom prst="rect">
            <a:avLst/>
          </a:prstGeom>
          <a:solidFill>
            <a:srgbClr val="FFFF99"/>
          </a:solidFill>
          <a:ln w="12700">
            <a:solidFill>
              <a:schemeClr val="tx1"/>
            </a:solidFill>
            <a:miter lim="800000"/>
            <a:headEnd type="none" w="sm" len="sm"/>
            <a:tailEnd type="none" w="sm" len="sm"/>
          </a:ln>
        </p:spPr>
        <p:txBody>
          <a:bodyPr wrap="none" anchor="ctr"/>
          <a:lstStyle/>
          <a:p>
            <a:pPr eaLnBrk="0" hangingPunct="0"/>
            <a:r>
              <a:rPr lang="ar-EG" sz="2400" b="1">
                <a:solidFill>
                  <a:srgbClr val="800000"/>
                </a:solidFill>
                <a:latin typeface="Times New Roman" pitchFamily="18" charset="0"/>
                <a:cs typeface="Times New Roman" pitchFamily="18" charset="0"/>
              </a:rPr>
              <a:t>المقررات</a:t>
            </a:r>
            <a:endParaRPr lang="en-US" sz="2400" b="1">
              <a:solidFill>
                <a:srgbClr val="800000"/>
              </a:solidFill>
              <a:latin typeface="Times New Roman" pitchFamily="18" charset="0"/>
              <a:cs typeface="Times New Roman" pitchFamily="18" charset="0"/>
            </a:endParaRPr>
          </a:p>
        </p:txBody>
      </p:sp>
      <p:sp>
        <p:nvSpPr>
          <p:cNvPr id="13317" name="Rectangle 5"/>
          <p:cNvSpPr>
            <a:spLocks noChangeArrowheads="1"/>
          </p:cNvSpPr>
          <p:nvPr/>
        </p:nvSpPr>
        <p:spPr bwMode="auto">
          <a:xfrm>
            <a:off x="1295400" y="5257800"/>
            <a:ext cx="1828800" cy="457200"/>
          </a:xfrm>
          <a:prstGeom prst="rect">
            <a:avLst/>
          </a:prstGeom>
          <a:solidFill>
            <a:srgbClr val="FFFF99"/>
          </a:solidFill>
          <a:ln w="12700">
            <a:solidFill>
              <a:schemeClr val="tx1"/>
            </a:solidFill>
            <a:miter lim="800000"/>
            <a:headEnd type="none" w="sm" len="sm"/>
            <a:tailEnd type="none" w="sm" len="sm"/>
          </a:ln>
        </p:spPr>
        <p:txBody>
          <a:bodyPr wrap="none" anchor="ctr"/>
          <a:lstStyle/>
          <a:p>
            <a:pPr algn="r" rtl="1" eaLnBrk="0" hangingPunct="0"/>
            <a:r>
              <a:rPr lang="ar-EG" b="1">
                <a:solidFill>
                  <a:srgbClr val="800000"/>
                </a:solidFill>
              </a:rPr>
              <a:t>الدعم</a:t>
            </a:r>
            <a:r>
              <a:rPr lang="ar-EG" b="1"/>
              <a:t> </a:t>
            </a:r>
            <a:r>
              <a:rPr lang="ar-EG" sz="1800" b="1">
                <a:solidFill>
                  <a:srgbClr val="800000"/>
                </a:solidFill>
                <a:latin typeface="Times New Roman" pitchFamily="18" charset="0"/>
                <a:cs typeface="Times New Roman" pitchFamily="18" charset="0"/>
              </a:rPr>
              <a:t>الفنى والمالى</a:t>
            </a:r>
          </a:p>
          <a:p>
            <a:pPr algn="r" eaLnBrk="0" hangingPunct="0"/>
            <a:r>
              <a:rPr lang="ar-EG" sz="2000" b="1">
                <a:solidFill>
                  <a:srgbClr val="800000"/>
                </a:solidFill>
                <a:latin typeface="Times New Roman" pitchFamily="18" charset="0"/>
                <a:cs typeface="Times New Roman" pitchFamily="18" charset="0"/>
              </a:rPr>
              <a:t>والادارى للجامعة</a:t>
            </a:r>
            <a:endParaRPr lang="en-US" sz="2000" b="1">
              <a:solidFill>
                <a:srgbClr val="800000"/>
              </a:solidFill>
              <a:latin typeface="Times New Roman" pitchFamily="18" charset="0"/>
              <a:cs typeface="Times New Roman" pitchFamily="18" charset="0"/>
            </a:endParaRPr>
          </a:p>
        </p:txBody>
      </p:sp>
      <p:sp>
        <p:nvSpPr>
          <p:cNvPr id="13318" name="Rectangle 6"/>
          <p:cNvSpPr>
            <a:spLocks noChangeArrowheads="1"/>
          </p:cNvSpPr>
          <p:nvPr/>
        </p:nvSpPr>
        <p:spPr bwMode="auto">
          <a:xfrm>
            <a:off x="1371600" y="2971800"/>
            <a:ext cx="1828800" cy="457200"/>
          </a:xfrm>
          <a:prstGeom prst="rect">
            <a:avLst/>
          </a:prstGeom>
          <a:solidFill>
            <a:srgbClr val="FFFF99"/>
          </a:solidFill>
          <a:ln w="12700">
            <a:solidFill>
              <a:schemeClr val="tx1"/>
            </a:solidFill>
            <a:miter lim="800000"/>
            <a:headEnd type="none" w="sm" len="sm"/>
            <a:tailEnd type="none" w="sm" len="sm"/>
          </a:ln>
        </p:spPr>
        <p:txBody>
          <a:bodyPr wrap="none" anchor="ctr"/>
          <a:lstStyle/>
          <a:p>
            <a:pPr eaLnBrk="0" hangingPunct="0"/>
            <a:r>
              <a:rPr lang="ar-EG" sz="1800" b="1">
                <a:solidFill>
                  <a:srgbClr val="800000"/>
                </a:solidFill>
                <a:latin typeface="Times New Roman" pitchFamily="18" charset="0"/>
                <a:cs typeface="Times New Roman" pitchFamily="18" charset="0"/>
              </a:rPr>
              <a:t>المعامل وخدمات الحاسب</a:t>
            </a:r>
            <a:endParaRPr lang="en-US" sz="1800" b="1">
              <a:solidFill>
                <a:srgbClr val="800000"/>
              </a:solidFill>
              <a:latin typeface="Times New Roman" pitchFamily="18" charset="0"/>
            </a:endParaRPr>
          </a:p>
        </p:txBody>
      </p:sp>
      <p:sp>
        <p:nvSpPr>
          <p:cNvPr id="13319" name="Rectangle 7"/>
          <p:cNvSpPr>
            <a:spLocks noChangeArrowheads="1"/>
          </p:cNvSpPr>
          <p:nvPr/>
        </p:nvSpPr>
        <p:spPr bwMode="auto">
          <a:xfrm>
            <a:off x="1371600" y="4495800"/>
            <a:ext cx="1828800" cy="457200"/>
          </a:xfrm>
          <a:prstGeom prst="rect">
            <a:avLst/>
          </a:prstGeom>
          <a:solidFill>
            <a:srgbClr val="FFFF99"/>
          </a:solidFill>
          <a:ln w="12700">
            <a:solidFill>
              <a:schemeClr val="tx1"/>
            </a:solidFill>
            <a:miter lim="800000"/>
            <a:headEnd type="none" w="sm" len="sm"/>
            <a:tailEnd type="none" w="sm" len="sm"/>
          </a:ln>
        </p:spPr>
        <p:txBody>
          <a:bodyPr wrap="none" anchor="ctr"/>
          <a:lstStyle/>
          <a:p>
            <a:pPr eaLnBrk="0" hangingPunct="0"/>
            <a:r>
              <a:rPr lang="ar-EG" sz="1800" b="1">
                <a:solidFill>
                  <a:srgbClr val="800000"/>
                </a:solidFill>
                <a:latin typeface="Times New Roman" pitchFamily="18" charset="0"/>
                <a:cs typeface="Times New Roman" pitchFamily="18" charset="0"/>
              </a:rPr>
              <a:t>البنية الاساسية للجامعة</a:t>
            </a:r>
            <a:endParaRPr lang="en-US" sz="1800" b="1">
              <a:solidFill>
                <a:srgbClr val="800000"/>
              </a:solidFill>
              <a:latin typeface="Times New Roman" pitchFamily="18" charset="0"/>
              <a:cs typeface="Times New Roman" pitchFamily="18" charset="0"/>
            </a:endParaRPr>
          </a:p>
        </p:txBody>
      </p:sp>
      <p:sp>
        <p:nvSpPr>
          <p:cNvPr id="13320" name="Rectangle 8"/>
          <p:cNvSpPr>
            <a:spLocks noChangeArrowheads="1"/>
          </p:cNvSpPr>
          <p:nvPr/>
        </p:nvSpPr>
        <p:spPr bwMode="auto">
          <a:xfrm>
            <a:off x="4495800" y="2362200"/>
            <a:ext cx="1828800" cy="1676400"/>
          </a:xfrm>
          <a:prstGeom prst="rect">
            <a:avLst/>
          </a:prstGeom>
          <a:solidFill>
            <a:srgbClr val="FFFF99"/>
          </a:solidFill>
          <a:ln w="12700">
            <a:solidFill>
              <a:schemeClr val="tx1"/>
            </a:solidFill>
            <a:miter lim="800000"/>
            <a:headEnd type="none" w="sm" len="sm"/>
            <a:tailEnd type="none" w="sm" len="sm"/>
          </a:ln>
        </p:spPr>
        <p:txBody>
          <a:bodyPr wrap="none" anchor="ctr"/>
          <a:lstStyle/>
          <a:p>
            <a:pPr eaLnBrk="0" hangingPunct="0"/>
            <a:r>
              <a:rPr lang="ar-EG" sz="2400" b="1">
                <a:solidFill>
                  <a:srgbClr val="800000"/>
                </a:solidFill>
                <a:latin typeface="Times New Roman" pitchFamily="18" charset="0"/>
                <a:cs typeface="Times New Roman" pitchFamily="18" charset="0"/>
              </a:rPr>
              <a:t>العمليات التعليمية</a:t>
            </a:r>
            <a:endParaRPr lang="en-US" sz="2400" b="1">
              <a:solidFill>
                <a:srgbClr val="800000"/>
              </a:solidFill>
              <a:latin typeface="Times New Roman" pitchFamily="18" charset="0"/>
              <a:cs typeface="Times New Roman" pitchFamily="18" charset="0"/>
            </a:endParaRPr>
          </a:p>
          <a:p>
            <a:pPr eaLnBrk="0" hangingPunct="0"/>
            <a:r>
              <a:rPr lang="ar-EG" sz="2400" b="1">
                <a:solidFill>
                  <a:srgbClr val="800000"/>
                </a:solidFill>
                <a:latin typeface="Times New Roman" pitchFamily="18" charset="0"/>
                <a:cs typeface="Times New Roman" pitchFamily="18" charset="0"/>
              </a:rPr>
              <a:t>و</a:t>
            </a:r>
            <a:endParaRPr lang="en-US" sz="2400" b="1">
              <a:solidFill>
                <a:srgbClr val="800000"/>
              </a:solidFill>
              <a:latin typeface="Times New Roman" pitchFamily="18" charset="0"/>
              <a:cs typeface="Times New Roman" pitchFamily="18" charset="0"/>
            </a:endParaRPr>
          </a:p>
          <a:p>
            <a:pPr eaLnBrk="0" hangingPunct="0"/>
            <a:r>
              <a:rPr lang="ar-EG" sz="2400" b="1">
                <a:solidFill>
                  <a:srgbClr val="800000"/>
                </a:solidFill>
                <a:latin typeface="Times New Roman" pitchFamily="18" charset="0"/>
                <a:cs typeface="Times New Roman" pitchFamily="18" charset="0"/>
              </a:rPr>
              <a:t>المعرفية</a:t>
            </a:r>
            <a:endParaRPr lang="en-US" sz="2400" b="1">
              <a:solidFill>
                <a:srgbClr val="800000"/>
              </a:solidFill>
              <a:latin typeface="Times New Roman" pitchFamily="18" charset="0"/>
              <a:cs typeface="Times New Roman" pitchFamily="18" charset="0"/>
            </a:endParaRPr>
          </a:p>
        </p:txBody>
      </p:sp>
      <p:sp>
        <p:nvSpPr>
          <p:cNvPr id="13321" name="Rectangle 9"/>
          <p:cNvSpPr>
            <a:spLocks noChangeArrowheads="1"/>
          </p:cNvSpPr>
          <p:nvPr/>
        </p:nvSpPr>
        <p:spPr bwMode="auto">
          <a:xfrm>
            <a:off x="7010400" y="1524000"/>
            <a:ext cx="1828800" cy="3352800"/>
          </a:xfrm>
          <a:prstGeom prst="rect">
            <a:avLst/>
          </a:prstGeom>
          <a:solidFill>
            <a:srgbClr val="FFFF99"/>
          </a:solidFill>
          <a:ln w="12700">
            <a:solidFill>
              <a:schemeClr val="tx1"/>
            </a:solidFill>
            <a:miter lim="800000"/>
            <a:headEnd type="none" w="sm" len="sm"/>
            <a:tailEnd type="none" w="sm" len="sm"/>
          </a:ln>
        </p:spPr>
        <p:txBody>
          <a:bodyPr wrap="none" anchor="ctr"/>
          <a:lstStyle/>
          <a:p>
            <a:pPr eaLnBrk="0" hangingPunct="0"/>
            <a:r>
              <a:rPr lang="ar-EG" sz="2000">
                <a:solidFill>
                  <a:srgbClr val="800000"/>
                </a:solidFill>
                <a:latin typeface="Times New Roman" pitchFamily="18" charset="0"/>
                <a:cs typeface="Times New Roman" pitchFamily="18" charset="0"/>
              </a:rPr>
              <a:t>الخريجين من طلاب </a:t>
            </a:r>
            <a:endParaRPr lang="en-US" sz="2000">
              <a:solidFill>
                <a:srgbClr val="800000"/>
              </a:solidFill>
              <a:latin typeface="Times New Roman" pitchFamily="18" charset="0"/>
              <a:cs typeface="Times New Roman" pitchFamily="18" charset="0"/>
            </a:endParaRPr>
          </a:p>
          <a:p>
            <a:pPr eaLnBrk="0" hangingPunct="0"/>
            <a:r>
              <a:rPr lang="ar-EG" sz="2000">
                <a:solidFill>
                  <a:srgbClr val="800000"/>
                </a:solidFill>
                <a:latin typeface="Times New Roman" pitchFamily="18" charset="0"/>
                <a:cs typeface="Times New Roman" pitchFamily="18" charset="0"/>
              </a:rPr>
              <a:t>الجامعة  المحققين</a:t>
            </a:r>
            <a:endParaRPr lang="en-US" sz="2000">
              <a:solidFill>
                <a:srgbClr val="800000"/>
              </a:solidFill>
              <a:latin typeface="Times New Roman" pitchFamily="18" charset="0"/>
              <a:cs typeface="Times New Roman" pitchFamily="18" charset="0"/>
            </a:endParaRPr>
          </a:p>
          <a:p>
            <a:pPr eaLnBrk="0" hangingPunct="0"/>
            <a:r>
              <a:rPr lang="ar-EG" sz="2000">
                <a:solidFill>
                  <a:srgbClr val="800000"/>
                </a:solidFill>
                <a:latin typeface="Times New Roman" pitchFamily="18" charset="0"/>
                <a:cs typeface="Times New Roman" pitchFamily="18" charset="0"/>
              </a:rPr>
              <a:t>لاهداف النموذج</a:t>
            </a:r>
            <a:endParaRPr lang="en-US" sz="2000">
              <a:solidFill>
                <a:srgbClr val="800000"/>
              </a:solidFill>
              <a:latin typeface="Times New Roman" pitchFamily="18" charset="0"/>
              <a:cs typeface="Times New Roman" pitchFamily="18" charset="0"/>
            </a:endParaRPr>
          </a:p>
          <a:p>
            <a:pPr eaLnBrk="0" hangingPunct="0"/>
            <a:r>
              <a:rPr lang="ar-EG" sz="2000">
                <a:solidFill>
                  <a:srgbClr val="800000"/>
                </a:solidFill>
                <a:latin typeface="Times New Roman" pitchFamily="18" charset="0"/>
                <a:cs typeface="Times New Roman" pitchFamily="18" charset="0"/>
              </a:rPr>
              <a:t>التعليمى</a:t>
            </a:r>
            <a:endParaRPr lang="en-US" sz="2000">
              <a:solidFill>
                <a:srgbClr val="800000"/>
              </a:solidFill>
              <a:latin typeface="Times New Roman" pitchFamily="18" charset="0"/>
              <a:cs typeface="Times New Roman" pitchFamily="18" charset="0"/>
            </a:endParaRPr>
          </a:p>
        </p:txBody>
      </p:sp>
      <p:sp>
        <p:nvSpPr>
          <p:cNvPr id="13322" name="Line 10"/>
          <p:cNvSpPr>
            <a:spLocks noChangeShapeType="1"/>
          </p:cNvSpPr>
          <p:nvPr/>
        </p:nvSpPr>
        <p:spPr bwMode="auto">
          <a:xfrm>
            <a:off x="3200400" y="914400"/>
            <a:ext cx="457200" cy="0"/>
          </a:xfrm>
          <a:prstGeom prst="line">
            <a:avLst/>
          </a:prstGeom>
          <a:noFill/>
          <a:ln w="25400">
            <a:solidFill>
              <a:schemeClr val="tx1"/>
            </a:solidFill>
            <a:round/>
            <a:headEnd type="none" w="sm" len="sm"/>
            <a:tailEnd type="triangle" w="sm" len="sm"/>
          </a:ln>
        </p:spPr>
        <p:txBody>
          <a:bodyPr/>
          <a:lstStyle/>
          <a:p>
            <a:endParaRPr lang="ar-IQ"/>
          </a:p>
        </p:txBody>
      </p:sp>
      <p:sp>
        <p:nvSpPr>
          <p:cNvPr id="13323" name="Line 11"/>
          <p:cNvSpPr>
            <a:spLocks noChangeShapeType="1"/>
          </p:cNvSpPr>
          <p:nvPr/>
        </p:nvSpPr>
        <p:spPr bwMode="auto">
          <a:xfrm>
            <a:off x="3200400" y="1676400"/>
            <a:ext cx="457200" cy="0"/>
          </a:xfrm>
          <a:prstGeom prst="line">
            <a:avLst/>
          </a:prstGeom>
          <a:noFill/>
          <a:ln w="25400">
            <a:solidFill>
              <a:schemeClr val="tx1"/>
            </a:solidFill>
            <a:round/>
            <a:headEnd type="none" w="sm" len="sm"/>
            <a:tailEnd type="triangle" w="sm" len="sm"/>
          </a:ln>
        </p:spPr>
        <p:txBody>
          <a:bodyPr/>
          <a:lstStyle/>
          <a:p>
            <a:endParaRPr lang="ar-IQ"/>
          </a:p>
        </p:txBody>
      </p:sp>
      <p:sp>
        <p:nvSpPr>
          <p:cNvPr id="13324" name="Line 12"/>
          <p:cNvSpPr>
            <a:spLocks noChangeShapeType="1"/>
          </p:cNvSpPr>
          <p:nvPr/>
        </p:nvSpPr>
        <p:spPr bwMode="auto">
          <a:xfrm>
            <a:off x="3200400" y="2438400"/>
            <a:ext cx="457200" cy="0"/>
          </a:xfrm>
          <a:prstGeom prst="line">
            <a:avLst/>
          </a:prstGeom>
          <a:noFill/>
          <a:ln w="25400">
            <a:solidFill>
              <a:schemeClr val="tx1"/>
            </a:solidFill>
            <a:round/>
            <a:headEnd type="none" w="sm" len="sm"/>
            <a:tailEnd type="triangle" w="sm" len="sm"/>
          </a:ln>
        </p:spPr>
        <p:txBody>
          <a:bodyPr/>
          <a:lstStyle/>
          <a:p>
            <a:endParaRPr lang="ar-IQ"/>
          </a:p>
        </p:txBody>
      </p:sp>
      <p:sp>
        <p:nvSpPr>
          <p:cNvPr id="13325" name="Line 13"/>
          <p:cNvSpPr>
            <a:spLocks noChangeShapeType="1"/>
          </p:cNvSpPr>
          <p:nvPr/>
        </p:nvSpPr>
        <p:spPr bwMode="auto">
          <a:xfrm>
            <a:off x="3200400" y="3200400"/>
            <a:ext cx="457200" cy="0"/>
          </a:xfrm>
          <a:prstGeom prst="line">
            <a:avLst/>
          </a:prstGeom>
          <a:noFill/>
          <a:ln w="25400">
            <a:solidFill>
              <a:schemeClr val="tx1"/>
            </a:solidFill>
            <a:round/>
            <a:headEnd type="none" w="sm" len="sm"/>
            <a:tailEnd type="triangle" w="sm" len="sm"/>
          </a:ln>
        </p:spPr>
        <p:txBody>
          <a:bodyPr/>
          <a:lstStyle/>
          <a:p>
            <a:endParaRPr lang="ar-IQ"/>
          </a:p>
        </p:txBody>
      </p:sp>
      <p:sp>
        <p:nvSpPr>
          <p:cNvPr id="13326" name="Line 14"/>
          <p:cNvSpPr>
            <a:spLocks noChangeShapeType="1"/>
          </p:cNvSpPr>
          <p:nvPr/>
        </p:nvSpPr>
        <p:spPr bwMode="auto">
          <a:xfrm>
            <a:off x="3200400" y="3962400"/>
            <a:ext cx="457200" cy="0"/>
          </a:xfrm>
          <a:prstGeom prst="line">
            <a:avLst/>
          </a:prstGeom>
          <a:noFill/>
          <a:ln w="25400">
            <a:solidFill>
              <a:schemeClr val="tx1"/>
            </a:solidFill>
            <a:round/>
            <a:headEnd type="none" w="sm" len="sm"/>
            <a:tailEnd type="triangle" w="sm" len="sm"/>
          </a:ln>
        </p:spPr>
        <p:txBody>
          <a:bodyPr/>
          <a:lstStyle/>
          <a:p>
            <a:endParaRPr lang="ar-IQ"/>
          </a:p>
        </p:txBody>
      </p:sp>
      <p:sp>
        <p:nvSpPr>
          <p:cNvPr id="13327" name="Line 15"/>
          <p:cNvSpPr>
            <a:spLocks noChangeShapeType="1"/>
          </p:cNvSpPr>
          <p:nvPr/>
        </p:nvSpPr>
        <p:spPr bwMode="auto">
          <a:xfrm>
            <a:off x="3200400" y="4724400"/>
            <a:ext cx="457200" cy="0"/>
          </a:xfrm>
          <a:prstGeom prst="line">
            <a:avLst/>
          </a:prstGeom>
          <a:noFill/>
          <a:ln w="25400">
            <a:solidFill>
              <a:schemeClr val="tx1"/>
            </a:solidFill>
            <a:round/>
            <a:headEnd type="none" w="sm" len="sm"/>
            <a:tailEnd type="triangle" w="sm" len="sm"/>
          </a:ln>
        </p:spPr>
        <p:txBody>
          <a:bodyPr/>
          <a:lstStyle/>
          <a:p>
            <a:endParaRPr lang="ar-IQ"/>
          </a:p>
        </p:txBody>
      </p:sp>
      <p:sp>
        <p:nvSpPr>
          <p:cNvPr id="13328" name="Line 16"/>
          <p:cNvSpPr>
            <a:spLocks noChangeShapeType="1"/>
          </p:cNvSpPr>
          <p:nvPr/>
        </p:nvSpPr>
        <p:spPr bwMode="auto">
          <a:xfrm>
            <a:off x="3200400" y="5486400"/>
            <a:ext cx="457200" cy="0"/>
          </a:xfrm>
          <a:prstGeom prst="line">
            <a:avLst/>
          </a:prstGeom>
          <a:noFill/>
          <a:ln w="25400">
            <a:solidFill>
              <a:schemeClr val="tx1"/>
            </a:solidFill>
            <a:round/>
            <a:headEnd type="none" w="sm" len="sm"/>
            <a:tailEnd type="triangle" w="sm" len="sm"/>
          </a:ln>
        </p:spPr>
        <p:txBody>
          <a:bodyPr/>
          <a:lstStyle/>
          <a:p>
            <a:endParaRPr lang="ar-IQ"/>
          </a:p>
        </p:txBody>
      </p:sp>
      <p:sp>
        <p:nvSpPr>
          <p:cNvPr id="13329" name="Line 17"/>
          <p:cNvSpPr>
            <a:spLocks noChangeShapeType="1"/>
          </p:cNvSpPr>
          <p:nvPr/>
        </p:nvSpPr>
        <p:spPr bwMode="auto">
          <a:xfrm>
            <a:off x="3657600" y="914400"/>
            <a:ext cx="0" cy="4572000"/>
          </a:xfrm>
          <a:prstGeom prst="line">
            <a:avLst/>
          </a:prstGeom>
          <a:noFill/>
          <a:ln w="12700">
            <a:solidFill>
              <a:schemeClr val="tx1"/>
            </a:solidFill>
            <a:round/>
            <a:headEnd type="none" w="sm" len="sm"/>
            <a:tailEnd type="none" w="sm" len="sm"/>
          </a:ln>
        </p:spPr>
        <p:txBody>
          <a:bodyPr/>
          <a:lstStyle/>
          <a:p>
            <a:endParaRPr lang="ar-IQ"/>
          </a:p>
        </p:txBody>
      </p:sp>
      <p:sp>
        <p:nvSpPr>
          <p:cNvPr id="13330" name="Line 18"/>
          <p:cNvSpPr>
            <a:spLocks noChangeShapeType="1"/>
          </p:cNvSpPr>
          <p:nvPr/>
        </p:nvSpPr>
        <p:spPr bwMode="auto">
          <a:xfrm>
            <a:off x="3657600" y="3200400"/>
            <a:ext cx="838200" cy="0"/>
          </a:xfrm>
          <a:prstGeom prst="line">
            <a:avLst/>
          </a:prstGeom>
          <a:noFill/>
          <a:ln w="25400">
            <a:solidFill>
              <a:schemeClr val="tx1"/>
            </a:solidFill>
            <a:round/>
            <a:headEnd type="none" w="sm" len="sm"/>
            <a:tailEnd type="triangle" w="sm" len="sm"/>
          </a:ln>
        </p:spPr>
        <p:txBody>
          <a:bodyPr/>
          <a:lstStyle/>
          <a:p>
            <a:endParaRPr lang="ar-IQ"/>
          </a:p>
        </p:txBody>
      </p:sp>
      <p:sp>
        <p:nvSpPr>
          <p:cNvPr id="13331" name="Line 19"/>
          <p:cNvSpPr>
            <a:spLocks noChangeShapeType="1"/>
          </p:cNvSpPr>
          <p:nvPr/>
        </p:nvSpPr>
        <p:spPr bwMode="auto">
          <a:xfrm>
            <a:off x="6324600" y="3200400"/>
            <a:ext cx="762000" cy="0"/>
          </a:xfrm>
          <a:prstGeom prst="line">
            <a:avLst/>
          </a:prstGeom>
          <a:noFill/>
          <a:ln w="25400">
            <a:solidFill>
              <a:schemeClr val="tx1"/>
            </a:solidFill>
            <a:round/>
            <a:headEnd type="none" w="sm" len="sm"/>
            <a:tailEnd type="triangle" w="sm" len="sm"/>
          </a:ln>
        </p:spPr>
        <p:txBody>
          <a:bodyPr/>
          <a:lstStyle/>
          <a:p>
            <a:endParaRPr lang="ar-IQ"/>
          </a:p>
        </p:txBody>
      </p:sp>
      <p:sp>
        <p:nvSpPr>
          <p:cNvPr id="13332" name="Rectangle 20"/>
          <p:cNvSpPr>
            <a:spLocks noChangeArrowheads="1"/>
          </p:cNvSpPr>
          <p:nvPr/>
        </p:nvSpPr>
        <p:spPr bwMode="auto">
          <a:xfrm>
            <a:off x="1371600" y="685800"/>
            <a:ext cx="1828800" cy="457200"/>
          </a:xfrm>
          <a:prstGeom prst="rect">
            <a:avLst/>
          </a:prstGeom>
          <a:solidFill>
            <a:srgbClr val="FFFF99"/>
          </a:solidFill>
          <a:ln w="12700">
            <a:solidFill>
              <a:schemeClr val="tx1"/>
            </a:solidFill>
            <a:miter lim="800000"/>
            <a:headEnd type="none" w="sm" len="sm"/>
            <a:tailEnd type="none" w="sm" len="sm"/>
          </a:ln>
        </p:spPr>
        <p:txBody>
          <a:bodyPr wrap="none" anchor="ctr"/>
          <a:lstStyle/>
          <a:p>
            <a:endParaRPr lang="ar-SA"/>
          </a:p>
        </p:txBody>
      </p:sp>
      <p:sp>
        <p:nvSpPr>
          <p:cNvPr id="13333" name="Text Box 21"/>
          <p:cNvSpPr txBox="1">
            <a:spLocks noChangeArrowheads="1"/>
          </p:cNvSpPr>
          <p:nvPr/>
        </p:nvSpPr>
        <p:spPr bwMode="auto">
          <a:xfrm>
            <a:off x="1600200" y="762000"/>
            <a:ext cx="1447800" cy="396875"/>
          </a:xfrm>
          <a:prstGeom prst="rect">
            <a:avLst/>
          </a:prstGeom>
          <a:noFill/>
          <a:ln w="12700">
            <a:noFill/>
            <a:miter lim="800000"/>
            <a:headEnd type="none" w="sm" len="sm"/>
            <a:tailEnd type="none" w="sm" len="sm"/>
          </a:ln>
        </p:spPr>
        <p:txBody>
          <a:bodyPr>
            <a:spAutoFit/>
          </a:bodyPr>
          <a:lstStyle/>
          <a:p>
            <a:pPr eaLnBrk="0" hangingPunct="0">
              <a:spcBef>
                <a:spcPct val="50000"/>
              </a:spcBef>
            </a:pPr>
            <a:r>
              <a:rPr lang="ar-EG" sz="2000">
                <a:solidFill>
                  <a:srgbClr val="800000"/>
                </a:solidFill>
                <a:latin typeface="Times New Roman" pitchFamily="18" charset="0"/>
                <a:cs typeface="Times New Roman" pitchFamily="18" charset="0"/>
              </a:rPr>
              <a:t>الطلاب</a:t>
            </a:r>
            <a:endParaRPr lang="en-US" sz="3200">
              <a:solidFill>
                <a:srgbClr val="800000"/>
              </a:solidFill>
              <a:latin typeface="Times New Roman" pitchFamily="18" charset="0"/>
              <a:cs typeface="Times New Roman" pitchFamily="18" charset="0"/>
            </a:endParaRPr>
          </a:p>
        </p:txBody>
      </p:sp>
      <p:sp>
        <p:nvSpPr>
          <p:cNvPr id="13334" name="Rectangle 22"/>
          <p:cNvSpPr>
            <a:spLocks noChangeArrowheads="1"/>
          </p:cNvSpPr>
          <p:nvPr/>
        </p:nvSpPr>
        <p:spPr bwMode="auto">
          <a:xfrm>
            <a:off x="1371600" y="76200"/>
            <a:ext cx="1828800" cy="457200"/>
          </a:xfrm>
          <a:prstGeom prst="rect">
            <a:avLst/>
          </a:prstGeom>
          <a:solidFill>
            <a:schemeClr val="bg1"/>
          </a:solidFill>
          <a:ln w="12700">
            <a:noFill/>
            <a:miter lim="800000"/>
            <a:headEnd type="none" w="sm" len="sm"/>
            <a:tailEnd type="none" w="sm" len="sm"/>
          </a:ln>
        </p:spPr>
        <p:txBody>
          <a:bodyPr wrap="none" anchor="ctr"/>
          <a:lstStyle/>
          <a:p>
            <a:pPr eaLnBrk="0" hangingPunct="0"/>
            <a:r>
              <a:rPr lang="ar-EG" sz="3200" b="1">
                <a:latin typeface="Times New Roman" pitchFamily="18" charset="0"/>
                <a:cs typeface="Times New Roman" pitchFamily="18" charset="0"/>
              </a:rPr>
              <a:t>المدخلات</a:t>
            </a:r>
            <a:endParaRPr lang="en-US" sz="3200" b="1">
              <a:latin typeface="Times New Roman" pitchFamily="18" charset="0"/>
              <a:cs typeface="Times New Roman" pitchFamily="18" charset="0"/>
            </a:endParaRPr>
          </a:p>
        </p:txBody>
      </p:sp>
      <p:sp>
        <p:nvSpPr>
          <p:cNvPr id="13335" name="Rectangle 23"/>
          <p:cNvSpPr>
            <a:spLocks noChangeArrowheads="1"/>
          </p:cNvSpPr>
          <p:nvPr/>
        </p:nvSpPr>
        <p:spPr bwMode="auto">
          <a:xfrm>
            <a:off x="7086600" y="0"/>
            <a:ext cx="1828800" cy="457200"/>
          </a:xfrm>
          <a:prstGeom prst="rect">
            <a:avLst/>
          </a:prstGeom>
          <a:solidFill>
            <a:schemeClr val="bg1"/>
          </a:solidFill>
          <a:ln w="12700">
            <a:noFill/>
            <a:miter lim="800000"/>
            <a:headEnd type="none" w="sm" len="sm"/>
            <a:tailEnd type="none" w="sm" len="sm"/>
          </a:ln>
        </p:spPr>
        <p:txBody>
          <a:bodyPr wrap="none" anchor="ctr"/>
          <a:lstStyle/>
          <a:p>
            <a:pPr eaLnBrk="0" hangingPunct="0"/>
            <a:r>
              <a:rPr lang="ar-EG" sz="2800" b="1">
                <a:latin typeface="Times New Roman" pitchFamily="18" charset="0"/>
                <a:cs typeface="Times New Roman" pitchFamily="18" charset="0"/>
              </a:rPr>
              <a:t>المخرجات</a:t>
            </a:r>
            <a:endParaRPr lang="en-US" sz="2800" b="1">
              <a:latin typeface="Times New Roman" pitchFamily="18" charset="0"/>
              <a:cs typeface="Times New Roman" pitchFamily="18" charset="0"/>
            </a:endParaRPr>
          </a:p>
        </p:txBody>
      </p:sp>
      <p:sp>
        <p:nvSpPr>
          <p:cNvPr id="13336" name="Rectangle 24"/>
          <p:cNvSpPr>
            <a:spLocks noChangeArrowheads="1"/>
          </p:cNvSpPr>
          <p:nvPr/>
        </p:nvSpPr>
        <p:spPr bwMode="auto">
          <a:xfrm>
            <a:off x="5105400" y="5334000"/>
            <a:ext cx="1828800" cy="381000"/>
          </a:xfrm>
          <a:prstGeom prst="rect">
            <a:avLst/>
          </a:prstGeom>
          <a:solidFill>
            <a:schemeClr val="bg1"/>
          </a:solidFill>
          <a:ln w="12700">
            <a:noFill/>
            <a:miter lim="800000"/>
            <a:headEnd type="none" w="sm" len="sm"/>
            <a:tailEnd type="none" w="sm" len="sm"/>
          </a:ln>
        </p:spPr>
        <p:txBody>
          <a:bodyPr wrap="none" anchor="ctr"/>
          <a:lstStyle/>
          <a:p>
            <a:pPr eaLnBrk="0" hangingPunct="0"/>
            <a:r>
              <a:rPr lang="ar-EG" sz="2000" b="1">
                <a:latin typeface="Times New Roman" pitchFamily="18" charset="0"/>
                <a:cs typeface="Times New Roman" pitchFamily="18" charset="0"/>
              </a:rPr>
              <a:t>والمتايعة</a:t>
            </a:r>
            <a:r>
              <a:rPr lang="en-US" sz="2000" b="1">
                <a:latin typeface="Times New Roman" pitchFamily="18" charset="0"/>
              </a:rPr>
              <a:t>/</a:t>
            </a:r>
            <a:r>
              <a:rPr lang="ar-EG" sz="2000" b="1">
                <a:latin typeface="Times New Roman" pitchFamily="18" charset="0"/>
                <a:cs typeface="Times New Roman" pitchFamily="18" charset="0"/>
              </a:rPr>
              <a:t>  التقييم</a:t>
            </a:r>
            <a:endParaRPr lang="en-US" sz="2000" b="1">
              <a:latin typeface="Times New Roman" pitchFamily="18" charset="0"/>
              <a:cs typeface="Times New Roman" pitchFamily="18" charset="0"/>
            </a:endParaRPr>
          </a:p>
        </p:txBody>
      </p:sp>
      <p:sp>
        <p:nvSpPr>
          <p:cNvPr id="13337" name="Rectangle 25"/>
          <p:cNvSpPr>
            <a:spLocks noChangeArrowheads="1"/>
          </p:cNvSpPr>
          <p:nvPr/>
        </p:nvSpPr>
        <p:spPr bwMode="auto">
          <a:xfrm>
            <a:off x="4572000" y="6172200"/>
            <a:ext cx="2590800" cy="381000"/>
          </a:xfrm>
          <a:prstGeom prst="rect">
            <a:avLst/>
          </a:prstGeom>
          <a:solidFill>
            <a:schemeClr val="bg1"/>
          </a:solidFill>
          <a:ln w="12700">
            <a:noFill/>
            <a:miter lim="800000"/>
            <a:headEnd type="none" w="sm" len="sm"/>
            <a:tailEnd type="none" w="sm" len="sm"/>
          </a:ln>
        </p:spPr>
        <p:txBody>
          <a:bodyPr wrap="none" anchor="ctr"/>
          <a:lstStyle/>
          <a:p>
            <a:pPr eaLnBrk="0" hangingPunct="0"/>
            <a:r>
              <a:rPr lang="ar-EG" sz="3000" b="1">
                <a:latin typeface="Times New Roman" pitchFamily="18" charset="0"/>
              </a:rPr>
              <a:t>نموذج ضمان جودة</a:t>
            </a:r>
            <a:endParaRPr lang="en-US" sz="3000" b="1">
              <a:latin typeface="Times New Roman" pitchFamily="18" charset="0"/>
            </a:endParaRPr>
          </a:p>
        </p:txBody>
      </p:sp>
      <p:cxnSp>
        <p:nvCxnSpPr>
          <p:cNvPr id="13338" name="AutoShape 26"/>
          <p:cNvCxnSpPr>
            <a:cxnSpLocks noChangeShapeType="1"/>
          </p:cNvCxnSpPr>
          <p:nvPr/>
        </p:nvCxnSpPr>
        <p:spPr bwMode="auto">
          <a:xfrm>
            <a:off x="8001000" y="4876800"/>
            <a:ext cx="0" cy="914400"/>
          </a:xfrm>
          <a:prstGeom prst="straightConnector1">
            <a:avLst/>
          </a:prstGeom>
          <a:noFill/>
          <a:ln w="12700">
            <a:solidFill>
              <a:schemeClr val="tx1"/>
            </a:solidFill>
            <a:round/>
            <a:headEnd type="none" w="sm" len="sm"/>
            <a:tailEnd type="triangle" w="med" len="med"/>
          </a:ln>
        </p:spPr>
      </p:cxnSp>
      <p:cxnSp>
        <p:nvCxnSpPr>
          <p:cNvPr id="13339" name="AutoShape 27"/>
          <p:cNvCxnSpPr>
            <a:cxnSpLocks noChangeShapeType="1"/>
          </p:cNvCxnSpPr>
          <p:nvPr/>
        </p:nvCxnSpPr>
        <p:spPr bwMode="auto">
          <a:xfrm flipH="1">
            <a:off x="4114800" y="5791200"/>
            <a:ext cx="3886200" cy="0"/>
          </a:xfrm>
          <a:prstGeom prst="straightConnector1">
            <a:avLst/>
          </a:prstGeom>
          <a:noFill/>
          <a:ln w="12700">
            <a:solidFill>
              <a:schemeClr val="tx1"/>
            </a:solidFill>
            <a:round/>
            <a:headEnd type="none" w="sm" len="sm"/>
            <a:tailEnd type="none" w="sm" len="sm"/>
          </a:ln>
        </p:spPr>
      </p:cxnSp>
      <p:sp>
        <p:nvSpPr>
          <p:cNvPr id="13340" name="Line 28"/>
          <p:cNvSpPr>
            <a:spLocks noChangeShapeType="1"/>
          </p:cNvSpPr>
          <p:nvPr/>
        </p:nvSpPr>
        <p:spPr bwMode="auto">
          <a:xfrm flipV="1">
            <a:off x="4114800" y="3581400"/>
            <a:ext cx="0" cy="2209800"/>
          </a:xfrm>
          <a:prstGeom prst="line">
            <a:avLst/>
          </a:prstGeom>
          <a:noFill/>
          <a:ln w="12700">
            <a:solidFill>
              <a:schemeClr val="tx1"/>
            </a:solidFill>
            <a:round/>
            <a:headEnd type="none" w="sm" len="sm"/>
            <a:tailEnd type="none" w="sm" len="sm"/>
          </a:ln>
        </p:spPr>
        <p:txBody>
          <a:bodyPr/>
          <a:lstStyle/>
          <a:p>
            <a:endParaRPr lang="ar-IQ"/>
          </a:p>
        </p:txBody>
      </p:sp>
      <p:sp>
        <p:nvSpPr>
          <p:cNvPr id="13341" name="Line 29"/>
          <p:cNvSpPr>
            <a:spLocks noChangeShapeType="1"/>
          </p:cNvSpPr>
          <p:nvPr/>
        </p:nvSpPr>
        <p:spPr bwMode="auto">
          <a:xfrm flipH="1">
            <a:off x="3657600" y="3581400"/>
            <a:ext cx="457200" cy="0"/>
          </a:xfrm>
          <a:prstGeom prst="line">
            <a:avLst/>
          </a:prstGeom>
          <a:noFill/>
          <a:ln w="12700">
            <a:solidFill>
              <a:schemeClr val="tx1"/>
            </a:solidFill>
            <a:round/>
            <a:headEnd/>
            <a:tailEnd type="triangle" w="med" len="med"/>
          </a:ln>
        </p:spPr>
        <p:txBody>
          <a:bodyPr/>
          <a:lstStyle/>
          <a:p>
            <a:endParaRPr lang="ar-IQ"/>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algn="ctr" rtl="1" eaLnBrk="1" hangingPunct="1">
              <a:defRPr/>
            </a:pPr>
            <a:r>
              <a:rPr lang="ar-EG" smtClean="0"/>
              <a:t>ضمان جودة المدخلات فى التعليم العالى</a:t>
            </a:r>
            <a:endParaRPr lang="en-US" smtClean="0"/>
          </a:p>
        </p:txBody>
      </p:sp>
      <p:sp>
        <p:nvSpPr>
          <p:cNvPr id="24579" name="Rectangle 3"/>
          <p:cNvSpPr>
            <a:spLocks noGrp="1" noChangeArrowheads="1"/>
          </p:cNvSpPr>
          <p:nvPr>
            <p:ph type="body" idx="1"/>
          </p:nvPr>
        </p:nvSpPr>
        <p:spPr/>
        <p:txBody>
          <a:bodyPr/>
          <a:lstStyle/>
          <a:p>
            <a:pPr algn="r" rtl="1" eaLnBrk="1" hangingPunct="1">
              <a:buFontTx/>
              <a:buNone/>
              <a:defRPr/>
            </a:pPr>
            <a:r>
              <a:rPr lang="ar-EG" u="sng" smtClean="0"/>
              <a:t>الطلاب</a:t>
            </a:r>
            <a:r>
              <a:rPr lang="ar-EG" smtClean="0"/>
              <a:t> </a:t>
            </a:r>
            <a:r>
              <a:rPr lang="en-US" smtClean="0"/>
              <a:t>Students </a:t>
            </a:r>
          </a:p>
          <a:p>
            <a:pPr algn="r" rtl="1" eaLnBrk="1" hangingPunct="1">
              <a:buFontTx/>
              <a:buNone/>
              <a:defRPr/>
            </a:pPr>
            <a:r>
              <a:rPr lang="ar-EG" smtClean="0"/>
              <a:t>و بشمل المحاور التالية</a:t>
            </a:r>
          </a:p>
          <a:p>
            <a:pPr algn="r" rtl="1" eaLnBrk="1" hangingPunct="1">
              <a:defRPr/>
            </a:pPr>
            <a:r>
              <a:rPr lang="ar-EG" smtClean="0"/>
              <a:t>سياسات القبول بالجامعة</a:t>
            </a:r>
          </a:p>
          <a:p>
            <a:pPr algn="r" rtl="1" eaLnBrk="1" hangingPunct="1">
              <a:defRPr/>
            </a:pPr>
            <a:r>
              <a:rPr lang="ar-EG" smtClean="0"/>
              <a:t>برامج الاعداد وشروط القبول للكليات</a:t>
            </a:r>
          </a:p>
          <a:p>
            <a:pPr algn="r" rtl="1" eaLnBrk="1" hangingPunct="1">
              <a:defRPr/>
            </a:pPr>
            <a:r>
              <a:rPr lang="ar-EG" smtClean="0"/>
              <a:t>برامج  لاكساب الطلاب مهارات خاصة</a:t>
            </a:r>
          </a:p>
          <a:p>
            <a:pPr algn="r" rtl="1" eaLnBrk="1" hangingPunct="1">
              <a:buFontTx/>
              <a:buNone/>
              <a:defRPr/>
            </a:pPr>
            <a:r>
              <a:rPr lang="ar-EG" smtClean="0"/>
              <a:t>(لغة انجليزية – تفكير علمى ..... )</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 calcmode="lin" valueType="num">
                                      <p:cBhvr additive="base">
                                        <p:cTn id="7" dur="1000" fill="hold"/>
                                        <p:tgtEl>
                                          <p:spTgt spid="24579">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45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4579">
                                            <p:txEl>
                                              <p:pRg st="1" end="1"/>
                                            </p:txEl>
                                          </p:spTgt>
                                        </p:tgtEl>
                                        <p:attrNameLst>
                                          <p:attrName>style.visibility</p:attrName>
                                        </p:attrNameLst>
                                      </p:cBhvr>
                                      <p:to>
                                        <p:strVal val="visible"/>
                                      </p:to>
                                    </p:set>
                                    <p:anim calcmode="lin" valueType="num">
                                      <p:cBhvr additive="base">
                                        <p:cTn id="13" dur="1000" fill="hold"/>
                                        <p:tgtEl>
                                          <p:spTgt spid="24579">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2457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4579">
                                            <p:txEl>
                                              <p:pRg st="2" end="2"/>
                                            </p:txEl>
                                          </p:spTgt>
                                        </p:tgtEl>
                                        <p:attrNameLst>
                                          <p:attrName>style.visibility</p:attrName>
                                        </p:attrNameLst>
                                      </p:cBhvr>
                                      <p:to>
                                        <p:strVal val="visible"/>
                                      </p:to>
                                    </p:set>
                                    <p:anim calcmode="lin" valueType="num">
                                      <p:cBhvr additive="base">
                                        <p:cTn id="19" dur="1000" fill="hold"/>
                                        <p:tgtEl>
                                          <p:spTgt spid="24579">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2457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4579">
                                            <p:txEl>
                                              <p:pRg st="3" end="3"/>
                                            </p:txEl>
                                          </p:spTgt>
                                        </p:tgtEl>
                                        <p:attrNameLst>
                                          <p:attrName>style.visibility</p:attrName>
                                        </p:attrNameLst>
                                      </p:cBhvr>
                                      <p:to>
                                        <p:strVal val="visible"/>
                                      </p:to>
                                    </p:set>
                                    <p:anim calcmode="lin" valueType="num">
                                      <p:cBhvr additive="base">
                                        <p:cTn id="25" dur="1000" fill="hold"/>
                                        <p:tgtEl>
                                          <p:spTgt spid="24579">
                                            <p:txEl>
                                              <p:pRg st="3" end="3"/>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2457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4579">
                                            <p:txEl>
                                              <p:pRg st="4" end="4"/>
                                            </p:txEl>
                                          </p:spTgt>
                                        </p:tgtEl>
                                        <p:attrNameLst>
                                          <p:attrName>style.visibility</p:attrName>
                                        </p:attrNameLst>
                                      </p:cBhvr>
                                      <p:to>
                                        <p:strVal val="visible"/>
                                      </p:to>
                                    </p:set>
                                    <p:anim calcmode="lin" valueType="num">
                                      <p:cBhvr additive="base">
                                        <p:cTn id="31" dur="1000" fill="hold"/>
                                        <p:tgtEl>
                                          <p:spTgt spid="24579">
                                            <p:txEl>
                                              <p:pRg st="4" end="4"/>
                                            </p:txEl>
                                          </p:spTgt>
                                        </p:tgtEl>
                                        <p:attrNameLst>
                                          <p:attrName>ppt_x</p:attrName>
                                        </p:attrNameLst>
                                      </p:cBhvr>
                                      <p:tavLst>
                                        <p:tav tm="0">
                                          <p:val>
                                            <p:strVal val="1+#ppt_w/2"/>
                                          </p:val>
                                        </p:tav>
                                        <p:tav tm="100000">
                                          <p:val>
                                            <p:strVal val="#ppt_x"/>
                                          </p:val>
                                        </p:tav>
                                      </p:tavLst>
                                    </p:anim>
                                    <p:anim calcmode="lin" valueType="num">
                                      <p:cBhvr additive="base">
                                        <p:cTn id="32" dur="1000" fill="hold"/>
                                        <p:tgtEl>
                                          <p:spTgt spid="2457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4579">
                                            <p:txEl>
                                              <p:pRg st="5" end="5"/>
                                            </p:txEl>
                                          </p:spTgt>
                                        </p:tgtEl>
                                        <p:attrNameLst>
                                          <p:attrName>style.visibility</p:attrName>
                                        </p:attrNameLst>
                                      </p:cBhvr>
                                      <p:to>
                                        <p:strVal val="visible"/>
                                      </p:to>
                                    </p:set>
                                    <p:anim calcmode="lin" valueType="num">
                                      <p:cBhvr additive="base">
                                        <p:cTn id="37" dur="1000" fill="hold"/>
                                        <p:tgtEl>
                                          <p:spTgt spid="24579">
                                            <p:txEl>
                                              <p:pRg st="5" end="5"/>
                                            </p:txEl>
                                          </p:spTgt>
                                        </p:tgtEl>
                                        <p:attrNameLst>
                                          <p:attrName>ppt_x</p:attrName>
                                        </p:attrNameLst>
                                      </p:cBhvr>
                                      <p:tavLst>
                                        <p:tav tm="0">
                                          <p:val>
                                            <p:strVal val="1+#ppt_w/2"/>
                                          </p:val>
                                        </p:tav>
                                        <p:tav tm="100000">
                                          <p:val>
                                            <p:strVal val="#ppt_x"/>
                                          </p:val>
                                        </p:tav>
                                      </p:tavLst>
                                    </p:anim>
                                    <p:anim calcmode="lin" valueType="num">
                                      <p:cBhvr additive="base">
                                        <p:cTn id="38" dur="1000" fill="hold"/>
                                        <p:tgtEl>
                                          <p:spTgt spid="2457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algn="ctr" rtl="1" eaLnBrk="1" hangingPunct="1">
              <a:defRPr/>
            </a:pPr>
            <a:r>
              <a:rPr lang="ar-EG" sz="3200" smtClean="0"/>
              <a:t>(تابع)</a:t>
            </a:r>
            <a:r>
              <a:rPr lang="ar-EG" smtClean="0"/>
              <a:t>ضمان جودة المدخلات فى التعليم العالى</a:t>
            </a:r>
            <a:endParaRPr lang="en-US" smtClean="0"/>
          </a:p>
        </p:txBody>
      </p:sp>
      <p:sp>
        <p:nvSpPr>
          <p:cNvPr id="26627" name="Rectangle 3"/>
          <p:cNvSpPr>
            <a:spLocks noGrp="1" noChangeArrowheads="1"/>
          </p:cNvSpPr>
          <p:nvPr>
            <p:ph type="body" idx="1"/>
          </p:nvPr>
        </p:nvSpPr>
        <p:spPr/>
        <p:txBody>
          <a:bodyPr/>
          <a:lstStyle/>
          <a:p>
            <a:pPr algn="r" rtl="1" eaLnBrk="1" hangingPunct="1">
              <a:buFontTx/>
              <a:buNone/>
              <a:defRPr/>
            </a:pPr>
            <a:r>
              <a:rPr lang="ar-EG" u="sng" smtClean="0"/>
              <a:t>المقررات الدراسية</a:t>
            </a:r>
            <a:r>
              <a:rPr lang="ar-EG" smtClean="0"/>
              <a:t>   </a:t>
            </a:r>
            <a:r>
              <a:rPr lang="en-US" smtClean="0"/>
              <a:t>Curriculum</a:t>
            </a:r>
            <a:endParaRPr lang="ar-EG" smtClean="0"/>
          </a:p>
          <a:p>
            <a:pPr algn="r" rtl="1" eaLnBrk="1" hangingPunct="1">
              <a:buFontTx/>
              <a:buNone/>
              <a:defRPr/>
            </a:pPr>
            <a:r>
              <a:rPr lang="ar-EG" smtClean="0"/>
              <a:t>و تشمل المحاور التالية</a:t>
            </a:r>
          </a:p>
          <a:p>
            <a:pPr algn="r" rtl="1" eaLnBrk="1" hangingPunct="1">
              <a:defRPr/>
            </a:pPr>
            <a:r>
              <a:rPr lang="ar-EG" smtClean="0"/>
              <a:t>أهداف المقررات الدراسية</a:t>
            </a:r>
          </a:p>
          <a:p>
            <a:pPr algn="r" rtl="1" eaLnBrk="1" hangingPunct="1">
              <a:defRPr/>
            </a:pPr>
            <a:r>
              <a:rPr lang="ar-EG" smtClean="0"/>
              <a:t>تصميم المقررات</a:t>
            </a:r>
          </a:p>
          <a:p>
            <a:pPr algn="r" rtl="1" eaLnBrk="1" hangingPunct="1">
              <a:defRPr/>
            </a:pPr>
            <a:r>
              <a:rPr lang="ar-EG" smtClean="0"/>
              <a:t>مدى ملائمة هذة المقررات لقواعد التعليم بشكل عام.</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 calcmode="lin" valueType="num">
                                      <p:cBhvr additive="base">
                                        <p:cTn id="7" dur="1000" fill="hold"/>
                                        <p:tgtEl>
                                          <p:spTgt spid="26627">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66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6627">
                                            <p:txEl>
                                              <p:pRg st="1" end="1"/>
                                            </p:txEl>
                                          </p:spTgt>
                                        </p:tgtEl>
                                        <p:attrNameLst>
                                          <p:attrName>style.visibility</p:attrName>
                                        </p:attrNameLst>
                                      </p:cBhvr>
                                      <p:to>
                                        <p:strVal val="visible"/>
                                      </p:to>
                                    </p:set>
                                    <p:anim calcmode="lin" valueType="num">
                                      <p:cBhvr additive="base">
                                        <p:cTn id="13" dur="1000" fill="hold"/>
                                        <p:tgtEl>
                                          <p:spTgt spid="26627">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2662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6627">
                                            <p:txEl>
                                              <p:pRg st="2" end="2"/>
                                            </p:txEl>
                                          </p:spTgt>
                                        </p:tgtEl>
                                        <p:attrNameLst>
                                          <p:attrName>style.visibility</p:attrName>
                                        </p:attrNameLst>
                                      </p:cBhvr>
                                      <p:to>
                                        <p:strVal val="visible"/>
                                      </p:to>
                                    </p:set>
                                    <p:anim calcmode="lin" valueType="num">
                                      <p:cBhvr additive="base">
                                        <p:cTn id="19" dur="1000" fill="hold"/>
                                        <p:tgtEl>
                                          <p:spTgt spid="26627">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2662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6627">
                                            <p:txEl>
                                              <p:pRg st="3" end="3"/>
                                            </p:txEl>
                                          </p:spTgt>
                                        </p:tgtEl>
                                        <p:attrNameLst>
                                          <p:attrName>style.visibility</p:attrName>
                                        </p:attrNameLst>
                                      </p:cBhvr>
                                      <p:to>
                                        <p:strVal val="visible"/>
                                      </p:to>
                                    </p:set>
                                    <p:anim calcmode="lin" valueType="num">
                                      <p:cBhvr additive="base">
                                        <p:cTn id="25" dur="1000" fill="hold"/>
                                        <p:tgtEl>
                                          <p:spTgt spid="26627">
                                            <p:txEl>
                                              <p:pRg st="3" end="3"/>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2662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6627">
                                            <p:txEl>
                                              <p:pRg st="4" end="4"/>
                                            </p:txEl>
                                          </p:spTgt>
                                        </p:tgtEl>
                                        <p:attrNameLst>
                                          <p:attrName>style.visibility</p:attrName>
                                        </p:attrNameLst>
                                      </p:cBhvr>
                                      <p:to>
                                        <p:strVal val="visible"/>
                                      </p:to>
                                    </p:set>
                                    <p:anim calcmode="lin" valueType="num">
                                      <p:cBhvr additive="base">
                                        <p:cTn id="31" dur="1000" fill="hold"/>
                                        <p:tgtEl>
                                          <p:spTgt spid="26627">
                                            <p:txEl>
                                              <p:pRg st="4" end="4"/>
                                            </p:txEl>
                                          </p:spTgt>
                                        </p:tgtEl>
                                        <p:attrNameLst>
                                          <p:attrName>ppt_x</p:attrName>
                                        </p:attrNameLst>
                                      </p:cBhvr>
                                      <p:tavLst>
                                        <p:tav tm="0">
                                          <p:val>
                                            <p:strVal val="1+#ppt_w/2"/>
                                          </p:val>
                                        </p:tav>
                                        <p:tav tm="100000">
                                          <p:val>
                                            <p:strVal val="#ppt_x"/>
                                          </p:val>
                                        </p:tav>
                                      </p:tavLst>
                                    </p:anim>
                                    <p:anim calcmode="lin" valueType="num">
                                      <p:cBhvr additive="base">
                                        <p:cTn id="32" dur="1000" fill="hold"/>
                                        <p:tgtEl>
                                          <p:spTgt spid="2662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ar-EG" sz="3200" smtClean="0"/>
              <a:t>(تابع)</a:t>
            </a:r>
            <a:r>
              <a:rPr lang="ar-EG" smtClean="0"/>
              <a:t>ضمان جودة المدخلات فى التعليم العالى</a:t>
            </a:r>
            <a:endParaRPr lang="en-US" smtClean="0"/>
          </a:p>
        </p:txBody>
      </p:sp>
      <p:sp>
        <p:nvSpPr>
          <p:cNvPr id="27651" name="Rectangle 3"/>
          <p:cNvSpPr>
            <a:spLocks noGrp="1" noChangeArrowheads="1"/>
          </p:cNvSpPr>
          <p:nvPr>
            <p:ph type="body" idx="1"/>
          </p:nvPr>
        </p:nvSpPr>
        <p:spPr/>
        <p:txBody>
          <a:bodyPr/>
          <a:lstStyle/>
          <a:p>
            <a:pPr algn="r" rtl="1" eaLnBrk="1" hangingPunct="1">
              <a:defRPr/>
            </a:pPr>
            <a:r>
              <a:rPr lang="ar-EG" u="sng" smtClean="0"/>
              <a:t>هيئة التدريس</a:t>
            </a:r>
            <a:r>
              <a:rPr lang="ar-EG" smtClean="0"/>
              <a:t>  </a:t>
            </a:r>
            <a:r>
              <a:rPr lang="en-US" smtClean="0"/>
              <a:t>Faculty</a:t>
            </a:r>
          </a:p>
          <a:p>
            <a:pPr algn="r" rtl="1" eaLnBrk="1" hangingPunct="1">
              <a:buFontTx/>
              <a:buNone/>
              <a:defRPr/>
            </a:pPr>
            <a:r>
              <a:rPr lang="ar-EG" smtClean="0"/>
              <a:t>و تشمل المحاور التالية</a:t>
            </a:r>
            <a:endParaRPr lang="en-US" smtClean="0"/>
          </a:p>
          <a:p>
            <a:pPr algn="r" rtl="1" eaLnBrk="1" hangingPunct="1">
              <a:defRPr/>
            </a:pPr>
            <a:r>
              <a:rPr lang="ar-EG" smtClean="0"/>
              <a:t>سياسة التعينات</a:t>
            </a:r>
          </a:p>
          <a:p>
            <a:pPr algn="r" rtl="1" eaLnBrk="1" hangingPunct="1">
              <a:defRPr/>
            </a:pPr>
            <a:r>
              <a:rPr lang="ar-EG" smtClean="0"/>
              <a:t>تطوير قدرات هيئة التدريس</a:t>
            </a:r>
          </a:p>
          <a:p>
            <a:pPr algn="r" rtl="1" eaLnBrk="1" hangingPunct="1">
              <a:defRPr/>
            </a:pPr>
            <a:r>
              <a:rPr lang="ar-EG" smtClean="0"/>
              <a:t>خطط التدريب المستمر لاعضاء هيئة التدريس.</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 calcmode="lin" valueType="num">
                                      <p:cBhvr additive="base">
                                        <p:cTn id="7" dur="1000" fill="hold"/>
                                        <p:tgtEl>
                                          <p:spTgt spid="27651">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76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7651">
                                            <p:txEl>
                                              <p:pRg st="1" end="1"/>
                                            </p:txEl>
                                          </p:spTgt>
                                        </p:tgtEl>
                                        <p:attrNameLst>
                                          <p:attrName>style.visibility</p:attrName>
                                        </p:attrNameLst>
                                      </p:cBhvr>
                                      <p:to>
                                        <p:strVal val="visible"/>
                                      </p:to>
                                    </p:set>
                                    <p:anim calcmode="lin" valueType="num">
                                      <p:cBhvr additive="base">
                                        <p:cTn id="13" dur="1000" fill="hold"/>
                                        <p:tgtEl>
                                          <p:spTgt spid="27651">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2765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7651">
                                            <p:txEl>
                                              <p:pRg st="2" end="2"/>
                                            </p:txEl>
                                          </p:spTgt>
                                        </p:tgtEl>
                                        <p:attrNameLst>
                                          <p:attrName>style.visibility</p:attrName>
                                        </p:attrNameLst>
                                      </p:cBhvr>
                                      <p:to>
                                        <p:strVal val="visible"/>
                                      </p:to>
                                    </p:set>
                                    <p:anim calcmode="lin" valueType="num">
                                      <p:cBhvr additive="base">
                                        <p:cTn id="19" dur="1000" fill="hold"/>
                                        <p:tgtEl>
                                          <p:spTgt spid="27651">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2765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7651">
                                            <p:txEl>
                                              <p:pRg st="3" end="3"/>
                                            </p:txEl>
                                          </p:spTgt>
                                        </p:tgtEl>
                                        <p:attrNameLst>
                                          <p:attrName>style.visibility</p:attrName>
                                        </p:attrNameLst>
                                      </p:cBhvr>
                                      <p:to>
                                        <p:strVal val="visible"/>
                                      </p:to>
                                    </p:set>
                                    <p:anim calcmode="lin" valueType="num">
                                      <p:cBhvr additive="base">
                                        <p:cTn id="25" dur="1000" fill="hold"/>
                                        <p:tgtEl>
                                          <p:spTgt spid="27651">
                                            <p:txEl>
                                              <p:pRg st="3" end="3"/>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2765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7651">
                                            <p:txEl>
                                              <p:pRg st="4" end="4"/>
                                            </p:txEl>
                                          </p:spTgt>
                                        </p:tgtEl>
                                        <p:attrNameLst>
                                          <p:attrName>style.visibility</p:attrName>
                                        </p:attrNameLst>
                                      </p:cBhvr>
                                      <p:to>
                                        <p:strVal val="visible"/>
                                      </p:to>
                                    </p:set>
                                    <p:anim calcmode="lin" valueType="num">
                                      <p:cBhvr additive="base">
                                        <p:cTn id="31" dur="1000" fill="hold"/>
                                        <p:tgtEl>
                                          <p:spTgt spid="27651">
                                            <p:txEl>
                                              <p:pRg st="4" end="4"/>
                                            </p:txEl>
                                          </p:spTgt>
                                        </p:tgtEl>
                                        <p:attrNameLst>
                                          <p:attrName>ppt_x</p:attrName>
                                        </p:attrNameLst>
                                      </p:cBhvr>
                                      <p:tavLst>
                                        <p:tav tm="0">
                                          <p:val>
                                            <p:strVal val="1+#ppt_w/2"/>
                                          </p:val>
                                        </p:tav>
                                        <p:tav tm="100000">
                                          <p:val>
                                            <p:strVal val="#ppt_x"/>
                                          </p:val>
                                        </p:tav>
                                      </p:tavLst>
                                    </p:anim>
                                    <p:anim calcmode="lin" valueType="num">
                                      <p:cBhvr additive="base">
                                        <p:cTn id="32" dur="1000" fill="hold"/>
                                        <p:tgtEl>
                                          <p:spTgt spid="2765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ar-EG" sz="3200" smtClean="0"/>
              <a:t>(تابع)</a:t>
            </a:r>
            <a:r>
              <a:rPr lang="ar-EG" smtClean="0"/>
              <a:t>ضمان جودة المدخلات فى التعليم العالى</a:t>
            </a:r>
            <a:endParaRPr lang="en-US" smtClean="0"/>
          </a:p>
        </p:txBody>
      </p:sp>
      <p:sp>
        <p:nvSpPr>
          <p:cNvPr id="28675" name="Rectangle 3"/>
          <p:cNvSpPr>
            <a:spLocks noGrp="1" noChangeArrowheads="1"/>
          </p:cNvSpPr>
          <p:nvPr>
            <p:ph type="body" idx="1"/>
          </p:nvPr>
        </p:nvSpPr>
        <p:spPr/>
        <p:txBody>
          <a:bodyPr/>
          <a:lstStyle/>
          <a:p>
            <a:pPr algn="r" rtl="1" eaLnBrk="1" hangingPunct="1">
              <a:buFontTx/>
              <a:buNone/>
              <a:defRPr/>
            </a:pPr>
            <a:r>
              <a:rPr lang="ar-EG" u="sng" smtClean="0"/>
              <a:t>البنيه الاساسية </a:t>
            </a:r>
            <a:r>
              <a:rPr lang="en-US" smtClean="0"/>
              <a:t>Infrastructure</a:t>
            </a:r>
            <a:r>
              <a:rPr lang="en-US" u="sng" smtClean="0"/>
              <a:t> </a:t>
            </a:r>
          </a:p>
          <a:p>
            <a:pPr algn="r" rtl="1" eaLnBrk="1" hangingPunct="1">
              <a:defRPr/>
            </a:pPr>
            <a:r>
              <a:rPr lang="ar-EG" smtClean="0"/>
              <a:t>المعامل وتطويرها</a:t>
            </a:r>
          </a:p>
          <a:p>
            <a:pPr algn="r" rtl="1" eaLnBrk="1" hangingPunct="1">
              <a:defRPr/>
            </a:pPr>
            <a:r>
              <a:rPr lang="ar-EG" smtClean="0"/>
              <a:t>خدمات الحاسب المركزى والاتصال.</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 calcmode="lin" valueType="num">
                                      <p:cBhvr additive="base">
                                        <p:cTn id="7" dur="1000" fill="hold"/>
                                        <p:tgtEl>
                                          <p:spTgt spid="28675">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86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8675">
                                            <p:txEl>
                                              <p:pRg st="1" end="1"/>
                                            </p:txEl>
                                          </p:spTgt>
                                        </p:tgtEl>
                                        <p:attrNameLst>
                                          <p:attrName>style.visibility</p:attrName>
                                        </p:attrNameLst>
                                      </p:cBhvr>
                                      <p:to>
                                        <p:strVal val="visible"/>
                                      </p:to>
                                    </p:set>
                                    <p:anim calcmode="lin" valueType="num">
                                      <p:cBhvr additive="base">
                                        <p:cTn id="13" dur="1000" fill="hold"/>
                                        <p:tgtEl>
                                          <p:spTgt spid="28675">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2867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8675">
                                            <p:txEl>
                                              <p:pRg st="2" end="2"/>
                                            </p:txEl>
                                          </p:spTgt>
                                        </p:tgtEl>
                                        <p:attrNameLst>
                                          <p:attrName>style.visibility</p:attrName>
                                        </p:attrNameLst>
                                      </p:cBhvr>
                                      <p:to>
                                        <p:strVal val="visible"/>
                                      </p:to>
                                    </p:set>
                                    <p:anim calcmode="lin" valueType="num">
                                      <p:cBhvr additive="base">
                                        <p:cTn id="19" dur="1000" fill="hold"/>
                                        <p:tgtEl>
                                          <p:spTgt spid="28675">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2867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algn="ctr" eaLnBrk="1" hangingPunct="1">
              <a:defRPr/>
            </a:pPr>
            <a:r>
              <a:rPr lang="ar-EG" sz="3200" smtClean="0"/>
              <a:t>(تابع)</a:t>
            </a:r>
            <a:r>
              <a:rPr lang="ar-EG" smtClean="0"/>
              <a:t>ضمان جودة المدخلات فى التعليم العالى</a:t>
            </a:r>
            <a:endParaRPr lang="en-US" smtClean="0"/>
          </a:p>
        </p:txBody>
      </p:sp>
      <p:sp>
        <p:nvSpPr>
          <p:cNvPr id="29699" name="Rectangle 3"/>
          <p:cNvSpPr>
            <a:spLocks noGrp="1" noChangeArrowheads="1"/>
          </p:cNvSpPr>
          <p:nvPr>
            <p:ph type="body" idx="1"/>
          </p:nvPr>
        </p:nvSpPr>
        <p:spPr/>
        <p:txBody>
          <a:bodyPr/>
          <a:lstStyle/>
          <a:p>
            <a:pPr algn="r" rtl="1" eaLnBrk="1" hangingPunct="1">
              <a:buFontTx/>
              <a:buNone/>
              <a:defRPr/>
            </a:pPr>
            <a:r>
              <a:rPr lang="ar-EG" sz="2800" u="sng" smtClean="0"/>
              <a:t>الدعم والتسهيلات الاساسية</a:t>
            </a:r>
            <a:endParaRPr lang="en-US" sz="2800" smtClean="0"/>
          </a:p>
          <a:p>
            <a:pPr algn="r" rtl="1" eaLnBrk="1" hangingPunct="1">
              <a:buFontTx/>
              <a:buNone/>
              <a:defRPr/>
            </a:pPr>
            <a:r>
              <a:rPr lang="en-US" sz="2800" smtClean="0"/>
              <a:t>Institutional Facilities and Support</a:t>
            </a:r>
          </a:p>
          <a:p>
            <a:pPr algn="r" rtl="1" eaLnBrk="1" hangingPunct="1">
              <a:defRPr/>
            </a:pPr>
            <a:r>
              <a:rPr lang="en-US" sz="2800" smtClean="0"/>
              <a:t> </a:t>
            </a:r>
            <a:r>
              <a:rPr lang="ar-EG" sz="2800" smtClean="0"/>
              <a:t>مبانى مناسبة للكليات ومناطق خضراء</a:t>
            </a:r>
          </a:p>
          <a:p>
            <a:pPr algn="r" rtl="1" eaLnBrk="1" hangingPunct="1">
              <a:defRPr/>
            </a:pPr>
            <a:r>
              <a:rPr lang="ar-EG" sz="2800" smtClean="0"/>
              <a:t>قاعات دراسية مناسبة ومجهزه</a:t>
            </a:r>
          </a:p>
          <a:p>
            <a:pPr algn="r" rtl="1" eaLnBrk="1" hangingPunct="1">
              <a:defRPr/>
            </a:pPr>
            <a:r>
              <a:rPr lang="ar-EG" sz="2800" smtClean="0"/>
              <a:t>مكتبات </a:t>
            </a:r>
          </a:p>
          <a:p>
            <a:pPr algn="r" rtl="1" eaLnBrk="1" hangingPunct="1">
              <a:defRPr/>
            </a:pPr>
            <a:r>
              <a:rPr lang="ar-EG" sz="2800" smtClean="0"/>
              <a:t>خدمات اتصال بالشبكة الدولية</a:t>
            </a:r>
          </a:p>
          <a:p>
            <a:pPr algn="r" rtl="1" eaLnBrk="1" hangingPunct="1">
              <a:defRPr/>
            </a:pPr>
            <a:r>
              <a:rPr lang="ar-EG" sz="2800" smtClean="0"/>
              <a:t>دعم مالى</a:t>
            </a:r>
          </a:p>
          <a:p>
            <a:pPr algn="r" rtl="1" eaLnBrk="1" hangingPunct="1">
              <a:defRPr/>
            </a:pPr>
            <a:r>
              <a:rPr lang="ar-EG" sz="2800" smtClean="0"/>
              <a:t>دعم تقنى ويشمل العاملين المؤهلين.</a:t>
            </a:r>
            <a:endParaRPr lang="en-U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 calcmode="lin" valueType="num">
                                      <p:cBhvr additive="base">
                                        <p:cTn id="7" dur="1000" fill="hold"/>
                                        <p:tgtEl>
                                          <p:spTgt spid="29699">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96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9699">
                                            <p:txEl>
                                              <p:pRg st="1" end="1"/>
                                            </p:txEl>
                                          </p:spTgt>
                                        </p:tgtEl>
                                        <p:attrNameLst>
                                          <p:attrName>style.visibility</p:attrName>
                                        </p:attrNameLst>
                                      </p:cBhvr>
                                      <p:to>
                                        <p:strVal val="visible"/>
                                      </p:to>
                                    </p:set>
                                    <p:anim calcmode="lin" valueType="num">
                                      <p:cBhvr additive="base">
                                        <p:cTn id="13" dur="1000" fill="hold"/>
                                        <p:tgtEl>
                                          <p:spTgt spid="29699">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296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9699">
                                            <p:txEl>
                                              <p:pRg st="2" end="2"/>
                                            </p:txEl>
                                          </p:spTgt>
                                        </p:tgtEl>
                                        <p:attrNameLst>
                                          <p:attrName>style.visibility</p:attrName>
                                        </p:attrNameLst>
                                      </p:cBhvr>
                                      <p:to>
                                        <p:strVal val="visible"/>
                                      </p:to>
                                    </p:set>
                                    <p:anim calcmode="lin" valueType="num">
                                      <p:cBhvr additive="base">
                                        <p:cTn id="19" dur="1000" fill="hold"/>
                                        <p:tgtEl>
                                          <p:spTgt spid="29699">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2969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9699">
                                            <p:txEl>
                                              <p:pRg st="3" end="3"/>
                                            </p:txEl>
                                          </p:spTgt>
                                        </p:tgtEl>
                                        <p:attrNameLst>
                                          <p:attrName>style.visibility</p:attrName>
                                        </p:attrNameLst>
                                      </p:cBhvr>
                                      <p:to>
                                        <p:strVal val="visible"/>
                                      </p:to>
                                    </p:set>
                                    <p:anim calcmode="lin" valueType="num">
                                      <p:cBhvr additive="base">
                                        <p:cTn id="25" dur="1000" fill="hold"/>
                                        <p:tgtEl>
                                          <p:spTgt spid="29699">
                                            <p:txEl>
                                              <p:pRg st="3" end="3"/>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2969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9699">
                                            <p:txEl>
                                              <p:pRg st="4" end="4"/>
                                            </p:txEl>
                                          </p:spTgt>
                                        </p:tgtEl>
                                        <p:attrNameLst>
                                          <p:attrName>style.visibility</p:attrName>
                                        </p:attrNameLst>
                                      </p:cBhvr>
                                      <p:to>
                                        <p:strVal val="visible"/>
                                      </p:to>
                                    </p:set>
                                    <p:anim calcmode="lin" valueType="num">
                                      <p:cBhvr additive="base">
                                        <p:cTn id="31" dur="1000" fill="hold"/>
                                        <p:tgtEl>
                                          <p:spTgt spid="29699">
                                            <p:txEl>
                                              <p:pRg st="4" end="4"/>
                                            </p:txEl>
                                          </p:spTgt>
                                        </p:tgtEl>
                                        <p:attrNameLst>
                                          <p:attrName>ppt_x</p:attrName>
                                        </p:attrNameLst>
                                      </p:cBhvr>
                                      <p:tavLst>
                                        <p:tav tm="0">
                                          <p:val>
                                            <p:strVal val="1+#ppt_w/2"/>
                                          </p:val>
                                        </p:tav>
                                        <p:tav tm="100000">
                                          <p:val>
                                            <p:strVal val="#ppt_x"/>
                                          </p:val>
                                        </p:tav>
                                      </p:tavLst>
                                    </p:anim>
                                    <p:anim calcmode="lin" valueType="num">
                                      <p:cBhvr additive="base">
                                        <p:cTn id="32" dur="1000" fill="hold"/>
                                        <p:tgtEl>
                                          <p:spTgt spid="2969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9699">
                                            <p:txEl>
                                              <p:pRg st="5" end="5"/>
                                            </p:txEl>
                                          </p:spTgt>
                                        </p:tgtEl>
                                        <p:attrNameLst>
                                          <p:attrName>style.visibility</p:attrName>
                                        </p:attrNameLst>
                                      </p:cBhvr>
                                      <p:to>
                                        <p:strVal val="visible"/>
                                      </p:to>
                                    </p:set>
                                    <p:anim calcmode="lin" valueType="num">
                                      <p:cBhvr additive="base">
                                        <p:cTn id="37" dur="1000" fill="hold"/>
                                        <p:tgtEl>
                                          <p:spTgt spid="29699">
                                            <p:txEl>
                                              <p:pRg st="5" end="5"/>
                                            </p:txEl>
                                          </p:spTgt>
                                        </p:tgtEl>
                                        <p:attrNameLst>
                                          <p:attrName>ppt_x</p:attrName>
                                        </p:attrNameLst>
                                      </p:cBhvr>
                                      <p:tavLst>
                                        <p:tav tm="0">
                                          <p:val>
                                            <p:strVal val="1+#ppt_w/2"/>
                                          </p:val>
                                        </p:tav>
                                        <p:tav tm="100000">
                                          <p:val>
                                            <p:strVal val="#ppt_x"/>
                                          </p:val>
                                        </p:tav>
                                      </p:tavLst>
                                    </p:anim>
                                    <p:anim calcmode="lin" valueType="num">
                                      <p:cBhvr additive="base">
                                        <p:cTn id="38" dur="1000" fill="hold"/>
                                        <p:tgtEl>
                                          <p:spTgt spid="2969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29699">
                                            <p:txEl>
                                              <p:pRg st="6" end="6"/>
                                            </p:txEl>
                                          </p:spTgt>
                                        </p:tgtEl>
                                        <p:attrNameLst>
                                          <p:attrName>style.visibility</p:attrName>
                                        </p:attrNameLst>
                                      </p:cBhvr>
                                      <p:to>
                                        <p:strVal val="visible"/>
                                      </p:to>
                                    </p:set>
                                    <p:anim calcmode="lin" valueType="num">
                                      <p:cBhvr additive="base">
                                        <p:cTn id="43" dur="1000" fill="hold"/>
                                        <p:tgtEl>
                                          <p:spTgt spid="29699">
                                            <p:txEl>
                                              <p:pRg st="6" end="6"/>
                                            </p:txEl>
                                          </p:spTgt>
                                        </p:tgtEl>
                                        <p:attrNameLst>
                                          <p:attrName>ppt_x</p:attrName>
                                        </p:attrNameLst>
                                      </p:cBhvr>
                                      <p:tavLst>
                                        <p:tav tm="0">
                                          <p:val>
                                            <p:strVal val="1+#ppt_w/2"/>
                                          </p:val>
                                        </p:tav>
                                        <p:tav tm="100000">
                                          <p:val>
                                            <p:strVal val="#ppt_x"/>
                                          </p:val>
                                        </p:tav>
                                      </p:tavLst>
                                    </p:anim>
                                    <p:anim calcmode="lin" valueType="num">
                                      <p:cBhvr additive="base">
                                        <p:cTn id="44" dur="1000" fill="hold"/>
                                        <p:tgtEl>
                                          <p:spTgt spid="2969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29699">
                                            <p:txEl>
                                              <p:pRg st="7" end="7"/>
                                            </p:txEl>
                                          </p:spTgt>
                                        </p:tgtEl>
                                        <p:attrNameLst>
                                          <p:attrName>style.visibility</p:attrName>
                                        </p:attrNameLst>
                                      </p:cBhvr>
                                      <p:to>
                                        <p:strVal val="visible"/>
                                      </p:to>
                                    </p:set>
                                    <p:anim calcmode="lin" valueType="num">
                                      <p:cBhvr additive="base">
                                        <p:cTn id="49" dur="1000" fill="hold"/>
                                        <p:tgtEl>
                                          <p:spTgt spid="29699">
                                            <p:txEl>
                                              <p:pRg st="7" end="7"/>
                                            </p:txEl>
                                          </p:spTgt>
                                        </p:tgtEl>
                                        <p:attrNameLst>
                                          <p:attrName>ppt_x</p:attrName>
                                        </p:attrNameLst>
                                      </p:cBhvr>
                                      <p:tavLst>
                                        <p:tav tm="0">
                                          <p:val>
                                            <p:strVal val="1+#ppt_w/2"/>
                                          </p:val>
                                        </p:tav>
                                        <p:tav tm="100000">
                                          <p:val>
                                            <p:strVal val="#ppt_x"/>
                                          </p:val>
                                        </p:tav>
                                      </p:tavLst>
                                    </p:anim>
                                    <p:anim calcmode="lin" valueType="num">
                                      <p:cBhvr additive="base">
                                        <p:cTn id="50" dur="1000" fill="hold"/>
                                        <p:tgtEl>
                                          <p:spTgt spid="29699">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ar-EG" sz="3200" smtClean="0"/>
              <a:t>(تابع)</a:t>
            </a:r>
            <a:r>
              <a:rPr lang="ar-EG" smtClean="0"/>
              <a:t>ضمان جودة المدخلات فى التعليم العالى</a:t>
            </a:r>
            <a:endParaRPr lang="en-US" smtClean="0"/>
          </a:p>
        </p:txBody>
      </p:sp>
      <p:sp>
        <p:nvSpPr>
          <p:cNvPr id="30723" name="Rectangle 3"/>
          <p:cNvSpPr>
            <a:spLocks noGrp="1" noChangeArrowheads="1"/>
          </p:cNvSpPr>
          <p:nvPr>
            <p:ph type="body" idx="1"/>
          </p:nvPr>
        </p:nvSpPr>
        <p:spPr/>
        <p:txBody>
          <a:bodyPr/>
          <a:lstStyle/>
          <a:p>
            <a:pPr algn="r" rtl="1" eaLnBrk="1" hangingPunct="1">
              <a:buFontTx/>
              <a:buNone/>
              <a:defRPr/>
            </a:pPr>
            <a:r>
              <a:rPr lang="ar-EG" sz="2800" u="sng" smtClean="0"/>
              <a:t>العمليات</a:t>
            </a:r>
            <a:r>
              <a:rPr lang="ar-EG" sz="2800" smtClean="0"/>
              <a:t>  </a:t>
            </a:r>
            <a:r>
              <a:rPr lang="en-US" sz="2800" smtClean="0"/>
              <a:t>Processes</a:t>
            </a:r>
          </a:p>
          <a:p>
            <a:pPr algn="r" rtl="1" eaLnBrk="1" hangingPunct="1">
              <a:buFontTx/>
              <a:buNone/>
              <a:defRPr/>
            </a:pPr>
            <a:r>
              <a:rPr lang="ar-EG" sz="2800" smtClean="0"/>
              <a:t>وتشمل ما يتم من اعمال فى المجالات التالية:</a:t>
            </a:r>
          </a:p>
          <a:p>
            <a:pPr algn="r" rtl="1" eaLnBrk="1" hangingPunct="1">
              <a:defRPr/>
            </a:pPr>
            <a:r>
              <a:rPr lang="ar-EG" sz="2800" smtClean="0"/>
              <a:t>القبول والتسجيل</a:t>
            </a:r>
          </a:p>
          <a:p>
            <a:pPr algn="r" rtl="1" eaLnBrk="1" hangingPunct="1">
              <a:defRPr/>
            </a:pPr>
            <a:r>
              <a:rPr lang="ar-EG" sz="2800" smtClean="0"/>
              <a:t>التعينات</a:t>
            </a:r>
          </a:p>
          <a:p>
            <a:pPr algn="r" rtl="1" eaLnBrk="1" hangingPunct="1">
              <a:defRPr/>
            </a:pPr>
            <a:r>
              <a:rPr lang="ar-EG" sz="2800" smtClean="0"/>
              <a:t>وسائل التعليم وطرق بناء المعرفه</a:t>
            </a:r>
          </a:p>
          <a:p>
            <a:pPr algn="r" rtl="1" eaLnBrk="1" hangingPunct="1">
              <a:defRPr/>
            </a:pPr>
            <a:r>
              <a:rPr lang="ar-EG" sz="2800" smtClean="0"/>
              <a:t>تطوير المقررات </a:t>
            </a:r>
          </a:p>
          <a:p>
            <a:pPr algn="r" rtl="1" eaLnBrk="1" hangingPunct="1">
              <a:defRPr/>
            </a:pPr>
            <a:r>
              <a:rPr lang="ar-EG" sz="2800" smtClean="0"/>
              <a:t>تقويم المقررات الدراسية ووسائلها المختلفة</a:t>
            </a:r>
          </a:p>
          <a:p>
            <a:pPr algn="r" rtl="1" eaLnBrk="1" hangingPunct="1">
              <a:defRPr/>
            </a:pPr>
            <a:r>
              <a:rPr lang="ar-EG" sz="2800" smtClean="0"/>
              <a:t>وغبرها </a:t>
            </a:r>
            <a:endParaRPr lang="en-U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 calcmode="lin" valueType="num">
                                      <p:cBhvr additive="base">
                                        <p:cTn id="7" dur="1000" fill="hold"/>
                                        <p:tgtEl>
                                          <p:spTgt spid="30723">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307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0723">
                                            <p:txEl>
                                              <p:pRg st="1" end="1"/>
                                            </p:txEl>
                                          </p:spTgt>
                                        </p:tgtEl>
                                        <p:attrNameLst>
                                          <p:attrName>style.visibility</p:attrName>
                                        </p:attrNameLst>
                                      </p:cBhvr>
                                      <p:to>
                                        <p:strVal val="visible"/>
                                      </p:to>
                                    </p:set>
                                    <p:anim calcmode="lin" valueType="num">
                                      <p:cBhvr additive="base">
                                        <p:cTn id="13" dur="1000" fill="hold"/>
                                        <p:tgtEl>
                                          <p:spTgt spid="30723">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3072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0723">
                                            <p:txEl>
                                              <p:pRg st="2" end="2"/>
                                            </p:txEl>
                                          </p:spTgt>
                                        </p:tgtEl>
                                        <p:attrNameLst>
                                          <p:attrName>style.visibility</p:attrName>
                                        </p:attrNameLst>
                                      </p:cBhvr>
                                      <p:to>
                                        <p:strVal val="visible"/>
                                      </p:to>
                                    </p:set>
                                    <p:anim calcmode="lin" valueType="num">
                                      <p:cBhvr additive="base">
                                        <p:cTn id="19" dur="1000" fill="hold"/>
                                        <p:tgtEl>
                                          <p:spTgt spid="30723">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3072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0723">
                                            <p:txEl>
                                              <p:pRg st="3" end="3"/>
                                            </p:txEl>
                                          </p:spTgt>
                                        </p:tgtEl>
                                        <p:attrNameLst>
                                          <p:attrName>style.visibility</p:attrName>
                                        </p:attrNameLst>
                                      </p:cBhvr>
                                      <p:to>
                                        <p:strVal val="visible"/>
                                      </p:to>
                                    </p:set>
                                    <p:anim calcmode="lin" valueType="num">
                                      <p:cBhvr additive="base">
                                        <p:cTn id="25" dur="1000" fill="hold"/>
                                        <p:tgtEl>
                                          <p:spTgt spid="30723">
                                            <p:txEl>
                                              <p:pRg st="3" end="3"/>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3072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0723">
                                            <p:txEl>
                                              <p:pRg st="4" end="4"/>
                                            </p:txEl>
                                          </p:spTgt>
                                        </p:tgtEl>
                                        <p:attrNameLst>
                                          <p:attrName>style.visibility</p:attrName>
                                        </p:attrNameLst>
                                      </p:cBhvr>
                                      <p:to>
                                        <p:strVal val="visible"/>
                                      </p:to>
                                    </p:set>
                                    <p:anim calcmode="lin" valueType="num">
                                      <p:cBhvr additive="base">
                                        <p:cTn id="31" dur="1000" fill="hold"/>
                                        <p:tgtEl>
                                          <p:spTgt spid="30723">
                                            <p:txEl>
                                              <p:pRg st="4" end="4"/>
                                            </p:txEl>
                                          </p:spTgt>
                                        </p:tgtEl>
                                        <p:attrNameLst>
                                          <p:attrName>ppt_x</p:attrName>
                                        </p:attrNameLst>
                                      </p:cBhvr>
                                      <p:tavLst>
                                        <p:tav tm="0">
                                          <p:val>
                                            <p:strVal val="1+#ppt_w/2"/>
                                          </p:val>
                                        </p:tav>
                                        <p:tav tm="100000">
                                          <p:val>
                                            <p:strVal val="#ppt_x"/>
                                          </p:val>
                                        </p:tav>
                                      </p:tavLst>
                                    </p:anim>
                                    <p:anim calcmode="lin" valueType="num">
                                      <p:cBhvr additive="base">
                                        <p:cTn id="32" dur="1000" fill="hold"/>
                                        <p:tgtEl>
                                          <p:spTgt spid="3072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0723">
                                            <p:txEl>
                                              <p:pRg st="5" end="5"/>
                                            </p:txEl>
                                          </p:spTgt>
                                        </p:tgtEl>
                                        <p:attrNameLst>
                                          <p:attrName>style.visibility</p:attrName>
                                        </p:attrNameLst>
                                      </p:cBhvr>
                                      <p:to>
                                        <p:strVal val="visible"/>
                                      </p:to>
                                    </p:set>
                                    <p:anim calcmode="lin" valueType="num">
                                      <p:cBhvr additive="base">
                                        <p:cTn id="37" dur="1000" fill="hold"/>
                                        <p:tgtEl>
                                          <p:spTgt spid="30723">
                                            <p:txEl>
                                              <p:pRg st="5" end="5"/>
                                            </p:txEl>
                                          </p:spTgt>
                                        </p:tgtEl>
                                        <p:attrNameLst>
                                          <p:attrName>ppt_x</p:attrName>
                                        </p:attrNameLst>
                                      </p:cBhvr>
                                      <p:tavLst>
                                        <p:tav tm="0">
                                          <p:val>
                                            <p:strVal val="1+#ppt_w/2"/>
                                          </p:val>
                                        </p:tav>
                                        <p:tav tm="100000">
                                          <p:val>
                                            <p:strVal val="#ppt_x"/>
                                          </p:val>
                                        </p:tav>
                                      </p:tavLst>
                                    </p:anim>
                                    <p:anim calcmode="lin" valueType="num">
                                      <p:cBhvr additive="base">
                                        <p:cTn id="38" dur="1000" fill="hold"/>
                                        <p:tgtEl>
                                          <p:spTgt spid="3072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30723">
                                            <p:txEl>
                                              <p:pRg st="6" end="6"/>
                                            </p:txEl>
                                          </p:spTgt>
                                        </p:tgtEl>
                                        <p:attrNameLst>
                                          <p:attrName>style.visibility</p:attrName>
                                        </p:attrNameLst>
                                      </p:cBhvr>
                                      <p:to>
                                        <p:strVal val="visible"/>
                                      </p:to>
                                    </p:set>
                                    <p:anim calcmode="lin" valueType="num">
                                      <p:cBhvr additive="base">
                                        <p:cTn id="43" dur="1000" fill="hold"/>
                                        <p:tgtEl>
                                          <p:spTgt spid="30723">
                                            <p:txEl>
                                              <p:pRg st="6" end="6"/>
                                            </p:txEl>
                                          </p:spTgt>
                                        </p:tgtEl>
                                        <p:attrNameLst>
                                          <p:attrName>ppt_x</p:attrName>
                                        </p:attrNameLst>
                                      </p:cBhvr>
                                      <p:tavLst>
                                        <p:tav tm="0">
                                          <p:val>
                                            <p:strVal val="1+#ppt_w/2"/>
                                          </p:val>
                                        </p:tav>
                                        <p:tav tm="100000">
                                          <p:val>
                                            <p:strVal val="#ppt_x"/>
                                          </p:val>
                                        </p:tav>
                                      </p:tavLst>
                                    </p:anim>
                                    <p:anim calcmode="lin" valueType="num">
                                      <p:cBhvr additive="base">
                                        <p:cTn id="44" dur="1000" fill="hold"/>
                                        <p:tgtEl>
                                          <p:spTgt spid="3072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30723">
                                            <p:txEl>
                                              <p:pRg st="7" end="7"/>
                                            </p:txEl>
                                          </p:spTgt>
                                        </p:tgtEl>
                                        <p:attrNameLst>
                                          <p:attrName>style.visibility</p:attrName>
                                        </p:attrNameLst>
                                      </p:cBhvr>
                                      <p:to>
                                        <p:strVal val="visible"/>
                                      </p:to>
                                    </p:set>
                                    <p:anim calcmode="lin" valueType="num">
                                      <p:cBhvr additive="base">
                                        <p:cTn id="49" dur="1000" fill="hold"/>
                                        <p:tgtEl>
                                          <p:spTgt spid="30723">
                                            <p:txEl>
                                              <p:pRg st="7" end="7"/>
                                            </p:txEl>
                                          </p:spTgt>
                                        </p:tgtEl>
                                        <p:attrNameLst>
                                          <p:attrName>ppt_x</p:attrName>
                                        </p:attrNameLst>
                                      </p:cBhvr>
                                      <p:tavLst>
                                        <p:tav tm="0">
                                          <p:val>
                                            <p:strVal val="1+#ppt_w/2"/>
                                          </p:val>
                                        </p:tav>
                                        <p:tav tm="100000">
                                          <p:val>
                                            <p:strVal val="#ppt_x"/>
                                          </p:val>
                                        </p:tav>
                                      </p:tavLst>
                                    </p:anim>
                                    <p:anim calcmode="lin" valueType="num">
                                      <p:cBhvr additive="base">
                                        <p:cTn id="50" dur="1000" fill="hold"/>
                                        <p:tgtEl>
                                          <p:spTgt spid="3072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algn="ctr" rtl="1" eaLnBrk="1" hangingPunct="1">
              <a:defRPr/>
            </a:pPr>
            <a:r>
              <a:rPr lang="ar-EG" sz="4000" smtClean="0"/>
              <a:t>التدريس والتعليم  </a:t>
            </a:r>
            <a:r>
              <a:rPr lang="en-US" sz="4000" smtClean="0"/>
              <a:t>Teaching and Learning</a:t>
            </a:r>
          </a:p>
        </p:txBody>
      </p:sp>
      <p:sp>
        <p:nvSpPr>
          <p:cNvPr id="31747" name="Rectangle 3"/>
          <p:cNvSpPr>
            <a:spLocks noGrp="1" noChangeArrowheads="1"/>
          </p:cNvSpPr>
          <p:nvPr>
            <p:ph type="body" idx="1"/>
          </p:nvPr>
        </p:nvSpPr>
        <p:spPr/>
        <p:txBody>
          <a:bodyPr/>
          <a:lstStyle/>
          <a:p>
            <a:pPr algn="r" rtl="1" eaLnBrk="1" hangingPunct="1">
              <a:defRPr/>
            </a:pPr>
            <a:r>
              <a:rPr lang="ar-EG" smtClean="0"/>
              <a:t>التحول من الاعتماد على التدريس بشكل رئيسى  الى الاعتماد على التعلم .</a:t>
            </a:r>
          </a:p>
          <a:p>
            <a:pPr algn="r" rtl="1" eaLnBrk="1" hangingPunct="1">
              <a:defRPr/>
            </a:pPr>
            <a:r>
              <a:rPr lang="ar-EG" smtClean="0"/>
              <a:t>كيف نضمن جودة كل من التدريس والتعلم؟</a:t>
            </a:r>
          </a:p>
          <a:p>
            <a:pPr algn="r" rtl="1" eaLnBrk="1" hangingPunct="1">
              <a:buFontTx/>
              <a:buNone/>
              <a:defRPr/>
            </a:pPr>
            <a:r>
              <a:rPr lang="ar-EG" smtClean="0"/>
              <a:t>نعتمد على المحاور التالية</a:t>
            </a:r>
          </a:p>
          <a:p>
            <a:pPr algn="r" rtl="1" eaLnBrk="1" hangingPunct="1">
              <a:defRPr/>
            </a:pPr>
            <a:r>
              <a:rPr lang="ar-EG" smtClean="0"/>
              <a:t>أعضاء هيئة تدريس مدربين</a:t>
            </a:r>
          </a:p>
          <a:p>
            <a:pPr algn="r" rtl="1" eaLnBrk="1" hangingPunct="1">
              <a:defRPr/>
            </a:pPr>
            <a:r>
              <a:rPr lang="ar-EG" smtClean="0"/>
              <a:t>التقييم المستمر للنظام من محكمين معتمدين</a:t>
            </a:r>
          </a:p>
          <a:p>
            <a:pPr algn="r" rtl="1" eaLnBrk="1" hangingPunct="1">
              <a:defRPr/>
            </a:pPr>
            <a:r>
              <a:rPr lang="ar-EG" smtClean="0"/>
              <a:t>الاهتمام بالتقييم الطلابى لكل عناصر المنظومة.</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 calcmode="lin" valueType="num">
                                      <p:cBhvr additive="base">
                                        <p:cTn id="7" dur="1000" fill="hold"/>
                                        <p:tgtEl>
                                          <p:spTgt spid="31747">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317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1747">
                                            <p:txEl>
                                              <p:pRg st="1" end="1"/>
                                            </p:txEl>
                                          </p:spTgt>
                                        </p:tgtEl>
                                        <p:attrNameLst>
                                          <p:attrName>style.visibility</p:attrName>
                                        </p:attrNameLst>
                                      </p:cBhvr>
                                      <p:to>
                                        <p:strVal val="visible"/>
                                      </p:to>
                                    </p:set>
                                    <p:anim calcmode="lin" valueType="num">
                                      <p:cBhvr additive="base">
                                        <p:cTn id="13" dur="1000" fill="hold"/>
                                        <p:tgtEl>
                                          <p:spTgt spid="31747">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3174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1747">
                                            <p:txEl>
                                              <p:pRg st="2" end="2"/>
                                            </p:txEl>
                                          </p:spTgt>
                                        </p:tgtEl>
                                        <p:attrNameLst>
                                          <p:attrName>style.visibility</p:attrName>
                                        </p:attrNameLst>
                                      </p:cBhvr>
                                      <p:to>
                                        <p:strVal val="visible"/>
                                      </p:to>
                                    </p:set>
                                    <p:anim calcmode="lin" valueType="num">
                                      <p:cBhvr additive="base">
                                        <p:cTn id="19" dur="1000" fill="hold"/>
                                        <p:tgtEl>
                                          <p:spTgt spid="31747">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3174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1747">
                                            <p:txEl>
                                              <p:pRg st="3" end="3"/>
                                            </p:txEl>
                                          </p:spTgt>
                                        </p:tgtEl>
                                        <p:attrNameLst>
                                          <p:attrName>style.visibility</p:attrName>
                                        </p:attrNameLst>
                                      </p:cBhvr>
                                      <p:to>
                                        <p:strVal val="visible"/>
                                      </p:to>
                                    </p:set>
                                    <p:anim calcmode="lin" valueType="num">
                                      <p:cBhvr additive="base">
                                        <p:cTn id="25" dur="1000" fill="hold"/>
                                        <p:tgtEl>
                                          <p:spTgt spid="31747">
                                            <p:txEl>
                                              <p:pRg st="3" end="3"/>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3174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1747">
                                            <p:txEl>
                                              <p:pRg st="4" end="4"/>
                                            </p:txEl>
                                          </p:spTgt>
                                        </p:tgtEl>
                                        <p:attrNameLst>
                                          <p:attrName>style.visibility</p:attrName>
                                        </p:attrNameLst>
                                      </p:cBhvr>
                                      <p:to>
                                        <p:strVal val="visible"/>
                                      </p:to>
                                    </p:set>
                                    <p:anim calcmode="lin" valueType="num">
                                      <p:cBhvr additive="base">
                                        <p:cTn id="31" dur="1000" fill="hold"/>
                                        <p:tgtEl>
                                          <p:spTgt spid="31747">
                                            <p:txEl>
                                              <p:pRg st="4" end="4"/>
                                            </p:txEl>
                                          </p:spTgt>
                                        </p:tgtEl>
                                        <p:attrNameLst>
                                          <p:attrName>ppt_x</p:attrName>
                                        </p:attrNameLst>
                                      </p:cBhvr>
                                      <p:tavLst>
                                        <p:tav tm="0">
                                          <p:val>
                                            <p:strVal val="1+#ppt_w/2"/>
                                          </p:val>
                                        </p:tav>
                                        <p:tav tm="100000">
                                          <p:val>
                                            <p:strVal val="#ppt_x"/>
                                          </p:val>
                                        </p:tav>
                                      </p:tavLst>
                                    </p:anim>
                                    <p:anim calcmode="lin" valueType="num">
                                      <p:cBhvr additive="base">
                                        <p:cTn id="32" dur="1000" fill="hold"/>
                                        <p:tgtEl>
                                          <p:spTgt spid="3174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1747">
                                            <p:txEl>
                                              <p:pRg st="5" end="5"/>
                                            </p:txEl>
                                          </p:spTgt>
                                        </p:tgtEl>
                                        <p:attrNameLst>
                                          <p:attrName>style.visibility</p:attrName>
                                        </p:attrNameLst>
                                      </p:cBhvr>
                                      <p:to>
                                        <p:strVal val="visible"/>
                                      </p:to>
                                    </p:set>
                                    <p:anim calcmode="lin" valueType="num">
                                      <p:cBhvr additive="base">
                                        <p:cTn id="37" dur="1000" fill="hold"/>
                                        <p:tgtEl>
                                          <p:spTgt spid="31747">
                                            <p:txEl>
                                              <p:pRg st="5" end="5"/>
                                            </p:txEl>
                                          </p:spTgt>
                                        </p:tgtEl>
                                        <p:attrNameLst>
                                          <p:attrName>ppt_x</p:attrName>
                                        </p:attrNameLst>
                                      </p:cBhvr>
                                      <p:tavLst>
                                        <p:tav tm="0">
                                          <p:val>
                                            <p:strVal val="1+#ppt_w/2"/>
                                          </p:val>
                                        </p:tav>
                                        <p:tav tm="100000">
                                          <p:val>
                                            <p:strVal val="#ppt_x"/>
                                          </p:val>
                                        </p:tav>
                                      </p:tavLst>
                                    </p:anim>
                                    <p:anim calcmode="lin" valueType="num">
                                      <p:cBhvr additive="base">
                                        <p:cTn id="38" dur="1000" fill="hold"/>
                                        <p:tgtEl>
                                          <p:spTgt spid="3174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algn="ctr" rtl="1" eaLnBrk="1" hangingPunct="1">
              <a:defRPr/>
            </a:pPr>
            <a:r>
              <a:rPr lang="ar-EG" sz="4000" smtClean="0"/>
              <a:t>تقديرالمخرجات </a:t>
            </a:r>
            <a:r>
              <a:rPr lang="en-US" sz="4000" smtClean="0"/>
              <a:t>Outcome Assessment</a:t>
            </a:r>
          </a:p>
        </p:txBody>
      </p:sp>
      <p:sp>
        <p:nvSpPr>
          <p:cNvPr id="32771" name="Rectangle 3"/>
          <p:cNvSpPr>
            <a:spLocks noGrp="1" noChangeArrowheads="1"/>
          </p:cNvSpPr>
          <p:nvPr>
            <p:ph type="body" idx="1"/>
          </p:nvPr>
        </p:nvSpPr>
        <p:spPr/>
        <p:txBody>
          <a:bodyPr/>
          <a:lstStyle/>
          <a:p>
            <a:pPr algn="r" rtl="1" eaLnBrk="1" hangingPunct="1">
              <a:defRPr/>
            </a:pPr>
            <a:r>
              <a:rPr lang="ar-EG" smtClean="0"/>
              <a:t>تطوير أهداف واضحة للبرامج الدراسية ومخرجاتها.</a:t>
            </a:r>
          </a:p>
          <a:p>
            <a:pPr algn="r" rtl="1" eaLnBrk="1" hangingPunct="1">
              <a:defRPr/>
            </a:pPr>
            <a:r>
              <a:rPr lang="ar-EG" smtClean="0"/>
              <a:t>توجد طريقتان لتقدير مخرجات البرامج الدراسية وقياس مدى توافقها مع اهداف البرامج الدراسية:</a:t>
            </a:r>
          </a:p>
          <a:p>
            <a:pPr lvl="1" algn="r" rtl="1" eaLnBrk="1" hangingPunct="1">
              <a:defRPr/>
            </a:pPr>
            <a:r>
              <a:rPr lang="ar-EG" smtClean="0"/>
              <a:t>طريقة مباشرة  تستخدم تحليل الاختبارات الطلابية ونتائجها .</a:t>
            </a:r>
          </a:p>
          <a:p>
            <a:pPr lvl="1" algn="r" rtl="1" eaLnBrk="1" hangingPunct="1">
              <a:defRPr/>
            </a:pPr>
            <a:r>
              <a:rPr lang="ar-EG" smtClean="0"/>
              <a:t>طريقة غير مباشرة وتعمل على تحليل التقارير التى ترد من مختلف الادارات المرتبطة بالمنظومة التعليمية. </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 calcmode="lin" valueType="num">
                                      <p:cBhvr additive="base">
                                        <p:cTn id="7" dur="1000" fill="hold"/>
                                        <p:tgtEl>
                                          <p:spTgt spid="32771">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327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2771">
                                            <p:txEl>
                                              <p:pRg st="1" end="1"/>
                                            </p:txEl>
                                          </p:spTgt>
                                        </p:tgtEl>
                                        <p:attrNameLst>
                                          <p:attrName>style.visibility</p:attrName>
                                        </p:attrNameLst>
                                      </p:cBhvr>
                                      <p:to>
                                        <p:strVal val="visible"/>
                                      </p:to>
                                    </p:set>
                                    <p:anim calcmode="lin" valueType="num">
                                      <p:cBhvr additive="base">
                                        <p:cTn id="13" dur="1000" fill="hold"/>
                                        <p:tgtEl>
                                          <p:spTgt spid="32771">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327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2771">
                                            <p:txEl>
                                              <p:pRg st="2" end="2"/>
                                            </p:txEl>
                                          </p:spTgt>
                                        </p:tgtEl>
                                        <p:attrNameLst>
                                          <p:attrName>style.visibility</p:attrName>
                                        </p:attrNameLst>
                                      </p:cBhvr>
                                      <p:to>
                                        <p:strVal val="visible"/>
                                      </p:to>
                                    </p:set>
                                    <p:anim calcmode="lin" valueType="num">
                                      <p:cBhvr additive="base">
                                        <p:cTn id="19" dur="1000" fill="hold"/>
                                        <p:tgtEl>
                                          <p:spTgt spid="32771">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327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2771">
                                            <p:txEl>
                                              <p:pRg st="3" end="3"/>
                                            </p:txEl>
                                          </p:spTgt>
                                        </p:tgtEl>
                                        <p:attrNameLst>
                                          <p:attrName>style.visibility</p:attrName>
                                        </p:attrNameLst>
                                      </p:cBhvr>
                                      <p:to>
                                        <p:strVal val="visible"/>
                                      </p:to>
                                    </p:set>
                                    <p:anim calcmode="lin" valueType="num">
                                      <p:cBhvr additive="base">
                                        <p:cTn id="25" dur="1000" fill="hold"/>
                                        <p:tgtEl>
                                          <p:spTgt spid="32771">
                                            <p:txEl>
                                              <p:pRg st="3" end="3"/>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3277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ctr" eaLnBrk="1" hangingPunct="1">
              <a:defRPr/>
            </a:pPr>
            <a:r>
              <a:rPr lang="ar-EG" smtClean="0"/>
              <a:t>أهداف العرض</a:t>
            </a:r>
            <a:endParaRPr lang="en-US" smtClean="0"/>
          </a:p>
        </p:txBody>
      </p:sp>
      <p:sp>
        <p:nvSpPr>
          <p:cNvPr id="3075" name="Rectangle 3"/>
          <p:cNvSpPr>
            <a:spLocks noGrp="1" noChangeArrowheads="1"/>
          </p:cNvSpPr>
          <p:nvPr>
            <p:ph type="body" idx="1"/>
          </p:nvPr>
        </p:nvSpPr>
        <p:spPr/>
        <p:txBody>
          <a:bodyPr/>
          <a:lstStyle/>
          <a:p>
            <a:pPr marL="609600" indent="-609600" algn="r" rtl="1" eaLnBrk="1" hangingPunct="1">
              <a:defRPr/>
            </a:pPr>
            <a:r>
              <a:rPr lang="ar-EG" smtClean="0"/>
              <a:t>التعريف بالجودة بشكل عام مع التركيز على التعليم العالى.</a:t>
            </a:r>
          </a:p>
          <a:p>
            <a:pPr marL="609600" indent="-609600" algn="r" eaLnBrk="1" hangingPunct="1">
              <a:buFontTx/>
              <a:buNone/>
              <a:defRPr/>
            </a:pPr>
            <a:endParaRPr lang="ar-EG" smtClean="0"/>
          </a:p>
          <a:p>
            <a:pPr marL="609600" indent="-609600" algn="r" rtl="1" eaLnBrk="1" hangingPunct="1">
              <a:defRPr/>
            </a:pPr>
            <a:r>
              <a:rPr lang="ar-EG" smtClean="0"/>
              <a:t>عرض النماذج المختلفة للجودة فى التعليم العالى مع التقديم لطريقة متكاملة لتطبيق نظام الجودة.</a:t>
            </a:r>
          </a:p>
          <a:p>
            <a:pPr marL="609600" indent="-609600" algn="r" eaLnBrk="1" hangingPunct="1">
              <a:buFontTx/>
              <a:buNone/>
              <a:defRPr/>
            </a:pPr>
            <a:endParaRPr lang="ar-EG" smtClean="0"/>
          </a:p>
          <a:p>
            <a:pPr marL="609600" indent="-609600" algn="r" rtl="1" eaLnBrk="1" hangingPunct="1">
              <a:defRPr/>
            </a:pPr>
            <a:r>
              <a:rPr lang="ar-EG" smtClean="0"/>
              <a:t>مناقشة عملية عن الجودة فى التعليم العالى وما تقدمة من تحسينات على نظام التعليم.</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 calcmode="lin" valueType="num">
                                      <p:cBhvr additive="base">
                                        <p:cTn id="7" dur="1000" fill="hold"/>
                                        <p:tgtEl>
                                          <p:spTgt spid="3075">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30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075">
                                            <p:txEl>
                                              <p:pRg st="2" end="2"/>
                                            </p:txEl>
                                          </p:spTgt>
                                        </p:tgtEl>
                                        <p:attrNameLst>
                                          <p:attrName>style.visibility</p:attrName>
                                        </p:attrNameLst>
                                      </p:cBhvr>
                                      <p:to>
                                        <p:strVal val="visible"/>
                                      </p:to>
                                    </p:set>
                                    <p:anim calcmode="lin" valueType="num">
                                      <p:cBhvr additive="base">
                                        <p:cTn id="13" dur="1000" fill="hold"/>
                                        <p:tgtEl>
                                          <p:spTgt spid="3075">
                                            <p:txEl>
                                              <p:pRg st="2" end="2"/>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307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075">
                                            <p:txEl>
                                              <p:pRg st="4" end="4"/>
                                            </p:txEl>
                                          </p:spTgt>
                                        </p:tgtEl>
                                        <p:attrNameLst>
                                          <p:attrName>style.visibility</p:attrName>
                                        </p:attrNameLst>
                                      </p:cBhvr>
                                      <p:to>
                                        <p:strVal val="visible"/>
                                      </p:to>
                                    </p:set>
                                    <p:anim calcmode="lin" valueType="num">
                                      <p:cBhvr additive="base">
                                        <p:cTn id="19" dur="1000" fill="hold"/>
                                        <p:tgtEl>
                                          <p:spTgt spid="3075">
                                            <p:txEl>
                                              <p:pRg st="4" end="4"/>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307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algn="ctr" rtl="1" eaLnBrk="1" hangingPunct="1">
              <a:defRPr/>
            </a:pPr>
            <a:r>
              <a:rPr lang="ar-EG" sz="4000" smtClean="0"/>
              <a:t>مسئولية متابعة تحقيق الجودة فى التعليم الجامعى</a:t>
            </a:r>
            <a:endParaRPr lang="en-US" sz="4000" smtClean="0"/>
          </a:p>
        </p:txBody>
      </p:sp>
      <p:sp>
        <p:nvSpPr>
          <p:cNvPr id="33795" name="Rectangle 3"/>
          <p:cNvSpPr>
            <a:spLocks noGrp="1" noChangeArrowheads="1"/>
          </p:cNvSpPr>
          <p:nvPr>
            <p:ph type="body" idx="1"/>
          </p:nvPr>
        </p:nvSpPr>
        <p:spPr/>
        <p:txBody>
          <a:bodyPr/>
          <a:lstStyle/>
          <a:p>
            <a:pPr algn="r" rtl="1" eaLnBrk="1" hangingPunct="1">
              <a:defRPr/>
            </a:pPr>
            <a:r>
              <a:rPr lang="ar-EG" smtClean="0"/>
              <a:t>اقتناع الادارة العليا بسياسة تجويد التعليم والالتزام بها.</a:t>
            </a:r>
          </a:p>
          <a:p>
            <a:pPr algn="r" rtl="1" eaLnBrk="1" hangingPunct="1">
              <a:defRPr/>
            </a:pPr>
            <a:r>
              <a:rPr lang="ar-EG" smtClean="0"/>
              <a:t>رئيس القسم له دور محورى على مستوى القسم فى تحقيق منظومة الجودة.</a:t>
            </a:r>
          </a:p>
          <a:p>
            <a:pPr algn="r" rtl="1" eaLnBrk="1" hangingPunct="1">
              <a:defRPr/>
            </a:pPr>
            <a:r>
              <a:rPr lang="ar-EG" smtClean="0"/>
              <a:t>المجتمع والبيئة المتعاملة مع الجامعة.</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anim calcmode="lin" valueType="num">
                                      <p:cBhvr additive="base">
                                        <p:cTn id="7" dur="1000" fill="hold"/>
                                        <p:tgtEl>
                                          <p:spTgt spid="33795">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337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3795">
                                            <p:txEl>
                                              <p:pRg st="1" end="1"/>
                                            </p:txEl>
                                          </p:spTgt>
                                        </p:tgtEl>
                                        <p:attrNameLst>
                                          <p:attrName>style.visibility</p:attrName>
                                        </p:attrNameLst>
                                      </p:cBhvr>
                                      <p:to>
                                        <p:strVal val="visible"/>
                                      </p:to>
                                    </p:set>
                                    <p:anim calcmode="lin" valueType="num">
                                      <p:cBhvr additive="base">
                                        <p:cTn id="13" dur="1000" fill="hold"/>
                                        <p:tgtEl>
                                          <p:spTgt spid="33795">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3379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3795">
                                            <p:txEl>
                                              <p:pRg st="2" end="2"/>
                                            </p:txEl>
                                          </p:spTgt>
                                        </p:tgtEl>
                                        <p:attrNameLst>
                                          <p:attrName>style.visibility</p:attrName>
                                        </p:attrNameLst>
                                      </p:cBhvr>
                                      <p:to>
                                        <p:strVal val="visible"/>
                                      </p:to>
                                    </p:set>
                                    <p:anim calcmode="lin" valueType="num">
                                      <p:cBhvr additive="base">
                                        <p:cTn id="19" dur="1000" fill="hold"/>
                                        <p:tgtEl>
                                          <p:spTgt spid="33795">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3379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algn="ctr" rtl="1" eaLnBrk="1" hangingPunct="1">
              <a:defRPr/>
            </a:pPr>
            <a:r>
              <a:rPr lang="ar-EG" b="1" smtClean="0"/>
              <a:t>معايير الجودة للتعليم العالي</a:t>
            </a:r>
            <a:endParaRPr lang="en-US" b="1" smtClean="0"/>
          </a:p>
        </p:txBody>
      </p:sp>
      <p:sp>
        <p:nvSpPr>
          <p:cNvPr id="38915" name="Rectangle 3"/>
          <p:cNvSpPr>
            <a:spLocks noGrp="1" noChangeArrowheads="1"/>
          </p:cNvSpPr>
          <p:nvPr>
            <p:ph type="body" idx="1"/>
          </p:nvPr>
        </p:nvSpPr>
        <p:spPr/>
        <p:txBody>
          <a:bodyPr/>
          <a:lstStyle/>
          <a:p>
            <a:pPr algn="r" rtl="1" eaLnBrk="1" hangingPunct="1">
              <a:defRPr/>
            </a:pPr>
            <a:r>
              <a:rPr lang="ar-EG" smtClean="0"/>
              <a:t>الرسالة والأهداف.</a:t>
            </a:r>
            <a:endParaRPr lang="en-US" smtClean="0"/>
          </a:p>
          <a:p>
            <a:pPr algn="r" rtl="1" eaLnBrk="1" hangingPunct="1">
              <a:defRPr/>
            </a:pPr>
            <a:r>
              <a:rPr lang="ar-EG" smtClean="0"/>
              <a:t>السلطات والإدارة .</a:t>
            </a:r>
            <a:endParaRPr lang="en-US" smtClean="0"/>
          </a:p>
          <a:p>
            <a:pPr algn="r" rtl="1" eaLnBrk="1" hangingPunct="1">
              <a:defRPr/>
            </a:pPr>
            <a:r>
              <a:rPr lang="ar-EG" smtClean="0"/>
              <a:t>إدارة ضمان الجودة وتحسينها. </a:t>
            </a:r>
            <a:endParaRPr lang="en-US" smtClean="0"/>
          </a:p>
          <a:p>
            <a:pPr algn="r" rtl="1" eaLnBrk="1" hangingPunct="1">
              <a:defRPr/>
            </a:pPr>
            <a:r>
              <a:rPr lang="ar-EG" smtClean="0"/>
              <a:t>التعلم والتدريس. </a:t>
            </a:r>
            <a:endParaRPr lang="en-US" smtClean="0"/>
          </a:p>
          <a:p>
            <a:pPr algn="r" rtl="1" eaLnBrk="1" hangingPunct="1">
              <a:defRPr/>
            </a:pPr>
            <a:r>
              <a:rPr lang="ar-EG" smtClean="0"/>
              <a:t>إدارة شؤون الطلاب.</a:t>
            </a:r>
            <a:endParaRPr lang="en-US" smtClean="0"/>
          </a:p>
          <a:p>
            <a:pPr algn="r" rtl="1" eaLnBrk="1" hangingPunct="1">
              <a:defRPr/>
            </a:pPr>
            <a:r>
              <a:rPr lang="ar-EG" smtClean="0"/>
              <a:t>موارد التعلم.</a:t>
            </a:r>
            <a:endParaRPr lang="en-US" smtClean="0"/>
          </a:p>
          <a:p>
            <a:pPr algn="r" rtl="1" eaLnBrk="1" hangingPunct="1">
              <a:defRPr/>
            </a:pPr>
            <a:r>
              <a:rPr lang="ar-EG" smtClean="0"/>
              <a:t>المرافق والتجهيزات.</a:t>
            </a:r>
            <a:r>
              <a:rPr lang="en-US"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 calcmode="lin" valueType="num">
                                      <p:cBhvr additive="base">
                                        <p:cTn id="7" dur="1000" fill="hold"/>
                                        <p:tgtEl>
                                          <p:spTgt spid="38915">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389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8915">
                                            <p:txEl>
                                              <p:pRg st="1" end="1"/>
                                            </p:txEl>
                                          </p:spTgt>
                                        </p:tgtEl>
                                        <p:attrNameLst>
                                          <p:attrName>style.visibility</p:attrName>
                                        </p:attrNameLst>
                                      </p:cBhvr>
                                      <p:to>
                                        <p:strVal val="visible"/>
                                      </p:to>
                                    </p:set>
                                    <p:anim calcmode="lin" valueType="num">
                                      <p:cBhvr additive="base">
                                        <p:cTn id="13" dur="1000" fill="hold"/>
                                        <p:tgtEl>
                                          <p:spTgt spid="38915">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389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8915">
                                            <p:txEl>
                                              <p:pRg st="2" end="2"/>
                                            </p:txEl>
                                          </p:spTgt>
                                        </p:tgtEl>
                                        <p:attrNameLst>
                                          <p:attrName>style.visibility</p:attrName>
                                        </p:attrNameLst>
                                      </p:cBhvr>
                                      <p:to>
                                        <p:strVal val="visible"/>
                                      </p:to>
                                    </p:set>
                                    <p:anim calcmode="lin" valueType="num">
                                      <p:cBhvr additive="base">
                                        <p:cTn id="19" dur="1000" fill="hold"/>
                                        <p:tgtEl>
                                          <p:spTgt spid="38915">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3891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8915">
                                            <p:txEl>
                                              <p:pRg st="3" end="3"/>
                                            </p:txEl>
                                          </p:spTgt>
                                        </p:tgtEl>
                                        <p:attrNameLst>
                                          <p:attrName>style.visibility</p:attrName>
                                        </p:attrNameLst>
                                      </p:cBhvr>
                                      <p:to>
                                        <p:strVal val="visible"/>
                                      </p:to>
                                    </p:set>
                                    <p:anim calcmode="lin" valueType="num">
                                      <p:cBhvr additive="base">
                                        <p:cTn id="25" dur="1000" fill="hold"/>
                                        <p:tgtEl>
                                          <p:spTgt spid="38915">
                                            <p:txEl>
                                              <p:pRg st="3" end="3"/>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3891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8915">
                                            <p:txEl>
                                              <p:pRg st="4" end="4"/>
                                            </p:txEl>
                                          </p:spTgt>
                                        </p:tgtEl>
                                        <p:attrNameLst>
                                          <p:attrName>style.visibility</p:attrName>
                                        </p:attrNameLst>
                                      </p:cBhvr>
                                      <p:to>
                                        <p:strVal val="visible"/>
                                      </p:to>
                                    </p:set>
                                    <p:anim calcmode="lin" valueType="num">
                                      <p:cBhvr additive="base">
                                        <p:cTn id="31" dur="1000" fill="hold"/>
                                        <p:tgtEl>
                                          <p:spTgt spid="38915">
                                            <p:txEl>
                                              <p:pRg st="4" end="4"/>
                                            </p:txEl>
                                          </p:spTgt>
                                        </p:tgtEl>
                                        <p:attrNameLst>
                                          <p:attrName>ppt_x</p:attrName>
                                        </p:attrNameLst>
                                      </p:cBhvr>
                                      <p:tavLst>
                                        <p:tav tm="0">
                                          <p:val>
                                            <p:strVal val="1+#ppt_w/2"/>
                                          </p:val>
                                        </p:tav>
                                        <p:tav tm="100000">
                                          <p:val>
                                            <p:strVal val="#ppt_x"/>
                                          </p:val>
                                        </p:tav>
                                      </p:tavLst>
                                    </p:anim>
                                    <p:anim calcmode="lin" valueType="num">
                                      <p:cBhvr additive="base">
                                        <p:cTn id="32" dur="1000" fill="hold"/>
                                        <p:tgtEl>
                                          <p:spTgt spid="3891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8915">
                                            <p:txEl>
                                              <p:pRg st="5" end="5"/>
                                            </p:txEl>
                                          </p:spTgt>
                                        </p:tgtEl>
                                        <p:attrNameLst>
                                          <p:attrName>style.visibility</p:attrName>
                                        </p:attrNameLst>
                                      </p:cBhvr>
                                      <p:to>
                                        <p:strVal val="visible"/>
                                      </p:to>
                                    </p:set>
                                    <p:anim calcmode="lin" valueType="num">
                                      <p:cBhvr additive="base">
                                        <p:cTn id="37" dur="1000" fill="hold"/>
                                        <p:tgtEl>
                                          <p:spTgt spid="38915">
                                            <p:txEl>
                                              <p:pRg st="5" end="5"/>
                                            </p:txEl>
                                          </p:spTgt>
                                        </p:tgtEl>
                                        <p:attrNameLst>
                                          <p:attrName>ppt_x</p:attrName>
                                        </p:attrNameLst>
                                      </p:cBhvr>
                                      <p:tavLst>
                                        <p:tav tm="0">
                                          <p:val>
                                            <p:strVal val="1+#ppt_w/2"/>
                                          </p:val>
                                        </p:tav>
                                        <p:tav tm="100000">
                                          <p:val>
                                            <p:strVal val="#ppt_x"/>
                                          </p:val>
                                        </p:tav>
                                      </p:tavLst>
                                    </p:anim>
                                    <p:anim calcmode="lin" valueType="num">
                                      <p:cBhvr additive="base">
                                        <p:cTn id="38" dur="1000" fill="hold"/>
                                        <p:tgtEl>
                                          <p:spTgt spid="3891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38915">
                                            <p:txEl>
                                              <p:pRg st="6" end="6"/>
                                            </p:txEl>
                                          </p:spTgt>
                                        </p:tgtEl>
                                        <p:attrNameLst>
                                          <p:attrName>style.visibility</p:attrName>
                                        </p:attrNameLst>
                                      </p:cBhvr>
                                      <p:to>
                                        <p:strVal val="visible"/>
                                      </p:to>
                                    </p:set>
                                    <p:anim calcmode="lin" valueType="num">
                                      <p:cBhvr additive="base">
                                        <p:cTn id="43" dur="1000" fill="hold"/>
                                        <p:tgtEl>
                                          <p:spTgt spid="38915">
                                            <p:txEl>
                                              <p:pRg st="6" end="6"/>
                                            </p:txEl>
                                          </p:spTgt>
                                        </p:tgtEl>
                                        <p:attrNameLst>
                                          <p:attrName>ppt_x</p:attrName>
                                        </p:attrNameLst>
                                      </p:cBhvr>
                                      <p:tavLst>
                                        <p:tav tm="0">
                                          <p:val>
                                            <p:strVal val="1+#ppt_w/2"/>
                                          </p:val>
                                        </p:tav>
                                        <p:tav tm="100000">
                                          <p:val>
                                            <p:strVal val="#ppt_x"/>
                                          </p:val>
                                        </p:tav>
                                      </p:tavLst>
                                    </p:anim>
                                    <p:anim calcmode="lin" valueType="num">
                                      <p:cBhvr additive="base">
                                        <p:cTn id="44" dur="1000" fill="hold"/>
                                        <p:tgtEl>
                                          <p:spTgt spid="3891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algn="ctr" rtl="1" eaLnBrk="1" hangingPunct="1">
              <a:defRPr/>
            </a:pPr>
            <a:r>
              <a:rPr lang="ar-EG" b="1" smtClean="0"/>
              <a:t>(تابع )معايير الجودة للتعليم العالي</a:t>
            </a:r>
            <a:endParaRPr lang="en-US" b="1" smtClean="0"/>
          </a:p>
        </p:txBody>
      </p:sp>
      <p:sp>
        <p:nvSpPr>
          <p:cNvPr id="40963" name="Rectangle 3"/>
          <p:cNvSpPr>
            <a:spLocks noGrp="1" noChangeArrowheads="1"/>
          </p:cNvSpPr>
          <p:nvPr>
            <p:ph type="body" idx="1"/>
          </p:nvPr>
        </p:nvSpPr>
        <p:spPr/>
        <p:txBody>
          <a:bodyPr/>
          <a:lstStyle/>
          <a:p>
            <a:pPr algn="r" rtl="1" eaLnBrk="1" hangingPunct="1">
              <a:defRPr/>
            </a:pPr>
            <a:r>
              <a:rPr lang="ar-EG" smtClean="0"/>
              <a:t>التخطيط المالي والإدارة المالية.</a:t>
            </a:r>
          </a:p>
          <a:p>
            <a:pPr algn="r" rtl="1" eaLnBrk="1" hangingPunct="1">
              <a:defRPr/>
            </a:pPr>
            <a:r>
              <a:rPr lang="ar-EG" smtClean="0"/>
              <a:t>عمليات التعاقد مع الموظفين ومع أعضاء هيئة التدريس. </a:t>
            </a:r>
          </a:p>
          <a:p>
            <a:pPr algn="r" rtl="1" eaLnBrk="1" hangingPunct="1">
              <a:defRPr/>
            </a:pPr>
            <a:r>
              <a:rPr lang="ar-EG" smtClean="0"/>
              <a:t>أبحاث التعليم العالي. </a:t>
            </a:r>
          </a:p>
          <a:p>
            <a:pPr algn="r" rtl="1" eaLnBrk="1" hangingPunct="1">
              <a:defRPr/>
            </a:pPr>
            <a:r>
              <a:rPr lang="ar-EG" smtClean="0"/>
              <a:t>علاقات المؤسسة التعليمية مع المجتمع.</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 calcmode="lin" valueType="num">
                                      <p:cBhvr additive="base">
                                        <p:cTn id="7" dur="1000" fill="hold"/>
                                        <p:tgtEl>
                                          <p:spTgt spid="40963">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409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0963">
                                            <p:txEl>
                                              <p:pRg st="1" end="1"/>
                                            </p:txEl>
                                          </p:spTgt>
                                        </p:tgtEl>
                                        <p:attrNameLst>
                                          <p:attrName>style.visibility</p:attrName>
                                        </p:attrNameLst>
                                      </p:cBhvr>
                                      <p:to>
                                        <p:strVal val="visible"/>
                                      </p:to>
                                    </p:set>
                                    <p:anim calcmode="lin" valueType="num">
                                      <p:cBhvr additive="base">
                                        <p:cTn id="13" dur="1000" fill="hold"/>
                                        <p:tgtEl>
                                          <p:spTgt spid="40963">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4096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40963">
                                            <p:txEl>
                                              <p:pRg st="2" end="2"/>
                                            </p:txEl>
                                          </p:spTgt>
                                        </p:tgtEl>
                                        <p:attrNameLst>
                                          <p:attrName>style.visibility</p:attrName>
                                        </p:attrNameLst>
                                      </p:cBhvr>
                                      <p:to>
                                        <p:strVal val="visible"/>
                                      </p:to>
                                    </p:set>
                                    <p:anim calcmode="lin" valueType="num">
                                      <p:cBhvr additive="base">
                                        <p:cTn id="19" dur="1000" fill="hold"/>
                                        <p:tgtEl>
                                          <p:spTgt spid="40963">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4096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40963">
                                            <p:txEl>
                                              <p:pRg st="3" end="3"/>
                                            </p:txEl>
                                          </p:spTgt>
                                        </p:tgtEl>
                                        <p:attrNameLst>
                                          <p:attrName>style.visibility</p:attrName>
                                        </p:attrNameLst>
                                      </p:cBhvr>
                                      <p:to>
                                        <p:strVal val="visible"/>
                                      </p:to>
                                    </p:set>
                                    <p:anim calcmode="lin" valueType="num">
                                      <p:cBhvr additive="base">
                                        <p:cTn id="25" dur="1000" fill="hold"/>
                                        <p:tgtEl>
                                          <p:spTgt spid="40963">
                                            <p:txEl>
                                              <p:pRg st="3" end="3"/>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4096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type="body" idx="4294967295"/>
          </p:nvPr>
        </p:nvSpPr>
        <p:spPr>
          <a:xfrm>
            <a:off x="0" y="1905000"/>
            <a:ext cx="8229600" cy="4114800"/>
          </a:xfrm>
        </p:spPr>
        <p:txBody>
          <a:bodyPr/>
          <a:lstStyle/>
          <a:p>
            <a:pPr algn="ctr" rtl="1" eaLnBrk="1" hangingPunct="1">
              <a:buFontTx/>
              <a:buNone/>
              <a:defRPr/>
            </a:pPr>
            <a:endParaRPr lang="en-US" b="1" smtClean="0"/>
          </a:p>
          <a:p>
            <a:pPr algn="ctr" rtl="1" eaLnBrk="1" hangingPunct="1">
              <a:buFontTx/>
              <a:buNone/>
              <a:defRPr/>
            </a:pPr>
            <a:endParaRPr lang="en-US" b="1" smtClean="0"/>
          </a:p>
          <a:p>
            <a:pPr algn="ctr" rtl="1" eaLnBrk="1" hangingPunct="1">
              <a:buFontTx/>
              <a:buNone/>
              <a:defRPr/>
            </a:pPr>
            <a:r>
              <a:rPr lang="ar-EG" sz="4400" b="1" smtClean="0"/>
              <a:t>شكرا على حسن الاستماع</a:t>
            </a:r>
            <a:r>
              <a:rPr lang="en-US" sz="4400" b="1" smtClean="0"/>
              <a:t> </a:t>
            </a:r>
            <a:r>
              <a:rPr lang="ar-EG" sz="4400" b="1" smtClean="0"/>
              <a:t>ونرحب بالمناقشة</a:t>
            </a:r>
            <a:endParaRPr lang="en-US" sz="4400" b="1" smtClean="0"/>
          </a:p>
          <a:p>
            <a:pPr algn="ctr" rtl="1" eaLnBrk="1" hangingPunct="1">
              <a:buFontTx/>
              <a:buNone/>
              <a:defRPr/>
            </a:pPr>
            <a:endParaRPr lang="en-US" sz="4400" b="1"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ctr" eaLnBrk="1" hangingPunct="1">
              <a:defRPr/>
            </a:pPr>
            <a:r>
              <a:rPr lang="ar-EG" smtClean="0"/>
              <a:t> جزئيات العرض</a:t>
            </a:r>
            <a:endParaRPr lang="en-US" smtClean="0"/>
          </a:p>
        </p:txBody>
      </p:sp>
      <p:sp>
        <p:nvSpPr>
          <p:cNvPr id="4099" name="Rectangle 3"/>
          <p:cNvSpPr>
            <a:spLocks noGrp="1" noChangeArrowheads="1"/>
          </p:cNvSpPr>
          <p:nvPr>
            <p:ph type="body" idx="1"/>
          </p:nvPr>
        </p:nvSpPr>
        <p:spPr>
          <a:xfrm>
            <a:off x="457200" y="2057400"/>
            <a:ext cx="8229600" cy="4114800"/>
          </a:xfrm>
        </p:spPr>
        <p:txBody>
          <a:bodyPr/>
          <a:lstStyle/>
          <a:p>
            <a:pPr algn="r" rtl="1" eaLnBrk="1" hangingPunct="1"/>
            <a:r>
              <a:rPr lang="ar-EG" sz="2800" smtClean="0"/>
              <a:t>مقدمة.</a:t>
            </a:r>
          </a:p>
          <a:p>
            <a:pPr algn="r" rtl="1" eaLnBrk="1" hangingPunct="1"/>
            <a:r>
              <a:rPr lang="ar-EG" sz="2800" smtClean="0"/>
              <a:t>التعريف بالجودة والفرق بين ضمان الجودة و مراقبة الجودة.</a:t>
            </a:r>
          </a:p>
          <a:p>
            <a:pPr algn="r" rtl="1" eaLnBrk="1" hangingPunct="1"/>
            <a:r>
              <a:rPr lang="ar-EG" sz="2800" smtClean="0"/>
              <a:t>التعريف بالنماذج المختلفة للجودة.</a:t>
            </a:r>
          </a:p>
          <a:p>
            <a:pPr algn="r" rtl="1" eaLnBrk="1" hangingPunct="1"/>
            <a:r>
              <a:rPr lang="ar-EG" sz="2800" smtClean="0"/>
              <a:t>التعريف بطريقة تطبيق الجودة فى التعليم العالى.</a:t>
            </a:r>
          </a:p>
          <a:p>
            <a:pPr algn="r" rtl="1" eaLnBrk="1" hangingPunct="1"/>
            <a:r>
              <a:rPr lang="ar-EG" sz="2800" smtClean="0"/>
              <a:t>عناصر الجودة الشاملة فى التعليم العالى.</a:t>
            </a:r>
          </a:p>
          <a:p>
            <a:pPr algn="r" rtl="1" eaLnBrk="1" hangingPunct="1"/>
            <a:r>
              <a:rPr lang="ar-EG" sz="2800" smtClean="0"/>
              <a:t>مقترحات لتطبيق الجودة فى ضوء العرض.</a:t>
            </a:r>
          </a:p>
          <a:p>
            <a:pPr algn="r" rtl="1" eaLnBrk="1" hangingPunct="1"/>
            <a:r>
              <a:rPr lang="ar-SA" sz="2800" smtClean="0"/>
              <a:t>التق</a:t>
            </a:r>
            <a:r>
              <a:rPr lang="ar-EG" sz="2800" smtClean="0"/>
              <a:t>ي</a:t>
            </a:r>
            <a:r>
              <a:rPr lang="ar-SA" sz="2800" smtClean="0"/>
              <a:t>يم الذاتي الأولي للبرامج الأكاديمية</a:t>
            </a:r>
            <a:endParaRPr lang="ar-EG" sz="2800" smtClean="0"/>
          </a:p>
          <a:p>
            <a:pPr algn="r" rtl="1" eaLnBrk="1" hangingPunct="1"/>
            <a:r>
              <a:rPr lang="ar-SA" sz="2800" smtClean="0"/>
              <a:t>تطوير خطة استراتيجية لتوكيد الجودة</a:t>
            </a:r>
            <a:endParaRPr lang="ar-EG" sz="2800" smtClean="0"/>
          </a:p>
          <a:p>
            <a:pPr algn="r" rtl="1" eaLnBrk="1" hangingPunct="1"/>
            <a:endParaRPr lang="en-U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 calcmode="lin" valueType="num">
                                      <p:cBhvr additive="base">
                                        <p:cTn id="7" dur="1000" fill="hold"/>
                                        <p:tgtEl>
                                          <p:spTgt spid="4099">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40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099">
                                            <p:txEl>
                                              <p:pRg st="1" end="1"/>
                                            </p:txEl>
                                          </p:spTgt>
                                        </p:tgtEl>
                                        <p:attrNameLst>
                                          <p:attrName>style.visibility</p:attrName>
                                        </p:attrNameLst>
                                      </p:cBhvr>
                                      <p:to>
                                        <p:strVal val="visible"/>
                                      </p:to>
                                    </p:set>
                                    <p:anim calcmode="lin" valueType="num">
                                      <p:cBhvr additive="base">
                                        <p:cTn id="13" dur="1000" fill="hold"/>
                                        <p:tgtEl>
                                          <p:spTgt spid="4099">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40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4099">
                                            <p:txEl>
                                              <p:pRg st="2" end="2"/>
                                            </p:txEl>
                                          </p:spTgt>
                                        </p:tgtEl>
                                        <p:attrNameLst>
                                          <p:attrName>style.visibility</p:attrName>
                                        </p:attrNameLst>
                                      </p:cBhvr>
                                      <p:to>
                                        <p:strVal val="visible"/>
                                      </p:to>
                                    </p:set>
                                    <p:anim calcmode="lin" valueType="num">
                                      <p:cBhvr additive="base">
                                        <p:cTn id="19" dur="1000" fill="hold"/>
                                        <p:tgtEl>
                                          <p:spTgt spid="4099">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409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4099">
                                            <p:txEl>
                                              <p:pRg st="3" end="3"/>
                                            </p:txEl>
                                          </p:spTgt>
                                        </p:tgtEl>
                                        <p:attrNameLst>
                                          <p:attrName>style.visibility</p:attrName>
                                        </p:attrNameLst>
                                      </p:cBhvr>
                                      <p:to>
                                        <p:strVal val="visible"/>
                                      </p:to>
                                    </p:set>
                                    <p:anim calcmode="lin" valueType="num">
                                      <p:cBhvr additive="base">
                                        <p:cTn id="25" dur="1000" fill="hold"/>
                                        <p:tgtEl>
                                          <p:spTgt spid="4099">
                                            <p:txEl>
                                              <p:pRg st="3" end="3"/>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409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4099">
                                            <p:txEl>
                                              <p:pRg st="4" end="4"/>
                                            </p:txEl>
                                          </p:spTgt>
                                        </p:tgtEl>
                                        <p:attrNameLst>
                                          <p:attrName>style.visibility</p:attrName>
                                        </p:attrNameLst>
                                      </p:cBhvr>
                                      <p:to>
                                        <p:strVal val="visible"/>
                                      </p:to>
                                    </p:set>
                                    <p:anim calcmode="lin" valueType="num">
                                      <p:cBhvr additive="base">
                                        <p:cTn id="31" dur="1000" fill="hold"/>
                                        <p:tgtEl>
                                          <p:spTgt spid="4099">
                                            <p:txEl>
                                              <p:pRg st="4" end="4"/>
                                            </p:txEl>
                                          </p:spTgt>
                                        </p:tgtEl>
                                        <p:attrNameLst>
                                          <p:attrName>ppt_x</p:attrName>
                                        </p:attrNameLst>
                                      </p:cBhvr>
                                      <p:tavLst>
                                        <p:tav tm="0">
                                          <p:val>
                                            <p:strVal val="1+#ppt_w/2"/>
                                          </p:val>
                                        </p:tav>
                                        <p:tav tm="100000">
                                          <p:val>
                                            <p:strVal val="#ppt_x"/>
                                          </p:val>
                                        </p:tav>
                                      </p:tavLst>
                                    </p:anim>
                                    <p:anim calcmode="lin" valueType="num">
                                      <p:cBhvr additive="base">
                                        <p:cTn id="32" dur="1000" fill="hold"/>
                                        <p:tgtEl>
                                          <p:spTgt spid="409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4099">
                                            <p:txEl>
                                              <p:pRg st="5" end="5"/>
                                            </p:txEl>
                                          </p:spTgt>
                                        </p:tgtEl>
                                        <p:attrNameLst>
                                          <p:attrName>style.visibility</p:attrName>
                                        </p:attrNameLst>
                                      </p:cBhvr>
                                      <p:to>
                                        <p:strVal val="visible"/>
                                      </p:to>
                                    </p:set>
                                    <p:anim calcmode="lin" valueType="num">
                                      <p:cBhvr additive="base">
                                        <p:cTn id="37" dur="1000" fill="hold"/>
                                        <p:tgtEl>
                                          <p:spTgt spid="4099">
                                            <p:txEl>
                                              <p:pRg st="5" end="5"/>
                                            </p:txEl>
                                          </p:spTgt>
                                        </p:tgtEl>
                                        <p:attrNameLst>
                                          <p:attrName>ppt_x</p:attrName>
                                        </p:attrNameLst>
                                      </p:cBhvr>
                                      <p:tavLst>
                                        <p:tav tm="0">
                                          <p:val>
                                            <p:strVal val="1+#ppt_w/2"/>
                                          </p:val>
                                        </p:tav>
                                        <p:tav tm="100000">
                                          <p:val>
                                            <p:strVal val="#ppt_x"/>
                                          </p:val>
                                        </p:tav>
                                      </p:tavLst>
                                    </p:anim>
                                    <p:anim calcmode="lin" valueType="num">
                                      <p:cBhvr additive="base">
                                        <p:cTn id="38" dur="1000" fill="hold"/>
                                        <p:tgtEl>
                                          <p:spTgt spid="409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4099">
                                            <p:txEl>
                                              <p:pRg st="6" end="6"/>
                                            </p:txEl>
                                          </p:spTgt>
                                        </p:tgtEl>
                                        <p:attrNameLst>
                                          <p:attrName>style.visibility</p:attrName>
                                        </p:attrNameLst>
                                      </p:cBhvr>
                                      <p:to>
                                        <p:strVal val="visible"/>
                                      </p:to>
                                    </p:set>
                                    <p:anim calcmode="lin" valueType="num">
                                      <p:cBhvr additive="base">
                                        <p:cTn id="43" dur="1000" fill="hold"/>
                                        <p:tgtEl>
                                          <p:spTgt spid="4099">
                                            <p:txEl>
                                              <p:pRg st="6" end="6"/>
                                            </p:txEl>
                                          </p:spTgt>
                                        </p:tgtEl>
                                        <p:attrNameLst>
                                          <p:attrName>ppt_x</p:attrName>
                                        </p:attrNameLst>
                                      </p:cBhvr>
                                      <p:tavLst>
                                        <p:tav tm="0">
                                          <p:val>
                                            <p:strVal val="1+#ppt_w/2"/>
                                          </p:val>
                                        </p:tav>
                                        <p:tav tm="100000">
                                          <p:val>
                                            <p:strVal val="#ppt_x"/>
                                          </p:val>
                                        </p:tav>
                                      </p:tavLst>
                                    </p:anim>
                                    <p:anim calcmode="lin" valueType="num">
                                      <p:cBhvr additive="base">
                                        <p:cTn id="44" dur="1000" fill="hold"/>
                                        <p:tgtEl>
                                          <p:spTgt spid="409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4099">
                                            <p:txEl>
                                              <p:pRg st="7" end="7"/>
                                            </p:txEl>
                                          </p:spTgt>
                                        </p:tgtEl>
                                        <p:attrNameLst>
                                          <p:attrName>style.visibility</p:attrName>
                                        </p:attrNameLst>
                                      </p:cBhvr>
                                      <p:to>
                                        <p:strVal val="visible"/>
                                      </p:to>
                                    </p:set>
                                    <p:anim calcmode="lin" valueType="num">
                                      <p:cBhvr additive="base">
                                        <p:cTn id="49" dur="1000" fill="hold"/>
                                        <p:tgtEl>
                                          <p:spTgt spid="4099">
                                            <p:txEl>
                                              <p:pRg st="7" end="7"/>
                                            </p:txEl>
                                          </p:spTgt>
                                        </p:tgtEl>
                                        <p:attrNameLst>
                                          <p:attrName>ppt_x</p:attrName>
                                        </p:attrNameLst>
                                      </p:cBhvr>
                                      <p:tavLst>
                                        <p:tav tm="0">
                                          <p:val>
                                            <p:strVal val="1+#ppt_w/2"/>
                                          </p:val>
                                        </p:tav>
                                        <p:tav tm="100000">
                                          <p:val>
                                            <p:strVal val="#ppt_x"/>
                                          </p:val>
                                        </p:tav>
                                      </p:tavLst>
                                    </p:anim>
                                    <p:anim calcmode="lin" valueType="num">
                                      <p:cBhvr additive="base">
                                        <p:cTn id="50" dur="1000" fill="hold"/>
                                        <p:tgtEl>
                                          <p:spTgt spid="4099">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algn="ctr" rtl="1" eaLnBrk="1" hangingPunct="1">
              <a:defRPr/>
            </a:pPr>
            <a:r>
              <a:rPr lang="ar-EG" smtClean="0"/>
              <a:t>الفرق بين ضمان الجودة ومراقبة الجودة</a:t>
            </a:r>
            <a:endParaRPr lang="en-US" smtClean="0"/>
          </a:p>
        </p:txBody>
      </p:sp>
      <p:sp>
        <p:nvSpPr>
          <p:cNvPr id="37891" name="Rectangle 3"/>
          <p:cNvSpPr>
            <a:spLocks noGrp="1" noChangeArrowheads="1"/>
          </p:cNvSpPr>
          <p:nvPr>
            <p:ph type="body" idx="1"/>
          </p:nvPr>
        </p:nvSpPr>
        <p:spPr/>
        <p:txBody>
          <a:bodyPr/>
          <a:lstStyle/>
          <a:p>
            <a:pPr algn="just" rtl="1" eaLnBrk="1" hangingPunct="1"/>
            <a:r>
              <a:rPr lang="ar-EG" u="sng" smtClean="0"/>
              <a:t>مراقبة الجودة</a:t>
            </a:r>
            <a:r>
              <a:rPr lang="ar-EG" smtClean="0"/>
              <a:t> هى عملية مراجعة مخرجات  النظام وقياسها على مجموعة من المعايير القياسية واتخاذ الاجراءات المناسبة عندما لا</a:t>
            </a:r>
            <a:r>
              <a:rPr lang="ar-SA" smtClean="0"/>
              <a:t> </a:t>
            </a:r>
            <a:r>
              <a:rPr lang="ar-EG" smtClean="0"/>
              <a:t>تنطبق مخرجات النظام مع هذه المعايير.</a:t>
            </a:r>
          </a:p>
          <a:p>
            <a:pPr algn="just" rtl="1" eaLnBrk="1" hangingPunct="1"/>
            <a:r>
              <a:rPr lang="ar-EG" u="sng" smtClean="0"/>
              <a:t>ضمان الجودة</a:t>
            </a:r>
            <a:r>
              <a:rPr lang="ar-EG" smtClean="0"/>
              <a:t> هى مجموعه من العمليات المبرمجة منطقيا والتى تهدف الى وقف المشاكل التى تعترض تنفيذ الجودة  من خلال تنفيذ خطوات محددة تشمل عمليات المراجعة وإصدار التقارير وغيرها من الوسائل التى تضمن جودة ما يقدم للعميل.</a:t>
            </a:r>
          </a:p>
          <a:p>
            <a:pPr algn="just" rtl="1" eaLnBrk="1" hangingPunct="1"/>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 calcmode="lin" valueType="num">
                                      <p:cBhvr additive="base">
                                        <p:cTn id="7" dur="1000" fill="hold"/>
                                        <p:tgtEl>
                                          <p:spTgt spid="37891">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378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7891">
                                            <p:txEl>
                                              <p:pRg st="1" end="1"/>
                                            </p:txEl>
                                          </p:spTgt>
                                        </p:tgtEl>
                                        <p:attrNameLst>
                                          <p:attrName>style.visibility</p:attrName>
                                        </p:attrNameLst>
                                      </p:cBhvr>
                                      <p:to>
                                        <p:strVal val="visible"/>
                                      </p:to>
                                    </p:set>
                                    <p:anim calcmode="lin" valueType="num">
                                      <p:cBhvr additive="base">
                                        <p:cTn id="13" dur="1000" fill="hold"/>
                                        <p:tgtEl>
                                          <p:spTgt spid="37891">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37891">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ctr" eaLnBrk="1" hangingPunct="1">
              <a:defRPr/>
            </a:pPr>
            <a:r>
              <a:rPr lang="ar-EG" smtClean="0"/>
              <a:t>مقدمة</a:t>
            </a:r>
            <a:endParaRPr lang="en-US" smtClean="0"/>
          </a:p>
        </p:txBody>
      </p:sp>
      <p:sp>
        <p:nvSpPr>
          <p:cNvPr id="13315" name="Rectangle 3"/>
          <p:cNvSpPr>
            <a:spLocks noGrp="1" noChangeArrowheads="1"/>
          </p:cNvSpPr>
          <p:nvPr>
            <p:ph type="body" idx="1"/>
          </p:nvPr>
        </p:nvSpPr>
        <p:spPr/>
        <p:txBody>
          <a:bodyPr/>
          <a:lstStyle/>
          <a:p>
            <a:pPr algn="r" rtl="1" eaLnBrk="1" hangingPunct="1">
              <a:lnSpc>
                <a:spcPct val="90000"/>
              </a:lnSpc>
            </a:pPr>
            <a:r>
              <a:rPr lang="ar-EG" smtClean="0"/>
              <a:t>ما يجب </a:t>
            </a:r>
            <a:r>
              <a:rPr lang="ar-SA" smtClean="0"/>
              <a:t>أ</a:t>
            </a:r>
            <a:r>
              <a:rPr lang="ar-EG" smtClean="0"/>
              <a:t>ن يقدم</a:t>
            </a:r>
            <a:r>
              <a:rPr lang="ar-SA" smtClean="0"/>
              <a:t>ه</a:t>
            </a:r>
            <a:r>
              <a:rPr lang="ar-EG" smtClean="0"/>
              <a:t> التعليم العالى.</a:t>
            </a:r>
          </a:p>
          <a:p>
            <a:pPr algn="r" rtl="1" eaLnBrk="1" hangingPunct="1">
              <a:lnSpc>
                <a:spcPct val="90000"/>
              </a:lnSpc>
            </a:pPr>
            <a:r>
              <a:rPr lang="ar-EG" smtClean="0"/>
              <a:t>تجهيز العمالة الماهرة والمدربة فى مختلف التخصصات لخدمة التنمية.</a:t>
            </a:r>
          </a:p>
          <a:p>
            <a:pPr algn="r" rtl="1" eaLnBrk="1" hangingPunct="1">
              <a:lnSpc>
                <a:spcPct val="90000"/>
              </a:lnSpc>
            </a:pPr>
            <a:r>
              <a:rPr lang="ar-EG" smtClean="0"/>
              <a:t>المساهمة الفاعلة فى التنمية البشرية.</a:t>
            </a:r>
          </a:p>
          <a:p>
            <a:pPr algn="r" rtl="1" eaLnBrk="1" hangingPunct="1">
              <a:lnSpc>
                <a:spcPct val="90000"/>
              </a:lnSpc>
            </a:pPr>
            <a:r>
              <a:rPr lang="ar-EG" smtClean="0"/>
              <a:t>تقديم المعرفة والمساهمة فى نشرها.</a:t>
            </a:r>
          </a:p>
          <a:p>
            <a:pPr algn="r" rtl="1" eaLnBrk="1" hangingPunct="1">
              <a:lnSpc>
                <a:spcPct val="90000"/>
              </a:lnSpc>
            </a:pPr>
            <a:r>
              <a:rPr lang="ar-EG" smtClean="0"/>
              <a:t>تطوير القاعدة التكنولوجيا للوطن</a:t>
            </a:r>
          </a:p>
          <a:p>
            <a:pPr algn="r" rtl="1" eaLnBrk="1" hangingPunct="1">
              <a:lnSpc>
                <a:spcPct val="90000"/>
              </a:lnSpc>
            </a:pPr>
            <a:r>
              <a:rPr lang="ar-EG" smtClean="0"/>
              <a:t>المساهمة فى تحقيق طموحات وتطلعات الوطن فى الحاضر والمستقبل.</a:t>
            </a:r>
          </a:p>
          <a:p>
            <a:pPr algn="r" rtl="1" eaLnBrk="1" hangingPunct="1">
              <a:lnSpc>
                <a:spcPct val="90000"/>
              </a:lnSpc>
            </a:pP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additive="base">
                                        <p:cTn id="7" dur="1000" fill="hold"/>
                                        <p:tgtEl>
                                          <p:spTgt spid="13315">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133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3315">
                                            <p:txEl>
                                              <p:pRg st="1" end="1"/>
                                            </p:txEl>
                                          </p:spTgt>
                                        </p:tgtEl>
                                        <p:attrNameLst>
                                          <p:attrName>style.visibility</p:attrName>
                                        </p:attrNameLst>
                                      </p:cBhvr>
                                      <p:to>
                                        <p:strVal val="visible"/>
                                      </p:to>
                                    </p:set>
                                    <p:anim calcmode="lin" valueType="num">
                                      <p:cBhvr additive="base">
                                        <p:cTn id="13" dur="1000" fill="hold"/>
                                        <p:tgtEl>
                                          <p:spTgt spid="13315">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133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3315">
                                            <p:txEl>
                                              <p:pRg st="2" end="2"/>
                                            </p:txEl>
                                          </p:spTgt>
                                        </p:tgtEl>
                                        <p:attrNameLst>
                                          <p:attrName>style.visibility</p:attrName>
                                        </p:attrNameLst>
                                      </p:cBhvr>
                                      <p:to>
                                        <p:strVal val="visible"/>
                                      </p:to>
                                    </p:set>
                                    <p:anim calcmode="lin" valueType="num">
                                      <p:cBhvr additive="base">
                                        <p:cTn id="19" dur="1000" fill="hold"/>
                                        <p:tgtEl>
                                          <p:spTgt spid="13315">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1331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3315">
                                            <p:txEl>
                                              <p:pRg st="3" end="3"/>
                                            </p:txEl>
                                          </p:spTgt>
                                        </p:tgtEl>
                                        <p:attrNameLst>
                                          <p:attrName>style.visibility</p:attrName>
                                        </p:attrNameLst>
                                      </p:cBhvr>
                                      <p:to>
                                        <p:strVal val="visible"/>
                                      </p:to>
                                    </p:set>
                                    <p:anim calcmode="lin" valueType="num">
                                      <p:cBhvr additive="base">
                                        <p:cTn id="25" dur="1000" fill="hold"/>
                                        <p:tgtEl>
                                          <p:spTgt spid="13315">
                                            <p:txEl>
                                              <p:pRg st="3" end="3"/>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1331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3315">
                                            <p:txEl>
                                              <p:pRg st="4" end="4"/>
                                            </p:txEl>
                                          </p:spTgt>
                                        </p:tgtEl>
                                        <p:attrNameLst>
                                          <p:attrName>style.visibility</p:attrName>
                                        </p:attrNameLst>
                                      </p:cBhvr>
                                      <p:to>
                                        <p:strVal val="visible"/>
                                      </p:to>
                                    </p:set>
                                    <p:anim calcmode="lin" valueType="num">
                                      <p:cBhvr additive="base">
                                        <p:cTn id="31" dur="1000" fill="hold"/>
                                        <p:tgtEl>
                                          <p:spTgt spid="13315">
                                            <p:txEl>
                                              <p:pRg st="4" end="4"/>
                                            </p:txEl>
                                          </p:spTgt>
                                        </p:tgtEl>
                                        <p:attrNameLst>
                                          <p:attrName>ppt_x</p:attrName>
                                        </p:attrNameLst>
                                      </p:cBhvr>
                                      <p:tavLst>
                                        <p:tav tm="0">
                                          <p:val>
                                            <p:strVal val="1+#ppt_w/2"/>
                                          </p:val>
                                        </p:tav>
                                        <p:tav tm="100000">
                                          <p:val>
                                            <p:strVal val="#ppt_x"/>
                                          </p:val>
                                        </p:tav>
                                      </p:tavLst>
                                    </p:anim>
                                    <p:anim calcmode="lin" valueType="num">
                                      <p:cBhvr additive="base">
                                        <p:cTn id="32" dur="1000" fill="hold"/>
                                        <p:tgtEl>
                                          <p:spTgt spid="1331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3315">
                                            <p:txEl>
                                              <p:pRg st="5" end="5"/>
                                            </p:txEl>
                                          </p:spTgt>
                                        </p:tgtEl>
                                        <p:attrNameLst>
                                          <p:attrName>style.visibility</p:attrName>
                                        </p:attrNameLst>
                                      </p:cBhvr>
                                      <p:to>
                                        <p:strVal val="visible"/>
                                      </p:to>
                                    </p:set>
                                    <p:anim calcmode="lin" valueType="num">
                                      <p:cBhvr additive="base">
                                        <p:cTn id="37" dur="1000" fill="hold"/>
                                        <p:tgtEl>
                                          <p:spTgt spid="13315">
                                            <p:txEl>
                                              <p:pRg st="5" end="5"/>
                                            </p:txEl>
                                          </p:spTgt>
                                        </p:tgtEl>
                                        <p:attrNameLst>
                                          <p:attrName>ppt_x</p:attrName>
                                        </p:attrNameLst>
                                      </p:cBhvr>
                                      <p:tavLst>
                                        <p:tav tm="0">
                                          <p:val>
                                            <p:strVal val="1+#ppt_w/2"/>
                                          </p:val>
                                        </p:tav>
                                        <p:tav tm="100000">
                                          <p:val>
                                            <p:strVal val="#ppt_x"/>
                                          </p:val>
                                        </p:tav>
                                      </p:tavLst>
                                    </p:anim>
                                    <p:anim calcmode="lin" valueType="num">
                                      <p:cBhvr additive="base">
                                        <p:cTn id="38" dur="1000" fill="hold"/>
                                        <p:tgtEl>
                                          <p:spTgt spid="1331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ctr" eaLnBrk="1" hangingPunct="1">
              <a:defRPr/>
            </a:pPr>
            <a:r>
              <a:rPr lang="ar-EG" smtClean="0"/>
              <a:t> تعريف الجودة</a:t>
            </a:r>
            <a:endParaRPr lang="en-US" smtClean="0"/>
          </a:p>
        </p:txBody>
      </p:sp>
      <p:sp>
        <p:nvSpPr>
          <p:cNvPr id="14339" name="Rectangle 3"/>
          <p:cNvSpPr>
            <a:spLocks noGrp="1" noChangeArrowheads="1"/>
          </p:cNvSpPr>
          <p:nvPr>
            <p:ph type="body" idx="1"/>
          </p:nvPr>
        </p:nvSpPr>
        <p:spPr/>
        <p:txBody>
          <a:bodyPr/>
          <a:lstStyle/>
          <a:p>
            <a:pPr algn="r" rtl="1" eaLnBrk="1" hangingPunct="1"/>
            <a:r>
              <a:rPr lang="ar-EG" smtClean="0"/>
              <a:t>تعرف الجودة وبشكل عام على انها قدرة النظام فى تقديم  جودة للخدمة التى يقدمها أو تجويد ما يبيعه من بضائع بحبث تحقق طموحات العميل فيما يتوقع</a:t>
            </a:r>
            <a:r>
              <a:rPr lang="ar-SA" smtClean="0"/>
              <a:t>ه</a:t>
            </a:r>
            <a:r>
              <a:rPr lang="ar-EG" smtClean="0"/>
              <a:t> من هذه الخدمة او فيما يشتريه من بضائع.</a:t>
            </a:r>
          </a:p>
          <a:p>
            <a:pPr algn="r" rtl="1" eaLnBrk="1" hangingPunct="1"/>
            <a:r>
              <a:rPr lang="ar-EG" smtClean="0"/>
              <a:t>والجودة فى التعليم العالى تعنى: </a:t>
            </a:r>
            <a:r>
              <a:rPr lang="ar-SA" b="1" smtClean="0"/>
              <a:t>التطوير المستمر والأداء الكفء لمؤسسات التعليم العالى ، لكسب ثقة المجتمع فى خريجيها على أساس آلية تقييم معترف بها عالميا"</a:t>
            </a:r>
            <a:r>
              <a:rPr lang="en-US"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1000" fill="hold"/>
                                        <p:tgtEl>
                                          <p:spTgt spid="14339">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143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4339">
                                            <p:txEl>
                                              <p:pRg st="1" end="1"/>
                                            </p:txEl>
                                          </p:spTgt>
                                        </p:tgtEl>
                                        <p:attrNameLst>
                                          <p:attrName>style.visibility</p:attrName>
                                        </p:attrNameLst>
                                      </p:cBhvr>
                                      <p:to>
                                        <p:strVal val="visible"/>
                                      </p:to>
                                    </p:set>
                                    <p:anim calcmode="lin" valueType="num">
                                      <p:cBhvr additive="base">
                                        <p:cTn id="13" dur="1000" fill="hold"/>
                                        <p:tgtEl>
                                          <p:spTgt spid="14339">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14339">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lgn="ctr" eaLnBrk="1" hangingPunct="1">
              <a:defRPr/>
            </a:pPr>
            <a:r>
              <a:rPr lang="ar-EG" smtClean="0"/>
              <a:t>ما يجب ان تشمله الجودة</a:t>
            </a:r>
            <a:endParaRPr lang="en-US" smtClean="0"/>
          </a:p>
        </p:txBody>
      </p:sp>
      <p:sp>
        <p:nvSpPr>
          <p:cNvPr id="15363" name="Rectangle 3"/>
          <p:cNvSpPr>
            <a:spLocks noGrp="1" noChangeArrowheads="1"/>
          </p:cNvSpPr>
          <p:nvPr>
            <p:ph type="body" idx="1"/>
          </p:nvPr>
        </p:nvSpPr>
        <p:spPr/>
        <p:txBody>
          <a:bodyPr/>
          <a:lstStyle/>
          <a:p>
            <a:pPr algn="r" rtl="1" eaLnBrk="1" hangingPunct="1"/>
            <a:r>
              <a:rPr lang="ar-EG" sz="2800" smtClean="0"/>
              <a:t>التشخيص: ويشمل الخواص الاساسية للخدمة او البضاعة.</a:t>
            </a:r>
          </a:p>
          <a:p>
            <a:pPr algn="r" rtl="1" eaLnBrk="1" hangingPunct="1"/>
            <a:r>
              <a:rPr lang="ar-EG" sz="2800" smtClean="0"/>
              <a:t>الموائمة : وهى مقدار مطابقة جودة الخدمة او البضاعة لما يتوقعه العميل.</a:t>
            </a:r>
          </a:p>
          <a:p>
            <a:pPr algn="r" rtl="1" eaLnBrk="1" hangingPunct="1"/>
            <a:r>
              <a:rPr lang="ar-EG" sz="2800" smtClean="0"/>
              <a:t>التأمين : ويشمل ضمان سلامة الخدمة </a:t>
            </a:r>
            <a:r>
              <a:rPr lang="ar-SA" sz="2800" smtClean="0"/>
              <a:t>أ</a:t>
            </a:r>
            <a:r>
              <a:rPr lang="ar-EG" sz="2800" smtClean="0"/>
              <a:t>و البضاعة.</a:t>
            </a:r>
          </a:p>
          <a:p>
            <a:pPr algn="r" rtl="1" eaLnBrk="1" hangingPunct="1"/>
            <a:r>
              <a:rPr lang="ar-EG" sz="2800" smtClean="0"/>
              <a:t>الاستمرارية : وتعنى ضمان استمرار جودة الخدمة او البضاعة يالشكل الذى يرضى عنه العميل.</a:t>
            </a:r>
          </a:p>
          <a:p>
            <a:pPr algn="r" rtl="1" eaLnBrk="1" hangingPunct="1"/>
            <a:r>
              <a:rPr lang="ar-EG" sz="2800" smtClean="0"/>
              <a:t>خدمة ما بعد البيع: وتشمل الاهتمام بملاحظات العميل على الخدمة وضمان حل ما قد يظهر من مشاكل بما يضمن رضاء العميل.    </a:t>
            </a:r>
            <a:endParaRPr lang="en-U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additive="base">
                                        <p:cTn id="7" dur="1000" fill="hold"/>
                                        <p:tgtEl>
                                          <p:spTgt spid="15363">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153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5363">
                                            <p:txEl>
                                              <p:pRg st="1" end="1"/>
                                            </p:txEl>
                                          </p:spTgt>
                                        </p:tgtEl>
                                        <p:attrNameLst>
                                          <p:attrName>style.visibility</p:attrName>
                                        </p:attrNameLst>
                                      </p:cBhvr>
                                      <p:to>
                                        <p:strVal val="visible"/>
                                      </p:to>
                                    </p:set>
                                    <p:anim calcmode="lin" valueType="num">
                                      <p:cBhvr additive="base">
                                        <p:cTn id="13" dur="1000" fill="hold"/>
                                        <p:tgtEl>
                                          <p:spTgt spid="15363">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1536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5363">
                                            <p:txEl>
                                              <p:pRg st="2" end="2"/>
                                            </p:txEl>
                                          </p:spTgt>
                                        </p:tgtEl>
                                        <p:attrNameLst>
                                          <p:attrName>style.visibility</p:attrName>
                                        </p:attrNameLst>
                                      </p:cBhvr>
                                      <p:to>
                                        <p:strVal val="visible"/>
                                      </p:to>
                                    </p:set>
                                    <p:anim calcmode="lin" valueType="num">
                                      <p:cBhvr additive="base">
                                        <p:cTn id="19" dur="1000" fill="hold"/>
                                        <p:tgtEl>
                                          <p:spTgt spid="15363">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1536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5363">
                                            <p:txEl>
                                              <p:pRg st="3" end="3"/>
                                            </p:txEl>
                                          </p:spTgt>
                                        </p:tgtEl>
                                        <p:attrNameLst>
                                          <p:attrName>style.visibility</p:attrName>
                                        </p:attrNameLst>
                                      </p:cBhvr>
                                      <p:to>
                                        <p:strVal val="visible"/>
                                      </p:to>
                                    </p:set>
                                    <p:anim calcmode="lin" valueType="num">
                                      <p:cBhvr additive="base">
                                        <p:cTn id="25" dur="1000" fill="hold"/>
                                        <p:tgtEl>
                                          <p:spTgt spid="15363">
                                            <p:txEl>
                                              <p:pRg st="3" end="3"/>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1536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5363">
                                            <p:txEl>
                                              <p:pRg st="4" end="4"/>
                                            </p:txEl>
                                          </p:spTgt>
                                        </p:tgtEl>
                                        <p:attrNameLst>
                                          <p:attrName>style.visibility</p:attrName>
                                        </p:attrNameLst>
                                      </p:cBhvr>
                                      <p:to>
                                        <p:strVal val="visible"/>
                                      </p:to>
                                    </p:set>
                                    <p:anim calcmode="lin" valueType="num">
                                      <p:cBhvr additive="base">
                                        <p:cTn id="31" dur="1000" fill="hold"/>
                                        <p:tgtEl>
                                          <p:spTgt spid="15363">
                                            <p:txEl>
                                              <p:pRg st="4" end="4"/>
                                            </p:txEl>
                                          </p:spTgt>
                                        </p:tgtEl>
                                        <p:attrNameLst>
                                          <p:attrName>ppt_x</p:attrName>
                                        </p:attrNameLst>
                                      </p:cBhvr>
                                      <p:tavLst>
                                        <p:tav tm="0">
                                          <p:val>
                                            <p:strVal val="1+#ppt_w/2"/>
                                          </p:val>
                                        </p:tav>
                                        <p:tav tm="100000">
                                          <p:val>
                                            <p:strVal val="#ppt_x"/>
                                          </p:val>
                                        </p:tav>
                                      </p:tavLst>
                                    </p:anim>
                                    <p:anim calcmode="lin" valueType="num">
                                      <p:cBhvr additive="base">
                                        <p:cTn id="32" dur="1000" fill="hold"/>
                                        <p:tgtEl>
                                          <p:spTgt spid="1536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lgn="ctr" eaLnBrk="1" hangingPunct="1">
              <a:defRPr/>
            </a:pPr>
            <a:r>
              <a:rPr lang="ar-EG" smtClean="0"/>
              <a:t>الجودة في التعليم العالى</a:t>
            </a:r>
            <a:endParaRPr lang="en-US" smtClean="0"/>
          </a:p>
        </p:txBody>
      </p:sp>
      <p:sp>
        <p:nvSpPr>
          <p:cNvPr id="18435" name="Rectangle 3"/>
          <p:cNvSpPr>
            <a:spLocks noGrp="1" noChangeArrowheads="1"/>
          </p:cNvSpPr>
          <p:nvPr>
            <p:ph type="body" idx="1"/>
          </p:nvPr>
        </p:nvSpPr>
        <p:spPr/>
        <p:txBody>
          <a:bodyPr/>
          <a:lstStyle/>
          <a:p>
            <a:pPr marL="609600" indent="-609600" algn="r" rtl="1" eaLnBrk="1" hangingPunct="1">
              <a:buFontTx/>
              <a:buNone/>
              <a:defRPr/>
            </a:pPr>
            <a:r>
              <a:rPr lang="ar-EG" u="sng" smtClean="0"/>
              <a:t>أهم  ثلاثة مخرجات للتعليم العالى</a:t>
            </a:r>
            <a:endParaRPr lang="ar-EG" smtClean="0"/>
          </a:p>
          <a:p>
            <a:pPr marL="609600" indent="-609600" algn="r" rtl="1" eaLnBrk="1" hangingPunct="1">
              <a:defRPr/>
            </a:pPr>
            <a:r>
              <a:rPr lang="ar-EG" smtClean="0"/>
              <a:t>الخريجين</a:t>
            </a:r>
          </a:p>
          <a:p>
            <a:pPr marL="609600" indent="-609600" algn="r" rtl="1" eaLnBrk="1" hangingPunct="1">
              <a:defRPr/>
            </a:pPr>
            <a:r>
              <a:rPr lang="ar-EG" smtClean="0"/>
              <a:t>الابحاث العلمية</a:t>
            </a:r>
          </a:p>
          <a:p>
            <a:pPr marL="609600" indent="-609600" algn="r" rtl="1" eaLnBrk="1" hangingPunct="1">
              <a:defRPr/>
            </a:pPr>
            <a:r>
              <a:rPr lang="ar-EG" smtClean="0"/>
              <a:t>خدمة المجتمع</a:t>
            </a:r>
          </a:p>
          <a:p>
            <a:pPr marL="609600" indent="-609600" algn="r" rtl="1" eaLnBrk="1" hangingPunct="1">
              <a:buFontTx/>
              <a:buAutoNum type="arabicPeriod"/>
              <a:defRPr/>
            </a:pPr>
            <a:endParaRPr lang="en-US" u="sng"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 calcmode="lin" valueType="num">
                                      <p:cBhvr additive="base">
                                        <p:cTn id="7" dur="1000" fill="hold"/>
                                        <p:tgtEl>
                                          <p:spTgt spid="18435">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184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8435">
                                            <p:txEl>
                                              <p:pRg st="1" end="1"/>
                                            </p:txEl>
                                          </p:spTgt>
                                        </p:tgtEl>
                                        <p:attrNameLst>
                                          <p:attrName>style.visibility</p:attrName>
                                        </p:attrNameLst>
                                      </p:cBhvr>
                                      <p:to>
                                        <p:strVal val="visible"/>
                                      </p:to>
                                    </p:set>
                                    <p:anim calcmode="lin" valueType="num">
                                      <p:cBhvr additive="base">
                                        <p:cTn id="13" dur="1000" fill="hold"/>
                                        <p:tgtEl>
                                          <p:spTgt spid="18435">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1843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8435">
                                            <p:txEl>
                                              <p:pRg st="2" end="2"/>
                                            </p:txEl>
                                          </p:spTgt>
                                        </p:tgtEl>
                                        <p:attrNameLst>
                                          <p:attrName>style.visibility</p:attrName>
                                        </p:attrNameLst>
                                      </p:cBhvr>
                                      <p:to>
                                        <p:strVal val="visible"/>
                                      </p:to>
                                    </p:set>
                                    <p:anim calcmode="lin" valueType="num">
                                      <p:cBhvr additive="base">
                                        <p:cTn id="19" dur="1000" fill="hold"/>
                                        <p:tgtEl>
                                          <p:spTgt spid="18435">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1843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8435">
                                            <p:txEl>
                                              <p:pRg st="3" end="3"/>
                                            </p:txEl>
                                          </p:spTgt>
                                        </p:tgtEl>
                                        <p:attrNameLst>
                                          <p:attrName>style.visibility</p:attrName>
                                        </p:attrNameLst>
                                      </p:cBhvr>
                                      <p:to>
                                        <p:strVal val="visible"/>
                                      </p:to>
                                    </p:set>
                                    <p:anim calcmode="lin" valueType="num">
                                      <p:cBhvr additive="base">
                                        <p:cTn id="25" dur="1000" fill="hold"/>
                                        <p:tgtEl>
                                          <p:spTgt spid="18435">
                                            <p:txEl>
                                              <p:pRg st="3" end="3"/>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1843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ctr" eaLnBrk="1" hangingPunct="1">
              <a:defRPr/>
            </a:pPr>
            <a:r>
              <a:rPr lang="ar-EG" smtClean="0"/>
              <a:t>نماذج الجودة في التعليم العالى</a:t>
            </a:r>
            <a:endParaRPr lang="en-US" smtClean="0"/>
          </a:p>
        </p:txBody>
      </p:sp>
      <p:sp>
        <p:nvSpPr>
          <p:cNvPr id="20483" name="Rectangle 3"/>
          <p:cNvSpPr>
            <a:spLocks noGrp="1" noChangeArrowheads="1"/>
          </p:cNvSpPr>
          <p:nvPr>
            <p:ph type="body" idx="1"/>
          </p:nvPr>
        </p:nvSpPr>
        <p:spPr/>
        <p:txBody>
          <a:bodyPr/>
          <a:lstStyle/>
          <a:p>
            <a:pPr algn="r" rtl="1" eaLnBrk="1" hangingPunct="1">
              <a:buFontTx/>
              <a:buNone/>
              <a:defRPr/>
            </a:pPr>
            <a:r>
              <a:rPr lang="ar-EG" u="sng" smtClean="0"/>
              <a:t>النموذج الانجليزى</a:t>
            </a:r>
            <a:r>
              <a:rPr lang="ar-EG" smtClean="0"/>
              <a:t> ويعتمد على المحاورالتالية:</a:t>
            </a:r>
          </a:p>
          <a:p>
            <a:pPr algn="r" rtl="1" eaLnBrk="1" hangingPunct="1">
              <a:defRPr/>
            </a:pPr>
            <a:r>
              <a:rPr lang="ar-EG" smtClean="0"/>
              <a:t>محكمين للنظام من الخارج</a:t>
            </a:r>
          </a:p>
          <a:p>
            <a:pPr algn="r" rtl="1" eaLnBrk="1" hangingPunct="1">
              <a:defRPr/>
            </a:pPr>
            <a:r>
              <a:rPr lang="ar-EG" smtClean="0"/>
              <a:t>وضع معايير لللاعتماد</a:t>
            </a:r>
          </a:p>
          <a:p>
            <a:pPr algn="r" rtl="1" eaLnBrk="1" hangingPunct="1">
              <a:defRPr/>
            </a:pPr>
            <a:r>
              <a:rPr lang="ar-EG" smtClean="0"/>
              <a:t>مراجعه دورية للنظام من مراجعين معتمدين</a:t>
            </a:r>
          </a:p>
          <a:p>
            <a:pPr algn="r" rtl="1" eaLnBrk="1" hangingPunct="1">
              <a:defRPr/>
            </a:pPr>
            <a:r>
              <a:rPr lang="ar-EG" smtClean="0"/>
              <a:t>هيئات متخصصة لكل فرع من فروع العلم لمنح الاعتماد. </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 calcmode="lin" valueType="num">
                                      <p:cBhvr additive="base">
                                        <p:cTn id="7" dur="1000" fill="hold"/>
                                        <p:tgtEl>
                                          <p:spTgt spid="20483">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04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0483">
                                            <p:txEl>
                                              <p:pRg st="1" end="1"/>
                                            </p:txEl>
                                          </p:spTgt>
                                        </p:tgtEl>
                                        <p:attrNameLst>
                                          <p:attrName>style.visibility</p:attrName>
                                        </p:attrNameLst>
                                      </p:cBhvr>
                                      <p:to>
                                        <p:strVal val="visible"/>
                                      </p:to>
                                    </p:set>
                                    <p:anim calcmode="lin" valueType="num">
                                      <p:cBhvr additive="base">
                                        <p:cTn id="13" dur="1000" fill="hold"/>
                                        <p:tgtEl>
                                          <p:spTgt spid="20483">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2048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0483">
                                            <p:txEl>
                                              <p:pRg st="2" end="2"/>
                                            </p:txEl>
                                          </p:spTgt>
                                        </p:tgtEl>
                                        <p:attrNameLst>
                                          <p:attrName>style.visibility</p:attrName>
                                        </p:attrNameLst>
                                      </p:cBhvr>
                                      <p:to>
                                        <p:strVal val="visible"/>
                                      </p:to>
                                    </p:set>
                                    <p:anim calcmode="lin" valueType="num">
                                      <p:cBhvr additive="base">
                                        <p:cTn id="19" dur="1000" fill="hold"/>
                                        <p:tgtEl>
                                          <p:spTgt spid="20483">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2048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0483">
                                            <p:txEl>
                                              <p:pRg st="3" end="3"/>
                                            </p:txEl>
                                          </p:spTgt>
                                        </p:tgtEl>
                                        <p:attrNameLst>
                                          <p:attrName>style.visibility</p:attrName>
                                        </p:attrNameLst>
                                      </p:cBhvr>
                                      <p:to>
                                        <p:strVal val="visible"/>
                                      </p:to>
                                    </p:set>
                                    <p:anim calcmode="lin" valueType="num">
                                      <p:cBhvr additive="base">
                                        <p:cTn id="25" dur="1000" fill="hold"/>
                                        <p:tgtEl>
                                          <p:spTgt spid="20483">
                                            <p:txEl>
                                              <p:pRg st="3" end="3"/>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2048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0483">
                                            <p:txEl>
                                              <p:pRg st="4" end="4"/>
                                            </p:txEl>
                                          </p:spTgt>
                                        </p:tgtEl>
                                        <p:attrNameLst>
                                          <p:attrName>style.visibility</p:attrName>
                                        </p:attrNameLst>
                                      </p:cBhvr>
                                      <p:to>
                                        <p:strVal val="visible"/>
                                      </p:to>
                                    </p:set>
                                    <p:anim calcmode="lin" valueType="num">
                                      <p:cBhvr additive="base">
                                        <p:cTn id="31" dur="1000" fill="hold"/>
                                        <p:tgtEl>
                                          <p:spTgt spid="20483">
                                            <p:txEl>
                                              <p:pRg st="4" end="4"/>
                                            </p:txEl>
                                          </p:spTgt>
                                        </p:tgtEl>
                                        <p:attrNameLst>
                                          <p:attrName>ppt_x</p:attrName>
                                        </p:attrNameLst>
                                      </p:cBhvr>
                                      <p:tavLst>
                                        <p:tav tm="0">
                                          <p:val>
                                            <p:strVal val="1+#ppt_w/2"/>
                                          </p:val>
                                        </p:tav>
                                        <p:tav tm="100000">
                                          <p:val>
                                            <p:strVal val="#ppt_x"/>
                                          </p:val>
                                        </p:tav>
                                      </p:tavLst>
                                    </p:anim>
                                    <p:anim calcmode="lin" valueType="num">
                                      <p:cBhvr additive="base">
                                        <p:cTn id="32" dur="1000" fill="hold"/>
                                        <p:tgtEl>
                                          <p:spTgt spid="2048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theme/theme1.xml><?xml version="1.0" encoding="utf-8"?>
<a:theme xmlns:a="http://schemas.openxmlformats.org/drawingml/2006/main" name="Ocean">
  <a:themeElements>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Ocean">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Tahoma"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Tahoma" pitchFamily="34" charset="0"/>
            <a:cs typeface="Arial" pitchFamily="34" charset="0"/>
          </a:defRPr>
        </a:defPPr>
      </a:lstStyle>
    </a:lnDef>
  </a:objectDefaults>
  <a:extraClrSchemeLst>
    <a:extraClrScheme>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Ocean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Ocean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Ocean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Ocean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Ocean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Ocean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6BC6F124ECF494CB2634D8DB14A36A1" ma:contentTypeVersion="0" ma:contentTypeDescription="Create a new document." ma:contentTypeScope="" ma:versionID="104855bd6e90ad4527388a31340e240e">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9E7F099-E043-4D9F-81C5-BFDCBFF2C6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0658F12-B48A-4E3C-AD92-B7145E08365F}">
  <ds:schemaRefs>
    <ds:schemaRef ds:uri="http://schemas.microsoft.com/sharepoint/v3/contenttype/forms"/>
  </ds:schemaRefs>
</ds:datastoreItem>
</file>

<file path=customXml/itemProps3.xml><?xml version="1.0" encoding="utf-8"?>
<ds:datastoreItem xmlns:ds="http://schemas.openxmlformats.org/officeDocument/2006/customXml" ds:itemID="{A7214E06-8687-4866-B7C7-B43A053DA790}">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1579</TotalTime>
  <Words>865</Words>
  <Application>Microsoft Office PowerPoint</Application>
  <PresentationFormat>On-screen Show (4:3)</PresentationFormat>
  <Paragraphs>153</Paragraphs>
  <Slides>23</Slides>
  <Notes>23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Tahoma</vt:lpstr>
      <vt:lpstr>Times New Roman</vt:lpstr>
      <vt:lpstr>Wingdings</vt:lpstr>
      <vt:lpstr>Ocean</vt:lpstr>
      <vt:lpstr>الجودة فى التعليم العالى</vt:lpstr>
      <vt:lpstr>أهداف العرض</vt:lpstr>
      <vt:lpstr> جزئيات العرض</vt:lpstr>
      <vt:lpstr>الفرق بين ضمان الجودة ومراقبة الجودة</vt:lpstr>
      <vt:lpstr>مقدمة</vt:lpstr>
      <vt:lpstr> تعريف الجودة</vt:lpstr>
      <vt:lpstr>ما يجب ان تشمله الجودة</vt:lpstr>
      <vt:lpstr>الجودة في التعليم العالى</vt:lpstr>
      <vt:lpstr>نماذج الجودة في التعليم العالى</vt:lpstr>
      <vt:lpstr>(تابع) نماذج الجودة في التعليم العالى</vt:lpstr>
      <vt:lpstr>PowerPoint Presentation</vt:lpstr>
      <vt:lpstr>ضمان جودة المدخلات فى التعليم العالى</vt:lpstr>
      <vt:lpstr>(تابع)ضمان جودة المدخلات فى التعليم العالى</vt:lpstr>
      <vt:lpstr>(تابع)ضمان جودة المدخلات فى التعليم العالى</vt:lpstr>
      <vt:lpstr>(تابع)ضمان جودة المدخلات فى التعليم العالى</vt:lpstr>
      <vt:lpstr>(تابع)ضمان جودة المدخلات فى التعليم العالى</vt:lpstr>
      <vt:lpstr>(تابع)ضمان جودة المدخلات فى التعليم العالى</vt:lpstr>
      <vt:lpstr>التدريس والتعليم  Teaching and Learning</vt:lpstr>
      <vt:lpstr>تقديرالمخرجات Outcome Assessment</vt:lpstr>
      <vt:lpstr>مسئولية متابعة تحقيق الجودة فى التعليم الجامعى</vt:lpstr>
      <vt:lpstr>معايير الجودة للتعليم العالي</vt:lpstr>
      <vt:lpstr>(تابع )معايير الجودة للتعليم العالي</vt:lpstr>
      <vt:lpstr>PowerPoint Presentation</vt:lpstr>
    </vt:vector>
  </TitlesOfParts>
  <Company>ibm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الجودة فى التعليم العالى</dc:title>
  <dc:creator>walid</dc:creator>
  <cp:lastModifiedBy>Faisal</cp:lastModifiedBy>
  <cp:revision>41</cp:revision>
  <dcterms:created xsi:type="dcterms:W3CDTF">2007-01-25T17:19:16Z</dcterms:created>
  <dcterms:modified xsi:type="dcterms:W3CDTF">2019-03-16T16:08:39Z</dcterms:modified>
</cp:coreProperties>
</file>