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306" r:id="rId3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59" autoAdjust="0"/>
    <p:restoredTop sz="94660"/>
  </p:normalViewPr>
  <p:slideViewPr>
    <p:cSldViewPr snapToGrid="0">
      <p:cViewPr varScale="1">
        <p:scale>
          <a:sx n="70" d="100"/>
          <a:sy n="70"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76C3D-CA2C-49DB-BAC1-147092E09342}" type="datetimeFigureOut">
              <a:rPr lang="en-US" smtClean="0"/>
              <a:t>3/15/2019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C5866-B899-4A75-B40C-5453F32FEDA3}" type="slidenum">
              <a:rPr lang="en-US" smtClean="0"/>
              <a:t>‹#›</a:t>
            </a:fld>
            <a:endParaRPr lang="en-US"/>
          </a:p>
        </p:txBody>
      </p:sp>
    </p:spTree>
    <p:extLst>
      <p:ext uri="{BB962C8B-B14F-4D97-AF65-F5344CB8AC3E}">
        <p14:creationId xmlns:p14="http://schemas.microsoft.com/office/powerpoint/2010/main" val="1308074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C5866-B899-4A75-B40C-5453F32FEDA3}" type="slidenum">
              <a:rPr lang="en-US" smtClean="0"/>
              <a:t>17</a:t>
            </a:fld>
            <a:endParaRPr lang="en-US"/>
          </a:p>
        </p:txBody>
      </p:sp>
    </p:spTree>
    <p:extLst>
      <p:ext uri="{BB962C8B-B14F-4D97-AF65-F5344CB8AC3E}">
        <p14:creationId xmlns:p14="http://schemas.microsoft.com/office/powerpoint/2010/main" val="292533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09/07/1440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09/07/1440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09/07/1440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259307"/>
            <a:ext cx="9144000" cy="2677455"/>
          </a:xfrm>
        </p:spPr>
        <p:txBody>
          <a:bodyPr>
            <a:normAutofit/>
          </a:bodyPr>
          <a:lstStyle/>
          <a:p>
            <a:r>
              <a:rPr lang="ar-IQ" dirty="0"/>
              <a:t>اساليب ادارة التكلفة الاستراتيجية ودورها بتخفيض التكاليف وتحسين الجودة </a:t>
            </a:r>
          </a:p>
        </p:txBody>
      </p:sp>
      <p:sp>
        <p:nvSpPr>
          <p:cNvPr id="3" name="عنوان فرعي 2"/>
          <p:cNvSpPr>
            <a:spLocks noGrp="1"/>
          </p:cNvSpPr>
          <p:nvPr>
            <p:ph type="subTitle" idx="1"/>
          </p:nvPr>
        </p:nvSpPr>
        <p:spPr>
          <a:xfrm>
            <a:off x="1524000" y="2936762"/>
            <a:ext cx="9144000" cy="3341208"/>
          </a:xfrm>
        </p:spPr>
        <p:txBody>
          <a:bodyPr>
            <a:noAutofit/>
          </a:bodyPr>
          <a:lstStyle/>
          <a:p>
            <a:r>
              <a:rPr lang="ar-IQ" sz="4000" b="1" dirty="0" smtClean="0">
                <a:effectLst>
                  <a:outerShdw blurRad="38100" dist="38100" dir="2700000" algn="tl">
                    <a:srgbClr val="000000">
                      <a:alpha val="43137"/>
                    </a:srgbClr>
                  </a:outerShdw>
                </a:effectLst>
              </a:rPr>
              <a:t>محاضرة من  </a:t>
            </a:r>
            <a:r>
              <a:rPr lang="ar-SA" sz="4000" b="1" dirty="0">
                <a:effectLst>
                  <a:glow rad="101600">
                    <a:srgbClr val="FFFF00">
                      <a:alpha val="60000"/>
                    </a:srgbClr>
                  </a:glow>
                  <a:outerShdw blurRad="38100" dist="38100" dir="2700000" algn="tl">
                    <a:srgbClr val="000000">
                      <a:alpha val="43137"/>
                    </a:srgbClr>
                  </a:outerShdw>
                </a:effectLst>
              </a:rPr>
              <a:t>إ</a:t>
            </a:r>
            <a:r>
              <a:rPr lang="ar-IQ" sz="4000" b="1" dirty="0" smtClean="0">
                <a:effectLst>
                  <a:glow rad="101600">
                    <a:srgbClr val="FFFF00">
                      <a:alpha val="60000"/>
                    </a:srgbClr>
                  </a:glow>
                  <a:outerShdw blurRad="38100" dist="38100" dir="2700000" algn="tl">
                    <a:srgbClr val="000000">
                      <a:alpha val="43137"/>
                    </a:srgbClr>
                  </a:outerShdw>
                </a:effectLst>
              </a:rPr>
              <a:t>ع</a:t>
            </a:r>
            <a:r>
              <a:rPr lang="ar-SA" sz="4000" b="1" dirty="0" smtClean="0">
                <a:effectLst>
                  <a:glow rad="101600">
                    <a:srgbClr val="FFFF00">
                      <a:alpha val="60000"/>
                    </a:srgbClr>
                  </a:glow>
                  <a:outerShdw blurRad="38100" dist="38100" dir="2700000" algn="tl">
                    <a:srgbClr val="000000">
                      <a:alpha val="43137"/>
                    </a:srgbClr>
                  </a:outerShdw>
                </a:effectLst>
              </a:rPr>
              <a:t>داد</a:t>
            </a:r>
          </a:p>
          <a:p>
            <a:r>
              <a:rPr lang="ar-IQ" sz="4000" b="1" dirty="0" smtClean="0">
                <a:effectLst>
                  <a:glow rad="101600">
                    <a:srgbClr val="FFFF00">
                      <a:alpha val="60000"/>
                    </a:srgbClr>
                  </a:glow>
                  <a:outerShdw blurRad="38100" dist="38100" dir="2700000" algn="tl">
                    <a:srgbClr val="000000">
                      <a:alpha val="43137"/>
                    </a:srgbClr>
                  </a:outerShdw>
                </a:effectLst>
              </a:rPr>
              <a:t>الاستاذ الد</a:t>
            </a:r>
            <a:r>
              <a:rPr lang="ar-SA" sz="4000" b="1" dirty="0" smtClean="0">
                <a:effectLst>
                  <a:glow rad="101600">
                    <a:srgbClr val="FFFF00">
                      <a:alpha val="60000"/>
                    </a:srgbClr>
                  </a:glow>
                  <a:outerShdw blurRad="38100" dist="38100" dir="2700000" algn="tl">
                    <a:srgbClr val="000000">
                      <a:alpha val="43137"/>
                    </a:srgbClr>
                  </a:outerShdw>
                </a:effectLst>
              </a:rPr>
              <a:t>كتورة</a:t>
            </a:r>
            <a:endParaRPr lang="ar-SA" sz="4000" b="1" dirty="0">
              <a:effectLst>
                <a:glow rad="101600">
                  <a:srgbClr val="FFFF00">
                    <a:alpha val="60000"/>
                  </a:srgbClr>
                </a:glow>
                <a:outerShdw blurRad="38100" dist="38100" dir="2700000" algn="tl">
                  <a:srgbClr val="000000">
                    <a:alpha val="43137"/>
                  </a:srgbClr>
                </a:outerShdw>
              </a:effectLst>
            </a:endParaRPr>
          </a:p>
          <a:p>
            <a:r>
              <a:rPr lang="ar-IQ" sz="4000" b="1" dirty="0" smtClean="0">
                <a:effectLst>
                  <a:glow rad="101600">
                    <a:srgbClr val="FFFF00">
                      <a:alpha val="60000"/>
                    </a:srgbClr>
                  </a:glow>
                  <a:outerShdw blurRad="38100" dist="38100" dir="2700000" algn="tl">
                    <a:srgbClr val="000000">
                      <a:alpha val="43137"/>
                    </a:srgbClr>
                  </a:outerShdw>
                </a:effectLst>
              </a:rPr>
              <a:t>من</a:t>
            </a:r>
            <a:r>
              <a:rPr lang="ar-SA" sz="4000" b="1" dirty="0" smtClean="0">
                <a:effectLst>
                  <a:glow rad="101600">
                    <a:srgbClr val="FFFF00">
                      <a:alpha val="60000"/>
                    </a:srgbClr>
                  </a:glow>
                  <a:outerShdw blurRad="38100" dist="38100" dir="2700000" algn="tl">
                    <a:srgbClr val="000000">
                      <a:alpha val="43137"/>
                    </a:srgbClr>
                  </a:outerShdw>
                </a:effectLst>
              </a:rPr>
              <a:t>ــــ</a:t>
            </a:r>
            <a:r>
              <a:rPr lang="ar-IQ" sz="4000" b="1" dirty="0" smtClean="0">
                <a:effectLst>
                  <a:glow rad="101600">
                    <a:srgbClr val="FFFF00">
                      <a:alpha val="60000"/>
                    </a:srgbClr>
                  </a:glow>
                  <a:outerShdw blurRad="38100" dist="38100" dir="2700000" algn="tl">
                    <a:srgbClr val="000000">
                      <a:alpha val="43137"/>
                    </a:srgbClr>
                  </a:outerShdw>
                </a:effectLst>
              </a:rPr>
              <a:t>ال </a:t>
            </a:r>
            <a:r>
              <a:rPr lang="ar-IQ" sz="4000" b="1" dirty="0">
                <a:effectLst>
                  <a:glow rad="101600">
                    <a:srgbClr val="FFFF00">
                      <a:alpha val="60000"/>
                    </a:srgbClr>
                  </a:glow>
                  <a:outerShdw blurRad="38100" dist="38100" dir="2700000" algn="tl">
                    <a:srgbClr val="000000">
                      <a:alpha val="43137"/>
                    </a:srgbClr>
                  </a:outerShdw>
                </a:effectLst>
              </a:rPr>
              <a:t>جبار </a:t>
            </a:r>
            <a:r>
              <a:rPr lang="ar-IQ" sz="4000" b="1" dirty="0" smtClean="0">
                <a:effectLst>
                  <a:glow rad="101600">
                    <a:srgbClr val="FFFF00">
                      <a:alpha val="60000"/>
                    </a:srgbClr>
                  </a:glow>
                  <a:outerShdw blurRad="38100" dist="38100" dir="2700000" algn="tl">
                    <a:srgbClr val="000000">
                      <a:alpha val="43137"/>
                    </a:srgbClr>
                  </a:outerShdw>
                </a:effectLst>
              </a:rPr>
              <a:t>س</a:t>
            </a:r>
            <a:r>
              <a:rPr lang="ar-SA" sz="4000" b="1" dirty="0" smtClean="0">
                <a:effectLst>
                  <a:glow rad="101600">
                    <a:srgbClr val="FFFF00">
                      <a:alpha val="60000"/>
                    </a:srgbClr>
                  </a:glow>
                  <a:outerShdw blurRad="38100" dist="38100" dir="2700000" algn="tl">
                    <a:srgbClr val="000000">
                      <a:alpha val="43137"/>
                    </a:srgbClr>
                  </a:outerShdw>
                </a:effectLst>
              </a:rPr>
              <a:t>ــــ</a:t>
            </a:r>
            <a:r>
              <a:rPr lang="ar-IQ" sz="4000" b="1" dirty="0" smtClean="0">
                <a:effectLst>
                  <a:glow rad="101600">
                    <a:srgbClr val="FFFF00">
                      <a:alpha val="60000"/>
                    </a:srgbClr>
                  </a:glow>
                  <a:outerShdw blurRad="38100" dist="38100" dir="2700000" algn="tl">
                    <a:srgbClr val="000000">
                      <a:alpha val="43137"/>
                    </a:srgbClr>
                  </a:outerShdw>
                </a:effectLst>
              </a:rPr>
              <a:t>رور</a:t>
            </a:r>
            <a:endParaRPr lang="en-US" sz="4000" b="1" dirty="0">
              <a:effectLst>
                <a:glow rad="101600">
                  <a:srgbClr val="FFFF00">
                    <a:alpha val="60000"/>
                  </a:srgbClr>
                </a:glow>
                <a:outerShdw blurRad="38100" dist="38100" dir="2700000" algn="tl">
                  <a:srgbClr val="000000">
                    <a:alpha val="43137"/>
                  </a:srgbClr>
                </a:outerShdw>
              </a:effectLst>
            </a:endParaRPr>
          </a:p>
          <a:p>
            <a:r>
              <a:rPr lang="ar-IQ" sz="4000" b="1" dirty="0">
                <a:effectLst>
                  <a:glow rad="101600">
                    <a:srgbClr val="FFFF00">
                      <a:alpha val="60000"/>
                    </a:srgbClr>
                  </a:glow>
                  <a:outerShdw blurRad="38100" dist="38100" dir="2700000" algn="tl">
                    <a:srgbClr val="000000">
                      <a:alpha val="43137"/>
                    </a:srgbClr>
                  </a:outerShdw>
                </a:effectLst>
              </a:rPr>
              <a:t>كلية الادارة والاقتصاد /جامعة بغداد</a:t>
            </a:r>
            <a:endParaRPr lang="en-US" sz="4000" b="1" dirty="0">
              <a:effectLst>
                <a:glow rad="101600">
                  <a:srgbClr val="FFFF00">
                    <a:alpha val="60000"/>
                  </a:srgbClr>
                </a:glow>
                <a:outerShdw blurRad="38100" dist="38100" dir="2700000" algn="tl">
                  <a:srgbClr val="000000">
                    <a:alpha val="43137"/>
                  </a:srgbClr>
                </a:outerShdw>
              </a:effectLst>
            </a:endParaRPr>
          </a:p>
          <a:p>
            <a:r>
              <a:rPr lang="ar-IQ" sz="4000" b="1" dirty="0" smtClean="0">
                <a:effectLst>
                  <a:glow rad="101600">
                    <a:srgbClr val="FFFF00">
                      <a:alpha val="60000"/>
                    </a:srgbClr>
                  </a:glow>
                  <a:outerShdw blurRad="38100" dist="38100" dir="2700000" algn="tl">
                    <a:srgbClr val="000000">
                      <a:alpha val="43137"/>
                    </a:srgbClr>
                  </a:outerShdw>
                </a:effectLst>
              </a:rPr>
              <a:t>قسم المحاسبة</a:t>
            </a:r>
            <a:endParaRPr lang="ar-IQ" sz="40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7546" y="112645"/>
            <a:ext cx="11532358" cy="553357"/>
          </a:xfrm>
          <a:prstGeom prst="rect">
            <a:avLst/>
          </a:prstGeom>
        </p:spPr>
        <p:txBody>
          <a:bodyPr wrap="square">
            <a:spAutoFit/>
          </a:bodyPr>
          <a:lstStyle/>
          <a:p>
            <a:pPr marL="228600" algn="just">
              <a:lnSpc>
                <a:spcPct val="107000"/>
              </a:lnSpc>
              <a:spcAft>
                <a:spcPts val="800"/>
              </a:spcAft>
            </a:pPr>
            <a:r>
              <a:rPr lang="ar-IQ" sz="2800" dirty="0" smtClean="0">
                <a:effectLst/>
                <a:latin typeface="Simplified Arabic" panose="02010000000000000000" pitchFamily="2" charset="-78"/>
                <a:ea typeface="Calibri" panose="020F0502020204030204" pitchFamily="34" charset="0"/>
              </a:rPr>
              <a:t>:</a:t>
            </a:r>
            <a:endParaRPr lang="en-US" sz="2800" dirty="0">
              <a:effectLst/>
              <a:latin typeface="Simplified Arabic" panose="02010000000000000000" pitchFamily="2" charset="-78"/>
              <a:ea typeface="Calibri" panose="020F0502020204030204" pitchFamily="34" charset="0"/>
            </a:endParaRPr>
          </a:p>
        </p:txBody>
      </p:sp>
      <p:sp>
        <p:nvSpPr>
          <p:cNvPr id="4" name="Rectangle 3"/>
          <p:cNvSpPr/>
          <p:nvPr/>
        </p:nvSpPr>
        <p:spPr>
          <a:xfrm>
            <a:off x="1" y="112646"/>
            <a:ext cx="12078268" cy="5755422"/>
          </a:xfrm>
          <a:prstGeom prst="rect">
            <a:avLst/>
          </a:prstGeom>
        </p:spPr>
        <p:txBody>
          <a:bodyPr wrap="square">
            <a:spAutoFit/>
          </a:bodyPr>
          <a:lstStyle/>
          <a:p>
            <a:r>
              <a:rPr lang="ar-IQ" sz="3200" b="1" dirty="0"/>
              <a:t>فيمكن القول إن تقنية </a:t>
            </a:r>
            <a:r>
              <a:rPr lang="en-US" sz="3200" b="1" dirty="0"/>
              <a:t>ABC</a:t>
            </a:r>
            <a:r>
              <a:rPr lang="ar-IQ" sz="3200" b="1" dirty="0"/>
              <a:t> تقوم على أساس إن الأنشطة تستهلك الموارد ومن ثم  المنتجات تستهلك الأنشطة وفي ظل ظروف التحسين المستمر بهدف تخفيض التكاليف فان هذا يتطلب تحديد الأنشطة التي تضيف قيمة وتنميتها وتحديد الأنشطة التي لاتضيف قيمة والعمل على التخلص منها، الأمر الذي يؤدي إلى ترشيد استغلال الموارد وخفض الكلف نتيجة رفع مستوى كفاءة لأداء لتلك الأنشطة التي تضيف قيمة.</a:t>
            </a:r>
            <a:endParaRPr lang="en-US" sz="3200" b="1" dirty="0"/>
          </a:p>
          <a:p>
            <a:r>
              <a:rPr lang="ar-IQ" sz="3200" b="1" dirty="0"/>
              <a:t>فالأنشطة التي تضيف قيمة هيها (تلك الأنشطة التي يكون الزبون مستعداً للدفع مقابل عنها وان هذا النشاط إذا ما الغي فأنه سوف يخفض الخدمة المقدمة من المنتج على المدى البعيد أو القصير).</a:t>
            </a:r>
            <a:endParaRPr lang="en-US" sz="3200" b="1" dirty="0"/>
          </a:p>
          <a:p>
            <a:r>
              <a:rPr lang="ar-IQ" sz="3200" b="1" dirty="0"/>
              <a:t>إما الأنشطة التي لا تضيف قيمة ( فإنها الأنشطة التي بالإمكان استبعادها وتقليص تكاليفها دون تخفيض الخدمات التي تقدمها المنتجات للزبون ويكون الزبون غير مستعداً للدفع مقابل عنها ).</a:t>
            </a:r>
            <a:endParaRPr lang="en-US" sz="3200" b="1" dirty="0"/>
          </a:p>
          <a:p>
            <a:pPr algn="just"/>
            <a:r>
              <a:rPr lang="ar-IQ" sz="1600" dirty="0"/>
              <a:t>.</a:t>
            </a:r>
            <a:endParaRPr lang="ar-IQ" sz="1600" b="1" dirty="0"/>
          </a:p>
        </p:txBody>
      </p:sp>
    </p:spTree>
    <p:extLst>
      <p:ext uri="{BB962C8B-B14F-4D97-AF65-F5344CB8AC3E}">
        <p14:creationId xmlns:p14="http://schemas.microsoft.com/office/powerpoint/2010/main" val="34882674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369332"/>
          </a:xfrm>
          <a:prstGeom prst="rect">
            <a:avLst/>
          </a:prstGeom>
        </p:spPr>
        <p:txBody>
          <a:bodyPr wrap="square">
            <a:spAutoFit/>
          </a:bodyPr>
          <a:lstStyle/>
          <a:p>
            <a:r>
              <a:rPr lang="ar-IQ" b="1" dirty="0"/>
              <a:t> </a:t>
            </a:r>
            <a:endParaRPr lang="en-US" sz="4000" b="1" dirty="0"/>
          </a:p>
        </p:txBody>
      </p:sp>
      <p:sp>
        <p:nvSpPr>
          <p:cNvPr id="4" name="Rectangle 3"/>
          <p:cNvSpPr/>
          <p:nvPr/>
        </p:nvSpPr>
        <p:spPr>
          <a:xfrm>
            <a:off x="191069" y="184666"/>
            <a:ext cx="11764370" cy="6001643"/>
          </a:xfrm>
          <a:prstGeom prst="rect">
            <a:avLst/>
          </a:prstGeom>
        </p:spPr>
        <p:txBody>
          <a:bodyPr wrap="square">
            <a:spAutoFit/>
          </a:bodyPr>
          <a:lstStyle/>
          <a:p>
            <a:pPr algn="ctr"/>
            <a:r>
              <a:rPr lang="ar-IQ" sz="1400" b="1" u="sng" dirty="0">
                <a:effectLst>
                  <a:outerShdw blurRad="38100" dist="38100" dir="2700000" algn="tl">
                    <a:srgbClr val="000000">
                      <a:alpha val="43137"/>
                    </a:srgbClr>
                  </a:outerShdw>
                </a:effectLst>
              </a:rPr>
              <a:t>2</a:t>
            </a:r>
            <a:r>
              <a:rPr lang="ar-IQ" sz="3200" b="1" u="sng" dirty="0">
                <a:effectLst>
                  <a:outerShdw blurRad="38100" dist="38100" dir="2700000" algn="tl">
                    <a:srgbClr val="000000">
                      <a:alpha val="43137"/>
                    </a:srgbClr>
                  </a:outerShdw>
                </a:effectLst>
              </a:rPr>
              <a:t>- تقنية الإدارة على أساس الأنشطة </a:t>
            </a:r>
          </a:p>
          <a:p>
            <a:pPr algn="ctr"/>
            <a:endParaRPr lang="ar-IQ" sz="3200" b="1" dirty="0"/>
          </a:p>
          <a:p>
            <a:r>
              <a:rPr lang="ar-IQ" sz="3200" b="1" dirty="0"/>
              <a:t>نتيجة لظهور تقنية </a:t>
            </a:r>
            <a:r>
              <a:rPr lang="en-US" sz="3200" b="1" dirty="0"/>
              <a:t>ABC</a:t>
            </a:r>
            <a:r>
              <a:rPr lang="ar-IQ" sz="3200" b="1" dirty="0"/>
              <a:t> والتي ارتكزت على دراسة وتحليل الأنشطة فقد ظهر توجه واهتمام كبير حول تطويع معلومات نظام </a:t>
            </a:r>
            <a:r>
              <a:rPr lang="en-US" sz="3200" b="1" dirty="0"/>
              <a:t>ABC</a:t>
            </a:r>
            <a:r>
              <a:rPr lang="ar-IQ" sz="3200" b="1" dirty="0"/>
              <a:t> حول الأنشطة في خدمة الإدارة وإدارة الكلفة وظهرت تقنية الإدارة على أساس الأنشطة </a:t>
            </a:r>
            <a:r>
              <a:rPr lang="en-US" sz="3200" b="1" dirty="0"/>
              <a:t>(ABM)</a:t>
            </a:r>
            <a:r>
              <a:rPr lang="ar-IQ" sz="3200" b="1" dirty="0"/>
              <a:t> وقد عرفت ( أسلوب يعتمد على مساعدة الإدارة في اتخاذ القرارات وذلك عن طريق الاستعانة بمعلومات التكاليف على أساس الأنشطة لإرضاء الزبائن وإشباع حاجاتهم وتحسين الأرباح.. </a:t>
            </a:r>
          </a:p>
          <a:p>
            <a:r>
              <a:rPr lang="ar-IQ" sz="3200" b="1" dirty="0"/>
              <a:t>كذلك عرفت </a:t>
            </a:r>
            <a:r>
              <a:rPr lang="en-US" sz="3200" b="1" dirty="0"/>
              <a:t>ABM</a:t>
            </a:r>
            <a:r>
              <a:rPr lang="ar-IQ" sz="3200" b="1" dirty="0"/>
              <a:t> ( بأنها القرارات الإدارية التي تستخدم معلومات </a:t>
            </a:r>
            <a:r>
              <a:rPr lang="en-US" sz="3200" b="1" dirty="0"/>
              <a:t>ABC</a:t>
            </a:r>
            <a:r>
              <a:rPr lang="ar-IQ" sz="3200" b="1" dirty="0"/>
              <a:t> لتحقيق رضا الزبون وتحسين الربحية وان هذه القرارات تتضمن التسعير وتشكيلة المنتجات وخفض الكلف، وقرارات تصميم المنتج وتحسين عملية الإنتاج ). بذلك يمكن القول ان </a:t>
            </a:r>
            <a:r>
              <a:rPr lang="en-US" sz="3200" b="1" dirty="0"/>
              <a:t>ABM</a:t>
            </a:r>
            <a:r>
              <a:rPr lang="ar-IQ" sz="3200" b="1" dirty="0"/>
              <a:t> تسعى لإدارة الأنشطة وإدارة كلف تلك الأنشطة وذلك عن طريق التعامل مع معلومات الأنشطة المالية وغير المالية</a:t>
            </a:r>
            <a:endParaRPr lang="en-US" sz="3200" b="1" dirty="0"/>
          </a:p>
        </p:txBody>
      </p:sp>
    </p:spTree>
    <p:extLst>
      <p:ext uri="{BB962C8B-B14F-4D97-AF65-F5344CB8AC3E}">
        <p14:creationId xmlns:p14="http://schemas.microsoft.com/office/powerpoint/2010/main" val="4282262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1" y="191069"/>
            <a:ext cx="11791665" cy="6555641"/>
          </a:xfrm>
          <a:prstGeom prst="rect">
            <a:avLst/>
          </a:prstGeom>
        </p:spPr>
        <p:txBody>
          <a:bodyPr wrap="square">
            <a:spAutoFit/>
          </a:bodyPr>
          <a:lstStyle/>
          <a:p>
            <a:pPr lvl="0" algn="just"/>
            <a:r>
              <a:rPr lang="ar-IQ" sz="2800" b="1" dirty="0"/>
              <a:t>بذلك فان اعتماد </a:t>
            </a:r>
            <a:r>
              <a:rPr lang="en-US" sz="2800" b="1" dirty="0"/>
              <a:t>ABM</a:t>
            </a:r>
            <a:r>
              <a:rPr lang="ar-IQ" sz="2800" b="1" dirty="0"/>
              <a:t> على معلومات </a:t>
            </a:r>
            <a:r>
              <a:rPr lang="en-US" sz="2800" b="1" dirty="0"/>
              <a:t>ABC</a:t>
            </a:r>
            <a:r>
              <a:rPr lang="ar-IQ" sz="2800" b="1" dirty="0"/>
              <a:t> يظهر الارتباط الوثيق بينهما لاعتماد الأول على معلومات الثاني في تطوير القيمة والذي يتم من خلال تحديد الأنشطة التي تضيف قيمة والأنشطة التي لا تضيف قيمة .ويمكن تحديد الهدف الأساسي لتقنية </a:t>
            </a:r>
            <a:r>
              <a:rPr lang="en-US" sz="2800" b="1" dirty="0"/>
              <a:t>ABM</a:t>
            </a:r>
            <a:r>
              <a:rPr lang="ar-IQ" sz="2800" b="1" dirty="0"/>
              <a:t> وهو تحديد واستبعاد الأنشطة التي إما إن تكون :غير ضرورية ويمكن الاستغناء عنها. او ضرورية لكنها غير كفوءة وقابلة للتحسين.</a:t>
            </a:r>
            <a:endParaRPr lang="en-US" sz="2800" b="1" dirty="0"/>
          </a:p>
          <a:p>
            <a:pPr algn="just"/>
            <a:r>
              <a:rPr lang="ar-IQ" sz="2800" b="1" dirty="0"/>
              <a:t>ومن الهدف الاعلاه يظهر إن الأنشطة التي لا تضيف قيمة هي سبب وجود التكاليف التي لا تضيف قيمة وهي التكاليف التي يمكن حذفها دون الإخلال بنوعية المنتج وكفاءة الأداء.</a:t>
            </a:r>
            <a:endParaRPr lang="en-US" sz="2800" b="1" dirty="0"/>
          </a:p>
          <a:p>
            <a:pPr algn="ctr"/>
            <a:r>
              <a:rPr lang="ar-IQ" sz="2800" b="1" u="sng" dirty="0" smtClean="0">
                <a:effectLst>
                  <a:outerShdw blurRad="38100" dist="38100" dir="2700000" algn="tl">
                    <a:srgbClr val="000000">
                      <a:alpha val="43137"/>
                    </a:srgbClr>
                  </a:outerShdw>
                </a:effectLst>
              </a:rPr>
              <a:t>3- </a:t>
            </a:r>
            <a:r>
              <a:rPr lang="ar-IQ" sz="2800" b="1" u="sng" dirty="0">
                <a:effectLst>
                  <a:outerShdw blurRad="38100" dist="38100" dir="2700000" algn="tl">
                    <a:srgbClr val="000000">
                      <a:alpha val="43137"/>
                    </a:srgbClr>
                  </a:outerShdw>
                </a:effectLst>
              </a:rPr>
              <a:t>تقنية الموازنة على أساس الأنشطة</a:t>
            </a:r>
          </a:p>
          <a:p>
            <a:endParaRPr lang="en-US" sz="2800" b="1" dirty="0"/>
          </a:p>
          <a:p>
            <a:pPr algn="just"/>
            <a:r>
              <a:rPr lang="ar-IQ" sz="2800" b="1" dirty="0"/>
              <a:t>كذلك من نتائج بيئة التصنيع الحديثة ودخول الأتمتة في العمليات الإنتاجية هو تزايد الاهتمام بالتكاليف غير المباشرة وعلى وجه الخصوص الجزء الثابت منها بالنسبة إلى مجموع تكاليف الإنتاج، ونتيجة للانتقادات التي وجهت إلى الموازنات التخطيطية التقليدية ظهر مفهوم جديد هو الموازنة على أساس الأنشطة </a:t>
            </a:r>
            <a:r>
              <a:rPr lang="en-US" sz="2800" b="1" dirty="0"/>
              <a:t>ABB</a:t>
            </a:r>
            <a:r>
              <a:rPr lang="ar-IQ" sz="2800" b="1" dirty="0"/>
              <a:t>.</a:t>
            </a:r>
            <a:endParaRPr lang="en-US" sz="2800" b="1" dirty="0"/>
          </a:p>
          <a:p>
            <a:pPr algn="just"/>
            <a:r>
              <a:rPr lang="ar-IQ" sz="2800" b="1" dirty="0" smtClean="0"/>
              <a:t>وتنفذعندما تطبق الشركة </a:t>
            </a:r>
            <a:r>
              <a:rPr lang="ar-IQ" sz="2800" b="1" dirty="0"/>
              <a:t>تقنية </a:t>
            </a:r>
            <a:r>
              <a:rPr lang="en-US" sz="2800" b="1" dirty="0"/>
              <a:t>ABC</a:t>
            </a:r>
            <a:r>
              <a:rPr lang="ar-IQ" sz="2800" b="1" dirty="0"/>
              <a:t> وذلك باستخدام معلومات </a:t>
            </a:r>
            <a:r>
              <a:rPr lang="en-US" sz="2800" b="1" dirty="0"/>
              <a:t>ABC</a:t>
            </a:r>
            <a:r>
              <a:rPr lang="ar-IQ" sz="2800" b="1" dirty="0"/>
              <a:t>، حيث توصف تقنية </a:t>
            </a:r>
            <a:r>
              <a:rPr lang="en-US" sz="2800" b="1" dirty="0"/>
              <a:t>ABB</a:t>
            </a:r>
            <a:r>
              <a:rPr lang="ar-IQ" sz="2800" b="1" dirty="0"/>
              <a:t> بأنها (نظام تكلفة على أساس الأنشطة معكوس حيث يكون هدف إعداد الموازنة على أساس الأنشطة هو التحويل بتجهيز الموارد فقط المطلوبة لتلبية الإنتاج وحجم المبيعات الموجودة في الموازنة)..</a:t>
            </a:r>
            <a:endParaRPr lang="en-US" sz="2800" b="1" dirty="0"/>
          </a:p>
        </p:txBody>
      </p:sp>
    </p:spTree>
    <p:extLst>
      <p:ext uri="{BB962C8B-B14F-4D97-AF65-F5344CB8AC3E}">
        <p14:creationId xmlns:p14="http://schemas.microsoft.com/office/powerpoint/2010/main" val="13208052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12" y="204715"/>
            <a:ext cx="11859904" cy="6124754"/>
          </a:xfrm>
          <a:prstGeom prst="rect">
            <a:avLst/>
          </a:prstGeom>
        </p:spPr>
        <p:txBody>
          <a:bodyPr wrap="square">
            <a:spAutoFit/>
          </a:bodyPr>
          <a:lstStyle/>
          <a:p>
            <a:pPr algn="just"/>
            <a:r>
              <a:rPr lang="ar-IQ" sz="2800" b="1" dirty="0"/>
              <a:t>فقد عرفت تقنية </a:t>
            </a:r>
            <a:r>
              <a:rPr lang="en-US" sz="2800" b="1" dirty="0"/>
              <a:t>ABB</a:t>
            </a:r>
            <a:r>
              <a:rPr lang="ar-IQ" sz="2800" b="1" dirty="0"/>
              <a:t> بأنها (أسلوب لإعداد الموازنة يستخدم هرم كلفة النشاط لوضع موازنة المدخلات المادية والتكاليف كدالة للنشاط المخطط وتكون متشابهة لطريقة (المخرجات / المدخلات) لإعداد الموازنات حيث تكون المدخلات المادية والتكاليف موضوعة في الموازنة كدالة للنشاط المخطط ). </a:t>
            </a:r>
          </a:p>
          <a:p>
            <a:pPr algn="just"/>
            <a:r>
              <a:rPr lang="ar-IQ" sz="2800" b="1" dirty="0"/>
              <a:t>وعرفت </a:t>
            </a:r>
            <a:r>
              <a:rPr lang="en-US" sz="2800" b="1" dirty="0"/>
              <a:t>ABB</a:t>
            </a:r>
            <a:r>
              <a:rPr lang="ar-IQ" sz="2800" b="1" dirty="0"/>
              <a:t> كذلك بأنها (أسلوب يركز على تكاليف الأنشطة الضرورية لإنتاج وبيع المنتجات </a:t>
            </a:r>
            <a:r>
              <a:rPr lang="en-US" sz="2800" b="1" dirty="0"/>
              <a:t>(</a:t>
            </a:r>
            <a:r>
              <a:rPr lang="ar-IQ" sz="2800" b="1" dirty="0"/>
              <a:t>إما خطوات تنفيذ </a:t>
            </a:r>
            <a:r>
              <a:rPr lang="en-US" sz="2800" b="1" dirty="0"/>
              <a:t>ABB</a:t>
            </a:r>
            <a:r>
              <a:rPr lang="ar-IQ" sz="2800" b="1" dirty="0"/>
              <a:t> فيمكن إجمالها بالآتي :</a:t>
            </a:r>
            <a:endParaRPr lang="en-US" sz="2800" b="1" dirty="0"/>
          </a:p>
          <a:p>
            <a:pPr lvl="0" algn="just"/>
            <a:r>
              <a:rPr lang="ar-IQ" sz="2800" b="1" dirty="0"/>
              <a:t>1- تقدير الإنتاج وحجم المبيعات.</a:t>
            </a:r>
            <a:endParaRPr lang="en-US" sz="2800" b="1" dirty="0"/>
          </a:p>
          <a:p>
            <a:pPr lvl="0" algn="just"/>
            <a:r>
              <a:rPr lang="ar-IQ" sz="2800" b="1" dirty="0"/>
              <a:t>2- تقدير الطلب على أنشطة الشركة.</a:t>
            </a:r>
            <a:endParaRPr lang="en-US" sz="2800" b="1" dirty="0"/>
          </a:p>
          <a:p>
            <a:pPr lvl="0" algn="just"/>
            <a:r>
              <a:rPr lang="ar-IQ" sz="2800" b="1" dirty="0"/>
              <a:t>3- تحديد الموارد المطلوبة لانجاز أنشطة الشركة.</a:t>
            </a:r>
            <a:endParaRPr lang="en-US" sz="2800" b="1" dirty="0"/>
          </a:p>
          <a:p>
            <a:pPr lvl="0" algn="just"/>
            <a:r>
              <a:rPr lang="ar-IQ" sz="2800" b="1" dirty="0"/>
              <a:t>4- تقدير الكمية المطلوبة لكل مورد والتي يجب تجهيزها لتلبية الطلب.</a:t>
            </a:r>
            <a:endParaRPr lang="en-US" sz="2800" b="1" dirty="0"/>
          </a:p>
          <a:p>
            <a:pPr lvl="0" algn="just"/>
            <a:r>
              <a:rPr lang="ar-IQ" sz="2800" b="1" dirty="0"/>
              <a:t>5- اتخاذ إجراءات لتسوية طاقة المورد لتنسجم مع العرض.</a:t>
            </a:r>
            <a:endParaRPr lang="en-US" sz="2800" b="1" dirty="0"/>
          </a:p>
          <a:p>
            <a:pPr algn="just"/>
            <a:r>
              <a:rPr lang="ar-IQ" sz="2800" b="1" dirty="0"/>
              <a:t>إما بالنسبة لفوائد تقنية </a:t>
            </a:r>
            <a:r>
              <a:rPr lang="en-US" sz="2800" b="1" dirty="0"/>
              <a:t>ABB</a:t>
            </a:r>
            <a:r>
              <a:rPr lang="ar-IQ" sz="2800" b="1" dirty="0"/>
              <a:t> فإنها تساعد الشركات في التعرف على التغييرات في الأنشطة وكذلك تساعد في الارتقاء بعملية إعداد الموازنة وتوفير معلومات أكثر دقة بما يساعد إجراء المقارنة المرجعية وأخيراً تساعد تقنية </a:t>
            </a:r>
            <a:r>
              <a:rPr lang="en-US" sz="2800" b="1" dirty="0"/>
              <a:t>ABB</a:t>
            </a:r>
            <a:r>
              <a:rPr lang="ar-IQ" sz="2800" b="1" dirty="0"/>
              <a:t> على استبعاد الأنشطة التي لا تضيف قيمة دون أضعاف فاعلية الأنشطة الأخرى</a:t>
            </a:r>
            <a:r>
              <a:rPr lang="ar-IQ" sz="2800" dirty="0"/>
              <a:t>.</a:t>
            </a:r>
            <a:endParaRPr lang="en-US" sz="2800" dirty="0"/>
          </a:p>
        </p:txBody>
      </p:sp>
    </p:spTree>
    <p:extLst>
      <p:ext uri="{BB962C8B-B14F-4D97-AF65-F5344CB8AC3E}">
        <p14:creationId xmlns:p14="http://schemas.microsoft.com/office/powerpoint/2010/main" val="3205572793"/>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70765" y="612845"/>
            <a:ext cx="11450470" cy="592726"/>
          </a:xfrm>
          <a:prstGeom prst="rect">
            <a:avLst/>
          </a:prstGeom>
        </p:spPr>
        <p:txBody>
          <a:bodyPr wrap="square">
            <a:spAutoFit/>
          </a:bodyPr>
          <a:lstStyle/>
          <a:p>
            <a:pPr indent="57150" algn="just">
              <a:lnSpc>
                <a:spcPct val="107000"/>
              </a:lnSpc>
              <a:spcAft>
                <a:spcPts val="800"/>
              </a:spcAft>
            </a:pPr>
            <a:r>
              <a:rPr lang="ar-SA" sz="3200" b="1" dirty="0">
                <a:solidFill>
                  <a:srgbClr val="000000"/>
                </a:solidFill>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endParaRPr>
          </a:p>
        </p:txBody>
      </p:sp>
      <p:sp>
        <p:nvSpPr>
          <p:cNvPr id="4" name="Rectangle 3"/>
          <p:cNvSpPr/>
          <p:nvPr/>
        </p:nvSpPr>
        <p:spPr>
          <a:xfrm>
            <a:off x="370765" y="136479"/>
            <a:ext cx="11821235" cy="6555641"/>
          </a:xfrm>
          <a:prstGeom prst="rect">
            <a:avLst/>
          </a:prstGeom>
        </p:spPr>
        <p:txBody>
          <a:bodyPr wrap="square">
            <a:spAutoFit/>
          </a:bodyPr>
          <a:lstStyle/>
          <a:p>
            <a:r>
              <a:rPr lang="ar-IQ" sz="2800" b="1" u="sng" dirty="0"/>
              <a:t>المجمـوعــة الثـالـثــة :</a:t>
            </a:r>
            <a:endParaRPr lang="en-US" sz="2800" b="1" dirty="0"/>
          </a:p>
          <a:p>
            <a:r>
              <a:rPr lang="ar-IQ" sz="2800" b="1" dirty="0"/>
              <a:t>1- تقنية التكلفة المستهدفة 			  	     </a:t>
            </a:r>
            <a:r>
              <a:rPr lang="en-US" sz="2800" b="1" dirty="0"/>
              <a:t>Target Cost (T.C)</a:t>
            </a:r>
          </a:p>
          <a:p>
            <a:r>
              <a:rPr lang="ar-IQ" sz="2800" b="1" dirty="0"/>
              <a:t>2- تقنية هندسة القيمة		    	       </a:t>
            </a:r>
            <a:r>
              <a:rPr lang="en-US" sz="2800" b="1" dirty="0"/>
              <a:t>Value Engineering (V.E)</a:t>
            </a:r>
          </a:p>
          <a:p>
            <a:r>
              <a:rPr lang="ar-IQ" sz="2800" b="1" dirty="0"/>
              <a:t>3- تقنية التحسين المستمر				            </a:t>
            </a:r>
            <a:r>
              <a:rPr lang="en-US" sz="2800" b="1" dirty="0"/>
              <a:t>kaizen</a:t>
            </a:r>
          </a:p>
          <a:p>
            <a:pPr lvl="0" algn="ctr"/>
            <a:r>
              <a:rPr lang="ar-IQ" sz="2800" b="1" u="sng" dirty="0">
                <a:effectLst>
                  <a:outerShdw blurRad="38100" dist="38100" dir="2700000" algn="tl">
                    <a:srgbClr val="000000">
                      <a:alpha val="43137"/>
                    </a:srgbClr>
                  </a:outerShdw>
                </a:effectLst>
              </a:rPr>
              <a:t>1- تقنية التكلفة المستهدفة</a:t>
            </a:r>
          </a:p>
          <a:p>
            <a:pPr algn="just"/>
            <a:r>
              <a:rPr lang="ar-IQ" sz="2800" b="1" dirty="0"/>
              <a:t>إن خصائص بيئة التصنيع الحديثة هي المنافسة الشديدة والتقدم التقني الكبير في الصناعة وقصر دورة حياة عمر المنتجات وتعدد حاجات الزبائن، الأمر الذي يدفع بالشركات العاملة ضمن تلك المتغيرات والتي تسعى إلى تحقيق النمو والتوازن ثم الاستمرار بان تتبنى سياسات سعريه تتماشى وتلك التطورات المحيطة بها،والتسعير على أساس السوق يقوم أصلاً على أساس أبحاث السوق لتحديد السعر ومن ثم تحديد التكلفة في ضوء ذلك السعر بعد تحديدها هامش ربح ترغب بتحقيقه الشركة وهذا المدخل يسمى (التكلفة المستهدفة) .</a:t>
            </a:r>
            <a:endParaRPr lang="en-US" sz="2800" b="1" dirty="0"/>
          </a:p>
          <a:p>
            <a:pPr algn="just"/>
            <a:r>
              <a:rPr lang="ar-IQ" sz="2800" b="1" dirty="0"/>
              <a:t>وعرفت (إحدى تقنيات إدارة التكلفة الموجهة نحو السوق إذ يتم استعمالها في بداية حياة المنتج –المرحلة المبكرة من دورة حياة المنتج- لتعزيز الربحية والإنتاجية بشكل عام ) . وعرفت تقنية </a:t>
            </a:r>
            <a:r>
              <a:rPr lang="en-US" sz="2800" b="1" dirty="0"/>
              <a:t>T.C</a:t>
            </a:r>
            <a:r>
              <a:rPr lang="ar-IQ" sz="2800" b="1" dirty="0"/>
              <a:t> بأنها (إحدى أدوات إدارة التكلفة في ظل البيئة التنافسية لأنها تستهدف ثلاثة عناصر تنافسية رئيسية هي "السعر والجودة والكلفة" إلى جانب الإبداع .</a:t>
            </a:r>
            <a:endParaRPr lang="en-US" sz="2800" b="1" dirty="0"/>
          </a:p>
        </p:txBody>
      </p:sp>
    </p:spTree>
    <p:extLst>
      <p:ext uri="{BB962C8B-B14F-4D97-AF65-F5344CB8AC3E}">
        <p14:creationId xmlns:p14="http://schemas.microsoft.com/office/powerpoint/2010/main" val="20176423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6" y="191069"/>
            <a:ext cx="11987284" cy="6986528"/>
          </a:xfrm>
          <a:prstGeom prst="rect">
            <a:avLst/>
          </a:prstGeom>
        </p:spPr>
        <p:txBody>
          <a:bodyPr wrap="square">
            <a:spAutoFit/>
          </a:bodyPr>
          <a:lstStyle/>
          <a:p>
            <a:pPr algn="just"/>
            <a:r>
              <a:rPr lang="ar-IQ" sz="2800" b="1" dirty="0"/>
              <a:t>بذلك فان </a:t>
            </a:r>
            <a:r>
              <a:rPr lang="en-US" sz="2800" b="1" dirty="0"/>
              <a:t>T.C</a:t>
            </a:r>
            <a:r>
              <a:rPr lang="ar-IQ" sz="2800" b="1" dirty="0"/>
              <a:t> هي تقنية إستراتيجية لإدارة التكلفة وتخفيضها ومن ثم إدارة الربح وهو ما يقودنا إلى التعرف على مبررات اعتماد هذه التقنية :</a:t>
            </a:r>
            <a:endParaRPr lang="en-US" sz="2800" b="1" dirty="0"/>
          </a:p>
          <a:p>
            <a:pPr algn="just"/>
            <a:r>
              <a:rPr lang="ar-IQ" sz="2800" b="1" dirty="0"/>
              <a:t>1- نمو واشتداد المنافسة العالمية للعديد من الصناعات، إذ تتمثل هذه التقنية بمجموعة من الأساليب والأدوات المستخدمة لتوجيه أهداف إدارة التكلفة والأنشطة في التصميم والتخطيط للإنتاج لتقديم أساس للرقابة الفعالة بما يضمن تحقيق الربح المستهدف.</a:t>
            </a:r>
            <a:endParaRPr lang="en-US" sz="2800" b="1" dirty="0"/>
          </a:p>
          <a:p>
            <a:pPr algn="just"/>
            <a:r>
              <a:rPr lang="ar-IQ" sz="2800" b="1" dirty="0"/>
              <a:t>2- التطورات التقنية والتغيرات المستمرة في السوق فرضت على الشركات تبني استراتيجيات تنافسية.</a:t>
            </a:r>
            <a:endParaRPr lang="en-US" sz="2800" b="1" dirty="0"/>
          </a:p>
          <a:p>
            <a:pPr algn="just"/>
            <a:r>
              <a:rPr lang="ar-IQ" sz="2800" b="1" dirty="0"/>
              <a:t>3- التوجه نحو الزبون وتلبية ما يحقق رضاه من الإبعاد الأساسية لهذه التقنية.</a:t>
            </a:r>
            <a:endParaRPr lang="en-US" sz="2800" b="1" dirty="0"/>
          </a:p>
          <a:p>
            <a:pPr algn="just"/>
            <a:r>
              <a:rPr lang="ar-IQ" sz="2800" b="1" dirty="0"/>
              <a:t>4- ليس للشركات الإمكانية للسيطرة والتحكم في الأسعار الحقيقية وإذا اللشركة تجاهلت ذلك فستتعرض للخطر ولذلك يؤخذ سعر السوق بنظر الاعتبار عند تحديد التكلفة المستهدفة.</a:t>
            </a:r>
            <a:endParaRPr lang="en-US" sz="2800" b="1" dirty="0"/>
          </a:p>
          <a:p>
            <a:pPr algn="just"/>
            <a:r>
              <a:rPr lang="ar-IQ" sz="2800" b="1" dirty="0"/>
              <a:t>5- معظم التكاليف تحدد في مرحلة التصميم ومتى تم اعتماد هذا المنتج وإدخاله للإنتاج يصبح ليس بالإمكان تخفيض هذه التكاليف، لذلك تدخل هذه التقنية في مرحلة التصميم والبحث والتطوير.</a:t>
            </a:r>
            <a:endParaRPr lang="en-US" sz="2800" b="1" dirty="0"/>
          </a:p>
          <a:p>
            <a:pPr algn="just"/>
            <a:r>
              <a:rPr lang="ar-IQ" sz="2800" b="1" dirty="0"/>
              <a:t>6- قصور المدخل التقليدي المحاسبي في التسعير والذي يعتمد التكلفة الأساس في التسعير دون اللجوء إلى تحليل التكلفة باعتماد أسلوب تحليل القيمة وتحليل الأنشطة وهو ما يجعل التعرف على خطوات تنفيذ تقنية التكلفة المستهدفة أمر ضروري.</a:t>
            </a:r>
            <a:endParaRPr lang="en-US" sz="2800" b="1" dirty="0"/>
          </a:p>
          <a:p>
            <a:endParaRPr lang="en-US" sz="2800" dirty="0"/>
          </a:p>
          <a:p>
            <a:pPr algn="just"/>
            <a:endParaRPr lang="ar-IQ" sz="2800" b="1" dirty="0"/>
          </a:p>
        </p:txBody>
      </p:sp>
    </p:spTree>
    <p:extLst>
      <p:ext uri="{BB962C8B-B14F-4D97-AF65-F5344CB8AC3E}">
        <p14:creationId xmlns:p14="http://schemas.microsoft.com/office/powerpoint/2010/main" val="2671193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391" y="94173"/>
            <a:ext cx="11832609" cy="6494085"/>
          </a:xfrm>
          <a:prstGeom prst="rect">
            <a:avLst/>
          </a:prstGeom>
        </p:spPr>
        <p:txBody>
          <a:bodyPr wrap="square">
            <a:spAutoFit/>
          </a:bodyPr>
          <a:lstStyle/>
          <a:p>
            <a:pPr algn="ctr"/>
            <a:r>
              <a:rPr lang="ar-IQ" sz="3200" b="1" u="sng" dirty="0">
                <a:effectLst>
                  <a:outerShdw blurRad="38100" dist="38100" dir="2700000" algn="tl">
                    <a:srgbClr val="000000">
                      <a:alpha val="43137"/>
                    </a:srgbClr>
                  </a:outerShdw>
                </a:effectLst>
              </a:rPr>
              <a:t>خطوات تنفيذ تقنية التكلفة المستهدفة</a:t>
            </a:r>
          </a:p>
          <a:p>
            <a:pPr algn="just"/>
            <a:r>
              <a:rPr lang="ar-IQ" sz="3200" b="1" dirty="0" smtClean="0"/>
              <a:t>يمكن </a:t>
            </a:r>
            <a:r>
              <a:rPr lang="ar-IQ" sz="3200" b="1" dirty="0"/>
              <a:t>تنفيذ تقنية </a:t>
            </a:r>
            <a:r>
              <a:rPr lang="en-US" sz="3200" b="1" dirty="0"/>
              <a:t>T.C</a:t>
            </a:r>
            <a:r>
              <a:rPr lang="ar-IQ" sz="3200" b="1" dirty="0"/>
              <a:t> بعدة خطوات وكالآتي:.</a:t>
            </a:r>
            <a:endParaRPr lang="en-US" sz="3200" b="1" dirty="0"/>
          </a:p>
          <a:p>
            <a:pPr lvl="0" algn="just"/>
            <a:r>
              <a:rPr lang="ar-IQ" sz="3200" b="1" dirty="0"/>
              <a:t>1- تحديد السعر المستهدف.</a:t>
            </a:r>
            <a:endParaRPr lang="en-US" sz="3200" b="1" dirty="0"/>
          </a:p>
          <a:p>
            <a:pPr lvl="0" algn="just"/>
            <a:r>
              <a:rPr lang="ar-IQ" sz="3200" b="1" dirty="0"/>
              <a:t>2- تحديد الربح المستهدف.</a:t>
            </a:r>
            <a:endParaRPr lang="en-US" sz="3200" b="1" dirty="0"/>
          </a:p>
          <a:p>
            <a:pPr lvl="0" algn="just"/>
            <a:r>
              <a:rPr lang="ar-IQ" sz="3200" b="1" dirty="0"/>
              <a:t>3- تحديد التكلفة المستهدفة.</a:t>
            </a:r>
            <a:endParaRPr lang="en-US" sz="3200" b="1" dirty="0"/>
          </a:p>
          <a:p>
            <a:pPr lvl="0" algn="just"/>
            <a:r>
              <a:rPr lang="ar-IQ" sz="3200" b="1" dirty="0"/>
              <a:t>4- استخدام هندسة القيمة لتحديد طرق تخفيض تكلفة المنتج.</a:t>
            </a:r>
            <a:endParaRPr lang="en-US" sz="3200" b="1" dirty="0"/>
          </a:p>
          <a:p>
            <a:pPr lvl="0" algn="just"/>
            <a:r>
              <a:rPr lang="ar-IQ" sz="3200" b="1" dirty="0"/>
              <a:t>5-استخدام التحسين المستمر في التكاليف ورقابة العمليات التشغيلية.</a:t>
            </a:r>
            <a:endParaRPr lang="en-US" sz="3200" b="1" dirty="0"/>
          </a:p>
          <a:p>
            <a:pPr lvl="0" algn="just"/>
            <a:r>
              <a:rPr lang="ar-IQ" sz="3200" b="1" dirty="0"/>
              <a:t>6- التخفيض المستهدف للتكلفة حيث يتمثل الفرق بين التكلفة المبدئية للمنتج والتكلفة المستهدفة بالتخفيض المنشود والذي تسعى الشركة إلى تحقيقه لتدعيم ربحيتها ومن ثم ميزتها التنافسية على شرط إن يكون ذلك حقيقياً (حيث يقصد به مجموعة الفعاليات التي تنصب على اختراق المعايير وتحديها بهدف تخفيض تكلفة المنتج الكلية بكل السبل المتاحة) .ومن اجل تحقيق التخفيض الحقيقي للتكلفة تدخل تقنية هندسة القيمة عن طريق استخدامها لما يسمى بالتحليل الوظائفي</a:t>
            </a:r>
            <a:r>
              <a:rPr lang="ar-IQ" b="1" dirty="0"/>
              <a:t>.</a:t>
            </a:r>
            <a:endParaRPr lang="en-US" b="1" dirty="0"/>
          </a:p>
        </p:txBody>
      </p:sp>
    </p:spTree>
    <p:extLst>
      <p:ext uri="{BB962C8B-B14F-4D97-AF65-F5344CB8AC3E}">
        <p14:creationId xmlns:p14="http://schemas.microsoft.com/office/powerpoint/2010/main" val="71066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 y="177422"/>
            <a:ext cx="11932693" cy="5632311"/>
          </a:xfrm>
          <a:prstGeom prst="rect">
            <a:avLst/>
          </a:prstGeom>
        </p:spPr>
        <p:txBody>
          <a:bodyPr wrap="square">
            <a:spAutoFit/>
          </a:bodyPr>
          <a:lstStyle/>
          <a:p>
            <a:pPr lvl="0" algn="ctr"/>
            <a:r>
              <a:rPr lang="ar-IQ" sz="2400" b="1" u="sng" dirty="0">
                <a:effectLst>
                  <a:outerShdw blurRad="38100" dist="38100" dir="2700000" algn="tl">
                    <a:srgbClr val="000000">
                      <a:alpha val="43137"/>
                    </a:srgbClr>
                  </a:outerShdw>
                </a:effectLst>
              </a:rPr>
              <a:t>2- تقنية هندسة القيمة</a:t>
            </a:r>
          </a:p>
          <a:p>
            <a:pPr algn="just"/>
            <a:r>
              <a:rPr lang="ar-IQ" sz="2400" b="1" dirty="0"/>
              <a:t>عند تطبيق تقنية التكلفة المستهدفة يؤخذ بنظر الاعتبار عدم تطابق الفرق بين سعر السوق والربح المستهدف (والمتمثل بالتكلفة المستهدفة) لمنتج معين مع ما يتطلبه هذا المنتج من تكلفة مبدئية لانتاجة (أي تكون تكلفة إنتاجه اكبر من تكلفته المستهدفة) لذلك تدخل تقنية هندسة القيمة </a:t>
            </a:r>
            <a:r>
              <a:rPr lang="en-US" sz="2400" b="1" dirty="0"/>
              <a:t>V. E</a:t>
            </a:r>
            <a:r>
              <a:rPr lang="ar-IQ" sz="2400" b="1" dirty="0"/>
              <a:t> لتحديد طرق تخفيض التكلفة.</a:t>
            </a:r>
            <a:endParaRPr lang="en-US" sz="2400" b="1" dirty="0"/>
          </a:p>
          <a:p>
            <a:pPr algn="just"/>
            <a:r>
              <a:rPr lang="ar-IQ" sz="2400" b="1" dirty="0"/>
              <a:t>فبالإمكان القول إن تقنية هندسة القيمة جاءت كاستجابة لتقنية التكلفة المستهدفة. وعرفت تقنية </a:t>
            </a:r>
            <a:r>
              <a:rPr lang="en-US" sz="2400" b="1" dirty="0"/>
              <a:t>V. E</a:t>
            </a:r>
            <a:r>
              <a:rPr lang="ar-IQ" sz="2400" b="1" dirty="0"/>
              <a:t> بأنها (التقويم المنظم لجميع جوانب وأنشطة البحث والتطوير وتصميم المنتجات وعمليات الإنتاج والتسويق والتوزيع وخدمة الزبائن واعادة النظر بالوظائف بهدف تخفيض التكاليف مع تلبية احتياجات الزبائن).وعرفت تقنية </a:t>
            </a:r>
            <a:r>
              <a:rPr lang="en-US" sz="2400" b="1" dirty="0"/>
              <a:t>V. E</a:t>
            </a:r>
            <a:r>
              <a:rPr lang="ar-IQ" sz="2400" b="1" dirty="0"/>
              <a:t>  (الأسلوب الذي عن طريقه تستطيع االشركة تخفيض التكلفة المبدئية إلى التكلفة المستهدفة لأن كل عنصر من المنتج يدخل لتحديد كيف يمكن تخفيض التكلفة مع المحافظة على جودة وأداء المنتج) .</a:t>
            </a:r>
            <a:endParaRPr lang="en-US" sz="2400" b="1" dirty="0"/>
          </a:p>
          <a:p>
            <a:pPr algn="just"/>
            <a:r>
              <a:rPr lang="ar-IQ" sz="2400" b="1" dirty="0"/>
              <a:t>اذ تحقق هندسة القيمة أهدافها في التكلفة المستهدفة من خلال:- </a:t>
            </a:r>
          </a:p>
          <a:p>
            <a:pPr algn="just"/>
            <a:r>
              <a:rPr lang="ar-IQ" sz="2400" b="1" dirty="0"/>
              <a:t>تحديد تصاميم المنتج المحسنة والتي تخفض كلف الصنع وكلف الأجزاء مع عدم التضحية بالوظائف التي تضيف قيمة ، الغاء الوظائف غير الضرورية التي تزيد من كلف المنتج.</a:t>
            </a:r>
            <a:endParaRPr lang="en-US" sz="2400" b="1" dirty="0"/>
          </a:p>
          <a:p>
            <a:pPr algn="just"/>
            <a:r>
              <a:rPr lang="ar-IQ" sz="2400" b="1" dirty="0"/>
              <a:t>فهندسة القيمة تعتمد على التحليل الوظائفي لتحديد الوظائف الرئيسية والخصائص المفضلة للمنتج ودراسة مكوناته وأجزاءه ومن ثم تقييم البدائل بما فيها تعديل المنتج او استحداث منتجات بديلة، إذ تقارن كلف هذه البدائل مع ما يكون الزبون  مستعداً لدفعه مقابل هذه المنتجات.</a:t>
            </a:r>
            <a:endParaRPr lang="en-US" sz="2400" b="1" dirty="0"/>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194" y="109183"/>
            <a:ext cx="11850806" cy="5632311"/>
          </a:xfrm>
          <a:prstGeom prst="rect">
            <a:avLst/>
          </a:prstGeom>
        </p:spPr>
        <p:txBody>
          <a:bodyPr wrap="square">
            <a:spAutoFit/>
          </a:bodyPr>
          <a:lstStyle/>
          <a:p>
            <a:pPr algn="just"/>
            <a:r>
              <a:rPr lang="ar-IQ" sz="2400" b="1" dirty="0"/>
              <a:t>أما مراحل تطبيق هندسة القيمة فيتم تطبيقها بواسطة فريق وظيفي من خلال :.</a:t>
            </a:r>
            <a:endParaRPr lang="en-US" sz="2400" b="1" dirty="0"/>
          </a:p>
          <a:p>
            <a:pPr lvl="0" algn="just"/>
            <a:r>
              <a:rPr lang="ar-IQ" sz="2400" b="1" dirty="0"/>
              <a:t>المرحلة الأولى : تحليل الخصائص الوظيفية وفي هذه المرحلة يمكن تجميع الخصائص التي يرغب فيها المستهلك ومن ثم ترتيبها حسب أهميتها وتكلفة تنفيذها.</a:t>
            </a:r>
            <a:endParaRPr lang="en-US" sz="2400" b="1" dirty="0"/>
          </a:p>
          <a:p>
            <a:pPr lvl="0" algn="just"/>
            <a:r>
              <a:rPr lang="ar-IQ" sz="2400" b="1" dirty="0"/>
              <a:t>المرحلة الثانية : التفكير البناء هي مرحلة فحص العناصر والخصائص التي حصلت على مؤشر منخفض والتخلص منها إن أمكن بهدف تخفيض التكلفة من خلال التخلص من بعض العيوب المكلفة التي يحتويها المنتج.</a:t>
            </a:r>
            <a:endParaRPr lang="en-US" sz="2400" b="1" dirty="0"/>
          </a:p>
          <a:p>
            <a:pPr lvl="0" algn="just"/>
            <a:r>
              <a:rPr lang="ar-IQ" sz="2400" b="1" dirty="0"/>
              <a:t>المرحلة الثالثة: التحليل وهي مرحلة فحص كافة البدائل والحلول المتاحة لتخفيض التكلفة ومن ثم اختيار أفضلها لإحداث عملية التخفيض.</a:t>
            </a:r>
            <a:endParaRPr lang="en-US" sz="2400" b="1" dirty="0"/>
          </a:p>
          <a:p>
            <a:pPr lvl="0" algn="just"/>
            <a:r>
              <a:rPr lang="ar-IQ" sz="2400" b="1" dirty="0"/>
              <a:t>المرحلة الرابعة: تحويل البدائل إلى مناهج مخططة لتخفيض التكلفة ، بعد الانتهاء من المرحلة الثالثة يتعين اختيار أفضل هذه البدائل ووضعها في شكل خطة أو منهج مخطط محدد وذلك تمهيداً لإعداد برنامج التخفيض وخطوات التنفيذ اللازمة مقروناً بالبرنامج الزمني لجدولة التخفيض.</a:t>
            </a:r>
            <a:endParaRPr lang="en-US" sz="2400" b="1" dirty="0"/>
          </a:p>
          <a:p>
            <a:pPr algn="just"/>
            <a:r>
              <a:rPr lang="ar-IQ" sz="2400" b="1" dirty="0"/>
              <a:t>فيمكن القول انه لما كانت التكلفة المستهدفة هي عملية متكررة ومستمرة لحين إيجاد فريق التصميم المنتج المناسب مع الكلف المخططة (التكلفة المستهدفة لذلك المنتج) </a:t>
            </a:r>
            <a:r>
              <a:rPr lang="ar-IQ" sz="2400" b="1" u="sng" dirty="0"/>
              <a:t>فان تقنية هندسة القيمة تدخل هنا لإحداث تغييرات في مواصفات المواد أو تعديلات في المنتوج بما يؤدي إلى تحسين قيمة المنتج وتخفيض التكاليف وصولاً إلى التكلفة المستهدفة وحالما يتم إقرار المنتج عن طريق هندسة القيمة والبدء بتنفيذه بالاعتماد على التكلفة المستهدفة فان الاهتمام يتحول إلى تقنية التحسين المستمر الـ </a:t>
            </a:r>
            <a:r>
              <a:rPr lang="en-US" sz="2400" b="1" u="sng" dirty="0"/>
              <a:t>Kaizen</a:t>
            </a:r>
            <a:r>
              <a:rPr lang="ar-IQ" b="1" u="sng" dirty="0"/>
              <a:t>.</a:t>
            </a:r>
            <a:endParaRPr lang="en-US" b="1" u="sng" dirty="0"/>
          </a:p>
        </p:txBody>
      </p:sp>
    </p:spTree>
    <p:extLst>
      <p:ext uri="{BB962C8B-B14F-4D97-AF65-F5344CB8AC3E}">
        <p14:creationId xmlns:p14="http://schemas.microsoft.com/office/powerpoint/2010/main" val="28248182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182" y="232012"/>
            <a:ext cx="12082818" cy="4832092"/>
          </a:xfrm>
          <a:prstGeom prst="rect">
            <a:avLst/>
          </a:prstGeom>
        </p:spPr>
        <p:txBody>
          <a:bodyPr wrap="square">
            <a:spAutoFit/>
          </a:bodyPr>
          <a:lstStyle/>
          <a:p>
            <a:pPr lvl="0" algn="ctr"/>
            <a:r>
              <a:rPr lang="ar-IQ" sz="2800" b="1" dirty="0">
                <a:effectLst>
                  <a:outerShdw blurRad="38100" dist="38100" dir="2700000" algn="tl">
                    <a:srgbClr val="000000">
                      <a:alpha val="43137"/>
                    </a:srgbClr>
                  </a:outerShdw>
                </a:effectLst>
              </a:rPr>
              <a:t>3</a:t>
            </a:r>
            <a:r>
              <a:rPr lang="ar-IQ" sz="2800" b="1" u="sng" dirty="0"/>
              <a:t>- تقنية التحسين المستمر</a:t>
            </a:r>
          </a:p>
          <a:p>
            <a:pPr lvl="0" algn="just"/>
            <a:endParaRPr lang="en-US" sz="2800" dirty="0">
              <a:effectLst>
                <a:outerShdw blurRad="38100" dist="38100" dir="2700000" algn="tl">
                  <a:srgbClr val="000000">
                    <a:alpha val="43137"/>
                  </a:srgbClr>
                </a:outerShdw>
              </a:effectLst>
            </a:endParaRPr>
          </a:p>
          <a:p>
            <a:pPr algn="just"/>
            <a:r>
              <a:rPr lang="ar-IQ" sz="2800" b="1" dirty="0"/>
              <a:t>يطلق على التحسين المستمر في اليابان مصطلح  </a:t>
            </a:r>
            <a:r>
              <a:rPr lang="en-US" sz="2800" b="1" dirty="0"/>
              <a:t>Kaizen</a:t>
            </a:r>
            <a:r>
              <a:rPr lang="ar-IQ" sz="2800" b="1" dirty="0"/>
              <a:t> وهو احد التقنيات الحديثة والمهمة التي تقوم على أساس إدخال التحسينات بصورة تدريجية ومتتالية على الإنتاج وتنعكس هذه التحسينات في خفض الكلف وتحسين جودة المنتج.</a:t>
            </a:r>
            <a:endParaRPr lang="en-US" sz="2800" b="1" dirty="0"/>
          </a:p>
          <a:p>
            <a:pPr algn="just"/>
            <a:r>
              <a:rPr lang="ar-IQ" sz="2800" b="1" dirty="0"/>
              <a:t>بذلك يمكن تعريف التحسين المستمر بأنه (السعي الدءووب نحو تطوير الأداء وتحسين الجودة بهدف تعظيم المنفعة التي يحصل عليها الزبون وتخفيض التكاليف إلى أدنى حد ممكن دون المساس بالجودة ، بذلك فان التحسين المستمر يهدف إلى تخفيض التكاليف وليس رقابتها بهدف خفضها وذلك في الأجل القصير الذي يتفق وقصر دورة حياة المنتج من اجل تلبية رغبات الزبائن وإرضاء طموحهم وتحقيق ميزة تنافسية للشركة وزيادة حصتها السوقية) . فتقنية التحسين المستمر تبحث عن وسائل تخفيض التكاليف والحد من الفاقد وتحسين الجودة ورفع كفاءة الأنشطة التي تنتج القيمة من وجهة نظر الزبون .</a:t>
            </a:r>
          </a:p>
        </p:txBody>
      </p:sp>
    </p:spTree>
    <p:extLst>
      <p:ext uri="{BB962C8B-B14F-4D97-AF65-F5344CB8AC3E}">
        <p14:creationId xmlns:p14="http://schemas.microsoft.com/office/powerpoint/2010/main" val="419217134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0125"/>
            <a:ext cx="12091916" cy="6124754"/>
          </a:xfrm>
          <a:prstGeom prst="rect">
            <a:avLst/>
          </a:prstGeom>
        </p:spPr>
        <p:txBody>
          <a:bodyPr wrap="square">
            <a:spAutoFit/>
          </a:bodyPr>
          <a:lstStyle/>
          <a:p>
            <a:pPr algn="ctr"/>
            <a:r>
              <a:rPr lang="ar-IQ" sz="2800" b="1" u="sng" dirty="0">
                <a:effectLst>
                  <a:outerShdw blurRad="38100" dist="38100" dir="2700000" algn="tl">
                    <a:srgbClr val="000000">
                      <a:alpha val="43137"/>
                    </a:srgbClr>
                  </a:outerShdw>
                </a:effectLst>
              </a:rPr>
              <a:t>المستخلص</a:t>
            </a:r>
          </a:p>
          <a:p>
            <a:pPr algn="ctr"/>
            <a:endParaRPr lang="en-US" sz="2800" b="1" dirty="0">
              <a:effectLst>
                <a:outerShdw blurRad="38100" dist="38100" dir="2700000" algn="tl">
                  <a:srgbClr val="000000">
                    <a:alpha val="43137"/>
                  </a:srgbClr>
                </a:outerShdw>
              </a:effectLst>
            </a:endParaRPr>
          </a:p>
          <a:p>
            <a:r>
              <a:rPr lang="ar-IQ" sz="2800" b="1" dirty="0"/>
              <a:t>كان للثورة التقنية وبيئة التصنيع الحديثة أثرها البالغ على تطور محاسبة التكاليف متمثلا بالمستجدات الحديثة في محاسبة التكاليف وخصوصاً ما يتعلق بتقنيات واساليب إدارة التكلفة</a:t>
            </a:r>
            <a:br>
              <a:rPr lang="ar-IQ" sz="2800" b="1" dirty="0"/>
            </a:br>
            <a:r>
              <a:rPr lang="ar-IQ" sz="2800" b="1" dirty="0"/>
              <a:t>(كنظام الإنتاج في الوقت المحدد ، إدارة الجودة الشاملة ، التكلفة والإدارة والموازنة على أساس الأنشطة ، التحسين المستمر ، التكلفة المستهدفة ، هندسة القيمة ، المقارنة المرجعية ، نظرية القيود وبطاقة العلامات المتوازنة ) </a:t>
            </a:r>
            <a:endParaRPr lang="en-US" sz="2800" b="1" dirty="0"/>
          </a:p>
          <a:p>
            <a:pPr algn="just"/>
            <a:r>
              <a:rPr lang="ar-IQ" sz="2800" b="1" dirty="0"/>
              <a:t>حيث استطاعت محاسبة التكاليف توظيف هذه التقنيات لخدمة الشركات خاصة بعد انتشار استخدام المكننة المتطورة والمسيطر عليها الكترونياً واستخدام نظم تصنيعية مرنة ومتكاملة وصولاً إلى المصنع المؤتمت .</a:t>
            </a:r>
            <a:endParaRPr lang="en-US" sz="2800" b="1" dirty="0"/>
          </a:p>
          <a:p>
            <a:pPr algn="just"/>
            <a:r>
              <a:rPr lang="ar-IQ" sz="2800" b="1" dirty="0"/>
              <a:t>الأمر الذي يمكننا من القول بأن بيئة التصنيع الحديثة أثرت على محاسبة التكاليف بالشكل الذي جعلها تستجيب بتوظيف العديد من الاساليب والتقنيات لادارة التكلفة كمستجدات حديثة ، بذلك يسعى البحث بيان  اثر التكامل بين هذه التقنيات وترابطها  في خدمة الشركات. .</a:t>
            </a:r>
            <a:endParaRPr lang="en-US" sz="2800" b="1" dirty="0"/>
          </a:p>
          <a:p>
            <a:endParaRPr lang="ar-SA" sz="2800" b="1" i="1" dirty="0">
              <a:solidFill>
                <a:schemeClr val="bg1"/>
              </a:solidFill>
            </a:endParaRPr>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64" y="1"/>
            <a:ext cx="11973636" cy="6555641"/>
          </a:xfrm>
          <a:prstGeom prst="rect">
            <a:avLst/>
          </a:prstGeom>
        </p:spPr>
        <p:txBody>
          <a:bodyPr wrap="square">
            <a:spAutoFit/>
          </a:bodyPr>
          <a:lstStyle/>
          <a:p>
            <a:pPr algn="just"/>
            <a:r>
              <a:rPr lang="ar-IQ" sz="2800" b="1" dirty="0"/>
              <a:t>ليس للتحسين نهاية فهو مستمر طالما إن الشركةقائمة فهو من متطلبات وجودها. فالتحسين المستمر عملية شاملة.</a:t>
            </a:r>
            <a:endParaRPr lang="en-US" sz="2800" b="1" dirty="0"/>
          </a:p>
          <a:p>
            <a:pPr lvl="0" algn="just"/>
            <a:r>
              <a:rPr lang="ar-IQ" sz="2800" b="1" dirty="0"/>
              <a:t>1- تحتاج عمليات التحسين إلى جهود جميع من يعمل في المنظمة.</a:t>
            </a:r>
            <a:endParaRPr lang="en-US" sz="2800" b="1" dirty="0"/>
          </a:p>
          <a:p>
            <a:pPr lvl="0" algn="just"/>
            <a:r>
              <a:rPr lang="ar-IQ" sz="2800" b="1" dirty="0"/>
              <a:t>2- لا يعني عدم وجود أخطاء عدم وجود حاجة للتحسين.</a:t>
            </a:r>
            <a:endParaRPr lang="en-US" sz="2800" b="1" dirty="0"/>
          </a:p>
          <a:p>
            <a:pPr lvl="0" algn="just"/>
            <a:r>
              <a:rPr lang="ar-IQ" sz="2800" b="1" dirty="0"/>
              <a:t>3-المشاركة والعمل الجماعي لأن التحسين مسؤولية جماعية.</a:t>
            </a:r>
            <a:endParaRPr lang="en-US" sz="2800" b="1" dirty="0"/>
          </a:p>
          <a:p>
            <a:pPr lvl="0" algn="just"/>
            <a:r>
              <a:rPr lang="ar-IQ" sz="2800" b="1" dirty="0"/>
              <a:t>4-استغلال الوقت للتمييز عن المنافس.</a:t>
            </a:r>
            <a:endParaRPr lang="en-US" sz="2800" b="1" dirty="0"/>
          </a:p>
          <a:p>
            <a:pPr lvl="0" algn="just"/>
            <a:r>
              <a:rPr lang="ar-IQ" sz="2800" b="1" dirty="0"/>
              <a:t>5- التحسين المستمر مبني على الوسائل التكنولوجية المتوفرة.</a:t>
            </a:r>
            <a:endParaRPr lang="en-US" sz="2800" b="1" dirty="0"/>
          </a:p>
          <a:p>
            <a:pPr algn="just"/>
            <a:r>
              <a:rPr lang="ar-IQ" sz="2800" b="1" dirty="0"/>
              <a:t> إما هدف تقنية التحسين المستمر هو الوصول إلى الإتقان الكامل من خلال استمرار  التحسين في العمليات الإنتاجية والذي يحتاج جهود كبيرة للوصول إلى هذا الهدف لان بتحقيقه يتحقق هدف استراتيجي إلا هو تحقيق ميزة تنافسية من خلال خفض الكلف وتحسين الجودة وإرضاء الزبون. </a:t>
            </a:r>
            <a:endParaRPr lang="en-US" sz="2800" b="1" dirty="0"/>
          </a:p>
          <a:p>
            <a:pPr algn="just"/>
            <a:r>
              <a:rPr lang="ar-IQ" sz="2800" b="1" dirty="0"/>
              <a:t> بذلك فان هدف التحسين المستمر هدف متحرك من خلال : </a:t>
            </a:r>
          </a:p>
          <a:p>
            <a:pPr algn="just"/>
            <a:r>
              <a:rPr lang="ar-IQ" sz="2800" b="1" dirty="0"/>
              <a:t>تلبية احتياجات الزبائن هي هدف متحرك من خلال تحسين المواصفات باستمرار حسب احتياجات الزبائن.</a:t>
            </a:r>
            <a:endParaRPr lang="en-US" sz="2800" b="1" dirty="0"/>
          </a:p>
          <a:p>
            <a:pPr lvl="0" algn="just"/>
            <a:r>
              <a:rPr lang="ar-IQ" sz="2800" b="1" dirty="0"/>
              <a:t>تخفيض الكلف باستمرار للمحافظة على ميزتها التنافسية وهو أيضا هدف متحرك من خلال اعتماد سياسة إنتاج خالي من العيوب والتالف.</a:t>
            </a:r>
            <a:endParaRPr lang="en-US" sz="2800" b="1" dirty="0"/>
          </a:p>
        </p:txBody>
      </p:sp>
    </p:spTree>
    <p:extLst>
      <p:ext uri="{BB962C8B-B14F-4D97-AF65-F5344CB8AC3E}">
        <p14:creationId xmlns:p14="http://schemas.microsoft.com/office/powerpoint/2010/main" val="1718714368"/>
      </p:ext>
    </p:extLst>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010030" cy="6555641"/>
          </a:xfrm>
          <a:prstGeom prst="rect">
            <a:avLst/>
          </a:prstGeom>
        </p:spPr>
        <p:txBody>
          <a:bodyPr wrap="square">
            <a:spAutoFit/>
          </a:bodyPr>
          <a:lstStyle/>
          <a:p>
            <a:r>
              <a:rPr lang="ar-IQ" sz="2800" b="1" u="sng" dirty="0"/>
              <a:t>المجمـوعــة الرابعــة : </a:t>
            </a:r>
            <a:endParaRPr lang="en-US" sz="2800" b="1" dirty="0"/>
          </a:p>
          <a:p>
            <a:r>
              <a:rPr lang="ar-IQ" sz="2800" b="1" dirty="0"/>
              <a:t>1- تقنية المقارنة المرجعية                    </a:t>
            </a:r>
            <a:r>
              <a:rPr lang="en-US" sz="2800" b="1" dirty="0"/>
              <a:t>BENCH MARKING (BENG)</a:t>
            </a:r>
          </a:p>
          <a:p>
            <a:r>
              <a:rPr lang="ar-IQ" sz="2800" b="1" dirty="0"/>
              <a:t>2- تقنية نظرية القيود    	          </a:t>
            </a:r>
            <a:r>
              <a:rPr lang="en-US" sz="2800" b="1" dirty="0"/>
              <a:t>THEORY OF CONSTRENS (TOC)  </a:t>
            </a:r>
          </a:p>
          <a:p>
            <a:r>
              <a:rPr lang="ar-IQ" sz="2800" b="1" dirty="0"/>
              <a:t>3- تقنية بطاقة العلامات المتوازنة               </a:t>
            </a:r>
            <a:r>
              <a:rPr lang="en-US" sz="2800" b="1" dirty="0"/>
              <a:t>BALANCE SCORECARD (BSC)</a:t>
            </a:r>
          </a:p>
          <a:p>
            <a:pPr lvl="0" algn="ctr"/>
            <a:r>
              <a:rPr lang="ar-IQ" sz="2800" u="sng" dirty="0">
                <a:effectLst>
                  <a:outerShdw blurRad="38100" dist="38100" dir="2700000" algn="tl">
                    <a:srgbClr val="000000">
                      <a:alpha val="43137"/>
                    </a:srgbClr>
                  </a:outerShdw>
                </a:effectLst>
              </a:rPr>
              <a:t>1-تقنية المقارنة المرجعية</a:t>
            </a:r>
          </a:p>
          <a:p>
            <a:r>
              <a:rPr lang="ar-IQ" sz="2800" b="1" dirty="0" smtClean="0"/>
              <a:t>عرفت </a:t>
            </a:r>
            <a:r>
              <a:rPr lang="ar-IQ" sz="2800" b="1" dirty="0"/>
              <a:t>بأنها (الأسلوب الذي يمكن الشركة من تحديد ما إذا كانت الأهداف المحددة تتناسب مع احتياجات السوق التي تتأثر بالمنافسين إذ لا يكفي إن نحدد أهدافا تزيد بنسبة معينة عن أهداف العام الماضي ونعتبر ذلك مؤشراً للتقدم والتحسين). </a:t>
            </a:r>
          </a:p>
          <a:p>
            <a:r>
              <a:rPr lang="ar-IQ" sz="2800" b="1" dirty="0"/>
              <a:t>وعرفت (عملية مستمرة لقياس وحدة المنتج أو الخدمة أو الأنشطة عند أفضل مستوى من مستويات الأداء ، سواء كانت تلك المستويات موجودة داخل أو خارج الشركة من اجل الاسترشاد به).فالمقارنة المرجعية تقوم على أساس إيجاد مستويات أداء أفضل داخل الشركة هذا بالنسبة للمقارنة الداخلية، او مستويات مقارنة خارجية مع شركات منافسة ضمن نفس القطاع .</a:t>
            </a:r>
            <a:endParaRPr lang="en-US" sz="2800" b="1" dirty="0"/>
          </a:p>
          <a:p>
            <a:r>
              <a:rPr lang="ar-IQ" sz="2800" b="1" dirty="0"/>
              <a:t>إن هدف المقارنة المرجعية هو تحديد نواحي القصور بالمقارنة مع الآخرين من اجل العمل على استكمال النقص وهو وسيلة للتحقيق من إن الأهداف المراد تحقيقها تتناسب مع احتياجات السوق. وان المقارنة المرجعية تساعد الشركات على قيادة إستراتيجيتها بشكل منظم وتقسم إلى ثلاثة أنواع :</a:t>
            </a:r>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6478"/>
            <a:ext cx="12091916" cy="6124754"/>
          </a:xfrm>
          <a:prstGeom prst="rect">
            <a:avLst/>
          </a:prstGeom>
        </p:spPr>
        <p:txBody>
          <a:bodyPr wrap="square">
            <a:spAutoFit/>
          </a:bodyPr>
          <a:lstStyle/>
          <a:p>
            <a:r>
              <a:rPr lang="ar-IQ" sz="2800" b="1" dirty="0"/>
              <a:t>المقارنة المرجعية للأداء </a:t>
            </a:r>
            <a:endParaRPr lang="en-US" sz="2800" b="1" dirty="0"/>
          </a:p>
          <a:p>
            <a:pPr lvl="0"/>
            <a:r>
              <a:rPr lang="ar-IQ" sz="2800" b="1" dirty="0"/>
              <a:t>المقارنة المرجعية للعمليات</a:t>
            </a:r>
            <a:endParaRPr lang="en-US" sz="2800" b="1" dirty="0"/>
          </a:p>
          <a:p>
            <a:pPr lvl="0"/>
            <a:r>
              <a:rPr lang="ar-IQ" sz="2800" b="1" dirty="0"/>
              <a:t>المقارنة المرجعية الإستراتيجية</a:t>
            </a:r>
            <a:endParaRPr lang="en-US" sz="2800" b="1" dirty="0"/>
          </a:p>
          <a:p>
            <a:r>
              <a:rPr lang="ar-IQ" sz="2800" b="1" dirty="0"/>
              <a:t>إن دور المحاسبة يأتي بشكل فاعل مع النوع الأول لأن قياس وتقييم الأداء يندرج ضمن مفاهيم الكلفة والإدارية من خلال الموازنات والكلف المعيارية وتحليلها. </a:t>
            </a:r>
            <a:endParaRPr lang="en-US" sz="2800" b="1" dirty="0"/>
          </a:p>
          <a:p>
            <a:pPr algn="ctr"/>
            <a:r>
              <a:rPr lang="ar-IQ" sz="2800" b="1" u="sng" dirty="0">
                <a:effectLst>
                  <a:outerShdw blurRad="38100" dist="38100" dir="2700000" algn="tl">
                    <a:srgbClr val="000000">
                      <a:alpha val="43137"/>
                    </a:srgbClr>
                  </a:outerShdw>
                </a:effectLst>
              </a:rPr>
              <a:t>2- تقنية نظرية القيود</a:t>
            </a:r>
            <a:endParaRPr lang="en-US" sz="2800" b="1" u="sng" dirty="0">
              <a:effectLst>
                <a:outerShdw blurRad="38100" dist="38100" dir="2700000" algn="tl">
                  <a:srgbClr val="000000">
                    <a:alpha val="43137"/>
                  </a:srgbClr>
                </a:outerShdw>
              </a:effectLst>
            </a:endParaRPr>
          </a:p>
          <a:p>
            <a:r>
              <a:rPr lang="ar-IQ" sz="2800" b="1" dirty="0"/>
              <a:t>في ظل الطلب المتزايد على منتجات ذات جودة عالية إلى جانب المنافسة المتزايدة بدأت الشركات الصناعية بالاهتمام ودراسة الطاقة الإنتاجية وكيفية استخدام بعض الموارد التي تتسم بالندرة  بوصفها تتمثل محددات على تلك الشركات والتي بسببها لم تتمكن الشركات من مقابلة كل الطلب على منتجاتها في السوق، لذلك ظهرت الحاجة لاستخدام أساليب تقرر كيفية استخدام هذه الموارد على نحو أمثل فظهر نظام تخطيط الاحتياجات من الموارد وكذلك تقنية الإنتاج في الوقت المحدد ومن ثم طور نظاماً جديداً يجمع بين مزايا النظامين او التقنيتين السابقتين عُرف بتقنية الإنتاج الأمثل الذي حقق استخدامه نجاحاً كبيراً ومن ثم طور إلى ما يسمى بالإنتاج المتزامن وصولاً إلى نظرية القيود التي عرفت بأنها (مدخل إداري يتجه نحو تعظيم الربح طويل الأمد من خلال إدارة تهتم بمعالجة الاختناقات التنظيمية أو الموارد النادرة).</a:t>
            </a:r>
            <a:endParaRPr lang="en-US" sz="2800" b="1" dirty="0"/>
          </a:p>
        </p:txBody>
      </p:sp>
    </p:spTree>
    <p:extLst>
      <p:ext uri="{BB962C8B-B14F-4D97-AF65-F5344CB8AC3E}">
        <p14:creationId xmlns:p14="http://schemas.microsoft.com/office/powerpoint/2010/main" val="355841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069" y="259308"/>
            <a:ext cx="11859903" cy="6494085"/>
          </a:xfrm>
          <a:prstGeom prst="rect">
            <a:avLst/>
          </a:prstGeom>
        </p:spPr>
        <p:txBody>
          <a:bodyPr wrap="square">
            <a:spAutoFit/>
          </a:bodyPr>
          <a:lstStyle/>
          <a:p>
            <a:r>
              <a:rPr lang="ar-IQ" sz="3200" b="1" dirty="0"/>
              <a:t>وعرفت نظرية القيود بأنها ( عملية مستمرة لتحديد قيود النظام وإزالتها لضمان الاستغلال الأمثل للموارد وزيادة المخرجات للمنتجات التامة بأكبر حجم ممكن لضمان زيادة الربحية للشركة).</a:t>
            </a:r>
            <a:endParaRPr lang="en-US" sz="3200" b="1" dirty="0"/>
          </a:p>
          <a:p>
            <a:r>
              <a:rPr lang="ar-IQ" sz="3200" b="1" dirty="0"/>
              <a:t> إما مفهوم القيد فيعرف (بأنه ذلك العامل الذي يجعل من تحقيق المخرجات أمراً أكثر صعوبة مما سوف تكون عليه . والقيود ربما تأخذ عدة أشكال مثل نقص مهارات العاملين أو الحاجة إلى تحقيق مستوى عالي من النوعية من المنتجات).  </a:t>
            </a:r>
            <a:endParaRPr lang="en-US" sz="3200" b="1" dirty="0"/>
          </a:p>
          <a:p>
            <a:r>
              <a:rPr lang="ar-IQ" sz="3200" b="1" dirty="0"/>
              <a:t>بذلك يتضح إن القيود  قد تكون ندرة الموارد أو العمال الماهرين ليس لها موقع محدد لظهورها أو حدوثها فقد تكون قبل البدء بالعملية الإنتاجية أو إثناءها أو بعدها، إما الاختناق فيحدث إثناء التشغيل أي إثناء أداء العملية الإنتاجية وقد يكون غير مخطط له، إلا انه يمكن إن يتحول القيد إلى اختناق لذلك قد يستعمل المصطلحين كمترادفين والقيود يمكن إن تقسم إلى قيود مادية وسياسية أو قيود داخلية وخارجية.</a:t>
            </a:r>
            <a:endParaRPr lang="en-US" sz="3200" b="1" dirty="0"/>
          </a:p>
          <a:p>
            <a:r>
              <a:rPr lang="ar-IQ" sz="3200" dirty="0"/>
              <a:t>.</a:t>
            </a:r>
            <a:endParaRPr lang="en-US" sz="3200" dirty="0"/>
          </a:p>
          <a:p>
            <a:pPr algn="just"/>
            <a:endParaRPr lang="ar-IQ" sz="3200" b="1" dirty="0"/>
          </a:p>
        </p:txBody>
      </p:sp>
    </p:spTree>
    <p:extLst>
      <p:ext uri="{BB962C8B-B14F-4D97-AF65-F5344CB8AC3E}">
        <p14:creationId xmlns:p14="http://schemas.microsoft.com/office/powerpoint/2010/main" val="3174291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2831" y="218365"/>
            <a:ext cx="11846256" cy="6555641"/>
          </a:xfrm>
          <a:prstGeom prst="rect">
            <a:avLst/>
          </a:prstGeom>
        </p:spPr>
        <p:txBody>
          <a:bodyPr wrap="square">
            <a:spAutoFit/>
          </a:bodyPr>
          <a:lstStyle/>
          <a:p>
            <a:pPr algn="ctr"/>
            <a:r>
              <a:rPr lang="ar-IQ" sz="2800" b="1" dirty="0" smtClean="0"/>
              <a:t>3</a:t>
            </a:r>
            <a:r>
              <a:rPr lang="ar-IQ" sz="2800" b="1" u="sng" dirty="0" smtClean="0">
                <a:effectLst>
                  <a:outerShdw blurRad="38100" dist="38100" dir="2700000" algn="tl">
                    <a:srgbClr val="000000">
                      <a:alpha val="43137"/>
                    </a:srgbClr>
                  </a:outerShdw>
                </a:effectLst>
              </a:rPr>
              <a:t>- تقنية بطاقة العلامات المتوازنة</a:t>
            </a:r>
          </a:p>
          <a:p>
            <a:pPr algn="ctr"/>
            <a:endParaRPr lang="en-US" sz="2800" u="sng" dirty="0" smtClean="0">
              <a:effectLst>
                <a:outerShdw blurRad="38100" dist="38100" dir="2700000" algn="tl">
                  <a:srgbClr val="000000">
                    <a:alpha val="43137"/>
                  </a:srgbClr>
                </a:outerShdw>
              </a:effectLst>
            </a:endParaRPr>
          </a:p>
          <a:p>
            <a:r>
              <a:rPr lang="ar-IQ" sz="2800" b="1" dirty="0" smtClean="0"/>
              <a:t>في ظل المفهوم التقليدي للقياس المحاسبي كانت الشركات  تركز على النتائج المالية إلا إن الرؤيا الإستراتيجية أضافت بعداً جديداً في قياس الأداء تمثل باستخدام مقاييس غير مالية إلى جانب المقاييس المالية، خاصة بعد تحول اتجاه اهتمام الشركات نحو احتياجات الزبائن من حيث الكلفة والجودة بذلك فان تلك الرؤيا استحدثت تقنية جديدة لقياس الأداء سميت بتقنية بطاقة العلامات المتوازنة </a:t>
            </a:r>
            <a:r>
              <a:rPr lang="en-US" sz="2800" b="1" dirty="0" smtClean="0"/>
              <a:t>(BSC) </a:t>
            </a:r>
          </a:p>
          <a:p>
            <a:r>
              <a:rPr lang="ar-IQ" sz="2800" b="1" dirty="0" smtClean="0"/>
              <a:t>فقد عرفت تقنية </a:t>
            </a:r>
            <a:r>
              <a:rPr lang="en-US" sz="2800" b="1" dirty="0" smtClean="0"/>
              <a:t>BSC</a:t>
            </a:r>
            <a:r>
              <a:rPr lang="ar-IQ" sz="2800" b="1" dirty="0" smtClean="0"/>
              <a:t> : بأنها (مجموعة من المقاييس المالية وغير المالية المتعلقة بعوامل النجاح الحرجة  لخلق قيمة للشركة من خلال تكامل مكوناتها المتمثلة بالفرص الحالية والمستقبلية كما انها تركز على توجه الشركة نحو الإبداع في مقاييس الأداء في ظل بيئة التصنيع الحديثة). وكذلك عرفت بأنها (قياس كفاءة أداء إدارة الشركة وقدرتها على الأداء بالشكل الجيد الذي يحقق مصالح واهتمامات تلك الأطراف ذات المصالح المشتركة). وأيضاً عرفت تقنية </a:t>
            </a:r>
            <a:r>
              <a:rPr lang="en-US" sz="2800" b="1" dirty="0" smtClean="0"/>
              <a:t>BSC </a:t>
            </a:r>
            <a:r>
              <a:rPr lang="ar-IQ" sz="2800" b="1" dirty="0" smtClean="0"/>
              <a:t>بأنها (مجموعة من مقاييس الأداء التي توفر نظرة شاملة عن الشركة من خلال التعرف على أهداف المساهمين ورضا الزبون، فهي أسلوب يتضمن مجموعة من المقاييس المالية وغير المالية من اجل إعطاء المدراء التقويم الشامل لأداء الشركة وترابطها بإستراتيجية الشركةعن طريق أربعة مناظير أساسية هي " المالي، الزبون، العمليات الداخلية، التعلم والنمو"). </a:t>
            </a:r>
            <a:endParaRPr lang="ar-IQ" sz="2800" b="1" dirty="0"/>
          </a:p>
        </p:txBody>
      </p:sp>
    </p:spTree>
    <p:extLst>
      <p:ext uri="{BB962C8B-B14F-4D97-AF65-F5344CB8AC3E}">
        <p14:creationId xmlns:p14="http://schemas.microsoft.com/office/powerpoint/2010/main" val="365094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069" y="191070"/>
            <a:ext cx="11873552" cy="5693866"/>
          </a:xfrm>
          <a:prstGeom prst="rect">
            <a:avLst/>
          </a:prstGeom>
        </p:spPr>
        <p:txBody>
          <a:bodyPr wrap="square">
            <a:spAutoFit/>
          </a:bodyPr>
          <a:lstStyle/>
          <a:p>
            <a:r>
              <a:rPr lang="ar-IQ" sz="2800" b="1" u="sng" dirty="0">
                <a:effectLst>
                  <a:outerShdw blurRad="38100" dist="38100" dir="2700000" algn="tl">
                    <a:srgbClr val="000000">
                      <a:alpha val="43137"/>
                    </a:srgbClr>
                  </a:outerShdw>
                </a:effectLst>
              </a:rPr>
              <a:t>ثالثاً: علاقات التكامل بين تقنيات كل مجموعة وتقنيات المجاميع ككل</a:t>
            </a:r>
          </a:p>
          <a:p>
            <a:endParaRPr lang="en-US" sz="2800" u="sng" dirty="0">
              <a:effectLst>
                <a:outerShdw blurRad="38100" dist="38100" dir="2700000" algn="tl">
                  <a:srgbClr val="000000">
                    <a:alpha val="43137"/>
                  </a:srgbClr>
                </a:outerShdw>
              </a:effectLst>
            </a:endParaRPr>
          </a:p>
          <a:p>
            <a:r>
              <a:rPr lang="ar-IQ" sz="2800" b="1" u="sng" dirty="0">
                <a:effectLst>
                  <a:outerShdw blurRad="38100" dist="38100" dir="2700000" algn="tl">
                    <a:srgbClr val="000000">
                      <a:alpha val="43137"/>
                    </a:srgbClr>
                  </a:outerShdw>
                </a:effectLst>
              </a:rPr>
              <a:t>1- مدى تكامل تقنيات المجموعة الاولى ( </a:t>
            </a:r>
            <a:r>
              <a:rPr lang="en-US" sz="2800" b="1" u="sng" dirty="0">
                <a:effectLst>
                  <a:outerShdw blurRad="38100" dist="38100" dir="2700000" algn="tl">
                    <a:srgbClr val="000000">
                      <a:alpha val="43137"/>
                    </a:srgbClr>
                  </a:outerShdw>
                </a:effectLst>
              </a:rPr>
              <a:t>JIT</a:t>
            </a:r>
            <a:r>
              <a:rPr lang="ar-IQ" sz="2800" b="1" u="sng" dirty="0">
                <a:effectLst>
                  <a:outerShdw blurRad="38100" dist="38100" dir="2700000" algn="tl">
                    <a:srgbClr val="000000">
                      <a:alpha val="43137"/>
                    </a:srgbClr>
                  </a:outerShdw>
                </a:effectLst>
              </a:rPr>
              <a:t> و </a:t>
            </a:r>
            <a:r>
              <a:rPr lang="en-US" sz="2800" b="1" u="sng" dirty="0">
                <a:effectLst>
                  <a:outerShdw blurRad="38100" dist="38100" dir="2700000" algn="tl">
                    <a:srgbClr val="000000">
                      <a:alpha val="43137"/>
                    </a:srgbClr>
                  </a:outerShdw>
                </a:effectLst>
              </a:rPr>
              <a:t>TQM</a:t>
            </a:r>
            <a:r>
              <a:rPr lang="ar-IQ" sz="2800" b="1" u="sng" dirty="0">
                <a:effectLst>
                  <a:outerShdw blurRad="38100" dist="38100" dir="2700000" algn="tl">
                    <a:srgbClr val="000000">
                      <a:alpha val="43137"/>
                    </a:srgbClr>
                  </a:outerShdw>
                </a:effectLst>
              </a:rPr>
              <a:t> )  والأثر في خدمة الشركة </a:t>
            </a:r>
          </a:p>
          <a:p>
            <a:r>
              <a:rPr lang="ar-IQ" sz="2800" b="1" dirty="0"/>
              <a:t>ففي ظل بيئة التصنيع الحديثة أصبح التخطيط الجيد أحد مقومات الإدارة الكفوءة والتي منها يتم التخطيط للمخزون بحيث أصبح السعي للوصول بالمخزون إلى ادنى مستوياته ومن ثم الوصول إلى المخزون الصفري من خلال الاعتماد على وصول المواد عند الحاجة فقط وهذا ينعكس على تخفيض التكاليف.</a:t>
            </a:r>
            <a:endParaRPr lang="en-US" sz="2800" b="1" dirty="0"/>
          </a:p>
          <a:p>
            <a:r>
              <a:rPr lang="ar-IQ" sz="2800" b="1" dirty="0"/>
              <a:t>هذا بالإضافة إلى إن مقومات تقنية </a:t>
            </a:r>
            <a:r>
              <a:rPr lang="en-US" sz="2800" b="1" dirty="0"/>
              <a:t>JIT</a:t>
            </a:r>
            <a:r>
              <a:rPr lang="ar-IQ" sz="2800" b="1" dirty="0"/>
              <a:t> تتطلب إن يتم تنظيم المصنع إلى خلايا تصنيعية وتوفر مهارات وتهيئة علاقات جيدة مع المجهزين وتخفيض فترة الانتظار وإدارة شاملة للجودة لجميع تلك المقومات يشكل انعكاساً كبيراً فيما يتعلق بجودة المنتجات وسلامتها وخلوها من العيوب وصولاً إلى التلف الصفري من خلال التحسين المستمر لجميع عمليات الإنتاج وهذا أيضاً يعود بالأثر على تخفيض تكاليف ومن ثم تخفيض تكاليف التلف ومن ثم تخفيض تكاليف الإنتاج والتكاليف ككل وهذه ما يمكن ملاحظته مباشرة من المنافع المحققة من تطبيق.</a:t>
            </a:r>
            <a:r>
              <a:rPr lang="en-US" sz="2800" b="1" dirty="0"/>
              <a:t>JIT</a:t>
            </a:r>
            <a:r>
              <a:rPr lang="ar-IQ" sz="2800" b="1" dirty="0"/>
              <a:t> و</a:t>
            </a:r>
            <a:r>
              <a:rPr lang="en-US" sz="2800" b="1" dirty="0"/>
              <a:t>TQM</a:t>
            </a:r>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5" y="122830"/>
            <a:ext cx="11941790" cy="6370975"/>
          </a:xfrm>
          <a:prstGeom prst="rect">
            <a:avLst/>
          </a:prstGeom>
        </p:spPr>
        <p:txBody>
          <a:bodyPr wrap="square">
            <a:spAutoFit/>
          </a:bodyPr>
          <a:lstStyle/>
          <a:p>
            <a:r>
              <a:rPr lang="ar-IQ" sz="2400" b="1" dirty="0"/>
              <a:t>وتتكامل تقنية </a:t>
            </a:r>
            <a:r>
              <a:rPr lang="en-US" sz="2400" b="1" dirty="0"/>
              <a:t>TQM</a:t>
            </a:r>
            <a:r>
              <a:rPr lang="ar-IQ" sz="2400" b="1" dirty="0"/>
              <a:t> مع تقنية </a:t>
            </a:r>
            <a:r>
              <a:rPr lang="en-US" sz="2400" b="1" dirty="0"/>
              <a:t>JIT</a:t>
            </a:r>
            <a:r>
              <a:rPr lang="ar-IQ" sz="2400" b="1" dirty="0"/>
              <a:t> من اعتبار تقنية </a:t>
            </a:r>
            <a:r>
              <a:rPr lang="en-US" sz="2400" b="1" dirty="0"/>
              <a:t>TQM</a:t>
            </a:r>
            <a:r>
              <a:rPr lang="ar-IQ" sz="2400" b="1" dirty="0"/>
              <a:t> أمراً جوهرياً في تقنية </a:t>
            </a:r>
            <a:r>
              <a:rPr lang="en-US" sz="2400" b="1" dirty="0"/>
              <a:t>JIT</a:t>
            </a:r>
            <a:r>
              <a:rPr lang="ar-IQ" sz="2400" b="1" dirty="0"/>
              <a:t>، فعندما يكتشف عامل في خلية تصنيعية عيباً فانه يصدر فوراً إشعاراً للآخرين بوجود مشكلة حيث يحدث التوقف الفوري، وطبقاً لتقنية </a:t>
            </a:r>
            <a:r>
              <a:rPr lang="en-US" sz="2400" b="1" dirty="0"/>
              <a:t>JIT</a:t>
            </a:r>
            <a:r>
              <a:rPr lang="ar-IQ" sz="2400" b="1" dirty="0"/>
              <a:t> يؤدي أي توقف لإحدى العمليات إلى توقف فوري لكافة العمليات الصناعية الأخرى إلى إن يتم حل مشكلة الجودة، وبهذا نجد إن تقنية </a:t>
            </a:r>
            <a:r>
              <a:rPr lang="en-US" sz="2400" b="1" dirty="0"/>
              <a:t>JIT</a:t>
            </a:r>
            <a:r>
              <a:rPr lang="ar-IQ" sz="2400" b="1" dirty="0"/>
              <a:t> تخلق حالة الطوارئ لاستعجال الحل الفوري للمشكلات والتخلص من الأسباب الرئيسية لعيوب الجودة بأقصى سرعة ممكنة . بهدف التخلص من تراكم مخزوني غير مستحب وهذا الأسلوب يؤدي إلى إنتاج نموذج خالي من العيوب وهو ما يسمى بأنموذج العيب الصفري وهو ما تشترك به كل من تقنيتي </a:t>
            </a:r>
            <a:r>
              <a:rPr lang="en-US" sz="2400" b="1" dirty="0"/>
              <a:t>JIT</a:t>
            </a:r>
            <a:r>
              <a:rPr lang="ar-IQ" sz="2400" b="1" dirty="0"/>
              <a:t> و </a:t>
            </a:r>
            <a:r>
              <a:rPr lang="en-US" sz="2400" b="1" dirty="0"/>
              <a:t>TQM</a:t>
            </a:r>
            <a:r>
              <a:rPr lang="ar-IQ" sz="2400" b="1" dirty="0"/>
              <a:t>.</a:t>
            </a:r>
            <a:endParaRPr lang="en-US" sz="2400" b="1" dirty="0"/>
          </a:p>
          <a:p>
            <a:r>
              <a:rPr lang="ar-IQ" sz="2400" b="1" dirty="0"/>
              <a:t>أما بخصوص العلاقة بين </a:t>
            </a:r>
            <a:r>
              <a:rPr lang="en-US" sz="2400" b="1" dirty="0"/>
              <a:t>TQM</a:t>
            </a:r>
            <a:r>
              <a:rPr lang="ar-IQ" sz="2400" b="1" dirty="0"/>
              <a:t> ومحاسبة التكاليف فتتمثل بأهداف </a:t>
            </a:r>
            <a:r>
              <a:rPr lang="en-US" sz="2400" b="1" dirty="0"/>
              <a:t>TQM</a:t>
            </a:r>
            <a:r>
              <a:rPr lang="ar-IQ" sz="2400" b="1" dirty="0"/>
              <a:t> من حيث السعي للوصول إلى الجودة للمنتج والشركة ككل ومن ثم الوصول إلى العيب الصفري وبالتالي تخفيض أو إلغاء التلف ومن ثم تكاليف التلف لتخفيض إجمالي تكاليف الإنتاج وبما يحقق ميزة تنافسية للشركة وضمان التحسين المستمر والشامل فيها لكل قطاعات الشركةبما يحقق البقاء والنمو والتوازن في السوق وزيادة الإنتاجية والحصة السوقية وهو ما ينعكس على تخفيض الكلف وتعظيم الأرباح وتحسين المركز التنافسي وصولاً إلى إرضاء الزبائن.</a:t>
            </a:r>
            <a:endParaRPr lang="en-US" sz="2400" b="1" dirty="0"/>
          </a:p>
          <a:p>
            <a:r>
              <a:rPr lang="ar-IQ" sz="2400" b="1" dirty="0"/>
              <a:t>بذلك نجد إن التقنيات </a:t>
            </a:r>
            <a:r>
              <a:rPr lang="en-US" sz="2400" b="1" dirty="0"/>
              <a:t>JIT</a:t>
            </a:r>
            <a:r>
              <a:rPr lang="ar-IQ" sz="2400" b="1" dirty="0"/>
              <a:t> و </a:t>
            </a:r>
            <a:r>
              <a:rPr lang="en-US" sz="2400" b="1" dirty="0"/>
              <a:t>TQM</a:t>
            </a:r>
            <a:r>
              <a:rPr lang="ar-IQ" sz="2400" b="1" dirty="0"/>
              <a:t> تتكامل من حيث آلية التنفيذ باعتبار </a:t>
            </a:r>
            <a:r>
              <a:rPr lang="en-US" sz="2400" b="1" dirty="0"/>
              <a:t>JIT</a:t>
            </a:r>
            <a:r>
              <a:rPr lang="ar-IQ" sz="2400" b="1" dirty="0"/>
              <a:t> أحد التقنيات الحديثة .و</a:t>
            </a:r>
            <a:r>
              <a:rPr lang="en-US" sz="2400" b="1" dirty="0"/>
              <a:t>TQM</a:t>
            </a:r>
            <a:r>
              <a:rPr lang="ar-IQ" sz="2400" b="1" dirty="0"/>
              <a:t> هي أحد مقومات </a:t>
            </a:r>
            <a:r>
              <a:rPr lang="en-US" sz="2400" b="1" dirty="0"/>
              <a:t>JIT</a:t>
            </a:r>
            <a:r>
              <a:rPr lang="ar-IQ" sz="2400" b="1" dirty="0"/>
              <a:t> .     </a:t>
            </a:r>
            <a:endParaRPr lang="en-US" sz="2400" b="1" dirty="0"/>
          </a:p>
          <a:p>
            <a:r>
              <a:rPr lang="ar-IQ" sz="2400" b="1" dirty="0"/>
              <a:t>وكذلك فان التقنيتين تترابط في تحقيق الأهداف ، كهدف تخفيض الكلف من خلال إلغاء المخزون وتخفيض تكاليفه وكذلك في أهداف تحقيق جودة المنتج من خلال </a:t>
            </a:r>
            <a:r>
              <a:rPr lang="en-US" sz="2400" b="1" dirty="0"/>
              <a:t>TQM</a:t>
            </a:r>
            <a:r>
              <a:rPr lang="ar-IQ" sz="2400" b="1" dirty="0"/>
              <a:t> في كافة مراحل العمل الإنتاجي.</a:t>
            </a:r>
            <a:endParaRPr lang="en-US" sz="2400" b="1" dirty="0"/>
          </a:p>
          <a:p>
            <a:r>
              <a:rPr lang="ar-IQ" sz="2400" b="1" dirty="0"/>
              <a:t>بذلك فان انعكاسات تكامل وترابط هذه التقنيات يصب في خدمة  الشركات لأن أهداف تلك التقنيات نابعة من أهداف إدارة التكلفة والمتمثلة بنفس الوقت أهم أهداف الشركات والساعية إلى تحقيقها .</a:t>
            </a:r>
            <a:endParaRPr lang="en-US" sz="2400" b="1" dirty="0"/>
          </a:p>
        </p:txBody>
      </p:sp>
    </p:spTree>
    <p:extLst>
      <p:ext uri="{BB962C8B-B14F-4D97-AF65-F5344CB8AC3E}">
        <p14:creationId xmlns:p14="http://schemas.microsoft.com/office/powerpoint/2010/main" val="35836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1999" cy="6740307"/>
          </a:xfrm>
          <a:prstGeom prst="rect">
            <a:avLst/>
          </a:prstGeom>
        </p:spPr>
        <p:txBody>
          <a:bodyPr wrap="square">
            <a:spAutoFit/>
          </a:bodyPr>
          <a:lstStyle/>
          <a:p>
            <a:r>
              <a:rPr lang="ar-IQ" b="1" u="sng" dirty="0">
                <a:effectLst>
                  <a:outerShdw blurRad="38100" dist="38100" dir="2700000" algn="tl">
                    <a:srgbClr val="000000">
                      <a:alpha val="43137"/>
                    </a:srgbClr>
                  </a:outerShdw>
                </a:effectLst>
              </a:rPr>
              <a:t>2- </a:t>
            </a:r>
            <a:r>
              <a:rPr lang="ar-IQ" sz="2400" b="1" u="sng" dirty="0">
                <a:effectLst>
                  <a:outerShdw blurRad="38100" dist="38100" dir="2700000" algn="tl">
                    <a:srgbClr val="000000">
                      <a:alpha val="43137"/>
                    </a:srgbClr>
                  </a:outerShdw>
                </a:effectLst>
              </a:rPr>
              <a:t>مدى تكامل تقنيات المجموعة الثانية ( </a:t>
            </a:r>
            <a:r>
              <a:rPr lang="en-US" sz="2400" b="1" u="sng" dirty="0">
                <a:effectLst>
                  <a:outerShdw blurRad="38100" dist="38100" dir="2700000" algn="tl">
                    <a:srgbClr val="000000">
                      <a:alpha val="43137"/>
                    </a:srgbClr>
                  </a:outerShdw>
                </a:effectLst>
              </a:rPr>
              <a:t>ABC</a:t>
            </a:r>
            <a:r>
              <a:rPr lang="ar-IQ" sz="2400" b="1" u="sng" dirty="0">
                <a:effectLst>
                  <a:outerShdw blurRad="38100" dist="38100" dir="2700000" algn="tl">
                    <a:srgbClr val="000000">
                      <a:alpha val="43137"/>
                    </a:srgbClr>
                  </a:outerShdw>
                </a:effectLst>
              </a:rPr>
              <a:t> و </a:t>
            </a:r>
            <a:r>
              <a:rPr lang="en-US" sz="2400" b="1" u="sng" dirty="0">
                <a:effectLst>
                  <a:outerShdw blurRad="38100" dist="38100" dir="2700000" algn="tl">
                    <a:srgbClr val="000000">
                      <a:alpha val="43137"/>
                    </a:srgbClr>
                  </a:outerShdw>
                </a:effectLst>
              </a:rPr>
              <a:t>ABM</a:t>
            </a:r>
            <a:r>
              <a:rPr lang="ar-IQ" sz="2400" b="1" u="sng" dirty="0">
                <a:effectLst>
                  <a:outerShdw blurRad="38100" dist="38100" dir="2700000" algn="tl">
                    <a:srgbClr val="000000">
                      <a:alpha val="43137"/>
                    </a:srgbClr>
                  </a:outerShdw>
                </a:effectLst>
              </a:rPr>
              <a:t> و </a:t>
            </a:r>
            <a:r>
              <a:rPr lang="en-US" sz="2400" b="1" u="sng" dirty="0">
                <a:effectLst>
                  <a:outerShdw blurRad="38100" dist="38100" dir="2700000" algn="tl">
                    <a:srgbClr val="000000">
                      <a:alpha val="43137"/>
                    </a:srgbClr>
                  </a:outerShdw>
                </a:effectLst>
              </a:rPr>
              <a:t>ABB</a:t>
            </a:r>
            <a:r>
              <a:rPr lang="ar-IQ" sz="2400" b="1" u="sng" dirty="0">
                <a:effectLst>
                  <a:outerShdw blurRad="38100" dist="38100" dir="2700000" algn="tl">
                    <a:srgbClr val="000000">
                      <a:alpha val="43137"/>
                    </a:srgbClr>
                  </a:outerShdw>
                </a:effectLst>
              </a:rPr>
              <a:t> ) والأثر في خدمة الشركة:</a:t>
            </a:r>
          </a:p>
          <a:p>
            <a:r>
              <a:rPr lang="ar-IQ" sz="2400" b="1" dirty="0" smtClean="0"/>
              <a:t>من </a:t>
            </a:r>
            <a:r>
              <a:rPr lang="ar-IQ" sz="2400" b="1" dirty="0"/>
              <a:t>خلال تحديد وتصنيف الأنشطة الرئيسية الداخلة في تصنيع المنتجات ينطلق عمل تقنية </a:t>
            </a:r>
            <a:r>
              <a:rPr lang="en-US" sz="2400" b="1" dirty="0"/>
              <a:t>ABC</a:t>
            </a:r>
            <a:r>
              <a:rPr lang="ar-IQ" sz="2400" b="1" dirty="0"/>
              <a:t> حيث تقوم هذه التقنية على أساس أن الأنشطة تستهلك الموارد ومن ثم المنتجات تستهلك تلك الأنشطة، بذلك فان كلف الأنشطة تجمع في مجمعات استعداداً لتخصيصها على أهداف التكلفة (المنتجات أو الخدمات).</a:t>
            </a:r>
            <a:endParaRPr lang="en-US" sz="2400" b="1" dirty="0"/>
          </a:p>
          <a:p>
            <a:r>
              <a:rPr lang="ar-IQ" sz="2400" b="1" dirty="0"/>
              <a:t>ومخرجات تقنية </a:t>
            </a:r>
            <a:r>
              <a:rPr lang="en-US" sz="2400" b="1" dirty="0"/>
              <a:t>ABC</a:t>
            </a:r>
            <a:r>
              <a:rPr lang="ar-IQ" sz="2400" b="1" dirty="0"/>
              <a:t> تكون مصدراً مهماً للمعلومات لانطلاق تقنية </a:t>
            </a:r>
            <a:r>
              <a:rPr lang="en-US" sz="2400" b="1" dirty="0"/>
              <a:t>ABM</a:t>
            </a:r>
            <a:r>
              <a:rPr lang="ar-IQ" sz="2400" b="1" dirty="0"/>
              <a:t> و </a:t>
            </a:r>
            <a:r>
              <a:rPr lang="en-US" sz="2400" b="1" dirty="0"/>
              <a:t>ABB</a:t>
            </a:r>
            <a:r>
              <a:rPr lang="ar-IQ" sz="2400" b="1" dirty="0"/>
              <a:t> حيث لا يمكن تطبيق تقنية </a:t>
            </a:r>
            <a:r>
              <a:rPr lang="en-US" sz="2400" b="1" dirty="0"/>
              <a:t>ABM</a:t>
            </a:r>
            <a:r>
              <a:rPr lang="ar-IQ" sz="2400" b="1" dirty="0"/>
              <a:t> و </a:t>
            </a:r>
            <a:r>
              <a:rPr lang="en-US" sz="2400" b="1" dirty="0"/>
              <a:t>ABB</a:t>
            </a:r>
            <a:r>
              <a:rPr lang="ar-IQ" sz="2400" b="1" dirty="0"/>
              <a:t> بمعزل او بدون تطبيق تقنية </a:t>
            </a:r>
            <a:r>
              <a:rPr lang="en-US" sz="2400" b="1" dirty="0"/>
              <a:t>ABC</a:t>
            </a:r>
            <a:r>
              <a:rPr lang="ar-IQ" sz="2400" b="1" dirty="0"/>
              <a:t> لأن الأخيرة مصدر المعلومات الأساسي لهما. </a:t>
            </a:r>
            <a:endParaRPr lang="en-US" sz="2400" b="1" dirty="0"/>
          </a:p>
          <a:p>
            <a:r>
              <a:rPr lang="ar-IQ" sz="2400" b="1" dirty="0"/>
              <a:t>إضافة إلى إن </a:t>
            </a:r>
            <a:r>
              <a:rPr lang="en-US" sz="2400" b="1" dirty="0"/>
              <a:t>ABC</a:t>
            </a:r>
            <a:r>
              <a:rPr lang="ar-IQ" sz="2400" b="1" dirty="0"/>
              <a:t> تعمل على تحديد الأنشطة التي تضيف القيمة والأنشطة التي لا تضيف قيمة وان تقنية </a:t>
            </a:r>
            <a:r>
              <a:rPr lang="en-US" sz="2400" b="1" dirty="0"/>
              <a:t>ABM</a:t>
            </a:r>
            <a:r>
              <a:rPr lang="ar-IQ" sz="2400" b="1" dirty="0"/>
              <a:t> تعمل على تحديد الأنشطة الضرورية الكفوءة والأنشطة غير الضرورية غير الكفوءة فأنها تعمل  إلى تمكين الإدارة من استغلال معلومات التكلفة ومعلومات الأنشطة لتحسين الربحية وتخفيض التكاليف وتحقيق الأرباح، كذلك الحال فان مصدر معلومات تقنية </a:t>
            </a:r>
            <a:r>
              <a:rPr lang="en-US" sz="2400" b="1" dirty="0"/>
              <a:t>ABB</a:t>
            </a:r>
            <a:r>
              <a:rPr lang="ar-IQ" sz="2400" b="1" dirty="0"/>
              <a:t> هي معلومات تقنية </a:t>
            </a:r>
            <a:r>
              <a:rPr lang="en-US" sz="2400" b="1" dirty="0"/>
              <a:t>ABC</a:t>
            </a:r>
            <a:r>
              <a:rPr lang="ar-IQ" sz="2400" b="1" dirty="0"/>
              <a:t> لأنه وكما تم عرضه سابقاً فان </a:t>
            </a:r>
            <a:r>
              <a:rPr lang="en-US" sz="2400" b="1" dirty="0"/>
              <a:t>ABB</a:t>
            </a:r>
            <a:r>
              <a:rPr lang="ar-IQ" sz="2400" b="1" dirty="0"/>
              <a:t> هي تقنية </a:t>
            </a:r>
            <a:r>
              <a:rPr lang="en-US" sz="2400" b="1" dirty="0"/>
              <a:t>ABC</a:t>
            </a:r>
            <a:r>
              <a:rPr lang="ar-IQ" sz="2400" b="1" dirty="0"/>
              <a:t> معكوسة بهدف إعداد موازنة على أساس الأنشطة من اجل تجهيز المواد فقط المطلوبة للإنتاج. </a:t>
            </a:r>
            <a:endParaRPr lang="en-US" sz="2400" b="1" dirty="0"/>
          </a:p>
          <a:p>
            <a:r>
              <a:rPr lang="ar-IQ" sz="2400" b="1" dirty="0"/>
              <a:t>أما أهداف تخفيض الكلف فتتحقق في </a:t>
            </a:r>
            <a:r>
              <a:rPr lang="en-US" sz="2400" b="1" dirty="0"/>
              <a:t>ABC</a:t>
            </a:r>
            <a:r>
              <a:rPr lang="ar-IQ" sz="2400" b="1" dirty="0"/>
              <a:t> و </a:t>
            </a:r>
            <a:r>
              <a:rPr lang="en-US" sz="2400" b="1" dirty="0"/>
              <a:t>ABM</a:t>
            </a:r>
            <a:r>
              <a:rPr lang="ar-IQ" sz="2400" b="1" dirty="0"/>
              <a:t> من خلال تحديد الأنشطة التي تضيف قيمة والأنشطة الضرورية الكفوءة والعمل على التركيز عليها، وتحديد الأنشطة التي لا تضيف قيمة والأنشطة غير الضرورية وغير كفوءة والعمل على التخلص من كلفها من خلال تقليل الجهود اللازمة لأداء الأنشطة.</a:t>
            </a:r>
            <a:endParaRPr lang="en-US" sz="2400" b="1" dirty="0"/>
          </a:p>
          <a:p>
            <a:r>
              <a:rPr lang="ar-IQ" sz="2400" b="1" dirty="0"/>
              <a:t>والى جانب ذلك أيضاً السعي لتحسين جودة المنتج لاكتساب رضا الزبائن والذي تشترك فيه تقنيات أخرى إلى جانب </a:t>
            </a:r>
            <a:r>
              <a:rPr lang="en-US" sz="2400" b="1" dirty="0"/>
              <a:t>ABC</a:t>
            </a:r>
            <a:r>
              <a:rPr lang="ar-IQ" sz="2400" b="1" dirty="0"/>
              <a:t> و </a:t>
            </a:r>
            <a:r>
              <a:rPr lang="en-US" sz="2400" b="1" dirty="0" smtClean="0"/>
              <a:t>ABM</a:t>
            </a:r>
            <a:r>
              <a:rPr lang="ar-IQ" sz="2400" b="1" dirty="0" smtClean="0"/>
              <a:t>.</a:t>
            </a:r>
            <a:r>
              <a:rPr lang="en-US" sz="2400" b="1" dirty="0" smtClean="0"/>
              <a:t> </a:t>
            </a:r>
            <a:r>
              <a:rPr lang="ar-IQ" sz="2400" b="1" dirty="0" smtClean="0"/>
              <a:t>بذلك </a:t>
            </a:r>
            <a:r>
              <a:rPr lang="ar-IQ" sz="2400" b="1" dirty="0"/>
              <a:t>يمكن القول إن تكامل تقنيات </a:t>
            </a:r>
            <a:r>
              <a:rPr lang="en-US" sz="2400" b="1" dirty="0"/>
              <a:t>ABC</a:t>
            </a:r>
            <a:r>
              <a:rPr lang="ar-IQ" sz="2400" b="1" dirty="0"/>
              <a:t> و </a:t>
            </a:r>
            <a:r>
              <a:rPr lang="en-US" sz="2400" b="1" dirty="0"/>
              <a:t>ABM</a:t>
            </a:r>
            <a:r>
              <a:rPr lang="ar-IQ" sz="2400" b="1" dirty="0"/>
              <a:t> و </a:t>
            </a:r>
            <a:r>
              <a:rPr lang="en-US" sz="2400" b="1" dirty="0"/>
              <a:t>ABB</a:t>
            </a:r>
            <a:r>
              <a:rPr lang="ar-IQ" sz="2400" b="1" dirty="0"/>
              <a:t> ينعكس بالأثر على الشركة لاعتماد تلك التقنيات على أنشطة الشركة كسبب لوجودها وكذلك الاعتماد الكامل لـ </a:t>
            </a:r>
            <a:r>
              <a:rPr lang="en-US" sz="2400" b="1" dirty="0"/>
              <a:t>ABM</a:t>
            </a:r>
            <a:r>
              <a:rPr lang="ar-IQ" sz="2400" b="1" dirty="0"/>
              <a:t> و </a:t>
            </a:r>
            <a:r>
              <a:rPr lang="en-US" sz="2400" b="1" dirty="0"/>
              <a:t>ABB</a:t>
            </a:r>
            <a:r>
              <a:rPr lang="ar-IQ" sz="2400" b="1" dirty="0"/>
              <a:t> على كامل معلومات الأنشطة الناتجة عن </a:t>
            </a:r>
            <a:r>
              <a:rPr lang="en-US" sz="2400" b="1" dirty="0"/>
              <a:t>ABC</a:t>
            </a:r>
            <a:r>
              <a:rPr lang="ar-IQ" sz="2400" b="1" dirty="0"/>
              <a:t> لأن اعتماد </a:t>
            </a:r>
            <a:r>
              <a:rPr lang="en-US" sz="2400" b="1" dirty="0"/>
              <a:t>ABB</a:t>
            </a:r>
            <a:r>
              <a:rPr lang="ar-IQ" sz="2400" b="1" dirty="0"/>
              <a:t> داخل الشركة يتطلب تطبيقاً للـ </a:t>
            </a:r>
            <a:r>
              <a:rPr lang="en-US" sz="2400" b="1" dirty="0"/>
              <a:t>ABC</a:t>
            </a:r>
            <a:r>
              <a:rPr lang="ar-IQ" sz="2400" b="1" dirty="0"/>
              <a:t>.</a:t>
            </a:r>
          </a:p>
        </p:txBody>
      </p:sp>
    </p:spTree>
    <p:extLst>
      <p:ext uri="{BB962C8B-B14F-4D97-AF65-F5344CB8AC3E}">
        <p14:creationId xmlns:p14="http://schemas.microsoft.com/office/powerpoint/2010/main" val="2961117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09182"/>
            <a:ext cx="12192000" cy="6740307"/>
          </a:xfrm>
          <a:prstGeom prst="rect">
            <a:avLst/>
          </a:prstGeom>
        </p:spPr>
        <p:txBody>
          <a:bodyPr wrap="square">
            <a:spAutoFit/>
          </a:bodyPr>
          <a:lstStyle/>
          <a:p>
            <a:r>
              <a:rPr lang="ar-IQ" sz="2400" b="1" dirty="0"/>
              <a:t>أما بالنسبة للترابط بين التقنيات الثلاث فان تطبيقات تلك التقنيات تؤدي إلى تخفيض تكاليف الإنتاج وذلك من خلال الاعتماد في العمل الكلفوي على تحليل الأنشطة والعمل على استبعاد الأنشطة التي لا تضيف قيمة عن طريق </a:t>
            </a:r>
            <a:r>
              <a:rPr lang="en-US" sz="2400" b="1" dirty="0"/>
              <a:t>ABC</a:t>
            </a:r>
            <a:r>
              <a:rPr lang="ar-IQ" sz="2400" b="1" dirty="0"/>
              <a:t> والأنشطة غير الكفوءة عن طريق </a:t>
            </a:r>
            <a:r>
              <a:rPr lang="en-US" sz="2400" b="1" dirty="0"/>
              <a:t>ABM</a:t>
            </a:r>
            <a:r>
              <a:rPr lang="ar-IQ" sz="2400" b="1" dirty="0"/>
              <a:t> مع المحافظة على الأنشطة الكفوءة والمضيفة للقيمة. وهو ما يعود بالأثر الكبير على الشركة وأداءها.</a:t>
            </a:r>
          </a:p>
          <a:p>
            <a:r>
              <a:rPr lang="ar-IQ" sz="2400" b="1" u="sng" dirty="0" smtClean="0">
                <a:effectLst>
                  <a:outerShdw blurRad="38100" dist="38100" dir="2700000" algn="tl">
                    <a:srgbClr val="000000">
                      <a:alpha val="43137"/>
                    </a:srgbClr>
                  </a:outerShdw>
                </a:effectLst>
              </a:rPr>
              <a:t>3- </a:t>
            </a:r>
            <a:r>
              <a:rPr lang="ar-IQ" sz="2400" b="1" u="sng" dirty="0">
                <a:effectLst>
                  <a:outerShdw blurRad="38100" dist="38100" dir="2700000" algn="tl">
                    <a:srgbClr val="000000">
                      <a:alpha val="43137"/>
                    </a:srgbClr>
                  </a:outerShdw>
                </a:effectLst>
              </a:rPr>
              <a:t>مدى تكامل تقنيات المجموعة الثالثة ( </a:t>
            </a:r>
            <a:r>
              <a:rPr lang="en-US" sz="2400" b="1" u="sng" dirty="0">
                <a:effectLst>
                  <a:outerShdw blurRad="38100" dist="38100" dir="2700000" algn="tl">
                    <a:srgbClr val="000000">
                      <a:alpha val="43137"/>
                    </a:srgbClr>
                  </a:outerShdw>
                </a:effectLst>
              </a:rPr>
              <a:t>T.C</a:t>
            </a:r>
            <a:r>
              <a:rPr lang="ar-IQ" sz="2400" b="1" u="sng" dirty="0">
                <a:effectLst>
                  <a:outerShdw blurRad="38100" dist="38100" dir="2700000" algn="tl">
                    <a:srgbClr val="000000">
                      <a:alpha val="43137"/>
                    </a:srgbClr>
                  </a:outerShdw>
                </a:effectLst>
              </a:rPr>
              <a:t> و </a:t>
            </a:r>
            <a:r>
              <a:rPr lang="en-US" sz="2400" b="1" u="sng" dirty="0">
                <a:effectLst>
                  <a:outerShdw blurRad="38100" dist="38100" dir="2700000" algn="tl">
                    <a:srgbClr val="000000">
                      <a:alpha val="43137"/>
                    </a:srgbClr>
                  </a:outerShdw>
                </a:effectLst>
              </a:rPr>
              <a:t>V.E</a:t>
            </a:r>
            <a:r>
              <a:rPr lang="ar-IQ" sz="2400" b="1" u="sng" dirty="0">
                <a:effectLst>
                  <a:outerShdw blurRad="38100" dist="38100" dir="2700000" algn="tl">
                    <a:srgbClr val="000000">
                      <a:alpha val="43137"/>
                    </a:srgbClr>
                  </a:outerShdw>
                </a:effectLst>
              </a:rPr>
              <a:t> و </a:t>
            </a:r>
            <a:r>
              <a:rPr lang="en-US" sz="2400" b="1" u="sng" dirty="0">
                <a:effectLst>
                  <a:outerShdw blurRad="38100" dist="38100" dir="2700000" algn="tl">
                    <a:srgbClr val="000000">
                      <a:alpha val="43137"/>
                    </a:srgbClr>
                  </a:outerShdw>
                </a:effectLst>
              </a:rPr>
              <a:t>Kaizen</a:t>
            </a:r>
            <a:r>
              <a:rPr lang="ar-IQ" sz="2400" b="1" u="sng" dirty="0">
                <a:effectLst>
                  <a:outerShdw blurRad="38100" dist="38100" dir="2700000" algn="tl">
                    <a:srgbClr val="000000">
                      <a:alpha val="43137"/>
                    </a:srgbClr>
                  </a:outerShdw>
                </a:effectLst>
              </a:rPr>
              <a:t> ) والأثر في خدمة الشركة:</a:t>
            </a:r>
            <a:endParaRPr lang="en-US" sz="2400" b="1" dirty="0">
              <a:effectLst>
                <a:outerShdw blurRad="38100" dist="38100" dir="2700000" algn="tl">
                  <a:srgbClr val="000000">
                    <a:alpha val="43137"/>
                  </a:srgbClr>
                </a:outerShdw>
              </a:effectLst>
            </a:endParaRPr>
          </a:p>
          <a:p>
            <a:r>
              <a:rPr lang="ar-IQ" sz="2400" b="1" dirty="0"/>
              <a:t>اتضح مما سبق انه لتحقيق تقنية </a:t>
            </a:r>
            <a:r>
              <a:rPr lang="en-US" sz="2400" b="1" dirty="0"/>
              <a:t>T.C</a:t>
            </a:r>
            <a:r>
              <a:rPr lang="ar-IQ" sz="2400" b="1" dirty="0"/>
              <a:t> يتم الاعتماد على تقنية هندسة القيمة </a:t>
            </a:r>
            <a:r>
              <a:rPr lang="en-US" sz="2400" b="1" dirty="0"/>
              <a:t>V.E</a:t>
            </a:r>
            <a:r>
              <a:rPr lang="ar-IQ" sz="2400" b="1" dirty="0"/>
              <a:t> بهدف تخفيض التكلفة خلال مرحلة التخطيط والتصميم مع المحافظة على جودة المنتج لضمان الوفاء باحتياجات الزبائن ورضاهم.</a:t>
            </a:r>
            <a:endParaRPr lang="en-US" sz="2400" b="1" dirty="0"/>
          </a:p>
          <a:p>
            <a:r>
              <a:rPr lang="ar-IQ" sz="2400" b="1" dirty="0"/>
              <a:t>فبعد انتقال عملية التسعير من يد الشركة إلى يد الزبائن والذي ينعكس بالأثر على الشركة وجميع المنافسين أصبحت تقنية </a:t>
            </a:r>
            <a:r>
              <a:rPr lang="en-US" sz="2400" b="1" dirty="0"/>
              <a:t>T.C</a:t>
            </a:r>
            <a:r>
              <a:rPr lang="ar-IQ" sz="2400" b="1" dirty="0"/>
              <a:t> هي التقنية الأكثر استجابة لواقع متطلبات الزبائن واحتياجاتهم وذلك من خلال التسعير القائم على أبحاث السوق والعمل على اختيار المنتجات التي تحقق أرباحاً مستهدفة ضمن جودة مواصفات معينة تشبع حاجات الزبائن لإقناعهم بقيمة منتجات الشركة ومنافعها والتي يكونون مستعدين للدفع مقابل عنها.</a:t>
            </a:r>
            <a:endParaRPr lang="en-US" sz="2400" b="1" dirty="0"/>
          </a:p>
          <a:p>
            <a:r>
              <a:rPr lang="ar-IQ" sz="2400" b="1" dirty="0"/>
              <a:t>فنجد إن أفضل تقنية مساندة لعملية تقنية </a:t>
            </a:r>
            <a:r>
              <a:rPr lang="en-US" sz="2400" b="1" dirty="0"/>
              <a:t>T.C</a:t>
            </a:r>
            <a:r>
              <a:rPr lang="ar-IQ" sz="2400" b="1" dirty="0"/>
              <a:t> هي </a:t>
            </a:r>
            <a:r>
              <a:rPr lang="en-US" sz="2400" b="1" dirty="0"/>
              <a:t>V.E</a:t>
            </a:r>
            <a:r>
              <a:rPr lang="ar-IQ" sz="2400" b="1" dirty="0"/>
              <a:t> التي تعد احد أساليب تحسين الجودة وتخفيض التكلفة والتي تستخدم المعلومات المجمعة في عملية تصميم المنتج وإنتاجه واختيار الصفات المختلفة للتصميم والإنتاج، بذلك فان العلاقة بين </a:t>
            </a:r>
            <a:r>
              <a:rPr lang="en-US" sz="2400" b="1" dirty="0"/>
              <a:t>T.C</a:t>
            </a:r>
            <a:r>
              <a:rPr lang="ar-IQ" sz="2400" b="1" dirty="0"/>
              <a:t> و </a:t>
            </a:r>
            <a:r>
              <a:rPr lang="en-US" sz="2400" b="1" dirty="0"/>
              <a:t>V.E</a:t>
            </a:r>
            <a:r>
              <a:rPr lang="ar-IQ" sz="2400" b="1" dirty="0"/>
              <a:t> هي علاقة متداخلة ومتكاملة ولا يمكن إن يكونا مترادفين وسبب استخدام </a:t>
            </a:r>
            <a:r>
              <a:rPr lang="en-US" sz="2400" b="1" dirty="0"/>
              <a:t>V.E</a:t>
            </a:r>
            <a:r>
              <a:rPr lang="ar-IQ" sz="2400" b="1" dirty="0"/>
              <a:t> إلى جانب </a:t>
            </a:r>
            <a:r>
              <a:rPr lang="en-US" sz="2400" b="1" dirty="0"/>
              <a:t>T.C</a:t>
            </a:r>
            <a:r>
              <a:rPr lang="ar-IQ" sz="2400" b="1" dirty="0"/>
              <a:t> وجود شبه كبير بين التقنيتين </a:t>
            </a:r>
            <a:r>
              <a:rPr lang="ar-IQ" sz="2400" b="1" dirty="0" smtClean="0"/>
              <a:t>.</a:t>
            </a:r>
            <a:r>
              <a:rPr lang="en-US" sz="2400" b="1" dirty="0" smtClean="0"/>
              <a:t> </a:t>
            </a:r>
            <a:r>
              <a:rPr lang="ar-IQ" sz="2400" b="1" dirty="0" smtClean="0"/>
              <a:t>أما </a:t>
            </a:r>
            <a:r>
              <a:rPr lang="ar-IQ" sz="2400" b="1" dirty="0"/>
              <a:t>التحسين المستمر </a:t>
            </a:r>
            <a:r>
              <a:rPr lang="en-US" sz="2400" b="1" dirty="0"/>
              <a:t>Kaizen</a:t>
            </a:r>
            <a:r>
              <a:rPr lang="ar-IQ" sz="2400" b="1" dirty="0"/>
              <a:t> فيعد أمراً ضرورياً في ظل الرؤية الإستراتيجية لتخطيط ورقابة التكاليف بقصد خفض التكاليف للمنتجات الجديدة أو القائمة بالفعل</a:t>
            </a:r>
            <a:r>
              <a:rPr lang="ar-IQ" sz="2400" b="1" dirty="0" smtClean="0"/>
              <a:t>.</a:t>
            </a:r>
            <a:r>
              <a:rPr lang="en-US" sz="2400" b="1" dirty="0" smtClean="0"/>
              <a:t> </a:t>
            </a:r>
            <a:r>
              <a:rPr lang="ar-IQ" sz="2400" b="1" dirty="0" smtClean="0"/>
              <a:t>فتقنية </a:t>
            </a:r>
            <a:r>
              <a:rPr lang="en-US" sz="2400" b="1" dirty="0"/>
              <a:t>Kaizen</a:t>
            </a:r>
            <a:r>
              <a:rPr lang="ar-IQ" sz="2400" b="1" dirty="0"/>
              <a:t> تعتبر مكملة لـ </a:t>
            </a:r>
            <a:r>
              <a:rPr lang="en-US" sz="2400" b="1" dirty="0"/>
              <a:t>T.C</a:t>
            </a:r>
            <a:r>
              <a:rPr lang="ar-IQ" sz="2400" b="1" dirty="0"/>
              <a:t> والتكامل بينهما واضح خصوصاً إن هدف كل منها هو تخفيض التكلفة الكلية للمنتج بالرغم من اختلاف مناطق إجراء التخفيض، فالـ </a:t>
            </a:r>
            <a:r>
              <a:rPr lang="en-US" sz="2400" b="1" dirty="0"/>
              <a:t>Kaizen </a:t>
            </a:r>
            <a:r>
              <a:rPr lang="ar-IQ" sz="2400" b="1" dirty="0"/>
              <a:t>  يركز على مراحل التصميم والإنتاج والتسويق وخدمة الزبائن من دورة حياة المنتجات.</a:t>
            </a:r>
            <a:endParaRPr lang="en-US" sz="2400" b="1" dirty="0"/>
          </a:p>
        </p:txBody>
      </p:sp>
    </p:spTree>
    <p:extLst>
      <p:ext uri="{BB962C8B-B14F-4D97-AF65-F5344CB8AC3E}">
        <p14:creationId xmlns:p14="http://schemas.microsoft.com/office/powerpoint/2010/main" val="3188945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2139" y="560364"/>
            <a:ext cx="11450470" cy="1077218"/>
          </a:xfrm>
          <a:prstGeom prst="rect">
            <a:avLst/>
          </a:prstGeom>
        </p:spPr>
        <p:txBody>
          <a:bodyPr wrap="square">
            <a:spAutoFit/>
          </a:bodyPr>
          <a:lstStyle/>
          <a:p>
            <a:endParaRPr lang="en-US" sz="3200" dirty="0"/>
          </a:p>
          <a:p>
            <a:endParaRPr lang="en-US" sz="3200" dirty="0"/>
          </a:p>
        </p:txBody>
      </p:sp>
      <p:sp>
        <p:nvSpPr>
          <p:cNvPr id="3" name="Rectangle 2"/>
          <p:cNvSpPr/>
          <p:nvPr/>
        </p:nvSpPr>
        <p:spPr>
          <a:xfrm>
            <a:off x="109182" y="150125"/>
            <a:ext cx="12082818" cy="6832640"/>
          </a:xfrm>
          <a:prstGeom prst="rect">
            <a:avLst/>
          </a:prstGeom>
        </p:spPr>
        <p:txBody>
          <a:bodyPr wrap="square">
            <a:spAutoFit/>
          </a:bodyPr>
          <a:lstStyle/>
          <a:p>
            <a:r>
              <a:rPr lang="ar-IQ" sz="2800" b="1" dirty="0"/>
              <a:t>أما </a:t>
            </a:r>
            <a:r>
              <a:rPr lang="en-US" sz="2800" b="1" dirty="0"/>
              <a:t>T.C</a:t>
            </a:r>
            <a:r>
              <a:rPr lang="ar-IQ" sz="2800" b="1" dirty="0"/>
              <a:t> فتركز على مراحل ما قبل الإنتاج وان التكامل بين </a:t>
            </a:r>
            <a:r>
              <a:rPr lang="en-US" sz="2800" b="1" dirty="0"/>
              <a:t>T.C</a:t>
            </a:r>
            <a:r>
              <a:rPr lang="ar-IQ" sz="2800" b="1" dirty="0"/>
              <a:t> و </a:t>
            </a:r>
            <a:r>
              <a:rPr lang="en-US" sz="2800" b="1" dirty="0"/>
              <a:t>Kaizen</a:t>
            </a:r>
            <a:r>
              <a:rPr lang="ar-IQ" sz="2800" b="1" dirty="0"/>
              <a:t> يظهر من خلال الدعم الذي يقدمه الـ </a:t>
            </a:r>
            <a:r>
              <a:rPr lang="en-US" sz="2800" b="1" dirty="0"/>
              <a:t>Kaizen</a:t>
            </a:r>
            <a:r>
              <a:rPr lang="ar-IQ" sz="2800" b="1" dirty="0"/>
              <a:t> بعد دخول المنتج إلى الإنتاج حيث سيكون من العوامل المؤكدة لخفض الكلف ورفع الربحية في حالة استخدام هذا التكامل بينهما .</a:t>
            </a:r>
          </a:p>
          <a:p>
            <a:r>
              <a:rPr lang="ar-IQ" sz="2800" b="1" dirty="0"/>
              <a:t>بذلك فان عمل تقنية </a:t>
            </a:r>
            <a:r>
              <a:rPr lang="en-US" sz="2800" b="1" dirty="0"/>
              <a:t>Kaizen</a:t>
            </a:r>
            <a:r>
              <a:rPr lang="ar-IQ" sz="2800" b="1" dirty="0"/>
              <a:t> في تخفيض الكلف يكون عن طريق تحسينات إضافية لعملية الإنتاج الحالية أو لعملية تصميم المنتج. وان أوجه الشبه كبيرة بين </a:t>
            </a:r>
            <a:r>
              <a:rPr lang="en-US" sz="2800" b="1" dirty="0"/>
              <a:t>V.E</a:t>
            </a:r>
            <a:r>
              <a:rPr lang="ar-IQ" sz="2800" b="1" dirty="0"/>
              <a:t> و </a:t>
            </a:r>
            <a:r>
              <a:rPr lang="en-US" sz="2800" b="1" dirty="0"/>
              <a:t>Kaizen</a:t>
            </a:r>
            <a:r>
              <a:rPr lang="ar-IQ" sz="2800" b="1" dirty="0"/>
              <a:t> ويبرز التكامل بين التقنيتين بحيث يكمل أحدهما الآخر فكلاهما يسعى إلى التحسين التدريجي المستمر  وان </a:t>
            </a:r>
            <a:r>
              <a:rPr lang="en-US" sz="2800" b="1" dirty="0"/>
              <a:t>V.E</a:t>
            </a:r>
            <a:r>
              <a:rPr lang="ar-IQ" sz="2800" b="1" dirty="0"/>
              <a:t> يذهب تركيزها على المنتج وبدرجة قليلة على العملية أما </a:t>
            </a:r>
            <a:r>
              <a:rPr lang="en-US" sz="2800" b="1" dirty="0"/>
              <a:t>Kaizen</a:t>
            </a:r>
            <a:r>
              <a:rPr lang="ar-IQ" sz="2800" b="1" dirty="0"/>
              <a:t> فينصب عمله على العملية والمنتج، وان عمل </a:t>
            </a:r>
            <a:r>
              <a:rPr lang="en-US" sz="2800" b="1" dirty="0"/>
              <a:t>V.E</a:t>
            </a:r>
            <a:r>
              <a:rPr lang="ar-IQ" sz="2800" b="1" dirty="0"/>
              <a:t> يقع ضمن المدى القصير إلا أنها تحدث تراكمات تحسينية على المدى الطويل أما </a:t>
            </a:r>
            <a:r>
              <a:rPr lang="en-US" sz="2800" b="1" dirty="0"/>
              <a:t>Kaizen</a:t>
            </a:r>
            <a:r>
              <a:rPr lang="ar-IQ" sz="2800" b="1" dirty="0"/>
              <a:t> فيعمل ضمن المدى الطويل، هذا وان كلا التقنيتين تستندان في عملهما إلى معلومات التكاليف الناتجة عن الأنظمة المطبقة، كما إن </a:t>
            </a:r>
            <a:r>
              <a:rPr lang="en-US" sz="2800" b="1" dirty="0"/>
              <a:t>V.E</a:t>
            </a:r>
            <a:r>
              <a:rPr lang="ar-IQ" sz="2800" b="1" dirty="0"/>
              <a:t> أوسع فهي تهدف إلى تخفيض التكلفة مع المحافظة على الوظيفة والجودة ثابتتين أو زيادة الوظيفة والجودة مع المحافظة على التكلفة ثابتة أو الاثنين معاً، أما </a:t>
            </a:r>
            <a:r>
              <a:rPr lang="en-US" sz="2800" b="1" dirty="0"/>
              <a:t>Kaizen</a:t>
            </a:r>
            <a:r>
              <a:rPr lang="ar-IQ" sz="2800" b="1" dirty="0"/>
              <a:t> فيركز على هدف تحقيق الجودة في الأداء قياساً إلى تخفيض التكلفة .</a:t>
            </a:r>
            <a:endParaRPr lang="en-US" sz="2800" b="1" dirty="0"/>
          </a:p>
          <a:p>
            <a:r>
              <a:rPr lang="ar-IQ" sz="2800" b="1" dirty="0"/>
              <a:t>ولجمع هذه العلاقات التكاملية والترابطية بين تقنيات </a:t>
            </a:r>
            <a:r>
              <a:rPr lang="en-US" sz="2800" b="1" dirty="0"/>
              <a:t>T.C</a:t>
            </a:r>
            <a:r>
              <a:rPr lang="ar-IQ" sz="2800" b="1" dirty="0"/>
              <a:t> و </a:t>
            </a:r>
            <a:r>
              <a:rPr lang="en-US" sz="2800" b="1" dirty="0"/>
              <a:t>V.E</a:t>
            </a:r>
            <a:r>
              <a:rPr lang="ar-IQ" sz="2800" b="1" dirty="0"/>
              <a:t> و </a:t>
            </a:r>
            <a:r>
              <a:rPr lang="en-US" sz="2800" b="1" dirty="0"/>
              <a:t>Kaizen</a:t>
            </a:r>
            <a:r>
              <a:rPr lang="ar-IQ" sz="2800" b="1" dirty="0"/>
              <a:t> أثراً على الشركة وأهدافها لأن أهداف تلك التقنيات واثأر ترابطها تتفق وتعود بالأثر الإيجابي على الشركة، و يظهر في القيمة التي تمتلكها منتجاتها المقدمة أو خدماتها المؤداة .</a:t>
            </a:r>
            <a:endParaRPr lang="en-US" sz="2800" b="1" dirty="0"/>
          </a:p>
          <a:p>
            <a:endParaRPr lang="en-US" b="1" dirty="0"/>
          </a:p>
        </p:txBody>
      </p:sp>
    </p:spTree>
    <p:extLst>
      <p:ext uri="{BB962C8B-B14F-4D97-AF65-F5344CB8AC3E}">
        <p14:creationId xmlns:p14="http://schemas.microsoft.com/office/powerpoint/2010/main" val="17160790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1999" cy="6124754"/>
          </a:xfrm>
          <a:prstGeom prst="rect">
            <a:avLst/>
          </a:prstGeom>
        </p:spPr>
        <p:txBody>
          <a:bodyPr wrap="square">
            <a:spAutoFit/>
          </a:bodyPr>
          <a:lstStyle/>
          <a:p>
            <a:r>
              <a:rPr lang="ar-IQ" sz="2800" b="1" dirty="0"/>
              <a:t>ويتضمن </a:t>
            </a:r>
            <a:r>
              <a:rPr lang="ar-IQ" sz="2800" b="1" dirty="0" smtClean="0"/>
              <a:t>المحاضرة  </a:t>
            </a:r>
            <a:r>
              <a:rPr lang="ar-IQ" sz="2800" b="1" dirty="0"/>
              <a:t>عدة محاور وكالاتي :</a:t>
            </a:r>
          </a:p>
          <a:p>
            <a:endParaRPr lang="en-US" sz="2800" b="1" dirty="0"/>
          </a:p>
          <a:p>
            <a:r>
              <a:rPr lang="ar-IQ" sz="2800" b="1" dirty="0"/>
              <a:t>أولاً: مفهوم إدارة التكلفة .</a:t>
            </a:r>
          </a:p>
          <a:p>
            <a:endParaRPr lang="en-US" sz="2800" b="1" dirty="0"/>
          </a:p>
          <a:p>
            <a:r>
              <a:rPr lang="ar-IQ" sz="2800" b="1" dirty="0"/>
              <a:t>ثانياً: تقنيات واساليب إدارة التكلفة في ظل بيئة التصنيع الحديثة ويضم أربعة مجموعات :</a:t>
            </a:r>
            <a:endParaRPr lang="en-US" sz="2800" b="1" dirty="0"/>
          </a:p>
          <a:p>
            <a:r>
              <a:rPr lang="ar-IQ" sz="2800" b="1" dirty="0"/>
              <a:t>المجموعة الأولى : وتضم التقنيات ( الإنتاج في الوقت المحدد، إدارة الجودة الشاملة ) .</a:t>
            </a:r>
            <a:endParaRPr lang="en-US" sz="2800" b="1" dirty="0"/>
          </a:p>
          <a:p>
            <a:r>
              <a:rPr lang="ar-IQ" sz="2800" b="1" dirty="0"/>
              <a:t>المجموعة الثانية : وتضم التقنيات ( التكلفة على أساس الأنشطة ، الإدارة على أساس الأنشطة ، الموازنة على أساس الأنشطة ) .</a:t>
            </a:r>
            <a:endParaRPr lang="en-US" sz="2800" b="1" dirty="0"/>
          </a:p>
          <a:p>
            <a:r>
              <a:rPr lang="ar-IQ" sz="2800" b="1" dirty="0"/>
              <a:t>المجموعة الثالثة : وتضم التقنيات ( التكلفة المستهدفة ، هندسة القيمة ، التحسين المستمر ) .</a:t>
            </a:r>
            <a:endParaRPr lang="en-US" sz="2800" b="1" dirty="0"/>
          </a:p>
          <a:p>
            <a:r>
              <a:rPr lang="ar-IQ" sz="2800" b="1" dirty="0"/>
              <a:t>المجموعة الرابعة : وتضم التقنيات ( المقارنة المرجعية ، نظرية القيود ، بطاقة العلامات المتوازنة ) .</a:t>
            </a:r>
          </a:p>
          <a:p>
            <a:endParaRPr lang="en-US" sz="2800" b="1" dirty="0"/>
          </a:p>
          <a:p>
            <a:r>
              <a:rPr lang="ar-IQ" sz="2800" b="1" dirty="0"/>
              <a:t>ثالثاً: علاقات التكامل بين تقنيات كل مجموعة وتقنيات المجاميع ككل .</a:t>
            </a:r>
          </a:p>
          <a:p>
            <a:endParaRPr lang="en-US" sz="2800" b="1" dirty="0"/>
          </a:p>
          <a:p>
            <a:r>
              <a:rPr lang="ar-IQ" sz="2800" b="1" dirty="0"/>
              <a:t>رابعا : الاستنتاجات والتوصيات </a:t>
            </a:r>
            <a:endParaRPr lang="en-US" sz="2800" b="1" dirty="0"/>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843" y="413495"/>
            <a:ext cx="11477766" cy="507831"/>
          </a:xfrm>
          <a:prstGeom prst="rect">
            <a:avLst/>
          </a:prstGeom>
        </p:spPr>
        <p:txBody>
          <a:bodyPr wrap="square">
            <a:spAutoFit/>
          </a:bodyPr>
          <a:lstStyle/>
          <a:p>
            <a:pPr algn="just">
              <a:spcAft>
                <a:spcPts val="800"/>
              </a:spcAft>
            </a:pPr>
            <a:r>
              <a:rPr lang="ar-EG" sz="2700" dirty="0" smtClean="0">
                <a:solidFill>
                  <a:srgbClr val="000000"/>
                </a:solidFill>
                <a:latin typeface="Calibri" panose="020F0502020204030204" pitchFamily="34" charset="0"/>
                <a:ea typeface="Times New Roman" panose="02020603050405020304" pitchFamily="18" charset="0"/>
              </a:rPr>
              <a:t>.</a:t>
            </a:r>
            <a:endParaRPr lang="en-US" sz="2700" dirty="0">
              <a:effectLst/>
              <a:latin typeface="Calibri" panose="020F0502020204030204" pitchFamily="34" charset="0"/>
              <a:ea typeface="Calibri" panose="020F0502020204030204" pitchFamily="34" charset="0"/>
            </a:endParaRPr>
          </a:p>
        </p:txBody>
      </p:sp>
      <p:sp>
        <p:nvSpPr>
          <p:cNvPr id="4" name="Rectangle 3"/>
          <p:cNvSpPr/>
          <p:nvPr/>
        </p:nvSpPr>
        <p:spPr>
          <a:xfrm>
            <a:off x="0" y="204716"/>
            <a:ext cx="12023678" cy="5016758"/>
          </a:xfrm>
          <a:prstGeom prst="rect">
            <a:avLst/>
          </a:prstGeom>
        </p:spPr>
        <p:txBody>
          <a:bodyPr wrap="square">
            <a:spAutoFit/>
          </a:bodyPr>
          <a:lstStyle/>
          <a:p>
            <a:r>
              <a:rPr lang="ar-IQ" sz="3200" b="1" dirty="0" smtClean="0">
                <a:effectLst>
                  <a:outerShdw blurRad="38100" dist="38100" dir="2700000" algn="tl">
                    <a:srgbClr val="000000">
                      <a:alpha val="43137"/>
                    </a:srgbClr>
                  </a:outerShdw>
                </a:effectLst>
              </a:rPr>
              <a:t>4- </a:t>
            </a:r>
            <a:r>
              <a:rPr lang="ar-IQ" sz="3200" b="1" u="sng" dirty="0" smtClean="0">
                <a:effectLst>
                  <a:outerShdw blurRad="38100" dist="38100" dir="2700000" algn="tl">
                    <a:srgbClr val="000000">
                      <a:alpha val="43137"/>
                    </a:srgbClr>
                  </a:outerShdw>
                </a:effectLst>
              </a:rPr>
              <a:t>مدى تكامل تقنيات المجموعة الرابعة  (</a:t>
            </a:r>
            <a:r>
              <a:rPr lang="en-US" sz="3200" b="1" u="sng" dirty="0" smtClean="0">
                <a:effectLst>
                  <a:outerShdw blurRad="38100" dist="38100" dir="2700000" algn="tl">
                    <a:srgbClr val="000000">
                      <a:alpha val="43137"/>
                    </a:srgbClr>
                  </a:outerShdw>
                </a:effectLst>
              </a:rPr>
              <a:t>   BENG </a:t>
            </a:r>
            <a:r>
              <a:rPr lang="ar-IQ" sz="3200" b="1" u="sng" dirty="0" smtClean="0">
                <a:effectLst>
                  <a:outerShdw blurRad="38100" dist="38100" dir="2700000" algn="tl">
                    <a:srgbClr val="000000">
                      <a:alpha val="43137"/>
                    </a:srgbClr>
                  </a:outerShdw>
                </a:effectLst>
              </a:rPr>
              <a:t>و</a:t>
            </a:r>
            <a:r>
              <a:rPr lang="en-US" sz="3200" b="1" u="sng" dirty="0" smtClean="0">
                <a:effectLst>
                  <a:outerShdw blurRad="38100" dist="38100" dir="2700000" algn="tl">
                    <a:srgbClr val="000000">
                      <a:alpha val="43137"/>
                    </a:srgbClr>
                  </a:outerShdw>
                </a:effectLst>
              </a:rPr>
              <a:t> TOC</a:t>
            </a:r>
            <a:r>
              <a:rPr lang="ar-IQ" sz="3200" b="1" u="sng" dirty="0" smtClean="0">
                <a:effectLst>
                  <a:outerShdw blurRad="38100" dist="38100" dir="2700000" algn="tl">
                    <a:srgbClr val="000000">
                      <a:alpha val="43137"/>
                    </a:srgbClr>
                  </a:outerShdw>
                </a:effectLst>
              </a:rPr>
              <a:t> و</a:t>
            </a:r>
            <a:r>
              <a:rPr lang="en-US" sz="3200" b="1" u="sng" dirty="0" smtClean="0">
                <a:effectLst>
                  <a:outerShdw blurRad="38100" dist="38100" dir="2700000" algn="tl">
                    <a:srgbClr val="000000">
                      <a:alpha val="43137"/>
                    </a:srgbClr>
                  </a:outerShdw>
                </a:effectLst>
              </a:rPr>
              <a:t>BSC</a:t>
            </a:r>
            <a:r>
              <a:rPr lang="ar-IQ" sz="3200" b="1" u="sng" dirty="0" smtClean="0">
                <a:effectLst>
                  <a:outerShdw blurRad="38100" dist="38100" dir="2700000" algn="tl">
                    <a:srgbClr val="000000">
                      <a:alpha val="43137"/>
                    </a:srgbClr>
                  </a:outerShdw>
                </a:effectLst>
              </a:rPr>
              <a:t> ) وتكامل التقنيات ككل والأثر في خدمة الشركة .</a:t>
            </a:r>
          </a:p>
          <a:p>
            <a:endParaRPr lang="ar-IQ" sz="3200" b="1" u="sng" dirty="0" smtClean="0">
              <a:effectLst>
                <a:outerShdw blurRad="38100" dist="38100" dir="2700000" algn="tl">
                  <a:srgbClr val="000000">
                    <a:alpha val="43137"/>
                  </a:srgbClr>
                </a:outerShdw>
              </a:effectLst>
            </a:endParaRPr>
          </a:p>
          <a:p>
            <a:endParaRPr lang="en-US" sz="3200" dirty="0" smtClean="0">
              <a:effectLst>
                <a:outerShdw blurRad="38100" dist="38100" dir="2700000" algn="tl">
                  <a:srgbClr val="000000">
                    <a:alpha val="43137"/>
                  </a:srgbClr>
                </a:outerShdw>
              </a:effectLst>
            </a:endParaRPr>
          </a:p>
          <a:p>
            <a:pPr algn="just"/>
            <a:r>
              <a:rPr lang="ar-IQ" sz="3200" b="1" dirty="0" smtClean="0"/>
              <a:t>إن بطاقة العلامات المتوازنة تسهم في توفير معلومات غير مالية لإدارة الشركة تساعد في قياس الأداء وهذه التقنية تتكامل معها تقنية </a:t>
            </a:r>
            <a:r>
              <a:rPr lang="en-US" sz="3200" b="1" dirty="0" smtClean="0"/>
              <a:t>TQM</a:t>
            </a:r>
            <a:r>
              <a:rPr lang="ar-IQ" sz="3200" b="1" dirty="0" smtClean="0"/>
              <a:t> لتحقيق الجودة وقياس مدى قدرة الشركة على الأداء بالشكل الذي يحقق مصالحها وأهدافها. </a:t>
            </a:r>
          </a:p>
          <a:p>
            <a:pPr algn="just"/>
            <a:r>
              <a:rPr lang="ar-IQ" sz="3200" b="1" dirty="0" smtClean="0"/>
              <a:t>وتتكامل بطاقة العلامات المتوازنة مع المقارنة المرجعية في تحديد المؤشرات والمقاييس للاداء للشركات وتحاول تلافي القيود والاختنافات التي تجسدها نظرية القيود لتحقيق انسيابية بالعمليات الداخلية وهو احد المناظير لبطاقة العلامات المتوا</a:t>
            </a:r>
            <a:r>
              <a:rPr lang="ar-IQ" sz="3200" dirty="0" smtClean="0"/>
              <a:t>زنة .</a:t>
            </a:r>
            <a:endParaRPr lang="en-US" sz="3200" dirty="0"/>
          </a:p>
        </p:txBody>
      </p:sp>
    </p:spTree>
    <p:extLst>
      <p:ext uri="{BB962C8B-B14F-4D97-AF65-F5344CB8AC3E}">
        <p14:creationId xmlns:p14="http://schemas.microsoft.com/office/powerpoint/2010/main" val="3223641447"/>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20733"/>
            <a:ext cx="11532358" cy="492443"/>
          </a:xfrm>
          <a:prstGeom prst="rect">
            <a:avLst/>
          </a:prstGeom>
        </p:spPr>
        <p:txBody>
          <a:bodyPr wrap="square">
            <a:spAutoFit/>
          </a:bodyPr>
          <a:lstStyle/>
          <a:p>
            <a:pPr algn="just">
              <a:spcAft>
                <a:spcPts val="800"/>
              </a:spcAft>
            </a:pPr>
            <a:r>
              <a:rPr lang="ar-SA" sz="2600" dirty="0">
                <a:solidFill>
                  <a:srgbClr val="000000"/>
                </a:solidFill>
                <a:latin typeface="Calibri" panose="020F0502020204030204" pitchFamily="34" charset="0"/>
                <a:ea typeface="Times New Roman" panose="02020603050405020304" pitchFamily="18" charset="0"/>
              </a:rPr>
              <a:t> </a:t>
            </a:r>
            <a:endParaRPr lang="en-US" sz="2600" dirty="0">
              <a:effectLst/>
              <a:latin typeface="Calibri" panose="020F0502020204030204" pitchFamily="34" charset="0"/>
              <a:ea typeface="Calibri" panose="020F0502020204030204" pitchFamily="34" charset="0"/>
            </a:endParaRPr>
          </a:p>
        </p:txBody>
      </p:sp>
      <p:sp>
        <p:nvSpPr>
          <p:cNvPr id="4" name="Rectangle 3"/>
          <p:cNvSpPr/>
          <p:nvPr/>
        </p:nvSpPr>
        <p:spPr>
          <a:xfrm>
            <a:off x="0" y="-1"/>
            <a:ext cx="12192000" cy="6740307"/>
          </a:xfrm>
          <a:prstGeom prst="rect">
            <a:avLst/>
          </a:prstGeom>
        </p:spPr>
        <p:txBody>
          <a:bodyPr wrap="square">
            <a:spAutoFit/>
          </a:bodyPr>
          <a:lstStyle/>
          <a:p>
            <a:pPr algn="ctr"/>
            <a:r>
              <a:rPr lang="ar-IQ" sz="2400" b="1" u="sng" dirty="0">
                <a:effectLst>
                  <a:outerShdw blurRad="38100" dist="38100" dir="2700000" algn="tl">
                    <a:srgbClr val="000000">
                      <a:alpha val="43137"/>
                    </a:srgbClr>
                  </a:outerShdw>
                </a:effectLst>
              </a:rPr>
              <a:t>رابعا : الاستنتاجات والتوصيات</a:t>
            </a:r>
            <a:endParaRPr lang="en-US" sz="2400" b="1" u="sng" dirty="0">
              <a:effectLst>
                <a:outerShdw blurRad="38100" dist="38100" dir="2700000" algn="tl">
                  <a:srgbClr val="000000">
                    <a:alpha val="43137"/>
                  </a:srgbClr>
                </a:outerShdw>
              </a:effectLst>
            </a:endParaRPr>
          </a:p>
          <a:p>
            <a:r>
              <a:rPr lang="ar-IQ" sz="2400" b="1" dirty="0"/>
              <a:t> </a:t>
            </a:r>
            <a:endParaRPr lang="en-US" sz="2400" dirty="0"/>
          </a:p>
          <a:p>
            <a:pPr marL="457200" indent="-457200">
              <a:buAutoNum type="arabic1Minus"/>
            </a:pPr>
            <a:r>
              <a:rPr lang="ar-IQ" sz="2400" b="1" u="sng" dirty="0">
                <a:effectLst>
                  <a:outerShdw blurRad="38100" dist="38100" dir="2700000" algn="tl">
                    <a:srgbClr val="000000">
                      <a:alpha val="43137"/>
                    </a:srgbClr>
                  </a:outerShdw>
                </a:effectLst>
              </a:rPr>
              <a:t>الاستنتاجات </a:t>
            </a:r>
          </a:p>
          <a:p>
            <a:endParaRPr lang="en-US" sz="2400" b="1" u="sng" dirty="0">
              <a:effectLst>
                <a:outerShdw blurRad="38100" dist="38100" dir="2700000" algn="tl">
                  <a:srgbClr val="000000">
                    <a:alpha val="43137"/>
                  </a:srgbClr>
                </a:outerShdw>
              </a:effectLst>
            </a:endParaRPr>
          </a:p>
          <a:p>
            <a:pPr lvl="0"/>
            <a:r>
              <a:rPr lang="ar-IQ" sz="2400" dirty="0"/>
              <a:t>1- </a:t>
            </a:r>
            <a:r>
              <a:rPr lang="ar-IQ" sz="2400" b="1" dirty="0"/>
              <a:t>توفر إدارة التكلفة المعلومات التي تحتاجها إدارة الشركة سواء كانت معلومات مالية او غير مالية من خلال مستجدات محاسبة التكاليف والمتمثلة بتقنيات إدارة التكلفة.</a:t>
            </a:r>
            <a:endParaRPr lang="en-US" sz="2400" b="1" dirty="0"/>
          </a:p>
          <a:p>
            <a:pPr lvl="0"/>
            <a:r>
              <a:rPr lang="ar-IQ" sz="2400" b="1" dirty="0"/>
              <a:t>2- تساعد إدارة التكلفة ومن خلال التقنيات المستجدة في محاسبة التكاليف إظهار تكلفة المنتجات بدقة ورقابتها وقياس الأداء عن طريق متابعة الكلف من خلال استخدام العلاقات السببية بين الكلف والأنشطة بما يساعد مواصلة الاستراتيجيات التنظيمية .</a:t>
            </a:r>
            <a:endParaRPr lang="en-US" sz="2400" b="1" dirty="0"/>
          </a:p>
          <a:p>
            <a:pPr lvl="0"/>
            <a:r>
              <a:rPr lang="ar-IQ" sz="2400" b="1" dirty="0"/>
              <a:t>3- وجود علاقة تكامل وترابط بين التقنيات </a:t>
            </a:r>
            <a:r>
              <a:rPr lang="en-US" sz="2400" b="1" dirty="0"/>
              <a:t>JIT</a:t>
            </a:r>
            <a:r>
              <a:rPr lang="ar-IQ" sz="2400" b="1" dirty="0"/>
              <a:t> و </a:t>
            </a:r>
            <a:r>
              <a:rPr lang="en-US" sz="2400" b="1" dirty="0"/>
              <a:t>TQM</a:t>
            </a:r>
            <a:r>
              <a:rPr lang="ar-IQ" sz="2400" b="1" dirty="0"/>
              <a:t> وذلك من خلال:</a:t>
            </a:r>
            <a:endParaRPr lang="en-US" sz="2400" b="1" dirty="0"/>
          </a:p>
          <a:p>
            <a:pPr lvl="0"/>
            <a:r>
              <a:rPr lang="ar-IQ" sz="2400" b="1" dirty="0"/>
              <a:t>أ- من المقومات الأساسية لتقنية </a:t>
            </a:r>
            <a:r>
              <a:rPr lang="en-US" sz="2400" b="1" dirty="0"/>
              <a:t>JIT</a:t>
            </a:r>
            <a:r>
              <a:rPr lang="ar-IQ" sz="2400" b="1" dirty="0"/>
              <a:t> هو تقنية </a:t>
            </a:r>
            <a:r>
              <a:rPr lang="en-US" sz="2400" b="1" dirty="0"/>
              <a:t>TQM</a:t>
            </a:r>
            <a:r>
              <a:rPr lang="ar-IQ" sz="2400" b="1" dirty="0"/>
              <a:t> واعتبارها أمراً جوهرياً فيها، وذلك لأن </a:t>
            </a:r>
            <a:r>
              <a:rPr lang="en-US" sz="2400" b="1" dirty="0"/>
              <a:t>TQM</a:t>
            </a:r>
            <a:r>
              <a:rPr lang="ar-IQ" sz="2400" b="1" dirty="0"/>
              <a:t> تسعى للارتقاء بالجودة على مستوى الشركة ككل وليس للمنتج فقط.</a:t>
            </a:r>
            <a:endParaRPr lang="en-US" sz="2400" b="1" dirty="0"/>
          </a:p>
          <a:p>
            <a:r>
              <a:rPr lang="ar-IQ" sz="2400" b="1" dirty="0"/>
              <a:t>ب- من أعلاه نجد إن التقنيات </a:t>
            </a:r>
            <a:r>
              <a:rPr lang="en-US" sz="2400" b="1" dirty="0"/>
              <a:t>JIT</a:t>
            </a:r>
            <a:r>
              <a:rPr lang="ar-IQ" sz="2400" b="1" dirty="0"/>
              <a:t> و </a:t>
            </a:r>
            <a:r>
              <a:rPr lang="en-US" sz="2400" b="1" dirty="0"/>
              <a:t>TQM</a:t>
            </a:r>
            <a:r>
              <a:rPr lang="ar-IQ" sz="2400" b="1" dirty="0"/>
              <a:t> تتكامل من حيث آلية التنفيذ وتترابط من حيث تحقيق الأهداف.</a:t>
            </a:r>
            <a:endParaRPr lang="en-US" sz="2400" b="1" dirty="0"/>
          </a:p>
          <a:p>
            <a:pPr lvl="0"/>
            <a:r>
              <a:rPr lang="ar-IQ" sz="2400" b="1" dirty="0"/>
              <a:t>4- وجود علاقة تكامل وترابط بين التقنيات </a:t>
            </a:r>
            <a:r>
              <a:rPr lang="en-US" sz="2400" b="1" dirty="0"/>
              <a:t>ABC</a:t>
            </a:r>
            <a:r>
              <a:rPr lang="ar-IQ" sz="2400" b="1" dirty="0"/>
              <a:t> و </a:t>
            </a:r>
            <a:r>
              <a:rPr lang="en-US" sz="2400" b="1" dirty="0"/>
              <a:t>ABM</a:t>
            </a:r>
            <a:r>
              <a:rPr lang="ar-IQ" sz="2400" b="1" dirty="0"/>
              <a:t> و </a:t>
            </a:r>
            <a:r>
              <a:rPr lang="en-US" sz="2400" b="1" dirty="0"/>
              <a:t>ABB</a:t>
            </a:r>
            <a:r>
              <a:rPr lang="ar-IQ" sz="2400" b="1" dirty="0"/>
              <a:t> وذلك من خلال:</a:t>
            </a:r>
            <a:endParaRPr lang="en-US" sz="2400" b="1" dirty="0"/>
          </a:p>
          <a:p>
            <a:pPr lvl="0"/>
            <a:r>
              <a:rPr lang="ar-IQ" sz="2400" b="1" dirty="0"/>
              <a:t>أ- تقوم تقنية </a:t>
            </a:r>
            <a:r>
              <a:rPr lang="en-US" sz="2400" b="1" dirty="0"/>
              <a:t>ABC</a:t>
            </a:r>
            <a:r>
              <a:rPr lang="ar-IQ" sz="2400" b="1" dirty="0"/>
              <a:t> على أساس تقسيم الشركة إلى عدة أنشطة واعتبار أن الأنشطة هي التي تستهلك الموارد ومن ثم المنتجات تستهلك تلك الأنشطة وان </a:t>
            </a:r>
            <a:r>
              <a:rPr lang="en-US" sz="2400" b="1" dirty="0"/>
              <a:t>ABC</a:t>
            </a:r>
            <a:r>
              <a:rPr lang="ar-IQ" sz="2400" b="1" dirty="0"/>
              <a:t> يعتبر مصدراً مهماً للمعلومات لانطلاق تقنية </a:t>
            </a:r>
            <a:r>
              <a:rPr lang="en-US" sz="2400" b="1" dirty="0"/>
              <a:t>ABM</a:t>
            </a:r>
            <a:r>
              <a:rPr lang="ar-IQ" sz="2400" b="1" dirty="0"/>
              <a:t>. </a:t>
            </a:r>
            <a:endParaRPr lang="en-US" sz="2400" b="1" dirty="0"/>
          </a:p>
          <a:p>
            <a:pPr lvl="0"/>
            <a:r>
              <a:rPr lang="ar-IQ" sz="2400" b="1" dirty="0"/>
              <a:t>ب- يعمل </a:t>
            </a:r>
            <a:r>
              <a:rPr lang="en-US" sz="2400" b="1" dirty="0"/>
              <a:t>ABC</a:t>
            </a:r>
            <a:r>
              <a:rPr lang="ar-IQ" sz="2400" b="1" dirty="0"/>
              <a:t> على تحديد الأنشطة التي تضيف قيمة والأنشطة التي لا تضيف قيمة و</a:t>
            </a:r>
            <a:r>
              <a:rPr lang="en-US" sz="2400" b="1" dirty="0"/>
              <a:t>ABM</a:t>
            </a:r>
            <a:r>
              <a:rPr lang="ar-IQ" sz="2400" b="1" dirty="0"/>
              <a:t> يعمل على تحديد الأنشطة الضرورية والكفوءة والأنشطة غير الضرورية وغير الكفوءة. </a:t>
            </a:r>
            <a:endParaRPr lang="en-US" sz="2400" b="1" dirty="0"/>
          </a:p>
        </p:txBody>
      </p:sp>
    </p:spTree>
    <p:extLst>
      <p:ext uri="{BB962C8B-B14F-4D97-AF65-F5344CB8AC3E}">
        <p14:creationId xmlns:p14="http://schemas.microsoft.com/office/powerpoint/2010/main" val="36712042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125" y="122831"/>
            <a:ext cx="11928143" cy="6555641"/>
          </a:xfrm>
          <a:prstGeom prst="rect">
            <a:avLst/>
          </a:prstGeom>
        </p:spPr>
        <p:txBody>
          <a:bodyPr wrap="square">
            <a:spAutoFit/>
          </a:bodyPr>
          <a:lstStyle/>
          <a:p>
            <a:r>
              <a:rPr lang="ar-IQ" sz="2800" dirty="0"/>
              <a:t>ج- </a:t>
            </a:r>
            <a:r>
              <a:rPr lang="ar-IQ" sz="2800" b="1" dirty="0"/>
              <a:t>تعتمد تقنية </a:t>
            </a:r>
            <a:r>
              <a:rPr lang="en-US" sz="2800" b="1" dirty="0"/>
              <a:t>ABB</a:t>
            </a:r>
            <a:r>
              <a:rPr lang="ar-IQ" sz="2800" b="1" dirty="0"/>
              <a:t> على كامل معلومات </a:t>
            </a:r>
            <a:r>
              <a:rPr lang="en-US" sz="2800" b="1" dirty="0"/>
              <a:t>ABC</a:t>
            </a:r>
            <a:r>
              <a:rPr lang="ar-IQ" sz="2800" b="1" dirty="0"/>
              <a:t>. </a:t>
            </a:r>
          </a:p>
          <a:p>
            <a:r>
              <a:rPr lang="ar-IQ" sz="2800" b="1" dirty="0" smtClean="0"/>
              <a:t>5</a:t>
            </a:r>
            <a:r>
              <a:rPr lang="ar-IQ" sz="2800" b="1" dirty="0"/>
              <a:t>. وجود علاقة تكامل وترابط بين التقنيات </a:t>
            </a:r>
            <a:r>
              <a:rPr lang="en-US" sz="2800" b="1" dirty="0"/>
              <a:t>T.C</a:t>
            </a:r>
            <a:r>
              <a:rPr lang="ar-IQ" sz="2800" b="1" dirty="0"/>
              <a:t> و </a:t>
            </a:r>
            <a:r>
              <a:rPr lang="en-US" sz="2800" b="1" dirty="0"/>
              <a:t>V.E</a:t>
            </a:r>
            <a:r>
              <a:rPr lang="ar-IQ" sz="2800" b="1" dirty="0"/>
              <a:t> و </a:t>
            </a:r>
            <a:r>
              <a:rPr lang="en-US" sz="2800" b="1" dirty="0"/>
              <a:t>Kaizen</a:t>
            </a:r>
            <a:r>
              <a:rPr lang="ar-IQ" sz="2800" b="1" dirty="0"/>
              <a:t> وذلك من خلال </a:t>
            </a:r>
            <a:endParaRPr lang="en-US" sz="2800" b="1" dirty="0"/>
          </a:p>
          <a:p>
            <a:r>
              <a:rPr lang="ar-IQ" sz="2800" b="1" dirty="0"/>
              <a:t>أ. بعد انتقال قرارات التسعير من يد الشركة إلى المستهلكين ومن ثم الاعتماد على أبحاث السوق في التسعير لتطبيق تقنية </a:t>
            </a:r>
            <a:r>
              <a:rPr lang="en-US" sz="2800" b="1" dirty="0"/>
              <a:t>T.C</a:t>
            </a:r>
            <a:r>
              <a:rPr lang="ar-IQ" sz="2800" b="1" dirty="0"/>
              <a:t> فان أفضل تقنية مساندة لها هي تقنية </a:t>
            </a:r>
            <a:r>
              <a:rPr lang="en-US" sz="2800" b="1" dirty="0"/>
              <a:t>V.E</a:t>
            </a:r>
            <a:r>
              <a:rPr lang="ar-IQ" sz="2800" b="1" dirty="0"/>
              <a:t> والتي تعد احد تقنيات خفض الكلف وتحسين الجودة. </a:t>
            </a:r>
            <a:endParaRPr lang="en-US" sz="2800" b="1" dirty="0"/>
          </a:p>
          <a:p>
            <a:r>
              <a:rPr lang="ar-IQ" sz="2800" b="1" dirty="0"/>
              <a:t>ب. لما كانت تقنية </a:t>
            </a:r>
            <a:r>
              <a:rPr lang="en-US" sz="2800" b="1" dirty="0"/>
              <a:t>Kaizen</a:t>
            </a:r>
            <a:r>
              <a:rPr lang="ar-IQ" sz="2800" b="1" dirty="0"/>
              <a:t> أمراً ضرورياً في ظل الرؤية الإستراتيجية فإنها تعتبر مكملة لتقنية </a:t>
            </a:r>
            <a:r>
              <a:rPr lang="en-US" sz="2800" b="1" dirty="0"/>
              <a:t>T.C</a:t>
            </a:r>
            <a:r>
              <a:rPr lang="ar-IQ" sz="2800" b="1" dirty="0"/>
              <a:t> بسبب تكاملهما في أهداف تخفيض الكلف وتحسين الجودة.</a:t>
            </a:r>
            <a:endParaRPr lang="en-US" sz="2800" b="1" dirty="0"/>
          </a:p>
          <a:p>
            <a:r>
              <a:rPr lang="ar-IQ" sz="2800" b="1" dirty="0"/>
              <a:t>ج. إن للعلاقة التكاملية للتقنيات </a:t>
            </a:r>
            <a:r>
              <a:rPr lang="en-US" sz="2800" b="1" dirty="0"/>
              <a:t>T.C</a:t>
            </a:r>
            <a:r>
              <a:rPr lang="ar-IQ" sz="2800" b="1" dirty="0"/>
              <a:t> و </a:t>
            </a:r>
            <a:r>
              <a:rPr lang="en-US" sz="2800" b="1" dirty="0"/>
              <a:t>V.E</a:t>
            </a:r>
            <a:r>
              <a:rPr lang="ar-IQ" sz="2800" b="1" dirty="0"/>
              <a:t> و </a:t>
            </a:r>
            <a:r>
              <a:rPr lang="en-US" sz="2800" b="1" dirty="0"/>
              <a:t>Kaizen</a:t>
            </a:r>
            <a:r>
              <a:rPr lang="ar-IQ" sz="2800" b="1" dirty="0"/>
              <a:t> أثراً على الشركة وأهدافها لأن أهداف تلك التقنيات جاءت لتخدم أهداف الشركةوتحقيق أهداف إدارة الكلفة. </a:t>
            </a:r>
          </a:p>
          <a:p>
            <a:r>
              <a:rPr lang="ar-IQ" sz="2800" b="1" dirty="0" smtClean="0"/>
              <a:t>6</a:t>
            </a:r>
            <a:r>
              <a:rPr lang="ar-IQ" sz="2800" b="1" dirty="0"/>
              <a:t>. وجود علاقة تكامل وترابط بين عدة تقنيات مختلفة وكالآتي:</a:t>
            </a:r>
          </a:p>
          <a:p>
            <a:r>
              <a:rPr lang="ar-IQ" sz="2800" b="1" dirty="0" smtClean="0"/>
              <a:t>أ</a:t>
            </a:r>
            <a:r>
              <a:rPr lang="ar-IQ" sz="2800" b="1" dirty="0"/>
              <a:t>. اشتراك تقنيتي</a:t>
            </a:r>
            <a:r>
              <a:rPr lang="en-US" sz="2800" b="1" dirty="0" err="1"/>
              <a:t>Beng</a:t>
            </a:r>
            <a:r>
              <a:rPr lang="en-US" sz="2800" b="1" dirty="0"/>
              <a:t> </a:t>
            </a:r>
            <a:r>
              <a:rPr lang="ar-IQ" sz="2800" b="1" dirty="0"/>
              <a:t> و </a:t>
            </a:r>
            <a:r>
              <a:rPr lang="en-US" sz="2800" b="1" dirty="0"/>
              <a:t>V.E</a:t>
            </a:r>
            <a:r>
              <a:rPr lang="ar-IQ" sz="2800" b="1" dirty="0"/>
              <a:t> بأهداف التحسين المستمر والتدريجي بهدف تحسين الإنتاجية وتخفيض الكلف وتحقيق الجودة ولكسب رضا الزبائن.</a:t>
            </a:r>
            <a:endParaRPr lang="en-US" sz="2800" b="1" dirty="0"/>
          </a:p>
          <a:p>
            <a:r>
              <a:rPr lang="ar-IQ" sz="2800" b="1" dirty="0"/>
              <a:t>ب. لنظرية القيود علاقة تكاملية مع العديد من التقنيات مثل </a:t>
            </a:r>
            <a:r>
              <a:rPr lang="en-US" sz="2800" b="1" dirty="0"/>
              <a:t>JIT</a:t>
            </a:r>
            <a:r>
              <a:rPr lang="ar-IQ" sz="2800" b="1" dirty="0"/>
              <a:t> و </a:t>
            </a:r>
            <a:r>
              <a:rPr lang="en-US" sz="2800" b="1" dirty="0"/>
              <a:t>TQM</a:t>
            </a:r>
            <a:r>
              <a:rPr lang="ar-IQ" sz="2800" b="1" dirty="0"/>
              <a:t> و </a:t>
            </a:r>
            <a:r>
              <a:rPr lang="en-US" sz="2800" b="1" dirty="0"/>
              <a:t>V.E</a:t>
            </a:r>
            <a:r>
              <a:rPr lang="ar-IQ" sz="2800" b="1" dirty="0"/>
              <a:t> و </a:t>
            </a:r>
            <a:r>
              <a:rPr lang="en-US" sz="2800" b="1" dirty="0"/>
              <a:t>Kaizen</a:t>
            </a:r>
            <a:r>
              <a:rPr lang="ar-IQ" sz="2800" b="1" dirty="0"/>
              <a:t> و </a:t>
            </a:r>
            <a:r>
              <a:rPr lang="en-US" sz="2800" b="1" dirty="0"/>
              <a:t>ABC</a:t>
            </a:r>
          </a:p>
          <a:p>
            <a:r>
              <a:rPr lang="ar-IQ" sz="2800" b="1" dirty="0"/>
              <a:t>ج. تقييم الأداء وتحقيق الجودة الشاملة من خلال البيانات المالية وغير المالية تتم من خلال علاقة </a:t>
            </a:r>
            <a:r>
              <a:rPr lang="en-US" sz="2800" b="1" dirty="0"/>
              <a:t>BSC</a:t>
            </a:r>
            <a:r>
              <a:rPr lang="ar-IQ" sz="2800" b="1" dirty="0"/>
              <a:t> و </a:t>
            </a:r>
            <a:r>
              <a:rPr lang="en-US" sz="2800" b="1" dirty="0"/>
              <a:t>TQM</a:t>
            </a:r>
            <a:r>
              <a:rPr lang="ar-IQ" sz="2800" b="1" dirty="0"/>
              <a:t>.</a:t>
            </a:r>
            <a:endParaRPr lang="en-US" sz="2800" b="1" dirty="0"/>
          </a:p>
        </p:txBody>
      </p:sp>
    </p:spTree>
    <p:extLst>
      <p:ext uri="{BB962C8B-B14F-4D97-AF65-F5344CB8AC3E}">
        <p14:creationId xmlns:p14="http://schemas.microsoft.com/office/powerpoint/2010/main" val="2661640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70975"/>
          </a:xfrm>
          <a:prstGeom prst="rect">
            <a:avLst/>
          </a:prstGeom>
        </p:spPr>
        <p:txBody>
          <a:bodyPr wrap="square">
            <a:spAutoFit/>
          </a:bodyPr>
          <a:lstStyle/>
          <a:p>
            <a:pPr algn="ctr"/>
            <a:r>
              <a:rPr lang="ar-IQ" sz="2400" b="1" u="sng" dirty="0">
                <a:effectLst>
                  <a:outerShdw blurRad="38100" dist="38100" dir="2700000" algn="tl">
                    <a:srgbClr val="000000">
                      <a:alpha val="43137"/>
                    </a:srgbClr>
                  </a:outerShdw>
                </a:effectLst>
                <a:latin typeface="Simplified Arabic" pitchFamily="18" charset="-78"/>
                <a:cs typeface="Simplified Arabic" pitchFamily="18" charset="-78"/>
              </a:rPr>
              <a:t>ب- التوصيات</a:t>
            </a:r>
          </a:p>
          <a:p>
            <a:endParaRPr lang="en-US" sz="2400" dirty="0">
              <a:latin typeface="Simplified Arabic" pitchFamily="18" charset="-78"/>
              <a:cs typeface="Simplified Arabic" pitchFamily="18" charset="-78"/>
            </a:endParaRPr>
          </a:p>
          <a:p>
            <a:pPr lvl="1"/>
            <a:r>
              <a:rPr lang="ar-IQ" sz="2400" dirty="0">
                <a:latin typeface="Simplified Arabic" pitchFamily="18" charset="-78"/>
                <a:cs typeface="Simplified Arabic" pitchFamily="18" charset="-78"/>
              </a:rPr>
              <a:t>1- </a:t>
            </a:r>
            <a:r>
              <a:rPr lang="ar-IQ" sz="2400" b="1" dirty="0">
                <a:latin typeface="Simplified Arabic" pitchFamily="18" charset="-78"/>
                <a:cs typeface="Simplified Arabic" pitchFamily="18" charset="-78"/>
              </a:rPr>
              <a:t>في ظل التطورات التقنية الواسعة في ميادين الأعمال كافة وخصوصاً ميدان التصنيع أصبح على الشركات إن تتفاعل مع تلك التطورات والعمل على تطويعها لخدمة مصالحها.</a:t>
            </a:r>
            <a:endParaRPr lang="en-US" sz="2400" b="1" dirty="0">
              <a:latin typeface="Simplified Arabic" pitchFamily="18" charset="-78"/>
              <a:cs typeface="Simplified Arabic" pitchFamily="18" charset="-78"/>
            </a:endParaRPr>
          </a:p>
          <a:p>
            <a:pPr lvl="1"/>
            <a:r>
              <a:rPr lang="ar-IQ" sz="2400" b="1" dirty="0">
                <a:latin typeface="Simplified Arabic" pitchFamily="18" charset="-78"/>
                <a:cs typeface="Simplified Arabic" pitchFamily="18" charset="-78"/>
              </a:rPr>
              <a:t>2- نتيجة تفاعل الشركة مع البيئة الحديثة يصبح على الشركة الاستجابة لظروف تلك البيئة من خلال الاعتماد على التقنيات الحديثة لإدارة التكلفة لتوفير معلومات تدعم الشركات في تنفيذ وتطوير إستراتيجيتها. </a:t>
            </a:r>
            <a:endParaRPr lang="en-US" sz="2400" b="1" dirty="0">
              <a:latin typeface="Simplified Arabic" pitchFamily="18" charset="-78"/>
              <a:cs typeface="Simplified Arabic" pitchFamily="18" charset="-78"/>
            </a:endParaRPr>
          </a:p>
          <a:p>
            <a:pPr lvl="1"/>
            <a:r>
              <a:rPr lang="ar-IQ" sz="2400" b="1" dirty="0">
                <a:latin typeface="Simplified Arabic" pitchFamily="18" charset="-78"/>
                <a:cs typeface="Simplified Arabic" pitchFamily="18" charset="-78"/>
              </a:rPr>
              <a:t>3- لما كانت تقنية </a:t>
            </a:r>
            <a:r>
              <a:rPr lang="en-US" sz="2400" b="1" dirty="0">
                <a:latin typeface="Simplified Arabic" pitchFamily="18" charset="-78"/>
                <a:cs typeface="Simplified Arabic" pitchFamily="18" charset="-78"/>
              </a:rPr>
              <a:t>JIT</a:t>
            </a:r>
            <a:r>
              <a:rPr lang="ar-IQ" sz="2400" b="1" dirty="0">
                <a:latin typeface="Simplified Arabic" pitchFamily="18" charset="-78"/>
                <a:cs typeface="Simplified Arabic" pitchFamily="18" charset="-78"/>
              </a:rPr>
              <a:t> تستدعي القيام بـ </a:t>
            </a:r>
            <a:r>
              <a:rPr lang="en-US" sz="2400" b="1" dirty="0">
                <a:latin typeface="Simplified Arabic" pitchFamily="18" charset="-78"/>
                <a:cs typeface="Simplified Arabic" pitchFamily="18" charset="-78"/>
              </a:rPr>
              <a:t>TQM</a:t>
            </a:r>
            <a:r>
              <a:rPr lang="ar-IQ" sz="2400" b="1" dirty="0">
                <a:latin typeface="Simplified Arabic" pitchFamily="18" charset="-78"/>
                <a:cs typeface="Simplified Arabic" pitchFamily="18" charset="-78"/>
              </a:rPr>
              <a:t> كأحد مقوماتها فان عمل التقنيتين المتكامل سوف يعمل على تحقيق الأهداف المرجوة من تطبيق </a:t>
            </a:r>
            <a:r>
              <a:rPr lang="en-US" sz="2400" b="1" dirty="0">
                <a:latin typeface="Simplified Arabic" pitchFamily="18" charset="-78"/>
                <a:cs typeface="Simplified Arabic" pitchFamily="18" charset="-78"/>
              </a:rPr>
              <a:t>JIT</a:t>
            </a:r>
            <a:r>
              <a:rPr lang="ar-IQ" sz="2400" b="1" dirty="0">
                <a:latin typeface="Simplified Arabic" pitchFamily="18" charset="-78"/>
                <a:cs typeface="Simplified Arabic" pitchFamily="18" charset="-78"/>
              </a:rPr>
              <a:t> و </a:t>
            </a:r>
            <a:r>
              <a:rPr lang="en-US" sz="2400" b="1" dirty="0">
                <a:latin typeface="Simplified Arabic" pitchFamily="18" charset="-78"/>
                <a:cs typeface="Simplified Arabic" pitchFamily="18" charset="-78"/>
              </a:rPr>
              <a:t>TQM</a:t>
            </a:r>
            <a:r>
              <a:rPr lang="ar-IQ" sz="2400" b="1" dirty="0">
                <a:latin typeface="Simplified Arabic" pitchFamily="18" charset="-78"/>
                <a:cs typeface="Simplified Arabic" pitchFamily="18" charset="-78"/>
              </a:rPr>
              <a:t>.</a:t>
            </a:r>
            <a:endParaRPr lang="en-US" sz="2400" b="1" dirty="0">
              <a:latin typeface="Simplified Arabic" pitchFamily="18" charset="-78"/>
              <a:cs typeface="Simplified Arabic" pitchFamily="18" charset="-78"/>
            </a:endParaRPr>
          </a:p>
          <a:p>
            <a:pPr lvl="1"/>
            <a:r>
              <a:rPr lang="ar-IQ" sz="2400" b="1" dirty="0">
                <a:latin typeface="Simplified Arabic" pitchFamily="18" charset="-78"/>
                <a:cs typeface="Simplified Arabic" pitchFamily="18" charset="-78"/>
              </a:rPr>
              <a:t>4-إن تطبيق تقنية </a:t>
            </a:r>
            <a:r>
              <a:rPr lang="en-US" sz="2400" b="1" dirty="0">
                <a:latin typeface="Simplified Arabic" pitchFamily="18" charset="-78"/>
                <a:cs typeface="Simplified Arabic" pitchFamily="18" charset="-78"/>
              </a:rPr>
              <a:t>ABC</a:t>
            </a:r>
            <a:r>
              <a:rPr lang="ar-IQ" sz="2400" b="1" dirty="0">
                <a:latin typeface="Simplified Arabic" pitchFamily="18" charset="-78"/>
                <a:cs typeface="Simplified Arabic" pitchFamily="18" charset="-78"/>
              </a:rPr>
              <a:t> سوف يوفر المناخ المناسب لتطبيق تقنيات </a:t>
            </a:r>
            <a:r>
              <a:rPr lang="en-US" sz="2400" b="1" dirty="0">
                <a:latin typeface="Simplified Arabic" pitchFamily="18" charset="-78"/>
                <a:cs typeface="Simplified Arabic" pitchFamily="18" charset="-78"/>
              </a:rPr>
              <a:t>ABM</a:t>
            </a:r>
            <a:r>
              <a:rPr lang="ar-IQ" sz="2400" b="1" dirty="0">
                <a:latin typeface="Simplified Arabic" pitchFamily="18" charset="-78"/>
                <a:cs typeface="Simplified Arabic" pitchFamily="18" charset="-78"/>
              </a:rPr>
              <a:t> و </a:t>
            </a:r>
            <a:r>
              <a:rPr lang="en-US" sz="2400" b="1" dirty="0">
                <a:latin typeface="Simplified Arabic" pitchFamily="18" charset="-78"/>
                <a:cs typeface="Simplified Arabic" pitchFamily="18" charset="-78"/>
              </a:rPr>
              <a:t>ABB</a:t>
            </a:r>
            <a:r>
              <a:rPr lang="ar-IQ" sz="2400" b="1" dirty="0">
                <a:latin typeface="Simplified Arabic" pitchFamily="18" charset="-78"/>
                <a:cs typeface="Simplified Arabic" pitchFamily="18" charset="-78"/>
              </a:rPr>
              <a:t>. </a:t>
            </a:r>
            <a:endParaRPr lang="en-US" sz="2400" b="1" dirty="0">
              <a:latin typeface="Simplified Arabic" pitchFamily="18" charset="-78"/>
              <a:cs typeface="Simplified Arabic" pitchFamily="18" charset="-78"/>
            </a:endParaRPr>
          </a:p>
          <a:p>
            <a:pPr lvl="1"/>
            <a:r>
              <a:rPr lang="ar-IQ" sz="2400" b="1" dirty="0">
                <a:latin typeface="Simplified Arabic" pitchFamily="18" charset="-78"/>
                <a:cs typeface="Simplified Arabic" pitchFamily="18" charset="-78"/>
              </a:rPr>
              <a:t>5- إن عمل تقنيات </a:t>
            </a:r>
            <a:r>
              <a:rPr lang="en-US" sz="2400" b="1" dirty="0">
                <a:latin typeface="Simplified Arabic" pitchFamily="18" charset="-78"/>
                <a:cs typeface="Simplified Arabic" pitchFamily="18" charset="-78"/>
              </a:rPr>
              <a:t>T.C</a:t>
            </a:r>
            <a:r>
              <a:rPr lang="ar-IQ" sz="2400" b="1" dirty="0">
                <a:latin typeface="Simplified Arabic" pitchFamily="18" charset="-78"/>
                <a:cs typeface="Simplified Arabic" pitchFamily="18" charset="-78"/>
              </a:rPr>
              <a:t> و </a:t>
            </a:r>
            <a:r>
              <a:rPr lang="en-US" sz="2400" b="1" dirty="0">
                <a:latin typeface="Simplified Arabic" pitchFamily="18" charset="-78"/>
                <a:cs typeface="Simplified Arabic" pitchFamily="18" charset="-78"/>
              </a:rPr>
              <a:t>V.E</a:t>
            </a:r>
            <a:r>
              <a:rPr lang="ar-IQ" sz="2400" b="1" dirty="0">
                <a:latin typeface="Simplified Arabic" pitchFamily="18" charset="-78"/>
                <a:cs typeface="Simplified Arabic" pitchFamily="18" charset="-78"/>
              </a:rPr>
              <a:t> و </a:t>
            </a:r>
            <a:r>
              <a:rPr lang="en-US" sz="2400" b="1" dirty="0">
                <a:latin typeface="Simplified Arabic" pitchFamily="18" charset="-78"/>
                <a:cs typeface="Simplified Arabic" pitchFamily="18" charset="-78"/>
              </a:rPr>
              <a:t>Kaizen</a:t>
            </a:r>
            <a:r>
              <a:rPr lang="ar-IQ" sz="2400" b="1" dirty="0">
                <a:latin typeface="Simplified Arabic" pitchFamily="18" charset="-78"/>
                <a:cs typeface="Simplified Arabic" pitchFamily="18" charset="-78"/>
              </a:rPr>
              <a:t> بصورة متكاملة يؤدي بالشركة إلى تحقيق أهدافها خصوصاً إن </a:t>
            </a:r>
            <a:r>
              <a:rPr lang="en-US" sz="2400" b="1" dirty="0">
                <a:latin typeface="Simplified Arabic" pitchFamily="18" charset="-78"/>
                <a:cs typeface="Simplified Arabic" pitchFamily="18" charset="-78"/>
              </a:rPr>
              <a:t>V.E</a:t>
            </a:r>
            <a:r>
              <a:rPr lang="ar-IQ" sz="2400" b="1" dirty="0">
                <a:latin typeface="Simplified Arabic" pitchFamily="18" charset="-78"/>
                <a:cs typeface="Simplified Arabic" pitchFamily="18" charset="-78"/>
              </a:rPr>
              <a:t> تتدخل لتقليص الفجوة بين </a:t>
            </a:r>
            <a:r>
              <a:rPr lang="en-US" sz="2400" b="1" dirty="0">
                <a:latin typeface="Simplified Arabic" pitchFamily="18" charset="-78"/>
                <a:cs typeface="Simplified Arabic" pitchFamily="18" charset="-78"/>
              </a:rPr>
              <a:t>T.C</a:t>
            </a:r>
            <a:r>
              <a:rPr lang="ar-IQ" sz="2400" b="1" dirty="0">
                <a:latin typeface="Simplified Arabic" pitchFamily="18" charset="-78"/>
                <a:cs typeface="Simplified Arabic" pitchFamily="18" charset="-78"/>
              </a:rPr>
              <a:t> والكلفة المبدئية للمنتج لتحقيق </a:t>
            </a:r>
            <a:r>
              <a:rPr lang="en-US" sz="2400" b="1" dirty="0">
                <a:latin typeface="Simplified Arabic" pitchFamily="18" charset="-78"/>
                <a:cs typeface="Simplified Arabic" pitchFamily="18" charset="-78"/>
              </a:rPr>
              <a:t>T.C</a:t>
            </a:r>
            <a:r>
              <a:rPr lang="ar-IQ" sz="2400" b="1" dirty="0">
                <a:latin typeface="Simplified Arabic" pitchFamily="18" charset="-78"/>
                <a:cs typeface="Simplified Arabic" pitchFamily="18" charset="-78"/>
              </a:rPr>
              <a:t> ضمن مواصفات الجودة المرجوة باستخدام التحسين المستمر التدريجي.</a:t>
            </a:r>
            <a:endParaRPr lang="en-US" sz="2400" b="1" dirty="0">
              <a:latin typeface="Simplified Arabic" pitchFamily="18" charset="-78"/>
              <a:cs typeface="Simplified Arabic" pitchFamily="18" charset="-78"/>
            </a:endParaRPr>
          </a:p>
          <a:p>
            <a:pPr lvl="1"/>
            <a:r>
              <a:rPr lang="ar-IQ" sz="2400" b="1" dirty="0">
                <a:latin typeface="Simplified Arabic" pitchFamily="18" charset="-78"/>
                <a:cs typeface="Simplified Arabic" pitchFamily="18" charset="-78"/>
              </a:rPr>
              <a:t>6- لما كانت المقارنة المرجعية تشترك مع </a:t>
            </a:r>
            <a:r>
              <a:rPr lang="en-US" sz="2400" b="1" dirty="0">
                <a:latin typeface="Simplified Arabic" pitchFamily="18" charset="-78"/>
                <a:cs typeface="Simplified Arabic" pitchFamily="18" charset="-78"/>
              </a:rPr>
              <a:t>B.S.C</a:t>
            </a:r>
            <a:r>
              <a:rPr lang="ar-IQ" sz="2400" b="1" dirty="0">
                <a:latin typeface="Simplified Arabic" pitchFamily="18" charset="-78"/>
                <a:cs typeface="Simplified Arabic" pitchFamily="18" charset="-78"/>
              </a:rPr>
              <a:t> في هدف التحقق من تحقيق الأهداف وتقييم الأداء فان العمل المشترك بينهما يساعد على تحديد نقاط الضعف، بذلك فبإمكان الشركة استخدام نظرية القيود لتجاوزها.</a:t>
            </a:r>
            <a:endParaRPr lang="en-US" sz="2400" b="1" dirty="0">
              <a:latin typeface="Simplified Arabic" pitchFamily="18" charset="-78"/>
              <a:cs typeface="Simplified Arabic" pitchFamily="18" charset="-78"/>
            </a:endParaRPr>
          </a:p>
          <a:p>
            <a:pPr lvl="1"/>
            <a:r>
              <a:rPr lang="ar-IQ" sz="2400" b="1" dirty="0">
                <a:latin typeface="Simplified Arabic" pitchFamily="18" charset="-78"/>
                <a:cs typeface="Simplified Arabic" pitchFamily="18" charset="-78"/>
              </a:rPr>
              <a:t>7- لما كان التكامل بين تقنيات إدارة التكلفة واضحاً فان أثر ذلك التكامل على الشركات أوضح متمثلاً بالأهداف المشتركة بين تلك التقنيات أو المكملة لبعضها أو الأهداف التي تسعى الشركة إلى تحقيقها والتي تتحقق من خلال أهداف تلك التقنيات والمتفقة مع أهداف إدارة التكلفة. </a:t>
            </a:r>
            <a:endParaRPr lang="en-US"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070343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1860453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9" y="532263"/>
            <a:ext cx="11341288" cy="5878532"/>
          </a:xfrm>
          <a:prstGeom prst="rect">
            <a:avLst/>
          </a:prstGeom>
        </p:spPr>
        <p:txBody>
          <a:bodyPr wrap="square">
            <a:spAutoFit/>
          </a:bodyPr>
          <a:lstStyle/>
          <a:p>
            <a:pPr algn="ctr"/>
            <a:r>
              <a:rPr lang="ar-IQ" sz="2400" b="1" u="sng" dirty="0">
                <a:effectLst>
                  <a:outerShdw blurRad="38100" dist="38100" dir="2700000" algn="tl">
                    <a:srgbClr val="000000">
                      <a:alpha val="43137"/>
                    </a:srgbClr>
                  </a:outerShdw>
                </a:effectLst>
              </a:rPr>
              <a:t>أولاً: مفهوم إدارة التكلفة</a:t>
            </a:r>
          </a:p>
          <a:p>
            <a:pPr algn="ctr"/>
            <a:endParaRPr lang="en-US" sz="2400" b="1" u="sng" dirty="0">
              <a:effectLst>
                <a:outerShdw blurRad="38100" dist="38100" dir="2700000" algn="tl">
                  <a:srgbClr val="000000">
                    <a:alpha val="43137"/>
                  </a:srgbClr>
                </a:outerShdw>
              </a:effectLst>
            </a:endParaRPr>
          </a:p>
          <a:p>
            <a:pPr algn="just"/>
            <a:r>
              <a:rPr lang="ar-IQ" sz="2400" b="1" dirty="0"/>
              <a:t>عرفت بأنها (الأداء والجهد المبذول من قبل التنفيذيين وغيرهم في مجال إدخال وتضمين وربط الكلف منطقياً بوظيفتي التخطيط والرقابة وعلى المديين القصير الأجل والطويل الأجل) وكذلك عرفت (عبارة عن مجموعة من الأنظمة التي يمارسها المديرون عند التخطيط القصير الأجل والطويل الأجل فضلاً عن الرقابة على التكاليف) .</a:t>
            </a:r>
          </a:p>
          <a:p>
            <a:pPr algn="just"/>
            <a:r>
              <a:rPr lang="ar-IQ" sz="2400" b="1" dirty="0"/>
              <a:t>.</a:t>
            </a:r>
            <a:r>
              <a:rPr lang="en-US" sz="2400" b="1" dirty="0"/>
              <a:t> </a:t>
            </a:r>
            <a:r>
              <a:rPr lang="ar-IQ" sz="2400" b="1" dirty="0"/>
              <a:t>ويرى </a:t>
            </a:r>
            <a:r>
              <a:rPr lang="en-US" sz="2400" b="1" dirty="0" err="1"/>
              <a:t>Horngren</a:t>
            </a:r>
            <a:r>
              <a:rPr lang="ar-IQ" sz="2400" b="1" dirty="0"/>
              <a:t> بأن إدارة التكلفة (هي مجموعة الإجراءات المتخذة من قبل المدراء سعياً لتحقيق رضا الزبائن الى جانب تخفيض التكاليف ومراقبتها بصورة مستمرة)  </a:t>
            </a:r>
            <a:endParaRPr lang="en-US" sz="2400" b="1" dirty="0"/>
          </a:p>
          <a:p>
            <a:pPr algn="just"/>
            <a:r>
              <a:rPr lang="ar-IQ" sz="2400" b="1" dirty="0"/>
              <a:t>ولموضوع إدارة التكلفة أهمية واضحة يمكن تحديدها بالآتي:</a:t>
            </a:r>
            <a:endParaRPr lang="en-US" sz="2400" b="1" dirty="0"/>
          </a:p>
          <a:p>
            <a:pPr lvl="0" algn="just"/>
            <a:r>
              <a:rPr lang="ar-IQ" sz="2400" b="1" dirty="0"/>
              <a:t>1- توفير المعلومات التي يحتاجها المدراء لإدارة الشركة بكفاءة سواء كانت تلك المعلومات مالية عن الكلف، ام غير مالية حول الإنتاجية والنوعية.</a:t>
            </a:r>
            <a:endParaRPr lang="en-US" sz="2400" b="1" dirty="0"/>
          </a:p>
          <a:p>
            <a:pPr lvl="0" algn="just"/>
            <a:r>
              <a:rPr lang="ar-IQ" sz="2400" b="1" dirty="0"/>
              <a:t>2- قياس كلفة الموارد المستهلكة في انجاز أنشطة الشركة الأساسية وتحديد فاعلية وكفاءة الأنشطة القائمة وتحديد وتقويم الأنشطة الجديدة والتي بها يمكن تصور إستراتيجية الشركةوتحسين أدائها مستقبلياً.</a:t>
            </a:r>
            <a:endParaRPr lang="en-US" sz="2400" b="1" dirty="0"/>
          </a:p>
          <a:p>
            <a:pPr lvl="0" algn="just"/>
            <a:r>
              <a:rPr lang="ar-IQ" sz="2400" b="1" dirty="0"/>
              <a:t>3- تحقيق الربحية في المدى القصير والمحافظة على الموقع التنافسي في المدى الطويل والى جانب تحسين النوعية والرضا للزبائن والتوقيت الملائم للمعلومات من اجل المساعدة في اتخاذ القرارات القصيرة والطويلة الأجل.</a:t>
            </a:r>
            <a:endParaRPr lang="en-US" sz="2400" b="1" dirty="0"/>
          </a:p>
          <a:p>
            <a:pPr algn="just"/>
            <a:endParaRPr lang="ar-IQ" sz="1600" b="1" dirty="0"/>
          </a:p>
        </p:txBody>
      </p:sp>
    </p:spTree>
    <p:extLst>
      <p:ext uri="{BB962C8B-B14F-4D97-AF65-F5344CB8AC3E}">
        <p14:creationId xmlns:p14="http://schemas.microsoft.com/office/powerpoint/2010/main" val="386790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1" y="161879"/>
            <a:ext cx="11477766" cy="584775"/>
          </a:xfrm>
          <a:prstGeom prst="rect">
            <a:avLst/>
          </a:prstGeom>
        </p:spPr>
        <p:txBody>
          <a:bodyPr wrap="square">
            <a:spAutoFit/>
          </a:bodyPr>
          <a:lstStyle/>
          <a:p>
            <a:pPr algn="just">
              <a:spcAft>
                <a:spcPts val="800"/>
              </a:spcAft>
            </a:pPr>
            <a:r>
              <a:rPr lang="ar-IQ" sz="3200" dirty="0" smtClean="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1374" y="354042"/>
            <a:ext cx="12192000" cy="4832092"/>
          </a:xfrm>
          <a:prstGeom prst="rect">
            <a:avLst/>
          </a:prstGeom>
        </p:spPr>
        <p:txBody>
          <a:bodyPr wrap="square">
            <a:spAutoFit/>
          </a:bodyPr>
          <a:lstStyle/>
          <a:p>
            <a:r>
              <a:rPr lang="ar-IQ" sz="2800" b="1" dirty="0"/>
              <a:t>وتساعد إدارة التكلفة على إظهار تكلفة المنتجات بصورة دقيقة ورقابتها وقياس الأداء عن طريق متابعة الكلف من خلال استخدام العلاقات السببية بين الكلف والأنشطة، الأمر الذي يؤدي إلى تحسين فهم الأنشطة بما يساعد بمواصلة الإستراتيجيات التنظيمية.</a:t>
            </a:r>
            <a:endParaRPr lang="en-US" sz="2800" b="1" dirty="0"/>
          </a:p>
          <a:p>
            <a:r>
              <a:rPr lang="ar-IQ" sz="2800" b="1" dirty="0"/>
              <a:t>وبعد التعرف على مفهوم إدارة التكلفة يمكن التعرف على تقنيات إدارة التكلفة والتي تم تقسيمها إلى أربعة مجاميع وكالآتي:</a:t>
            </a:r>
          </a:p>
          <a:p>
            <a:endParaRPr lang="en-US" sz="2800" b="1" dirty="0"/>
          </a:p>
          <a:p>
            <a:r>
              <a:rPr lang="ar-IQ" sz="2800" b="1" dirty="0"/>
              <a:t>ثانياً: تقنيات إدارة التكلفة في ظل بيئة التصنيع الحديثة ويضم أربعة مجموعات:</a:t>
            </a:r>
            <a:endParaRPr lang="en-US" sz="2800" b="1" dirty="0"/>
          </a:p>
          <a:p>
            <a:r>
              <a:rPr lang="ar-IQ" sz="2800" b="1" u="sng" dirty="0"/>
              <a:t>المجمـوعة الأولــى :</a:t>
            </a:r>
            <a:endParaRPr lang="en-US" sz="2800" b="1" dirty="0"/>
          </a:p>
          <a:p>
            <a:r>
              <a:rPr lang="ar-IQ" sz="2800" b="1" dirty="0"/>
              <a:t>وقد تضمنت هذه المجموعة :</a:t>
            </a:r>
            <a:endParaRPr lang="en-US" sz="2800" b="1" dirty="0"/>
          </a:p>
          <a:p>
            <a:r>
              <a:rPr lang="ar-IQ" sz="2800" b="1" dirty="0"/>
              <a:t>1- تقنية الانتاج في الوقت المحدد 	  	 </a:t>
            </a:r>
            <a:r>
              <a:rPr lang="en-US" sz="2800" b="1" dirty="0"/>
              <a:t>JUST IN TIME (JIT)</a:t>
            </a:r>
          </a:p>
          <a:p>
            <a:r>
              <a:rPr lang="ar-IQ" sz="2800" b="1" dirty="0"/>
              <a:t>2-- تقنية ادارة الجودة الشاملة 	</a:t>
            </a:r>
            <a:r>
              <a:rPr lang="en-US" sz="2800" b="1" dirty="0"/>
              <a:t>TOTAL QUANTITY MANAGEMENT (TQM)</a:t>
            </a:r>
          </a:p>
        </p:txBody>
      </p:sp>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2" name="Rectangle 1"/>
          <p:cNvSpPr/>
          <p:nvPr/>
        </p:nvSpPr>
        <p:spPr>
          <a:xfrm>
            <a:off x="354843" y="232012"/>
            <a:ext cx="11682482" cy="6555641"/>
          </a:xfrm>
          <a:prstGeom prst="rect">
            <a:avLst/>
          </a:prstGeom>
        </p:spPr>
        <p:txBody>
          <a:bodyPr wrap="square">
            <a:spAutoFit/>
          </a:bodyPr>
          <a:lstStyle/>
          <a:p>
            <a:pPr algn="ctr"/>
            <a:r>
              <a:rPr lang="ar-IQ" b="1" u="sng" dirty="0">
                <a:effectLst>
                  <a:outerShdw blurRad="38100" dist="38100" dir="2700000" algn="tl">
                    <a:srgbClr val="000000">
                      <a:alpha val="43137"/>
                    </a:srgbClr>
                  </a:outerShdw>
                </a:effectLst>
              </a:rPr>
              <a:t>1</a:t>
            </a:r>
            <a:r>
              <a:rPr lang="ar-IQ" sz="2800" b="1" u="sng" dirty="0">
                <a:effectLst>
                  <a:outerShdw blurRad="38100" dist="38100" dir="2700000" algn="tl">
                    <a:srgbClr val="000000">
                      <a:alpha val="43137"/>
                    </a:srgbClr>
                  </a:outerShdw>
                </a:effectLst>
              </a:rPr>
              <a:t>- تقنية الإنتاج في الوقت المحدد</a:t>
            </a:r>
          </a:p>
          <a:p>
            <a:endParaRPr lang="en-US" sz="2800" b="1" dirty="0"/>
          </a:p>
          <a:p>
            <a:pPr algn="just"/>
            <a:r>
              <a:rPr lang="ar-IQ" sz="2800" b="1" dirty="0"/>
              <a:t>وعرفت تقنية </a:t>
            </a:r>
            <a:r>
              <a:rPr lang="en-US" sz="2800" b="1" dirty="0"/>
              <a:t>JIT </a:t>
            </a:r>
            <a:r>
              <a:rPr lang="ar-IQ" sz="2800" b="1" dirty="0"/>
              <a:t>بأنها ( فلسفة شاملة لإدارة الحزين تركز على سياسات وإجراءات ومواقف من قبل المدراء ينتج عنها الإنتاج الكفوء لسلع عالية الجودة مع المحافظة على ادني مستوى ممكن من الحزين ).</a:t>
            </a:r>
            <a:endParaRPr lang="en-US" sz="2800" b="1" dirty="0"/>
          </a:p>
          <a:p>
            <a:pPr algn="just"/>
            <a:r>
              <a:rPr lang="ar-IQ" sz="2800" b="1" dirty="0"/>
              <a:t>وعرفت(ذلك النظام الذي يعمل على تخفيض تكاليف الإنتاج من خلال الإزالة بقدر الإمكان تأخيرات الإنتاج والمخزون، أي انه يسعى من اجل التخلص من الضياع في المواد خلال العملية الإنتاجية ابتداءا من التصميم إلى حين تسليمه إلى الزبون). </a:t>
            </a:r>
          </a:p>
          <a:p>
            <a:pPr algn="just"/>
            <a:r>
              <a:rPr lang="ar-IQ" sz="2800" b="1" dirty="0"/>
              <a:t>إن تقنية </a:t>
            </a:r>
            <a:r>
              <a:rPr lang="en-US" sz="2800" b="1" dirty="0"/>
              <a:t>JIT</a:t>
            </a:r>
            <a:r>
              <a:rPr lang="ar-IQ" sz="2800" b="1" dirty="0"/>
              <a:t> تقوم على أساس استبعاد كل أنواع المخزون وتخفيض وقت الانتظار باعتبارها أنشطة لا تضيف قيمة، ويتم ذلك في ظل هذه التقنية اعتبار طلب الزبون للمنتج بمثابة نقطة الانطلاق لكافة العمليات الصناعية التي تتحرك فوراً في تتابع عكسي يبدأ من طلب الزبون مرورا بكافة العمليات على طول خط الإنتاج وصولاً إلى طلب توريد المواد الخام على الطرف الآخر من العمليات.، </a:t>
            </a:r>
          </a:p>
          <a:p>
            <a:pPr algn="just"/>
            <a:r>
              <a:rPr lang="ar-IQ" sz="2800" b="1" dirty="0"/>
              <a:t>بذلك فان </a:t>
            </a:r>
            <a:r>
              <a:rPr lang="en-US" sz="2800" b="1" dirty="0"/>
              <a:t>JIT</a:t>
            </a:r>
            <a:r>
              <a:rPr lang="ar-IQ" sz="2800" b="1" dirty="0"/>
              <a:t> من الناحية النظرية تستبعد الحاجة إلى وجود مخزون سلعي وذلك لأن الإنتاج لا يحدث ما لم يتم التأكد مسبقاً بأنه سوف يباع وهذا ما يتطلب مجهزين موثوق فيهم والذين سيوفرون الخامات بالجودة المطلوبة وفي الوقت المحدد تماماً.</a:t>
            </a:r>
            <a:endParaRPr lang="en-US" sz="2800" b="1" dirty="0"/>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5" y="177421"/>
            <a:ext cx="11982734" cy="5693866"/>
          </a:xfrm>
          <a:prstGeom prst="rect">
            <a:avLst/>
          </a:prstGeom>
        </p:spPr>
        <p:txBody>
          <a:bodyPr wrap="square">
            <a:spAutoFit/>
          </a:bodyPr>
          <a:lstStyle/>
          <a:p>
            <a:r>
              <a:rPr lang="ar-IQ" sz="2800" b="1" dirty="0"/>
              <a:t>إما مفهوم المحاسبة في ظل تقنية </a:t>
            </a:r>
            <a:r>
              <a:rPr lang="en-US" sz="2800" b="1" dirty="0"/>
              <a:t>JIT</a:t>
            </a:r>
            <a:r>
              <a:rPr lang="ar-IQ" sz="2800" b="1" dirty="0"/>
              <a:t> فتعرف بأنها (ذلك النظام الذي يعمل على توفير الظروف الملائمة لبناء نظام محاسبي كلفوي قادر على تخفيض كلفة الوحدة المنتجة من خلال زيادة الكفاءة والتحسين المتواصل في نوعية المنتج بما يتناسب مع البيئة التنافسية. اما المنافع المتحققة من هذه التقنية فهي.</a:t>
            </a:r>
            <a:endParaRPr lang="en-US" sz="2800" b="1" dirty="0"/>
          </a:p>
          <a:p>
            <a:pPr lvl="0"/>
            <a:r>
              <a:rPr lang="ar-IQ" sz="2800" b="1" dirty="0"/>
              <a:t>تخفيض الأموال المجمدة في المخزون أو إلغاؤها. </a:t>
            </a:r>
            <a:endParaRPr lang="en-US" sz="2800" b="1" dirty="0"/>
          </a:p>
          <a:p>
            <a:pPr lvl="0"/>
            <a:r>
              <a:rPr lang="ar-IQ" sz="2800" b="1" dirty="0"/>
              <a:t> تخفيض التلف وبالتالي تخفيض تكاليف التلف.</a:t>
            </a:r>
            <a:endParaRPr lang="en-US" sz="2800" b="1" dirty="0"/>
          </a:p>
          <a:p>
            <a:pPr lvl="0"/>
            <a:r>
              <a:rPr lang="ar-IQ" sz="2800" b="1" dirty="0"/>
              <a:t>تعزيز جودة المنتج (من خلال توفير في تكاليف الإنتاج وذلك من خلال تطوير تدفق السلع خلال العمليات. وذلك انطلاقا من المقومات الواجب توافرها في تقنية </a:t>
            </a:r>
            <a:r>
              <a:rPr lang="en-US" sz="2800" b="1" dirty="0"/>
              <a:t>JIT</a:t>
            </a:r>
            <a:r>
              <a:rPr lang="ar-IQ" sz="2800" b="1" dirty="0"/>
              <a:t> .</a:t>
            </a:r>
          </a:p>
          <a:p>
            <a:pPr lvl="0"/>
            <a:r>
              <a:rPr lang="ar-IQ" sz="2800" b="1" dirty="0"/>
              <a:t>تنظيم المصنع في صورة خلايا تصنيع إدارة الجودة الشاملة).</a:t>
            </a:r>
            <a:endParaRPr lang="en-US" sz="2800" b="1" dirty="0"/>
          </a:p>
          <a:p>
            <a:pPr lvl="0"/>
            <a:r>
              <a:rPr lang="ar-IQ" sz="2800" b="1" dirty="0"/>
              <a:t>تخفيض تكاليف إعادة التصنيع أو إلغاءها.</a:t>
            </a:r>
            <a:endParaRPr lang="en-US" sz="2800" b="1" dirty="0"/>
          </a:p>
          <a:p>
            <a:pPr lvl="0"/>
            <a:r>
              <a:rPr lang="ar-IQ" sz="2800" b="1" dirty="0"/>
              <a:t>توفير عمال متعددي المهارات.</a:t>
            </a:r>
            <a:endParaRPr lang="en-US" sz="2800" b="1" dirty="0"/>
          </a:p>
          <a:p>
            <a:pPr lvl="0"/>
            <a:r>
              <a:rPr lang="ar-IQ" sz="2800" b="1" dirty="0"/>
              <a:t>إدارة الجودة الشاملة.</a:t>
            </a:r>
            <a:endParaRPr lang="en-US" sz="2800" b="1" dirty="0"/>
          </a:p>
          <a:p>
            <a:pPr lvl="0"/>
            <a:r>
              <a:rPr lang="ar-IQ" sz="2800" b="1" dirty="0"/>
              <a:t>تخفيض فترة الانتظار.</a:t>
            </a:r>
            <a:endParaRPr lang="en-US" sz="2800" b="1" dirty="0"/>
          </a:p>
          <a:p>
            <a:pPr lvl="0"/>
            <a:r>
              <a:rPr lang="ar-IQ" sz="2800" b="1" dirty="0"/>
              <a:t>توافر علاقات قوية مع المجهزين..</a:t>
            </a:r>
            <a:endParaRPr lang="en-US" sz="2800" b="1" dirty="0"/>
          </a:p>
        </p:txBody>
      </p:sp>
    </p:spTree>
    <p:extLst>
      <p:ext uri="{BB962C8B-B14F-4D97-AF65-F5344CB8AC3E}">
        <p14:creationId xmlns:p14="http://schemas.microsoft.com/office/powerpoint/2010/main" val="2267299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2361" t="17607" r="12098" b="17312"/>
          <a:stretch/>
        </p:blipFill>
        <p:spPr>
          <a:xfrm>
            <a:off x="509665" y="388502"/>
            <a:ext cx="2878112" cy="1648918"/>
          </a:xfrm>
          <a:prstGeom prst="rect">
            <a:avLst/>
          </a:prstGeom>
          <a:effectLst>
            <a:outerShdw sx="1000" sy="1000" algn="ctr" rotWithShape="0">
              <a:srgbClr val="000000"/>
            </a:outerShdw>
          </a:effectLst>
        </p:spPr>
      </p:pic>
      <p:sp>
        <p:nvSpPr>
          <p:cNvPr id="2" name="Rectangle 1"/>
          <p:cNvSpPr/>
          <p:nvPr/>
        </p:nvSpPr>
        <p:spPr>
          <a:xfrm>
            <a:off x="1" y="272955"/>
            <a:ext cx="12064620" cy="6832640"/>
          </a:xfrm>
          <a:prstGeom prst="rect">
            <a:avLst/>
          </a:prstGeom>
        </p:spPr>
        <p:txBody>
          <a:bodyPr wrap="square">
            <a:spAutoFit/>
          </a:bodyPr>
          <a:lstStyle/>
          <a:p>
            <a:pPr algn="ctr"/>
            <a:r>
              <a:rPr lang="ar-IQ" sz="2800" b="1" u="sng" dirty="0">
                <a:effectLst>
                  <a:outerShdw blurRad="38100" dist="38100" dir="2700000" algn="tl">
                    <a:srgbClr val="000000">
                      <a:alpha val="43137"/>
                    </a:srgbClr>
                  </a:outerShdw>
                </a:effectLst>
              </a:rPr>
              <a:t>- تقنية إدارة الجودة الشاملة </a:t>
            </a:r>
          </a:p>
          <a:p>
            <a:pPr algn="just"/>
            <a:r>
              <a:rPr lang="ar-IQ" sz="2800" b="1" dirty="0"/>
              <a:t>في ظل بيئة التصنيع الحديثة أصبح تحقيق الجودة ليس مكلفاً وإنما المكلف هو عدم تحقيقها، لذلك أصبحت الجودة ضرورية ويجب توافرها في أي شركة ترغب بتحقيق أهداف النمو والتوازن والاستقرار في السوق، بحيث أصبح تقنية </a:t>
            </a:r>
            <a:r>
              <a:rPr lang="en-US" sz="2800" b="1" dirty="0"/>
              <a:t>TQM</a:t>
            </a:r>
            <a:r>
              <a:rPr lang="ar-IQ" sz="2800" b="1" dirty="0"/>
              <a:t> إحدى الأولويات الإستراتيجية لتحقيق المزايا التنافسية للشركة. لذلك فقد عرفت تقنية </a:t>
            </a:r>
            <a:r>
              <a:rPr lang="en-US" sz="2800" b="1" dirty="0"/>
              <a:t>TQM</a:t>
            </a:r>
            <a:r>
              <a:rPr lang="ar-IQ" sz="2800" b="1" dirty="0"/>
              <a:t> بأنها (عملية التحسين المستمر والتي تبحث عن الفرص لزيادة رضا الزبون من خلال تحديد وحل المشاكل التي تقيد الأداء الحالي) . </a:t>
            </a:r>
          </a:p>
          <a:p>
            <a:pPr algn="just"/>
            <a:r>
              <a:rPr lang="ar-IQ" sz="2800" b="1" dirty="0"/>
              <a:t>وعرفت (مدخل فكري وثقافي لضمان جودة الشركة في جميع مراحلها بدءاً من المواصفات التي تعنى بمتطلبات الزبون مروراً بالتصميم والعمليات الإنتاجية والمراحل اللاحقة وتعتمد على تكامل جميع الأنشطة ويشترك في ممارستها جميع العاملين وفي مقدمتها الإدارة العليا التي تقود إلى التحسين المستمر للمنتجات) </a:t>
            </a:r>
          </a:p>
          <a:p>
            <a:pPr algn="just"/>
            <a:r>
              <a:rPr lang="ar-IQ" sz="2800" b="1" dirty="0"/>
              <a:t>بهذا يمكن استنتاج ان تقنية </a:t>
            </a:r>
            <a:r>
              <a:rPr lang="en-US" sz="2800" b="1" dirty="0"/>
              <a:t>TQM</a:t>
            </a:r>
            <a:r>
              <a:rPr lang="ar-IQ" sz="2800" b="1" dirty="0"/>
              <a:t> وهي إن الشركات تعتمد في حركتها على رغبات الزبائن واحتياجاتهم بالإضافة إلى تركيز الشركة بشكل كبير على الجودة من خلال توسيع صلاحيات العاملين وتضافر جهود جميع القائمين بأمر الشركة سواء كانوا عاملين أو في الإدارة العليا إنتاجيين أم إداريين.</a:t>
            </a:r>
            <a:endParaRPr lang="en-US" sz="2800" b="1" dirty="0"/>
          </a:p>
          <a:p>
            <a:pPr algn="just"/>
            <a:r>
              <a:rPr lang="ar-IQ" sz="2800" b="1" dirty="0"/>
              <a:t>إن تحقيق جودة شاملة لجميع المستويات بها يتحقق رضا الزبائن ومن ثم الحصول على مسيرة تنافسية بها يتحقق مبيعات أكثر ومن ثم تخفيضاً للتكاليف وصولاً إلى عائد أكبر.</a:t>
            </a:r>
            <a:endParaRPr lang="en-US" sz="2800" b="1" dirty="0"/>
          </a:p>
          <a:p>
            <a:pPr algn="just"/>
            <a:endParaRPr lang="ar-IQ" b="1" dirty="0"/>
          </a:p>
        </p:txBody>
      </p:sp>
    </p:spTree>
    <p:extLst>
      <p:ext uri="{BB962C8B-B14F-4D97-AF65-F5344CB8AC3E}">
        <p14:creationId xmlns:p14="http://schemas.microsoft.com/office/powerpoint/2010/main" val="8563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41194" y="357887"/>
            <a:ext cx="11532358" cy="523220"/>
          </a:xfrm>
          <a:prstGeom prst="rect">
            <a:avLst/>
          </a:prstGeom>
        </p:spPr>
        <p:txBody>
          <a:bodyPr wrap="square">
            <a:spAutoFit/>
          </a:bodyPr>
          <a:lstStyle/>
          <a:p>
            <a:r>
              <a:rPr lang="en-US" sz="2500" dirty="0" smtClean="0">
                <a:solidFill>
                  <a:srgbClr val="000000"/>
                </a:solidFill>
                <a:latin typeface="Times New Roman" panose="02020603050405020304" pitchFamily="18" charset="0"/>
                <a:ea typeface="Times New Roman" panose="02020603050405020304" pitchFamily="18" charset="0"/>
              </a:rPr>
              <a:t>.</a:t>
            </a:r>
            <a:r>
              <a:rPr lang="ar-IQ" sz="2800" dirty="0">
                <a:effectLst>
                  <a:outerShdw blurRad="50800" dist="38100" algn="tr" rotWithShape="0">
                    <a:prstClr val="black">
                      <a:alpha val="40000"/>
                    </a:prstClr>
                  </a:outerShdw>
                </a:effectLst>
              </a:rPr>
              <a:t> </a:t>
            </a:r>
            <a:endParaRPr lang="en-US" sz="4000" b="1" dirty="0">
              <a:effectLst/>
              <a:latin typeface="Calibri" panose="020F0502020204030204" pitchFamily="34" charset="0"/>
              <a:ea typeface="Calibri" panose="020F0502020204030204" pitchFamily="34" charset="0"/>
            </a:endParaRPr>
          </a:p>
        </p:txBody>
      </p:sp>
      <p:sp>
        <p:nvSpPr>
          <p:cNvPr id="2" name="Rectangle 1"/>
          <p:cNvSpPr/>
          <p:nvPr/>
        </p:nvSpPr>
        <p:spPr>
          <a:xfrm>
            <a:off x="395785" y="0"/>
            <a:ext cx="11723426" cy="6986528"/>
          </a:xfrm>
          <a:prstGeom prst="rect">
            <a:avLst/>
          </a:prstGeom>
        </p:spPr>
        <p:txBody>
          <a:bodyPr wrap="square">
            <a:spAutoFit/>
          </a:bodyPr>
          <a:lstStyle/>
          <a:p>
            <a:r>
              <a:rPr lang="ar-IQ" sz="2800" b="1" u="sng" dirty="0"/>
              <a:t>المجمـوعــة الثانيــة :</a:t>
            </a:r>
          </a:p>
          <a:p>
            <a:endParaRPr lang="en-US" sz="2800" dirty="0"/>
          </a:p>
          <a:p>
            <a:r>
              <a:rPr lang="ar-IQ" sz="2800" dirty="0"/>
              <a:t>1</a:t>
            </a:r>
            <a:r>
              <a:rPr lang="ar-IQ" sz="2800" b="1" dirty="0"/>
              <a:t>- تقنية التكلفة على أساس الأنشطة		 </a:t>
            </a:r>
            <a:r>
              <a:rPr lang="en-US" sz="2800" b="1" dirty="0"/>
              <a:t>Activity Based Costing (ABC)</a:t>
            </a:r>
          </a:p>
          <a:p>
            <a:r>
              <a:rPr lang="ar-IQ" sz="2800" b="1" dirty="0"/>
              <a:t>2- تقنية الإدارة على أساس الأنشطة	   </a:t>
            </a:r>
            <a:r>
              <a:rPr lang="en-US" sz="2800" b="1" dirty="0"/>
              <a:t> Activity Based Management (ABM)</a:t>
            </a:r>
          </a:p>
          <a:p>
            <a:r>
              <a:rPr lang="ar-IQ" sz="2800" b="1" dirty="0"/>
              <a:t>3- تقنية الموازنة على أساس الأنشطة 	 </a:t>
            </a:r>
            <a:r>
              <a:rPr lang="en-US" sz="2800" b="1" dirty="0"/>
              <a:t> Activity Based </a:t>
            </a:r>
            <a:r>
              <a:rPr lang="en-US" sz="2800" b="1" dirty="0" err="1"/>
              <a:t>Bageting</a:t>
            </a:r>
            <a:r>
              <a:rPr lang="en-US" sz="2800" b="1" dirty="0"/>
              <a:t> (ABB)</a:t>
            </a:r>
            <a:r>
              <a:rPr lang="ar-IQ" sz="2800" b="1" dirty="0"/>
              <a:t>    </a:t>
            </a:r>
            <a:endParaRPr lang="en-US" sz="2800" b="1" dirty="0"/>
          </a:p>
          <a:p>
            <a:pPr algn="ctr"/>
            <a:r>
              <a:rPr lang="ar-IQ" sz="2800" b="1" u="sng" dirty="0">
                <a:effectLst>
                  <a:outerShdw blurRad="38100" dist="38100" dir="2700000" algn="tl">
                    <a:srgbClr val="000000">
                      <a:alpha val="43137"/>
                    </a:srgbClr>
                  </a:outerShdw>
                </a:effectLst>
              </a:rPr>
              <a:t>1- تقنية التكلفة على أساس الأنشطة </a:t>
            </a:r>
            <a:endParaRPr lang="en-US" sz="2800" u="sng" dirty="0">
              <a:effectLst>
                <a:outerShdw blurRad="38100" dist="38100" dir="2700000" algn="tl">
                  <a:srgbClr val="000000">
                    <a:alpha val="43137"/>
                  </a:srgbClr>
                </a:outerShdw>
              </a:effectLst>
            </a:endParaRPr>
          </a:p>
          <a:p>
            <a:r>
              <a:rPr lang="ar-IQ" sz="2800" b="1" dirty="0"/>
              <a:t>تلبية لمتطلبات بيئة التصنيع الحديثة وما تستدعيه من ضرورة إجراء تعديلات جوهرية في الأنظمة الإدارية والمحاسبية ظهر نظام التكلفة على أساس الأنشطة </a:t>
            </a:r>
            <a:r>
              <a:rPr lang="en-US" sz="2800" b="1" dirty="0"/>
              <a:t>ABC</a:t>
            </a:r>
            <a:r>
              <a:rPr lang="ar-IQ" sz="2800" b="1" dirty="0"/>
              <a:t> كأسلوب يعتمد على فلسفة تكاليفية جديدة تتلافى جوانب القصور في الأنظمة التكاليفية التقليدية وتواكب – إلى حد ما- بيئة التصنيع الحديثة وما تفرضه من متطلبات بما يسهم في الارتقاء بمحاسبة التكاليف إلى المستوى الذي ينبغي إن تقوم به في ظل تلك التطورات والتقنيات الإنتاجية المتزايدة. بذلك يتضح إن تقنية </a:t>
            </a:r>
            <a:r>
              <a:rPr lang="en-US" sz="2800" b="1" dirty="0"/>
              <a:t>ABC</a:t>
            </a:r>
            <a:r>
              <a:rPr lang="ar-IQ" sz="2800" b="1" dirty="0"/>
              <a:t> تقوم على أساس التركيز على الأنشطة باعتبار النشاط هو حدث أو مهمة لها غرض معين، حيث يتم تجميع كلف الأنشطة على شكل مجمعات تسمى مجمعات الكلف </a:t>
            </a:r>
            <a:r>
              <a:rPr lang="en-US" sz="2800" b="1" dirty="0"/>
              <a:t>(Cost Pools)</a:t>
            </a:r>
            <a:r>
              <a:rPr lang="ar-IQ" sz="2800" b="1" dirty="0"/>
              <a:t> وذلك عن طريق موجهات الكلف بحيث يكون موجه كلفة لكل نشاط ومن ثم تخصيص كلف الأنشطة على المنتجات وفقاً لمسببات التكلفة بالاعتماد على معيار السبب / الأثر الذي يهدف إلى تحقيق أكبر قدر من العدالة في تخصيص التكاليف وأكبر قدر من الدقة في التخصيص .</a:t>
            </a:r>
            <a:endParaRPr lang="en-US" sz="2800" dirty="0"/>
          </a:p>
        </p:txBody>
      </p:sp>
    </p:spTree>
    <p:extLst>
      <p:ext uri="{BB962C8B-B14F-4D97-AF65-F5344CB8AC3E}">
        <p14:creationId xmlns:p14="http://schemas.microsoft.com/office/powerpoint/2010/main" val="162826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4664</Words>
  <Application>Microsoft Office PowerPoint</Application>
  <PresentationFormat>Widescreen</PresentationFormat>
  <Paragraphs>228</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Simplified Arabic</vt:lpstr>
      <vt:lpstr>Times New Roman</vt:lpstr>
      <vt:lpstr>نسق Office</vt:lpstr>
      <vt:lpstr>اساليب ادارة التكلفة الاستراتيجية ودورها بتخفيض التكاليف وتحسين الجودة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48</cp:revision>
  <dcterms:created xsi:type="dcterms:W3CDTF">2016-03-30T18:43:19Z</dcterms:created>
  <dcterms:modified xsi:type="dcterms:W3CDTF">2019-03-15T17:30:18Z</dcterms:modified>
</cp:coreProperties>
</file>