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8.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45"/>
  </p:notesMasterIdLst>
  <p:sldIdLst>
    <p:sldId id="269" r:id="rId2"/>
    <p:sldId id="268" r:id="rId3"/>
    <p:sldId id="256" r:id="rId4"/>
    <p:sldId id="263" r:id="rId5"/>
    <p:sldId id="262" r:id="rId6"/>
    <p:sldId id="261" r:id="rId7"/>
    <p:sldId id="260" r:id="rId8"/>
    <p:sldId id="267" r:id="rId9"/>
    <p:sldId id="266" r:id="rId10"/>
    <p:sldId id="259" r:id="rId11"/>
    <p:sldId id="294" r:id="rId12"/>
    <p:sldId id="297" r:id="rId13"/>
    <p:sldId id="311" r:id="rId14"/>
    <p:sldId id="312" r:id="rId15"/>
    <p:sldId id="306" r:id="rId16"/>
    <p:sldId id="307" r:id="rId17"/>
    <p:sldId id="316" r:id="rId18"/>
    <p:sldId id="315" r:id="rId19"/>
    <p:sldId id="314" r:id="rId20"/>
    <p:sldId id="304" r:id="rId21"/>
    <p:sldId id="303" r:id="rId22"/>
    <p:sldId id="300" r:id="rId23"/>
    <p:sldId id="302" r:id="rId24"/>
    <p:sldId id="301" r:id="rId25"/>
    <p:sldId id="299" r:id="rId26"/>
    <p:sldId id="298" r:id="rId27"/>
    <p:sldId id="296" r:id="rId28"/>
    <p:sldId id="295" r:id="rId29"/>
    <p:sldId id="273" r:id="rId30"/>
    <p:sldId id="278" r:id="rId31"/>
    <p:sldId id="322" r:id="rId32"/>
    <p:sldId id="321" r:id="rId33"/>
    <p:sldId id="320" r:id="rId34"/>
    <p:sldId id="317" r:id="rId35"/>
    <p:sldId id="326" r:id="rId36"/>
    <p:sldId id="325" r:id="rId37"/>
    <p:sldId id="324" r:id="rId38"/>
    <p:sldId id="328" r:id="rId39"/>
    <p:sldId id="329" r:id="rId40"/>
    <p:sldId id="318" r:id="rId41"/>
    <p:sldId id="288" r:id="rId42"/>
    <p:sldId id="286" r:id="rId43"/>
    <p:sldId id="275" r:id="rId4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3DC9B6E-EC88-4843-BA45-8D14D287E6BD}">
          <p14:sldIdLst>
            <p14:sldId id="269"/>
            <p14:sldId id="268"/>
            <p14:sldId id="256"/>
            <p14:sldId id="263"/>
            <p14:sldId id="262"/>
            <p14:sldId id="261"/>
            <p14:sldId id="260"/>
            <p14:sldId id="267"/>
            <p14:sldId id="266"/>
            <p14:sldId id="259"/>
            <p14:sldId id="294"/>
            <p14:sldId id="297"/>
            <p14:sldId id="311"/>
            <p14:sldId id="312"/>
            <p14:sldId id="306"/>
            <p14:sldId id="307"/>
            <p14:sldId id="316"/>
            <p14:sldId id="315"/>
            <p14:sldId id="314"/>
            <p14:sldId id="304"/>
            <p14:sldId id="303"/>
            <p14:sldId id="300"/>
            <p14:sldId id="302"/>
            <p14:sldId id="301"/>
            <p14:sldId id="299"/>
            <p14:sldId id="298"/>
            <p14:sldId id="296"/>
            <p14:sldId id="295"/>
            <p14:sldId id="273"/>
            <p14:sldId id="278"/>
            <p14:sldId id="322"/>
            <p14:sldId id="321"/>
            <p14:sldId id="320"/>
            <p14:sldId id="317"/>
            <p14:sldId id="326"/>
            <p14:sldId id="325"/>
            <p14:sldId id="324"/>
            <p14:sldId id="328"/>
            <p14:sldId id="329"/>
            <p14:sldId id="318"/>
            <p14:sldId id="288"/>
            <p14:sldId id="286"/>
            <p14:sldId id="2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66" autoAdjust="0"/>
    <p:restoredTop sz="94624" autoAdjust="0"/>
  </p:normalViewPr>
  <p:slideViewPr>
    <p:cSldViewPr>
      <p:cViewPr varScale="1">
        <p:scale>
          <a:sx n="70" d="100"/>
          <a:sy n="70" d="100"/>
        </p:scale>
        <p:origin x="13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0974480-85C9-47C9-9B3F-B68873B7476E}" type="datetimeFigureOut">
              <a:rPr lang="ar-IQ" smtClean="0"/>
              <a:pPr/>
              <a:t>09/07/1440</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F5409C1-5AEE-4390-A12B-69998852565A}" type="slidenum">
              <a:rPr lang="ar-IQ" smtClean="0"/>
              <a:pPr/>
              <a:t>‹#›</a:t>
            </a:fld>
            <a:endParaRPr lang="ar-IQ"/>
          </a:p>
        </p:txBody>
      </p:sp>
    </p:spTree>
    <p:extLst>
      <p:ext uri="{BB962C8B-B14F-4D97-AF65-F5344CB8AC3E}">
        <p14:creationId xmlns:p14="http://schemas.microsoft.com/office/powerpoint/2010/main" val="198970169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F5409C1-5AEE-4390-A12B-69998852565A}" type="slidenum">
              <a:rPr lang="ar-IQ" smtClean="0"/>
              <a:pPr/>
              <a:t>4</a:t>
            </a:fld>
            <a:endParaRPr lang="ar-IQ"/>
          </a:p>
        </p:txBody>
      </p:sp>
    </p:spTree>
    <p:extLst>
      <p:ext uri="{BB962C8B-B14F-4D97-AF65-F5344CB8AC3E}">
        <p14:creationId xmlns:p14="http://schemas.microsoft.com/office/powerpoint/2010/main" val="1727567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A1017F1-E2BA-435D-9680-65BB4A46B082}" type="datetimeFigureOut">
              <a:rPr lang="ar-IQ" smtClean="0"/>
              <a:pPr/>
              <a:t>09/07/1440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9FFA587-652A-4EBB-87F8-9238B9026707}" type="slidenum">
              <a:rPr lang="ar-IQ" smtClean="0"/>
              <a:pPr/>
              <a:t>‹#›</a:t>
            </a:fld>
            <a:endParaRPr lang="ar-IQ"/>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430702"/>
      </p:ext>
    </p:extLst>
  </p:cSld>
  <p:clrMapOvr>
    <a:masterClrMapping/>
  </p:clrMapOvr>
  <p:transition spd="slow">
    <p:newsfla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1017F1-E2BA-435D-9680-65BB4A46B082}" type="datetimeFigureOut">
              <a:rPr lang="ar-IQ" smtClean="0"/>
              <a:pPr/>
              <a:t>09/07/1440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9FFA587-652A-4EBB-87F8-9238B9026707}" type="slidenum">
              <a:rPr lang="ar-IQ" smtClean="0"/>
              <a:pPr/>
              <a:t>‹#›</a:t>
            </a:fld>
            <a:endParaRPr lang="ar-IQ"/>
          </a:p>
        </p:txBody>
      </p:sp>
    </p:spTree>
    <p:extLst>
      <p:ext uri="{BB962C8B-B14F-4D97-AF65-F5344CB8AC3E}">
        <p14:creationId xmlns:p14="http://schemas.microsoft.com/office/powerpoint/2010/main" val="4287720926"/>
      </p:ext>
    </p:extLst>
  </p:cSld>
  <p:clrMapOvr>
    <a:masterClrMapping/>
  </p:clrMapOvr>
  <p:transition spd="slow">
    <p:newsfla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1017F1-E2BA-435D-9680-65BB4A46B082}" type="datetimeFigureOut">
              <a:rPr lang="ar-IQ" smtClean="0"/>
              <a:pPr/>
              <a:t>09/07/1440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9FFA587-652A-4EBB-87F8-9238B9026707}" type="slidenum">
              <a:rPr lang="ar-IQ" smtClean="0"/>
              <a:pPr/>
              <a:t>‹#›</a:t>
            </a:fld>
            <a:endParaRPr lang="ar-IQ"/>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631025"/>
      </p:ext>
    </p:extLst>
  </p:cSld>
  <p:clrMapOvr>
    <a:masterClrMapping/>
  </p:clrMapOvr>
  <p:transition spd="slow">
    <p:newsfla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1017F1-E2BA-435D-9680-65BB4A46B082}" type="datetimeFigureOut">
              <a:rPr lang="ar-IQ" smtClean="0"/>
              <a:pPr/>
              <a:t>09/07/1440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9FFA587-652A-4EBB-87F8-9238B9026707}" type="slidenum">
              <a:rPr lang="ar-IQ" smtClean="0"/>
              <a:pPr/>
              <a:t>‹#›</a:t>
            </a:fld>
            <a:endParaRPr lang="ar-IQ"/>
          </a:p>
        </p:txBody>
      </p:sp>
    </p:spTree>
    <p:extLst>
      <p:ext uri="{BB962C8B-B14F-4D97-AF65-F5344CB8AC3E}">
        <p14:creationId xmlns:p14="http://schemas.microsoft.com/office/powerpoint/2010/main" val="1130822887"/>
      </p:ext>
    </p:extLst>
  </p:cSld>
  <p:clrMapOvr>
    <a:masterClrMapping/>
  </p:clrMapOvr>
  <p:transition spd="slow">
    <p:newsfla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1017F1-E2BA-435D-9680-65BB4A46B082}" type="datetimeFigureOut">
              <a:rPr lang="ar-IQ" smtClean="0"/>
              <a:pPr/>
              <a:t>09/07/1440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9FFA587-652A-4EBB-87F8-9238B9026707}" type="slidenum">
              <a:rPr lang="ar-IQ" smtClean="0"/>
              <a:pPr/>
              <a:t>‹#›</a:t>
            </a:fld>
            <a:endParaRPr lang="ar-IQ"/>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758239"/>
      </p:ext>
    </p:extLst>
  </p:cSld>
  <p:clrMapOvr>
    <a:masterClrMapping/>
  </p:clrMapOvr>
  <p:transition spd="slow">
    <p:newsfla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1017F1-E2BA-435D-9680-65BB4A46B082}" type="datetimeFigureOut">
              <a:rPr lang="ar-IQ" smtClean="0"/>
              <a:pPr/>
              <a:t>09/07/1440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9FFA587-652A-4EBB-87F8-9238B9026707}" type="slidenum">
              <a:rPr lang="ar-IQ" smtClean="0"/>
              <a:pPr/>
              <a:t>‹#›</a:t>
            </a:fld>
            <a:endParaRPr lang="ar-IQ"/>
          </a:p>
        </p:txBody>
      </p:sp>
    </p:spTree>
    <p:extLst>
      <p:ext uri="{BB962C8B-B14F-4D97-AF65-F5344CB8AC3E}">
        <p14:creationId xmlns:p14="http://schemas.microsoft.com/office/powerpoint/2010/main" val="1313028126"/>
      </p:ext>
    </p:extLst>
  </p:cSld>
  <p:clrMapOvr>
    <a:masterClrMapping/>
  </p:clrMapOvr>
  <p:transition spd="slow">
    <p:newsfla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1017F1-E2BA-435D-9680-65BB4A46B082}" type="datetimeFigureOut">
              <a:rPr lang="ar-IQ" smtClean="0"/>
              <a:pPr/>
              <a:t>09/07/1440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D9FFA587-652A-4EBB-87F8-9238B9026707}" type="slidenum">
              <a:rPr lang="ar-IQ" smtClean="0"/>
              <a:pPr/>
              <a:t>‹#›</a:t>
            </a:fld>
            <a:endParaRPr lang="ar-IQ"/>
          </a:p>
        </p:txBody>
      </p:sp>
    </p:spTree>
    <p:extLst>
      <p:ext uri="{BB962C8B-B14F-4D97-AF65-F5344CB8AC3E}">
        <p14:creationId xmlns:p14="http://schemas.microsoft.com/office/powerpoint/2010/main" val="1744567657"/>
      </p:ext>
    </p:extLst>
  </p:cSld>
  <p:clrMapOvr>
    <a:masterClrMapping/>
  </p:clrMapOvr>
  <p:transition spd="slow">
    <p:newsfla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1017F1-E2BA-435D-9680-65BB4A46B082}" type="datetimeFigureOut">
              <a:rPr lang="ar-IQ" smtClean="0"/>
              <a:pPr/>
              <a:t>09/07/1440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D9FFA587-652A-4EBB-87F8-9238B9026707}" type="slidenum">
              <a:rPr lang="ar-IQ" smtClean="0"/>
              <a:pPr/>
              <a:t>‹#›</a:t>
            </a:fld>
            <a:endParaRPr lang="ar-IQ"/>
          </a:p>
        </p:txBody>
      </p:sp>
    </p:spTree>
    <p:extLst>
      <p:ext uri="{BB962C8B-B14F-4D97-AF65-F5344CB8AC3E}">
        <p14:creationId xmlns:p14="http://schemas.microsoft.com/office/powerpoint/2010/main" val="1733021063"/>
      </p:ext>
    </p:extLst>
  </p:cSld>
  <p:clrMapOvr>
    <a:masterClrMapping/>
  </p:clrMapOvr>
  <p:transition spd="slow">
    <p:newsfla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17F1-E2BA-435D-9680-65BB4A46B082}" type="datetimeFigureOut">
              <a:rPr lang="ar-IQ" smtClean="0"/>
              <a:pPr/>
              <a:t>09/07/1440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D9FFA587-652A-4EBB-87F8-9238B9026707}" type="slidenum">
              <a:rPr lang="ar-IQ" smtClean="0"/>
              <a:pPr/>
              <a:t>‹#›</a:t>
            </a:fld>
            <a:endParaRPr lang="ar-IQ"/>
          </a:p>
        </p:txBody>
      </p:sp>
    </p:spTree>
    <p:extLst>
      <p:ext uri="{BB962C8B-B14F-4D97-AF65-F5344CB8AC3E}">
        <p14:creationId xmlns:p14="http://schemas.microsoft.com/office/powerpoint/2010/main" val="523730654"/>
      </p:ext>
    </p:extLst>
  </p:cSld>
  <p:clrMapOvr>
    <a:masterClrMapping/>
  </p:clrMapOvr>
  <p:transition spd="slow">
    <p:newsfla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017F1-E2BA-435D-9680-65BB4A46B082}" type="datetimeFigureOut">
              <a:rPr lang="ar-IQ" smtClean="0"/>
              <a:pPr/>
              <a:t>09/07/1440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9FFA587-652A-4EBB-87F8-9238B9026707}" type="slidenum">
              <a:rPr lang="ar-IQ" smtClean="0"/>
              <a:pPr/>
              <a:t>‹#›</a:t>
            </a:fld>
            <a:endParaRPr lang="ar-IQ"/>
          </a:p>
        </p:txBody>
      </p:sp>
    </p:spTree>
    <p:extLst>
      <p:ext uri="{BB962C8B-B14F-4D97-AF65-F5344CB8AC3E}">
        <p14:creationId xmlns:p14="http://schemas.microsoft.com/office/powerpoint/2010/main" val="1677103068"/>
      </p:ext>
    </p:extLst>
  </p:cSld>
  <p:clrMapOvr>
    <a:masterClrMapping/>
  </p:clrMapOvr>
  <p:transition spd="slow">
    <p:newsfla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017F1-E2BA-435D-9680-65BB4A46B082}" type="datetimeFigureOut">
              <a:rPr lang="ar-IQ" smtClean="0"/>
              <a:pPr/>
              <a:t>09/07/1440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9FFA587-652A-4EBB-87F8-9238B9026707}" type="slidenum">
              <a:rPr lang="ar-IQ" smtClean="0"/>
              <a:pPr/>
              <a:t>‹#›</a:t>
            </a:fld>
            <a:endParaRPr lang="ar-IQ"/>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815203"/>
      </p:ext>
    </p:extLst>
  </p:cSld>
  <p:clrMapOvr>
    <a:masterClrMapping/>
  </p:clrMapOvr>
  <p:transition spd="slow">
    <p:newsfla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A1017F1-E2BA-435D-9680-65BB4A46B082}" type="datetimeFigureOut">
              <a:rPr lang="ar-IQ" smtClean="0"/>
              <a:pPr/>
              <a:t>09/07/1440</a:t>
            </a:fld>
            <a:endParaRPr lang="ar-IQ"/>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ar-IQ"/>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9FFA587-652A-4EBB-87F8-9238B9026707}" type="slidenum">
              <a:rPr lang="ar-IQ" smtClean="0"/>
              <a:pPr/>
              <a:t>‹#›</a:t>
            </a:fld>
            <a:endParaRPr lang="ar-IQ"/>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17654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newsflash/>
  </p:transition>
  <p:timing>
    <p:tnLst>
      <p:par>
        <p:cTn id="1" dur="indefinite" restart="never" nodeType="tmRoot"/>
      </p:par>
    </p:tnLst>
  </p:timing>
  <p:txStyles>
    <p:titleStyle>
      <a:lvl1pPr algn="l" defTabSz="914400" rtl="1"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arab-ency.com/index.php?module=pnEncyclopedia&amp;func=display_term&amp;id=3912&amp;vid=17" TargetMode="External"/><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314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9036496" cy="6858000"/>
          </a:xfrm>
          <a:prstGeom prst="rect">
            <a:avLst/>
          </a:prstGeom>
        </p:spPr>
      </p:pic>
      <p:sp>
        <p:nvSpPr>
          <p:cNvPr id="3" name="Rectangle 2"/>
          <p:cNvSpPr/>
          <p:nvPr/>
        </p:nvSpPr>
        <p:spPr>
          <a:xfrm>
            <a:off x="0" y="0"/>
            <a:ext cx="9144000" cy="7109639"/>
          </a:xfrm>
          <a:prstGeom prst="rect">
            <a:avLst/>
          </a:prstGeom>
        </p:spPr>
        <p:txBody>
          <a:bodyPr wrap="square">
            <a:spAutoFit/>
          </a:bodyPr>
          <a:lstStyle/>
          <a:p>
            <a:pPr algn="justLow">
              <a:tabLst>
                <a:tab pos="256540" algn="l"/>
              </a:tabLst>
            </a:pPr>
            <a:r>
              <a:rPr lang="ar-IQ" sz="24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1</a:t>
            </a:r>
            <a:r>
              <a:rPr lang="ar-SA" sz="24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a:t>
            </a:r>
            <a:r>
              <a:rPr lang="ar-IQ" sz="24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توفر معلومات ل</a:t>
            </a:r>
            <a:r>
              <a:rPr lang="ar-SA" sz="24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إعـــــداد </a:t>
            </a:r>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الخطط طويلـــــــــة الأجل للموارد الطبيعية .</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tabLst>
                <a:tab pos="256540" algn="l"/>
              </a:tabLst>
            </a:pPr>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2- توفير البيانات </a:t>
            </a:r>
            <a:r>
              <a:rPr lang="ar-IQ" sz="24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ل</a:t>
            </a:r>
            <a:r>
              <a:rPr lang="ar-SA" sz="24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إعـــــــــداد </a:t>
            </a:r>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المعلومــــــــات الاحصائيـــــــــة المتعلقــــة بالموارد الطبيعية تمهيداً لاستخدام مثل هــــذه المعلومات في تحقيق أهـــــــــداف التنمية </a:t>
            </a:r>
            <a:endParaRPr lang="ar-IQ" sz="24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tabLst>
                <a:tab pos="256540" algn="l"/>
              </a:tabLst>
            </a:pPr>
            <a:r>
              <a:rPr lang="ar-IQ" sz="24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3- ت</a:t>
            </a:r>
            <a:r>
              <a:rPr lang="ar-SA" sz="24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سهم </a:t>
            </a:r>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في تحقيق الرقابــة على عناصر تلوث البيئة بغية إتخاذ القرارات التي تقود إلى تخفيض معدلات ذلك التلوث أو الحـــــد منه .</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tabLst>
                <a:tab pos="256540" algn="l"/>
              </a:tabLst>
            </a:pPr>
            <a:r>
              <a:rPr lang="ar-IQ"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4- </a:t>
            </a:r>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توفير البيانات المحاسبية المالية للعمليات والأنشطة بمـا يمكـن أجهزة الدولة مـن تحديد الاعتمادات المالية اللازمـة لتحقيق الإدارة المثلى للبيئة. </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tabLst>
                <a:tab pos="256540" algn="l"/>
                <a:tab pos="370840" algn="l"/>
              </a:tabLst>
            </a:pPr>
            <a:r>
              <a:rPr lang="ar-IQ" sz="24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5-</a:t>
            </a:r>
            <a:r>
              <a:rPr lang="ar-SA" sz="24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a:t>
            </a:r>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ان المحاسبة الخضراء تقدم  فهم أفضــل للمصاريـــــــــــف الحقيقيـــــــة لكثير من أوجه عمليات الوحدة الاقتصادية .</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tabLst>
                <a:tab pos="256540" algn="l"/>
              </a:tabLst>
            </a:pPr>
            <a:r>
              <a:rPr lang="ar-IQ"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6</a:t>
            </a:r>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إيضاح المسؤولية الاجتماعية البيئية للوحدة الاقتصادية ، إذ لم يعد هـــــــدف تعظيم الربـــــــح بمفـــــرده صالحاً لضمان استمراريتها ، إذ أصبـــــح هدف تعظيم الرفاهيـــــة الاجتماعية وتوفيــــر البيئــــــة النظيفـــــــة والخاليــــــة مـــــن التلوث ضماناً لاستمرار الوحدات اقتصادياً ونجاحها. </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tabLst>
                <a:tab pos="256540" algn="l"/>
              </a:tabLst>
            </a:pPr>
            <a:r>
              <a:rPr lang="ar-IQ"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7- </a:t>
            </a:r>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تطوير مؤشرات التنمية </a:t>
            </a:r>
            <a:r>
              <a:rPr lang="ar-SA" sz="24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المستدام</a:t>
            </a:r>
            <a:r>
              <a:rPr lang="ar-IQ" sz="24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ة</a:t>
            </a:r>
            <a:r>
              <a:rPr lang="ar-SA" sz="24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a:t>
            </a:r>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إذ توفــر المحاسبــة عــــــــــن الأداء البيئــــــــــي قاعـــــــــدة معلوماتيـــــــة لإنطلاق كثير من المؤشرات ومنها مؤشـــــرات التنمية </a:t>
            </a:r>
            <a:r>
              <a:rPr lang="ar-SA" sz="24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المستدامة.</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tabLst>
                <a:tab pos="256540" algn="l"/>
              </a:tabLst>
            </a:pPr>
            <a:r>
              <a:rPr lang="ar-IQ"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8- </a:t>
            </a:r>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توفير معلومات عـن المركز المالــــــي للوحــــــــدة الاقتصادية وهـــــو مايفيد مجموعة كبيـــــرة من مستخدمي هذه المعلومات فـــي مجال اتخاذ القرارات ، فالبيئة مورد مهم لكثير من الوحدات الاقتصادية ولابد مــــــن إدارتهــــا بكفاءة لصالـــــــح تلك الوحدات والمجتمع على حدٍ </a:t>
            </a:r>
            <a:r>
              <a:rPr lang="ar-SA" sz="24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سواء</a:t>
            </a:r>
            <a:r>
              <a:rPr lang="ar-IQ" sz="24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a:t>
            </a:r>
            <a:endParaRPr lang="en-US" sz="2400" dirty="0">
              <a:solidFill>
                <a:srgbClr val="FFFF00"/>
              </a:solidFill>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Tree>
  </p:cSld>
  <p:clrMapOvr>
    <a:masterClrMapping/>
  </p:clrMapOvr>
  <p:transition spd="med">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Rectangle 1"/>
          <p:cNvSpPr/>
          <p:nvPr/>
        </p:nvSpPr>
        <p:spPr>
          <a:xfrm>
            <a:off x="0" y="58847"/>
            <a:ext cx="9144000" cy="6740307"/>
          </a:xfrm>
          <a:prstGeom prst="rect">
            <a:avLst/>
          </a:prstGeom>
        </p:spPr>
        <p:txBody>
          <a:bodyPr wrap="square">
            <a:spAutoFit/>
          </a:bodyPr>
          <a:lstStyle/>
          <a:p>
            <a:pPr algn="justLow">
              <a:tabLst>
                <a:tab pos="256540" algn="l"/>
              </a:tabLst>
            </a:pPr>
            <a:r>
              <a:rPr lang="ar-SA" sz="2400" b="1" u="sng" dirty="0">
                <a:solidFill>
                  <a:srgbClr val="0070C0"/>
                </a:solidFill>
              </a:rPr>
              <a:t>أهمية المحاسبة الخضراء</a:t>
            </a:r>
            <a:r>
              <a:rPr lang="ar-SA" sz="2400" b="1" u="sng" dirty="0" smtClean="0">
                <a:solidFill>
                  <a:srgbClr val="0070C0"/>
                </a:solidFill>
              </a:rPr>
              <a:t>.</a:t>
            </a:r>
            <a:endParaRPr lang="ar-IQ" sz="2400" b="1" u="sng" dirty="0" smtClean="0">
              <a:solidFill>
                <a:srgbClr val="0070C0"/>
              </a:solidFill>
            </a:endParaRPr>
          </a:p>
          <a:p>
            <a:pPr algn="justLow">
              <a:tabLst>
                <a:tab pos="256540" algn="l"/>
              </a:tabLst>
            </a:pPr>
            <a:r>
              <a:rPr lang="ar-IQ" sz="2400" b="1" dirty="0" smtClean="0">
                <a:solidFill>
                  <a:srgbClr val="0070C0"/>
                </a:solidFill>
                <a:latin typeface="Times New Roman" panose="02020603050405020304" pitchFamily="18" charset="0"/>
                <a:ea typeface="Times New Roman" panose="02020603050405020304" pitchFamily="18" charset="0"/>
                <a:cs typeface="Simplified Arabic" panose="02020603050405020304" pitchFamily="18" charset="-78"/>
              </a:rPr>
              <a:t>1- </a:t>
            </a:r>
            <a:r>
              <a:rPr lang="ar-IQ" sz="2400" b="1" dirty="0">
                <a:solidFill>
                  <a:srgbClr val="0070C0"/>
                </a:solidFill>
                <a:latin typeface="Times New Roman" panose="02020603050405020304" pitchFamily="18" charset="0"/>
                <a:ea typeface="Times New Roman" panose="02020603050405020304" pitchFamily="18" charset="0"/>
                <a:cs typeface="Simplified Arabic" panose="02020603050405020304" pitchFamily="18" charset="-78"/>
              </a:rPr>
              <a:t>أن الكثير من التكاليف البيئية يمكن تخفيضها أو حتى تجنبها نهائيا، نظرا لكون هذه التكاليف لاتضيف أية قيمة للمنتجات وهذه التكاليف قد تكون تشغيلية أو استثمارية، أو تدخل في اعادة تصميم المنتجات ذاتها، أو اختيار نظم تشغيلية بديلة.</a:t>
            </a:r>
            <a:endParaRPr lang="en-US" sz="2400" dirty="0">
              <a:solidFill>
                <a:srgbClr val="0070C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tabLst>
                <a:tab pos="256540" algn="l"/>
              </a:tabLst>
            </a:pPr>
            <a:r>
              <a:rPr lang="ar-IQ" sz="2400" b="1" dirty="0">
                <a:solidFill>
                  <a:srgbClr val="0070C0"/>
                </a:solidFill>
                <a:latin typeface="Times New Roman" panose="02020603050405020304" pitchFamily="18" charset="0"/>
                <a:ea typeface="Times New Roman" panose="02020603050405020304" pitchFamily="18" charset="0"/>
                <a:cs typeface="Simplified Arabic" panose="02020603050405020304" pitchFamily="18" charset="-78"/>
              </a:rPr>
              <a:t>2- أن هذه التكاليف قد تكون مدمجة ضمنيا في التكاليف غير المباشرة.</a:t>
            </a:r>
            <a:endParaRPr lang="en-US" sz="2400" dirty="0">
              <a:solidFill>
                <a:srgbClr val="0070C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tabLst>
                <a:tab pos="256540" algn="l"/>
              </a:tabLst>
            </a:pPr>
            <a:r>
              <a:rPr lang="ar-IQ" sz="2400" b="1" dirty="0">
                <a:solidFill>
                  <a:srgbClr val="0070C0"/>
                </a:solidFill>
                <a:latin typeface="Times New Roman" panose="02020603050405020304" pitchFamily="18" charset="0"/>
                <a:ea typeface="Times New Roman" panose="02020603050405020304" pitchFamily="18" charset="0"/>
                <a:cs typeface="Simplified Arabic" panose="02020603050405020304" pitchFamily="18" charset="-78"/>
              </a:rPr>
              <a:t>3- أن الادارة المثلى للتكاليف البيئية تؤدي الى تحسين الأداء البيئي للوحدة الاقتصادية، فضلاً عن الآثار الايجابية لهذا الاتجاه في صحة المجتمع، على وفق ذلك الزيادة في نجاح وتطور المؤسسة.</a:t>
            </a:r>
            <a:endParaRPr lang="en-US" sz="2400" dirty="0">
              <a:solidFill>
                <a:srgbClr val="0070C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tabLst>
                <a:tab pos="256540" algn="l"/>
              </a:tabLst>
            </a:pPr>
            <a:r>
              <a:rPr lang="ar-IQ" sz="2400" b="1" dirty="0">
                <a:solidFill>
                  <a:srgbClr val="0070C0"/>
                </a:solidFill>
                <a:latin typeface="Times New Roman" panose="02020603050405020304" pitchFamily="18" charset="0"/>
                <a:ea typeface="Times New Roman" panose="02020603050405020304" pitchFamily="18" charset="0"/>
                <a:cs typeface="Simplified Arabic" panose="02020603050405020304" pitchFamily="18" charset="-78"/>
              </a:rPr>
              <a:t>4- ان اعادة النظر في نظم التشغيل القائمة وفهم التكاليف البيئية يساعد المؤسسة على توفير معلومات أدق عن التكاليف البيئية، وتسعير منتجاتها، ومن ثم تصميم منتجات ذات مواصفات (صديقة للبيئة) بغية تحقيق ربحية أفضل.</a:t>
            </a:r>
            <a:endParaRPr lang="en-US" sz="2400" dirty="0">
              <a:solidFill>
                <a:srgbClr val="0070C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tabLst>
                <a:tab pos="256540" algn="l"/>
              </a:tabLst>
            </a:pPr>
            <a:r>
              <a:rPr lang="ar-IQ" sz="2400" b="1" dirty="0">
                <a:solidFill>
                  <a:srgbClr val="0070C0"/>
                </a:solidFill>
                <a:latin typeface="Times New Roman" panose="02020603050405020304" pitchFamily="18" charset="0"/>
                <a:ea typeface="Times New Roman" panose="02020603050405020304" pitchFamily="18" charset="0"/>
                <a:cs typeface="Simplified Arabic" panose="02020603050405020304" pitchFamily="18" charset="-78"/>
              </a:rPr>
              <a:t>5- تحقيق المنافسة لمنتجات الشركة من خلال الاعلان و الترويج لمنتجات (صديقة للبيئة).</a:t>
            </a:r>
            <a:endParaRPr lang="en-US" sz="2400" dirty="0">
              <a:solidFill>
                <a:srgbClr val="0070C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tabLst>
                <a:tab pos="256540" algn="l"/>
              </a:tabLst>
            </a:pPr>
            <a:r>
              <a:rPr lang="ar-IQ" sz="2400" b="1" dirty="0">
                <a:solidFill>
                  <a:srgbClr val="0070C0"/>
                </a:solidFill>
                <a:latin typeface="Times New Roman" panose="02020603050405020304" pitchFamily="18" charset="0"/>
                <a:ea typeface="Times New Roman" panose="02020603050405020304" pitchFamily="18" charset="0"/>
                <a:cs typeface="Simplified Arabic" panose="02020603050405020304" pitchFamily="18" charset="-78"/>
              </a:rPr>
              <a:t>ان الوصول الى منتجات صديقة للبيئة يتطلب العمل على تطوير المنتجات والعمل على تخفيض التكاليف من خلال التوصل الى المنتجات التي تساهم في تقليل الاثر البئيي لهذه المنتجات لذا تسعى الشركات ومن خلال بحثها عن الربح الى الوصول الى منتجات بتكاليف مستهدفة ووفق مواصفات بيئية تساهم في تحقيق ميزة تنافسية من خلالها اي كلف مستهدفة خضراء ( منتجات صيدقة للبيئة ) .  </a:t>
            </a:r>
            <a:endParaRPr lang="en-US" sz="2400" dirty="0">
              <a:solidFill>
                <a:srgbClr val="0070C0"/>
              </a:solidFill>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114712705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179512" y="188640"/>
            <a:ext cx="8820472" cy="6740307"/>
          </a:xfrm>
          <a:prstGeom prst="rect">
            <a:avLst/>
          </a:prstGeom>
        </p:spPr>
        <p:txBody>
          <a:bodyPr wrap="square">
            <a:spAutoFit/>
          </a:bodyPr>
          <a:lstStyle/>
          <a:p>
            <a:pPr algn="justLow"/>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التكلفة المستهدفة </a:t>
            </a:r>
            <a:r>
              <a:rPr lang="en-US" sz="2400" b="1" dirty="0">
                <a:solidFill>
                  <a:srgbClr val="FFFF00"/>
                </a:solidFill>
              </a:rPr>
              <a:t>Target cost</a:t>
            </a:r>
            <a:endParaRPr lang="en-US" sz="24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r>
              <a:rPr lang="ar-SA" sz="24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عبارة </a:t>
            </a:r>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عن تقنية موجهة نحو الزبون، استعمِلت بشكل واسع في اليابان وتبنتها مؤخرا مؤسسات في أوروبا والولايات المتحدة الأمريكية</a:t>
            </a:r>
            <a:r>
              <a:rPr lang="en-US"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 </a:t>
            </a:r>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تتطلب المرحلة الأولى لهذه التقنية دراسة للسوق لأجل تحديد سعر البيع المستهدف للمنتج وذلك بناءا على خصائصه، الوظائف التي يرغب الزبائن في أن يؤديها هذا المنتج وكذلك أسعار المنتجات المنافسة</a:t>
            </a:r>
            <a:r>
              <a:rPr lang="en-US"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 </a:t>
            </a:r>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بعدها يتم تحديد هامش الربح المستهدف من خلال الإستراتيجية العامة للمؤسسة وذلك بتقسيم الهامش المستهدف الإجمالي على محفظة المنتجات المختلفة للمؤسسة ، وعند طرح هامش الربح المستهدف من السعر المستهدف يتم الحصول على التكلفة المستهدفة والتي تتم مقارنتها بالتكلفة المقدرة حاليا للمنتج وإذا كانت هذه الأخيرة أكبر من التكلفة المستهدفة، تبذل مجهودات كبيرة لامتصاص الفرق الموجود بينهما وجعل التكلفة المقدرة مساوية للمستهدفة</a:t>
            </a:r>
            <a:r>
              <a:rPr lang="en-US"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a:t>
            </a:r>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أي أن إشكالية مدخل التكلفة المستهدفة تتلخص في امتصاص الفرق بين التكلفة المقدرة التي يتم تقديرها على أساس إمكانيات المؤسسة ومؤهلا</a:t>
            </a:r>
            <a:r>
              <a:rPr lang="ar-SA" sz="2400" b="1" dirty="0">
                <a:solidFill>
                  <a:srgbClr val="FFFF00"/>
                </a:solidFill>
                <a:latin typeface="Times New Roman" panose="02020603050405020304" pitchFamily="18" charset="0"/>
                <a:ea typeface="MingLiU_HKSCS" panose="02020500000000000000" pitchFamily="18" charset="-120"/>
                <a:cs typeface="Simplified Arabic" panose="02020603050405020304" pitchFamily="18" charset="-78"/>
              </a:rPr>
              <a:t>تها</a:t>
            </a:r>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التكنولوجية الحالية والتكلفة المستهدفة التي تتحدد بناءا على اعتبارات السوق والإستراتيجية</a:t>
            </a:r>
            <a:r>
              <a:rPr lang="en-US" sz="2400" b="1" dirty="0" smtClean="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a:t>
            </a:r>
            <a:r>
              <a:rPr lang="ar-SA" sz="2400" b="1" dirty="0" smtClean="0">
                <a:solidFill>
                  <a:srgbClr val="FFFF00"/>
                </a:solidFill>
                <a:ea typeface="Times New Roman" panose="02020603050405020304" pitchFamily="18" charset="0"/>
                <a:cs typeface="Simplified Arabic" panose="02020603050405020304" pitchFamily="18" charset="-78"/>
              </a:rPr>
              <a:t> </a:t>
            </a:r>
            <a:r>
              <a:rPr lang="ar-SA" sz="2400" b="1" dirty="0">
                <a:solidFill>
                  <a:srgbClr val="FFFF00"/>
                </a:solidFill>
                <a:ea typeface="Times New Roman" panose="02020603050405020304" pitchFamily="18" charset="0"/>
                <a:cs typeface="Simplified Arabic" panose="02020603050405020304" pitchFamily="18" charset="-78"/>
              </a:rPr>
              <a:t>تتمثل التكلفة المستهدفة إذن في تحديد وتقدير الحاجة للتطوير انطلاقا من السوق ثم العمل على إشباع هذه الحاجة، أي هي عبارة عن إدارة للتغيير فالتكلفة المستهدفة تنظم إدارة للحاضر انطلاقا من التبصر بالمستقبل</a:t>
            </a:r>
            <a:r>
              <a:rPr lang="en-US" sz="2400" b="1" dirty="0">
                <a:solidFill>
                  <a:srgbClr val="FFFF00"/>
                </a:solidFill>
                <a:latin typeface="Simplified Arabic" panose="02020603050405020304" pitchFamily="18" charset="-78"/>
                <a:ea typeface="Times New Roman" panose="02020603050405020304" pitchFamily="18" charset="0"/>
              </a:rPr>
              <a:t>.</a:t>
            </a:r>
            <a:r>
              <a:rPr lang="ar-SA" sz="2400" b="1" dirty="0">
                <a:solidFill>
                  <a:srgbClr val="FFFF00"/>
                </a:solidFill>
                <a:latin typeface="Simplified Arabic" panose="02020603050405020304" pitchFamily="18" charset="-78"/>
                <a:ea typeface="Times New Roman" panose="02020603050405020304" pitchFamily="18" charset="0"/>
              </a:rPr>
              <a:t>وهذا يفسر تعارض هذه التقنية مع تقنيات التكلفة المعيارية التي تعد أداة إدارية موجهة نحو إدارة الحاضر بناءا على مرجع تم إعداده في الماضي</a:t>
            </a:r>
            <a:r>
              <a:rPr lang="en-US" sz="2400" b="1" dirty="0" smtClean="0">
                <a:solidFill>
                  <a:srgbClr val="FFFF00"/>
                </a:solidFill>
                <a:latin typeface="Simplified Arabic" panose="02020603050405020304" pitchFamily="18" charset="-78"/>
                <a:ea typeface="Times New Roman" panose="02020603050405020304" pitchFamily="18" charset="0"/>
              </a:rPr>
              <a:t>.</a:t>
            </a:r>
            <a:endParaRPr lang="ar-IQ" sz="2400" dirty="0">
              <a:solidFill>
                <a:srgbClr val="FFFF00"/>
              </a:solidFill>
            </a:endParaRPr>
          </a:p>
        </p:txBody>
      </p:sp>
    </p:spTree>
    <p:extLst>
      <p:ext uri="{BB962C8B-B14F-4D97-AF65-F5344CB8AC3E}">
        <p14:creationId xmlns:p14="http://schemas.microsoft.com/office/powerpoint/2010/main" val="40842117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36" y="0"/>
            <a:ext cx="11251008" cy="8438256"/>
          </a:xfrm>
          <a:prstGeom prst="rect">
            <a:avLst/>
          </a:prstGeom>
        </p:spPr>
      </p:pic>
      <p:sp>
        <p:nvSpPr>
          <p:cNvPr id="3" name="Rectangle 7"/>
          <p:cNvSpPr>
            <a:spLocks noChangeArrowheads="1"/>
          </p:cNvSpPr>
          <p:nvPr/>
        </p:nvSpPr>
        <p:spPr bwMode="auto">
          <a:xfrm>
            <a:off x="-1" y="0"/>
            <a:ext cx="10204015" cy="5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ar-IQ"/>
          </a:p>
        </p:txBody>
      </p:sp>
      <p:grpSp>
        <p:nvGrpSpPr>
          <p:cNvPr id="4" name="Group 3"/>
          <p:cNvGrpSpPr>
            <a:grpSpLocks/>
          </p:cNvGrpSpPr>
          <p:nvPr/>
        </p:nvGrpSpPr>
        <p:grpSpPr bwMode="auto">
          <a:xfrm>
            <a:off x="1259732" y="1977388"/>
            <a:ext cx="8012856" cy="4619963"/>
            <a:chOff x="2884" y="5643"/>
            <a:chExt cx="6566" cy="1686"/>
          </a:xfrm>
        </p:grpSpPr>
        <p:sp>
          <p:nvSpPr>
            <p:cNvPr id="5" name="Rectangle 4"/>
            <p:cNvSpPr>
              <a:spLocks noChangeArrowheads="1"/>
            </p:cNvSpPr>
            <p:nvPr/>
          </p:nvSpPr>
          <p:spPr bwMode="auto">
            <a:xfrm>
              <a:off x="7512" y="5643"/>
              <a:ext cx="1938" cy="1686"/>
            </a:xfrm>
            <a:prstGeom prst="rect">
              <a:avLst/>
            </a:prstGeom>
            <a:solidFill>
              <a:schemeClr val="accent6">
                <a:lumMod val="20000"/>
                <a:lumOff val="80000"/>
              </a:schemeClr>
            </a:solidFill>
            <a:ln w="9525">
              <a:solidFill>
                <a:srgbClr val="000000"/>
              </a:solidFill>
              <a:miter lim="800000"/>
              <a:headEnd/>
              <a:tailEnd/>
            </a:ln>
          </p:spPr>
          <p:txBody>
            <a:bodyPr rot="0" vert="horz" wrap="square" lIns="91440" tIns="45720" rIns="91440" bIns="45720" anchor="t" anchorCtr="0" upright="1">
              <a:noAutofit/>
            </a:bodyPr>
            <a:lstStyle/>
            <a:p>
              <a:pPr algn="ctr" rtl="1">
                <a:spcAft>
                  <a:spcPts val="0"/>
                </a:spcAft>
              </a:pPr>
              <a:r>
                <a:rPr lang="ar-SA" sz="3200" u="sng" dirty="0">
                  <a:effectLst/>
                  <a:latin typeface="Times New Roman" panose="02020603050405020304" pitchFamily="18" charset="0"/>
                  <a:ea typeface="Times New Roman" panose="02020603050405020304" pitchFamily="18" charset="0"/>
                  <a:cs typeface="Arial" panose="020B0604020202020204" pitchFamily="34" charset="0"/>
                </a:rPr>
                <a:t>مستوى السوق</a:t>
              </a:r>
              <a:endParaRPr lang="en-US" sz="3200" dirty="0">
                <a:effectLst/>
                <a:latin typeface="Times New Roman" panose="02020603050405020304" pitchFamily="18" charset="0"/>
                <a:ea typeface="Times New Roman" panose="02020603050405020304" pitchFamily="18" charset="0"/>
                <a:cs typeface="Simplified Arabic" panose="02020603050405020304" pitchFamily="18" charset="-78"/>
              </a:endParaRPr>
            </a:p>
            <a:p>
              <a:pPr algn="r" rtl="1">
                <a:spcAft>
                  <a:spcPts val="0"/>
                </a:spcAft>
              </a:pPr>
              <a:r>
                <a:rPr lang="ar-SA" sz="3200" dirty="0">
                  <a:effectLst/>
                  <a:latin typeface="Times New Roman" panose="02020603050405020304" pitchFamily="18" charset="0"/>
                  <a:ea typeface="Times New Roman" panose="02020603050405020304" pitchFamily="18" charset="0"/>
                  <a:cs typeface="Arial" panose="020B0604020202020204" pitchFamily="34" charset="0"/>
                </a:rPr>
                <a:t>مخطط المؤسسة طويل الأجل </a:t>
              </a:r>
              <a:endParaRPr lang="en-US" sz="3200" dirty="0">
                <a:effectLst/>
                <a:latin typeface="Times New Roman" panose="02020603050405020304" pitchFamily="18" charset="0"/>
                <a:ea typeface="Times New Roman" panose="02020603050405020304" pitchFamily="18" charset="0"/>
                <a:cs typeface="Simplified Arabic" panose="02020603050405020304" pitchFamily="18" charset="-78"/>
              </a:endParaRPr>
            </a:p>
            <a:p>
              <a:pPr algn="ctr" rtl="1">
                <a:spcAft>
                  <a:spcPts val="0"/>
                </a:spcAft>
              </a:pPr>
              <a:r>
                <a:rPr lang="ar-SA" sz="3200" dirty="0">
                  <a:effectLst/>
                  <a:latin typeface="Times New Roman" panose="02020603050405020304" pitchFamily="18" charset="0"/>
                  <a:ea typeface="Times New Roman" panose="02020603050405020304" pitchFamily="18" charset="0"/>
                  <a:cs typeface="Arial" panose="020B0604020202020204" pitchFamily="34" charset="0"/>
                </a:rPr>
                <a:t>سعر مستهدف</a:t>
              </a:r>
              <a:endParaRPr lang="en-US" sz="3200" dirty="0">
                <a:effectLst/>
                <a:latin typeface="Times New Roman" panose="02020603050405020304" pitchFamily="18" charset="0"/>
                <a:ea typeface="Times New Roman" panose="02020603050405020304" pitchFamily="18" charset="0"/>
                <a:cs typeface="Simplified Arabic" panose="02020603050405020304" pitchFamily="18" charset="-78"/>
              </a:endParaRPr>
            </a:p>
            <a:p>
              <a:pPr algn="ctr" rtl="1">
                <a:spcAft>
                  <a:spcPts val="0"/>
                </a:spcAft>
              </a:pPr>
              <a:r>
                <a:rPr lang="ar-SA" sz="3200" dirty="0">
                  <a:effectLst/>
                  <a:latin typeface="Times New Roman" panose="02020603050405020304" pitchFamily="18" charset="0"/>
                  <a:ea typeface="Times New Roman" panose="02020603050405020304" pitchFamily="18" charset="0"/>
                  <a:cs typeface="Arial" panose="020B0604020202020204" pitchFamily="34" charset="0"/>
                </a:rPr>
                <a:t>ربح مستهدف</a:t>
              </a:r>
              <a:endParaRPr lang="en-US" sz="3200" dirty="0">
                <a:effectLst/>
                <a:latin typeface="Times New Roman" panose="02020603050405020304" pitchFamily="18" charset="0"/>
                <a:ea typeface="Times New Roman" panose="02020603050405020304" pitchFamily="18" charset="0"/>
                <a:cs typeface="Simplified Arabic" panose="02020603050405020304" pitchFamily="18" charset="-78"/>
              </a:endParaRPr>
            </a:p>
            <a:p>
              <a:pPr algn="ctr" rtl="1">
                <a:spcAft>
                  <a:spcPts val="0"/>
                </a:spcAft>
              </a:pPr>
              <a:r>
                <a:rPr lang="ar-SA" sz="3200" dirty="0">
                  <a:effectLst/>
                  <a:latin typeface="Times New Roman" panose="02020603050405020304" pitchFamily="18" charset="0"/>
                  <a:ea typeface="Times New Roman" panose="02020603050405020304" pitchFamily="18" charset="0"/>
                  <a:cs typeface="Arial" panose="020B0604020202020204" pitchFamily="34" charset="0"/>
                </a:rPr>
                <a:t>تكلفة مستهدفة</a:t>
              </a:r>
              <a:endParaRPr lang="en-US" sz="3200" dirty="0">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
          <p:nvSpPr>
            <p:cNvPr id="6" name="Rectangle 5"/>
            <p:cNvSpPr>
              <a:spLocks noChangeArrowheads="1"/>
            </p:cNvSpPr>
            <p:nvPr/>
          </p:nvSpPr>
          <p:spPr bwMode="auto">
            <a:xfrm>
              <a:off x="5158" y="5922"/>
              <a:ext cx="1522" cy="1215"/>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upright="1">
              <a:noAutofit/>
            </a:bodyPr>
            <a:lstStyle/>
            <a:p>
              <a:pPr algn="ctr" rtl="1">
                <a:spcAft>
                  <a:spcPts val="0"/>
                </a:spcAft>
              </a:pPr>
              <a:r>
                <a:rPr lang="ar-SA" sz="2800" u="sng" dirty="0">
                  <a:solidFill>
                    <a:schemeClr val="tx1">
                      <a:lumMod val="75000"/>
                      <a:lumOff val="25000"/>
                    </a:schemeClr>
                  </a:solidFill>
                  <a:effectLst/>
                  <a:latin typeface="Times New Roman" panose="02020603050405020304" pitchFamily="18" charset="0"/>
                  <a:ea typeface="Times New Roman" panose="02020603050405020304" pitchFamily="18" charset="0"/>
                  <a:cs typeface="Arial" panose="020B0604020202020204" pitchFamily="34" charset="0"/>
                </a:rPr>
                <a:t>مستوى المنتج</a:t>
              </a:r>
              <a:endParaRPr lang="en-US" sz="2800" dirty="0">
                <a:solidFill>
                  <a:schemeClr val="tx1">
                    <a:lumMod val="75000"/>
                    <a:lumOff val="25000"/>
                  </a:schemeClr>
                </a:solidFill>
                <a:effectLst/>
                <a:latin typeface="Times New Roman" panose="02020603050405020304" pitchFamily="18" charset="0"/>
                <a:ea typeface="Times New Roman" panose="02020603050405020304" pitchFamily="18" charset="0"/>
                <a:cs typeface="Simplified Arabic" panose="02020603050405020304" pitchFamily="18" charset="-78"/>
              </a:endParaRPr>
            </a:p>
            <a:p>
              <a:pPr algn="ctr" rtl="1">
                <a:spcAft>
                  <a:spcPts val="0"/>
                </a:spcAft>
              </a:pPr>
              <a:r>
                <a:rPr lang="ar-SA" sz="2800" dirty="0">
                  <a:solidFill>
                    <a:schemeClr val="tx1">
                      <a:lumMod val="75000"/>
                      <a:lumOff val="25000"/>
                    </a:schemeClr>
                  </a:solidFill>
                  <a:effectLst/>
                  <a:latin typeface="Times New Roman" panose="02020603050405020304" pitchFamily="18" charset="0"/>
                  <a:ea typeface="Times New Roman" panose="02020603050405020304" pitchFamily="18" charset="0"/>
                  <a:cs typeface="Arial" panose="020B0604020202020204" pitchFamily="34" charset="0"/>
                </a:rPr>
                <a:t>تصميم منتج يتوافق مع التكلفة المستهدفة</a:t>
              </a:r>
              <a:endParaRPr lang="en-US" sz="2800" dirty="0">
                <a:solidFill>
                  <a:schemeClr val="tx1">
                    <a:lumMod val="75000"/>
                    <a:lumOff val="25000"/>
                  </a:schemeClr>
                </a:solidFill>
                <a:effectLst/>
                <a:latin typeface="Times New Roman" panose="02020603050405020304" pitchFamily="18" charset="0"/>
                <a:ea typeface="Times New Roman" panose="02020603050405020304" pitchFamily="18" charset="0"/>
                <a:cs typeface="Simplified Arabic" panose="02020603050405020304" pitchFamily="18" charset="-78"/>
              </a:endParaRPr>
            </a:p>
            <a:p>
              <a:pPr algn="ctr" rtl="1">
                <a:spcAft>
                  <a:spcPts val="0"/>
                </a:spcAft>
              </a:pPr>
              <a:r>
                <a:rPr lang="ar-SA" sz="2800" dirty="0">
                  <a:solidFill>
                    <a:schemeClr val="tx1">
                      <a:lumMod val="75000"/>
                      <a:lumOff val="25000"/>
                    </a:schemeClr>
                  </a:solidFill>
                  <a:effectLst/>
                  <a:latin typeface="Times New Roman" panose="02020603050405020304" pitchFamily="18" charset="0"/>
                  <a:ea typeface="Times New Roman" panose="02020603050405020304" pitchFamily="18" charset="0"/>
                  <a:cs typeface="Arial" panose="020B0604020202020204" pitchFamily="34" charset="0"/>
                </a:rPr>
                <a:t>(تحديد المركبات</a:t>
              </a:r>
              <a:r>
                <a:rPr lang="ar-SA" sz="2800" u="sng" dirty="0">
                  <a:solidFill>
                    <a:schemeClr val="tx1">
                      <a:lumMod val="75000"/>
                      <a:lumOff val="25000"/>
                    </a:schemeClr>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2800" dirty="0">
                <a:solidFill>
                  <a:schemeClr val="tx1">
                    <a:lumMod val="75000"/>
                    <a:lumOff val="25000"/>
                  </a:schemeClr>
                </a:solidFill>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
          <p:nvSpPr>
            <p:cNvPr id="7" name="Rectangle 6"/>
            <p:cNvSpPr>
              <a:spLocks noChangeArrowheads="1"/>
            </p:cNvSpPr>
            <p:nvPr/>
          </p:nvSpPr>
          <p:spPr bwMode="auto">
            <a:xfrm>
              <a:off x="2884" y="5979"/>
              <a:ext cx="1487" cy="1319"/>
            </a:xfrm>
            <a:prstGeom prst="rect">
              <a:avLst/>
            </a:prstGeom>
            <a:solidFill>
              <a:schemeClr val="accent6">
                <a:lumMod val="60000"/>
                <a:lumOff val="40000"/>
              </a:schemeClr>
            </a:solidFill>
            <a:ln w="9525">
              <a:solidFill>
                <a:srgbClr val="000000"/>
              </a:solidFill>
              <a:miter lim="800000"/>
              <a:headEnd/>
              <a:tailEnd/>
            </a:ln>
          </p:spPr>
          <p:txBody>
            <a:bodyPr rot="0" vert="horz" wrap="square" lIns="91440" tIns="45720" rIns="91440" bIns="45720" anchor="t" anchorCtr="0" upright="1">
              <a:noAutofit/>
            </a:bodyPr>
            <a:lstStyle/>
            <a:p>
              <a:pPr algn="ctr" rtl="1">
                <a:spcAft>
                  <a:spcPts val="0"/>
                </a:spcAft>
              </a:pPr>
              <a:r>
                <a:rPr lang="ar-SA" sz="2400" b="1" u="sng" dirty="0">
                  <a:effectLst/>
                  <a:latin typeface="Times New Roman" panose="02020603050405020304" pitchFamily="18" charset="0"/>
                  <a:ea typeface="Times New Roman" panose="02020603050405020304" pitchFamily="18" charset="0"/>
                  <a:cs typeface="Arial" panose="020B0604020202020204" pitchFamily="34" charset="0"/>
                </a:rPr>
                <a:t>مستوى المركبات</a:t>
              </a:r>
              <a:endParaRPr lang="en-US" sz="2400" dirty="0">
                <a:effectLst/>
                <a:latin typeface="Times New Roman" panose="02020603050405020304" pitchFamily="18" charset="0"/>
                <a:ea typeface="Times New Roman" panose="02020603050405020304" pitchFamily="18" charset="0"/>
                <a:cs typeface="Simplified Arabic" panose="02020603050405020304" pitchFamily="18" charset="-78"/>
              </a:endParaRPr>
            </a:p>
            <a:p>
              <a:pPr algn="ctr" rtl="1">
                <a:spcAft>
                  <a:spcPts val="0"/>
                </a:spcAft>
              </a:pPr>
              <a:r>
                <a:rPr lang="ar-SA" sz="2400" dirty="0">
                  <a:effectLst/>
                  <a:latin typeface="Times New Roman" panose="02020603050405020304" pitchFamily="18" charset="0"/>
                  <a:ea typeface="Times New Roman" panose="02020603050405020304" pitchFamily="18" charset="0"/>
                  <a:cs typeface="Arial" panose="020B0604020202020204" pitchFamily="34" charset="0"/>
                </a:rPr>
                <a:t>تصميم مركبات توفر الوظائف بالتكلفة المستهدفة </a:t>
              </a:r>
              <a:endParaRPr lang="en-US" sz="2400" dirty="0">
                <a:effectLst/>
                <a:latin typeface="Times New Roman" panose="02020603050405020304" pitchFamily="18" charset="0"/>
                <a:ea typeface="Times New Roman" panose="02020603050405020304" pitchFamily="18" charset="0"/>
                <a:cs typeface="Simplified Arabic" panose="02020603050405020304" pitchFamily="18" charset="-78"/>
              </a:endParaRPr>
            </a:p>
            <a:p>
              <a:pPr algn="ctr" rtl="1">
                <a:spcAft>
                  <a:spcPts val="0"/>
                </a:spcAft>
              </a:pPr>
              <a:r>
                <a:rPr lang="ar-SA" sz="2400" dirty="0">
                  <a:effectLst/>
                  <a:latin typeface="Times New Roman" panose="02020603050405020304" pitchFamily="18" charset="0"/>
                  <a:ea typeface="Times New Roman" panose="02020603050405020304" pitchFamily="18" charset="0"/>
                  <a:cs typeface="Arial" panose="020B0604020202020204" pitchFamily="34" charset="0"/>
                </a:rPr>
                <a:t>(ادار ة الموردين)</a:t>
              </a:r>
              <a:endParaRPr lang="en-US" sz="2400" dirty="0">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cxnSp>
          <p:nvCxnSpPr>
            <p:cNvPr id="8" name="Line 6"/>
            <p:cNvCxnSpPr>
              <a:cxnSpLocks noChangeShapeType="1"/>
            </p:cNvCxnSpPr>
            <p:nvPr/>
          </p:nvCxnSpPr>
          <p:spPr bwMode="auto">
            <a:xfrm flipH="1">
              <a:off x="6681" y="6480"/>
              <a:ext cx="693" cy="1"/>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cxnSp>
        <p:cxnSp>
          <p:nvCxnSpPr>
            <p:cNvPr id="9" name="Line 7"/>
            <p:cNvCxnSpPr>
              <a:cxnSpLocks noChangeShapeType="1"/>
            </p:cNvCxnSpPr>
            <p:nvPr/>
          </p:nvCxnSpPr>
          <p:spPr bwMode="auto">
            <a:xfrm flipH="1">
              <a:off x="4418" y="6619"/>
              <a:ext cx="692" cy="1"/>
            </a:xfrm>
            <a:prstGeom prst="line">
              <a:avLst/>
            </a:prstGeom>
            <a:ln>
              <a:solidFill>
                <a:srgbClr val="FFFF00"/>
              </a:solidFill>
              <a:headEnd/>
              <a:tailEnd type="triangle" w="lg" len="sm"/>
            </a:ln>
            <a:extLst/>
          </p:spPr>
          <p:style>
            <a:lnRef idx="3">
              <a:schemeClr val="accent2"/>
            </a:lnRef>
            <a:fillRef idx="0">
              <a:schemeClr val="accent2"/>
            </a:fillRef>
            <a:effectRef idx="2">
              <a:schemeClr val="accent2"/>
            </a:effectRef>
            <a:fontRef idx="minor">
              <a:schemeClr val="tx1"/>
            </a:fontRef>
          </p:style>
        </p:cxnSp>
      </p:grpSp>
      <p:sp>
        <p:nvSpPr>
          <p:cNvPr id="10" name="Rectangle 11"/>
          <p:cNvSpPr>
            <a:spLocks noChangeArrowheads="1"/>
          </p:cNvSpPr>
          <p:nvPr/>
        </p:nvSpPr>
        <p:spPr bwMode="auto">
          <a:xfrm>
            <a:off x="-1" y="3005"/>
            <a:ext cx="102040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ar-IQ" sz="1400" b="0" i="0" u="none" strike="noStrike" cap="none" normalizeH="0" baseline="0" dirty="0" smtClean="0">
              <a:ln>
                <a:noFill/>
              </a:ln>
              <a:solidFill>
                <a:schemeClr val="tx1"/>
              </a:solidFill>
              <a:effectLst/>
              <a:ea typeface="Times New Roman" panose="02020603050405020304" pitchFamily="18" charset="0"/>
              <a:cs typeface="Simplified Arabic" panose="02020603050405020304" pitchFamily="18"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ar-IQ"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Simplified Arabic" panose="02020603050405020304" pitchFamily="18" charset="-78"/>
              </a:rPr>
              <a:t/>
            </a:r>
            <a:br>
              <a:rPr kumimoji="0" lang="en-US" altLang="ar-IQ"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Simplified Arabic" panose="02020603050405020304" pitchFamily="18" charset="-78"/>
              </a:rPr>
            </a:br>
            <a:r>
              <a:rPr kumimoji="0" lang="ar-SA" altLang="ar-IQ" sz="2800" b="1" i="0" u="none" strike="noStrike" cap="none" normalizeH="0" baseline="0" dirty="0" smtClean="0">
                <a:ln>
                  <a:noFill/>
                </a:ln>
                <a:solidFill>
                  <a:srgbClr val="FFFF00"/>
                </a:solidFill>
                <a:effectLst/>
                <a:latin typeface="Simplified Arabic" panose="02020603050405020304" pitchFamily="18" charset="-78"/>
                <a:ea typeface="Times New Roman" panose="02020603050405020304" pitchFamily="18" charset="0"/>
                <a:cs typeface="Simplified Arabic" panose="02020603050405020304" pitchFamily="18" charset="-78"/>
              </a:rPr>
              <a:t>الشكل (1)  المراحل الأساسية للتكلفة المستهدفة</a:t>
            </a:r>
            <a:r>
              <a:rPr kumimoji="0" lang="ar-IQ" altLang="ar-IQ" sz="2800" b="1" i="0" u="none" strike="noStrike" cap="none" normalizeH="0" baseline="0" dirty="0" smtClean="0">
                <a:ln>
                  <a:noFill/>
                </a:ln>
                <a:solidFill>
                  <a:srgbClr val="FFFF00"/>
                </a:solidFill>
                <a:effectLst/>
                <a:latin typeface="Simplified Arabic" panose="02020603050405020304" pitchFamily="18" charset="-78"/>
                <a:ea typeface="Times New Roman" panose="02020603050405020304" pitchFamily="18" charset="0"/>
                <a:cs typeface="Simplified Arabic" panose="02020603050405020304" pitchFamily="18" charset="-78"/>
              </a:rPr>
              <a:t>   </a:t>
            </a:r>
            <a:endParaRPr kumimoji="0" lang="ar-IQ" altLang="ar-IQ" sz="2800" b="0" i="0" u="none" strike="noStrike" cap="none" normalizeH="0" baseline="0" dirty="0" smtClean="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3925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107504" y="0"/>
            <a:ext cx="9036496" cy="6370975"/>
          </a:xfrm>
          <a:prstGeom prst="rect">
            <a:avLst/>
          </a:prstGeom>
        </p:spPr>
        <p:txBody>
          <a:bodyPr wrap="square">
            <a:spAutoFit/>
          </a:bodyPr>
          <a:lstStyle/>
          <a:p>
            <a:pPr algn="justLow"/>
            <a:r>
              <a:rPr lang="ar-SA" sz="2800" b="1" u="sng"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مراحل تحديد الكلفة المستهدفة</a:t>
            </a:r>
            <a:r>
              <a:rPr lang="ar-SA" sz="28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a:t>
            </a:r>
            <a:endParaRPr lang="en-US" sz="28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1-   على مستوى السوق</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يتم في هذه المرحلة نقل الضغط الذي تواجهه المؤسسة في السوق إلى مصممي وموردي المنتج وذلك بطرح هامش ربح مستهدف من سعر البيع المستهدف لتحديد تكلفة المنتج التي يسمح </a:t>
            </a:r>
            <a:r>
              <a:rPr lang="ar-SA" sz="2400" b="1" dirty="0">
                <a:solidFill>
                  <a:srgbClr val="FFFF00"/>
                </a:solidFill>
                <a:latin typeface="Times New Roman" panose="02020603050405020304" pitchFamily="18" charset="0"/>
                <a:ea typeface="MingLiU_HKSCS" panose="02020500000000000000" pitchFamily="18" charset="-120"/>
                <a:cs typeface="Simplified Arabic" panose="02020603050405020304" pitchFamily="18" charset="-78"/>
              </a:rPr>
              <a:t>به</a:t>
            </a:r>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ا السوق  </a:t>
            </a:r>
            <a:r>
              <a:rPr lang="en-US"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(Cooper, </a:t>
            </a:r>
            <a:r>
              <a:rPr lang="en-US" sz="2400" b="1" dirty="0" err="1">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slagmulder</a:t>
            </a:r>
            <a:r>
              <a:rPr lang="en-US"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 1997:1) .« Allowable cost» </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وهي التكلفة المستهدفة التي يجب أن تسعى المؤسسة لتحقيقها</a:t>
            </a:r>
            <a:r>
              <a:rPr lang="en-US"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 </a:t>
            </a:r>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وهذا ما يعبر عنه نظريا بالمعادلة الآتية</a:t>
            </a:r>
            <a:r>
              <a:rPr lang="en-US"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 </a:t>
            </a:r>
            <a:r>
              <a:rPr lang="ar-SA"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     سعر</a:t>
            </a:r>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البيع المستهدف</a:t>
            </a:r>
            <a:r>
              <a:rPr lang="en-US"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 – </a:t>
            </a:r>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الربح المستهدف</a:t>
            </a:r>
            <a:r>
              <a:rPr lang="en-US"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 = </a:t>
            </a:r>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التكلفة المسموح </a:t>
            </a:r>
            <a:r>
              <a:rPr lang="ar-SA" sz="2400" b="1" dirty="0">
                <a:solidFill>
                  <a:srgbClr val="FFFF00"/>
                </a:solidFill>
                <a:latin typeface="Times New Roman" panose="02020603050405020304" pitchFamily="18" charset="0"/>
                <a:ea typeface="MingLiU_HKSCS" panose="02020500000000000000" pitchFamily="18" charset="-120"/>
                <a:cs typeface="Simplified Arabic" panose="02020603050405020304" pitchFamily="18" charset="-78"/>
              </a:rPr>
              <a:t>بها</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r>
              <a:rPr lang="en-US"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(Target sales price – Target profits = allowable cost)</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أو سعر البيع الذي يحدده السوق</a:t>
            </a:r>
            <a:r>
              <a:rPr lang="en-US"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 – </a:t>
            </a:r>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الربح الذي ترغب المؤسسة في تحقيقه</a:t>
            </a:r>
            <a:r>
              <a:rPr lang="en-US"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 = </a:t>
            </a:r>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التكلفة المستهدفة  </a:t>
            </a:r>
            <a:r>
              <a:rPr lang="en-US"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(Market driven selling price – desired profit = target cost)</a:t>
            </a:r>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a:t>
            </a:r>
            <a:r>
              <a:rPr lang="en-US"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a:t>
            </a:r>
            <a:r>
              <a:rPr lang="en-US" sz="2400" b="1" dirty="0" err="1">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Kwah</a:t>
            </a:r>
            <a:r>
              <a:rPr lang="en-US"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 2004:52)</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r>
              <a:rPr lang="ar-IQ" sz="2400" b="1" dirty="0">
                <a:solidFill>
                  <a:srgbClr val="FFFF00"/>
                </a:solidFill>
                <a:ea typeface="Times New Roman" panose="02020603050405020304" pitchFamily="18" charset="0"/>
                <a:cs typeface="Simplified Arabic" panose="02020603050405020304" pitchFamily="18" charset="-78"/>
              </a:rPr>
              <a:t>    </a:t>
            </a:r>
            <a:r>
              <a:rPr lang="ar-SA" sz="2400" b="1" dirty="0">
                <a:solidFill>
                  <a:srgbClr val="FFFF00"/>
                </a:solidFill>
                <a:ea typeface="Times New Roman" panose="02020603050405020304" pitchFamily="18" charset="0"/>
                <a:cs typeface="Simplified Arabic" panose="02020603050405020304" pitchFamily="18" charset="-78"/>
              </a:rPr>
              <a:t>ومن هنا فإن أول خطوة في طريقة التكلفة المستهدفة تؤدي إلى وضع سعر مستهدف للمنتج وهذا هو الاختلاف الجوهري عن الطريقة التقليدية لحساب التكلفة، إذ أن حساب التكلفة المستهدفة يكون على أساس السعر أي أن هناك توجه نحو السوق</a:t>
            </a:r>
            <a:r>
              <a:rPr lang="en-US" sz="2400" b="1" dirty="0">
                <a:solidFill>
                  <a:srgbClr val="FFFF00"/>
                </a:solidFill>
                <a:latin typeface="Simplified Arabic" panose="02020603050405020304" pitchFamily="18" charset="-78"/>
                <a:ea typeface="Times New Roman" panose="02020603050405020304" pitchFamily="18" charset="0"/>
              </a:rPr>
              <a:t>. </a:t>
            </a:r>
            <a:r>
              <a:rPr lang="ar-SA" sz="2400" b="1" dirty="0">
                <a:solidFill>
                  <a:srgbClr val="FFFF00"/>
                </a:solidFill>
                <a:latin typeface="Simplified Arabic" panose="02020603050405020304" pitchFamily="18" charset="-78"/>
                <a:ea typeface="Times New Roman" panose="02020603050405020304" pitchFamily="18" charset="0"/>
              </a:rPr>
              <a:t>وسواء تعلق الأمر بتحديد سعر منتج جديد أو إعادة تقييم سعر منتج موجود في السوق فإن نقطة البداية تكون من السوق عوضا عن المعايير الداخلية للتكلفة أو تقديرات التكلفة الموجودة</a:t>
            </a:r>
            <a:endParaRPr lang="ar-IQ" sz="2400" dirty="0">
              <a:solidFill>
                <a:srgbClr val="FFFF00"/>
              </a:solidFill>
            </a:endParaRPr>
          </a:p>
        </p:txBody>
      </p:sp>
    </p:spTree>
    <p:extLst>
      <p:ext uri="{BB962C8B-B14F-4D97-AF65-F5344CB8AC3E}">
        <p14:creationId xmlns:p14="http://schemas.microsoft.com/office/powerpoint/2010/main" val="13355056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grpSp>
        <p:nvGrpSpPr>
          <p:cNvPr id="3" name="Canvas 38"/>
          <p:cNvGrpSpPr/>
          <p:nvPr/>
        </p:nvGrpSpPr>
        <p:grpSpPr>
          <a:xfrm>
            <a:off x="323528" y="980728"/>
            <a:ext cx="8064896" cy="6133876"/>
            <a:chOff x="347980" y="124946"/>
            <a:chExt cx="5753100" cy="5127774"/>
          </a:xfrm>
        </p:grpSpPr>
        <p:sp>
          <p:nvSpPr>
            <p:cNvPr id="4" name="Rectangle 3"/>
            <p:cNvSpPr/>
            <p:nvPr/>
          </p:nvSpPr>
          <p:spPr>
            <a:xfrm>
              <a:off x="347980" y="2334260"/>
              <a:ext cx="5753100" cy="2918460"/>
            </a:xfrm>
            <a:prstGeom prst="rect">
              <a:avLst/>
            </a:prstGeom>
            <a:noFill/>
            <a:ln>
              <a:noFill/>
            </a:ln>
          </p:spPr>
        </p:sp>
        <p:sp>
          <p:nvSpPr>
            <p:cNvPr id="5" name="Rectangle 4"/>
            <p:cNvSpPr>
              <a:spLocks noChangeArrowheads="1"/>
            </p:cNvSpPr>
            <p:nvPr/>
          </p:nvSpPr>
          <p:spPr bwMode="auto">
            <a:xfrm>
              <a:off x="1965872" y="124946"/>
              <a:ext cx="1226916" cy="540839"/>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headEnd/>
              <a:tailEnd/>
            </a:ln>
            <a:effectLst>
              <a:outerShdw blurRad="57150" dist="19050" dir="5400000" algn="ctr" rotWithShape="0">
                <a:srgbClr val="000000">
                  <a:alpha val="63000"/>
                </a:srgbClr>
              </a:outerShdw>
            </a:effectLst>
          </p:spPr>
          <p:txBody>
            <a:bodyPr rot="0" vert="horz" wrap="square" lIns="91440" tIns="45720" rIns="91440" bIns="45720" anchor="t" anchorCtr="0" upright="1">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b="1"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rPr>
                <a:t>تحليل المنافسين</a:t>
              </a:r>
              <a:endParaRPr kumimoji="0" lang="en-US" b="1"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endParaRPr>
            </a:p>
          </p:txBody>
        </p:sp>
        <p:sp>
          <p:nvSpPr>
            <p:cNvPr id="6" name="Rectangle 5"/>
            <p:cNvSpPr>
              <a:spLocks noChangeArrowheads="1"/>
            </p:cNvSpPr>
            <p:nvPr/>
          </p:nvSpPr>
          <p:spPr bwMode="auto">
            <a:xfrm>
              <a:off x="2191934" y="950952"/>
              <a:ext cx="914654" cy="69824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headEnd/>
              <a:tailEnd/>
            </a:ln>
            <a:effectLst>
              <a:outerShdw blurRad="57150" dist="19050" dir="5400000" algn="ctr" rotWithShape="0">
                <a:srgbClr val="000000">
                  <a:alpha val="63000"/>
                </a:srgbClr>
              </a:outerShdw>
            </a:effectLst>
          </p:spPr>
          <p:txBody>
            <a:bodyPr rot="0" vert="horz" wrap="square" lIns="91440" tIns="45720" rIns="91440" bIns="45720" anchor="t" anchorCtr="0" upright="1">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b="1"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rPr>
                <a:t>خصائص المنتج النهائية</a:t>
              </a:r>
              <a:endParaRPr kumimoji="0" lang="en-US" b="1"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endParaRPr>
            </a:p>
          </p:txBody>
        </p:sp>
        <p:sp>
          <p:nvSpPr>
            <p:cNvPr id="7" name="Rectangle 6"/>
            <p:cNvSpPr>
              <a:spLocks noChangeArrowheads="1"/>
            </p:cNvSpPr>
            <p:nvPr/>
          </p:nvSpPr>
          <p:spPr bwMode="auto">
            <a:xfrm>
              <a:off x="4022067" y="523822"/>
              <a:ext cx="1256411" cy="675250"/>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headEnd/>
              <a:tailEnd/>
            </a:ln>
            <a:effectLst>
              <a:outerShdw blurRad="57150" dist="19050" dir="5400000" algn="ctr" rotWithShape="0">
                <a:srgbClr val="000000">
                  <a:alpha val="63000"/>
                </a:srgbClr>
              </a:outerShdw>
            </a:effectLst>
          </p:spPr>
          <p:txBody>
            <a:bodyPr rot="0" vert="horz" wrap="square" lIns="91440" tIns="45720" rIns="91440" bIns="45720" anchor="t" anchorCtr="0" upright="1">
              <a:no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ar-SA" b="1"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rPr>
                <a:t>احتياجات / رغبات / أذواق </a:t>
              </a:r>
              <a:r>
                <a:rPr kumimoji="0" lang="ar-SA" b="1"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Arial" panose="020B0604020202020204" pitchFamily="34" charset="0"/>
                </a:rPr>
                <a:t>الزباائن</a:t>
              </a:r>
              <a:endParaRPr kumimoji="0" lang="en-US" b="1"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endParaRPr>
            </a:p>
          </p:txBody>
        </p:sp>
        <p:sp>
          <p:nvSpPr>
            <p:cNvPr id="8" name="Rectangle 7"/>
            <p:cNvSpPr>
              <a:spLocks noChangeArrowheads="1"/>
            </p:cNvSpPr>
            <p:nvPr/>
          </p:nvSpPr>
          <p:spPr bwMode="auto">
            <a:xfrm>
              <a:off x="4021242" y="1407578"/>
              <a:ext cx="1256411" cy="662761"/>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headEnd/>
              <a:tailEnd/>
            </a:ln>
            <a:effectLst>
              <a:outerShdw blurRad="57150" dist="19050" dir="5400000" algn="ctr" rotWithShape="0">
                <a:srgbClr val="000000">
                  <a:alpha val="63000"/>
                </a:srgbClr>
              </a:outerShdw>
            </a:effectLst>
          </p:spPr>
          <p:txBody>
            <a:bodyPr rot="0" vert="horz" wrap="square" lIns="91440" tIns="45720" rIns="91440" bIns="45720" anchor="t" anchorCtr="0" upright="1">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rPr>
                <a:t>اس</a:t>
              </a:r>
              <a:r>
                <a:rPr kumimoji="0" lang="ar-SA" b="1"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rPr>
                <a:t>تعداد ا</a:t>
              </a:r>
              <a:r>
                <a:rPr kumimoji="0" lang="ar-SA" b="1"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Arial" panose="020B0604020202020204" pitchFamily="34" charset="0"/>
                </a:rPr>
                <a:t>لزبائن</a:t>
              </a:r>
              <a:r>
                <a:rPr kumimoji="0" lang="ar-SA" b="1"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rPr>
                <a:t> للدفع</a:t>
              </a:r>
              <a:endParaRPr kumimoji="0" lang="en-US" b="1"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endParaRPr>
            </a:p>
          </p:txBody>
        </p:sp>
        <p:sp>
          <p:nvSpPr>
            <p:cNvPr id="9" name="Rectangle 8"/>
            <p:cNvSpPr>
              <a:spLocks noChangeArrowheads="1"/>
            </p:cNvSpPr>
            <p:nvPr/>
          </p:nvSpPr>
          <p:spPr bwMode="auto">
            <a:xfrm>
              <a:off x="477370" y="950953"/>
              <a:ext cx="1143318" cy="456626"/>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headEnd/>
              <a:tailEnd/>
            </a:ln>
            <a:effectLst>
              <a:outerShdw blurRad="57150" dist="19050" dir="5400000" algn="ctr" rotWithShape="0">
                <a:srgbClr val="000000">
                  <a:alpha val="63000"/>
                </a:srgbClr>
              </a:outerShdw>
            </a:effectLst>
          </p:spPr>
          <p:txBody>
            <a:bodyPr rot="0" vert="horz" wrap="square" lIns="91440" tIns="45720" rIns="91440" bIns="45720" anchor="t" anchorCtr="0" upright="1">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b="1"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rPr>
                <a:t>سعر السوق</a:t>
              </a:r>
              <a:endParaRPr kumimoji="0" lang="en-US" b="1"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endParaRPr>
            </a:p>
          </p:txBody>
        </p:sp>
        <p:sp>
          <p:nvSpPr>
            <p:cNvPr id="10" name="Rectangle 9"/>
            <p:cNvSpPr>
              <a:spLocks noChangeArrowheads="1"/>
            </p:cNvSpPr>
            <p:nvPr/>
          </p:nvSpPr>
          <p:spPr bwMode="auto">
            <a:xfrm>
              <a:off x="2197191" y="1991052"/>
              <a:ext cx="914654" cy="816144"/>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headEnd/>
              <a:tailEnd/>
            </a:ln>
            <a:effectLst>
              <a:outerShdw blurRad="57150" dist="19050" dir="5400000" algn="ctr" rotWithShape="0">
                <a:srgbClr val="000000">
                  <a:alpha val="63000"/>
                </a:srgbClr>
              </a:outerShdw>
            </a:effectLst>
          </p:spPr>
          <p:txBody>
            <a:bodyPr rot="0" vert="horz" wrap="square" lIns="91440" tIns="45720" rIns="91440" bIns="45720" anchor="t" anchorCtr="0" upright="1">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b="0" i="0" u="none" strike="noStrike" kern="0" cap="none" spc="0" normalizeH="0" baseline="0" noProof="0" dirty="0" smtClean="0">
                  <a:ln>
                    <a:noFill/>
                  </a:ln>
                  <a:solidFill>
                    <a:sysClr val="window" lastClr="FFFFFF"/>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rPr>
                <a:t>حص</a:t>
              </a:r>
              <a:r>
                <a:rPr kumimoji="0" lang="ar-SA" i="0" u="none" strike="noStrike" kern="0" cap="none" spc="0" normalizeH="0" baseline="0" noProof="0" dirty="0" smtClean="0">
                  <a:ln>
                    <a:noFill/>
                  </a:ln>
                  <a:solidFill>
                    <a:sysClr val="window" lastClr="FFFFFF"/>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rPr>
                <a:t>ة السوق المرغوب بها</a:t>
              </a:r>
              <a:endParaRPr kumimoji="0" lang="en-US"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endParaRPr>
            </a:p>
          </p:txBody>
        </p:sp>
        <p:sp>
          <p:nvSpPr>
            <p:cNvPr id="11" name="Freeform 10"/>
            <p:cNvSpPr>
              <a:spLocks/>
            </p:cNvSpPr>
            <p:nvPr/>
          </p:nvSpPr>
          <p:spPr bwMode="auto">
            <a:xfrm>
              <a:off x="3668753" y="837001"/>
              <a:ext cx="353314" cy="916532"/>
            </a:xfrm>
            <a:custGeom>
              <a:avLst/>
              <a:gdLst>
                <a:gd name="T0" fmla="*/ 557 w 557"/>
                <a:gd name="T1" fmla="*/ 0 h 1444"/>
                <a:gd name="T2" fmla="*/ 0 w 557"/>
                <a:gd name="T3" fmla="*/ 4 h 1444"/>
                <a:gd name="T4" fmla="*/ 15 w 557"/>
                <a:gd name="T5" fmla="*/ 1444 h 1444"/>
                <a:gd name="T6" fmla="*/ 555 w 557"/>
                <a:gd name="T7" fmla="*/ 1429 h 1444"/>
              </a:gdLst>
              <a:ahLst/>
              <a:cxnLst>
                <a:cxn ang="0">
                  <a:pos x="T0" y="T1"/>
                </a:cxn>
                <a:cxn ang="0">
                  <a:pos x="T2" y="T3"/>
                </a:cxn>
                <a:cxn ang="0">
                  <a:pos x="T4" y="T5"/>
                </a:cxn>
                <a:cxn ang="0">
                  <a:pos x="T6" y="T7"/>
                </a:cxn>
              </a:cxnLst>
              <a:rect l="0" t="0" r="r" b="b"/>
              <a:pathLst>
                <a:path w="557" h="1444">
                  <a:moveTo>
                    <a:pt x="557" y="0"/>
                  </a:moveTo>
                  <a:lnTo>
                    <a:pt x="0" y="4"/>
                  </a:lnTo>
                  <a:lnTo>
                    <a:pt x="15" y="1444"/>
                  </a:lnTo>
                  <a:lnTo>
                    <a:pt x="555" y="1429"/>
                  </a:lnTo>
                </a:path>
              </a:pathLst>
            </a:custGeom>
            <a:noFill/>
            <a:ln w="9525">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ysClr val="windowText" lastClr="000000"/>
                </a:solidFill>
                <a:effectLst/>
                <a:uLnTx/>
                <a:uFillTx/>
              </a:endParaRPr>
            </a:p>
          </p:txBody>
        </p:sp>
        <p:cxnSp>
          <p:nvCxnSpPr>
            <p:cNvPr id="12" name="Line 11"/>
            <p:cNvCxnSpPr>
              <a:cxnSpLocks noChangeShapeType="1"/>
            </p:cNvCxnSpPr>
            <p:nvPr/>
          </p:nvCxnSpPr>
          <p:spPr bwMode="auto">
            <a:xfrm flipH="1">
              <a:off x="3106588" y="1293628"/>
              <a:ext cx="571246" cy="82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Line 12"/>
            <p:cNvCxnSpPr>
              <a:cxnSpLocks noChangeShapeType="1"/>
            </p:cNvCxnSpPr>
            <p:nvPr/>
          </p:nvCxnSpPr>
          <p:spPr bwMode="auto">
            <a:xfrm flipH="1">
              <a:off x="1620688" y="1293628"/>
              <a:ext cx="571246"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Line 13"/>
            <p:cNvCxnSpPr>
              <a:cxnSpLocks noChangeShapeType="1"/>
            </p:cNvCxnSpPr>
            <p:nvPr/>
          </p:nvCxnSpPr>
          <p:spPr bwMode="auto">
            <a:xfrm>
              <a:off x="2649261" y="722211"/>
              <a:ext cx="826" cy="228716"/>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Line 14"/>
            <p:cNvCxnSpPr>
              <a:cxnSpLocks noChangeShapeType="1"/>
            </p:cNvCxnSpPr>
            <p:nvPr/>
          </p:nvCxnSpPr>
          <p:spPr bwMode="auto">
            <a:xfrm flipH="1" flipV="1">
              <a:off x="2631945" y="1674879"/>
              <a:ext cx="1" cy="30382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6" name="Freeform 15"/>
            <p:cNvSpPr>
              <a:spLocks/>
            </p:cNvSpPr>
            <p:nvPr/>
          </p:nvSpPr>
          <p:spPr bwMode="auto">
            <a:xfrm>
              <a:off x="913017" y="726916"/>
              <a:ext cx="4572445" cy="2967248"/>
            </a:xfrm>
            <a:custGeom>
              <a:avLst/>
              <a:gdLst>
                <a:gd name="T0" fmla="*/ 15 w 7185"/>
                <a:gd name="T1" fmla="*/ 930 h 3525"/>
                <a:gd name="T2" fmla="*/ 0 w 7185"/>
                <a:gd name="T3" fmla="*/ 3525 h 3525"/>
                <a:gd name="T4" fmla="*/ 7185 w 7185"/>
                <a:gd name="T5" fmla="*/ 3496 h 3525"/>
                <a:gd name="T6" fmla="*/ 7171 w 7185"/>
                <a:gd name="T7" fmla="*/ 0 h 3525"/>
                <a:gd name="T8" fmla="*/ 6840 w 7185"/>
                <a:gd name="T9" fmla="*/ 12 h 3525"/>
              </a:gdLst>
              <a:ahLst/>
              <a:cxnLst>
                <a:cxn ang="0">
                  <a:pos x="T0" y="T1"/>
                </a:cxn>
                <a:cxn ang="0">
                  <a:pos x="T2" y="T3"/>
                </a:cxn>
                <a:cxn ang="0">
                  <a:pos x="T4" y="T5"/>
                </a:cxn>
                <a:cxn ang="0">
                  <a:pos x="T6" y="T7"/>
                </a:cxn>
                <a:cxn ang="0">
                  <a:pos x="T8" y="T9"/>
                </a:cxn>
              </a:cxnLst>
              <a:rect l="0" t="0" r="r" b="b"/>
              <a:pathLst>
                <a:path w="7185" h="3525">
                  <a:moveTo>
                    <a:pt x="15" y="930"/>
                  </a:moveTo>
                  <a:lnTo>
                    <a:pt x="0" y="3525"/>
                  </a:lnTo>
                  <a:lnTo>
                    <a:pt x="7185" y="3496"/>
                  </a:lnTo>
                  <a:lnTo>
                    <a:pt x="7171" y="0"/>
                  </a:lnTo>
                  <a:lnTo>
                    <a:pt x="6840" y="12"/>
                  </a:lnTo>
                </a:path>
              </a:pathLst>
            </a:custGeom>
            <a:noFill/>
            <a:ln w="22225">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ysClr val="windowText" lastClr="000000"/>
                </a:solidFill>
                <a:effectLst/>
                <a:uLnTx/>
                <a:uFillTx/>
              </a:endParaRPr>
            </a:p>
          </p:txBody>
        </p:sp>
        <p:cxnSp>
          <p:nvCxnSpPr>
            <p:cNvPr id="17" name="Line 16"/>
            <p:cNvCxnSpPr>
              <a:cxnSpLocks noChangeShapeType="1"/>
            </p:cNvCxnSpPr>
            <p:nvPr/>
          </p:nvCxnSpPr>
          <p:spPr bwMode="auto">
            <a:xfrm flipH="1">
              <a:off x="5278478" y="1750254"/>
              <a:ext cx="228664"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18" name="Rectangle 17"/>
          <p:cNvSpPr/>
          <p:nvPr/>
        </p:nvSpPr>
        <p:spPr>
          <a:xfrm>
            <a:off x="1115616" y="260648"/>
            <a:ext cx="6421951" cy="523220"/>
          </a:xfrm>
          <a:prstGeom prst="rect">
            <a:avLst/>
          </a:prstGeom>
        </p:spPr>
        <p:txBody>
          <a:bodyPr wrap="none">
            <a:spAutoFit/>
          </a:bodyPr>
          <a:lstStyle/>
          <a:p>
            <a:pPr algn="ctr"/>
            <a:r>
              <a:rPr lang="ar-SA" sz="2800" b="1" dirty="0">
                <a:solidFill>
                  <a:srgbClr val="FFFF00"/>
                </a:solidFill>
                <a:ea typeface="Times New Roman" panose="02020603050405020304" pitchFamily="18" charset="0"/>
                <a:cs typeface="Simplified Arabic" panose="02020603050405020304" pitchFamily="18" charset="-78"/>
              </a:rPr>
              <a:t>الشكل (2)تحديد الأسعار في أسلوب التكلفة المستهدفة</a:t>
            </a:r>
            <a:endParaRPr lang="ar-IQ" sz="2800" dirty="0">
              <a:solidFill>
                <a:srgbClr val="FFFF00"/>
              </a:solidFill>
            </a:endParaRPr>
          </a:p>
        </p:txBody>
      </p:sp>
    </p:spTree>
    <p:extLst>
      <p:ext uri="{BB962C8B-B14F-4D97-AF65-F5344CB8AC3E}">
        <p14:creationId xmlns:p14="http://schemas.microsoft.com/office/powerpoint/2010/main" val="13464395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408"/>
            <a:ext cx="9144000" cy="7101408"/>
          </a:xfrm>
          <a:prstGeom prst="rect">
            <a:avLst/>
          </a:prstGeom>
        </p:spPr>
      </p:pic>
      <p:sp>
        <p:nvSpPr>
          <p:cNvPr id="3" name="Rectangle 2"/>
          <p:cNvSpPr/>
          <p:nvPr/>
        </p:nvSpPr>
        <p:spPr>
          <a:xfrm>
            <a:off x="0" y="0"/>
            <a:ext cx="9144000" cy="6986528"/>
          </a:xfrm>
          <a:prstGeom prst="rect">
            <a:avLst/>
          </a:prstGeom>
        </p:spPr>
        <p:txBody>
          <a:bodyPr wrap="square">
            <a:spAutoFit/>
          </a:bodyPr>
          <a:lstStyle/>
          <a:p>
            <a:pPr algn="justLow"/>
            <a:r>
              <a:rPr lang="ar-SA" sz="2800" b="1" dirty="0">
                <a:solidFill>
                  <a:srgbClr val="FF0000"/>
                </a:solidFill>
                <a:latin typeface="Times New Roman" panose="02020603050405020304" pitchFamily="18" charset="0"/>
                <a:ea typeface="Times New Roman" panose="02020603050405020304" pitchFamily="18" charset="0"/>
                <a:cs typeface="Simplified Arabic" panose="02020603050405020304" pitchFamily="18" charset="-78"/>
              </a:rPr>
              <a:t>1-   على مستوى </a:t>
            </a:r>
            <a:r>
              <a:rPr lang="ar-SA" sz="2800" b="1" dirty="0" smtClean="0">
                <a:solidFill>
                  <a:srgbClr val="FF0000"/>
                </a:solidFill>
                <a:latin typeface="Times New Roman" panose="02020603050405020304" pitchFamily="18" charset="0"/>
                <a:ea typeface="Times New Roman" panose="02020603050405020304" pitchFamily="18" charset="0"/>
                <a:cs typeface="Simplified Arabic" panose="02020603050405020304" pitchFamily="18" charset="-78"/>
              </a:rPr>
              <a:t>السوق</a:t>
            </a:r>
            <a:r>
              <a:rPr lang="ar-IQ" sz="2800" b="1" dirty="0" smtClean="0">
                <a:solidFill>
                  <a:srgbClr val="FF0000"/>
                </a:solidFill>
                <a:latin typeface="Times New Roman" panose="02020603050405020304" pitchFamily="18" charset="0"/>
                <a:ea typeface="Times New Roman" panose="02020603050405020304" pitchFamily="18" charset="0"/>
                <a:cs typeface="Simplified Arabic" panose="02020603050405020304" pitchFamily="18" charset="-78"/>
              </a:rPr>
              <a:t> </a:t>
            </a:r>
            <a:r>
              <a:rPr lang="ar-IQ" sz="2800" b="1" dirty="0" smtClean="0">
                <a:solidFill>
                  <a:srgbClr val="FF0000"/>
                </a:solidFill>
                <a:latin typeface="Times New Roman" panose="02020603050405020304" pitchFamily="18" charset="0"/>
                <a:ea typeface="Arial Unicode MS" panose="020B0604020202020204" pitchFamily="34" charset="-128"/>
                <a:cs typeface="Simplified Arabic" panose="02020603050405020304" pitchFamily="18" charset="-78"/>
              </a:rPr>
              <a:t>ويتم وفق السوق تحديد الاتي :- </a:t>
            </a:r>
            <a:endParaRPr lang="en-US" sz="2800" b="1" dirty="0" smtClean="0">
              <a:solidFill>
                <a:srgbClr val="FF0000"/>
              </a:solidFill>
              <a:latin typeface="Times New Roman" panose="02020603050405020304" pitchFamily="18" charset="0"/>
              <a:ea typeface="Arial Unicode MS" panose="020B0604020202020204" pitchFamily="34" charset="-128"/>
              <a:cs typeface="Simplified Arabic" panose="02020603050405020304" pitchFamily="18" charset="-78"/>
            </a:endParaRPr>
          </a:p>
          <a:p>
            <a:pPr algn="justLow"/>
            <a:r>
              <a:rPr lang="en-US" sz="2800" b="1" dirty="0" smtClean="0">
                <a:solidFill>
                  <a:srgbClr val="FF0000"/>
                </a:solidFill>
                <a:latin typeface="Simplified Arabic" panose="02020603050405020304" pitchFamily="18" charset="-78"/>
                <a:ea typeface="Arial Unicode MS" panose="020B0604020202020204" pitchFamily="34" charset="-128"/>
                <a:cs typeface="Simplified Arabic" panose="02020603050405020304" pitchFamily="18" charset="-78"/>
              </a:rPr>
              <a:t>.</a:t>
            </a:r>
            <a:r>
              <a:rPr lang="ar-IQ" sz="2800" b="1" dirty="0" smtClean="0">
                <a:solidFill>
                  <a:srgbClr val="FF0000"/>
                </a:solidFill>
                <a:latin typeface="Simplified Arabic" panose="02020603050405020304" pitchFamily="18" charset="-78"/>
                <a:ea typeface="Arial Unicode MS" panose="020B0604020202020204" pitchFamily="34" charset="-128"/>
                <a:cs typeface="Simplified Arabic" panose="02020603050405020304" pitchFamily="18" charset="-78"/>
              </a:rPr>
              <a:t>أ</a:t>
            </a:r>
            <a:r>
              <a:rPr lang="en-US" sz="2800" b="1" dirty="0" smtClean="0">
                <a:solidFill>
                  <a:srgbClr val="FF0000"/>
                </a:solidFill>
                <a:latin typeface="Simplified Arabic" panose="02020603050405020304" pitchFamily="18" charset="-78"/>
                <a:ea typeface="Arial Unicode MS" panose="020B0604020202020204" pitchFamily="34" charset="-128"/>
                <a:cs typeface="Simplified Arabic" panose="02020603050405020304" pitchFamily="18" charset="-78"/>
              </a:rPr>
              <a:t> </a:t>
            </a:r>
            <a:r>
              <a:rPr lang="ar-SA" sz="2800" b="1" dirty="0">
                <a:solidFill>
                  <a:srgbClr val="FF0000"/>
                </a:solidFill>
                <a:latin typeface="Times New Roman" panose="02020603050405020304" pitchFamily="18" charset="0"/>
                <a:ea typeface="Arial Unicode MS" panose="020B0604020202020204" pitchFamily="34" charset="-128"/>
                <a:cs typeface="Simplified Arabic" panose="02020603050405020304" pitchFamily="18" charset="-78"/>
              </a:rPr>
              <a:t>تحديد الأسعار المستهدفة في حالة المنتجات </a:t>
            </a:r>
            <a:r>
              <a:rPr lang="ar-SA" sz="2800" b="1" dirty="0" smtClean="0">
                <a:solidFill>
                  <a:srgbClr val="FF0000"/>
                </a:solidFill>
                <a:latin typeface="Times New Roman" panose="02020603050405020304" pitchFamily="18" charset="0"/>
                <a:ea typeface="Arial Unicode MS" panose="020B0604020202020204" pitchFamily="34" charset="-128"/>
                <a:cs typeface="Simplified Arabic" panose="02020603050405020304" pitchFamily="18" charset="-78"/>
              </a:rPr>
              <a:t>الجديدة</a:t>
            </a:r>
            <a:endParaRPr lang="ar-IQ" sz="2800" b="1" dirty="0" smtClean="0">
              <a:solidFill>
                <a:srgbClr val="FF0000"/>
              </a:solidFill>
              <a:latin typeface="Times New Roman" panose="02020603050405020304" pitchFamily="18" charset="0"/>
              <a:ea typeface="Arial Unicode MS" panose="020B0604020202020204" pitchFamily="34" charset="-128"/>
              <a:cs typeface="Simplified Arabic" panose="02020603050405020304" pitchFamily="18" charset="-78"/>
            </a:endParaRPr>
          </a:p>
          <a:p>
            <a:pPr algn="justLow"/>
            <a:r>
              <a:rPr lang="ar-SA" sz="2800" b="1" dirty="0">
                <a:solidFill>
                  <a:srgbClr val="FF0000"/>
                </a:solidFill>
              </a:rPr>
              <a:t>ب</a:t>
            </a:r>
            <a:r>
              <a:rPr lang="en-US" sz="2800" b="1" dirty="0">
                <a:solidFill>
                  <a:srgbClr val="FF0000"/>
                </a:solidFill>
              </a:rPr>
              <a:t>. </a:t>
            </a:r>
            <a:r>
              <a:rPr lang="ar-SA" sz="2800" b="1" dirty="0">
                <a:solidFill>
                  <a:srgbClr val="FF0000"/>
                </a:solidFill>
              </a:rPr>
              <a:t>تحديد الأسعار المستهدفة في حالة المنتجات الموجودة في </a:t>
            </a:r>
            <a:r>
              <a:rPr lang="ar-SA" sz="2800" b="1" dirty="0" smtClean="0">
                <a:solidFill>
                  <a:srgbClr val="FF0000"/>
                </a:solidFill>
              </a:rPr>
              <a:t>السوق</a:t>
            </a:r>
            <a:endParaRPr lang="ar-IQ" sz="2800" b="1" dirty="0" smtClean="0">
              <a:solidFill>
                <a:srgbClr val="FF0000"/>
              </a:solidFill>
            </a:endParaRPr>
          </a:p>
          <a:p>
            <a:pPr algn="justLow"/>
            <a:r>
              <a:rPr lang="ar-SA" sz="2800" b="1" dirty="0">
                <a:solidFill>
                  <a:srgbClr val="FF0000"/>
                </a:solidFill>
              </a:rPr>
              <a:t>ج</a:t>
            </a:r>
            <a:r>
              <a:rPr lang="en-US" sz="2800" b="1" dirty="0">
                <a:solidFill>
                  <a:srgbClr val="FF0000"/>
                </a:solidFill>
              </a:rPr>
              <a:t>. </a:t>
            </a:r>
            <a:r>
              <a:rPr lang="ar-SA" sz="2800" b="1" dirty="0">
                <a:solidFill>
                  <a:srgbClr val="FF0000"/>
                </a:solidFill>
              </a:rPr>
              <a:t>تحديد الربح المستهدف.</a:t>
            </a:r>
            <a:endParaRPr lang="en-US" sz="2800" dirty="0">
              <a:solidFill>
                <a:srgbClr val="FF0000"/>
              </a:solidFill>
            </a:endParaRPr>
          </a:p>
          <a:p>
            <a:pPr algn="justLow"/>
            <a:r>
              <a:rPr lang="ar-SA" sz="2800" b="1" dirty="0" smtClean="0">
                <a:solidFill>
                  <a:srgbClr val="FF0000"/>
                </a:solidFill>
              </a:rPr>
              <a:t>د</a:t>
            </a:r>
            <a:r>
              <a:rPr lang="en-US" sz="2800" b="1" dirty="0">
                <a:solidFill>
                  <a:srgbClr val="FF0000"/>
                </a:solidFill>
              </a:rPr>
              <a:t>. </a:t>
            </a:r>
            <a:r>
              <a:rPr lang="ar-SA" sz="2800" b="1" dirty="0">
                <a:solidFill>
                  <a:srgbClr val="FF0000"/>
                </a:solidFill>
              </a:rPr>
              <a:t>حساب التكلفة </a:t>
            </a:r>
            <a:r>
              <a:rPr lang="ar-SA" sz="2800" b="1" dirty="0" smtClean="0">
                <a:solidFill>
                  <a:srgbClr val="FF0000"/>
                </a:solidFill>
              </a:rPr>
              <a:t>المستهدفة</a:t>
            </a:r>
            <a:r>
              <a:rPr lang="ar-IQ" sz="2800" b="1" dirty="0" smtClean="0">
                <a:solidFill>
                  <a:srgbClr val="FF0000"/>
                </a:solidFill>
              </a:rPr>
              <a:t> </a:t>
            </a:r>
            <a:endParaRPr lang="en-US" sz="2800" dirty="0">
              <a:solidFill>
                <a:srgbClr val="FF0000"/>
              </a:solidFill>
            </a:endParaRPr>
          </a:p>
          <a:p>
            <a:pPr algn="justLow"/>
            <a:endParaRPr lang="ar-IQ" sz="2800" b="1" dirty="0" smtClean="0">
              <a:solidFill>
                <a:srgbClr val="000000"/>
              </a:solidFill>
              <a:latin typeface="Times New Roman" panose="02020603050405020304" pitchFamily="18" charset="0"/>
              <a:ea typeface="Arial Unicode MS" panose="020B0604020202020204" pitchFamily="34" charset="-128"/>
              <a:cs typeface="Simplified Arabic" panose="02020603050405020304" pitchFamily="18" charset="-78"/>
            </a:endParaRPr>
          </a:p>
          <a:p>
            <a:r>
              <a:rPr lang="ar-IQ" sz="2800" b="1" dirty="0" smtClean="0">
                <a:solidFill>
                  <a:srgbClr val="FF0000"/>
                </a:solidFill>
              </a:rPr>
              <a:t>2</a:t>
            </a:r>
            <a:r>
              <a:rPr lang="ar-SA" sz="2800" b="1" dirty="0" smtClean="0">
                <a:solidFill>
                  <a:srgbClr val="FF0000"/>
                </a:solidFill>
              </a:rPr>
              <a:t>- </a:t>
            </a:r>
            <a:r>
              <a:rPr lang="ar-SA" sz="2800" b="1" dirty="0">
                <a:solidFill>
                  <a:srgbClr val="FF0000"/>
                </a:solidFill>
              </a:rPr>
              <a:t>على مستوى المنتج</a:t>
            </a:r>
            <a:endParaRPr lang="en-US" sz="2800" dirty="0">
              <a:solidFill>
                <a:srgbClr val="FF0000"/>
              </a:solidFill>
            </a:endParaRPr>
          </a:p>
          <a:p>
            <a:r>
              <a:rPr lang="ar-SA" sz="2800" b="1" dirty="0">
                <a:solidFill>
                  <a:srgbClr val="FF0000"/>
                </a:solidFill>
              </a:rPr>
              <a:t>إن التكلفة المستهدفة</a:t>
            </a:r>
            <a:r>
              <a:rPr lang="en-US" sz="2800" b="1" dirty="0">
                <a:solidFill>
                  <a:srgbClr val="FF0000"/>
                </a:solidFill>
              </a:rPr>
              <a:t>)</a:t>
            </a:r>
            <a:r>
              <a:rPr lang="ar-SA" sz="2800" b="1" dirty="0">
                <a:solidFill>
                  <a:srgbClr val="FF0000"/>
                </a:solidFill>
              </a:rPr>
              <a:t>المسموح بها) التي تم حسابها في المرحلة الأولى لا تأخذ بعين الاعتبار إمكانيات المؤسسة أو الموردين وفي هذه المرحلة يتم تقدير تكلفة المنتج التي يمكن بلوغها بالنظر إلى مؤهلات المؤسسة وتكنولوجياتها وعموما تكون هذه التكلفة المقدرة أكبر من التكلفة المستهدفة وينبغي محاولة امتصاص هذا الفرق الموجود بين التكلفتين</a:t>
            </a:r>
            <a:r>
              <a:rPr lang="en-US" sz="2800" b="1" dirty="0">
                <a:solidFill>
                  <a:srgbClr val="FF0000"/>
                </a:solidFill>
              </a:rPr>
              <a:t> </a:t>
            </a:r>
            <a:r>
              <a:rPr lang="en-US" sz="2800" b="1" dirty="0" smtClean="0">
                <a:solidFill>
                  <a:srgbClr val="FF0000"/>
                </a:solidFill>
              </a:rPr>
              <a:t>(</a:t>
            </a:r>
            <a:r>
              <a:rPr lang="ar-SA" sz="2800" b="1" dirty="0" smtClean="0">
                <a:solidFill>
                  <a:srgbClr val="FF0000"/>
                </a:solidFill>
              </a:rPr>
              <a:t>و </a:t>
            </a:r>
            <a:r>
              <a:rPr lang="ar-SA" sz="2800" b="1" dirty="0">
                <a:solidFill>
                  <a:srgbClr val="FF0000"/>
                </a:solidFill>
              </a:rPr>
              <a:t>في هذه المرحلة يتم تصميم المنتج بحيث يتوافق هذا التصميم مع التكلفة المستهدفة</a:t>
            </a:r>
            <a:r>
              <a:rPr lang="en-US" sz="2800" b="1" dirty="0">
                <a:solidFill>
                  <a:srgbClr val="FF0000"/>
                </a:solidFill>
              </a:rPr>
              <a:t>. </a:t>
            </a:r>
            <a:r>
              <a:rPr lang="ar-SA" sz="2800" b="1" dirty="0">
                <a:solidFill>
                  <a:srgbClr val="FF0000"/>
                </a:solidFill>
              </a:rPr>
              <a:t>وتحسب التكلفة المقدرة للمنتج الجديد بناءا على البيانات المتوفرة حول تكاليف المنتجات الحالية، أما إذا كان المنتج جديدا كليا فإن تقدير التكلفة يكون تقريبيا وذلك من خلال المقارنة بالمنتجات الموجودة أو المشابهة</a:t>
            </a:r>
            <a:r>
              <a:rPr lang="en-US" sz="2800" b="1" dirty="0">
                <a:solidFill>
                  <a:srgbClr val="FF0000"/>
                </a:solidFill>
              </a:rPr>
              <a:t>.</a:t>
            </a:r>
            <a:endParaRPr lang="en-US" sz="2800" dirty="0">
              <a:solidFill>
                <a:srgbClr val="FF0000"/>
              </a:solidFill>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1188061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323528" y="404664"/>
            <a:ext cx="8208912" cy="5262979"/>
          </a:xfrm>
          <a:prstGeom prst="rect">
            <a:avLst/>
          </a:prstGeom>
        </p:spPr>
        <p:txBody>
          <a:bodyPr wrap="square">
            <a:spAutoFit/>
          </a:bodyPr>
          <a:lstStyle/>
          <a:p>
            <a:pPr algn="justLow"/>
            <a:r>
              <a:rPr lang="ar-IQ" sz="28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3 </a:t>
            </a:r>
            <a:r>
              <a:rPr lang="ar-SA" sz="28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a:t>
            </a:r>
            <a:r>
              <a:rPr lang="ar-SA" sz="28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على مستوى المركبات</a:t>
            </a:r>
            <a:r>
              <a:rPr lang="en-US" sz="28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 </a:t>
            </a:r>
            <a:endParaRPr lang="en-US" sz="28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r>
              <a:rPr lang="ar-SA" sz="28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تكون المرحلة الثالثة من أسلوب التكلفة المستهدفة على مستوى المركبات المكونة للمنتج وفي حالات عديدة تتم هذه المرحلة بالتوازي مع المرحلة الثانية التي تكون على مستوى المنتج، حيث تتم تجزئة المركبات إلى وظائف فرعية وتعاد العملية نفسها التي تمت في المرحلة الثانية على مستوى المنتج ولكن هذه المرة على مستوى المركبات</a:t>
            </a:r>
            <a:r>
              <a:rPr lang="en-US" sz="28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a:t>
            </a:r>
            <a:endParaRPr lang="en-US" sz="28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r>
              <a:rPr lang="ar-SA" sz="2800" b="1" dirty="0">
                <a:solidFill>
                  <a:srgbClr val="FFFF00"/>
                </a:solidFill>
                <a:ea typeface="Times New Roman" panose="02020603050405020304" pitchFamily="18" charset="0"/>
                <a:cs typeface="Simplified Arabic" panose="02020603050405020304" pitchFamily="18" charset="-78"/>
              </a:rPr>
              <a:t>ويتمثل هدف هذه المرحلة في إحداث ضغط على موردي المؤسسة لتخفيض تكاليف المركبات التي يعرضون</a:t>
            </a:r>
            <a:r>
              <a:rPr lang="ar-SA" sz="2800" b="1" dirty="0">
                <a:solidFill>
                  <a:srgbClr val="FFFF00"/>
                </a:solidFill>
                <a:ea typeface="SimSun" panose="02010600030101010101" pitchFamily="2" charset="-122"/>
                <a:cs typeface="Simplified Arabic" panose="02020603050405020304" pitchFamily="18" charset="-78"/>
              </a:rPr>
              <a:t>ه</a:t>
            </a:r>
            <a:r>
              <a:rPr lang="ar-SA" sz="2800" b="1" dirty="0">
                <a:solidFill>
                  <a:srgbClr val="FFFF00"/>
                </a:solidFill>
                <a:ea typeface="Times New Roman" panose="02020603050405020304" pitchFamily="18" charset="0"/>
                <a:cs typeface="Simplified Arabic" panose="02020603050405020304" pitchFamily="18" charset="-78"/>
              </a:rPr>
              <a:t>ا وبذلك تمكين المشتري</a:t>
            </a:r>
            <a:r>
              <a:rPr lang="en-US" sz="2800" b="1" dirty="0">
                <a:solidFill>
                  <a:srgbClr val="FFFF00"/>
                </a:solidFill>
                <a:latin typeface="Simplified Arabic" panose="02020603050405020304" pitchFamily="18" charset="-78"/>
                <a:ea typeface="Times New Roman" panose="02020603050405020304" pitchFamily="18" charset="0"/>
              </a:rPr>
              <a:t> )</a:t>
            </a:r>
            <a:r>
              <a:rPr lang="ar-SA" sz="2800" b="1" dirty="0">
                <a:solidFill>
                  <a:srgbClr val="FFFF00"/>
                </a:solidFill>
                <a:latin typeface="Simplified Arabic" panose="02020603050405020304" pitchFamily="18" charset="-78"/>
                <a:ea typeface="Times New Roman" panose="02020603050405020304" pitchFamily="18" charset="0"/>
              </a:rPr>
              <a:t>المؤسسة</a:t>
            </a:r>
            <a:r>
              <a:rPr lang="en-US" sz="2800" b="1" dirty="0">
                <a:solidFill>
                  <a:srgbClr val="FFFF00"/>
                </a:solidFill>
                <a:latin typeface="Simplified Arabic" panose="02020603050405020304" pitchFamily="18" charset="-78"/>
                <a:ea typeface="Times New Roman" panose="02020603050405020304" pitchFamily="18" charset="0"/>
              </a:rPr>
              <a:t>( </a:t>
            </a:r>
            <a:r>
              <a:rPr lang="ar-SA" sz="2800" b="1" dirty="0">
                <a:solidFill>
                  <a:srgbClr val="FFFF00"/>
                </a:solidFill>
                <a:latin typeface="Simplified Arabic" panose="02020603050405020304" pitchFamily="18" charset="-78"/>
                <a:ea typeface="Times New Roman" panose="02020603050405020304" pitchFamily="18" charset="0"/>
              </a:rPr>
              <a:t> من وضع السعر الذي يرغب في دفعه لكل المركبات الضرورية للمنتج</a:t>
            </a:r>
            <a:r>
              <a:rPr lang="en-US" sz="2800" b="1" dirty="0">
                <a:solidFill>
                  <a:srgbClr val="FFFF00"/>
                </a:solidFill>
                <a:latin typeface="Simplified Arabic" panose="02020603050405020304" pitchFamily="18" charset="-78"/>
                <a:ea typeface="Times New Roman" panose="02020603050405020304" pitchFamily="18" charset="0"/>
              </a:rPr>
              <a:t>. </a:t>
            </a:r>
            <a:r>
              <a:rPr lang="ar-SA" sz="2800" b="1" dirty="0">
                <a:solidFill>
                  <a:srgbClr val="FFFF00"/>
                </a:solidFill>
                <a:latin typeface="Simplified Arabic" panose="02020603050405020304" pitchFamily="18" charset="-78"/>
                <a:ea typeface="Times New Roman" panose="02020603050405020304" pitchFamily="18" charset="0"/>
              </a:rPr>
              <a:t>ويجب أن تكون هذه الأسعار واقعية</a:t>
            </a:r>
            <a:r>
              <a:rPr lang="en-US" sz="2800" b="1" dirty="0">
                <a:solidFill>
                  <a:srgbClr val="FFFF00"/>
                </a:solidFill>
                <a:latin typeface="Simplified Arabic" panose="02020603050405020304" pitchFamily="18" charset="-78"/>
                <a:ea typeface="Times New Roman" panose="02020603050405020304" pitchFamily="18" charset="0"/>
              </a:rPr>
              <a:t>)</a:t>
            </a:r>
            <a:r>
              <a:rPr lang="ar-SA" sz="2800" b="1" dirty="0">
                <a:solidFill>
                  <a:srgbClr val="FFFF00"/>
                </a:solidFill>
                <a:latin typeface="Simplified Arabic" panose="02020603050405020304" pitchFamily="18" charset="-78"/>
                <a:ea typeface="Times New Roman" panose="02020603050405020304" pitchFamily="18" charset="0"/>
              </a:rPr>
              <a:t>معقولة</a:t>
            </a:r>
            <a:r>
              <a:rPr lang="en-US" sz="2800" b="1" dirty="0">
                <a:solidFill>
                  <a:srgbClr val="FFFF00"/>
                </a:solidFill>
                <a:latin typeface="Simplified Arabic" panose="02020603050405020304" pitchFamily="18" charset="-78"/>
                <a:ea typeface="Times New Roman" panose="02020603050405020304" pitchFamily="18" charset="0"/>
              </a:rPr>
              <a:t>( </a:t>
            </a:r>
            <a:r>
              <a:rPr lang="ar-SA" sz="2800" b="1" dirty="0">
                <a:solidFill>
                  <a:srgbClr val="FFFF00"/>
                </a:solidFill>
                <a:latin typeface="Simplified Arabic" panose="02020603050405020304" pitchFamily="18" charset="-78"/>
                <a:ea typeface="Times New Roman" panose="02020603050405020304" pitchFamily="18" charset="0"/>
              </a:rPr>
              <a:t>وتسمح للموردين بتحقيق عوائد ملائمة كذلك تبذل المؤسسة مجهودات كبيرة لتخطيط تكاليف منتجاتها. </a:t>
            </a:r>
            <a:endParaRPr lang="ar-IQ" sz="2800" dirty="0">
              <a:solidFill>
                <a:srgbClr val="FFFF00"/>
              </a:solidFill>
            </a:endParaRPr>
          </a:p>
        </p:txBody>
      </p:sp>
    </p:spTree>
    <p:extLst>
      <p:ext uri="{BB962C8B-B14F-4D97-AF65-F5344CB8AC3E}">
        <p14:creationId xmlns:p14="http://schemas.microsoft.com/office/powerpoint/2010/main" val="1989186675"/>
      </p:ext>
    </p:extLst>
  </p:cSld>
  <p:clrMapOvr>
    <a:masterClrMapping/>
  </p:clrMapOvr>
  <p:transition spd="slow">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 name="Group 2"/>
          <p:cNvGrpSpPr>
            <a:grpSpLocks/>
          </p:cNvGrpSpPr>
          <p:nvPr/>
        </p:nvGrpSpPr>
        <p:grpSpPr bwMode="auto">
          <a:xfrm>
            <a:off x="539552" y="188640"/>
            <a:ext cx="8136904" cy="6048671"/>
            <a:chOff x="720" y="885"/>
            <a:chExt cx="10440" cy="6435"/>
          </a:xfrm>
        </p:grpSpPr>
        <p:sp>
          <p:nvSpPr>
            <p:cNvPr id="4" name="Rectangle 3"/>
            <p:cNvSpPr>
              <a:spLocks noChangeArrowheads="1"/>
            </p:cNvSpPr>
            <p:nvPr/>
          </p:nvSpPr>
          <p:spPr bwMode="auto">
            <a:xfrm>
              <a:off x="720" y="885"/>
              <a:ext cx="10440" cy="6435"/>
            </a:xfrm>
            <a:prstGeom prst="rect">
              <a:avLst/>
            </a:prstGeom>
            <a:solidFill>
              <a:sysClr val="window" lastClr="FFFFFF">
                <a:lumMod val="100000"/>
                <a:lumOff val="0"/>
              </a:sysClr>
            </a:solidFill>
            <a:ln w="31750">
              <a:solidFill>
                <a:srgbClr val="4472C4">
                  <a:lumMod val="100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r>
                <a:rPr lang="en-US" sz="2000" dirty="0">
                  <a:effectLst/>
                  <a:latin typeface="Times New Roman" panose="02020603050405020304" pitchFamily="18" charset="0"/>
                  <a:ea typeface="Times New Roman" panose="02020603050405020304" pitchFamily="18" charset="0"/>
                  <a:cs typeface="Simplified Arabic" panose="02020603050405020304" pitchFamily="18" charset="-78"/>
                </a:rPr>
                <a:t> </a:t>
              </a:r>
              <a:r>
                <a:rPr lang="ar-IQ" sz="2000" dirty="0" smtClean="0">
                  <a:effectLst/>
                  <a:latin typeface="Times New Roman" panose="02020603050405020304" pitchFamily="18" charset="0"/>
                  <a:ea typeface="Times New Roman" panose="02020603050405020304" pitchFamily="18" charset="0"/>
                  <a:cs typeface="Simplified Arabic" panose="02020603050405020304" pitchFamily="18" charset="-78"/>
                </a:rPr>
                <a:t>ا</a:t>
              </a:r>
              <a:r>
                <a:rPr lang="ar-SA" sz="2000" b="1" dirty="0" smtClean="0"/>
                <a:t>لشكل </a:t>
              </a:r>
              <a:r>
                <a:rPr lang="ar-SA" sz="2000" b="1" dirty="0"/>
                <a:t>(3) خطوات تطبيق التكلفة المستهدفة</a:t>
              </a:r>
              <a:endParaRPr lang="en-US" sz="2000" dirty="0"/>
            </a:p>
            <a:p>
              <a:pPr algn="r" rtl="1">
                <a:spcAft>
                  <a:spcPts val="0"/>
                </a:spcAft>
              </a:pPr>
              <a:endParaRPr lang="en-US" sz="1400" dirty="0">
                <a:effectLst/>
                <a:latin typeface="Times New Roman" panose="02020603050405020304" pitchFamily="18" charset="0"/>
                <a:ea typeface="Times New Roman" panose="02020603050405020304" pitchFamily="18" charset="0"/>
                <a:cs typeface="Simplified Arabic" panose="02020603050405020304" pitchFamily="18" charset="-78"/>
              </a:endParaRPr>
            </a:p>
            <a:p>
              <a:pPr algn="r" rtl="1">
                <a:spcAft>
                  <a:spcPts val="0"/>
                </a:spcAft>
              </a:pPr>
              <a:r>
                <a:rPr lang="ar-IQ" sz="1400" dirty="0">
                  <a:effectLst/>
                  <a:latin typeface="Times New Roman" panose="02020603050405020304" pitchFamily="18" charset="0"/>
                  <a:ea typeface="Times New Roman" panose="02020603050405020304" pitchFamily="18" charset="0"/>
                  <a:cs typeface="Simplified Arabic" panose="02020603050405020304" pitchFamily="18" charset="-78"/>
                </a:rPr>
                <a:t> </a:t>
              </a:r>
              <a:endParaRPr lang="en-US" sz="1400" dirty="0">
                <a:effectLst/>
                <a:latin typeface="Times New Roman" panose="02020603050405020304" pitchFamily="18" charset="0"/>
                <a:ea typeface="Times New Roman" panose="02020603050405020304" pitchFamily="18" charset="0"/>
                <a:cs typeface="Simplified Arabic" panose="02020603050405020304" pitchFamily="18" charset="-78"/>
              </a:endParaRPr>
            </a:p>
            <a:p>
              <a:pPr algn="r" rtl="1">
                <a:spcAft>
                  <a:spcPts val="0"/>
                </a:spcAft>
              </a:pPr>
              <a:r>
                <a:rPr lang="ar-IQ" sz="1400" dirty="0">
                  <a:effectLst/>
                  <a:latin typeface="Times New Roman" panose="02020603050405020304" pitchFamily="18" charset="0"/>
                  <a:ea typeface="Times New Roman" panose="02020603050405020304" pitchFamily="18" charset="0"/>
                  <a:cs typeface="Simplified Arabic" panose="02020603050405020304" pitchFamily="18" charset="-78"/>
                </a:rPr>
                <a:t> </a:t>
              </a:r>
              <a:endParaRPr lang="en-US" sz="1400" dirty="0">
                <a:effectLst/>
                <a:latin typeface="Times New Roman" panose="02020603050405020304" pitchFamily="18" charset="0"/>
                <a:ea typeface="Times New Roman" panose="02020603050405020304" pitchFamily="18" charset="0"/>
                <a:cs typeface="Simplified Arabic" panose="02020603050405020304" pitchFamily="18" charset="-78"/>
              </a:endParaRPr>
            </a:p>
            <a:p>
              <a:pPr algn="r" rtl="1">
                <a:spcAft>
                  <a:spcPts val="0"/>
                </a:spcAft>
              </a:pPr>
              <a:r>
                <a:rPr lang="ar-IQ" sz="1400" dirty="0">
                  <a:effectLst/>
                  <a:latin typeface="Times New Roman" panose="02020603050405020304" pitchFamily="18" charset="0"/>
                  <a:ea typeface="Times New Roman" panose="02020603050405020304" pitchFamily="18" charset="0"/>
                  <a:cs typeface="Simplified Arabic" panose="02020603050405020304" pitchFamily="18" charset="-78"/>
                </a:rPr>
                <a:t> </a:t>
              </a:r>
              <a:endParaRPr lang="en-US" sz="1400" dirty="0">
                <a:effectLst/>
                <a:latin typeface="Times New Roman" panose="02020603050405020304" pitchFamily="18" charset="0"/>
                <a:ea typeface="Times New Roman" panose="02020603050405020304" pitchFamily="18" charset="0"/>
                <a:cs typeface="Simplified Arabic" panose="02020603050405020304" pitchFamily="18" charset="-78"/>
              </a:endParaRPr>
            </a:p>
            <a:p>
              <a:pPr algn="r" rtl="1">
                <a:spcAft>
                  <a:spcPts val="0"/>
                </a:spcAft>
              </a:pPr>
              <a:r>
                <a:rPr lang="ar-IQ" sz="1400" dirty="0">
                  <a:effectLst/>
                  <a:latin typeface="Times New Roman" panose="02020603050405020304" pitchFamily="18" charset="0"/>
                  <a:ea typeface="Times New Roman" panose="02020603050405020304" pitchFamily="18" charset="0"/>
                  <a:cs typeface="Simplified Arabic" panose="02020603050405020304" pitchFamily="18" charset="-78"/>
                </a:rPr>
                <a:t>                                                     تخفيض          التكاليف</a:t>
              </a:r>
              <a:endParaRPr lang="en-US" sz="1400" dirty="0">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
          <p:nvSpPr>
            <p:cNvPr id="5" name="Rectangle 4"/>
            <p:cNvSpPr>
              <a:spLocks noChangeArrowheads="1"/>
            </p:cNvSpPr>
            <p:nvPr/>
          </p:nvSpPr>
          <p:spPr bwMode="auto">
            <a:xfrm>
              <a:off x="8550" y="1410"/>
              <a:ext cx="1650" cy="1245"/>
            </a:xfrm>
            <a:prstGeom prst="rect">
              <a:avLst/>
            </a:prstGeom>
            <a:solidFill>
              <a:schemeClr val="accent2">
                <a:lumMod val="20000"/>
                <a:lumOff val="80000"/>
              </a:schemeClr>
            </a:solidFill>
            <a:ln w="31750">
              <a:solidFill>
                <a:srgbClr val="4472C4">
                  <a:lumMod val="100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rtl="1">
                <a:spcAft>
                  <a:spcPts val="0"/>
                </a:spcAft>
              </a:pPr>
              <a:r>
                <a:rPr lang="ar-IQ" b="1" dirty="0">
                  <a:effectLst/>
                  <a:latin typeface="Times New Roman" panose="02020603050405020304" pitchFamily="18" charset="0"/>
                  <a:ea typeface="Times New Roman" panose="02020603050405020304" pitchFamily="18" charset="0"/>
                  <a:cs typeface="Simplified Arabic" panose="02020603050405020304" pitchFamily="18" charset="-78"/>
                </a:rPr>
                <a:t>سعر البيع المستهدف</a:t>
              </a:r>
              <a:endParaRPr lang="en-US" b="1" dirty="0">
                <a:effectLst/>
                <a:latin typeface="Times New Roman" panose="02020603050405020304" pitchFamily="18" charset="0"/>
                <a:ea typeface="Times New Roman" panose="02020603050405020304" pitchFamily="18" charset="0"/>
                <a:cs typeface="Simplified Arabic" panose="02020603050405020304" pitchFamily="18" charset="-78"/>
              </a:endParaRPr>
            </a:p>
            <a:p>
              <a:pPr algn="r" rtl="1">
                <a:spcAft>
                  <a:spcPts val="0"/>
                </a:spcAft>
              </a:pPr>
              <a:r>
                <a:rPr lang="en-US" b="1" dirty="0">
                  <a:effectLst/>
                  <a:latin typeface="Times New Roman" panose="02020603050405020304" pitchFamily="18" charset="0"/>
                  <a:ea typeface="Times New Roman" panose="02020603050405020304" pitchFamily="18" charset="0"/>
                  <a:cs typeface="Simplified Arabic" panose="02020603050405020304" pitchFamily="18" charset="-78"/>
                </a:rPr>
                <a:t> </a:t>
              </a:r>
            </a:p>
          </p:txBody>
        </p:sp>
        <p:sp>
          <p:nvSpPr>
            <p:cNvPr id="6" name="Rectangle 5"/>
            <p:cNvSpPr>
              <a:spLocks noChangeArrowheads="1"/>
            </p:cNvSpPr>
            <p:nvPr/>
          </p:nvSpPr>
          <p:spPr bwMode="auto">
            <a:xfrm>
              <a:off x="6541" y="3573"/>
              <a:ext cx="1365" cy="1440"/>
            </a:xfrm>
            <a:prstGeom prst="rect">
              <a:avLst/>
            </a:prstGeom>
            <a:solidFill>
              <a:schemeClr val="accent1">
                <a:lumMod val="20000"/>
                <a:lumOff val="80000"/>
              </a:schemeClr>
            </a:solidFill>
            <a:ln w="31750">
              <a:solidFill>
                <a:srgbClr val="4472C4">
                  <a:lumMod val="100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rtl="1">
                <a:lnSpc>
                  <a:spcPct val="150000"/>
                </a:lnSpc>
                <a:spcAft>
                  <a:spcPts val="0"/>
                </a:spcAft>
              </a:pPr>
              <a:r>
                <a:rPr lang="ar-SA" b="1" dirty="0">
                  <a:effectLst/>
                  <a:latin typeface="Times New Roman" panose="02020603050405020304" pitchFamily="18" charset="0"/>
                  <a:ea typeface="Times New Roman" panose="02020603050405020304" pitchFamily="18" charset="0"/>
                  <a:cs typeface="Simplified Arabic" panose="02020603050405020304" pitchFamily="18" charset="-78"/>
                </a:rPr>
                <a:t>التكلفة الحالية</a:t>
              </a:r>
              <a:endParaRPr lang="en-US" b="1" dirty="0">
                <a:effectLst/>
                <a:latin typeface="Times New Roman" panose="02020603050405020304" pitchFamily="18" charset="0"/>
                <a:ea typeface="Times New Roman" panose="02020603050405020304" pitchFamily="18" charset="0"/>
                <a:cs typeface="Simplified Arabic" panose="02020603050405020304" pitchFamily="18" charset="-78"/>
              </a:endParaRPr>
            </a:p>
            <a:p>
              <a:pPr algn="r" rtl="1">
                <a:spcAft>
                  <a:spcPts val="0"/>
                </a:spcAft>
              </a:pPr>
              <a:r>
                <a:rPr lang="en-US" sz="1100" dirty="0">
                  <a:effectLst/>
                  <a:latin typeface="Times New Roman" panose="02020603050405020304" pitchFamily="18" charset="0"/>
                  <a:ea typeface="Times New Roman" panose="02020603050405020304" pitchFamily="18" charset="0"/>
                  <a:cs typeface="Simplified Arabic" panose="02020603050405020304" pitchFamily="18" charset="-78"/>
                </a:rPr>
                <a:t> </a:t>
              </a:r>
              <a:endParaRPr lang="en-US" sz="1400" dirty="0">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
          <p:nvSpPr>
            <p:cNvPr id="7" name="Rectangle 6"/>
            <p:cNvSpPr>
              <a:spLocks noChangeArrowheads="1"/>
            </p:cNvSpPr>
            <p:nvPr/>
          </p:nvSpPr>
          <p:spPr bwMode="auto">
            <a:xfrm>
              <a:off x="4365" y="3585"/>
              <a:ext cx="1515" cy="1440"/>
            </a:xfrm>
            <a:prstGeom prst="rect">
              <a:avLst/>
            </a:prstGeom>
            <a:solidFill>
              <a:srgbClr val="FE7C1A"/>
            </a:solidFill>
            <a:ln w="31750">
              <a:solidFill>
                <a:srgbClr val="4472C4">
                  <a:lumMod val="100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r" rtl="1">
                <a:spcAft>
                  <a:spcPts val="0"/>
                </a:spcAft>
              </a:pPr>
              <a:r>
                <a:rPr lang="ar-SA" b="1" dirty="0">
                  <a:effectLst/>
                  <a:latin typeface="Times New Roman" panose="02020603050405020304" pitchFamily="18" charset="0"/>
                  <a:ea typeface="Times New Roman" panose="02020603050405020304" pitchFamily="18" charset="0"/>
                  <a:cs typeface="Arabic Transparent" panose="020B0604020202020204" pitchFamily="34" charset="0"/>
                </a:rPr>
                <a:t>تحقيق التكلفة المستهدفة</a:t>
              </a:r>
              <a:endParaRPr lang="en-US" dirty="0">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
          <p:nvSpPr>
            <p:cNvPr id="8" name="Rectangle 7"/>
            <p:cNvSpPr>
              <a:spLocks noChangeArrowheads="1"/>
            </p:cNvSpPr>
            <p:nvPr/>
          </p:nvSpPr>
          <p:spPr bwMode="auto">
            <a:xfrm>
              <a:off x="1065" y="2655"/>
              <a:ext cx="2055" cy="705"/>
            </a:xfrm>
            <a:prstGeom prst="rect">
              <a:avLst/>
            </a:prstGeom>
            <a:solidFill>
              <a:schemeClr val="accent6">
                <a:lumMod val="20000"/>
                <a:lumOff val="80000"/>
              </a:schemeClr>
            </a:solidFill>
            <a:ln w="31750">
              <a:solidFill>
                <a:srgbClr val="4472C4">
                  <a:lumMod val="100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r" rtl="1">
                <a:spcAft>
                  <a:spcPts val="0"/>
                </a:spcAft>
              </a:pPr>
              <a:r>
                <a:rPr lang="ar-SA" b="1" dirty="0">
                  <a:effectLst/>
                  <a:latin typeface="Times New Roman" panose="02020603050405020304" pitchFamily="18" charset="0"/>
                  <a:ea typeface="Times New Roman" panose="02020603050405020304" pitchFamily="18" charset="0"/>
                  <a:cs typeface="Simplified Arabic" panose="02020603050405020304" pitchFamily="18" charset="-78"/>
                </a:rPr>
                <a:t>التحليل المفكك</a:t>
              </a:r>
              <a:endParaRPr lang="en-US" b="1" dirty="0">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
          <p:nvSpPr>
            <p:cNvPr id="9" name="Rectangle 8"/>
            <p:cNvSpPr>
              <a:spLocks noChangeArrowheads="1"/>
            </p:cNvSpPr>
            <p:nvPr/>
          </p:nvSpPr>
          <p:spPr bwMode="auto">
            <a:xfrm>
              <a:off x="1065" y="3810"/>
              <a:ext cx="2055" cy="960"/>
            </a:xfrm>
            <a:prstGeom prst="rect">
              <a:avLst/>
            </a:prstGeom>
            <a:solidFill>
              <a:schemeClr val="accent6">
                <a:lumMod val="20000"/>
                <a:lumOff val="80000"/>
              </a:schemeClr>
            </a:solidFill>
            <a:ln w="31750">
              <a:solidFill>
                <a:srgbClr val="4472C4">
                  <a:lumMod val="100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rtl="1">
                <a:lnSpc>
                  <a:spcPct val="150000"/>
                </a:lnSpc>
                <a:spcAft>
                  <a:spcPts val="0"/>
                </a:spcAft>
              </a:pPr>
              <a:r>
                <a:rPr lang="ar-SA" b="1" dirty="0">
                  <a:effectLst/>
                  <a:latin typeface="Times New Roman" panose="02020603050405020304" pitchFamily="18" charset="0"/>
                  <a:ea typeface="Times New Roman" panose="02020603050405020304" pitchFamily="18" charset="0"/>
                  <a:cs typeface="Arabic Transparent" panose="020B0604020202020204" pitchFamily="34" charset="0"/>
                </a:rPr>
                <a:t>تكاليف التحسين المستمر</a:t>
              </a:r>
              <a:endParaRPr lang="en-US" dirty="0">
                <a:effectLst/>
                <a:latin typeface="Times New Roman" panose="02020603050405020304" pitchFamily="18" charset="0"/>
                <a:ea typeface="Times New Roman" panose="02020603050405020304" pitchFamily="18" charset="0"/>
                <a:cs typeface="Simplified Arabic" panose="02020603050405020304" pitchFamily="18" charset="-78"/>
              </a:endParaRPr>
            </a:p>
            <a:p>
              <a:pPr algn="r" rtl="1">
                <a:spcAft>
                  <a:spcPts val="0"/>
                </a:spcAft>
              </a:pPr>
              <a:r>
                <a:rPr lang="en-US" sz="11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
          <p:nvSpPr>
            <p:cNvPr id="10" name="Rectangle 9"/>
            <p:cNvSpPr>
              <a:spLocks noChangeArrowheads="1"/>
            </p:cNvSpPr>
            <p:nvPr/>
          </p:nvSpPr>
          <p:spPr bwMode="auto">
            <a:xfrm>
              <a:off x="1065" y="5025"/>
              <a:ext cx="2055" cy="1110"/>
            </a:xfrm>
            <a:prstGeom prst="rect">
              <a:avLst/>
            </a:prstGeom>
            <a:solidFill>
              <a:schemeClr val="accent6">
                <a:lumMod val="20000"/>
                <a:lumOff val="80000"/>
              </a:schemeClr>
            </a:solidFill>
            <a:ln w="31750">
              <a:solidFill>
                <a:srgbClr val="4472C4">
                  <a:lumMod val="100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rtl="1">
                <a:spcAft>
                  <a:spcPts val="0"/>
                </a:spcAft>
              </a:pPr>
              <a:r>
                <a:rPr lang="ar-SA" b="1" dirty="0">
                  <a:effectLst/>
                  <a:latin typeface="Times New Roman" panose="02020603050405020304" pitchFamily="18" charset="0"/>
                  <a:ea typeface="Times New Roman" panose="02020603050405020304" pitchFamily="18" charset="0"/>
                  <a:cs typeface="Simplified Arabic" panose="02020603050405020304" pitchFamily="18" charset="-78"/>
                </a:rPr>
                <a:t>هندسة القيمة</a:t>
              </a:r>
              <a:endParaRPr lang="en-US" dirty="0">
                <a:effectLst/>
                <a:latin typeface="Times New Roman" panose="02020603050405020304" pitchFamily="18" charset="0"/>
                <a:ea typeface="Times New Roman" panose="02020603050405020304" pitchFamily="18" charset="0"/>
                <a:cs typeface="Simplified Arabic" panose="02020603050405020304" pitchFamily="18" charset="-78"/>
              </a:endParaRPr>
            </a:p>
            <a:p>
              <a:pPr algn="ctr" rtl="1">
                <a:spcAft>
                  <a:spcPts val="0"/>
                </a:spcAft>
              </a:pPr>
              <a:r>
                <a:rPr lang="ar-SA" b="1" dirty="0">
                  <a:effectLst/>
                  <a:latin typeface="Times New Roman" panose="02020603050405020304" pitchFamily="18" charset="0"/>
                  <a:ea typeface="Times New Roman" panose="02020603050405020304" pitchFamily="18" charset="0"/>
                  <a:cs typeface="Simplified Arabic" panose="02020603050405020304" pitchFamily="18" charset="-78"/>
                </a:rPr>
                <a:t>تحليل القيمة</a:t>
              </a:r>
              <a:endParaRPr lang="en-US" dirty="0">
                <a:effectLst/>
                <a:latin typeface="Times New Roman" panose="02020603050405020304" pitchFamily="18" charset="0"/>
                <a:ea typeface="Times New Roman" panose="02020603050405020304" pitchFamily="18" charset="0"/>
                <a:cs typeface="Simplified Arabic" panose="02020603050405020304" pitchFamily="18" charset="-78"/>
              </a:endParaRPr>
            </a:p>
            <a:p>
              <a:pPr algn="r" rtl="1">
                <a:spcAft>
                  <a:spcPts val="0"/>
                </a:spcAft>
              </a:pPr>
              <a:r>
                <a:rPr lang="en-US" sz="1100" dirty="0">
                  <a:effectLst/>
                  <a:latin typeface="Times New Roman" panose="02020603050405020304" pitchFamily="18" charset="0"/>
                  <a:ea typeface="Times New Roman" panose="02020603050405020304" pitchFamily="18" charset="0"/>
                  <a:cs typeface="Simplified Arabic" panose="02020603050405020304" pitchFamily="18" charset="-78"/>
                </a:rPr>
                <a:t> </a:t>
              </a:r>
              <a:endParaRPr lang="en-US" sz="1400" dirty="0">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
          <p:nvSpPr>
            <p:cNvPr id="11" name="Rectangle 10"/>
            <p:cNvSpPr>
              <a:spLocks noChangeArrowheads="1"/>
            </p:cNvSpPr>
            <p:nvPr/>
          </p:nvSpPr>
          <p:spPr bwMode="auto">
            <a:xfrm>
              <a:off x="4470" y="1410"/>
              <a:ext cx="1290" cy="1245"/>
            </a:xfrm>
            <a:prstGeom prst="rect">
              <a:avLst/>
            </a:prstGeom>
            <a:solidFill>
              <a:schemeClr val="accent2">
                <a:lumMod val="20000"/>
                <a:lumOff val="80000"/>
              </a:schemeClr>
            </a:solidFill>
            <a:ln w="31750">
              <a:solidFill>
                <a:srgbClr val="4472C4">
                  <a:lumMod val="100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rtl="1">
                <a:spcAft>
                  <a:spcPts val="0"/>
                </a:spcAft>
              </a:pPr>
              <a:r>
                <a:rPr lang="ar-IQ" b="1" dirty="0">
                  <a:effectLst/>
                  <a:latin typeface="Times New Roman" panose="02020603050405020304" pitchFamily="18" charset="0"/>
                  <a:ea typeface="Times New Roman" panose="02020603050405020304" pitchFamily="18" charset="0"/>
                  <a:cs typeface="Simplified Arabic" panose="02020603050405020304" pitchFamily="18" charset="-78"/>
                </a:rPr>
                <a:t>التكلفة المستهدفة </a:t>
              </a:r>
              <a:endParaRPr lang="en-US" b="1" dirty="0">
                <a:effectLst/>
                <a:latin typeface="Times New Roman" panose="02020603050405020304" pitchFamily="18" charset="0"/>
                <a:ea typeface="Times New Roman" panose="02020603050405020304" pitchFamily="18" charset="0"/>
                <a:cs typeface="Simplified Arabic" panose="02020603050405020304" pitchFamily="18" charset="-78"/>
              </a:endParaRPr>
            </a:p>
            <a:p>
              <a:pPr algn="r" rtl="1">
                <a:spcAft>
                  <a:spcPts val="0"/>
                </a:spcAft>
              </a:pPr>
              <a:r>
                <a:rPr lang="en-US" b="1" dirty="0">
                  <a:effectLst/>
                  <a:latin typeface="Times New Roman" panose="02020603050405020304" pitchFamily="18" charset="0"/>
                  <a:ea typeface="Times New Roman" panose="02020603050405020304" pitchFamily="18" charset="0"/>
                  <a:cs typeface="Simplified Arabic" panose="02020603050405020304" pitchFamily="18" charset="-78"/>
                </a:rPr>
                <a:t> </a:t>
              </a:r>
            </a:p>
          </p:txBody>
        </p:sp>
        <p:sp>
          <p:nvSpPr>
            <p:cNvPr id="12" name="Rectangle 11"/>
            <p:cNvSpPr>
              <a:spLocks noChangeArrowheads="1"/>
            </p:cNvSpPr>
            <p:nvPr/>
          </p:nvSpPr>
          <p:spPr bwMode="auto">
            <a:xfrm>
              <a:off x="6495" y="1410"/>
              <a:ext cx="1395" cy="1245"/>
            </a:xfrm>
            <a:prstGeom prst="rect">
              <a:avLst/>
            </a:prstGeom>
            <a:solidFill>
              <a:schemeClr val="accent2">
                <a:lumMod val="20000"/>
                <a:lumOff val="80000"/>
              </a:schemeClr>
            </a:solidFill>
            <a:ln w="31750">
              <a:solidFill>
                <a:srgbClr val="4472C4">
                  <a:lumMod val="100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rtl="1">
                <a:spcAft>
                  <a:spcPts val="0"/>
                </a:spcAft>
              </a:pPr>
              <a:r>
                <a:rPr lang="ar-SA" b="1" dirty="0">
                  <a:effectLst/>
                  <a:latin typeface="Times New Roman" panose="02020603050405020304" pitchFamily="18" charset="0"/>
                  <a:ea typeface="Times New Roman" panose="02020603050405020304" pitchFamily="18" charset="0"/>
                  <a:cs typeface="Simplified Arabic" panose="02020603050405020304" pitchFamily="18" charset="-78"/>
                </a:rPr>
                <a:t>الربح </a:t>
              </a:r>
              <a:r>
                <a:rPr lang="ar-SA" b="1" dirty="0" smtClean="0">
                  <a:effectLst/>
                  <a:latin typeface="Times New Roman" panose="02020603050405020304" pitchFamily="18" charset="0"/>
                  <a:ea typeface="Times New Roman" panose="02020603050405020304" pitchFamily="18" charset="0"/>
                  <a:cs typeface="Simplified Arabic" panose="02020603050405020304" pitchFamily="18" charset="-78"/>
                </a:rPr>
                <a:t>المست</a:t>
              </a:r>
              <a:r>
                <a:rPr lang="ar-IQ" b="1" dirty="0" smtClean="0">
                  <a:effectLst/>
                  <a:latin typeface="Times New Roman" panose="02020603050405020304" pitchFamily="18" charset="0"/>
                  <a:ea typeface="Times New Roman" panose="02020603050405020304" pitchFamily="18" charset="0"/>
                  <a:cs typeface="Simplified Arabic" panose="02020603050405020304" pitchFamily="18" charset="-78"/>
                </a:rPr>
                <a:t>هدف</a:t>
              </a:r>
              <a:endParaRPr lang="en-US" sz="1400" dirty="0">
                <a:effectLst/>
                <a:latin typeface="Times New Roman" panose="02020603050405020304" pitchFamily="18" charset="0"/>
                <a:ea typeface="Times New Roman" panose="02020603050405020304" pitchFamily="18" charset="0"/>
                <a:cs typeface="Simplified Arabic" panose="02020603050405020304" pitchFamily="18" charset="-78"/>
              </a:endParaRPr>
            </a:p>
            <a:p>
              <a:pPr algn="r" rtl="1">
                <a:spcAft>
                  <a:spcPts val="0"/>
                </a:spcAft>
              </a:pPr>
              <a:r>
                <a:rPr lang="ar-SA" sz="1400" dirty="0">
                  <a:effectLst/>
                  <a:latin typeface="Times New Roman" panose="02020603050405020304" pitchFamily="18" charset="0"/>
                  <a:ea typeface="Times New Roman" panose="02020603050405020304" pitchFamily="18" charset="0"/>
                  <a:cs typeface="Simplified Arabic" panose="02020603050405020304" pitchFamily="18" charset="-78"/>
                </a:rPr>
                <a:t> </a:t>
              </a:r>
              <a:endParaRPr lang="en-US" sz="1400" dirty="0">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cxnSp>
          <p:nvCxnSpPr>
            <p:cNvPr id="13" name="AutoShape 12"/>
            <p:cNvCxnSpPr>
              <a:cxnSpLocks noChangeShapeType="1"/>
            </p:cNvCxnSpPr>
            <p:nvPr/>
          </p:nvCxnSpPr>
          <p:spPr bwMode="auto">
            <a:xfrm>
              <a:off x="3120" y="3120"/>
              <a:ext cx="1245" cy="975"/>
            </a:xfrm>
            <a:prstGeom prst="straightConnector1">
              <a:avLst/>
            </a:prstGeom>
            <a:noFill/>
            <a:ln w="31750">
              <a:solidFill>
                <a:sysClr val="windowText" lastClr="000000">
                  <a:lumMod val="100000"/>
                  <a:lumOff val="0"/>
                </a:sys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4" name="AutoShape 13"/>
            <p:cNvCxnSpPr>
              <a:cxnSpLocks noChangeShapeType="1"/>
            </p:cNvCxnSpPr>
            <p:nvPr/>
          </p:nvCxnSpPr>
          <p:spPr bwMode="auto">
            <a:xfrm>
              <a:off x="3120" y="4335"/>
              <a:ext cx="1245" cy="0"/>
            </a:xfrm>
            <a:prstGeom prst="straightConnector1">
              <a:avLst/>
            </a:prstGeom>
            <a:noFill/>
            <a:ln w="31750">
              <a:solidFill>
                <a:sysClr val="windowText" lastClr="000000">
                  <a:lumMod val="100000"/>
                  <a:lumOff val="0"/>
                </a:sys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5" name="AutoShape 14"/>
            <p:cNvCxnSpPr>
              <a:cxnSpLocks noChangeShapeType="1"/>
            </p:cNvCxnSpPr>
            <p:nvPr/>
          </p:nvCxnSpPr>
          <p:spPr bwMode="auto">
            <a:xfrm flipV="1">
              <a:off x="3120" y="4470"/>
              <a:ext cx="1245" cy="1155"/>
            </a:xfrm>
            <a:prstGeom prst="straightConnector1">
              <a:avLst/>
            </a:prstGeom>
            <a:noFill/>
            <a:ln w="31750">
              <a:solidFill>
                <a:sysClr val="windowText" lastClr="000000">
                  <a:lumMod val="100000"/>
                  <a:lumOff val="0"/>
                </a:sys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6" name="AutoShape 15"/>
            <p:cNvCxnSpPr>
              <a:cxnSpLocks noChangeShapeType="1"/>
            </p:cNvCxnSpPr>
            <p:nvPr/>
          </p:nvCxnSpPr>
          <p:spPr bwMode="auto">
            <a:xfrm flipH="1">
              <a:off x="5880" y="4245"/>
              <a:ext cx="615" cy="0"/>
            </a:xfrm>
            <a:prstGeom prst="straightConnector1">
              <a:avLst/>
            </a:prstGeom>
            <a:noFill/>
            <a:ln w="12700">
              <a:solidFill>
                <a:sysClr val="windowText" lastClr="000000">
                  <a:lumMod val="100000"/>
                  <a:lumOff val="0"/>
                </a:sysClr>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7" name="AutoShape 16"/>
            <p:cNvCxnSpPr>
              <a:cxnSpLocks noChangeShapeType="1"/>
            </p:cNvCxnSpPr>
            <p:nvPr/>
          </p:nvCxnSpPr>
          <p:spPr bwMode="auto">
            <a:xfrm flipV="1">
              <a:off x="5070" y="2655"/>
              <a:ext cx="0" cy="930"/>
            </a:xfrm>
            <a:prstGeom prst="straightConnector1">
              <a:avLst/>
            </a:prstGeom>
            <a:noFill/>
            <a:ln w="12700">
              <a:solidFill>
                <a:sysClr val="windowText" lastClr="000000">
                  <a:lumMod val="100000"/>
                  <a:lumOff val="0"/>
                </a:sysClr>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8" name="AutoShape 17"/>
            <p:cNvCxnSpPr>
              <a:cxnSpLocks noChangeShapeType="1"/>
            </p:cNvCxnSpPr>
            <p:nvPr/>
          </p:nvCxnSpPr>
          <p:spPr bwMode="auto">
            <a:xfrm flipH="1">
              <a:off x="8100" y="1950"/>
              <a:ext cx="300" cy="0"/>
            </a:xfrm>
            <a:prstGeom prst="straightConnector1">
              <a:avLst/>
            </a:prstGeom>
            <a:noFill/>
            <a:ln w="31750">
              <a:solidFill>
                <a:sysClr val="windowText" lastClr="000000">
                  <a:lumMod val="100000"/>
                  <a:lumOff val="0"/>
                </a:sys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9" name="AutoShape 18"/>
            <p:cNvCxnSpPr>
              <a:cxnSpLocks noChangeShapeType="1"/>
            </p:cNvCxnSpPr>
            <p:nvPr/>
          </p:nvCxnSpPr>
          <p:spPr bwMode="auto">
            <a:xfrm flipH="1">
              <a:off x="5880" y="1950"/>
              <a:ext cx="390" cy="1"/>
            </a:xfrm>
            <a:prstGeom prst="straightConnector1">
              <a:avLst/>
            </a:prstGeom>
            <a:noFill/>
            <a:ln w="31750">
              <a:solidFill>
                <a:sysClr val="windowText" lastClr="000000">
                  <a:lumMod val="100000"/>
                  <a:lumOff val="0"/>
                </a:sys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20" name="AutoShape 19"/>
            <p:cNvCxnSpPr>
              <a:cxnSpLocks noChangeShapeType="1"/>
            </p:cNvCxnSpPr>
            <p:nvPr/>
          </p:nvCxnSpPr>
          <p:spPr bwMode="auto">
            <a:xfrm flipH="1">
              <a:off x="5880" y="2145"/>
              <a:ext cx="390" cy="15"/>
            </a:xfrm>
            <a:prstGeom prst="straightConnector1">
              <a:avLst/>
            </a:prstGeom>
            <a:noFill/>
            <a:ln w="31750">
              <a:solidFill>
                <a:sysClr val="windowText" lastClr="000000">
                  <a:lumMod val="100000"/>
                  <a:lumOff val="0"/>
                </a:sys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grpSp>
      <p:sp>
        <p:nvSpPr>
          <p:cNvPr id="21" name="Rectangle 20"/>
          <p:cNvSpPr/>
          <p:nvPr/>
        </p:nvSpPr>
        <p:spPr>
          <a:xfrm>
            <a:off x="2885358" y="2420888"/>
            <a:ext cx="2084225" cy="369332"/>
          </a:xfrm>
          <a:prstGeom prst="rect">
            <a:avLst/>
          </a:prstGeom>
        </p:spPr>
        <p:txBody>
          <a:bodyPr wrap="none">
            <a:spAutoFit/>
          </a:bodyPr>
          <a:lstStyle/>
          <a:p>
            <a:r>
              <a:rPr lang="ar-IQ" b="1" dirty="0">
                <a:latin typeface="Times New Roman" panose="02020603050405020304" pitchFamily="18" charset="0"/>
                <a:ea typeface="Times New Roman" panose="02020603050405020304" pitchFamily="18" charset="0"/>
                <a:cs typeface="Simplified Arabic" panose="02020603050405020304" pitchFamily="18" charset="-78"/>
              </a:rPr>
              <a:t>تخفيض          التكاليف</a:t>
            </a:r>
            <a:endParaRPr lang="ar-IQ" b="1" dirty="0"/>
          </a:p>
        </p:txBody>
      </p:sp>
    </p:spTree>
    <p:extLst>
      <p:ext uri="{BB962C8B-B14F-4D97-AF65-F5344CB8AC3E}">
        <p14:creationId xmlns:p14="http://schemas.microsoft.com/office/powerpoint/2010/main" val="344766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467544" y="404664"/>
            <a:ext cx="7776864" cy="5693866"/>
          </a:xfrm>
          <a:prstGeom prst="rect">
            <a:avLst/>
          </a:prstGeom>
        </p:spPr>
        <p:txBody>
          <a:bodyPr wrap="square">
            <a:spAutoFit/>
          </a:bodyPr>
          <a:lstStyle/>
          <a:p>
            <a:pPr algn="justLow"/>
            <a:r>
              <a:rPr lang="ar-IQ" sz="28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ثالثاً :- ادوات تحديد التكلفة المستهدفة </a:t>
            </a:r>
            <a:r>
              <a:rPr lang="en-US" sz="28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Target costing tools </a:t>
            </a:r>
            <a:r>
              <a:rPr lang="ar-IQ" sz="28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a:t>
            </a:r>
            <a:endParaRPr lang="en-US" sz="28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r>
              <a:rPr lang="ar-IQ" sz="28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لغرض تحديد التكلفة المستهدفة في مرحلة التصميم للمنتج الجديد او تطوير المنتج القائم ، يلجأ فريق التصميم متعدد الاختصاصات الى استخدام ادوات فعالة لتحقيق ثلاث اهداف اساسية وهي :- تحديد التكلفة المستهدفة  للمنتج وتخفيض التكلفة وتحسين جودة خصائص ووظائف المنتج الاساسية . ومن هذه الادوات :- </a:t>
            </a:r>
            <a:endParaRPr lang="en-US" sz="28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Low">
              <a:buFont typeface="+mj-lt"/>
              <a:buAutoNum type="arabicPeriod"/>
            </a:pPr>
            <a:r>
              <a:rPr lang="ar-IQ" sz="28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الهندسة العكسية ( او التحليل المفكك ) </a:t>
            </a:r>
            <a:endParaRPr lang="en-US" sz="28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marL="457200" algn="justLow" rtl="0">
              <a:spcAft>
                <a:spcPts val="0"/>
              </a:spcAft>
            </a:pPr>
            <a:r>
              <a:rPr lang="en-US" sz="28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Reverse Engineering (or teardown analysis) </a:t>
            </a:r>
            <a:endParaRPr lang="en-US" sz="28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Low">
              <a:buFont typeface="+mj-lt"/>
              <a:buAutoNum type="arabicPeriod"/>
            </a:pPr>
            <a:r>
              <a:rPr lang="ar-IQ" sz="28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هندسة القيمة ( تحليل القيمة ) </a:t>
            </a:r>
            <a:endParaRPr lang="en-US" sz="28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marL="457200" algn="justLow" rtl="0">
              <a:spcAft>
                <a:spcPts val="0"/>
              </a:spcAft>
            </a:pPr>
            <a:r>
              <a:rPr lang="en-US" sz="28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Value Engineering (or value analysis)</a:t>
            </a:r>
            <a:endParaRPr lang="en-US" sz="28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r>
              <a:rPr lang="ar-IQ" sz="2800" b="1" dirty="0">
                <a:solidFill>
                  <a:srgbClr val="FFFF00"/>
                </a:solidFill>
                <a:ea typeface="Times New Roman" panose="02020603050405020304" pitchFamily="18" charset="0"/>
                <a:cs typeface="Simplified Arabic" panose="02020603050405020304" pitchFamily="18" charset="-78"/>
              </a:rPr>
              <a:t>وما يهمنا من خلال بحثنا هو التحليل المفكك  الهندسة العكسية لغرض تحديد التكلفة المستهدفة  للمنتج وتخفيض التكلفة </a:t>
            </a:r>
            <a:endParaRPr lang="ar-IQ" sz="2800" dirty="0">
              <a:solidFill>
                <a:srgbClr val="FFFF00"/>
              </a:solidFill>
            </a:endParaRPr>
          </a:p>
        </p:txBody>
      </p:sp>
    </p:spTree>
    <p:extLst>
      <p:ext uri="{BB962C8B-B14F-4D97-AF65-F5344CB8AC3E}">
        <p14:creationId xmlns:p14="http://schemas.microsoft.com/office/powerpoint/2010/main" val="3070355736"/>
      </p:ext>
    </p:extLst>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IQ" b="1" dirty="0" smtClean="0">
                <a:solidFill>
                  <a:srgbClr val="FF0000"/>
                </a:solidFill>
              </a:rPr>
              <a:t>محاضرة مقدمة من قبل  </a:t>
            </a:r>
            <a:r>
              <a:rPr lang="ar-IQ" b="1" dirty="0" smtClean="0">
                <a:solidFill>
                  <a:srgbClr val="FF0000"/>
                </a:solidFill>
              </a:rPr>
              <a:t>الاستاذ الدكتور</a:t>
            </a:r>
            <a:br>
              <a:rPr lang="ar-IQ" b="1" dirty="0" smtClean="0">
                <a:solidFill>
                  <a:srgbClr val="FF0000"/>
                </a:solidFill>
              </a:rPr>
            </a:br>
            <a:r>
              <a:rPr lang="ar-IQ" b="1" dirty="0" smtClean="0">
                <a:solidFill>
                  <a:srgbClr val="FF0000"/>
                </a:solidFill>
              </a:rPr>
              <a:t>منال جبار سرور  </a:t>
            </a:r>
            <a:endParaRPr lang="ar-IQ" b="1" dirty="0">
              <a:solidFill>
                <a:srgbClr val="FF0000"/>
              </a:solidFill>
            </a:endParaRPr>
          </a:p>
        </p:txBody>
      </p:sp>
      <p:sp>
        <p:nvSpPr>
          <p:cNvPr id="3" name="Content Placeholder 2"/>
          <p:cNvSpPr>
            <a:spLocks noGrp="1"/>
          </p:cNvSpPr>
          <p:nvPr>
            <p:ph idx="1"/>
          </p:nvPr>
        </p:nvSpPr>
        <p:spPr/>
        <p:txBody>
          <a:bodyPr>
            <a:noAutofit/>
          </a:bodyPr>
          <a:lstStyle/>
          <a:p>
            <a:pPr algn="ctr"/>
            <a:r>
              <a:rPr lang="ar-IQ" sz="3200" b="1" dirty="0" smtClean="0">
                <a:solidFill>
                  <a:srgbClr val="FFFF00"/>
                </a:solidFill>
              </a:rPr>
              <a:t>تحت عنوان </a:t>
            </a:r>
          </a:p>
          <a:p>
            <a:pPr algn="ctr"/>
            <a:r>
              <a:rPr lang="ar-IQ" sz="3200" b="1" dirty="0" smtClean="0">
                <a:solidFill>
                  <a:srgbClr val="FFFF00"/>
                </a:solidFill>
              </a:rPr>
              <a:t>دور </a:t>
            </a:r>
            <a:r>
              <a:rPr lang="ar-IQ" sz="3200" b="1" dirty="0">
                <a:solidFill>
                  <a:srgbClr val="FFFF00"/>
                </a:solidFill>
              </a:rPr>
              <a:t>الكلف المستهدفة الخضراء والتحليل المفكك في </a:t>
            </a:r>
            <a:r>
              <a:rPr lang="ar-IQ" sz="3200" b="1" dirty="0" smtClean="0">
                <a:solidFill>
                  <a:srgbClr val="FFFF00"/>
                </a:solidFill>
              </a:rPr>
              <a:t>تخفيض </a:t>
            </a:r>
            <a:r>
              <a:rPr lang="ar-IQ" sz="3200" b="1" dirty="0">
                <a:solidFill>
                  <a:srgbClr val="FFFF00"/>
                </a:solidFill>
              </a:rPr>
              <a:t>التكاليف وتحقيق الميزة التنافسية </a:t>
            </a:r>
            <a:endParaRPr lang="ar-IQ" sz="3200" b="1" dirty="0" smtClean="0">
              <a:solidFill>
                <a:srgbClr val="FFFF00"/>
              </a:solidFill>
            </a:endParaRPr>
          </a:p>
          <a:p>
            <a:pPr algn="ctr"/>
            <a:r>
              <a:rPr lang="ar-IQ" sz="3200" b="1" dirty="0" smtClean="0">
                <a:solidFill>
                  <a:srgbClr val="FFFF00"/>
                </a:solidFill>
              </a:rPr>
              <a:t>2017</a:t>
            </a:r>
            <a:endParaRPr lang="ar-IQ" sz="3200" b="1" dirty="0">
              <a:solidFill>
                <a:srgbClr val="FFFF00"/>
              </a:solidFill>
            </a:endParaRPr>
          </a:p>
        </p:txBody>
      </p:sp>
    </p:spTree>
    <p:extLst>
      <p:ext uri="{BB962C8B-B14F-4D97-AF65-F5344CB8AC3E}">
        <p14:creationId xmlns:p14="http://schemas.microsoft.com/office/powerpoint/2010/main" val="3643512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1"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4" y="25102"/>
            <a:ext cx="9144000" cy="6858000"/>
          </a:xfrm>
          <a:prstGeom prst="rect">
            <a:avLst/>
          </a:prstGeom>
        </p:spPr>
      </p:pic>
      <p:sp>
        <p:nvSpPr>
          <p:cNvPr id="4" name="Rectangle 3"/>
          <p:cNvSpPr/>
          <p:nvPr/>
        </p:nvSpPr>
        <p:spPr>
          <a:xfrm>
            <a:off x="0" y="-99392"/>
            <a:ext cx="8892480" cy="7109639"/>
          </a:xfrm>
          <a:prstGeom prst="rect">
            <a:avLst/>
          </a:prstGeom>
        </p:spPr>
        <p:txBody>
          <a:bodyPr wrap="square">
            <a:spAutoFit/>
          </a:bodyPr>
          <a:lstStyle/>
          <a:p>
            <a:pPr algn="justLow">
              <a:tabLst>
                <a:tab pos="158750" algn="l"/>
              </a:tabLst>
            </a:pPr>
            <a:endParaRPr lang="ar-IQ" sz="24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tabLst>
                <a:tab pos="158750" algn="l"/>
              </a:tabLst>
            </a:pPr>
            <a:r>
              <a:rPr lang="ar-IQ" sz="24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الهندسة </a:t>
            </a:r>
            <a:r>
              <a:rPr lang="ar-IQ"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العكسية </a:t>
            </a:r>
            <a:r>
              <a:rPr lang="en-US"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 REVERSE ENGINEERING</a:t>
            </a:r>
            <a:endParaRPr lang="en-US"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tabLst>
                <a:tab pos="158750" algn="l"/>
              </a:tabLst>
            </a:pPr>
            <a:r>
              <a:rPr lang="ar-IQ"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اولا ً :- نبذة تاريخية عن الهندسة العكسية</a:t>
            </a:r>
            <a:endParaRPr lang="en-US"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tabLst>
                <a:tab pos="158750" algn="l"/>
              </a:tabLst>
            </a:pPr>
            <a:r>
              <a:rPr lang="ar-SY"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طبقت الهندسة العكسية على مر العصور على مختلف الأنشطة الاقتصادية، ولاسيما منها في المجالات الصناعية. وقد لجأت دول كثيرة إلى الهندسة العكسية لدراسة منتجات الدول الأخرى، وتصاعدت وتيرة هذه الظاهرة الصناعية في أثناء الحرب العالمية الثانية وبعدها في المجالات الصناعية كافة، ولاسيما في المجالات العسكرية.وقد استخدمت القوى العسكرية الهندسة العكسية في غالبية الأحيان لنسخ تقنية ما طبقتها دولة أخرى، أو للحصول على معلومات أو نماذج لأسلحة تم الاستيلاء عليها في أثناء المعارك، أو عن طريق الاستخبارات العسكرية التي نشطت بكثرة في أثناء الحرب العالمية الثانية وفي أثناء الحرب الباردة وهناك أمثلة كثيرة على ذلك منها: الصاروخ </a:t>
            </a:r>
            <a:r>
              <a:rPr lang="en-US"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R-1</a:t>
            </a:r>
            <a:r>
              <a:rPr lang="ar-SY"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a:t>
            </a:r>
            <a:r>
              <a:rPr lang="ar-IQ"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a:t>
            </a:r>
            <a:endParaRPr lang="en-US"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tabLst>
                <a:tab pos="158750" algn="l"/>
              </a:tabLst>
            </a:pPr>
            <a:r>
              <a:rPr lang="ar-SY"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في الحرب العالمية الثانية وقعت وثائق الصاروخ الألماني (</a:t>
            </a:r>
            <a:r>
              <a:rPr lang="en-US"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(V2</a:t>
            </a:r>
            <a:r>
              <a:rPr lang="ar-SY"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بأيدي الروس كما وقع في الأسر بعض علماء الصواريخ الألمان، وتم التوصل بموجبها إلى إنتاج الصاروخ الروسي </a:t>
            </a:r>
            <a:r>
              <a:rPr lang="en-US"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R-1</a:t>
            </a:r>
            <a:r>
              <a:rPr lang="ar-SY"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وكان ذلك بداية برنامج الصواريخ السو</a:t>
            </a:r>
            <a:r>
              <a:rPr lang="ar-IQ"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ف</a:t>
            </a:r>
            <a:r>
              <a:rPr lang="ar-SY"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ييتية.</a:t>
            </a:r>
            <a:endParaRPr lang="en-US"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tabLst>
                <a:tab pos="158750" algn="l"/>
              </a:tabLst>
            </a:pPr>
            <a:r>
              <a:rPr lang="ar-SY"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ـ الطائرة </a:t>
            </a:r>
            <a:r>
              <a:rPr lang="en-US"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TU- 4 </a:t>
            </a:r>
            <a:endParaRPr lang="en-US"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tabLst>
                <a:tab pos="158750" algn="l"/>
              </a:tabLst>
            </a:pPr>
            <a:r>
              <a:rPr lang="ar-SY"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في أثناء الحرب الباردة أُجبـرت القاذفة الأمريكيـة( </a:t>
            </a:r>
            <a:r>
              <a:rPr lang="en-US"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B-29</a:t>
            </a:r>
            <a:r>
              <a:rPr lang="ar-SY"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 على الهبوط في إحدى المطارات السوفييتية، ولم يكن لدى السوفييت حينها قاذفات إستراتيجية مماثلة، فقرروا نسخ النموذج الأمريكي. وبعد سنوات عدة طور السوفييت قاذفة سموها( </a:t>
            </a:r>
            <a:r>
              <a:rPr lang="en-US"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TU-4</a:t>
            </a:r>
            <a:r>
              <a:rPr lang="ar-SY"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 كانت نسخـة مطابقة للقاذفـة الأمريكيـة </a:t>
            </a:r>
            <a:r>
              <a:rPr lang="en-US"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B-29</a:t>
            </a:r>
            <a:r>
              <a:rPr lang="ar-SY"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بتقنيات سوفييتية</a:t>
            </a:r>
            <a:r>
              <a:rPr lang="en-US"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 . </a:t>
            </a:r>
            <a:endParaRPr lang="en-US" sz="2400" b="1" dirty="0">
              <a:solidFill>
                <a:srgbClr val="FFFF00"/>
              </a:solidFill>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1301756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87312" y="0"/>
            <a:ext cx="9217024" cy="6124754"/>
          </a:xfrm>
          <a:prstGeom prst="rect">
            <a:avLst/>
          </a:prstGeom>
        </p:spPr>
        <p:txBody>
          <a:bodyPr wrap="square">
            <a:spAutoFit/>
          </a:bodyPr>
          <a:lstStyle/>
          <a:p>
            <a:pPr algn="justLow">
              <a:tabLst>
                <a:tab pos="158750" algn="l"/>
              </a:tabLst>
            </a:pPr>
            <a:endParaRPr lang="ar-IQ" sz="28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tabLst>
                <a:tab pos="158750" algn="l"/>
              </a:tabLst>
            </a:pPr>
            <a:r>
              <a:rPr lang="ar-IQ" sz="28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ثانياً:تعريف </a:t>
            </a:r>
            <a:r>
              <a:rPr lang="ar-IQ" sz="28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الهندسة العكسية </a:t>
            </a:r>
            <a:r>
              <a:rPr lang="ar-IQ" sz="28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وشرعيتها</a:t>
            </a:r>
          </a:p>
          <a:p>
            <a:pPr algn="justLow">
              <a:tabLst>
                <a:tab pos="158750" algn="l"/>
              </a:tabLst>
            </a:pPr>
            <a:r>
              <a:rPr lang="ar-SY" sz="24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الهندسة </a:t>
            </a:r>
            <a:r>
              <a:rPr lang="ar-SY"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العكسية ( </a:t>
            </a:r>
            <a:r>
              <a:rPr lang="en-US"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reverse engineering</a:t>
            </a:r>
            <a:r>
              <a:rPr lang="ar-SY"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 تعني إعادة اكتشاف المبادئ التقنية للميكانيك التطبيقي من خلال عمليات التحليل الإنشائي، والتحليل التكنولوجي، وتحليل الأداء والوظيفة، وتحليل التشغيل، بحيث تتم إعادة صياغة البيانات التصميمية لمنظومة ما أو لمنتج ما من أجل تصميم أجزاء جديدة للمنظومة بهدف تحسين الأداء. ويمكن تطبيق ذلك على التجهيزات الميكانيكية، والعناصر الإلكترونية، والبرمجيات </a:t>
            </a:r>
            <a:r>
              <a:rPr lang="ar-SY" sz="24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وغيرها.</a:t>
            </a:r>
            <a:r>
              <a:rPr lang="ar-IQ" sz="24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الهندسة </a:t>
            </a:r>
            <a:r>
              <a:rPr lang="ar-IQ"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العكسية هي عملية تطوير لمجموعة مواصفات لعنصر أو منتج بواسطة شخص أو أشخاص غير الذين صمموا هذا العنصر أو المنتج وتستند أساسا إلى قياس الإبعاد وتحليلها لعينة أو المجموعة عينات.و إعداد الوثائق بذلك وقد يكون المعالجة على الورق أو الحاسوب.</a:t>
            </a:r>
            <a:r>
              <a:rPr lang="en-US"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 </a:t>
            </a:r>
            <a:r>
              <a:rPr lang="ar-SA" sz="24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والهندسة </a:t>
            </a:r>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العكسية هي عملية تحليل وتقييم المنتج المنافس ( المختار) ، لمعرفة فرص تحسين منتج المنشأة ، ويبدأ بتحليل منتج المنافس إلى مجموعة من المكونات ، ومن خلال هذا التحليل يتم تكوين استدلالات واستنتاجات</a:t>
            </a:r>
            <a:r>
              <a:rPr lang="en-US"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  </a:t>
            </a:r>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عن المواد الخام وعمليات تصنيع المنتج أ و الخدمة ، كما يوفر </a:t>
            </a:r>
            <a:r>
              <a:rPr lang="en-US"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  </a:t>
            </a:r>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معلومات عن مزايا وعيوب المنتج المنافس</a:t>
            </a:r>
            <a:r>
              <a:rPr lang="en-US"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 </a:t>
            </a:r>
            <a:r>
              <a:rPr lang="ar-SA" sz="24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ويطلق </a:t>
            </a:r>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عليه أيضا التحليل ألمفكك أو تحليل الهدم </a:t>
            </a:r>
            <a:r>
              <a:rPr lang="ar-IQ"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a:t>
            </a:r>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التفتيت</a:t>
            </a:r>
            <a:r>
              <a:rPr lang="en-US"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 Tear - Down Analysis) </a:t>
            </a:r>
            <a:r>
              <a:rPr lang="ar-IQ"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a:t>
            </a:r>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ويعرف بأنه أفضل طرق التطبيق لإنجاز شيء ما بين طرق التطبيق في المنشأة والمنشآت الأخرى ، </a:t>
            </a:r>
            <a:endParaRPr lang="en-US" sz="2400" dirty="0">
              <a:solidFill>
                <a:srgbClr val="FFFF00"/>
              </a:solidFill>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186578455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251520" y="188640"/>
            <a:ext cx="8604448" cy="6370975"/>
          </a:xfrm>
          <a:prstGeom prst="rect">
            <a:avLst/>
          </a:prstGeom>
        </p:spPr>
        <p:txBody>
          <a:bodyPr wrap="square">
            <a:spAutoFit/>
          </a:bodyPr>
          <a:lstStyle/>
          <a:p>
            <a:pPr algn="justLow">
              <a:tabLst>
                <a:tab pos="158750" algn="l"/>
              </a:tabLst>
            </a:pPr>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حيث يقوم المهندسون باختبار مكونات المنتجات المنافسة أو أفضل منتج تفصيليا ، كل مكون على حدة من حيث طريقة التصميم وهيكل التكلفة المقدر ومستوى ا لأداء الوظيفي والعمل</a:t>
            </a:r>
            <a:r>
              <a:rPr lang="ar-IQ"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ي</a:t>
            </a:r>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ات المحتملة للإنتاج أو المنتج ، وهو يساعد في تحسين تصميم المنتج وعمليات الإنتاج ، أما لخفض التكاليف أو زيادة مستوى الجودة أو كلاهما معا ، مع الإبقاء على خصائص أو وظائف </a:t>
            </a:r>
            <a:r>
              <a:rPr lang="ar-SA" sz="24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المنتج</a:t>
            </a:r>
            <a:r>
              <a:rPr lang="ar-IQ" sz="24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a:t>
            </a:r>
          </a:p>
          <a:p>
            <a:pPr algn="justLow">
              <a:tabLst>
                <a:tab pos="158750" algn="l"/>
              </a:tabLst>
            </a:pPr>
            <a:endParaRPr lang="ar-IQ" sz="24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r>
              <a:rPr lang="ar-IQ" sz="2400" b="1" dirty="0">
                <a:solidFill>
                  <a:srgbClr val="FFFF00"/>
                </a:solidFill>
              </a:rPr>
              <a:t>ثالثاً : استخدامات الهندسة العكسية</a:t>
            </a:r>
            <a:endParaRPr lang="en-US" sz="2400" dirty="0">
              <a:solidFill>
                <a:srgbClr val="FFFF00"/>
              </a:solidFill>
            </a:endParaRPr>
          </a:p>
          <a:p>
            <a:r>
              <a:rPr lang="ar-SY" sz="2400" b="1" dirty="0">
                <a:solidFill>
                  <a:srgbClr val="FFFF00"/>
                </a:solidFill>
              </a:rPr>
              <a:t> يتم تطبيق الهندسة العكسية بعد الوصول إلى فهم آلية عمل أي جهاز أو برنامج، وإلى فهم الآلية التي تعوق عمل أي جهاز أو برنامج، وهناك استخدامات مختلفة للهندسة العكسية ومنها: </a:t>
            </a:r>
            <a:endParaRPr lang="en-US" sz="2400" b="1" dirty="0" smtClean="0">
              <a:solidFill>
                <a:srgbClr val="FFFF00"/>
              </a:solidFill>
            </a:endParaRPr>
          </a:p>
          <a:p>
            <a:pPr marL="342900" indent="-342900">
              <a:buFont typeface="Arial" panose="020B0604020202020204" pitchFamily="34" charset="0"/>
              <a:buChar char="•"/>
            </a:pPr>
            <a:r>
              <a:rPr lang="ar-SY" sz="2400" b="1" dirty="0" smtClean="0">
                <a:solidFill>
                  <a:srgbClr val="FFFF00"/>
                </a:solidFill>
              </a:rPr>
              <a:t>التعرف </a:t>
            </a:r>
            <a:r>
              <a:rPr lang="ar-SY" sz="2400" b="1" dirty="0">
                <a:solidFill>
                  <a:srgbClr val="FFFF00"/>
                </a:solidFill>
              </a:rPr>
              <a:t>والتحليل لمنتج ما ، ثم تطويره ليعمل بمواصفات أفضل من السابق. </a:t>
            </a:r>
            <a:endParaRPr lang="en-US" sz="2400" dirty="0">
              <a:solidFill>
                <a:srgbClr val="FFFF00"/>
              </a:solidFill>
            </a:endParaRPr>
          </a:p>
          <a:p>
            <a:pPr marL="342900" indent="-342900">
              <a:buFont typeface="Arial" panose="020B0604020202020204" pitchFamily="34" charset="0"/>
              <a:buChar char="•"/>
            </a:pPr>
            <a:r>
              <a:rPr lang="ar-SY" sz="2400" b="1" dirty="0">
                <a:solidFill>
                  <a:srgbClr val="FFFF00"/>
                </a:solidFill>
              </a:rPr>
              <a:t>دراسة المبادئ التصميمية لمنتج ما على أنها جزء من عملية تعليمية في مجالات العلوم التطبيقية.</a:t>
            </a:r>
            <a:endParaRPr lang="en-US" sz="2400" dirty="0">
              <a:solidFill>
                <a:srgbClr val="FFFF00"/>
              </a:solidFill>
            </a:endParaRPr>
          </a:p>
          <a:p>
            <a:pPr marL="342900" indent="-342900">
              <a:buFont typeface="Arial" panose="020B0604020202020204" pitchFamily="34" charset="0"/>
              <a:buChar char="•"/>
            </a:pPr>
            <a:r>
              <a:rPr lang="ar-SY" sz="2400" b="1" dirty="0">
                <a:solidFill>
                  <a:srgbClr val="FFFF00"/>
                </a:solidFill>
              </a:rPr>
              <a:t>تحقيق التوافق بين المنتجات والمنظومات بحيث يمكنها العمل معاً، أو ليكون لها بيانات مشتركة نتيجة تعقيدات المنتجات وكثرة عدد قطعها، ويدخل ذلك في تجميع تلك المنظومات والمنتجات؛ إذ من الضروري أن يؤخذ في الحسبان حين تصميم قطع أي منتج أو منظومة تبادلية وإنتاجها استبدال القطع فيما بينها للمنتج نفسه. </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835736638"/>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323528" y="404664"/>
            <a:ext cx="8640960" cy="5262979"/>
          </a:xfrm>
          <a:prstGeom prst="rect">
            <a:avLst/>
          </a:prstGeom>
        </p:spPr>
        <p:txBody>
          <a:bodyPr wrap="square">
            <a:spAutoFit/>
          </a:bodyPr>
          <a:lstStyle/>
          <a:p>
            <a:pPr algn="just"/>
            <a:endParaRPr lang="en-US" sz="2400" dirty="0">
              <a:solidFill>
                <a:srgbClr val="FFFF00"/>
              </a:solidFill>
            </a:endParaRPr>
          </a:p>
          <a:p>
            <a:pPr algn="just"/>
            <a:r>
              <a:rPr lang="ar-SY" sz="2400" b="1" dirty="0" smtClean="0">
                <a:solidFill>
                  <a:srgbClr val="FFFF00"/>
                </a:solidFill>
              </a:rPr>
              <a:t>ومن </a:t>
            </a:r>
            <a:r>
              <a:rPr lang="ar-SY" sz="2400" b="1" dirty="0">
                <a:solidFill>
                  <a:srgbClr val="FFFF00"/>
                </a:solidFill>
              </a:rPr>
              <a:t>ذلك مثلاً توافق </a:t>
            </a:r>
            <a:r>
              <a:rPr lang="ar-SY" sz="2400" b="1" u="sng" dirty="0">
                <a:solidFill>
                  <a:srgbClr val="FFFF00"/>
                </a:solidFill>
                <a:hlinkClick r:id="rId3"/>
              </a:rPr>
              <a:t>الحاسوب</a:t>
            </a:r>
            <a:r>
              <a:rPr lang="ar-SY" sz="2400" b="1" dirty="0">
                <a:solidFill>
                  <a:srgbClr val="FFFF00"/>
                </a:solidFill>
              </a:rPr>
              <a:t> مع المتممات المطلوبة للقيام بمختلف الوظائف اللازمة والمصمم لأجلها، كالطابعة، والماسح الليزري، و«الكاميرا»، والربط مع الحواسيب الأخرى، واستخدام البرمجيات المختلفة، وغيرها.</a:t>
            </a:r>
            <a:endParaRPr lang="en-US" sz="2400" dirty="0">
              <a:solidFill>
                <a:srgbClr val="FFFF00"/>
              </a:solidFill>
            </a:endParaRPr>
          </a:p>
          <a:p>
            <a:pPr marL="342900" indent="-342900" algn="just">
              <a:buFont typeface="Arial" panose="020B0604020202020204" pitchFamily="34" charset="0"/>
              <a:buChar char="•"/>
            </a:pPr>
            <a:r>
              <a:rPr lang="ar-SY" sz="2400" b="1" dirty="0">
                <a:solidFill>
                  <a:srgbClr val="FFFF00"/>
                </a:solidFill>
              </a:rPr>
              <a:t>ضبط الجودة: لتدقيق التصاميم والمنتجات وتصحيح الأخطاء في </a:t>
            </a:r>
            <a:r>
              <a:rPr lang="ar-SY" sz="2400" b="1" dirty="0" smtClean="0">
                <a:solidFill>
                  <a:srgbClr val="FFFF00"/>
                </a:solidFill>
              </a:rPr>
              <a:t>أوانها</a:t>
            </a:r>
            <a:endParaRPr lang="en-US" sz="2400" b="1" dirty="0" smtClean="0">
              <a:solidFill>
                <a:srgbClr val="FFFF00"/>
              </a:solidFill>
            </a:endParaRPr>
          </a:p>
          <a:p>
            <a:pPr algn="just"/>
            <a:endParaRPr lang="en-US" sz="2400" b="1" dirty="0">
              <a:solidFill>
                <a:srgbClr val="FFFF00"/>
              </a:solidFill>
            </a:endParaRPr>
          </a:p>
          <a:p>
            <a:r>
              <a:rPr lang="ar-IQ" sz="2400" b="1" dirty="0">
                <a:solidFill>
                  <a:srgbClr val="FFFF00"/>
                </a:solidFill>
              </a:rPr>
              <a:t>أسباب لاستخدام الهندسة العكسية وهي :</a:t>
            </a:r>
            <a:r>
              <a:rPr lang="en-US" sz="2400" b="1" dirty="0">
                <a:solidFill>
                  <a:srgbClr val="FFFF00"/>
                </a:solidFill>
              </a:rPr>
              <a:t> </a:t>
            </a:r>
            <a:endParaRPr lang="en-US" sz="2400" dirty="0">
              <a:solidFill>
                <a:srgbClr val="FFFF00"/>
              </a:solidFill>
            </a:endParaRPr>
          </a:p>
          <a:p>
            <a:pPr marL="342900" lvl="0" indent="-342900">
              <a:buFont typeface="Arial" panose="020B0604020202020204" pitchFamily="34" charset="0"/>
              <a:buChar char="•"/>
            </a:pPr>
            <a:r>
              <a:rPr lang="ar-IQ" sz="2400" b="1" dirty="0" smtClean="0">
                <a:solidFill>
                  <a:srgbClr val="FFFF00"/>
                </a:solidFill>
              </a:rPr>
              <a:t>الصانع </a:t>
            </a:r>
            <a:r>
              <a:rPr lang="ar-IQ" sz="2400" b="1" dirty="0">
                <a:solidFill>
                  <a:srgbClr val="FFFF00"/>
                </a:solidFill>
              </a:rPr>
              <a:t>الأصلي للمنتج لم يعد موجود , ولكن الزبون يحتاج المنتج على سبيل المثال ,قطع الغيار للطائرات لان الزبون يستخدم الطائرات لعدة سنوات.</a:t>
            </a:r>
            <a:endParaRPr lang="en-US" sz="2400" dirty="0">
              <a:solidFill>
                <a:srgbClr val="FFFF00"/>
              </a:solidFill>
            </a:endParaRPr>
          </a:p>
          <a:p>
            <a:pPr marL="342900" lvl="0" indent="-342900">
              <a:buFont typeface="Arial" panose="020B0604020202020204" pitchFamily="34" charset="0"/>
              <a:buChar char="•"/>
            </a:pPr>
            <a:r>
              <a:rPr lang="ar-IQ" sz="2400" b="1" dirty="0">
                <a:solidFill>
                  <a:srgbClr val="FFFF00"/>
                </a:solidFill>
              </a:rPr>
              <a:t>الصانع الأصلي للمنتج لم يعد موجوداً على سبيل المثال ,المنتج أصبح قديما فيحتاج إلى تطوير من خلال الهندسة العكسية.</a:t>
            </a:r>
            <a:endParaRPr lang="en-US" sz="2400" dirty="0">
              <a:solidFill>
                <a:srgbClr val="FFFF00"/>
              </a:solidFill>
            </a:endParaRPr>
          </a:p>
          <a:p>
            <a:pPr marL="342900" lvl="0" indent="-342900">
              <a:buFont typeface="Arial" panose="020B0604020202020204" pitchFamily="34" charset="0"/>
              <a:buChar char="•"/>
            </a:pPr>
            <a:r>
              <a:rPr lang="ar-IQ" sz="2400" b="1" dirty="0">
                <a:solidFill>
                  <a:srgbClr val="FFFF00"/>
                </a:solidFill>
              </a:rPr>
              <a:t>الوثائق الأصلية للمنتج لم تعد موجودة أو فقدت لأي سبب كان.</a:t>
            </a:r>
            <a:endParaRPr lang="en-US" sz="2400" dirty="0">
              <a:solidFill>
                <a:srgbClr val="FFFF00"/>
              </a:solidFill>
            </a:endParaRPr>
          </a:p>
          <a:p>
            <a:pPr marL="342900" lvl="0" indent="-342900">
              <a:buFont typeface="Arial" panose="020B0604020202020204" pitchFamily="34" charset="0"/>
              <a:buChar char="•"/>
            </a:pPr>
            <a:r>
              <a:rPr lang="ar-IQ" sz="2400" b="1" dirty="0">
                <a:solidFill>
                  <a:srgbClr val="FFFF00"/>
                </a:solidFill>
              </a:rPr>
              <a:t>إنشاء بيانات لغرض التجديد أو صنع الجزء الذي لم يعد لديه بيانات أو التي أصبحت قديمة أو فقدت</a:t>
            </a:r>
            <a:r>
              <a:rPr lang="ar-IQ" sz="2400" b="1" dirty="0" smtClean="0">
                <a:solidFill>
                  <a:srgbClr val="FFFF00"/>
                </a:solidFill>
              </a:rPr>
              <a:t>.</a:t>
            </a:r>
            <a:endParaRPr lang="en-US" sz="2400" dirty="0">
              <a:solidFill>
                <a:srgbClr val="FFFF00"/>
              </a:solidFill>
            </a:endParaRPr>
          </a:p>
        </p:txBody>
      </p:sp>
    </p:spTree>
    <p:extLst>
      <p:ext uri="{BB962C8B-B14F-4D97-AF65-F5344CB8AC3E}">
        <p14:creationId xmlns:p14="http://schemas.microsoft.com/office/powerpoint/2010/main" val="43892975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0"/>
            <a:ext cx="9144000" cy="6858000"/>
          </a:xfrm>
          <a:prstGeom prst="rect">
            <a:avLst/>
          </a:prstGeom>
        </p:spPr>
      </p:pic>
      <p:sp>
        <p:nvSpPr>
          <p:cNvPr id="2" name="Rectangle 1"/>
          <p:cNvSpPr/>
          <p:nvPr/>
        </p:nvSpPr>
        <p:spPr>
          <a:xfrm>
            <a:off x="107504" y="188640"/>
            <a:ext cx="8784976" cy="6555641"/>
          </a:xfrm>
          <a:prstGeom prst="rect">
            <a:avLst/>
          </a:prstGeom>
        </p:spPr>
        <p:txBody>
          <a:bodyPr wrap="square">
            <a:spAutoFit/>
          </a:bodyPr>
          <a:lstStyle/>
          <a:p>
            <a:pPr marL="342900" lvl="0" indent="-342900">
              <a:buFont typeface="Arial" panose="020B0604020202020204" pitchFamily="34" charset="0"/>
              <a:buChar char="•"/>
            </a:pPr>
            <a:r>
              <a:rPr lang="ar-IQ" sz="2800" b="1" dirty="0">
                <a:solidFill>
                  <a:srgbClr val="FFFF00"/>
                </a:solidFill>
              </a:rPr>
              <a:t>التخلص من الخصائص السيئة للمنتج على سبيل المثال ,زيادة القدرة على الاحتمال للمنتج تشير إلى الحاجة إلى تحسين المنتج.</a:t>
            </a:r>
            <a:endParaRPr lang="en-US" sz="2800" dirty="0">
              <a:solidFill>
                <a:srgbClr val="FFFF00"/>
              </a:solidFill>
            </a:endParaRPr>
          </a:p>
          <a:p>
            <a:pPr marL="342900" lvl="0" indent="-342900">
              <a:buFont typeface="Arial" panose="020B0604020202020204" pitchFamily="34" charset="0"/>
              <a:buChar char="•"/>
            </a:pPr>
            <a:r>
              <a:rPr lang="ar-IQ" sz="2800" b="1" dirty="0">
                <a:solidFill>
                  <a:srgbClr val="FFFF00"/>
                </a:solidFill>
              </a:rPr>
              <a:t>تعزيز الخصائص الجيدة للمنتج وذلك عن طريق الاستخدام طويل الأجل.</a:t>
            </a:r>
            <a:endParaRPr lang="en-US" sz="2800" dirty="0">
              <a:solidFill>
                <a:srgbClr val="FFFF00"/>
              </a:solidFill>
            </a:endParaRPr>
          </a:p>
          <a:p>
            <a:pPr marL="342900" lvl="0" indent="-342900">
              <a:buFont typeface="Arial" panose="020B0604020202020204" pitchFamily="34" charset="0"/>
              <a:buChar char="•"/>
            </a:pPr>
            <a:r>
              <a:rPr lang="ar-IQ" sz="2800" b="1" dirty="0">
                <a:solidFill>
                  <a:srgbClr val="FFFF00"/>
                </a:solidFill>
              </a:rPr>
              <a:t>تحليل الخصائص الجيدة والسيئة للمنتجات المنافسة.</a:t>
            </a:r>
            <a:endParaRPr lang="en-US" sz="2800" dirty="0">
              <a:solidFill>
                <a:srgbClr val="FFFF00"/>
              </a:solidFill>
            </a:endParaRPr>
          </a:p>
          <a:p>
            <a:pPr marL="342900" indent="-342900">
              <a:buFont typeface="Arial" panose="020B0604020202020204" pitchFamily="34" charset="0"/>
              <a:buChar char="•"/>
            </a:pPr>
            <a:r>
              <a:rPr lang="ar-IQ" sz="2800" b="1" dirty="0">
                <a:solidFill>
                  <a:srgbClr val="FFFF00"/>
                </a:solidFill>
              </a:rPr>
              <a:t>استكشاف سبل جديدة لتحسين أداء المنتج وميزاته</a:t>
            </a:r>
            <a:r>
              <a:rPr lang="ar-IQ" sz="2800" b="1" dirty="0" smtClean="0">
                <a:solidFill>
                  <a:srgbClr val="FFFF00"/>
                </a:solidFill>
              </a:rPr>
              <a:t>.</a:t>
            </a:r>
          </a:p>
          <a:p>
            <a:pPr marL="342900" indent="-342900">
              <a:buFont typeface="Arial" panose="020B0604020202020204" pitchFamily="34" charset="0"/>
              <a:buChar char="•"/>
            </a:pPr>
            <a:endParaRPr lang="ar-IQ" sz="2800" b="1" dirty="0" smtClean="0">
              <a:solidFill>
                <a:srgbClr val="FFFF00"/>
              </a:solidFill>
            </a:endParaRPr>
          </a:p>
          <a:p>
            <a:r>
              <a:rPr lang="ar-IQ" sz="2800" b="1" dirty="0">
                <a:solidFill>
                  <a:srgbClr val="FFFF00"/>
                </a:solidFill>
              </a:rPr>
              <a:t>رابعاً : أنواع الهندسة العكسية أو التحليل المفكك (</a:t>
            </a:r>
            <a:r>
              <a:rPr lang="en-US" sz="2800" b="1" dirty="0">
                <a:solidFill>
                  <a:srgbClr val="FFFF00"/>
                </a:solidFill>
              </a:rPr>
              <a:t>Tear-down</a:t>
            </a:r>
            <a:r>
              <a:rPr lang="ar-IQ" sz="2800" b="1" dirty="0">
                <a:solidFill>
                  <a:srgbClr val="FFFF00"/>
                </a:solidFill>
              </a:rPr>
              <a:t>)</a:t>
            </a:r>
            <a:endParaRPr lang="en-US" sz="2800" dirty="0">
              <a:solidFill>
                <a:srgbClr val="FFFF00"/>
              </a:solidFill>
            </a:endParaRPr>
          </a:p>
          <a:p>
            <a:r>
              <a:rPr lang="ar-IQ" sz="2800" b="1" dirty="0">
                <a:solidFill>
                  <a:srgbClr val="FFFF00"/>
                </a:solidFill>
              </a:rPr>
              <a:t>إن الأنواع المستخدمة للهندسة العكسية أو تحليل المفكك المستخدمة هي : - </a:t>
            </a:r>
            <a:endParaRPr lang="ar-IQ" sz="2800" b="1" dirty="0" smtClean="0">
              <a:solidFill>
                <a:srgbClr val="FFFF00"/>
              </a:solidFill>
            </a:endParaRPr>
          </a:p>
          <a:p>
            <a:r>
              <a:rPr lang="en-US" sz="2800" b="1" dirty="0">
                <a:solidFill>
                  <a:srgbClr val="FFFF00"/>
                </a:solidFill>
              </a:rPr>
              <a:t> </a:t>
            </a:r>
            <a:r>
              <a:rPr lang="ar-IQ" sz="2800" b="1" dirty="0">
                <a:solidFill>
                  <a:srgbClr val="FFFF00"/>
                </a:solidFill>
              </a:rPr>
              <a:t>1- التحليل المفكك الحركي الديناميكي    (</a:t>
            </a:r>
            <a:r>
              <a:rPr lang="en-US" sz="2800" b="1" dirty="0">
                <a:solidFill>
                  <a:srgbClr val="FFFF00"/>
                </a:solidFill>
              </a:rPr>
              <a:t>Dynamic Teardown</a:t>
            </a:r>
            <a:r>
              <a:rPr lang="ar-IQ" sz="2800" b="1" dirty="0">
                <a:solidFill>
                  <a:srgbClr val="FFFF00"/>
                </a:solidFill>
              </a:rPr>
              <a:t>)</a:t>
            </a:r>
            <a:endParaRPr lang="en-US" sz="2800" dirty="0">
              <a:solidFill>
                <a:srgbClr val="FFFF00"/>
              </a:solidFill>
            </a:endParaRPr>
          </a:p>
          <a:p>
            <a:r>
              <a:rPr lang="ar-IQ" sz="2800" b="1" dirty="0">
                <a:solidFill>
                  <a:srgbClr val="FFFF00"/>
                </a:solidFill>
              </a:rPr>
              <a:t>يهدف تحليل المفكك الديناميكي إلى تحديد طرق تخفيض عدد عمليات التجميع المطلوبة في التصنيع أو الوقت المستغرق لأدائها والطريقة تتضمن تفكيك أجزاء المنتجات المنافسة وتحليل عمليات التجميع ومقارنتها مع منتجات الشركة قيد الدراسة و ونرى ما إذا كان يمكن تطبيقها على منتجات الشركة سوف ينفعها.</a:t>
            </a:r>
            <a:endParaRPr lang="en-US" sz="2800" dirty="0">
              <a:solidFill>
                <a:srgbClr val="FFFF00"/>
              </a:solidFill>
            </a:endParaRPr>
          </a:p>
          <a:p>
            <a:endParaRPr lang="ar-IQ" sz="2800" dirty="0">
              <a:solidFill>
                <a:srgbClr val="FFFF00"/>
              </a:solidFill>
            </a:endParaRPr>
          </a:p>
        </p:txBody>
      </p:sp>
    </p:spTree>
    <p:extLst>
      <p:ext uri="{BB962C8B-B14F-4D97-AF65-F5344CB8AC3E}">
        <p14:creationId xmlns:p14="http://schemas.microsoft.com/office/powerpoint/2010/main" val="3252906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qdefault.jpg"/>
          <p:cNvPicPr>
            <a:picLocks noChangeAspect="1"/>
          </p:cNvPicPr>
          <p:nvPr/>
        </p:nvPicPr>
        <p:blipFill>
          <a:blip r:embed="rId2" cstate="print"/>
          <a:stretch>
            <a:fillRect/>
          </a:stretch>
        </p:blipFill>
        <p:spPr>
          <a:xfrm>
            <a:off x="0" y="0"/>
            <a:ext cx="9144000"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Rectangle 1"/>
          <p:cNvSpPr/>
          <p:nvPr/>
        </p:nvSpPr>
        <p:spPr>
          <a:xfrm>
            <a:off x="107504" y="28069"/>
            <a:ext cx="9036496" cy="6001643"/>
          </a:xfrm>
          <a:prstGeom prst="rect">
            <a:avLst/>
          </a:prstGeom>
        </p:spPr>
        <p:txBody>
          <a:bodyPr wrap="square">
            <a:spAutoFit/>
          </a:bodyPr>
          <a:lstStyle/>
          <a:p>
            <a:pPr algn="justLow">
              <a:tabLst>
                <a:tab pos="158750" algn="l"/>
                <a:tab pos="1714500" algn="l"/>
              </a:tabLst>
            </a:pPr>
            <a:r>
              <a:rPr lang="ar-IQ"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tabLst>
                <a:tab pos="158750" algn="l"/>
                <a:tab pos="1714500" algn="l"/>
              </a:tabLst>
            </a:pPr>
            <a:r>
              <a:rPr lang="ar-IQ"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2- التحليل المفكك للتكلفة (</a:t>
            </a:r>
            <a:r>
              <a:rPr lang="en-US"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Cost Teardown</a:t>
            </a:r>
            <a:r>
              <a:rPr lang="ar-IQ"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tabLst>
                <a:tab pos="158750" algn="l"/>
              </a:tabLst>
            </a:pPr>
            <a:r>
              <a:rPr lang="ar-IQ"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يهدف أسلوب تحليل المفكك للتكلفة إلى تخفيض المكونات المستخدمة في المنتج . إذ يتم مقارنة تكلفة المكونات المستخدمة في منتجات المنافسين مع تلك المستخدمة من قبل الشركة .فإذا كان المكٌون أو العنصر المستخدم من قبل الشركة أعلى تكلفة من تكلفة المنافسين يتم إجراء التحليل الوظيفي للتعرف على  التكلفة الإضافية الناتجة من زيادة الوظائف. إما إذا كانت وظائف المكونات متطابقة يتم البحث عن أنشطة تخفض التكاليف مثل تحسين الوظيفة أو تخفيض الوزن أو تخفيض أوقات الإعداد وتخفيض عدد العمليات.</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tabLst>
                <a:tab pos="158750" algn="l"/>
              </a:tabLst>
            </a:pPr>
            <a:r>
              <a:rPr lang="ar-IQ"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3- التحليل المفكك للمواد (</a:t>
            </a:r>
            <a:r>
              <a:rPr lang="en-US"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Material </a:t>
            </a:r>
            <a:r>
              <a:rPr lang="en-US" sz="2400" b="1" dirty="0" err="1">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TearDown</a:t>
            </a:r>
            <a:r>
              <a:rPr lang="ar-IQ"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tabLst>
                <a:tab pos="158750" algn="l"/>
              </a:tabLst>
            </a:pPr>
            <a:r>
              <a:rPr lang="ar-IQ"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يتضمن أسلوب التحليل المفكك للمواد على مقارنة المواد والمعالجات السطحية للمكونات المستخدمة من قبل المنافسين مع تلك المستخدمة من قبل الشركة . إذ يتم شراء منتجات المنافسين وتفكيكها لكي يتم التعرف على التجديدات التي أدخلت من قبل المنافسين. ويعد هذا التحليل مفيد في مرحلة التفكير  للشركة بخصوص  تطوير المنتجات المستقبلية وكذلك يعد هذا التحليل فعال في قيد الأجزاء التي تعمل مع بعضها والتي تقدم الوظيفة نفسها.على سبيل المثال, في مجال عمليات التجميع الفرعية قد تكون الشركة تستخدم أجزاء معدنية في المنتج بينما منافسيها يستخدمون مادة البلاستك.</a:t>
            </a:r>
            <a:endParaRPr lang="en-US" sz="2400" dirty="0">
              <a:solidFill>
                <a:srgbClr val="FFFF00"/>
              </a:solidFill>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1808072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qdefault.jpg"/>
          <p:cNvPicPr>
            <a:picLocks noChangeAspect="1"/>
          </p:cNvPicPr>
          <p:nvPr/>
        </p:nvPicPr>
        <p:blipFill>
          <a:blip r:embed="rId2" cstate="print"/>
          <a:stretch>
            <a:fillRect/>
          </a:stretch>
        </p:blipFill>
        <p:spPr>
          <a:xfrm>
            <a:off x="0" y="0"/>
            <a:ext cx="9144000"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Rectangle 1"/>
          <p:cNvSpPr/>
          <p:nvPr/>
        </p:nvSpPr>
        <p:spPr>
          <a:xfrm>
            <a:off x="179512" y="620688"/>
            <a:ext cx="8784976" cy="5262979"/>
          </a:xfrm>
          <a:prstGeom prst="rect">
            <a:avLst/>
          </a:prstGeom>
        </p:spPr>
        <p:txBody>
          <a:bodyPr wrap="square">
            <a:spAutoFit/>
          </a:bodyPr>
          <a:lstStyle/>
          <a:p>
            <a:pPr algn="justLow">
              <a:tabLst>
                <a:tab pos="158750" algn="l"/>
              </a:tabLst>
            </a:pPr>
            <a:r>
              <a:rPr lang="ar-IQ"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tabLst>
                <a:tab pos="158750" algn="l"/>
              </a:tabLst>
            </a:pPr>
            <a:r>
              <a:rPr lang="ar-IQ"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4- التحليل المفكك الثابت ( </a:t>
            </a:r>
            <a:r>
              <a:rPr lang="en-US"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Teardown</a:t>
            </a:r>
            <a:r>
              <a:rPr lang="ar-IQ"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a:t>
            </a:r>
            <a:r>
              <a:rPr lang="en-US"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Static</a:t>
            </a:r>
            <a:r>
              <a:rPr lang="ar-IQ"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tabLst>
                <a:tab pos="158750" algn="l"/>
              </a:tabLst>
            </a:pPr>
            <a:r>
              <a:rPr lang="ar-IQ"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يعد أسلوب التحليل المفكك الثابت  ابسط أنواع التحليل المفكك الأخرى يتضمن تفكيك منتجات المنافسين إلى مكوناتها ومن ثم وضعها على طاولة أو عرضها على الشاشة بحيث يتمكن مهندسي التصميم من إن يروا الفرق بين منتجات الشركة ومنتجات المنافسين.</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tabLst>
                <a:tab pos="158750" algn="l"/>
              </a:tabLst>
            </a:pPr>
            <a:r>
              <a:rPr lang="ar-IQ"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5- التحليل المفكك للعمليات (</a:t>
            </a:r>
            <a:r>
              <a:rPr lang="en-US"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Process Teardown</a:t>
            </a:r>
            <a:r>
              <a:rPr lang="ar-IQ"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tabLst>
                <a:tab pos="158750" algn="l"/>
              </a:tabLst>
            </a:pPr>
            <a:r>
              <a:rPr lang="ar-IQ"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وتتضمن عمليات المقارنة للعمليات التصنيع للأجزاء المتشابهة وتخفيض الاختلاف بينهما.والهدف هو على المدى البعيد هو إنتاج منتجات متعددة أو مكونات على نفس الخط الإنتاجي .تحقيق هذا الهدف هو مهم خاصة في صناعة السيارات بسبب حجوم الإنتاج الصغيرة نسبياً حيث تتطلب إنتاج مختلط إذا ما أريد إن تكون مربحة يجب إن تعكس هذا الهدف. على سبيل المثال , شركة (</a:t>
            </a:r>
            <a:r>
              <a:rPr lang="en-US" sz="24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Isuzu</a:t>
            </a:r>
            <a:r>
              <a:rPr lang="ar-IQ"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هي شركة صناعة السيارات الوحيدة التي كانت تنتج منتجات مختلطة مثل أربع أبواب أو ذو بابين أو ذات اليمين أو اليسار وعلى الخط التجميعي نفسه.</a:t>
            </a:r>
            <a:endParaRPr lang="en-US" sz="2400" dirty="0">
              <a:solidFill>
                <a:srgbClr val="FFFF00"/>
              </a:solidFill>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15012813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qdefault.jpg"/>
          <p:cNvPicPr>
            <a:picLocks noChangeAspect="1"/>
          </p:cNvPicPr>
          <p:nvPr/>
        </p:nvPicPr>
        <p:blipFill>
          <a:blip r:embed="rId2" cstate="print"/>
          <a:stretch>
            <a:fillRect/>
          </a:stretch>
        </p:blipFill>
        <p:spPr>
          <a:xfrm>
            <a:off x="0" y="0"/>
            <a:ext cx="9144000"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Rectangle 1"/>
          <p:cNvSpPr/>
          <p:nvPr/>
        </p:nvSpPr>
        <p:spPr>
          <a:xfrm>
            <a:off x="395536" y="620688"/>
            <a:ext cx="8964488" cy="6124754"/>
          </a:xfrm>
          <a:prstGeom prst="rect">
            <a:avLst/>
          </a:prstGeom>
        </p:spPr>
        <p:txBody>
          <a:bodyPr wrap="square">
            <a:spAutoFit/>
          </a:bodyPr>
          <a:lstStyle/>
          <a:p>
            <a:pPr algn="justLow">
              <a:tabLst>
                <a:tab pos="158750" algn="l"/>
              </a:tabLst>
            </a:pPr>
            <a:r>
              <a:rPr lang="ar-IQ" sz="28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a:t>
            </a:r>
            <a:endParaRPr lang="en-US" sz="28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marL="742950" lvl="1" indent="-285750" algn="justLow">
              <a:buFont typeface="+mj-lt"/>
              <a:buAutoNum type="arabicPeriod" startAt="6"/>
              <a:tabLst>
                <a:tab pos="158750" algn="l"/>
                <a:tab pos="228600" algn="l"/>
                <a:tab pos="273050" algn="l"/>
                <a:tab pos="628650" algn="l"/>
                <a:tab pos="730250" algn="l"/>
              </a:tabLst>
            </a:pPr>
            <a:r>
              <a:rPr lang="ar-IQ" sz="28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مصفوفة التحليل المفكك (</a:t>
            </a:r>
            <a:r>
              <a:rPr lang="en-US" sz="28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Matrix Teardown</a:t>
            </a:r>
            <a:r>
              <a:rPr lang="ar-IQ" sz="28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a:t>
            </a:r>
            <a:endParaRPr lang="en-US" sz="28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tabLst>
                <a:tab pos="158750" algn="l"/>
              </a:tabLst>
            </a:pPr>
            <a:r>
              <a:rPr lang="ar-IQ" sz="28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يدرج في مصفوفة التحليل المفكك كل المكونات المستخدمة من قبل الشركة قيد الدراسة . هذه المصفوفة تعد على أساس ما تقتضيه الحاجة , تحدد حجم كل مكٌون يستخدم في الشهر من كل نموذج وأجمالي الاستخدام في جميع نماذج المنتج .وأي مكونات منخفضة الحجم يوضع لها علامة في نشاط تصميم المنتجات الحالية لكي يتم استبعادها من المنتجات المستقبلية.</a:t>
            </a:r>
            <a:endParaRPr lang="en-US" sz="28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
              <a:buFont typeface="+mj-lt"/>
              <a:buAutoNum type="arabicPeriod" startAt="7"/>
              <a:tabLst>
                <a:tab pos="158750" algn="l"/>
                <a:tab pos="273050" algn="l"/>
                <a:tab pos="387350" algn="l"/>
                <a:tab pos="844550" algn="l"/>
              </a:tabLst>
            </a:pPr>
            <a:r>
              <a:rPr lang="ar-IQ" sz="28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أسلوب سعر وحدة الكيلو غرام (</a:t>
            </a:r>
            <a:r>
              <a:rPr lang="en-US" sz="2800" b="1" i="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Unit-Kilogram Price Method</a:t>
            </a:r>
            <a:r>
              <a:rPr lang="ar-IQ" sz="28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a:t>
            </a:r>
            <a:endParaRPr lang="en-US" sz="28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tabLst>
                <a:tab pos="158750" algn="l"/>
              </a:tabLst>
            </a:pPr>
            <a:r>
              <a:rPr lang="ar-IQ" sz="28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يتم استخدام سعر وحدة الكيلوغرام للأجزاء التي يتم تجميعها في المنتج أو استخدمت في عمليات التصنيع المتماثلة لمجموعة منتجات يتم تحليلها لغرض تحديد فرص تخفيض التكاليف .في هذا الأسلوب كفاءة المنتج أو العنصر تستخلص من حيث قيمة الكيلوغرام الواحد (قسمة التكاليف على وزنها) ويتم تحديد المنتجات التي تتطلب المزيد من التحليل عن طريق رسم قيمة الكيلوغرام الواحد لكل المنتجات في مجموع المنتج نفسه يقابله وزنه.</a:t>
            </a:r>
            <a:endParaRPr lang="en-US" sz="2800" dirty="0">
              <a:solidFill>
                <a:srgbClr val="FFFF00"/>
              </a:solidFill>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18062519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qdefault.jpg"/>
          <p:cNvPicPr>
            <a:picLocks noChangeAspect="1"/>
          </p:cNvPicPr>
          <p:nvPr/>
        </p:nvPicPr>
        <p:blipFill>
          <a:blip r:embed="rId2" cstate="print"/>
          <a:stretch>
            <a:fillRect/>
          </a:stretch>
        </p:blipFill>
        <p:spPr>
          <a:xfrm>
            <a:off x="107504" y="116632"/>
            <a:ext cx="9144000"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Rectangle 1"/>
          <p:cNvSpPr/>
          <p:nvPr/>
        </p:nvSpPr>
        <p:spPr>
          <a:xfrm>
            <a:off x="395536" y="332656"/>
            <a:ext cx="8568952" cy="5693866"/>
          </a:xfrm>
          <a:prstGeom prst="rect">
            <a:avLst/>
          </a:prstGeom>
        </p:spPr>
        <p:txBody>
          <a:bodyPr wrap="square">
            <a:spAutoFit/>
          </a:bodyPr>
          <a:lstStyle/>
          <a:p>
            <a:pPr marL="342900" lvl="0" indent="-342900" algn="justLow">
              <a:buFont typeface="+mj-lt"/>
              <a:buAutoNum type="arabicPeriod" startAt="7"/>
              <a:tabLst>
                <a:tab pos="158750" algn="l"/>
                <a:tab pos="273050" algn="l"/>
                <a:tab pos="730250" algn="l"/>
              </a:tabLst>
            </a:pPr>
            <a:r>
              <a:rPr lang="ar-IQ" sz="28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تقييم التجميع بأسلوب التحليل المفكك (</a:t>
            </a:r>
            <a:r>
              <a:rPr lang="en-US" sz="2800" b="1" i="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Group Estimate by Teardown Method</a:t>
            </a:r>
            <a:r>
              <a:rPr lang="ar-IQ" sz="28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a:t>
            </a:r>
            <a:endParaRPr lang="en-US" sz="28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r>
              <a:rPr lang="ar-IQ" sz="2800" b="1" dirty="0">
                <a:solidFill>
                  <a:srgbClr val="FFFF00"/>
                </a:solidFill>
                <a:ea typeface="Times New Roman" panose="02020603050405020304" pitchFamily="18" charset="0"/>
                <a:cs typeface="Simplified Arabic" panose="02020603050405020304" pitchFamily="18" charset="-78"/>
              </a:rPr>
              <a:t>طريقة تقييم التجميع بأسلوب التحليل المفكك هي مزيج أساسي بين هندسة القيمة و إجراءات التحليل المفكك.وهي نسخة معدلة لأسلوب سعر وحدة الكيلوغرام .تتضمن طريقة تقييم التجميع بأسلوب التحليل المفكك معالجة أجزاء المجاميع التي تؤدي وظيفة مماثلة وتحليلها لغرض تحقيق وفورات في التكاليف </a:t>
            </a:r>
            <a:endParaRPr lang="ar-IQ" sz="2800" b="1" dirty="0" smtClean="0">
              <a:solidFill>
                <a:srgbClr val="FFFF00"/>
              </a:solidFill>
              <a:ea typeface="Times New Roman" panose="02020603050405020304" pitchFamily="18" charset="0"/>
              <a:cs typeface="Simplified Arabic" panose="02020603050405020304" pitchFamily="18" charset="-78"/>
            </a:endParaRPr>
          </a:p>
          <a:p>
            <a:r>
              <a:rPr lang="ar-IQ" sz="2800" b="1" dirty="0">
                <a:solidFill>
                  <a:srgbClr val="FFFF00"/>
                </a:solidFill>
              </a:rPr>
              <a:t>من خلال الاطلاع على الطرق الثمانية المختلفة نلاحظ ان  الطرق الثلاثة الأولى قد صممت لتخفيض تكاليف التصنيع المباشرة إما الأنواع الثلاثة التالية سعت لتخفيض تكاليف الاستثمار المطلوبة لإنتاج المنتج عبر زيادة الإنتاجية إما الطريقتين الأخيرة هي لغرض التكامل بين الهندسة العكسية (التحليل المفكك) و تحليل القيمة أو هندسة القيمة وكما موضحة في الشكل  (4 ) أدناه ، </a:t>
            </a:r>
            <a:endParaRPr lang="ar-IQ" sz="2800" dirty="0">
              <a:solidFill>
                <a:srgbClr val="FFFF00"/>
              </a:solidFill>
            </a:endParaRPr>
          </a:p>
        </p:txBody>
      </p:sp>
    </p:spTree>
    <p:extLst>
      <p:ext uri="{BB962C8B-B14F-4D97-AF65-F5344CB8AC3E}">
        <p14:creationId xmlns:p14="http://schemas.microsoft.com/office/powerpoint/2010/main" val="270612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6" y="25"/>
            <a:ext cx="9144000" cy="6858000"/>
          </a:xfrm>
          <a:prstGeom prst="rect">
            <a:avLst/>
          </a:prstGeom>
        </p:spPr>
      </p:pic>
      <p:sp>
        <p:nvSpPr>
          <p:cNvPr id="3" name="Rectangle 2"/>
          <p:cNvSpPr/>
          <p:nvPr/>
        </p:nvSpPr>
        <p:spPr>
          <a:xfrm>
            <a:off x="251520" y="908720"/>
            <a:ext cx="8568952" cy="5262979"/>
          </a:xfrm>
          <a:prstGeom prst="rect">
            <a:avLst/>
          </a:prstGeom>
        </p:spPr>
        <p:txBody>
          <a:bodyPr wrap="square">
            <a:spAutoFit/>
          </a:bodyPr>
          <a:lstStyle/>
          <a:p>
            <a:r>
              <a:rPr lang="ar-IQ" sz="2800" b="1" dirty="0">
                <a:solidFill>
                  <a:srgbClr val="FFFF00"/>
                </a:solidFill>
              </a:rPr>
              <a:t>كما ونلاحظ إن هندسة القيمة تقوم على تحليل الوظائف للمنتج الذي يقضي بتفكيك المنتج إلى عناصره أو خصائصه الرئيسة ويحدد السعر و القيمة لكل عنصر بحيث يعكس مقدار استعداد الزبون على الدفع ، ومن خلال مقارنة أداء كل وظيفة مع القيمة المدركة من قبل الزبون ، فإذا كانت تكلفة الوظيفة تزيد على المنفعة التي يحصل عليها الزبون فان هذه الوظيفة يجب استبعادها أو تعديلها لتخفيض تكلفتها أو إجراء تغيير في مفردات القيمة المستلمة لكي تحقق زيادة في القيمة على التكلفة </a:t>
            </a:r>
            <a:endParaRPr lang="en-US" sz="2800" dirty="0">
              <a:solidFill>
                <a:srgbClr val="FFFF00"/>
              </a:solidFill>
            </a:endParaRPr>
          </a:p>
          <a:p>
            <a:r>
              <a:rPr lang="ar-IQ" sz="2800" b="1" dirty="0">
                <a:solidFill>
                  <a:srgbClr val="FFFF00"/>
                </a:solidFill>
              </a:rPr>
              <a:t>المقدرة ، مع الأخذ في الاعتبار العناصر التي تنجز نفس الوظيفة في منتجات أخرى ، وهكذا تزداد إمكانية استخدام العناصر المعيارية وتحقيق تخفيضات التكاليف ومما تقدم نلاحظ التكامل بين كل من التحليل المفكك وهندسة القيمة ، والذي يساهم في خفض التكاليف . </a:t>
            </a:r>
            <a:endParaRPr lang="en-US" sz="2800" dirty="0">
              <a:solidFill>
                <a:srgbClr val="FFFF00"/>
              </a:solidFill>
            </a:endParaRPr>
          </a:p>
          <a:p>
            <a:endParaRPr lang="ar-IQ" sz="2800" dirty="0">
              <a:solidFill>
                <a:srgbClr val="FFFF00"/>
              </a:solidFill>
            </a:endParaRPr>
          </a:p>
        </p:txBody>
      </p:sp>
    </p:spTree>
    <p:extLst>
      <p:ext uri="{BB962C8B-B14F-4D97-AF65-F5344CB8AC3E}">
        <p14:creationId xmlns:p14="http://schemas.microsoft.com/office/powerpoint/2010/main" val="181697736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Content Placeholder 5"/>
          <p:cNvSpPr>
            <a:spLocks noGrp="1"/>
          </p:cNvSpPr>
          <p:nvPr>
            <p:ph idx="1"/>
          </p:nvPr>
        </p:nvSpPr>
        <p:spPr>
          <a:xfrm>
            <a:off x="768096" y="0"/>
            <a:ext cx="7290055" cy="6309360"/>
          </a:xfrm>
        </p:spPr>
        <p:txBody>
          <a:bodyPr/>
          <a:lstStyle/>
          <a:p>
            <a:pPr algn="ctr">
              <a:buNone/>
            </a:pPr>
            <a:r>
              <a:rPr lang="ar-IQ" sz="2800" b="1" dirty="0" smtClean="0">
                <a:solidFill>
                  <a:srgbClr val="FFFF00"/>
                </a:solidFill>
              </a:rPr>
              <a:t>محتويات </a:t>
            </a:r>
            <a:r>
              <a:rPr lang="ar-IQ" sz="2800" b="1" dirty="0" smtClean="0">
                <a:solidFill>
                  <a:srgbClr val="FFFF00"/>
                </a:solidFill>
              </a:rPr>
              <a:t>المحاضرة</a:t>
            </a:r>
            <a:endParaRPr lang="ar-IQ" sz="2800" b="1" dirty="0" smtClean="0">
              <a:solidFill>
                <a:srgbClr val="FFFF00"/>
              </a:solidFill>
            </a:endParaRPr>
          </a:p>
          <a:p>
            <a:pPr algn="just">
              <a:buNone/>
            </a:pPr>
            <a:r>
              <a:rPr lang="ar-IQ" sz="2800" b="1" dirty="0" smtClean="0">
                <a:solidFill>
                  <a:srgbClr val="FFFF00"/>
                </a:solidFill>
              </a:rPr>
              <a:t>االمحور </a:t>
            </a:r>
            <a:r>
              <a:rPr lang="ar-IQ" sz="2800" b="1" dirty="0" smtClean="0">
                <a:solidFill>
                  <a:srgbClr val="FFFF00"/>
                </a:solidFill>
              </a:rPr>
              <a:t>الاول :- </a:t>
            </a:r>
            <a:r>
              <a:rPr lang="ar-IQ" sz="2800" b="1" dirty="0" smtClean="0">
                <a:solidFill>
                  <a:srgbClr val="FFFF00"/>
                </a:solidFill>
              </a:rPr>
              <a:t>الدراسات </a:t>
            </a:r>
            <a:r>
              <a:rPr lang="ar-IQ" sz="2800" b="1" dirty="0" smtClean="0">
                <a:solidFill>
                  <a:srgbClr val="FFFF00"/>
                </a:solidFill>
              </a:rPr>
              <a:t>السايقة </a:t>
            </a:r>
          </a:p>
          <a:p>
            <a:pPr algn="just">
              <a:buNone/>
            </a:pPr>
            <a:r>
              <a:rPr lang="ar-IQ" sz="2800" b="1" dirty="0" smtClean="0">
                <a:solidFill>
                  <a:srgbClr val="FFFF00"/>
                </a:solidFill>
              </a:rPr>
              <a:t>المحور الثاني </a:t>
            </a:r>
            <a:r>
              <a:rPr lang="ar-IQ" sz="2800" b="1" dirty="0" smtClean="0">
                <a:solidFill>
                  <a:srgbClr val="FFFF00"/>
                </a:solidFill>
              </a:rPr>
              <a:t>: - </a:t>
            </a:r>
            <a:r>
              <a:rPr lang="ar-IQ" sz="2800" b="1" dirty="0" smtClean="0">
                <a:solidFill>
                  <a:srgbClr val="FFFF00"/>
                </a:solidFill>
              </a:rPr>
              <a:t>اولا :المحاسبة </a:t>
            </a:r>
            <a:r>
              <a:rPr lang="ar-IQ" sz="2800" b="1" dirty="0" smtClean="0">
                <a:solidFill>
                  <a:srgbClr val="FFFF00"/>
                </a:solidFill>
              </a:rPr>
              <a:t>الخضراء </a:t>
            </a:r>
          </a:p>
          <a:p>
            <a:pPr algn="just">
              <a:buNone/>
            </a:pPr>
            <a:r>
              <a:rPr lang="ar-IQ" sz="2800" b="1" dirty="0" smtClean="0">
                <a:solidFill>
                  <a:srgbClr val="FFFF00"/>
                </a:solidFill>
              </a:rPr>
              <a:t>ثانيا :الكلف </a:t>
            </a:r>
            <a:r>
              <a:rPr lang="ar-IQ" sz="2800" b="1" dirty="0" smtClean="0">
                <a:solidFill>
                  <a:srgbClr val="FFFF00"/>
                </a:solidFill>
              </a:rPr>
              <a:t>المستهدفة </a:t>
            </a:r>
          </a:p>
          <a:p>
            <a:pPr algn="just">
              <a:buNone/>
            </a:pPr>
            <a:r>
              <a:rPr lang="ar-IQ" sz="2800" b="1" dirty="0" smtClean="0">
                <a:solidFill>
                  <a:srgbClr val="FFFF00"/>
                </a:solidFill>
              </a:rPr>
              <a:t>االمحور </a:t>
            </a:r>
            <a:r>
              <a:rPr lang="ar-IQ" sz="2800" b="1" dirty="0" smtClean="0">
                <a:solidFill>
                  <a:srgbClr val="FFFF00"/>
                </a:solidFill>
              </a:rPr>
              <a:t>الثالث : </a:t>
            </a:r>
            <a:r>
              <a:rPr lang="ar-IQ" sz="2800" b="1" dirty="0" smtClean="0">
                <a:solidFill>
                  <a:srgbClr val="FFFF00"/>
                </a:solidFill>
              </a:rPr>
              <a:t>اولا :الهندسة </a:t>
            </a:r>
            <a:r>
              <a:rPr lang="ar-IQ" sz="2800" b="1" dirty="0" smtClean="0">
                <a:solidFill>
                  <a:srgbClr val="FFFF00"/>
                </a:solidFill>
              </a:rPr>
              <a:t>العكسية التحليل المفكك</a:t>
            </a:r>
          </a:p>
          <a:p>
            <a:pPr algn="just">
              <a:buNone/>
            </a:pPr>
            <a:r>
              <a:rPr lang="ar-IQ" sz="2800" b="1" dirty="0">
                <a:solidFill>
                  <a:srgbClr val="FFFF00"/>
                </a:solidFill>
              </a:rPr>
              <a:t> </a:t>
            </a:r>
            <a:r>
              <a:rPr lang="ar-IQ" sz="2800" b="1" dirty="0" smtClean="0">
                <a:solidFill>
                  <a:srgbClr val="FFFF00"/>
                </a:solidFill>
              </a:rPr>
              <a:t>                   </a:t>
            </a:r>
            <a:r>
              <a:rPr lang="ar-IQ" sz="2800" b="1" dirty="0" smtClean="0">
                <a:solidFill>
                  <a:srgbClr val="FFFF00"/>
                </a:solidFill>
              </a:rPr>
              <a:t>ثانيا : </a:t>
            </a:r>
            <a:r>
              <a:rPr lang="ar-IQ" sz="2800" b="1" dirty="0" smtClean="0">
                <a:solidFill>
                  <a:srgbClr val="FFFF00"/>
                </a:solidFill>
              </a:rPr>
              <a:t>الميزة التنافسية </a:t>
            </a:r>
          </a:p>
          <a:p>
            <a:pPr algn="just">
              <a:buNone/>
            </a:pPr>
            <a:r>
              <a:rPr lang="ar-IQ" sz="2800" b="1" dirty="0">
                <a:solidFill>
                  <a:srgbClr val="FFFF00"/>
                </a:solidFill>
              </a:rPr>
              <a:t> </a:t>
            </a:r>
            <a:r>
              <a:rPr lang="ar-IQ" sz="2800" b="1" dirty="0" smtClean="0">
                <a:solidFill>
                  <a:srgbClr val="FFFF00"/>
                </a:solidFill>
              </a:rPr>
              <a:t>                   المحور </a:t>
            </a:r>
            <a:r>
              <a:rPr lang="ar-IQ" sz="2800" b="1" dirty="0" smtClean="0">
                <a:solidFill>
                  <a:srgbClr val="FFFF00"/>
                </a:solidFill>
              </a:rPr>
              <a:t>الرابع  </a:t>
            </a:r>
            <a:endParaRPr lang="ar-IQ" sz="2800" b="1" dirty="0" smtClean="0">
              <a:solidFill>
                <a:srgbClr val="FFFF00"/>
              </a:solidFill>
            </a:endParaRPr>
          </a:p>
          <a:p>
            <a:pPr algn="ctr">
              <a:buNone/>
            </a:pPr>
            <a:r>
              <a:rPr lang="ar-IQ" sz="2800" b="1" dirty="0" smtClean="0">
                <a:solidFill>
                  <a:srgbClr val="FFFF00"/>
                </a:solidFill>
              </a:rPr>
              <a:t>دور الكلف المستهدفة الخضراء والتحليل المفكك في </a:t>
            </a:r>
          </a:p>
          <a:p>
            <a:pPr algn="ctr">
              <a:buNone/>
            </a:pPr>
            <a:r>
              <a:rPr lang="ar-IQ" sz="2800" b="1" dirty="0" smtClean="0">
                <a:solidFill>
                  <a:srgbClr val="FFFF00"/>
                </a:solidFill>
              </a:rPr>
              <a:t> تخفيض التكاليف وتحقيق الميزة التنافسية </a:t>
            </a:r>
          </a:p>
          <a:p>
            <a:pPr algn="just">
              <a:buNone/>
            </a:pPr>
            <a:r>
              <a:rPr lang="ar-IQ" sz="2800" b="1" dirty="0" smtClean="0">
                <a:solidFill>
                  <a:srgbClr val="FFFF00"/>
                </a:solidFill>
              </a:rPr>
              <a:t>المحور  الخامس: </a:t>
            </a:r>
            <a:r>
              <a:rPr lang="ar-IQ" sz="2800" b="1" dirty="0" smtClean="0">
                <a:solidFill>
                  <a:srgbClr val="FFFF00"/>
                </a:solidFill>
              </a:rPr>
              <a:t>الاستنتاجات والتوصيات </a:t>
            </a:r>
          </a:p>
          <a:p>
            <a:pPr algn="just">
              <a:buNone/>
            </a:pPr>
            <a:endParaRPr lang="ar-IQ" b="1" dirty="0" smtClean="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ircle(in)">
                                      <p:cBhvr>
                                        <p:cTn id="10" dur="2000"/>
                                        <p:tgtEl>
                                          <p:spTgt spid="6">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circle(in)">
                                      <p:cBhvr>
                                        <p:cTn id="13" dur="2000"/>
                                        <p:tgtEl>
                                          <p:spTgt spid="6">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circle(in)">
                                      <p:cBhvr>
                                        <p:cTn id="16" dur="2000"/>
                                        <p:tgtEl>
                                          <p:spTgt spid="6">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circle(in)">
                                      <p:cBhvr>
                                        <p:cTn id="19" dur="2000"/>
                                        <p:tgtEl>
                                          <p:spTgt spid="6">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circle(in)">
                                      <p:cBhvr>
                                        <p:cTn id="22" dur="2000"/>
                                        <p:tgtEl>
                                          <p:spTgt spid="6">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circle(in)">
                                      <p:cBhvr>
                                        <p:cTn id="25" dur="2000"/>
                                        <p:tgtEl>
                                          <p:spTgt spid="6">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circle(in)">
                                      <p:cBhvr>
                                        <p:cTn id="28" dur="2000"/>
                                        <p:tgtEl>
                                          <p:spTgt spid="6">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circle(in)">
                                      <p:cBhvr>
                                        <p:cTn id="31" dur="2000"/>
                                        <p:tgtEl>
                                          <p:spTgt spid="6">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6">
                                            <p:txEl>
                                              <p:pRg st="9" end="9"/>
                                            </p:txEl>
                                          </p:spTgt>
                                        </p:tgtEl>
                                        <p:attrNameLst>
                                          <p:attrName>style.visibility</p:attrName>
                                        </p:attrNameLst>
                                      </p:cBhvr>
                                      <p:to>
                                        <p:strVal val="visible"/>
                                      </p:to>
                                    </p:set>
                                    <p:animEffect transition="in" filter="circle(in)">
                                      <p:cBhvr>
                                        <p:cTn id="34" dur="2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486" y="133826"/>
            <a:ext cx="8907028" cy="659034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64"/>
            <a:ext cx="9144000" cy="6858000"/>
          </a:xfrm>
          <a:prstGeom prst="rect">
            <a:avLst/>
          </a:prstGeom>
        </p:spPr>
      </p:pic>
      <p:pic>
        <p:nvPicPr>
          <p:cNvPr id="4" name="Picture 3"/>
          <p:cNvPicPr>
            <a:picLocks noChangeAspect="1"/>
          </p:cNvPicPr>
          <p:nvPr/>
        </p:nvPicPr>
        <p:blipFill>
          <a:blip r:embed="rId4"/>
          <a:stretch>
            <a:fillRect/>
          </a:stretch>
        </p:blipFill>
        <p:spPr>
          <a:xfrm>
            <a:off x="14237" y="23986"/>
            <a:ext cx="9164018" cy="6858000"/>
          </a:xfrm>
          <a:prstGeom prst="rect">
            <a:avLst/>
          </a:prstGeom>
        </p:spPr>
      </p:pic>
      <p:pic>
        <p:nvPicPr>
          <p:cNvPr id="5" name="Picture 4"/>
          <p:cNvPicPr>
            <a:picLocks noChangeAspect="1"/>
          </p:cNvPicPr>
          <p:nvPr/>
        </p:nvPicPr>
        <p:blipFill>
          <a:blip r:embed="rId5"/>
          <a:stretch>
            <a:fillRect/>
          </a:stretch>
        </p:blipFill>
        <p:spPr>
          <a:xfrm>
            <a:off x="0" y="0"/>
            <a:ext cx="9143999" cy="6858000"/>
          </a:xfrm>
          <a:prstGeom prst="rect">
            <a:avLst/>
          </a:prstGeom>
        </p:spPr>
      </p:pic>
    </p:spTree>
    <p:extLst>
      <p:ext uri="{BB962C8B-B14F-4D97-AF65-F5344CB8AC3E}">
        <p14:creationId xmlns:p14="http://schemas.microsoft.com/office/powerpoint/2010/main" val="536469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0" y="0"/>
            <a:ext cx="8910736" cy="6740307"/>
          </a:xfrm>
          <a:prstGeom prst="rect">
            <a:avLst/>
          </a:prstGeom>
        </p:spPr>
        <p:txBody>
          <a:bodyPr wrap="square">
            <a:spAutoFit/>
          </a:bodyPr>
          <a:lstStyle/>
          <a:p>
            <a:pPr algn="justLow">
              <a:tabLst>
                <a:tab pos="158750" algn="l"/>
              </a:tabLst>
            </a:pPr>
            <a:r>
              <a:rPr lang="ar-SA" sz="2400" b="1" cap="small"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الميزة التنافسية </a:t>
            </a:r>
            <a:r>
              <a:rPr lang="en-US" sz="2400" b="1" cap="small"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(Competitive Advantage)</a:t>
            </a:r>
            <a:r>
              <a:rPr lang="en-US" sz="2400" cap="small"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  </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tabLst>
                <a:tab pos="158750" algn="l"/>
              </a:tabLst>
            </a:pPr>
            <a:r>
              <a:rPr lang="ar-SA" sz="2400" b="1" cap="small"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لكي تكون شركة الأعمال ناجحة في سوق تنافسية لمدى طويل، عليها أن تبحث دائماً عن مصادر القوة في الإمكانات والقدرات التي تحقق لها ميزة أو عدة ميزات تنافسية وتعمل على تطويرها وفقاً لمتطلبات هذه السوق حتى تضمن التفوق المستمر على منافسيها.</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r>
              <a:rPr lang="ar-SA" sz="2400" b="1" cap="small" dirty="0">
                <a:solidFill>
                  <a:srgbClr val="FFFF00"/>
                </a:solidFill>
                <a:ea typeface="Times New Roman" panose="02020603050405020304" pitchFamily="18" charset="0"/>
                <a:cs typeface="Simplified Arabic" panose="02020603050405020304" pitchFamily="18" charset="-78"/>
              </a:rPr>
              <a:t> أ-  مفهوم الميزة التنافسية واردت تعاريف كثيرة للميزة التنافسية جميعها تؤكد على أهمية تميز الشركة بأي عنصر تفرد على المنافسين، ويمكن تحقيقه في حالة إتباع الشركة لأي إستراتيجية من الإستراتيجيات التنافسية العامة (قيادة التكلفة، التمايز، التركيز) التي تستهدف تحقيق ميزة تنافسية في مجال معين. فقد  عرفت الميزة التنافسية من قبل </a:t>
            </a:r>
            <a:r>
              <a:rPr lang="en-US" sz="2400" b="1" cap="small" dirty="0">
                <a:solidFill>
                  <a:srgbClr val="FFFF00"/>
                </a:solidFill>
                <a:latin typeface="Simplified Arabic" panose="02020603050405020304" pitchFamily="18" charset="-78"/>
                <a:ea typeface="Times New Roman" panose="02020603050405020304" pitchFamily="18" charset="0"/>
              </a:rPr>
              <a:t>(Harry)</a:t>
            </a:r>
            <a:r>
              <a:rPr lang="ar-SA" sz="2400" b="1" cap="small" dirty="0">
                <a:solidFill>
                  <a:srgbClr val="FFFF00"/>
                </a:solidFill>
                <a:latin typeface="Simplified Arabic" panose="02020603050405020304" pitchFamily="18" charset="-78"/>
                <a:ea typeface="Times New Roman" panose="02020603050405020304" pitchFamily="18" charset="0"/>
              </a:rPr>
              <a:t> بأنها: "مصدر لتعزيز وضع الشركة في السوق وتحقق لها الأرباح من خلال تميزها وتفوقها في مجالات جودة المنتج والسعر والتكلفة والتركيز في </a:t>
            </a:r>
            <a:r>
              <a:rPr lang="ar-SA" sz="2400" b="1" cap="small" dirty="0" smtClean="0">
                <a:solidFill>
                  <a:srgbClr val="FFFF00"/>
                </a:solidFill>
                <a:latin typeface="Simplified Arabic" panose="02020603050405020304" pitchFamily="18" charset="-78"/>
                <a:ea typeface="Times New Roman" panose="02020603050405020304" pitchFamily="18" charset="0"/>
              </a:rPr>
              <a:t>الإنتاج </a:t>
            </a:r>
            <a:r>
              <a:rPr lang="ar-SA" sz="2400" b="1" cap="small" dirty="0">
                <a:solidFill>
                  <a:srgbClr val="FFFF00"/>
                </a:solidFill>
                <a:latin typeface="Simplified Arabic" panose="02020603050405020304" pitchFamily="18" charset="-78"/>
                <a:ea typeface="Times New Roman" panose="02020603050405020304" pitchFamily="18" charset="0"/>
              </a:rPr>
              <a:t>،بينما يقول </a:t>
            </a:r>
            <a:r>
              <a:rPr lang="en-US" sz="2400" b="1" cap="small" dirty="0">
                <a:solidFill>
                  <a:srgbClr val="FFFF00"/>
                </a:solidFill>
                <a:latin typeface="Simplified Arabic" panose="02020603050405020304" pitchFamily="18" charset="-78"/>
                <a:ea typeface="Times New Roman" panose="02020603050405020304" pitchFamily="18" charset="0"/>
              </a:rPr>
              <a:t>(Porter)</a:t>
            </a:r>
            <a:r>
              <a:rPr lang="ar-SA" sz="2400" b="1" cap="small" dirty="0">
                <a:solidFill>
                  <a:srgbClr val="FFFF00"/>
                </a:solidFill>
                <a:latin typeface="Simplified Arabic" panose="02020603050405020304" pitchFamily="18" charset="-78"/>
                <a:ea typeface="Times New Roman" panose="02020603050405020304" pitchFamily="18" charset="0"/>
              </a:rPr>
              <a:t> : "تنشأ الميزة التنافسية بمجرد توصل الشركة إلى اكتشاف طرق جديدة أكثر فاعلية من المستخدمة قبل المنافسة،إذ يكون بمقدورها تجسيد هذا الاكتشاف في السوق، أي بمجرد أحداث عملية إبداع بمفهومه الواسع</a:t>
            </a:r>
            <a:r>
              <a:rPr lang="ar-SA" sz="2400" b="1" cap="small" dirty="0" smtClean="0">
                <a:solidFill>
                  <a:srgbClr val="FFFF00"/>
                </a:solidFill>
                <a:latin typeface="Simplified Arabic" panose="02020603050405020304" pitchFamily="18" charset="-78"/>
                <a:ea typeface="Times New Roman" panose="02020603050405020304" pitchFamily="18" charset="0"/>
              </a:rPr>
              <a:t>".بينما </a:t>
            </a:r>
            <a:r>
              <a:rPr lang="ar-SA" sz="2400" b="1" cap="small" dirty="0">
                <a:solidFill>
                  <a:srgbClr val="FFFF00"/>
                </a:solidFill>
                <a:latin typeface="Simplified Arabic" panose="02020603050405020304" pitchFamily="18" charset="-78"/>
                <a:ea typeface="Times New Roman" panose="02020603050405020304" pitchFamily="18" charset="0"/>
              </a:rPr>
              <a:t>عرفها (مصطفى )بأنها تعني : "تفرد الشركة عن منافسيها بواحدة أو أكثر من عوامل النجاح التنافسية الحاسمة (التكلفة الأقل، الجودة، الوقت، المرونة الابتكار</a:t>
            </a:r>
            <a:r>
              <a:rPr lang="ar-SA" sz="2400" b="1" cap="small" dirty="0" smtClean="0">
                <a:solidFill>
                  <a:srgbClr val="FFFF00"/>
                </a:solidFill>
                <a:latin typeface="Simplified Arabic" panose="02020603050405020304" pitchFamily="18" charset="-78"/>
                <a:ea typeface="Times New Roman" panose="02020603050405020304" pitchFamily="18" charset="0"/>
              </a:rPr>
              <a:t>)".</a:t>
            </a:r>
            <a:r>
              <a:rPr lang="ar-SA" sz="2400" b="1" cap="small" dirty="0">
                <a:solidFill>
                  <a:srgbClr val="FFFF00"/>
                </a:solidFill>
              </a:rPr>
              <a:t> اما السامرائي فقدعرف الميزة التنافسية </a:t>
            </a:r>
            <a:r>
              <a:rPr lang="en-US" sz="2400" b="1" cap="small" dirty="0">
                <a:solidFill>
                  <a:srgbClr val="FFFF00"/>
                </a:solidFill>
              </a:rPr>
              <a:t>(CA)</a:t>
            </a:r>
            <a:r>
              <a:rPr lang="ar-SA" sz="2400" b="1" cap="small" dirty="0">
                <a:solidFill>
                  <a:srgbClr val="FFFF00"/>
                </a:solidFill>
              </a:rPr>
              <a:t> بأنها " كل ما لدى الشركة من خصائص تميزها عن غيرها من الشركات وتؤدي إلى إشباع رغبات الزبائن الحاليين أو المرتقبين وتعكس في تأثيرها زيادة الحصة السوقية والربحية".</a:t>
            </a:r>
            <a:endParaRPr lang="ar-IQ" sz="2400" dirty="0">
              <a:solidFill>
                <a:srgbClr val="FFFF00"/>
              </a:solidFill>
            </a:endParaRPr>
          </a:p>
        </p:txBody>
      </p:sp>
    </p:spTree>
    <p:extLst>
      <p:ext uri="{BB962C8B-B14F-4D97-AF65-F5344CB8AC3E}">
        <p14:creationId xmlns:p14="http://schemas.microsoft.com/office/powerpoint/2010/main" val="444765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251520" y="260648"/>
            <a:ext cx="8640960" cy="6001643"/>
          </a:xfrm>
          <a:prstGeom prst="rect">
            <a:avLst/>
          </a:prstGeom>
        </p:spPr>
        <p:txBody>
          <a:bodyPr wrap="square">
            <a:spAutoFit/>
          </a:bodyPr>
          <a:lstStyle/>
          <a:p>
            <a:pPr marL="342900" lvl="0" indent="-342900" algn="justLow">
              <a:buFont typeface="+mj-cs"/>
              <a:buAutoNum type="arabic1Minus"/>
              <a:tabLst>
                <a:tab pos="158750" algn="l"/>
                <a:tab pos="457200" algn="l"/>
              </a:tabLst>
            </a:pPr>
            <a:r>
              <a:rPr lang="ar-SA" sz="2400" b="1" cap="small"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شروط تحقيق الميزة التنافسية  </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marL="228600" algn="justLow">
              <a:tabLst>
                <a:tab pos="158750" algn="l"/>
              </a:tabLst>
            </a:pPr>
            <a:r>
              <a:rPr lang="ar-SA" sz="2400" b="1" cap="small"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هناك  خمسة شروط يجب ان تؤخذ بنظر الاعتبار من قبل الشركات لتحقيق الميزة التنافسية وهي كالآتي:-</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marL="228600" algn="justLow">
              <a:tabLst>
                <a:tab pos="158750" algn="l"/>
              </a:tabLst>
            </a:pPr>
            <a:r>
              <a:rPr lang="ar-SA" sz="2400" b="1" cap="small"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1-  يجب أن تكون فريدة من نوعها أو تحقق تفوقاً ملحوظاً على مثيلاتها لدى المنافسين في السوق.</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
            <a:r>
              <a:rPr lang="ar-SA" sz="2400" b="1" cap="small"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2-  يجب أن تحقق إشباعا لرغبات واحتياجات الزبائن الحاليين على مدى غير قصير. </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
            <a:r>
              <a:rPr lang="ar-SA" sz="2400" b="1" cap="small"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3-  يجب تطويرها باستمرار لضمان الاحتفاظ بالزبائن الحاليين وجذب زبائن جدد كمصادر ايراد متجددة.</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
            <a:r>
              <a:rPr lang="ar-SA" sz="2400" b="1" cap="small"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4-  يجب أن يكون لها سوق وتحقق زيادة في الحصة السوقية والربحية.</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
            <a:r>
              <a:rPr lang="ar-SA" sz="2400" b="1" cap="small"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5-  يجب أن يكون من الصعب تقليدها من قبل المنافسين خلال فترة قصيرة</a:t>
            </a:r>
            <a:r>
              <a:rPr lang="ar-SA" sz="2400" b="1" cap="small"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a:t>
            </a:r>
            <a:endParaRPr lang="ar-IQ" sz="2400" b="1" cap="small"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r>
              <a:rPr lang="ar-SA" sz="2400" b="1" cap="small" dirty="0">
                <a:solidFill>
                  <a:srgbClr val="FFFF00"/>
                </a:solidFill>
              </a:rPr>
              <a:t>ج- المنافع التي تحققها الميزة التنافسية للشركة</a:t>
            </a:r>
            <a:endParaRPr lang="en-US" sz="2400" dirty="0">
              <a:solidFill>
                <a:srgbClr val="FFFF00"/>
              </a:solidFill>
            </a:endParaRPr>
          </a:p>
          <a:p>
            <a:r>
              <a:rPr lang="ar-SA" sz="2400" b="1" cap="small" dirty="0">
                <a:solidFill>
                  <a:srgbClr val="FFFF00"/>
                </a:solidFill>
              </a:rPr>
              <a:t>حالما تحصل الشركة على ميزة تنافسية فأنها سوف تحقق مجموعة من المنافع يمكن أن تلخص بالآتي:- </a:t>
            </a:r>
            <a:endParaRPr lang="en-US" sz="2400" dirty="0">
              <a:solidFill>
                <a:srgbClr val="FFFF00"/>
              </a:solidFill>
            </a:endParaRPr>
          </a:p>
          <a:p>
            <a:r>
              <a:rPr lang="ar-SA" sz="2400" b="1" cap="small" dirty="0">
                <a:solidFill>
                  <a:srgbClr val="FFFF00"/>
                </a:solidFill>
              </a:rPr>
              <a:t>1-  تولد الحافز على التحسين المستمر والاستغلال الأمثل للإمكانات والموارد (الفنية، والمادية والمالية والتنظيمية والمعلوماتية)، الموجهة نحو الزبون والمحافظة على الميزة التنافسية أطول فترة زمنية من خلال تحقيق الآتي</a:t>
            </a:r>
            <a:r>
              <a:rPr lang="ar-SA" sz="2400" b="1" cap="small" dirty="0" smtClean="0">
                <a:solidFill>
                  <a:srgbClr val="FFFF00"/>
                </a:solidFill>
              </a:rPr>
              <a:t>:-</a:t>
            </a:r>
            <a:endParaRPr lang="en-US" sz="2400" dirty="0">
              <a:solidFill>
                <a:srgbClr val="FFFF00"/>
              </a:solidFill>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1896553154"/>
      </p:ext>
    </p:extLst>
  </p:cSld>
  <p:clrMapOvr>
    <a:masterClrMapping/>
  </p:clrMapOvr>
  <p:transition spd="slow">
    <p:cover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11435"/>
            <a:ext cx="9324528" cy="6858000"/>
          </a:xfrm>
          <a:prstGeom prst="rect">
            <a:avLst/>
          </a:prstGeom>
        </p:spPr>
      </p:pic>
      <p:sp>
        <p:nvSpPr>
          <p:cNvPr id="3" name="Rectangle 2"/>
          <p:cNvSpPr/>
          <p:nvPr/>
        </p:nvSpPr>
        <p:spPr>
          <a:xfrm>
            <a:off x="-16595" y="0"/>
            <a:ext cx="8964488" cy="6740307"/>
          </a:xfrm>
          <a:prstGeom prst="rect">
            <a:avLst/>
          </a:prstGeom>
        </p:spPr>
        <p:txBody>
          <a:bodyPr wrap="square">
            <a:spAutoFit/>
          </a:bodyPr>
          <a:lstStyle/>
          <a:p>
            <a:endParaRPr lang="en-US" sz="2400" dirty="0">
              <a:solidFill>
                <a:srgbClr val="FFFF00"/>
              </a:solidFill>
            </a:endParaRPr>
          </a:p>
          <a:p>
            <a:r>
              <a:rPr lang="ar-SA" sz="2400" b="1" cap="small" dirty="0">
                <a:solidFill>
                  <a:srgbClr val="FFFF00"/>
                </a:solidFill>
              </a:rPr>
              <a:t>( أ ) - زيادة في القيمة المدركة لدى الزبون وتحسينها.</a:t>
            </a:r>
            <a:endParaRPr lang="en-US" sz="2400" dirty="0">
              <a:solidFill>
                <a:srgbClr val="FFFF00"/>
              </a:solidFill>
            </a:endParaRPr>
          </a:p>
          <a:p>
            <a:r>
              <a:rPr lang="ar-SA" sz="2400" b="1" cap="small" dirty="0">
                <a:solidFill>
                  <a:srgbClr val="FFFF00"/>
                </a:solidFill>
              </a:rPr>
              <a:t>( ب ) -  زيادة قدرة الشركة على تحقيق التميز وتحسينه المستمر للتفوق على منافسيها. </a:t>
            </a:r>
            <a:endParaRPr lang="en-US" sz="2400" dirty="0">
              <a:solidFill>
                <a:srgbClr val="FFFF00"/>
              </a:solidFill>
            </a:endParaRPr>
          </a:p>
          <a:p>
            <a:r>
              <a:rPr lang="ar-SA" sz="2400" b="1" cap="small" dirty="0">
                <a:solidFill>
                  <a:srgbClr val="FFFF00"/>
                </a:solidFill>
              </a:rPr>
              <a:t>2-  زيادة رضا الزبائن وولائهم لمنتجات الشركة سيعرقل محاولات المنافسين لجذب هؤلاء الزبائن. </a:t>
            </a:r>
            <a:endParaRPr lang="en-US" sz="2400" dirty="0">
              <a:solidFill>
                <a:srgbClr val="FFFF00"/>
              </a:solidFill>
            </a:endParaRPr>
          </a:p>
          <a:p>
            <a:r>
              <a:rPr lang="ar-SA" sz="2400" b="1" cap="small" dirty="0">
                <a:solidFill>
                  <a:srgbClr val="FFFF00"/>
                </a:solidFill>
              </a:rPr>
              <a:t>3-  زيادة الحصة السوقية للشركة من خلال تحسين أداء الشركة على تقديم قيمة أكبر للزبائن. </a:t>
            </a:r>
            <a:endParaRPr lang="en-US" sz="2400" dirty="0">
              <a:solidFill>
                <a:srgbClr val="FFFF00"/>
              </a:solidFill>
            </a:endParaRPr>
          </a:p>
          <a:p>
            <a:r>
              <a:rPr lang="ar-SA" sz="2400" b="1" cap="small" dirty="0">
                <a:solidFill>
                  <a:srgbClr val="FFFF00"/>
                </a:solidFill>
              </a:rPr>
              <a:t>4-  زيادة ربحية الشركة وتعزيز مركزها التنافسي.</a:t>
            </a:r>
            <a:endParaRPr lang="en-US" sz="2400" dirty="0">
              <a:solidFill>
                <a:srgbClr val="FFFF00"/>
              </a:solidFill>
            </a:endParaRPr>
          </a:p>
          <a:p>
            <a:pPr algn="just"/>
            <a:r>
              <a:rPr lang="ar-SA" sz="2400" b="1" cap="small" dirty="0">
                <a:solidFill>
                  <a:srgbClr val="FFFF00"/>
                </a:solidFill>
              </a:rPr>
              <a:t>5-  تحسين مستوى الإنتاجية والجودة في جميع أنشطة سلسلة القيمة. </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
            <a:r>
              <a:rPr lang="ar-SA" sz="2400" b="1" cap="small"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و- خصائص الميزة التنافسية </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
            <a:r>
              <a:rPr lang="ar-SA" sz="2400" b="1" cap="small"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حدد كل من </a:t>
            </a:r>
            <a:r>
              <a:rPr lang="en-US" sz="2400" b="1" cap="small"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Dean, Evans</a:t>
            </a:r>
            <a:r>
              <a:rPr lang="ar-SA" sz="2400" b="1" cap="small"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ستة خصائص تعزز الاحتفاظ بالميزة التنافسية للشركة وهي:- </a:t>
            </a:r>
            <a:r>
              <a:rPr lang="ar-SA" sz="2400" b="1" cap="small"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a:t>
            </a:r>
            <a:r>
              <a:rPr lang="ar-SA" sz="2400" b="1" cap="small"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الخاصية الأولى): التوجه للزبون: تستهدف إشباع حاجات ورغبات الزبون بطريقة منفردة عن المنافسين. </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
            <a:r>
              <a:rPr lang="ar-SA" sz="2400" b="1" cap="small"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(الخاصية الثانية): أن تتجسد عوامل النجاح الأساسية (أسبقيات التنافس) في تحقيقها وتحسينها المستمر</a:t>
            </a:r>
            <a:r>
              <a:rPr lang="ar-SA" sz="2400" b="1" cap="small"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a:t>
            </a:r>
            <a:endParaRPr lang="ar-IQ" sz="2400" b="1" cap="small" dirty="0" smtClean="0">
              <a:solidFill>
                <a:srgbClr val="FFFF00"/>
              </a:solidFill>
            </a:endParaRPr>
          </a:p>
          <a:p>
            <a:endParaRPr lang="ar-IQ" sz="2400" dirty="0" smtClean="0">
              <a:solidFill>
                <a:srgbClr val="FFFF00"/>
              </a:solidFill>
            </a:endParaRPr>
          </a:p>
          <a:p>
            <a:endParaRPr lang="en-US" sz="2400" dirty="0">
              <a:solidFill>
                <a:srgbClr val="FFFF00"/>
              </a:solidFill>
            </a:endParaRPr>
          </a:p>
        </p:txBody>
      </p:sp>
    </p:spTree>
    <p:extLst>
      <p:ext uri="{BB962C8B-B14F-4D97-AF65-F5344CB8AC3E}">
        <p14:creationId xmlns:p14="http://schemas.microsoft.com/office/powerpoint/2010/main" val="313637773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8" y="-19447"/>
            <a:ext cx="9144000" cy="6858000"/>
          </a:xfrm>
          <a:prstGeom prst="rect">
            <a:avLst/>
          </a:prstGeom>
        </p:spPr>
      </p:pic>
      <p:sp>
        <p:nvSpPr>
          <p:cNvPr id="3" name="Rectangle 2"/>
          <p:cNvSpPr/>
          <p:nvPr/>
        </p:nvSpPr>
        <p:spPr>
          <a:xfrm>
            <a:off x="-324544" y="188640"/>
            <a:ext cx="9468544" cy="461665"/>
          </a:xfrm>
          <a:prstGeom prst="rect">
            <a:avLst/>
          </a:prstGeom>
        </p:spPr>
        <p:txBody>
          <a:bodyPr wrap="square">
            <a:spAutoFit/>
          </a:bodyPr>
          <a:lstStyle/>
          <a:p>
            <a:pPr algn="just"/>
            <a:r>
              <a:rPr lang="ar-SA" sz="2400" b="1" cap="small"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a:t>
            </a:r>
            <a:endParaRPr lang="en-US" sz="2400" dirty="0">
              <a:solidFill>
                <a:srgbClr val="FFFF00"/>
              </a:solidFill>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
        <p:nvSpPr>
          <p:cNvPr id="4" name="Rectangle 3"/>
          <p:cNvSpPr/>
          <p:nvPr/>
        </p:nvSpPr>
        <p:spPr>
          <a:xfrm>
            <a:off x="467544" y="12601"/>
            <a:ext cx="8568952" cy="6370975"/>
          </a:xfrm>
          <a:prstGeom prst="rect">
            <a:avLst/>
          </a:prstGeom>
        </p:spPr>
        <p:txBody>
          <a:bodyPr wrap="square">
            <a:spAutoFit/>
          </a:bodyPr>
          <a:lstStyle/>
          <a:p>
            <a:pPr algn="just"/>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
            <a:r>
              <a:rPr lang="ar-SA" sz="2400" b="1" cap="small"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(الخاصية الثالثة): أن يتحقق التناسق التنظيمي بين الإمكانات والقدرات والفرص الاستثمارية المتاحة لتحقيق ستراتيجية التنافس والتفوق على المنافسين بكفاءة وفاعلية عاليتين. </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
            <a:r>
              <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a:t>
            </a:r>
            <a:r>
              <a:rPr lang="ar-SA" sz="2400" b="1" cap="small"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(الخاصية الرابعة): أن تحفز أنشطة سلسلة القيمة الأساسية والداعمة للشركة على إجراء التحسينات المستمرة ووضع برامج لهندسة القيمة </a:t>
            </a:r>
            <a:r>
              <a:rPr lang="en-US" sz="2400" b="1" cap="small"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(VE)</a:t>
            </a:r>
            <a:r>
              <a:rPr lang="ar-SA" sz="2400" b="1" cap="small"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وإعادة هندسة العمليات </a:t>
            </a:r>
            <a:r>
              <a:rPr lang="en-US" sz="2400" b="1" cap="small"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(R-EP)</a:t>
            </a:r>
            <a:r>
              <a:rPr lang="ar-SA" sz="2400" b="1" cap="small"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لتلبي الوقت للتصميم والإنتاج والتسليم باستخدام أدوات ووسائل مرنة تحقق الإشباع المرضي لرغبات واحتياجات الزبائن وتحافظ على ولائهم باستمرار. </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
            <a:r>
              <a:rPr lang="ar-SA" sz="2400" b="1" cap="small"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(الخاصية الخامسة): تؤمن عمليات إعادة التصميم ومراجعة التكاليف المستهدفة باستخدام المقارنات المرجعية وبطاقة الأداء المتوازنة، وتطبيق الهندسة المتزامنة في جميع أنشطة الشركة في آن واحد لضمان تدفق المنتجات أو العمليات بالجودة العالية والتكلفة الأقل وبالوقت المناسب وبالمرونة العالية التي تلائم رغبات ومتطلبات الزبون. </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
            <a:r>
              <a:rPr lang="ar-SA" sz="2400" b="1" cap="small"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(الخاصية السادسة): أن تكون الميزة ثابتة ودائمية ومن الصعب تقليدها بسهولة من قبل المنافسين إلا بعد مرور فترة طويلة وكشف مكونات تلك الميزة وبالتالي يكون قد فاتهم الكثير من التغيرات والتحسينات التي تم إجراءها على ميزة الشركة، مما يترتب على المنافسين عبئ تقديم ميزات تنافسية أكثر تفوقاً على ميزة الشركة في السوق وتحملهم تكاليف باهضة. </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72917107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07504" y="260648"/>
            <a:ext cx="8568952" cy="6370975"/>
          </a:xfrm>
          <a:prstGeom prst="rect">
            <a:avLst/>
          </a:prstGeom>
        </p:spPr>
        <p:txBody>
          <a:bodyPr wrap="square">
            <a:spAutoFit/>
          </a:bodyPr>
          <a:lstStyle/>
          <a:p>
            <a:pPr algn="just"/>
            <a:r>
              <a:rPr lang="ar-SA" sz="2400" b="1" cap="small"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الإستراتيجيات في تحقيق أي من الميزات التنافسية الآتية:- </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
            <a:r>
              <a:rPr lang="ar-SA" sz="2400" b="1" cap="small"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1-  التميز بالتكلفة: </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
            <a:r>
              <a:rPr lang="ar-SA" sz="2400" b="1" cap="small"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تتميز بعض الشركات في قدرتها على إنتاج أو بيع نفس المنتجات بسعر يقل عن معدل المنافسين مع المحافظة على خصائص المنتج التي تلبي رغبات واحتياجات الزبائن، وهذا التميز يضع الشركة في موقع أفضل عند التنافس وجهاً لوجه مع المنتجات البديلة والمنافسين في الصناعة، ويحميها من قوة مساومة المشترين والمجهزين، إلا أن هذا الموقع لا يخلو من أن يتعرض لمخاطر عديدة بسبب التركيز المفرط على الكفاءة لغرض تخفيض التكلفة، </a:t>
            </a:r>
            <a:r>
              <a:rPr lang="en-US" sz="2400" b="1" cap="small" dirty="0" smtClean="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r>
              <a:rPr lang="ar-SA" sz="2400" b="1" cap="small"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زّد على ذلك أن إغفال التغيرات التي تحصل في ألأسواق وسلوكيات الزبائن الناجمة عن الابتكارات التكنولوجية السريعة سيعرض الشركة إلى مخاطر أخرى جراء قيام المنافسين بإنتاج نفس المنتج وبتكلفة أقل من خلال تقليد ميزة الشركة. </a:t>
            </a:r>
            <a:r>
              <a:rPr lang="ar-IQ" sz="2400" b="1" cap="small" dirty="0">
                <a:solidFill>
                  <a:srgbClr val="FFFF00"/>
                </a:solidFill>
              </a:rPr>
              <a:t> </a:t>
            </a:r>
            <a:endParaRPr lang="en-US" sz="2400" dirty="0">
              <a:solidFill>
                <a:srgbClr val="FFFF00"/>
              </a:solidFill>
            </a:endParaRPr>
          </a:p>
          <a:p>
            <a:r>
              <a:rPr lang="ar-SA" sz="2400" b="1" cap="small" dirty="0">
                <a:solidFill>
                  <a:srgbClr val="FFFF00"/>
                </a:solidFill>
              </a:rPr>
              <a:t>2-  التميز عن طريق الاختلاف أو التمايز</a:t>
            </a:r>
            <a:endParaRPr lang="en-US" sz="2400" dirty="0">
              <a:solidFill>
                <a:srgbClr val="FFFF00"/>
              </a:solidFill>
            </a:endParaRPr>
          </a:p>
          <a:p>
            <a:r>
              <a:rPr lang="ar-SA" sz="2400" b="1" cap="small" dirty="0">
                <a:solidFill>
                  <a:srgbClr val="FFFF00"/>
                </a:solidFill>
              </a:rPr>
              <a:t>      هذا الخيار الإستراتيجي يوفر للشركة حماية اتجاه المنافسين بسبب ولاء الزبون للمنتج الأصلي، وحساسيته القليلة تجاه السعر وبنفس الوقت سيقلل خيار التمايز من قوة مساومة الزبائن والمجهزين على السعر نتيجة نقص البدائل المتنافسة أو القابلة للمقارنة. </a:t>
            </a:r>
            <a:endParaRPr lang="ar-IQ" sz="2400" b="1" cap="small" dirty="0" smtClean="0">
              <a:solidFill>
                <a:srgbClr val="FFFF00"/>
              </a:solidFill>
            </a:endParaRPr>
          </a:p>
          <a:p>
            <a:pPr algn="just"/>
            <a:endParaRPr lang="en-US" sz="2400" dirty="0">
              <a:solidFill>
                <a:srgbClr val="FFFF00"/>
              </a:solidFill>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39746229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79512" y="260648"/>
            <a:ext cx="8424936" cy="7109639"/>
          </a:xfrm>
          <a:prstGeom prst="rect">
            <a:avLst/>
          </a:prstGeom>
        </p:spPr>
        <p:txBody>
          <a:bodyPr wrap="square">
            <a:spAutoFit/>
          </a:bodyPr>
          <a:lstStyle/>
          <a:p>
            <a:r>
              <a:rPr lang="ar-SA" sz="2400" b="1" cap="small" dirty="0">
                <a:solidFill>
                  <a:srgbClr val="FFFF00"/>
                </a:solidFill>
              </a:rPr>
              <a:t>ويتطلب تحقيق الميزة التنافسية أن يكون للشركة القدرة على إنتاج منتجات أو تقديم خدمات فيها شيء ما له قيمة لدى الزبائن بحيث تنفرد به عن المنافسين، بمعنى أن تختار الشركة التي ترغب التمايز في صناعتها، خاصية أو أكثر يرغبها الزبائن مثل الخصائص التي يتميز بها المنتج كالجودة العالية أو التميز من خلال الابتكار التكنولوجي في إنتاج وتقديم مزيج من المنتجات ينفرد كل منها بخصائص متميزة لا يستطيع المنافسون من تحقيقها بوقت قصير، وبالتالي تكون للشركة أكثر من ميزة واحدة. </a:t>
            </a:r>
            <a:endParaRPr lang="ar-IQ" sz="2400" b="1" cap="small" dirty="0" smtClean="0">
              <a:solidFill>
                <a:srgbClr val="FFFF00"/>
              </a:solidFill>
            </a:endParaRPr>
          </a:p>
          <a:p>
            <a:r>
              <a:rPr lang="ar-SA" sz="2400" b="1" cap="small" dirty="0">
                <a:solidFill>
                  <a:srgbClr val="FFFF00"/>
                </a:solidFill>
              </a:rPr>
              <a:t> </a:t>
            </a:r>
            <a:endParaRPr lang="en-US" sz="2400" dirty="0">
              <a:solidFill>
                <a:srgbClr val="FFFF00"/>
              </a:solidFill>
            </a:endParaRPr>
          </a:p>
          <a:p>
            <a:r>
              <a:rPr lang="ar-SA" sz="2400" b="1" cap="small" dirty="0">
                <a:solidFill>
                  <a:srgbClr val="FFFF00"/>
                </a:solidFill>
              </a:rPr>
              <a:t>3-  التميز بالتركيز على مجموعة من الزبائن أو قطاع مستهدف من السوق </a:t>
            </a:r>
            <a:endParaRPr lang="en-US" sz="2400" dirty="0">
              <a:solidFill>
                <a:srgbClr val="FFFF00"/>
              </a:solidFill>
            </a:endParaRPr>
          </a:p>
          <a:p>
            <a:r>
              <a:rPr lang="ar-SA" sz="2400" b="1" cap="small" dirty="0">
                <a:solidFill>
                  <a:srgbClr val="FFFF00"/>
                </a:solidFill>
              </a:rPr>
              <a:t>لتحقيق التمايز المركز أو التكلفة المركزة: بموجب أحد الخيارين الإستراتيجيين تستهدف الشركة شريحة من الزبائن أو قطاع محدد وضيق من السوق بدلاً من استهداف السوق بأكمله، وبذلك تتجنب الشركة تهديد المنافسين الكبار، من خلال التركيز على ميزة التكلفة الأقل أو ميزة الجودة الأعلى سيحقق للشركة أرباحاً متزايدة بعد الإيفاء بالاحتياجات والرغبات الخاصة للزبائن في القطاع المستهدف، </a:t>
            </a:r>
            <a:r>
              <a:rPr lang="ar-IQ" sz="2400" b="1" dirty="0">
                <a:solidFill>
                  <a:srgbClr val="FFFF00"/>
                </a:solidFill>
              </a:rPr>
              <a:t> </a:t>
            </a:r>
            <a:endParaRPr lang="en-US" sz="2400" dirty="0">
              <a:solidFill>
                <a:srgbClr val="FFFF00"/>
              </a:solidFill>
            </a:endParaRPr>
          </a:p>
          <a:p>
            <a:r>
              <a:rPr lang="ar-IQ" sz="2400" b="1" dirty="0">
                <a:solidFill>
                  <a:srgbClr val="FFFF00"/>
                </a:solidFill>
              </a:rPr>
              <a:t> </a:t>
            </a:r>
            <a:endParaRPr lang="en-US" sz="2400" dirty="0">
              <a:solidFill>
                <a:srgbClr val="FFFF00"/>
              </a:solidFill>
            </a:endParaRPr>
          </a:p>
          <a:p>
            <a:r>
              <a:rPr lang="ar-IQ" sz="2400" b="1" dirty="0">
                <a:solidFill>
                  <a:srgbClr val="FFFF00"/>
                </a:solidFill>
              </a:rPr>
              <a:t> </a:t>
            </a:r>
            <a:endParaRPr lang="en-US" sz="2400" dirty="0">
              <a:solidFill>
                <a:srgbClr val="FFFF00"/>
              </a:solidFill>
            </a:endParaRPr>
          </a:p>
          <a:p>
            <a:r>
              <a:rPr lang="ar-IQ" sz="2400" b="1" dirty="0">
                <a:solidFill>
                  <a:srgbClr val="FFFF00"/>
                </a:solidFill>
              </a:rPr>
              <a:t> </a:t>
            </a:r>
            <a:endParaRPr lang="en-US" sz="2400" dirty="0">
              <a:solidFill>
                <a:srgbClr val="FFFF00"/>
              </a:solidFill>
            </a:endParaRPr>
          </a:p>
          <a:p>
            <a:r>
              <a:rPr lang="ar-IQ" sz="2400" b="1" dirty="0">
                <a:solidFill>
                  <a:srgbClr val="FFFF00"/>
                </a:solidFill>
              </a:rPr>
              <a:t> </a:t>
            </a:r>
            <a:endParaRPr lang="en-US" sz="2400" dirty="0">
              <a:solidFill>
                <a:srgbClr val="FFFF00"/>
              </a:solidFill>
            </a:endParaRPr>
          </a:p>
          <a:p>
            <a:endParaRPr lang="en-US" sz="2400" dirty="0">
              <a:solidFill>
                <a:srgbClr val="FFFF00"/>
              </a:solidFill>
            </a:endParaRPr>
          </a:p>
        </p:txBody>
      </p:sp>
    </p:spTree>
    <p:extLst>
      <p:ext uri="{BB962C8B-B14F-4D97-AF65-F5344CB8AC3E}">
        <p14:creationId xmlns:p14="http://schemas.microsoft.com/office/powerpoint/2010/main" val="415463283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6" y="14883"/>
            <a:ext cx="9144000" cy="6858000"/>
          </a:xfrm>
          <a:prstGeom prst="rect">
            <a:avLst/>
          </a:prstGeom>
        </p:spPr>
      </p:pic>
      <p:sp>
        <p:nvSpPr>
          <p:cNvPr id="2" name="Rectangle 1"/>
          <p:cNvSpPr/>
          <p:nvPr/>
        </p:nvSpPr>
        <p:spPr>
          <a:xfrm>
            <a:off x="0" y="1582341"/>
            <a:ext cx="9144000" cy="3046988"/>
          </a:xfrm>
          <a:prstGeom prst="rect">
            <a:avLst/>
          </a:prstGeom>
        </p:spPr>
        <p:txBody>
          <a:bodyPr wrap="square">
            <a:spAutoFit/>
          </a:bodyPr>
          <a:lstStyle/>
          <a:p>
            <a:r>
              <a:rPr lang="ar-SA" sz="2400" b="1" cap="small" dirty="0">
                <a:solidFill>
                  <a:srgbClr val="FFFF00"/>
                </a:solidFill>
              </a:rPr>
              <a:t>والأهم في ذلك هو أن يأخذ بالاعتبار مناورات المنافسين الكبار عندما يقل الطلب على منتجاتهم وتنخفض أرباحهم في السوق الواسعة بالتقرب من القطاع أو الجزء الذي تستهدفه الشركة من السوق ومحاولة اجتذاب الزبائن ذوي الاحتياجات الخاصة من خلال تقليل الفجوة التنافسية الناجمة عن الاختلافات في الحاجات للمدى التنافسي الواسع والضيق. </a:t>
            </a:r>
            <a:r>
              <a:rPr lang="en-US" sz="2400" b="1" cap="small" dirty="0">
                <a:solidFill>
                  <a:srgbClr val="FFFF00"/>
                </a:solidFill>
              </a:rPr>
              <a:t>(</a:t>
            </a:r>
            <a:r>
              <a:rPr lang="en-US" sz="2400" b="1" cap="small" dirty="0" err="1">
                <a:solidFill>
                  <a:srgbClr val="FFFF00"/>
                </a:solidFill>
              </a:rPr>
              <a:t>Hitt</a:t>
            </a:r>
            <a:r>
              <a:rPr lang="en-US" sz="2400" b="1" cap="small" dirty="0">
                <a:solidFill>
                  <a:srgbClr val="FFFF00"/>
                </a:solidFill>
              </a:rPr>
              <a:t>, </a:t>
            </a:r>
            <a:endParaRPr lang="en-US" sz="2400" dirty="0">
              <a:solidFill>
                <a:srgbClr val="FFFF00"/>
              </a:solidFill>
            </a:endParaRPr>
          </a:p>
          <a:p>
            <a:r>
              <a:rPr lang="ar-SA" sz="2400" b="1" cap="small" dirty="0">
                <a:solidFill>
                  <a:srgbClr val="FFFF00"/>
                </a:solidFill>
              </a:rPr>
              <a:t>ومما تقدم نلاحظ ان عملية الوصول الى الميزة التنافيسة تمتاز بمميزات منها التكلفة الاقل والتمايز من خلال المنتجات ومن هنا فان عملية الوصول الى كلفة مستهدفة عن طريق تخفيض التكاليف من خلال تقنية التحليل المفكك للمنتجات سوف تمكننا من تحقيق الميزة التنافسية . </a:t>
            </a:r>
            <a:endParaRPr lang="en-US" sz="2400" dirty="0">
              <a:solidFill>
                <a:srgbClr val="FFFF00"/>
              </a:solidFill>
            </a:endParaRPr>
          </a:p>
        </p:txBody>
      </p:sp>
    </p:spTree>
    <p:extLst>
      <p:ext uri="{BB962C8B-B14F-4D97-AF65-F5344CB8AC3E}">
        <p14:creationId xmlns:p14="http://schemas.microsoft.com/office/powerpoint/2010/main" val="1140535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611560" y="332656"/>
            <a:ext cx="8280920" cy="6740307"/>
          </a:xfrm>
          <a:prstGeom prst="rect">
            <a:avLst/>
          </a:prstGeom>
        </p:spPr>
        <p:txBody>
          <a:bodyPr wrap="square">
            <a:spAutoFit/>
          </a:bodyPr>
          <a:lstStyle/>
          <a:p>
            <a:pPr algn="ctr">
              <a:tabLst>
                <a:tab pos="158750" algn="l"/>
              </a:tabLst>
            </a:pPr>
            <a:r>
              <a:rPr lang="ar-IQ"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دور الكلف المستهدفة الخضراء</a:t>
            </a:r>
            <a:r>
              <a:rPr lang="ar-IQ" sz="2400" b="1" dirty="0">
                <a:solidFill>
                  <a:srgbClr val="FFFF00"/>
                </a:solidFill>
                <a:latin typeface="Tw Cen MT" panose="020B0602020104020603" pitchFamily="34" charset="0"/>
              </a:rPr>
              <a:t> والتحليل المفكك في تخفيض التكاليف وتحقيق الميزة التنافسية</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ctr">
              <a:tabLst>
                <a:tab pos="158750" algn="l"/>
              </a:tabLst>
            </a:pPr>
            <a:r>
              <a:rPr lang="ar-IQ"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r>
              <a:rPr lang="ar-IQ"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فالمحاسبة الخضراء تهتم تحليل دورة حياة المنتج، ومنع التلوث والكلف الخاصة والأنشطة التي تضيف قيمة.وأن تحليل المنتجات عن طريق التحليل المفك يعتبر اداة فعالة ومؤثرة للتمكن من الوصول الى ميزة التكلفة الاقل من خلال التخلص من الخصائص السيئة للمنتج وتحسينه من خلال اكتشاف سبل جديدة لذلك فمن خلال التحليل المفكك للتكلفة يتم البحث عن انشطة تخفض لكلف ، كذلك التحليل المقكك للمواد يساهم في معالجة المواد المستخدمة كذلك  تحديد الكلف التي يمكن تجنبها نتيجة لخفض تكلفة المواد الخام من خلال اعادة تدوير المخلفات وأستخدام المواد الأولية الصديقة للبيئة .وعلى على سبيل المثال أن التصميم من اجل البيئة اكثر فعالية في تصميم المنتجات التي تحتوي على المواد السامة في بعض اجزاء المنتجات الالكترونية والتي عليها اما تقليل الاعتماد عليها من خلال استخدام مواد بديلة او اعادة تدويرها، وعدم تركها الى نهاية عمر المنتج وتحمل الآثار البيئية المستقبلية، وأن إستراتيجية التصميم التي تشمل تحسين المنتج وأختيار المواد ذات تأثير منخفض على البيئة وضمان أستخدام(تقنيات الانتاج الأنظف)، ان ما تقدم يمكن الوصول اليه عن طريق التحليل المفكك للمنتجات  وللتصاميم . </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r>
              <a:rPr lang="ar-IQ"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a:t>
            </a:r>
            <a:endParaRPr lang="en-US" sz="2400" dirty="0">
              <a:solidFill>
                <a:srgbClr val="FFFF00"/>
              </a:solidFill>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1784171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7" y="6896"/>
            <a:ext cx="9144000" cy="6858000"/>
          </a:xfrm>
          <a:prstGeom prst="rect">
            <a:avLst/>
          </a:prstGeom>
        </p:spPr>
      </p:pic>
      <p:sp>
        <p:nvSpPr>
          <p:cNvPr id="2" name="Rectangle 1"/>
          <p:cNvSpPr/>
          <p:nvPr/>
        </p:nvSpPr>
        <p:spPr>
          <a:xfrm>
            <a:off x="251520" y="1028343"/>
            <a:ext cx="8640960" cy="4893647"/>
          </a:xfrm>
          <a:prstGeom prst="rect">
            <a:avLst/>
          </a:prstGeom>
        </p:spPr>
        <p:txBody>
          <a:bodyPr wrap="square">
            <a:spAutoFit/>
          </a:bodyPr>
          <a:lstStyle/>
          <a:p>
            <a:pPr algn="justLow"/>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r>
              <a:rPr lang="ar-IQ"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كما ان السعي الى الوصول الى الجودة البيئية التي تساهم في خفض التكاليف من خلال من خلال  التنويع والابداع والابتكار في معالجة الكثير من النفايات وتبني التكنلوجيا التي تساهم في عملية تحليل التصاميم وتصميمها باسلوب يتوافق مع المتطلبات البيئية للوصول الى التاثير الصفري وكل هذا يساهم في تحقيق الكلف المستهدفة وخفض التكاليف وبالتالي تحقيق الميزة التنافسية . </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r>
              <a:rPr lang="ar-IQ"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ونلاحظ من خلال الشكل (5) ان عملية الوصول الى الميزة التنافسية تحتاج الى ابحاث وتطوير والتي يمكن ان يكون من ضمنها عملية التحليل المفككك للمنتجات او التصاميم التي تملكها الشركات ومن خلال هذا التحليل يمكننا اللوصول الى اهم الانشطة المسببة بالضرر بالبيئة واما تطويرها او استبعادها وازالة المضر منها كذلك بالامكان  ابدالها بمواد صديقة للبيئة  تساهم في تقليل التلوث وبالتالي الوصول الى الغاية وهي تقليل الكلف وتحقيق الكلف المستهدفة وكل هذا يخدم ويؤدي الى تحقيق الميزة التنافسية والمحافظة عليها . </a:t>
            </a:r>
            <a:endParaRPr lang="ar-IQ" sz="2400" dirty="0"/>
          </a:p>
        </p:txBody>
      </p:sp>
    </p:spTree>
    <p:extLst>
      <p:ext uri="{BB962C8B-B14F-4D97-AF65-F5344CB8AC3E}">
        <p14:creationId xmlns:p14="http://schemas.microsoft.com/office/powerpoint/2010/main" val="38731209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683568" y="404664"/>
            <a:ext cx="7992888" cy="5693866"/>
          </a:xfrm>
          <a:prstGeom prst="rect">
            <a:avLst/>
          </a:prstGeom>
        </p:spPr>
        <p:txBody>
          <a:bodyPr wrap="square">
            <a:spAutoFit/>
          </a:bodyPr>
          <a:lstStyle/>
          <a:p>
            <a:pPr lvl="0"/>
            <a:r>
              <a:rPr lang="ar-IQ" sz="28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مستخلص</a:t>
            </a:r>
            <a:r>
              <a:rPr lang="ar-SA" sz="28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a:t>
            </a:r>
            <a:r>
              <a:rPr lang="ar-SA" sz="28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ان من الامور التي اصبحت ضمن حلقة اهتمام الشركات لغرض المحافظة على زبائنها او كسب زبائن جدد وتوسيع حدودها التنافسية والمحافظة عليها في ظل البيئة المحيطة وما يعتريها من تلوث هو البحث عن بدائل او تطوير الموجود لديها من معدات او منتجات لتكون ضمن الجودة المطلوبة وتسعى للوصول لتكون صديقة للبيئة وهذا بالتالي يكسبها شريحة كبيرة من الزبائن لذا فالسؤال هنا هل تتمكن الشركة من تحقيق والمحافظة على الميزة التنافسية و تخفيض التكاليف من خلال دور الكلف المستهدفة الخضراء والتحليل </a:t>
            </a:r>
            <a:r>
              <a:rPr lang="ar-SA" sz="28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المفكك</a:t>
            </a:r>
            <a:r>
              <a:rPr lang="ar-IQ" sz="28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a:t>
            </a:r>
            <a:r>
              <a:rPr lang="ar-IQ" sz="28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a:t>
            </a:r>
            <a:r>
              <a:rPr lang="ar-SA" sz="28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a:t>
            </a:r>
            <a:r>
              <a:rPr lang="ar-SA" sz="28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a:t>
            </a:r>
            <a:endParaRPr lang="ar-IQ" sz="28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lvl="0"/>
            <a:r>
              <a:rPr lang="ar-IQ" sz="2800" b="1" dirty="0" smtClean="0">
                <a:solidFill>
                  <a:srgbClr val="FFFF00"/>
                </a:solidFill>
              </a:rPr>
              <a:t>اهداف المحاضرة </a:t>
            </a:r>
            <a:r>
              <a:rPr lang="ar-SA" sz="2800" b="1" dirty="0" smtClean="0">
                <a:solidFill>
                  <a:srgbClr val="FFFF00"/>
                </a:solidFill>
              </a:rPr>
              <a:t>:- </a:t>
            </a:r>
            <a:endParaRPr lang="en-US" sz="2800" dirty="0">
              <a:solidFill>
                <a:srgbClr val="FFFF00"/>
              </a:solidFill>
            </a:endParaRPr>
          </a:p>
          <a:p>
            <a:r>
              <a:rPr lang="ar-IQ" sz="2800" b="1" dirty="0" smtClean="0">
                <a:solidFill>
                  <a:srgbClr val="FFFF00"/>
                </a:solidFill>
              </a:rPr>
              <a:t>هدفت المحاضرة </a:t>
            </a:r>
            <a:r>
              <a:rPr lang="ar-SA" sz="2800" b="1" dirty="0" smtClean="0">
                <a:solidFill>
                  <a:srgbClr val="FFFF00"/>
                </a:solidFill>
              </a:rPr>
              <a:t>الى </a:t>
            </a:r>
            <a:r>
              <a:rPr lang="ar-SA" sz="2800" b="1" dirty="0">
                <a:solidFill>
                  <a:srgbClr val="FFFF00"/>
                </a:solidFill>
              </a:rPr>
              <a:t>العرض </a:t>
            </a:r>
            <a:r>
              <a:rPr lang="ar-SA" sz="2800" b="1" dirty="0" smtClean="0">
                <a:solidFill>
                  <a:srgbClr val="FFFF00"/>
                </a:solidFill>
              </a:rPr>
              <a:t>ال</a:t>
            </a:r>
            <a:r>
              <a:rPr lang="ar-IQ" sz="2800" b="1" dirty="0" smtClean="0">
                <a:solidFill>
                  <a:srgbClr val="FFFF00"/>
                </a:solidFill>
              </a:rPr>
              <a:t>ن</a:t>
            </a:r>
            <a:r>
              <a:rPr lang="ar-SA" sz="2800" b="1" dirty="0" smtClean="0">
                <a:solidFill>
                  <a:srgbClr val="FFFF00"/>
                </a:solidFill>
              </a:rPr>
              <a:t>ظري </a:t>
            </a:r>
            <a:r>
              <a:rPr lang="ar-SA" sz="2800" b="1" dirty="0">
                <a:solidFill>
                  <a:srgbClr val="FFFF00"/>
                </a:solidFill>
              </a:rPr>
              <a:t>لكل من المحاسبة الخضراء والكلف المستهدفة وعرض  مفاهيم واجراءات التحليل المفكك والتكامل بينهم </a:t>
            </a:r>
            <a:r>
              <a:rPr lang="ar-SA" sz="2800" b="1" dirty="0" smtClean="0">
                <a:solidFill>
                  <a:srgbClr val="FFFF00"/>
                </a:solidFill>
              </a:rPr>
              <a:t>ل</a:t>
            </a:r>
            <a:r>
              <a:rPr lang="ar-IQ" sz="2800" b="1" dirty="0" smtClean="0">
                <a:solidFill>
                  <a:srgbClr val="FFFF00"/>
                </a:solidFill>
              </a:rPr>
              <a:t>ت</a:t>
            </a:r>
            <a:r>
              <a:rPr lang="ar-SA" sz="2800" b="1" dirty="0" smtClean="0">
                <a:solidFill>
                  <a:srgbClr val="FFFF00"/>
                </a:solidFill>
              </a:rPr>
              <a:t>خف</a:t>
            </a:r>
            <a:r>
              <a:rPr lang="ar-IQ" sz="2800" b="1" dirty="0" smtClean="0">
                <a:solidFill>
                  <a:srgbClr val="FFFF00"/>
                </a:solidFill>
              </a:rPr>
              <a:t>ي</a:t>
            </a:r>
            <a:r>
              <a:rPr lang="ar-SA" sz="2800" b="1" dirty="0" smtClean="0">
                <a:solidFill>
                  <a:srgbClr val="FFFF00"/>
                </a:solidFill>
              </a:rPr>
              <a:t>ض </a:t>
            </a:r>
            <a:r>
              <a:rPr lang="ar-SA" sz="2800" b="1" dirty="0">
                <a:solidFill>
                  <a:srgbClr val="FFFF00"/>
                </a:solidFill>
              </a:rPr>
              <a:t>التكاليف وتحقيق الميزة التنافسية . </a:t>
            </a:r>
            <a:endParaRPr lang="en-US" sz="2800" dirty="0">
              <a:solidFill>
                <a:srgbClr val="FFFF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9512" y="260648"/>
            <a:ext cx="8640960" cy="6336704"/>
          </a:xfrm>
          <a:prstGeom prst="rect">
            <a:avLst/>
          </a:prstGeom>
        </p:spPr>
      </p:pic>
    </p:spTree>
    <p:extLst>
      <p:ext uri="{BB962C8B-B14F-4D97-AF65-F5344CB8AC3E}">
        <p14:creationId xmlns:p14="http://schemas.microsoft.com/office/powerpoint/2010/main" val="2241168310"/>
      </p:ext>
    </p:extLst>
  </p:cSld>
  <p:clrMapOvr>
    <a:masterClrMapping/>
  </p:clrMapOvr>
  <p:transition spd="slow">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 y="-243408"/>
            <a:ext cx="9058275" cy="5816977"/>
          </a:xfrm>
          <a:prstGeom prst="rect">
            <a:avLst/>
          </a:prstGeom>
        </p:spPr>
        <p:txBody>
          <a:bodyPr wrap="square">
            <a:spAutoFit/>
          </a:bodyPr>
          <a:lstStyle/>
          <a:p>
            <a:pPr algn="ctr"/>
            <a:r>
              <a:rPr lang="ar-IQ"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ctr"/>
            <a:r>
              <a:rPr lang="ar-IQ" sz="2400"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الاستنتاجات </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
              <a:buFont typeface="+mj-lt"/>
              <a:buAutoNum type="arabicPeriod"/>
            </a:pPr>
            <a:r>
              <a:rPr lang="ar-IQ" sz="2400" dirty="0">
                <a:solidFill>
                  <a:srgbClr val="FFFF00"/>
                </a:solidFill>
                <a:cs typeface="Simplified Arabic" panose="02020603050405020304" pitchFamily="18" charset="-78"/>
              </a:rPr>
              <a:t>تعد المحاسبة الخضراء وادواتها من ألأساليب التي ترتبط بها فكرة تخفيض التكاليف البيئية وترشيد الإنفاق إذ إنها تساعد على ربط الأهداف الطويلة بالأهداف القصيرة الأجل وبما يتلاءم مع الموارد الاقتصادية المتاحة للوحدات الاقتصادية.</a:t>
            </a:r>
            <a:endParaRPr lang="en-US" sz="2400" dirty="0">
              <a:solidFill>
                <a:srgbClr val="FFFF00"/>
              </a:solidFill>
            </a:endParaRPr>
          </a:p>
          <a:p>
            <a:pPr marL="342900" lvl="0" indent="-342900" algn="just">
              <a:buFont typeface="+mj-lt"/>
              <a:buAutoNum type="arabicPeriod"/>
            </a:pPr>
            <a:r>
              <a:rPr lang="ar-IQ" sz="2400" dirty="0">
                <a:solidFill>
                  <a:srgbClr val="FFFF00"/>
                </a:solidFill>
                <a:cs typeface="Simplified Arabic" panose="02020603050405020304" pitchFamily="18" charset="-78"/>
              </a:rPr>
              <a:t> </a:t>
            </a:r>
            <a:r>
              <a:rPr lang="ar-SA" sz="2400" dirty="0">
                <a:solidFill>
                  <a:srgbClr val="FFFF00"/>
                </a:solidFill>
                <a:cs typeface="Simplified Arabic" panose="02020603050405020304" pitchFamily="18" charset="-78"/>
              </a:rPr>
              <a:t>تساعد المحاسبة الخضراء في تزويد المصممين والفنيين في المجال الهندسي بالمعلومات البيئية للمساعدة في ادخال الاعتبارات البيئية في النماذج القياسية  التي ينبغي ان تحتويها التصاميم (الصديقة للبيئة).</a:t>
            </a:r>
            <a:endParaRPr lang="en-US" sz="2400" dirty="0">
              <a:solidFill>
                <a:srgbClr val="FFFF00"/>
              </a:solidFill>
            </a:endParaRPr>
          </a:p>
          <a:p>
            <a:pPr marL="342900" lvl="0" indent="-342900" algn="just">
              <a:lnSpc>
                <a:spcPct val="150000"/>
              </a:lnSpc>
              <a:buFont typeface="+mj-lt"/>
              <a:buAutoNum type="arabicPeriod"/>
            </a:pPr>
            <a:r>
              <a:rPr lang="ar-SA" sz="2400" dirty="0">
                <a:solidFill>
                  <a:srgbClr val="FFFF00"/>
                </a:solidFill>
                <a:latin typeface="Constantia" panose="02030602050306030303" pitchFamily="18" charset="0"/>
              </a:rPr>
              <a:t>تمثل التكاليف المستهدفة تقنية حديثة لإدارة التكلفة ومن أهم أدوات التحليل المفكك , وان تطبيقه يساهم في ربط عوامل النجاح الاساسية للشركة, بهدف زيادة ربحيتها, وقدرتها على المنافسة, والبقاء عن طريق المحافظة على تكلفة المنتجات وجودتها ووظيفتها, بأتباع وسائل وتقنيات معلوماتية متطورة مثل تحليل القيمة ، والتحسين المستمر والتحليل المفكك (الهندسة العكسية</a:t>
            </a:r>
            <a:r>
              <a:rPr lang="ar-SA" sz="2400" dirty="0" smtClean="0">
                <a:solidFill>
                  <a:srgbClr val="FFFF00"/>
                </a:solidFill>
                <a:latin typeface="Constantia" panose="02030602050306030303" pitchFamily="18" charset="0"/>
              </a:rPr>
              <a:t>).</a:t>
            </a:r>
            <a:endParaRPr lang="en-US" sz="2400" dirty="0">
              <a:solidFill>
                <a:srgbClr val="FFFF00"/>
              </a:solidFill>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37703118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0" y="820594"/>
            <a:ext cx="9144000" cy="4708981"/>
          </a:xfrm>
          <a:prstGeom prst="rect">
            <a:avLst/>
          </a:prstGeom>
        </p:spPr>
        <p:txBody>
          <a:bodyPr wrap="square">
            <a:spAutoFit/>
          </a:bodyPr>
          <a:lstStyle/>
          <a:p>
            <a:pPr marL="342900" lvl="0" indent="-342900" algn="just">
              <a:lnSpc>
                <a:spcPct val="150000"/>
              </a:lnSpc>
              <a:buFont typeface="+mj-lt"/>
              <a:buAutoNum type="arabicPeriod"/>
            </a:pPr>
            <a:endParaRPr lang="en-US" sz="2400" dirty="0">
              <a:solidFill>
                <a:srgbClr val="FFFF00"/>
              </a:solidFill>
            </a:endParaRPr>
          </a:p>
          <a:p>
            <a:pPr marL="342900" lvl="0" indent="-342900" algn="just">
              <a:lnSpc>
                <a:spcPct val="150000"/>
              </a:lnSpc>
              <a:buFont typeface="+mj-lt"/>
              <a:buAutoNum type="arabicPeriod"/>
            </a:pPr>
            <a:r>
              <a:rPr lang="ar-SA" sz="2400" dirty="0">
                <a:solidFill>
                  <a:srgbClr val="FFFF00"/>
                </a:solidFill>
                <a:latin typeface="Constantia" panose="02030602050306030303" pitchFamily="18" charset="0"/>
              </a:rPr>
              <a:t>.تعد الهندسة العكسية من أهم الأساليب التي تساعد الشركة على تحديد فرص تطوير المنتجات وتخفيض تكاليفها عن طريق تقييم منتجات المنافسين وتحليلها ومعرفة مواصفاتها ومكوناتها بهدف التوصل إلى استنتاجات حول العملية  التي تم عن طريقها تصنيع وتقديم تلك المنتجات.</a:t>
            </a:r>
            <a:endParaRPr lang="en-US" sz="2400" dirty="0">
              <a:solidFill>
                <a:srgbClr val="FFFF00"/>
              </a:solidFill>
            </a:endParaRPr>
          </a:p>
          <a:p>
            <a:pPr marL="342900" lvl="0" indent="-342900" algn="just">
              <a:lnSpc>
                <a:spcPct val="150000"/>
              </a:lnSpc>
              <a:buFont typeface="+mj-lt"/>
              <a:buAutoNum type="arabicPeriod"/>
            </a:pPr>
            <a:r>
              <a:rPr lang="ar-SA" sz="2400" dirty="0">
                <a:solidFill>
                  <a:srgbClr val="FFFF00"/>
                </a:solidFill>
                <a:latin typeface="Constantia" panose="02030602050306030303" pitchFamily="18" charset="0"/>
              </a:rPr>
              <a:t>تعد الهندسة العكسية أسلوب من أساليب الاستخبارات التنافسية التي تساعد الشركة على التعرف على  الوضع التنافسي للشركة وكذلك مجالات القوة والضعف لدى المنافسين.</a:t>
            </a:r>
            <a:endParaRPr lang="en-US" sz="2400" dirty="0">
              <a:solidFill>
                <a:srgbClr val="FFFF00"/>
              </a:solidFill>
            </a:endParaRPr>
          </a:p>
          <a:p>
            <a:r>
              <a:rPr lang="ar-IQ"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r>
              <a:rPr lang="ar-IQ"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1297206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32656"/>
            <a:ext cx="8424936" cy="6120680"/>
          </a:xfrm>
          <a:prstGeom prst="rect">
            <a:avLst/>
          </a:prstGeom>
        </p:spPr>
      </p:pic>
    </p:spTree>
    <p:extLst>
      <p:ext uri="{BB962C8B-B14F-4D97-AF65-F5344CB8AC3E}">
        <p14:creationId xmlns:p14="http://schemas.microsoft.com/office/powerpoint/2010/main" val="24510542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632"/>
            <a:ext cx="9144000" cy="674136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Rectangle 1"/>
          <p:cNvSpPr/>
          <p:nvPr/>
        </p:nvSpPr>
        <p:spPr>
          <a:xfrm>
            <a:off x="683568" y="692696"/>
            <a:ext cx="7848872" cy="5262979"/>
          </a:xfrm>
          <a:prstGeom prst="rect">
            <a:avLst/>
          </a:prstGeom>
        </p:spPr>
        <p:txBody>
          <a:bodyPr wrap="square">
            <a:spAutoFit/>
          </a:bodyPr>
          <a:lstStyle/>
          <a:p>
            <a:pPr algn="just"/>
            <a:r>
              <a:rPr lang="ar-SA" sz="2800" b="1" dirty="0">
                <a:solidFill>
                  <a:srgbClr val="FFFF00"/>
                </a:solidFill>
                <a:latin typeface="Times New Roman" panose="02020603050405020304" pitchFamily="18" charset="0"/>
                <a:ea typeface="Arial Unicode MS" panose="020B0604020202020204" pitchFamily="34" charset="-128"/>
                <a:cs typeface="Simplified Arabic" panose="02020603050405020304" pitchFamily="18" charset="-78"/>
              </a:rPr>
              <a:t>اولا ً : </a:t>
            </a:r>
            <a:r>
              <a:rPr lang="ar-SA" sz="2800" b="1" u="sng" dirty="0">
                <a:solidFill>
                  <a:srgbClr val="FFFF00"/>
                </a:solidFill>
                <a:latin typeface="Times New Roman" panose="02020603050405020304" pitchFamily="18" charset="0"/>
                <a:ea typeface="Arial Unicode MS" panose="020B0604020202020204" pitchFamily="34" charset="-128"/>
                <a:cs typeface="Simplified Arabic" panose="02020603050405020304" pitchFamily="18" charset="-78"/>
              </a:rPr>
              <a:t>التلوث</a:t>
            </a:r>
            <a:endParaRPr lang="en-US" sz="28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
            <a:r>
              <a:rPr lang="ar-SA" sz="2800" b="1" dirty="0">
                <a:solidFill>
                  <a:srgbClr val="FFFF00"/>
                </a:solidFill>
                <a:latin typeface="Times New Roman" panose="02020603050405020304" pitchFamily="18" charset="0"/>
                <a:ea typeface="Arial Unicode MS" panose="020B0604020202020204" pitchFamily="34" charset="-128"/>
                <a:cs typeface="Simplified Arabic" panose="02020603050405020304" pitchFamily="18" charset="-78"/>
              </a:rPr>
              <a:t>لقد عرف التلوث بطرق مختلفة فيها: أن التلوث هو وضع المواد في غير أماكنها الملائمة أو أنه تلوث البيئة (المقصود أو غير المقصود) بفضلات الإنسان</a:t>
            </a:r>
            <a:r>
              <a:rPr lang="en-US" sz="2800" b="1" dirty="0">
                <a:solidFill>
                  <a:srgbClr val="FFFF00"/>
                </a:solidFill>
                <a:latin typeface="Simplified Arabic" panose="02020603050405020304" pitchFamily="18" charset="-78"/>
                <a:ea typeface="Arial Unicode MS" panose="020B0604020202020204" pitchFamily="34" charset="-128"/>
                <a:cs typeface="Simplified Arabic" panose="02020603050405020304" pitchFamily="18" charset="-78"/>
              </a:rPr>
              <a:t>..</a:t>
            </a:r>
            <a:r>
              <a:rPr lang="ar-SA" sz="2800" b="1" dirty="0">
                <a:solidFill>
                  <a:srgbClr val="FFFF00"/>
                </a:solidFill>
                <a:latin typeface="Times New Roman" panose="02020603050405020304" pitchFamily="18" charset="0"/>
                <a:ea typeface="Arial Unicode MS" panose="020B0604020202020204" pitchFamily="34" charset="-128"/>
                <a:cs typeface="Simplified Arabic" panose="02020603050405020304" pitchFamily="18" charset="-78"/>
              </a:rPr>
              <a:t>كما عرف بانه  هو مادة أو أثر يؤدي إلى تغير في معدل نمو الأنواع في البيئة يتعارض مع سلسلة الطعام بإدخال سموم فيها أو يتعارض مع الصحة أو الراحة أو مع قيم المجتمع</a:t>
            </a:r>
            <a:r>
              <a:rPr lang="en-US" sz="2800" b="1" dirty="0">
                <a:solidFill>
                  <a:srgbClr val="FFFF00"/>
                </a:solidFill>
                <a:latin typeface="Simplified Arabic" panose="02020603050405020304" pitchFamily="18" charset="-78"/>
                <a:ea typeface="Arial Unicode MS" panose="020B0604020202020204" pitchFamily="34" charset="-128"/>
                <a:cs typeface="Simplified Arabic" panose="02020603050405020304" pitchFamily="18" charset="-78"/>
              </a:rPr>
              <a:t>. </a:t>
            </a:r>
            <a:endParaRPr lang="en-US" sz="28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
            <a:r>
              <a:rPr lang="ar-SA" sz="2800" b="1" dirty="0">
                <a:solidFill>
                  <a:srgbClr val="FFFF00"/>
                </a:solidFill>
                <a:latin typeface="Times New Roman" panose="02020603050405020304" pitchFamily="18" charset="0"/>
                <a:ea typeface="Arial Unicode MS" panose="020B0604020202020204" pitchFamily="34" charset="-128"/>
                <a:cs typeface="Simplified Arabic" panose="02020603050405020304" pitchFamily="18" charset="-78"/>
              </a:rPr>
              <a:t>وتدخل الملوثات إلى البيئة في المادة بكميات ملحوظة على شكل فضلات ومهملات أو نواتج جانبية للصناعات أو أنشطة معينة للإنسان وينطوي التلوث في العادة على تبديد الطاقة ( الحرارية والصوتية أو الاهتزازات ) وبشكل عام فإن التلوث يلحق أضراراً بوظائف الطبقة الحيوية التي تحيط بالكرة الأرضية</a:t>
            </a:r>
            <a:endParaRPr lang="en-US" sz="2800" dirty="0">
              <a:solidFill>
                <a:srgbClr val="FFFF00"/>
              </a:solidFill>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8"/>
          <p:cNvSpPr>
            <a:spLocks noGrp="1"/>
          </p:cNvSpPr>
          <p:nvPr>
            <p:ph type="title"/>
          </p:nvPr>
        </p:nvSpPr>
        <p:spPr>
          <a:xfrm>
            <a:off x="768096" y="585216"/>
            <a:ext cx="7290054" cy="1259608"/>
          </a:xfrm>
        </p:spPr>
        <p:txBody>
          <a:bodyPr>
            <a:normAutofit/>
          </a:bodyPr>
          <a:lstStyle/>
          <a:p>
            <a:pPr algn="r"/>
            <a:r>
              <a:rPr lang="ar-IQ" dirty="0" smtClean="0">
                <a:solidFill>
                  <a:srgbClr val="FFFF00"/>
                </a:solidFill>
              </a:rPr>
              <a:t>انواع التلوث </a:t>
            </a:r>
            <a:endParaRPr lang="ar-IQ" dirty="0">
              <a:solidFill>
                <a:srgbClr val="FFFF00"/>
              </a:solidFill>
            </a:endParaRPr>
          </a:p>
        </p:txBody>
      </p:sp>
      <p:sp>
        <p:nvSpPr>
          <p:cNvPr id="10" name="Content Placeholder 9"/>
          <p:cNvSpPr>
            <a:spLocks noGrp="1"/>
          </p:cNvSpPr>
          <p:nvPr>
            <p:ph idx="1"/>
          </p:nvPr>
        </p:nvSpPr>
        <p:spPr>
          <a:xfrm>
            <a:off x="768096" y="1988840"/>
            <a:ext cx="7290055" cy="4320520"/>
          </a:xfrm>
        </p:spPr>
        <p:txBody>
          <a:bodyPr>
            <a:normAutofit/>
          </a:bodyPr>
          <a:lstStyle/>
          <a:p>
            <a:pPr>
              <a:buFont typeface="Arial" panose="020B0604020202020204" pitchFamily="34" charset="0"/>
              <a:buChar char="•"/>
            </a:pPr>
            <a:r>
              <a:rPr lang="ar-IQ" sz="4000" dirty="0" smtClean="0">
                <a:solidFill>
                  <a:srgbClr val="FFFF00"/>
                </a:solidFill>
              </a:rPr>
              <a:t>التلوث الغذائي </a:t>
            </a:r>
          </a:p>
          <a:p>
            <a:pPr>
              <a:buFont typeface="Arial" panose="020B0604020202020204" pitchFamily="34" charset="0"/>
              <a:buChar char="•"/>
            </a:pPr>
            <a:r>
              <a:rPr lang="ar-IQ" sz="4000" dirty="0" smtClean="0">
                <a:solidFill>
                  <a:srgbClr val="FFFF00"/>
                </a:solidFill>
              </a:rPr>
              <a:t>التلوث المائي </a:t>
            </a:r>
          </a:p>
          <a:p>
            <a:pPr>
              <a:buFont typeface="Arial" panose="020B0604020202020204" pitchFamily="34" charset="0"/>
              <a:buChar char="•"/>
            </a:pPr>
            <a:r>
              <a:rPr lang="ar-IQ" sz="4000" dirty="0" smtClean="0">
                <a:solidFill>
                  <a:srgbClr val="FFFF00"/>
                </a:solidFill>
              </a:rPr>
              <a:t>التلوث الهوائي </a:t>
            </a:r>
          </a:p>
          <a:p>
            <a:pPr>
              <a:buFont typeface="Arial" panose="020B0604020202020204" pitchFamily="34" charset="0"/>
              <a:buChar char="•"/>
            </a:pPr>
            <a:r>
              <a:rPr lang="ar-IQ" sz="4000" dirty="0" smtClean="0">
                <a:solidFill>
                  <a:srgbClr val="FFFF00"/>
                </a:solidFill>
              </a:rPr>
              <a:t>التلوث الاشعاعي </a:t>
            </a:r>
          </a:p>
          <a:p>
            <a:pPr>
              <a:buFont typeface="Arial" panose="020B0604020202020204" pitchFamily="34" charset="0"/>
              <a:buChar char="•"/>
            </a:pPr>
            <a:r>
              <a:rPr lang="ar-IQ" sz="4000" dirty="0" smtClean="0">
                <a:solidFill>
                  <a:srgbClr val="FFFF00"/>
                </a:solidFill>
              </a:rPr>
              <a:t>التلوث المعدني </a:t>
            </a:r>
          </a:p>
          <a:p>
            <a:pPr>
              <a:buFont typeface="Arial" panose="020B0604020202020204" pitchFamily="34" charset="0"/>
              <a:buChar char="•"/>
            </a:pPr>
            <a:r>
              <a:rPr lang="ar-IQ" sz="4000" dirty="0" smtClean="0">
                <a:solidFill>
                  <a:srgbClr val="FFFF00"/>
                </a:solidFill>
              </a:rPr>
              <a:t>التلوث الضوضائي </a:t>
            </a:r>
            <a:endParaRPr lang="ar-IQ" sz="4000" dirty="0">
              <a:solidFill>
                <a:srgbClr val="FFFF00"/>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80">
                                          <p:stCondLst>
                                            <p:cond delay="0"/>
                                          </p:stCondLst>
                                        </p:cTn>
                                        <p:tgtEl>
                                          <p:spTgt spid="10">
                                            <p:txEl>
                                              <p:pRg st="0" end="0"/>
                                            </p:txEl>
                                          </p:spTgt>
                                        </p:tgtEl>
                                      </p:cBhvr>
                                    </p:animEffect>
                                    <p:anim calcmode="lin" valueType="num">
                                      <p:cBhvr>
                                        <p:cTn id="13"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10">
                                            <p:txEl>
                                              <p:pRg st="0" end="0"/>
                                            </p:txEl>
                                          </p:spTgt>
                                        </p:tgtEl>
                                      </p:cBhvr>
                                      <p:to x="100000" y="60000"/>
                                    </p:animScale>
                                    <p:animScale>
                                      <p:cBhvr>
                                        <p:cTn id="19" dur="166" decel="50000">
                                          <p:stCondLst>
                                            <p:cond delay="676"/>
                                          </p:stCondLst>
                                        </p:cTn>
                                        <p:tgtEl>
                                          <p:spTgt spid="10">
                                            <p:txEl>
                                              <p:pRg st="0" end="0"/>
                                            </p:txEl>
                                          </p:spTgt>
                                        </p:tgtEl>
                                      </p:cBhvr>
                                      <p:to x="100000" y="100000"/>
                                    </p:animScale>
                                    <p:animScale>
                                      <p:cBhvr>
                                        <p:cTn id="20" dur="26">
                                          <p:stCondLst>
                                            <p:cond delay="1312"/>
                                          </p:stCondLst>
                                        </p:cTn>
                                        <p:tgtEl>
                                          <p:spTgt spid="10">
                                            <p:txEl>
                                              <p:pRg st="0" end="0"/>
                                            </p:txEl>
                                          </p:spTgt>
                                        </p:tgtEl>
                                      </p:cBhvr>
                                      <p:to x="100000" y="80000"/>
                                    </p:animScale>
                                    <p:animScale>
                                      <p:cBhvr>
                                        <p:cTn id="21" dur="166" decel="50000">
                                          <p:stCondLst>
                                            <p:cond delay="1338"/>
                                          </p:stCondLst>
                                        </p:cTn>
                                        <p:tgtEl>
                                          <p:spTgt spid="10">
                                            <p:txEl>
                                              <p:pRg st="0" end="0"/>
                                            </p:txEl>
                                          </p:spTgt>
                                        </p:tgtEl>
                                      </p:cBhvr>
                                      <p:to x="100000" y="100000"/>
                                    </p:animScale>
                                    <p:animScale>
                                      <p:cBhvr>
                                        <p:cTn id="22" dur="26">
                                          <p:stCondLst>
                                            <p:cond delay="1642"/>
                                          </p:stCondLst>
                                        </p:cTn>
                                        <p:tgtEl>
                                          <p:spTgt spid="10">
                                            <p:txEl>
                                              <p:pRg st="0" end="0"/>
                                            </p:txEl>
                                          </p:spTgt>
                                        </p:tgtEl>
                                      </p:cBhvr>
                                      <p:to x="100000" y="90000"/>
                                    </p:animScale>
                                    <p:animScale>
                                      <p:cBhvr>
                                        <p:cTn id="23" dur="166" decel="50000">
                                          <p:stCondLst>
                                            <p:cond delay="1668"/>
                                          </p:stCondLst>
                                        </p:cTn>
                                        <p:tgtEl>
                                          <p:spTgt spid="10">
                                            <p:txEl>
                                              <p:pRg st="0" end="0"/>
                                            </p:txEl>
                                          </p:spTgt>
                                        </p:tgtEl>
                                      </p:cBhvr>
                                      <p:to x="100000" y="100000"/>
                                    </p:animScale>
                                    <p:animScale>
                                      <p:cBhvr>
                                        <p:cTn id="24" dur="26">
                                          <p:stCondLst>
                                            <p:cond delay="1808"/>
                                          </p:stCondLst>
                                        </p:cTn>
                                        <p:tgtEl>
                                          <p:spTgt spid="10">
                                            <p:txEl>
                                              <p:pRg st="0" end="0"/>
                                            </p:txEl>
                                          </p:spTgt>
                                        </p:tgtEl>
                                      </p:cBhvr>
                                      <p:to x="100000" y="95000"/>
                                    </p:animScale>
                                    <p:animScale>
                                      <p:cBhvr>
                                        <p:cTn id="25" dur="166" decel="50000">
                                          <p:stCondLst>
                                            <p:cond delay="1834"/>
                                          </p:stCondLst>
                                        </p:cTn>
                                        <p:tgtEl>
                                          <p:spTgt spid="10">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wipe(down)">
                                      <p:cBhvr>
                                        <p:cTn id="30" dur="580">
                                          <p:stCondLst>
                                            <p:cond delay="0"/>
                                          </p:stCondLst>
                                        </p:cTn>
                                        <p:tgtEl>
                                          <p:spTgt spid="10">
                                            <p:txEl>
                                              <p:pRg st="1" end="1"/>
                                            </p:txEl>
                                          </p:spTgt>
                                        </p:tgtEl>
                                      </p:cBhvr>
                                    </p:animEffect>
                                    <p:anim calcmode="lin" valueType="num">
                                      <p:cBhvr>
                                        <p:cTn id="31" dur="1822" tmFilter="0,0; 0.14,0.36; 0.43,0.73; 0.71,0.91; 1.0,1.0">
                                          <p:stCondLst>
                                            <p:cond delay="0"/>
                                          </p:stCondLst>
                                        </p:cTn>
                                        <p:tgtEl>
                                          <p:spTgt spid="10">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0">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0">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0">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0">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10">
                                            <p:txEl>
                                              <p:pRg st="1" end="1"/>
                                            </p:txEl>
                                          </p:spTgt>
                                        </p:tgtEl>
                                      </p:cBhvr>
                                      <p:to x="100000" y="60000"/>
                                    </p:animScale>
                                    <p:animScale>
                                      <p:cBhvr>
                                        <p:cTn id="37" dur="166" decel="50000">
                                          <p:stCondLst>
                                            <p:cond delay="676"/>
                                          </p:stCondLst>
                                        </p:cTn>
                                        <p:tgtEl>
                                          <p:spTgt spid="10">
                                            <p:txEl>
                                              <p:pRg st="1" end="1"/>
                                            </p:txEl>
                                          </p:spTgt>
                                        </p:tgtEl>
                                      </p:cBhvr>
                                      <p:to x="100000" y="100000"/>
                                    </p:animScale>
                                    <p:animScale>
                                      <p:cBhvr>
                                        <p:cTn id="38" dur="26">
                                          <p:stCondLst>
                                            <p:cond delay="1312"/>
                                          </p:stCondLst>
                                        </p:cTn>
                                        <p:tgtEl>
                                          <p:spTgt spid="10">
                                            <p:txEl>
                                              <p:pRg st="1" end="1"/>
                                            </p:txEl>
                                          </p:spTgt>
                                        </p:tgtEl>
                                      </p:cBhvr>
                                      <p:to x="100000" y="80000"/>
                                    </p:animScale>
                                    <p:animScale>
                                      <p:cBhvr>
                                        <p:cTn id="39" dur="166" decel="50000">
                                          <p:stCondLst>
                                            <p:cond delay="1338"/>
                                          </p:stCondLst>
                                        </p:cTn>
                                        <p:tgtEl>
                                          <p:spTgt spid="10">
                                            <p:txEl>
                                              <p:pRg st="1" end="1"/>
                                            </p:txEl>
                                          </p:spTgt>
                                        </p:tgtEl>
                                      </p:cBhvr>
                                      <p:to x="100000" y="100000"/>
                                    </p:animScale>
                                    <p:animScale>
                                      <p:cBhvr>
                                        <p:cTn id="40" dur="26">
                                          <p:stCondLst>
                                            <p:cond delay="1642"/>
                                          </p:stCondLst>
                                        </p:cTn>
                                        <p:tgtEl>
                                          <p:spTgt spid="10">
                                            <p:txEl>
                                              <p:pRg st="1" end="1"/>
                                            </p:txEl>
                                          </p:spTgt>
                                        </p:tgtEl>
                                      </p:cBhvr>
                                      <p:to x="100000" y="90000"/>
                                    </p:animScale>
                                    <p:animScale>
                                      <p:cBhvr>
                                        <p:cTn id="41" dur="166" decel="50000">
                                          <p:stCondLst>
                                            <p:cond delay="1668"/>
                                          </p:stCondLst>
                                        </p:cTn>
                                        <p:tgtEl>
                                          <p:spTgt spid="10">
                                            <p:txEl>
                                              <p:pRg st="1" end="1"/>
                                            </p:txEl>
                                          </p:spTgt>
                                        </p:tgtEl>
                                      </p:cBhvr>
                                      <p:to x="100000" y="100000"/>
                                    </p:animScale>
                                    <p:animScale>
                                      <p:cBhvr>
                                        <p:cTn id="42" dur="26">
                                          <p:stCondLst>
                                            <p:cond delay="1808"/>
                                          </p:stCondLst>
                                        </p:cTn>
                                        <p:tgtEl>
                                          <p:spTgt spid="10">
                                            <p:txEl>
                                              <p:pRg st="1" end="1"/>
                                            </p:txEl>
                                          </p:spTgt>
                                        </p:tgtEl>
                                      </p:cBhvr>
                                      <p:to x="100000" y="95000"/>
                                    </p:animScale>
                                    <p:animScale>
                                      <p:cBhvr>
                                        <p:cTn id="43" dur="166" decel="50000">
                                          <p:stCondLst>
                                            <p:cond delay="1834"/>
                                          </p:stCondLst>
                                        </p:cTn>
                                        <p:tgtEl>
                                          <p:spTgt spid="10">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10">
                                            <p:txEl>
                                              <p:pRg st="2" end="2"/>
                                            </p:txEl>
                                          </p:spTgt>
                                        </p:tgtEl>
                                        <p:attrNameLst>
                                          <p:attrName>style.visibility</p:attrName>
                                        </p:attrNameLst>
                                      </p:cBhvr>
                                      <p:to>
                                        <p:strVal val="visible"/>
                                      </p:to>
                                    </p:set>
                                    <p:animEffect transition="in" filter="wipe(down)">
                                      <p:cBhvr>
                                        <p:cTn id="48" dur="580">
                                          <p:stCondLst>
                                            <p:cond delay="0"/>
                                          </p:stCondLst>
                                        </p:cTn>
                                        <p:tgtEl>
                                          <p:spTgt spid="10">
                                            <p:txEl>
                                              <p:pRg st="2" end="2"/>
                                            </p:txEl>
                                          </p:spTgt>
                                        </p:tgtEl>
                                      </p:cBhvr>
                                    </p:animEffect>
                                    <p:anim calcmode="lin" valueType="num">
                                      <p:cBhvr>
                                        <p:cTn id="49" dur="1822" tmFilter="0,0; 0.14,0.36; 0.43,0.73; 0.71,0.91; 1.0,1.0">
                                          <p:stCondLst>
                                            <p:cond delay="0"/>
                                          </p:stCondLst>
                                        </p:cTn>
                                        <p:tgtEl>
                                          <p:spTgt spid="10">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0">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0">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0">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0">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10">
                                            <p:txEl>
                                              <p:pRg st="2" end="2"/>
                                            </p:txEl>
                                          </p:spTgt>
                                        </p:tgtEl>
                                      </p:cBhvr>
                                      <p:to x="100000" y="60000"/>
                                    </p:animScale>
                                    <p:animScale>
                                      <p:cBhvr>
                                        <p:cTn id="55" dur="166" decel="50000">
                                          <p:stCondLst>
                                            <p:cond delay="676"/>
                                          </p:stCondLst>
                                        </p:cTn>
                                        <p:tgtEl>
                                          <p:spTgt spid="10">
                                            <p:txEl>
                                              <p:pRg st="2" end="2"/>
                                            </p:txEl>
                                          </p:spTgt>
                                        </p:tgtEl>
                                      </p:cBhvr>
                                      <p:to x="100000" y="100000"/>
                                    </p:animScale>
                                    <p:animScale>
                                      <p:cBhvr>
                                        <p:cTn id="56" dur="26">
                                          <p:stCondLst>
                                            <p:cond delay="1312"/>
                                          </p:stCondLst>
                                        </p:cTn>
                                        <p:tgtEl>
                                          <p:spTgt spid="10">
                                            <p:txEl>
                                              <p:pRg st="2" end="2"/>
                                            </p:txEl>
                                          </p:spTgt>
                                        </p:tgtEl>
                                      </p:cBhvr>
                                      <p:to x="100000" y="80000"/>
                                    </p:animScale>
                                    <p:animScale>
                                      <p:cBhvr>
                                        <p:cTn id="57" dur="166" decel="50000">
                                          <p:stCondLst>
                                            <p:cond delay="1338"/>
                                          </p:stCondLst>
                                        </p:cTn>
                                        <p:tgtEl>
                                          <p:spTgt spid="10">
                                            <p:txEl>
                                              <p:pRg st="2" end="2"/>
                                            </p:txEl>
                                          </p:spTgt>
                                        </p:tgtEl>
                                      </p:cBhvr>
                                      <p:to x="100000" y="100000"/>
                                    </p:animScale>
                                    <p:animScale>
                                      <p:cBhvr>
                                        <p:cTn id="58" dur="26">
                                          <p:stCondLst>
                                            <p:cond delay="1642"/>
                                          </p:stCondLst>
                                        </p:cTn>
                                        <p:tgtEl>
                                          <p:spTgt spid="10">
                                            <p:txEl>
                                              <p:pRg st="2" end="2"/>
                                            </p:txEl>
                                          </p:spTgt>
                                        </p:tgtEl>
                                      </p:cBhvr>
                                      <p:to x="100000" y="90000"/>
                                    </p:animScale>
                                    <p:animScale>
                                      <p:cBhvr>
                                        <p:cTn id="59" dur="166" decel="50000">
                                          <p:stCondLst>
                                            <p:cond delay="1668"/>
                                          </p:stCondLst>
                                        </p:cTn>
                                        <p:tgtEl>
                                          <p:spTgt spid="10">
                                            <p:txEl>
                                              <p:pRg st="2" end="2"/>
                                            </p:txEl>
                                          </p:spTgt>
                                        </p:tgtEl>
                                      </p:cBhvr>
                                      <p:to x="100000" y="100000"/>
                                    </p:animScale>
                                    <p:animScale>
                                      <p:cBhvr>
                                        <p:cTn id="60" dur="26">
                                          <p:stCondLst>
                                            <p:cond delay="1808"/>
                                          </p:stCondLst>
                                        </p:cTn>
                                        <p:tgtEl>
                                          <p:spTgt spid="10">
                                            <p:txEl>
                                              <p:pRg st="2" end="2"/>
                                            </p:txEl>
                                          </p:spTgt>
                                        </p:tgtEl>
                                      </p:cBhvr>
                                      <p:to x="100000" y="95000"/>
                                    </p:animScale>
                                    <p:animScale>
                                      <p:cBhvr>
                                        <p:cTn id="61" dur="166" decel="50000">
                                          <p:stCondLst>
                                            <p:cond delay="1834"/>
                                          </p:stCondLst>
                                        </p:cTn>
                                        <p:tgtEl>
                                          <p:spTgt spid="10">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0">
                                            <p:txEl>
                                              <p:pRg st="3" end="3"/>
                                            </p:txEl>
                                          </p:spTgt>
                                        </p:tgtEl>
                                        <p:attrNameLst>
                                          <p:attrName>style.visibility</p:attrName>
                                        </p:attrNameLst>
                                      </p:cBhvr>
                                      <p:to>
                                        <p:strVal val="visible"/>
                                      </p:to>
                                    </p:set>
                                    <p:animEffect transition="in" filter="wipe(down)">
                                      <p:cBhvr>
                                        <p:cTn id="66" dur="580">
                                          <p:stCondLst>
                                            <p:cond delay="0"/>
                                          </p:stCondLst>
                                        </p:cTn>
                                        <p:tgtEl>
                                          <p:spTgt spid="10">
                                            <p:txEl>
                                              <p:pRg st="3" end="3"/>
                                            </p:txEl>
                                          </p:spTgt>
                                        </p:tgtEl>
                                      </p:cBhvr>
                                    </p:animEffect>
                                    <p:anim calcmode="lin" valueType="num">
                                      <p:cBhvr>
                                        <p:cTn id="67" dur="1822" tmFilter="0,0; 0.14,0.36; 0.43,0.73; 0.71,0.91; 1.0,1.0">
                                          <p:stCondLst>
                                            <p:cond delay="0"/>
                                          </p:stCondLst>
                                        </p:cTn>
                                        <p:tgtEl>
                                          <p:spTgt spid="10">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0">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0">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0">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0">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10">
                                            <p:txEl>
                                              <p:pRg st="3" end="3"/>
                                            </p:txEl>
                                          </p:spTgt>
                                        </p:tgtEl>
                                      </p:cBhvr>
                                      <p:to x="100000" y="60000"/>
                                    </p:animScale>
                                    <p:animScale>
                                      <p:cBhvr>
                                        <p:cTn id="73" dur="166" decel="50000">
                                          <p:stCondLst>
                                            <p:cond delay="676"/>
                                          </p:stCondLst>
                                        </p:cTn>
                                        <p:tgtEl>
                                          <p:spTgt spid="10">
                                            <p:txEl>
                                              <p:pRg st="3" end="3"/>
                                            </p:txEl>
                                          </p:spTgt>
                                        </p:tgtEl>
                                      </p:cBhvr>
                                      <p:to x="100000" y="100000"/>
                                    </p:animScale>
                                    <p:animScale>
                                      <p:cBhvr>
                                        <p:cTn id="74" dur="26">
                                          <p:stCondLst>
                                            <p:cond delay="1312"/>
                                          </p:stCondLst>
                                        </p:cTn>
                                        <p:tgtEl>
                                          <p:spTgt spid="10">
                                            <p:txEl>
                                              <p:pRg st="3" end="3"/>
                                            </p:txEl>
                                          </p:spTgt>
                                        </p:tgtEl>
                                      </p:cBhvr>
                                      <p:to x="100000" y="80000"/>
                                    </p:animScale>
                                    <p:animScale>
                                      <p:cBhvr>
                                        <p:cTn id="75" dur="166" decel="50000">
                                          <p:stCondLst>
                                            <p:cond delay="1338"/>
                                          </p:stCondLst>
                                        </p:cTn>
                                        <p:tgtEl>
                                          <p:spTgt spid="10">
                                            <p:txEl>
                                              <p:pRg st="3" end="3"/>
                                            </p:txEl>
                                          </p:spTgt>
                                        </p:tgtEl>
                                      </p:cBhvr>
                                      <p:to x="100000" y="100000"/>
                                    </p:animScale>
                                    <p:animScale>
                                      <p:cBhvr>
                                        <p:cTn id="76" dur="26">
                                          <p:stCondLst>
                                            <p:cond delay="1642"/>
                                          </p:stCondLst>
                                        </p:cTn>
                                        <p:tgtEl>
                                          <p:spTgt spid="10">
                                            <p:txEl>
                                              <p:pRg st="3" end="3"/>
                                            </p:txEl>
                                          </p:spTgt>
                                        </p:tgtEl>
                                      </p:cBhvr>
                                      <p:to x="100000" y="90000"/>
                                    </p:animScale>
                                    <p:animScale>
                                      <p:cBhvr>
                                        <p:cTn id="77" dur="166" decel="50000">
                                          <p:stCondLst>
                                            <p:cond delay="1668"/>
                                          </p:stCondLst>
                                        </p:cTn>
                                        <p:tgtEl>
                                          <p:spTgt spid="10">
                                            <p:txEl>
                                              <p:pRg st="3" end="3"/>
                                            </p:txEl>
                                          </p:spTgt>
                                        </p:tgtEl>
                                      </p:cBhvr>
                                      <p:to x="100000" y="100000"/>
                                    </p:animScale>
                                    <p:animScale>
                                      <p:cBhvr>
                                        <p:cTn id="78" dur="26">
                                          <p:stCondLst>
                                            <p:cond delay="1808"/>
                                          </p:stCondLst>
                                        </p:cTn>
                                        <p:tgtEl>
                                          <p:spTgt spid="10">
                                            <p:txEl>
                                              <p:pRg st="3" end="3"/>
                                            </p:txEl>
                                          </p:spTgt>
                                        </p:tgtEl>
                                      </p:cBhvr>
                                      <p:to x="100000" y="95000"/>
                                    </p:animScale>
                                    <p:animScale>
                                      <p:cBhvr>
                                        <p:cTn id="79" dur="166" decel="50000">
                                          <p:stCondLst>
                                            <p:cond delay="1834"/>
                                          </p:stCondLst>
                                        </p:cTn>
                                        <p:tgtEl>
                                          <p:spTgt spid="10">
                                            <p:txEl>
                                              <p:pRg st="3" end="3"/>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10">
                                            <p:txEl>
                                              <p:pRg st="4" end="4"/>
                                            </p:txEl>
                                          </p:spTgt>
                                        </p:tgtEl>
                                        <p:attrNameLst>
                                          <p:attrName>style.visibility</p:attrName>
                                        </p:attrNameLst>
                                      </p:cBhvr>
                                      <p:to>
                                        <p:strVal val="visible"/>
                                      </p:to>
                                    </p:set>
                                    <p:animEffect transition="in" filter="wipe(down)">
                                      <p:cBhvr>
                                        <p:cTn id="84" dur="580">
                                          <p:stCondLst>
                                            <p:cond delay="0"/>
                                          </p:stCondLst>
                                        </p:cTn>
                                        <p:tgtEl>
                                          <p:spTgt spid="10">
                                            <p:txEl>
                                              <p:pRg st="4" end="4"/>
                                            </p:txEl>
                                          </p:spTgt>
                                        </p:tgtEl>
                                      </p:cBhvr>
                                    </p:animEffect>
                                    <p:anim calcmode="lin" valueType="num">
                                      <p:cBhvr>
                                        <p:cTn id="85" dur="1822" tmFilter="0,0; 0.14,0.36; 0.43,0.73; 0.71,0.91; 1.0,1.0">
                                          <p:stCondLst>
                                            <p:cond delay="0"/>
                                          </p:stCondLst>
                                        </p:cTn>
                                        <p:tgtEl>
                                          <p:spTgt spid="10">
                                            <p:txEl>
                                              <p:pRg st="4" end="4"/>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10">
                                            <p:txEl>
                                              <p:pRg st="4" end="4"/>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10">
                                            <p:txEl>
                                              <p:pRg st="4" end="4"/>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10">
                                            <p:txEl>
                                              <p:pRg st="4" end="4"/>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10">
                                            <p:txEl>
                                              <p:pRg st="4" end="4"/>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10">
                                            <p:txEl>
                                              <p:pRg st="4" end="4"/>
                                            </p:txEl>
                                          </p:spTgt>
                                        </p:tgtEl>
                                      </p:cBhvr>
                                      <p:to x="100000" y="60000"/>
                                    </p:animScale>
                                    <p:animScale>
                                      <p:cBhvr>
                                        <p:cTn id="91" dur="166" decel="50000">
                                          <p:stCondLst>
                                            <p:cond delay="676"/>
                                          </p:stCondLst>
                                        </p:cTn>
                                        <p:tgtEl>
                                          <p:spTgt spid="10">
                                            <p:txEl>
                                              <p:pRg st="4" end="4"/>
                                            </p:txEl>
                                          </p:spTgt>
                                        </p:tgtEl>
                                      </p:cBhvr>
                                      <p:to x="100000" y="100000"/>
                                    </p:animScale>
                                    <p:animScale>
                                      <p:cBhvr>
                                        <p:cTn id="92" dur="26">
                                          <p:stCondLst>
                                            <p:cond delay="1312"/>
                                          </p:stCondLst>
                                        </p:cTn>
                                        <p:tgtEl>
                                          <p:spTgt spid="10">
                                            <p:txEl>
                                              <p:pRg st="4" end="4"/>
                                            </p:txEl>
                                          </p:spTgt>
                                        </p:tgtEl>
                                      </p:cBhvr>
                                      <p:to x="100000" y="80000"/>
                                    </p:animScale>
                                    <p:animScale>
                                      <p:cBhvr>
                                        <p:cTn id="93" dur="166" decel="50000">
                                          <p:stCondLst>
                                            <p:cond delay="1338"/>
                                          </p:stCondLst>
                                        </p:cTn>
                                        <p:tgtEl>
                                          <p:spTgt spid="10">
                                            <p:txEl>
                                              <p:pRg st="4" end="4"/>
                                            </p:txEl>
                                          </p:spTgt>
                                        </p:tgtEl>
                                      </p:cBhvr>
                                      <p:to x="100000" y="100000"/>
                                    </p:animScale>
                                    <p:animScale>
                                      <p:cBhvr>
                                        <p:cTn id="94" dur="26">
                                          <p:stCondLst>
                                            <p:cond delay="1642"/>
                                          </p:stCondLst>
                                        </p:cTn>
                                        <p:tgtEl>
                                          <p:spTgt spid="10">
                                            <p:txEl>
                                              <p:pRg st="4" end="4"/>
                                            </p:txEl>
                                          </p:spTgt>
                                        </p:tgtEl>
                                      </p:cBhvr>
                                      <p:to x="100000" y="90000"/>
                                    </p:animScale>
                                    <p:animScale>
                                      <p:cBhvr>
                                        <p:cTn id="95" dur="166" decel="50000">
                                          <p:stCondLst>
                                            <p:cond delay="1668"/>
                                          </p:stCondLst>
                                        </p:cTn>
                                        <p:tgtEl>
                                          <p:spTgt spid="10">
                                            <p:txEl>
                                              <p:pRg st="4" end="4"/>
                                            </p:txEl>
                                          </p:spTgt>
                                        </p:tgtEl>
                                      </p:cBhvr>
                                      <p:to x="100000" y="100000"/>
                                    </p:animScale>
                                    <p:animScale>
                                      <p:cBhvr>
                                        <p:cTn id="96" dur="26">
                                          <p:stCondLst>
                                            <p:cond delay="1808"/>
                                          </p:stCondLst>
                                        </p:cTn>
                                        <p:tgtEl>
                                          <p:spTgt spid="10">
                                            <p:txEl>
                                              <p:pRg st="4" end="4"/>
                                            </p:txEl>
                                          </p:spTgt>
                                        </p:tgtEl>
                                      </p:cBhvr>
                                      <p:to x="100000" y="95000"/>
                                    </p:animScale>
                                    <p:animScale>
                                      <p:cBhvr>
                                        <p:cTn id="97" dur="166" decel="50000">
                                          <p:stCondLst>
                                            <p:cond delay="1834"/>
                                          </p:stCondLst>
                                        </p:cTn>
                                        <p:tgtEl>
                                          <p:spTgt spid="10">
                                            <p:txEl>
                                              <p:pRg st="4" end="4"/>
                                            </p:txEl>
                                          </p:spTgt>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10">
                                            <p:txEl>
                                              <p:pRg st="5" end="5"/>
                                            </p:txEl>
                                          </p:spTgt>
                                        </p:tgtEl>
                                        <p:attrNameLst>
                                          <p:attrName>style.visibility</p:attrName>
                                        </p:attrNameLst>
                                      </p:cBhvr>
                                      <p:to>
                                        <p:strVal val="visible"/>
                                      </p:to>
                                    </p:set>
                                    <p:animEffect transition="in" filter="wipe(down)">
                                      <p:cBhvr>
                                        <p:cTn id="102" dur="580">
                                          <p:stCondLst>
                                            <p:cond delay="0"/>
                                          </p:stCondLst>
                                        </p:cTn>
                                        <p:tgtEl>
                                          <p:spTgt spid="10">
                                            <p:txEl>
                                              <p:pRg st="5" end="5"/>
                                            </p:txEl>
                                          </p:spTgt>
                                        </p:tgtEl>
                                      </p:cBhvr>
                                    </p:animEffect>
                                    <p:anim calcmode="lin" valueType="num">
                                      <p:cBhvr>
                                        <p:cTn id="103" dur="1822" tmFilter="0,0; 0.14,0.36; 0.43,0.73; 0.71,0.91; 1.0,1.0">
                                          <p:stCondLst>
                                            <p:cond delay="0"/>
                                          </p:stCondLst>
                                        </p:cTn>
                                        <p:tgtEl>
                                          <p:spTgt spid="10">
                                            <p:txEl>
                                              <p:pRg st="5" end="5"/>
                                            </p:txEl>
                                          </p:spTgt>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0">
                                            <p:txEl>
                                              <p:pRg st="5" end="5"/>
                                            </p:txEl>
                                          </p:spTgt>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0">
                                            <p:txEl>
                                              <p:pRg st="5" end="5"/>
                                            </p:txEl>
                                          </p:spTgt>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0">
                                            <p:txEl>
                                              <p:pRg st="5" end="5"/>
                                            </p:txEl>
                                          </p:spTgt>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0">
                                            <p:txEl>
                                              <p:pRg st="5" end="5"/>
                                            </p:txEl>
                                          </p:spTgt>
                                        </p:tgtEl>
                                        <p:attrNameLst>
                                          <p:attrName>ppt_y</p:attrName>
                                        </p:attrNameLst>
                                      </p:cBhvr>
                                      <p:tavLst>
                                        <p:tav tm="0" fmla="#ppt_y-sin(pi*$)/81">
                                          <p:val>
                                            <p:fltVal val="0"/>
                                          </p:val>
                                        </p:tav>
                                        <p:tav tm="100000">
                                          <p:val>
                                            <p:fltVal val="1"/>
                                          </p:val>
                                        </p:tav>
                                      </p:tavLst>
                                    </p:anim>
                                    <p:animScale>
                                      <p:cBhvr>
                                        <p:cTn id="108" dur="26">
                                          <p:stCondLst>
                                            <p:cond delay="650"/>
                                          </p:stCondLst>
                                        </p:cTn>
                                        <p:tgtEl>
                                          <p:spTgt spid="10">
                                            <p:txEl>
                                              <p:pRg st="5" end="5"/>
                                            </p:txEl>
                                          </p:spTgt>
                                        </p:tgtEl>
                                      </p:cBhvr>
                                      <p:to x="100000" y="60000"/>
                                    </p:animScale>
                                    <p:animScale>
                                      <p:cBhvr>
                                        <p:cTn id="109" dur="166" decel="50000">
                                          <p:stCondLst>
                                            <p:cond delay="676"/>
                                          </p:stCondLst>
                                        </p:cTn>
                                        <p:tgtEl>
                                          <p:spTgt spid="10">
                                            <p:txEl>
                                              <p:pRg st="5" end="5"/>
                                            </p:txEl>
                                          </p:spTgt>
                                        </p:tgtEl>
                                      </p:cBhvr>
                                      <p:to x="100000" y="100000"/>
                                    </p:animScale>
                                    <p:animScale>
                                      <p:cBhvr>
                                        <p:cTn id="110" dur="26">
                                          <p:stCondLst>
                                            <p:cond delay="1312"/>
                                          </p:stCondLst>
                                        </p:cTn>
                                        <p:tgtEl>
                                          <p:spTgt spid="10">
                                            <p:txEl>
                                              <p:pRg st="5" end="5"/>
                                            </p:txEl>
                                          </p:spTgt>
                                        </p:tgtEl>
                                      </p:cBhvr>
                                      <p:to x="100000" y="80000"/>
                                    </p:animScale>
                                    <p:animScale>
                                      <p:cBhvr>
                                        <p:cTn id="111" dur="166" decel="50000">
                                          <p:stCondLst>
                                            <p:cond delay="1338"/>
                                          </p:stCondLst>
                                        </p:cTn>
                                        <p:tgtEl>
                                          <p:spTgt spid="10">
                                            <p:txEl>
                                              <p:pRg st="5" end="5"/>
                                            </p:txEl>
                                          </p:spTgt>
                                        </p:tgtEl>
                                      </p:cBhvr>
                                      <p:to x="100000" y="100000"/>
                                    </p:animScale>
                                    <p:animScale>
                                      <p:cBhvr>
                                        <p:cTn id="112" dur="26">
                                          <p:stCondLst>
                                            <p:cond delay="1642"/>
                                          </p:stCondLst>
                                        </p:cTn>
                                        <p:tgtEl>
                                          <p:spTgt spid="10">
                                            <p:txEl>
                                              <p:pRg st="5" end="5"/>
                                            </p:txEl>
                                          </p:spTgt>
                                        </p:tgtEl>
                                      </p:cBhvr>
                                      <p:to x="100000" y="90000"/>
                                    </p:animScale>
                                    <p:animScale>
                                      <p:cBhvr>
                                        <p:cTn id="113" dur="166" decel="50000">
                                          <p:stCondLst>
                                            <p:cond delay="1668"/>
                                          </p:stCondLst>
                                        </p:cTn>
                                        <p:tgtEl>
                                          <p:spTgt spid="10">
                                            <p:txEl>
                                              <p:pRg st="5" end="5"/>
                                            </p:txEl>
                                          </p:spTgt>
                                        </p:tgtEl>
                                      </p:cBhvr>
                                      <p:to x="100000" y="100000"/>
                                    </p:animScale>
                                    <p:animScale>
                                      <p:cBhvr>
                                        <p:cTn id="114" dur="26">
                                          <p:stCondLst>
                                            <p:cond delay="1808"/>
                                          </p:stCondLst>
                                        </p:cTn>
                                        <p:tgtEl>
                                          <p:spTgt spid="10">
                                            <p:txEl>
                                              <p:pRg st="5" end="5"/>
                                            </p:txEl>
                                          </p:spTgt>
                                        </p:tgtEl>
                                      </p:cBhvr>
                                      <p:to x="100000" y="95000"/>
                                    </p:animScale>
                                    <p:animScale>
                                      <p:cBhvr>
                                        <p:cTn id="115" dur="166" decel="50000">
                                          <p:stCondLst>
                                            <p:cond delay="1834"/>
                                          </p:stCondLst>
                                        </p:cTn>
                                        <p:tgtEl>
                                          <p:spTgt spid="10">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3825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Rectangle 1"/>
          <p:cNvSpPr/>
          <p:nvPr/>
        </p:nvSpPr>
        <p:spPr>
          <a:xfrm>
            <a:off x="611560" y="751344"/>
            <a:ext cx="8280920" cy="5262979"/>
          </a:xfrm>
          <a:prstGeom prst="rect">
            <a:avLst/>
          </a:prstGeom>
        </p:spPr>
        <p:txBody>
          <a:bodyPr wrap="square">
            <a:spAutoFit/>
          </a:bodyPr>
          <a:lstStyle/>
          <a:p>
            <a:pPr algn="justLow"/>
            <a:r>
              <a:rPr lang="ar-SA" sz="2400" b="1" u="sng"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المحاسبة </a:t>
            </a:r>
            <a:r>
              <a:rPr lang="ar-SA" sz="2400" b="1" u="sng"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الخضراء </a:t>
            </a:r>
            <a:r>
              <a:rPr lang="en-US" sz="2400" b="1" u="sng"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Green Accounting</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بدأ اهتمام المحاسبين منذ نهاية القرن العشرين بالبيئة وبمعالجة الجوانب السلبية الناتجة عن استغلال البيئة والعمل على الإفصاح عن تلك الجوانب أو وصف آثارها نتيجة استغلال الإنسان للبيئة أو ممارسة نشاطاته من خلالها وقد ظهرت عدة مسميات في مجال المحاسبة تشير إلى هذا الجانب منها:</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أ. المحاسبة الخضراء.</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ب. المحاسبة البيئية من أجل التنمية المستديمة.</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ج. المحاسبة البيئية والاقتصادية.</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وأياً كانت التسمية فأنها تعني شمول وتكامل عملية القياس والإفصاح المحاسبي والاقتصادي للأنشطة والبرامج التي تؤثر على البيئة والتي تمارسها الوحدات الاقتصادية للوفاء باحتياجات الأطراف المختلفة في المجتمع، ويتوسع آخرون في تحديد مفهوم المحاسبة البيئية فيرون بأنها " تحديد وقياس تكاليف الأنشطة البيئية واستخدام تلك المعلومات في صنع قرارات الإدارة البيئية بهدف تخفيض الآثار البيئية السلبية للأنشطة والأنظمة البيئية </a:t>
            </a:r>
            <a:r>
              <a:rPr lang="ar-SA" sz="24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وإزالتها</a:t>
            </a:r>
            <a:endParaRPr lang="en-US" sz="2400" dirty="0">
              <a:solidFill>
                <a:srgbClr val="FFFF00"/>
              </a:solidFill>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3825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Rectangle 1"/>
          <p:cNvSpPr/>
          <p:nvPr/>
        </p:nvSpPr>
        <p:spPr>
          <a:xfrm>
            <a:off x="179512" y="548680"/>
            <a:ext cx="8784976" cy="6124754"/>
          </a:xfrm>
          <a:prstGeom prst="rect">
            <a:avLst/>
          </a:prstGeom>
        </p:spPr>
        <p:txBody>
          <a:bodyPr wrap="square">
            <a:spAutoFit/>
          </a:bodyPr>
          <a:lstStyle/>
          <a:p>
            <a:pPr algn="justLow"/>
            <a:r>
              <a:rPr lang="ar-SA" sz="28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تعرف المحاسبة الخضراء(</a:t>
            </a:r>
            <a:r>
              <a:rPr lang="en-US" sz="28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Green accounting</a:t>
            </a:r>
            <a:r>
              <a:rPr lang="ar-SA" sz="28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وبحسب تعريف وكالة حماية البيئة للولايات المتحدة </a:t>
            </a:r>
            <a:r>
              <a:rPr lang="en-US" sz="28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Environmental Protection Agency( EPA)</a:t>
            </a:r>
            <a:r>
              <a:rPr lang="ar-IQ" sz="28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a:t>
            </a:r>
            <a:endParaRPr lang="en-US" sz="28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Low"/>
            <a:r>
              <a:rPr lang="ar-IQ" sz="28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بانها "تحديد وقياس تكاليف المواد والأنشطة البيئية واستخدام هذه المعلومات لاتخاذ قرارات الادارة البيئية،" أن المحاسبة الخضراء او المحاسبة البيئية من اجل التنمية المستديمة او المحاسبة البيئية وايا كانت التسمية فأنها تعني( شمول وتكامل عملية القياس والافصاح المحاسبي والاقتصادي للأنشطة والبرامج التي تؤثر في البيئة والتي تمارسها الوحدات الاقتصادية للوفاء باحتياجات الأطراف المختلفة في المجتمع</a:t>
            </a:r>
            <a:r>
              <a:rPr lang="ar-IQ" sz="28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a:t>
            </a:r>
            <a:r>
              <a:rPr lang="ar-SA" sz="2800" b="1" dirty="0">
                <a:solidFill>
                  <a:srgbClr val="FFFF00"/>
                </a:solidFill>
              </a:rPr>
              <a:t> أن مصطلح (المحاسبة الخضراء) الذي اعتمد في الوحدات الاقتصادية منذ عام 1980، وكما هو معروف أداة ادارية تستخدم لمجموعة متنوعة من الاهداف، مثل تحسين الاداء البيئي، والسيطرة على التكاليف، والاستثمار في تكنولوجيات " أنقى "، وتطوير العمليات والمنتجات "الصديقة للبيئة" ، وتشكيل القرارات المتعلقة بأنشطتهم و اعمالهم</a:t>
            </a:r>
            <a:r>
              <a:rPr lang="ar-IQ" sz="2800" b="1" dirty="0">
                <a:solidFill>
                  <a:srgbClr val="FFFF00"/>
                </a:solidFill>
              </a:rPr>
              <a:t>، ومن ثم القيام بالمعالجة المحاسبية لها </a:t>
            </a:r>
            <a:endParaRPr lang="en-US" sz="2800" dirty="0">
              <a:solidFill>
                <a:srgbClr val="FFFF00"/>
              </a:solidFill>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171400"/>
            <a:ext cx="9144000" cy="7029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Rectangle 1"/>
          <p:cNvSpPr/>
          <p:nvPr/>
        </p:nvSpPr>
        <p:spPr>
          <a:xfrm>
            <a:off x="107504" y="-23961"/>
            <a:ext cx="8712968" cy="6740307"/>
          </a:xfrm>
          <a:prstGeom prst="rect">
            <a:avLst/>
          </a:prstGeom>
        </p:spPr>
        <p:txBody>
          <a:bodyPr wrap="square">
            <a:spAutoFit/>
          </a:bodyPr>
          <a:lstStyle/>
          <a:p>
            <a:pPr algn="just"/>
            <a:r>
              <a:rPr lang="ar-IQ" sz="2400" b="1" dirty="0">
                <a:solidFill>
                  <a:srgbClr val="FFFF00"/>
                </a:solidFill>
                <a:ea typeface="Times New Roman" panose="02020603050405020304" pitchFamily="18" charset="0"/>
                <a:cs typeface="Simplified Arabic" panose="02020603050405020304" pitchFamily="18" charset="-78"/>
              </a:rPr>
              <a:t>وقد اصبحت الوحدات الاقتصادية قادرة على تمييز مدى اهمية وفرات مالية محتملة والتي يمكن تحقيقها عن تحسين الاداء البيئي . حيث اكتشفت بان تحسين كفاءة استخدام الطاقة والماء والمواد الاولية الاخرى سيؤدي ليس فقط الى تحسينات في البيئة كتخفيض استخدام الموارد وتقليل النفايات والانبعاثات ، ولكن كذلك تخفيضات مالية رئيسية محتملة كنتيجة لتقليل كلفة المواد المشتراة وكلفة معالجة النفايات . كما ان هناك منافع اساسية اخرى يمكن ان تحصل عليها المنظمة نتيجة لتحسين الاداء البيئي ، على سبيل المثال المقدرة على تصميم منتجات وخدمات حساسة للبيئة تهدف الى زيادة الاسواق والاعمال الخضراء  </a:t>
            </a:r>
            <a:r>
              <a:rPr lang="en-US" sz="2400" b="1" dirty="0">
                <a:solidFill>
                  <a:srgbClr val="FFFF00"/>
                </a:solidFill>
                <a:latin typeface="Simplified Arabic" panose="02020603050405020304" pitchFamily="18" charset="-78"/>
                <a:ea typeface="Times New Roman" panose="02020603050405020304" pitchFamily="18" charset="0"/>
              </a:rPr>
              <a:t>(Green Business &amp; Markets)</a:t>
            </a:r>
            <a:r>
              <a:rPr lang="ar-IQ" sz="2400" b="1" dirty="0">
                <a:solidFill>
                  <a:srgbClr val="FFFF00"/>
                </a:solidFill>
                <a:latin typeface="Simplified Arabic" panose="02020603050405020304" pitchFamily="18" charset="-78"/>
                <a:ea typeface="Times New Roman" panose="02020603050405020304" pitchFamily="18" charset="0"/>
              </a:rPr>
              <a:t> والمقدرة على الاستجابة للتغيرات التي تطرأ على القوانين البيئية بشكل اسرع وبكفاءة كلفوية . كذلك المحافظة على علاقات افضل مع اصحاب المصالح كالعملاء والممولين والمجتمع المحلي ،وتتضح اهمية قدرة المنظمة على الادارة الكفوءة للضغوط والتكاليف والمنافع المذكورة آنفا ، ولذلك فانها تحتاج الى انواع متعددة من الخبرات تشمل البيئية والفنية والمحاسبية والتمويلية والتسويقية والعلاقات العامة والإدارة العامة . اما فيما يتعلق بالمحاسبين فانهم يتمتعون بدور خاص بسبب قابليتهم للوصول الى المعلومات المالية للمنظمة ، وقابليتهم في تحسين نوعية المعلومات والتحقق منها ، والمهارات التي يمتلكونها في استخدام تلك المعلومات لدعم عملية اتخاذ القرارات الصائبة في مجالات الاعمال المتعددة كما هو الحال في تقييم الاستثمار واعداد الموازنات التخطيطية والتخطيط الستراتيجي طويل الاجل </a:t>
            </a:r>
            <a:endParaRPr lang="ar-IQ" sz="2400" dirty="0">
              <a:solidFill>
                <a:srgbClr val="FFFF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425</TotalTime>
  <Words>4312</Words>
  <Application>Microsoft Office PowerPoint</Application>
  <PresentationFormat>On-screen Show (4:3)</PresentationFormat>
  <Paragraphs>238</Paragraphs>
  <Slides>43</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43</vt:i4>
      </vt:variant>
    </vt:vector>
  </HeadingPairs>
  <TitlesOfParts>
    <vt:vector size="56" baseType="lpstr">
      <vt:lpstr>Arial Unicode MS</vt:lpstr>
      <vt:lpstr>MingLiU_HKSCS</vt:lpstr>
      <vt:lpstr>SimSun</vt:lpstr>
      <vt:lpstr>Arabic Transparent</vt:lpstr>
      <vt:lpstr>Arial</vt:lpstr>
      <vt:lpstr>Calibri</vt:lpstr>
      <vt:lpstr>Constantia</vt:lpstr>
      <vt:lpstr>Simplified Arabic</vt:lpstr>
      <vt:lpstr>Times New Roman</vt:lpstr>
      <vt:lpstr>Tw Cen MT</vt:lpstr>
      <vt:lpstr>Tw Cen MT Condensed</vt:lpstr>
      <vt:lpstr>Wingdings 3</vt:lpstr>
      <vt:lpstr>Integral</vt:lpstr>
      <vt:lpstr>PowerPoint Presentation</vt:lpstr>
      <vt:lpstr>محاضرة مقدمة من قبل  الاستاذ الدكتور منال جبار سرور  </vt:lpstr>
      <vt:lpstr>PowerPoint Presentation</vt:lpstr>
      <vt:lpstr>PowerPoint Presentation</vt:lpstr>
      <vt:lpstr>PowerPoint Presentation</vt:lpstr>
      <vt:lpstr>انواع التلوث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توضع المعلومات في هذه المرحلة موضع الاستفادة. فيتم استخدامها في الاستراتيجيات التنافسية المختلفة في مقارنة مرجعية benchmarking)) و هندسة عكسية     ( reverse-engineering)  و تحليل القيمة (Value Analysis) لغرض تحديد القيمة المضافة كما موضحة في الشكل  ( 17) أدناه . وتتكون هذه المرحلة من الخطوات الآتية : ١</dc:title>
  <dc:creator>Almustafa</dc:creator>
  <cp:lastModifiedBy>Faisal</cp:lastModifiedBy>
  <cp:revision>49</cp:revision>
  <dcterms:created xsi:type="dcterms:W3CDTF">2017-05-07T08:30:27Z</dcterms:created>
  <dcterms:modified xsi:type="dcterms:W3CDTF">2019-03-15T17:37:55Z</dcterms:modified>
</cp:coreProperties>
</file>