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1"/>
  </p:notesMasterIdLst>
  <p:handoutMasterIdLst>
    <p:handoutMasterId r:id="rId142"/>
  </p:handoutMasterIdLst>
  <p:sldIdLst>
    <p:sldId id="257" r:id="rId2"/>
    <p:sldId id="376" r:id="rId3"/>
    <p:sldId id="258" r:id="rId4"/>
    <p:sldId id="387" r:id="rId5"/>
    <p:sldId id="388" r:id="rId6"/>
    <p:sldId id="389" r:id="rId7"/>
    <p:sldId id="390" r:id="rId8"/>
    <p:sldId id="392" r:id="rId9"/>
    <p:sldId id="393" r:id="rId10"/>
    <p:sldId id="395" r:id="rId11"/>
    <p:sldId id="396" r:id="rId12"/>
    <p:sldId id="397" r:id="rId13"/>
    <p:sldId id="377" r:id="rId14"/>
    <p:sldId id="272" r:id="rId15"/>
    <p:sldId id="398" r:id="rId16"/>
    <p:sldId id="399" r:id="rId17"/>
    <p:sldId id="400" r:id="rId18"/>
    <p:sldId id="401" r:id="rId19"/>
    <p:sldId id="402" r:id="rId20"/>
    <p:sldId id="378" r:id="rId21"/>
    <p:sldId id="286" r:id="rId22"/>
    <p:sldId id="403" r:id="rId23"/>
    <p:sldId id="404" r:id="rId24"/>
    <p:sldId id="405" r:id="rId25"/>
    <p:sldId id="408" r:id="rId26"/>
    <p:sldId id="409" r:id="rId27"/>
    <p:sldId id="410" r:id="rId28"/>
    <p:sldId id="411" r:id="rId29"/>
    <p:sldId id="412" r:id="rId30"/>
    <p:sldId id="413" r:id="rId31"/>
    <p:sldId id="415" r:id="rId32"/>
    <p:sldId id="416" r:id="rId33"/>
    <p:sldId id="417" r:id="rId34"/>
    <p:sldId id="418" r:id="rId35"/>
    <p:sldId id="419" r:id="rId36"/>
    <p:sldId id="420" r:id="rId37"/>
    <p:sldId id="421" r:id="rId38"/>
    <p:sldId id="422" r:id="rId39"/>
    <p:sldId id="423" r:id="rId40"/>
    <p:sldId id="424" r:id="rId41"/>
    <p:sldId id="425" r:id="rId42"/>
    <p:sldId id="426" r:id="rId43"/>
    <p:sldId id="427" r:id="rId44"/>
    <p:sldId id="428" r:id="rId45"/>
    <p:sldId id="431" r:id="rId46"/>
    <p:sldId id="429" r:id="rId47"/>
    <p:sldId id="430" r:id="rId48"/>
    <p:sldId id="432" r:id="rId49"/>
    <p:sldId id="433" r:id="rId50"/>
    <p:sldId id="434" r:id="rId51"/>
    <p:sldId id="435" r:id="rId52"/>
    <p:sldId id="436" r:id="rId53"/>
    <p:sldId id="437" r:id="rId54"/>
    <p:sldId id="438" r:id="rId55"/>
    <p:sldId id="380" r:id="rId56"/>
    <p:sldId id="299" r:id="rId57"/>
    <p:sldId id="439" r:id="rId58"/>
    <p:sldId id="440" r:id="rId59"/>
    <p:sldId id="441" r:id="rId60"/>
    <p:sldId id="442" r:id="rId61"/>
    <p:sldId id="443" r:id="rId62"/>
    <p:sldId id="444" r:id="rId63"/>
    <p:sldId id="446" r:id="rId64"/>
    <p:sldId id="447" r:id="rId65"/>
    <p:sldId id="448" r:id="rId66"/>
    <p:sldId id="449" r:id="rId67"/>
    <p:sldId id="450" r:id="rId68"/>
    <p:sldId id="451" r:id="rId69"/>
    <p:sldId id="452" r:id="rId70"/>
    <p:sldId id="453" r:id="rId71"/>
    <p:sldId id="454" r:id="rId72"/>
    <p:sldId id="381" r:id="rId73"/>
    <p:sldId id="302" r:id="rId74"/>
    <p:sldId id="455" r:id="rId75"/>
    <p:sldId id="456" r:id="rId76"/>
    <p:sldId id="457" r:id="rId77"/>
    <p:sldId id="460" r:id="rId78"/>
    <p:sldId id="461" r:id="rId79"/>
    <p:sldId id="462" r:id="rId80"/>
    <p:sldId id="382" r:id="rId81"/>
    <p:sldId id="313" r:id="rId82"/>
    <p:sldId id="463" r:id="rId83"/>
    <p:sldId id="464" r:id="rId84"/>
    <p:sldId id="465" r:id="rId85"/>
    <p:sldId id="466" r:id="rId86"/>
    <p:sldId id="467" r:id="rId87"/>
    <p:sldId id="468" r:id="rId88"/>
    <p:sldId id="469" r:id="rId89"/>
    <p:sldId id="474" r:id="rId90"/>
    <p:sldId id="470" r:id="rId91"/>
    <p:sldId id="471" r:id="rId92"/>
    <p:sldId id="472" r:id="rId93"/>
    <p:sldId id="473" r:id="rId94"/>
    <p:sldId id="383" r:id="rId95"/>
    <p:sldId id="475" r:id="rId96"/>
    <p:sldId id="476" r:id="rId97"/>
    <p:sldId id="477" r:id="rId98"/>
    <p:sldId id="480" r:id="rId99"/>
    <p:sldId id="481" r:id="rId100"/>
    <p:sldId id="482" r:id="rId101"/>
    <p:sldId id="483" r:id="rId102"/>
    <p:sldId id="484" r:id="rId103"/>
    <p:sldId id="485" r:id="rId104"/>
    <p:sldId id="486" r:id="rId105"/>
    <p:sldId id="487" r:id="rId106"/>
    <p:sldId id="488" r:id="rId107"/>
    <p:sldId id="489" r:id="rId108"/>
    <p:sldId id="490" r:id="rId109"/>
    <p:sldId id="491" r:id="rId110"/>
    <p:sldId id="492" r:id="rId111"/>
    <p:sldId id="493" r:id="rId112"/>
    <p:sldId id="384" r:id="rId113"/>
    <p:sldId id="494" r:id="rId114"/>
    <p:sldId id="495" r:id="rId115"/>
    <p:sldId id="496" r:id="rId116"/>
    <p:sldId id="499" r:id="rId117"/>
    <p:sldId id="500" r:id="rId118"/>
    <p:sldId id="501" r:id="rId119"/>
    <p:sldId id="502" r:id="rId120"/>
    <p:sldId id="505" r:id="rId121"/>
    <p:sldId id="506" r:id="rId122"/>
    <p:sldId id="507" r:id="rId123"/>
    <p:sldId id="503" r:id="rId124"/>
    <p:sldId id="504" r:id="rId125"/>
    <p:sldId id="508" r:id="rId126"/>
    <p:sldId id="509" r:id="rId127"/>
    <p:sldId id="510" r:id="rId128"/>
    <p:sldId id="511" r:id="rId129"/>
    <p:sldId id="512" r:id="rId130"/>
    <p:sldId id="513" r:id="rId131"/>
    <p:sldId id="514" r:id="rId132"/>
    <p:sldId id="515" r:id="rId133"/>
    <p:sldId id="385" r:id="rId134"/>
    <p:sldId id="516" r:id="rId135"/>
    <p:sldId id="517" r:id="rId136"/>
    <p:sldId id="518" r:id="rId137"/>
    <p:sldId id="519" r:id="rId138"/>
    <p:sldId id="520" r:id="rId139"/>
    <p:sldId id="521" r:id="rId1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3741" autoAdjust="0"/>
  </p:normalViewPr>
  <p:slideViewPr>
    <p:cSldViewPr>
      <p:cViewPr varScale="1">
        <p:scale>
          <a:sx n="73" d="100"/>
          <a:sy n="73" d="100"/>
        </p:scale>
        <p:origin x="-139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A2CC80EE-F905-4DE8-AACC-45CE4B252712}" type="datetime8">
              <a:rPr lang="ar-IQ" smtClean="0"/>
              <a:t>23 شباط، 19</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IQ" smtClean="0"/>
              <a:t>اعداد الدكتورة امتثال الطائي</a:t>
            </a:r>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1A9D4868-64BC-4AC7-B175-D4D069A5D867}" type="slidenum">
              <a:rPr lang="ar-IQ" smtClean="0"/>
              <a:t>‹#›</a:t>
            </a:fld>
            <a:endParaRPr lang="ar-IQ"/>
          </a:p>
        </p:txBody>
      </p:sp>
    </p:spTree>
    <p:extLst>
      <p:ext uri="{BB962C8B-B14F-4D97-AF65-F5344CB8AC3E}">
        <p14:creationId xmlns:p14="http://schemas.microsoft.com/office/powerpoint/2010/main" val="40743265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E0D0A33-FC27-467C-97A8-C158FD82DE7C}" type="datetime8">
              <a:rPr lang="ar-IQ" smtClean="0"/>
              <a:t>23 شباط، 19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IQ" smtClean="0"/>
              <a:t>اعداد الدكتورة امتثال الطائي</a:t>
            </a:r>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2F1D952-C63D-4955-8F62-363E05401191}" type="slidenum">
              <a:rPr lang="ar-IQ" smtClean="0"/>
              <a:t>‹#›</a:t>
            </a:fld>
            <a:endParaRPr lang="ar-IQ"/>
          </a:p>
        </p:txBody>
      </p:sp>
    </p:spTree>
    <p:extLst>
      <p:ext uri="{BB962C8B-B14F-4D97-AF65-F5344CB8AC3E}">
        <p14:creationId xmlns:p14="http://schemas.microsoft.com/office/powerpoint/2010/main" val="2134197560"/>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1"/>
          </p:nvPr>
        </p:nvSpPr>
        <p:spPr/>
        <p:txBody>
          <a:bodyPr/>
          <a:lstStyle/>
          <a:p>
            <a:fld id="{72F1D952-C63D-4955-8F62-363E05401191}" type="slidenum">
              <a:rPr lang="ar-IQ" smtClean="0"/>
              <a:t>14</a:t>
            </a:fld>
            <a:endParaRPr lang="ar-IQ"/>
          </a:p>
        </p:txBody>
      </p:sp>
    </p:spTree>
    <p:extLst>
      <p:ext uri="{BB962C8B-B14F-4D97-AF65-F5344CB8AC3E}">
        <p14:creationId xmlns:p14="http://schemas.microsoft.com/office/powerpoint/2010/main" val="3655679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129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139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39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49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1"/>
          </p:nvPr>
        </p:nvSpPr>
        <p:spPr/>
        <p:txBody>
          <a:bodyPr/>
          <a:lstStyle/>
          <a:p>
            <a:fld id="{72F1D952-C63D-4955-8F62-363E05401191}" type="slidenum">
              <a:rPr lang="ar-IQ" smtClean="0"/>
              <a:t>56</a:t>
            </a:fld>
            <a:endParaRPr lang="ar-IQ"/>
          </a:p>
        </p:txBody>
      </p:sp>
    </p:spTree>
    <p:extLst>
      <p:ext uri="{BB962C8B-B14F-4D97-AF65-F5344CB8AC3E}">
        <p14:creationId xmlns:p14="http://schemas.microsoft.com/office/powerpoint/2010/main" val="36556791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59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69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1"/>
          </p:nvPr>
        </p:nvSpPr>
        <p:spPr/>
        <p:txBody>
          <a:bodyPr/>
          <a:lstStyle/>
          <a:p>
            <a:fld id="{72F1D952-C63D-4955-8F62-363E05401191}" type="slidenum">
              <a:rPr lang="ar-IQ" smtClean="0"/>
              <a:t>73</a:t>
            </a:fld>
            <a:endParaRPr lang="ar-IQ"/>
          </a:p>
        </p:txBody>
      </p:sp>
    </p:spTree>
    <p:extLst>
      <p:ext uri="{BB962C8B-B14F-4D97-AF65-F5344CB8AC3E}">
        <p14:creationId xmlns:p14="http://schemas.microsoft.com/office/powerpoint/2010/main" val="36556791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79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1"/>
          </p:nvPr>
        </p:nvSpPr>
        <p:spPr/>
        <p:txBody>
          <a:bodyPr/>
          <a:lstStyle/>
          <a:p>
            <a:fld id="{72F1D952-C63D-4955-8F62-363E05401191}" type="slidenum">
              <a:rPr lang="ar-IQ" smtClean="0"/>
              <a:t>81</a:t>
            </a:fld>
            <a:endParaRPr lang="ar-IQ"/>
          </a:p>
        </p:txBody>
      </p:sp>
    </p:spTree>
    <p:extLst>
      <p:ext uri="{BB962C8B-B14F-4D97-AF65-F5344CB8AC3E}">
        <p14:creationId xmlns:p14="http://schemas.microsoft.com/office/powerpoint/2010/main" val="36556791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1"/>
          </p:nvPr>
        </p:nvSpPr>
        <p:spPr/>
        <p:txBody>
          <a:bodyPr/>
          <a:lstStyle/>
          <a:p>
            <a:fld id="{72F1D952-C63D-4955-8F62-363E05401191}" type="slidenum">
              <a:rPr lang="ar-IQ" smtClean="0"/>
              <a:t>21</a:t>
            </a:fld>
            <a:endParaRPr lang="ar-IQ"/>
          </a:p>
        </p:txBody>
      </p:sp>
    </p:spTree>
    <p:extLst>
      <p:ext uri="{BB962C8B-B14F-4D97-AF65-F5344CB8AC3E}">
        <p14:creationId xmlns:p14="http://schemas.microsoft.com/office/powerpoint/2010/main" val="365567915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89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99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102</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23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109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110</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111</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113</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114</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115</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116</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117</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118</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Footer Placeholder 3"/>
          <p:cNvSpPr>
            <a:spLocks noGrp="1"/>
          </p:cNvSpPr>
          <p:nvPr>
            <p:ph type="ftr" sz="quarter" idx="10"/>
          </p:nvPr>
        </p:nvSpPr>
        <p:spPr/>
        <p:txBody>
          <a:bodyPr/>
          <a:lstStyle/>
          <a:p>
            <a:r>
              <a:rPr lang="ar-IQ" smtClean="0">
                <a:solidFill>
                  <a:prstClr val="black"/>
                </a:solidFill>
              </a:rPr>
              <a:t>اعداد الدكتورة امتثال الطائي</a:t>
            </a:r>
            <a:endParaRPr lang="ar-IQ">
              <a:solidFill>
                <a:prstClr val="black"/>
              </a:solidFill>
            </a:endParaRPr>
          </a:p>
        </p:txBody>
      </p:sp>
      <p:sp>
        <p:nvSpPr>
          <p:cNvPr id="5" name="Slide Number Placeholder 4"/>
          <p:cNvSpPr>
            <a:spLocks noGrp="1"/>
          </p:cNvSpPr>
          <p:nvPr>
            <p:ph type="sldNum" sz="quarter" idx="11"/>
          </p:nvPr>
        </p:nvSpPr>
        <p:spPr/>
        <p:txBody>
          <a:bodyPr/>
          <a:lstStyle/>
          <a:p>
            <a:fld id="{72F1D952-C63D-4955-8F62-363E05401191}" type="slidenum">
              <a:rPr lang="ar-IQ" smtClean="0">
                <a:solidFill>
                  <a:prstClr val="black"/>
                </a:solidFill>
              </a:rPr>
              <a:pPr/>
              <a:t>119</a:t>
            </a:fld>
            <a:endParaRPr lang="ar-IQ">
              <a:solidFill>
                <a:prstClr val="black"/>
              </a:solidFill>
            </a:endParaRPr>
          </a:p>
        </p:txBody>
      </p:sp>
    </p:spTree>
    <p:extLst>
      <p:ext uri="{BB962C8B-B14F-4D97-AF65-F5344CB8AC3E}">
        <p14:creationId xmlns:p14="http://schemas.microsoft.com/office/powerpoint/2010/main" val="365567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7CF7B1B-9995-4546-A9BB-14743C35CE10}" type="datetime8">
              <a:rPr lang="ar-IQ" smtClean="0"/>
              <a:t>23 شباط، 19</a:t>
            </a:fld>
            <a:endParaRPr lang="ar-IQ"/>
          </a:p>
        </p:txBody>
      </p:sp>
      <p:sp>
        <p:nvSpPr>
          <p:cNvPr id="5" name="Footer Placeholder 4"/>
          <p:cNvSpPr>
            <a:spLocks noGrp="1"/>
          </p:cNvSpPr>
          <p:nvPr>
            <p:ph type="ftr" sz="quarter" idx="11"/>
          </p:nvPr>
        </p:nvSpPr>
        <p:spPr/>
        <p:txBody>
          <a:bodyPr/>
          <a:lstStyle/>
          <a:p>
            <a:r>
              <a:rPr lang="ar-IQ" smtClean="0"/>
              <a:t>اعداد الدكتورة امتثال الطائي</a:t>
            </a:r>
            <a:endParaRPr lang="ar-IQ"/>
          </a:p>
        </p:txBody>
      </p:sp>
      <p:sp>
        <p:nvSpPr>
          <p:cNvPr id="6" name="Slide Number Placeholder 5"/>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3576155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35E75F3-B183-40DB-A517-148475C09187}" type="datetime8">
              <a:rPr lang="ar-IQ" smtClean="0"/>
              <a:t>23 شباط، 19</a:t>
            </a:fld>
            <a:endParaRPr lang="ar-IQ"/>
          </a:p>
        </p:txBody>
      </p:sp>
      <p:sp>
        <p:nvSpPr>
          <p:cNvPr id="5" name="Footer Placeholder 4"/>
          <p:cNvSpPr>
            <a:spLocks noGrp="1"/>
          </p:cNvSpPr>
          <p:nvPr>
            <p:ph type="ftr" sz="quarter" idx="11"/>
          </p:nvPr>
        </p:nvSpPr>
        <p:spPr/>
        <p:txBody>
          <a:bodyPr/>
          <a:lstStyle/>
          <a:p>
            <a:r>
              <a:rPr lang="ar-IQ" smtClean="0"/>
              <a:t>اعداد الدكتورة امتثال الطائي</a:t>
            </a:r>
            <a:endParaRPr lang="ar-IQ"/>
          </a:p>
        </p:txBody>
      </p:sp>
      <p:sp>
        <p:nvSpPr>
          <p:cNvPr id="6" name="Slide Number Placeholder 5"/>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63714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A23FE8-B4D2-4CF1-987E-73E2F13A529C}" type="datetime8">
              <a:rPr lang="ar-IQ" smtClean="0"/>
              <a:t>23 شباط، 19</a:t>
            </a:fld>
            <a:endParaRPr lang="ar-IQ"/>
          </a:p>
        </p:txBody>
      </p:sp>
      <p:sp>
        <p:nvSpPr>
          <p:cNvPr id="5" name="Footer Placeholder 4"/>
          <p:cNvSpPr>
            <a:spLocks noGrp="1"/>
          </p:cNvSpPr>
          <p:nvPr>
            <p:ph type="ftr" sz="quarter" idx="11"/>
          </p:nvPr>
        </p:nvSpPr>
        <p:spPr/>
        <p:txBody>
          <a:bodyPr/>
          <a:lstStyle/>
          <a:p>
            <a:r>
              <a:rPr lang="ar-IQ" smtClean="0"/>
              <a:t>اعداد الدكتورة امتثال الطائي</a:t>
            </a:r>
            <a:endParaRPr lang="ar-IQ"/>
          </a:p>
        </p:txBody>
      </p:sp>
      <p:sp>
        <p:nvSpPr>
          <p:cNvPr id="6" name="Slide Number Placeholder 5"/>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217030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63FCF29-B143-4A42-9BB2-8D51D5C2DC81}" type="datetime8">
              <a:rPr lang="ar-IQ" smtClean="0"/>
              <a:t>23 شباط، 19</a:t>
            </a:fld>
            <a:endParaRPr lang="ar-IQ"/>
          </a:p>
        </p:txBody>
      </p:sp>
      <p:sp>
        <p:nvSpPr>
          <p:cNvPr id="5" name="Footer Placeholder 4"/>
          <p:cNvSpPr>
            <a:spLocks noGrp="1"/>
          </p:cNvSpPr>
          <p:nvPr>
            <p:ph type="ftr" sz="quarter" idx="11"/>
          </p:nvPr>
        </p:nvSpPr>
        <p:spPr/>
        <p:txBody>
          <a:bodyPr/>
          <a:lstStyle/>
          <a:p>
            <a:r>
              <a:rPr lang="ar-IQ" smtClean="0"/>
              <a:t>اعداد الدكتورة امتثال الطائي</a:t>
            </a:r>
            <a:endParaRPr lang="ar-IQ"/>
          </a:p>
        </p:txBody>
      </p:sp>
      <p:sp>
        <p:nvSpPr>
          <p:cNvPr id="6" name="Slide Number Placeholder 5"/>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342008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C140-154E-4F95-95D4-3012E3381AB3}" type="datetime8">
              <a:rPr lang="ar-IQ" smtClean="0"/>
              <a:t>23 شباط، 19</a:t>
            </a:fld>
            <a:endParaRPr lang="ar-IQ"/>
          </a:p>
        </p:txBody>
      </p:sp>
      <p:sp>
        <p:nvSpPr>
          <p:cNvPr id="5" name="Footer Placeholder 4"/>
          <p:cNvSpPr>
            <a:spLocks noGrp="1"/>
          </p:cNvSpPr>
          <p:nvPr>
            <p:ph type="ftr" sz="quarter" idx="11"/>
          </p:nvPr>
        </p:nvSpPr>
        <p:spPr/>
        <p:txBody>
          <a:bodyPr/>
          <a:lstStyle/>
          <a:p>
            <a:r>
              <a:rPr lang="ar-IQ" smtClean="0"/>
              <a:t>اعداد الدكتورة امتثال الطائي</a:t>
            </a:r>
            <a:endParaRPr lang="ar-IQ"/>
          </a:p>
        </p:txBody>
      </p:sp>
      <p:sp>
        <p:nvSpPr>
          <p:cNvPr id="6" name="Slide Number Placeholder 5"/>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227397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1396969-96D0-4117-9D6C-44DC5ED04CAF}" type="datetime8">
              <a:rPr lang="ar-IQ" smtClean="0"/>
              <a:t>23 شباط، 19</a:t>
            </a:fld>
            <a:endParaRPr lang="ar-IQ"/>
          </a:p>
        </p:txBody>
      </p:sp>
      <p:sp>
        <p:nvSpPr>
          <p:cNvPr id="6" name="Footer Placeholder 5"/>
          <p:cNvSpPr>
            <a:spLocks noGrp="1"/>
          </p:cNvSpPr>
          <p:nvPr>
            <p:ph type="ftr" sz="quarter" idx="11"/>
          </p:nvPr>
        </p:nvSpPr>
        <p:spPr/>
        <p:txBody>
          <a:bodyPr/>
          <a:lstStyle/>
          <a:p>
            <a:r>
              <a:rPr lang="ar-IQ" smtClean="0"/>
              <a:t>اعداد الدكتورة امتثال الطائي</a:t>
            </a:r>
            <a:endParaRPr lang="ar-IQ"/>
          </a:p>
        </p:txBody>
      </p:sp>
      <p:sp>
        <p:nvSpPr>
          <p:cNvPr id="7" name="Slide Number Placeholder 6"/>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385534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EE00F09-6DE6-4B17-BFB2-5826F06097DE}" type="datetime8">
              <a:rPr lang="ar-IQ" smtClean="0"/>
              <a:t>23 شباط، 19</a:t>
            </a:fld>
            <a:endParaRPr lang="ar-IQ"/>
          </a:p>
        </p:txBody>
      </p:sp>
      <p:sp>
        <p:nvSpPr>
          <p:cNvPr id="8" name="Footer Placeholder 7"/>
          <p:cNvSpPr>
            <a:spLocks noGrp="1"/>
          </p:cNvSpPr>
          <p:nvPr>
            <p:ph type="ftr" sz="quarter" idx="11"/>
          </p:nvPr>
        </p:nvSpPr>
        <p:spPr/>
        <p:txBody>
          <a:bodyPr/>
          <a:lstStyle/>
          <a:p>
            <a:r>
              <a:rPr lang="ar-IQ" smtClean="0"/>
              <a:t>اعداد الدكتورة امتثال الطائي</a:t>
            </a:r>
            <a:endParaRPr lang="ar-IQ"/>
          </a:p>
        </p:txBody>
      </p:sp>
      <p:sp>
        <p:nvSpPr>
          <p:cNvPr id="9" name="Slide Number Placeholder 8"/>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84806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B0BBA01-1BF1-4FFE-87CE-3181C12E9797}" type="datetime8">
              <a:rPr lang="ar-IQ" smtClean="0"/>
              <a:t>23 شباط، 19</a:t>
            </a:fld>
            <a:endParaRPr lang="ar-IQ"/>
          </a:p>
        </p:txBody>
      </p:sp>
      <p:sp>
        <p:nvSpPr>
          <p:cNvPr id="4" name="Footer Placeholder 3"/>
          <p:cNvSpPr>
            <a:spLocks noGrp="1"/>
          </p:cNvSpPr>
          <p:nvPr>
            <p:ph type="ftr" sz="quarter" idx="11"/>
          </p:nvPr>
        </p:nvSpPr>
        <p:spPr/>
        <p:txBody>
          <a:bodyPr/>
          <a:lstStyle/>
          <a:p>
            <a:r>
              <a:rPr lang="ar-IQ" smtClean="0"/>
              <a:t>اعداد الدكتورة امتثال الطائي</a:t>
            </a:r>
            <a:endParaRPr lang="ar-IQ"/>
          </a:p>
        </p:txBody>
      </p:sp>
      <p:sp>
        <p:nvSpPr>
          <p:cNvPr id="5" name="Slide Number Placeholder 4"/>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340671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ABEAF-2017-44DC-B4A7-4802745F63D2}" type="datetime8">
              <a:rPr lang="ar-IQ" smtClean="0"/>
              <a:t>23 شباط، 19</a:t>
            </a:fld>
            <a:endParaRPr lang="ar-IQ"/>
          </a:p>
        </p:txBody>
      </p:sp>
      <p:sp>
        <p:nvSpPr>
          <p:cNvPr id="3" name="Footer Placeholder 2"/>
          <p:cNvSpPr>
            <a:spLocks noGrp="1"/>
          </p:cNvSpPr>
          <p:nvPr>
            <p:ph type="ftr" sz="quarter" idx="11"/>
          </p:nvPr>
        </p:nvSpPr>
        <p:spPr/>
        <p:txBody>
          <a:bodyPr/>
          <a:lstStyle/>
          <a:p>
            <a:r>
              <a:rPr lang="ar-IQ" smtClean="0"/>
              <a:t>اعداد الدكتورة امتثال الطائي</a:t>
            </a:r>
            <a:endParaRPr lang="ar-IQ"/>
          </a:p>
        </p:txBody>
      </p:sp>
      <p:sp>
        <p:nvSpPr>
          <p:cNvPr id="4" name="Slide Number Placeholder 3"/>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214799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69BF7-C791-479F-976B-3E5370952F0B}" type="datetime8">
              <a:rPr lang="ar-IQ" smtClean="0"/>
              <a:t>23 شباط، 19</a:t>
            </a:fld>
            <a:endParaRPr lang="ar-IQ"/>
          </a:p>
        </p:txBody>
      </p:sp>
      <p:sp>
        <p:nvSpPr>
          <p:cNvPr id="6" name="Footer Placeholder 5"/>
          <p:cNvSpPr>
            <a:spLocks noGrp="1"/>
          </p:cNvSpPr>
          <p:nvPr>
            <p:ph type="ftr" sz="quarter" idx="11"/>
          </p:nvPr>
        </p:nvSpPr>
        <p:spPr/>
        <p:txBody>
          <a:bodyPr/>
          <a:lstStyle/>
          <a:p>
            <a:r>
              <a:rPr lang="ar-IQ" smtClean="0"/>
              <a:t>اعداد الدكتورة امتثال الطائي</a:t>
            </a:r>
            <a:endParaRPr lang="ar-IQ"/>
          </a:p>
        </p:txBody>
      </p:sp>
      <p:sp>
        <p:nvSpPr>
          <p:cNvPr id="7" name="Slide Number Placeholder 6"/>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256918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045F12-B955-4392-A44E-B94B813BC33F}" type="datetime8">
              <a:rPr lang="ar-IQ" smtClean="0"/>
              <a:t>23 شباط، 19</a:t>
            </a:fld>
            <a:endParaRPr lang="ar-IQ"/>
          </a:p>
        </p:txBody>
      </p:sp>
      <p:sp>
        <p:nvSpPr>
          <p:cNvPr id="6" name="Footer Placeholder 5"/>
          <p:cNvSpPr>
            <a:spLocks noGrp="1"/>
          </p:cNvSpPr>
          <p:nvPr>
            <p:ph type="ftr" sz="quarter" idx="11"/>
          </p:nvPr>
        </p:nvSpPr>
        <p:spPr/>
        <p:txBody>
          <a:bodyPr/>
          <a:lstStyle/>
          <a:p>
            <a:r>
              <a:rPr lang="ar-IQ" smtClean="0"/>
              <a:t>اعداد الدكتورة امتثال الطائي</a:t>
            </a:r>
            <a:endParaRPr lang="ar-IQ"/>
          </a:p>
        </p:txBody>
      </p:sp>
      <p:sp>
        <p:nvSpPr>
          <p:cNvPr id="7" name="Slide Number Placeholder 6"/>
          <p:cNvSpPr>
            <a:spLocks noGrp="1"/>
          </p:cNvSpPr>
          <p:nvPr>
            <p:ph type="sldNum" sz="quarter" idx="12"/>
          </p:nvPr>
        </p:nvSpPr>
        <p:spPr/>
        <p:txBody>
          <a:bodyPr/>
          <a:lstStyle/>
          <a:p>
            <a:fld id="{F7233229-3CF6-463C-8A0A-1D47573CA7E8}" type="slidenum">
              <a:rPr lang="ar-IQ" smtClean="0"/>
              <a:t>‹#›</a:t>
            </a:fld>
            <a:endParaRPr lang="ar-IQ"/>
          </a:p>
        </p:txBody>
      </p:sp>
    </p:spTree>
    <p:extLst>
      <p:ext uri="{BB962C8B-B14F-4D97-AF65-F5344CB8AC3E}">
        <p14:creationId xmlns:p14="http://schemas.microsoft.com/office/powerpoint/2010/main" val="1366927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ivo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D66871-C52C-4359-85C6-01ABAB9837F6}" type="datetime8">
              <a:rPr lang="ar-IQ" smtClean="0"/>
              <a:t>23 شباط، 19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smtClean="0"/>
              <a:t>اعداد الدكتورة امتثال الطائي</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233229-3CF6-463C-8A0A-1D47573CA7E8}" type="slidenum">
              <a:rPr lang="ar-IQ" smtClean="0"/>
              <a:t>‹#›</a:t>
            </a:fld>
            <a:endParaRPr lang="ar-IQ"/>
          </a:p>
        </p:txBody>
      </p:sp>
    </p:spTree>
    <p:extLst>
      <p:ext uri="{BB962C8B-B14F-4D97-AF65-F5344CB8AC3E}">
        <p14:creationId xmlns:p14="http://schemas.microsoft.com/office/powerpoint/2010/main" val="617059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5127" name="Subtitle 2"/>
          <p:cNvSpPr txBox="1">
            <a:spLocks/>
          </p:cNvSpPr>
          <p:nvPr/>
        </p:nvSpPr>
        <p:spPr bwMode="auto">
          <a:xfrm>
            <a:off x="5170220" y="3619500"/>
            <a:ext cx="3768969" cy="1943100"/>
          </a:xfrm>
          <a:prstGeom prst="rect">
            <a:avLst/>
          </a:prstGeom>
          <a:noFill/>
          <a:ln w="9525">
            <a:noFill/>
            <a:miter lim="800000"/>
            <a:headEnd/>
            <a:tailEnd/>
          </a:ln>
        </p:spPr>
        <p:txBody>
          <a:bodyPr/>
          <a:lstStyle/>
          <a:p>
            <a:pPr algn="ctr" rtl="0">
              <a:spcBef>
                <a:spcPct val="20000"/>
              </a:spcBef>
              <a:buFont typeface="Arial" pitchFamily="34" charset="0"/>
              <a:buNone/>
            </a:pPr>
            <a:r>
              <a:rPr lang="ar-SA" sz="2400" b="1" dirty="0" smtClean="0">
                <a:solidFill>
                  <a:srgbClr val="013E36"/>
                </a:solidFill>
                <a:latin typeface="Calibri" pitchFamily="34" charset="0"/>
              </a:rPr>
              <a:t>جامعة </a:t>
            </a:r>
            <a:r>
              <a:rPr lang="ar-IQ" sz="2400" b="1" dirty="0" smtClean="0">
                <a:solidFill>
                  <a:srgbClr val="013E36"/>
                </a:solidFill>
                <a:latin typeface="Calibri" pitchFamily="34" charset="0"/>
              </a:rPr>
              <a:t>بغداد</a:t>
            </a:r>
            <a:endParaRPr lang="ar-SA" sz="2400" b="1" dirty="0" smtClean="0">
              <a:solidFill>
                <a:srgbClr val="013E36"/>
              </a:solidFill>
              <a:latin typeface="Calibri" pitchFamily="34" charset="0"/>
            </a:endParaRPr>
          </a:p>
          <a:p>
            <a:pPr algn="ctr" rtl="0">
              <a:spcBef>
                <a:spcPct val="20000"/>
              </a:spcBef>
              <a:buFont typeface="Arial" pitchFamily="34" charset="0"/>
              <a:buNone/>
            </a:pPr>
            <a:r>
              <a:rPr lang="ar-IQ" sz="2400" b="1" dirty="0" smtClean="0">
                <a:solidFill>
                  <a:srgbClr val="013E36"/>
                </a:solidFill>
                <a:latin typeface="Calibri" pitchFamily="34" charset="0"/>
              </a:rPr>
              <a:t>كلية الادارة والاقتصاد</a:t>
            </a:r>
          </a:p>
          <a:p>
            <a:pPr algn="ctr" rtl="0">
              <a:spcBef>
                <a:spcPct val="20000"/>
              </a:spcBef>
              <a:buFont typeface="Arial" pitchFamily="34" charset="0"/>
              <a:buNone/>
            </a:pPr>
            <a:r>
              <a:rPr lang="ar-IQ" sz="2400" b="1" dirty="0" smtClean="0">
                <a:solidFill>
                  <a:srgbClr val="013E36"/>
                </a:solidFill>
                <a:latin typeface="Calibri" pitchFamily="34" charset="0"/>
              </a:rPr>
              <a:t>قسم العلوم المالية والمصرفية</a:t>
            </a:r>
            <a:endParaRPr lang="ar-IQ" sz="2400" b="1" dirty="0">
              <a:solidFill>
                <a:srgbClr val="013E36"/>
              </a:solidFill>
              <a:latin typeface="Calibri" pitchFamily="34" charset="0"/>
            </a:endParaRPr>
          </a:p>
          <a:p>
            <a:pPr algn="ctr" rtl="0">
              <a:spcBef>
                <a:spcPct val="20000"/>
              </a:spcBef>
              <a:buFont typeface="Arial" pitchFamily="34" charset="0"/>
              <a:buNone/>
            </a:pPr>
            <a:r>
              <a:rPr lang="en-US" sz="2400" dirty="0" smtClean="0">
                <a:solidFill>
                  <a:srgbClr val="013E36"/>
                </a:solidFill>
                <a:latin typeface="Calibri" pitchFamily="34" charset="0"/>
              </a:rPr>
              <a:t>2019-2018   </a:t>
            </a:r>
            <a:endParaRPr lang="en-US" sz="2400" dirty="0">
              <a:solidFill>
                <a:srgbClr val="013E36"/>
              </a:solidFill>
              <a:latin typeface="Calibri" pitchFamily="34" charset="0"/>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3700" b="1" dirty="0" smtClean="0">
                <a:latin typeface="AYM Wadiy S_U normal."/>
                <a:cs typeface="PT Bold Heading" pitchFamily="2" charset="-78"/>
              </a:rPr>
              <a:t>محاسبة مصرفية</a:t>
            </a:r>
            <a:endParaRPr lang="ar-SA" sz="3700" b="1" dirty="0" smtClean="0">
              <a:latin typeface="AYM Wadiy S_U normal."/>
              <a:cs typeface="PT Bold Heading" pitchFamily="2" charset="-78"/>
            </a:endParaRPr>
          </a:p>
          <a:p>
            <a:pPr algn="ctr"/>
            <a:r>
              <a:rPr lang="ar-IQ" sz="2800" b="1" dirty="0" smtClean="0">
                <a:cs typeface="PT Bold Heading" pitchFamily="2" charset="-78"/>
              </a:rPr>
              <a:t>المرحلة الثالثة – الفصل الدراسي الثاني </a:t>
            </a:r>
            <a:endParaRPr lang="en-US" sz="2800" b="1" dirty="0" smtClean="0">
              <a:latin typeface="Calibri" pitchFamily="34" charset="0"/>
              <a:cs typeface="PT Bold Heading" pitchFamily="2" charset="-78"/>
            </a:endParaRPr>
          </a:p>
          <a:p>
            <a:pPr algn="ctr"/>
            <a:r>
              <a:rPr lang="ar-SA" sz="3700" b="1" dirty="0" smtClean="0">
                <a:solidFill>
                  <a:srgbClr val="BD13B1"/>
                </a:solidFill>
                <a:latin typeface="AYM Wadiy S_U normal."/>
                <a:cs typeface="PT Bold Heading" pitchFamily="2" charset="-78"/>
              </a:rPr>
              <a:t>استاذ</a:t>
            </a:r>
            <a:r>
              <a:rPr lang="ar-IQ" sz="3700" b="1" dirty="0" smtClean="0">
                <a:solidFill>
                  <a:srgbClr val="BD13B1"/>
                </a:solidFill>
                <a:latin typeface="AYM Wadiy S_U normal."/>
                <a:cs typeface="PT Bold Heading" pitchFamily="2" charset="-78"/>
              </a:rPr>
              <a:t>ة</a:t>
            </a:r>
            <a:r>
              <a:rPr lang="ar-SA" sz="3700" b="1" dirty="0" smtClean="0">
                <a:solidFill>
                  <a:srgbClr val="BD13B1"/>
                </a:solidFill>
                <a:latin typeface="AYM Wadiy S_U normal."/>
                <a:cs typeface="PT Bold Heading" pitchFamily="2" charset="-78"/>
              </a:rPr>
              <a:t> </a:t>
            </a:r>
            <a:r>
              <a:rPr lang="ar-IQ" sz="3700" b="1" dirty="0" smtClean="0">
                <a:solidFill>
                  <a:srgbClr val="BD13B1"/>
                </a:solidFill>
                <a:latin typeface="AYM Wadiy S_U normal."/>
                <a:cs typeface="PT Bold Heading" pitchFamily="2" charset="-78"/>
              </a:rPr>
              <a:t>المادة</a:t>
            </a:r>
            <a:endParaRPr lang="ar-SA" sz="3700" b="1" dirty="0">
              <a:solidFill>
                <a:srgbClr val="BD13B1"/>
              </a:solidFill>
              <a:latin typeface="AYM Wadiy S_U normal."/>
              <a:cs typeface="PT Bold Heading" pitchFamily="2" charset="-78"/>
            </a:endParaRPr>
          </a:p>
          <a:p>
            <a:pPr algn="ctr"/>
            <a:r>
              <a:rPr lang="ar-IQ" sz="2800" b="1" dirty="0" smtClean="0">
                <a:solidFill>
                  <a:srgbClr val="BD13B1"/>
                </a:solidFill>
                <a:latin typeface="Calibri" pitchFamily="34" charset="0"/>
                <a:cs typeface="PT Bold Heading" pitchFamily="2" charset="-78"/>
              </a:rPr>
              <a:t>دكتورة</a:t>
            </a:r>
            <a:r>
              <a:rPr lang="ar-SA" sz="2800" b="1" dirty="0" smtClean="0">
                <a:solidFill>
                  <a:srgbClr val="BD13B1"/>
                </a:solidFill>
                <a:latin typeface="Calibri" pitchFamily="34" charset="0"/>
                <a:cs typeface="PT Bold Heading" pitchFamily="2" charset="-78"/>
              </a:rPr>
              <a:t> </a:t>
            </a:r>
            <a:r>
              <a:rPr lang="ar-IQ" sz="2800" b="1" dirty="0" smtClean="0">
                <a:solidFill>
                  <a:srgbClr val="BD13B1"/>
                </a:solidFill>
                <a:latin typeface="Calibri" pitchFamily="34" charset="0"/>
                <a:cs typeface="PT Bold Heading" pitchFamily="2" charset="-78"/>
              </a:rPr>
              <a:t>امتثال رشيد الطائي</a:t>
            </a:r>
            <a:endParaRPr lang="en-US" sz="2800" b="1" dirty="0">
              <a:solidFill>
                <a:srgbClr val="BD13B1"/>
              </a:solidFill>
              <a:latin typeface="Calibri" pitchFamily="34" charset="0"/>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schemeClr val="bg1"/>
                </a:solidFill>
                <a:latin typeface="Calibri" pitchFamily="34" charset="0"/>
              </a:rPr>
              <a:pPr rtl="0"/>
              <a:t>1</a:t>
            </a:fld>
            <a:endParaRPr lang="en-US" sz="1200" dirty="0">
              <a:solidFill>
                <a:schemeClr val="bg1"/>
              </a:solidFill>
              <a:latin typeface="Calibri" pitchFamily="34" charset="0"/>
            </a:endParaRPr>
          </a:p>
        </p:txBody>
      </p:sp>
      <p:pic>
        <p:nvPicPr>
          <p:cNvPr id="1026" name="Picture 2" descr="C:\Users\AL-RA'Y\Desktop\University_of_Baghdad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2859" y="429047"/>
            <a:ext cx="1567137" cy="17206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RA'Y\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2" y="2672334"/>
            <a:ext cx="1224752" cy="132681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schemeClr val="tx1"/>
                </a:solidFill>
              </a:rPr>
              <a:t>1</a:t>
            </a:fld>
            <a:endParaRPr lang="ar-IQ" sz="1800" b="1" dirty="0">
              <a:solidFill>
                <a:schemeClr val="tx1"/>
              </a:solidFill>
            </a:endParaRPr>
          </a:p>
        </p:txBody>
      </p:sp>
    </p:spTree>
    <p:extLst>
      <p:ext uri="{BB962C8B-B14F-4D97-AF65-F5344CB8AC3E}">
        <p14:creationId xmlns:p14="http://schemas.microsoft.com/office/powerpoint/2010/main" val="3704360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10084812"/>
          </a:xfrm>
          <a:prstGeom prst="rect">
            <a:avLst/>
          </a:prstGeom>
          <a:noFill/>
        </p:spPr>
        <p:txBody>
          <a:bodyPr wrap="square" rtlCol="1">
            <a:spAutoFit/>
          </a:bodyPr>
          <a:lstStyle/>
          <a:p>
            <a:pPr algn="ctr">
              <a:lnSpc>
                <a:spcPct val="115000"/>
              </a:lnSpc>
              <a:spcAft>
                <a:spcPts val="1000"/>
              </a:spcAft>
            </a:pPr>
            <a:r>
              <a:rPr lang="ar-IQ" sz="2400" b="1" dirty="0" smtClean="0">
                <a:solidFill>
                  <a:srgbClr val="FF0000"/>
                </a:solidFill>
                <a:ea typeface="Calibri"/>
              </a:rPr>
              <a:t>مصادر تمويل المصارف </a:t>
            </a:r>
          </a:p>
          <a:p>
            <a:pPr marL="365125" indent="-255588" rtl="0" fontAlgn="base">
              <a:spcBef>
                <a:spcPts val="400"/>
              </a:spcBef>
              <a:spcAft>
                <a:spcPct val="0"/>
              </a:spcAft>
              <a:buClr>
                <a:srgbClr val="2DA2BF"/>
              </a:buClr>
              <a:buSzPct val="68000"/>
            </a:pPr>
            <a:r>
              <a:rPr lang="ar-SA" sz="2800" b="1" dirty="0">
                <a:solidFill>
                  <a:prstClr val="black"/>
                </a:solidFill>
                <a:latin typeface="Lucida Sans Unicode"/>
              </a:rPr>
              <a:t>ويمكن تقسيم موارد البنك إلى</a:t>
            </a:r>
          </a:p>
          <a:p>
            <a:pPr marL="365125" indent="-255588" fontAlgn="base">
              <a:spcBef>
                <a:spcPts val="400"/>
              </a:spcBef>
              <a:spcAft>
                <a:spcPct val="0"/>
              </a:spcAft>
              <a:buClr>
                <a:srgbClr val="2DA2BF"/>
              </a:buClr>
              <a:buSzPct val="68000"/>
              <a:buFont typeface="Wingdings 3" pitchFamily="18" charset="2"/>
              <a:buChar char=""/>
            </a:pPr>
            <a:r>
              <a:rPr lang="ar-SA" sz="2800" b="1" dirty="0">
                <a:solidFill>
                  <a:srgbClr val="C00000"/>
                </a:solidFill>
                <a:latin typeface="Lucida Sans Unicode"/>
              </a:rPr>
              <a:t> مصادر تمويل داخلية مثل :</a:t>
            </a:r>
            <a:endParaRPr lang="en-US" sz="2800" b="1" dirty="0">
              <a:solidFill>
                <a:srgbClr val="C00000"/>
              </a:solidFill>
              <a:latin typeface="Lucida Sans Unicode"/>
            </a:endParaRPr>
          </a:p>
          <a:p>
            <a:pPr marL="365125" indent="-255588" fontAlgn="base">
              <a:spcBef>
                <a:spcPts val="400"/>
              </a:spcBef>
              <a:spcAft>
                <a:spcPct val="0"/>
              </a:spcAft>
              <a:buClr>
                <a:srgbClr val="2DA2BF"/>
              </a:buClr>
              <a:buSzPct val="68000"/>
            </a:pPr>
            <a:r>
              <a:rPr lang="ar-SA" sz="2800" dirty="0">
                <a:solidFill>
                  <a:prstClr val="black"/>
                </a:solidFill>
                <a:latin typeface="Lucida Sans Unicode"/>
              </a:rPr>
              <a:t>رأس المال المودع من حملة الأسـهم وعلاوة الإصدار والاحتياطيات القانونية والاحتياطيات الاختيـارية والأرباح المحتجزة </a:t>
            </a:r>
          </a:p>
          <a:p>
            <a:pPr marL="365125" indent="-255588" fontAlgn="base">
              <a:spcBef>
                <a:spcPts val="400"/>
              </a:spcBef>
              <a:spcAft>
                <a:spcPct val="0"/>
              </a:spcAft>
              <a:buClr>
                <a:srgbClr val="2DA2BF"/>
              </a:buClr>
              <a:buSzPct val="68000"/>
            </a:pPr>
            <a:r>
              <a:rPr lang="ar-SA" sz="2800" u="sng" dirty="0">
                <a:solidFill>
                  <a:prstClr val="black"/>
                </a:solidFill>
                <a:latin typeface="Lucida Sans Unicode"/>
              </a:rPr>
              <a:t>وتعـرف هـذه الموارد جميعها باسم حقوق الملكية (المساهمين) أو ما يسمى قاعدة رأس مال البنك وفقاً لمسميات لجنة بـازل المصرفية.</a:t>
            </a:r>
            <a:endParaRPr lang="en-US" sz="2800" dirty="0">
              <a:solidFill>
                <a:prstClr val="black"/>
              </a:solidFill>
              <a:latin typeface="Lucida Sans Unicode"/>
            </a:endParaRPr>
          </a:p>
          <a:p>
            <a:pPr marL="365125" indent="-255588" fontAlgn="base">
              <a:spcBef>
                <a:spcPts val="400"/>
              </a:spcBef>
              <a:spcAft>
                <a:spcPct val="0"/>
              </a:spcAft>
              <a:buClr>
                <a:srgbClr val="2DA2BF"/>
              </a:buClr>
              <a:buSzPct val="68000"/>
              <a:buFont typeface="Wingdings 3" pitchFamily="18" charset="2"/>
              <a:buChar char=""/>
            </a:pPr>
            <a:r>
              <a:rPr lang="ar-SA" sz="2800" dirty="0">
                <a:solidFill>
                  <a:prstClr val="black"/>
                </a:solidFill>
                <a:latin typeface="Lucida Sans Unicode"/>
              </a:rPr>
              <a:t> </a:t>
            </a:r>
            <a:r>
              <a:rPr lang="ar-SA" sz="2800" b="1" dirty="0">
                <a:solidFill>
                  <a:srgbClr val="C00000"/>
                </a:solidFill>
                <a:latin typeface="Lucida Sans Unicode"/>
              </a:rPr>
              <a:t>مصادر تمويل خارجية مثل :</a:t>
            </a:r>
            <a:endParaRPr lang="en-US" sz="2800" b="1" dirty="0">
              <a:solidFill>
                <a:srgbClr val="C00000"/>
              </a:solidFill>
              <a:latin typeface="Lucida Sans Unicode"/>
            </a:endParaRPr>
          </a:p>
          <a:p>
            <a:pPr marL="365125" indent="-255588" fontAlgn="base">
              <a:spcBef>
                <a:spcPts val="400"/>
              </a:spcBef>
              <a:spcAft>
                <a:spcPct val="0"/>
              </a:spcAft>
              <a:buClr>
                <a:srgbClr val="2DA2BF"/>
              </a:buClr>
              <a:buSzPct val="68000"/>
            </a:pPr>
            <a:r>
              <a:rPr lang="ar-SA" sz="2800" dirty="0">
                <a:solidFill>
                  <a:prstClr val="black"/>
                </a:solidFill>
                <a:latin typeface="Lucida Sans Unicode"/>
              </a:rPr>
              <a:t>ودائع تحت الطلب (الحسابات الجارية) وودائع لأجل وودائع بإشـعار </a:t>
            </a:r>
          </a:p>
          <a:p>
            <a:pPr marL="365125" indent="-255588" fontAlgn="base">
              <a:spcBef>
                <a:spcPts val="400"/>
              </a:spcBef>
              <a:spcAft>
                <a:spcPct val="0"/>
              </a:spcAft>
              <a:buClr>
                <a:srgbClr val="2DA2BF"/>
              </a:buClr>
              <a:buSzPct val="68000"/>
            </a:pPr>
            <a:r>
              <a:rPr lang="ar-SA" sz="2800" dirty="0">
                <a:solidFill>
                  <a:prstClr val="black"/>
                </a:solidFill>
                <a:latin typeface="Lucida Sans Unicode"/>
              </a:rPr>
              <a:t>وودائع التوفير.</a:t>
            </a:r>
            <a:endParaRPr lang="en-US" sz="2800" dirty="0">
              <a:solidFill>
                <a:prstClr val="black"/>
              </a:solidFill>
              <a:latin typeface="Lucida Sans Unicode"/>
            </a:endParaRPr>
          </a:p>
          <a:p>
            <a:pPr>
              <a:lnSpc>
                <a:spcPct val="115000"/>
              </a:lnSpc>
              <a:spcAft>
                <a:spcPts val="1000"/>
              </a:spcAft>
            </a:pPr>
            <a:endParaRPr lang="ar-IQ" sz="2000" b="1" dirty="0" smtClean="0">
              <a:solidFill>
                <a:prstClr val="black"/>
              </a:solidFill>
              <a:ea typeface="Calibri"/>
            </a:endParaRPr>
          </a:p>
          <a:p>
            <a:pPr>
              <a:lnSpc>
                <a:spcPct val="115000"/>
              </a:lnSpc>
              <a:spcAft>
                <a:spcPts val="1000"/>
              </a:spcAft>
            </a:pPr>
            <a:endParaRPr lang="ar-IQ" sz="20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10</a:t>
            </a:fld>
            <a:endParaRPr lang="ar-IQ" sz="1800" b="1" dirty="0">
              <a:solidFill>
                <a:prstClr val="black"/>
              </a:solidFill>
            </a:endParaRPr>
          </a:p>
        </p:txBody>
      </p:sp>
    </p:spTree>
    <p:extLst>
      <p:ext uri="{BB962C8B-B14F-4D97-AF65-F5344CB8AC3E}">
        <p14:creationId xmlns:p14="http://schemas.microsoft.com/office/powerpoint/2010/main" val="383193601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100</a:t>
            </a:fld>
            <a:endParaRPr lang="ar-IQ" sz="1800" b="1" dirty="0">
              <a:solidFill>
                <a:prstClr val="black"/>
              </a:solidFill>
            </a:endParaRPr>
          </a:p>
        </p:txBody>
      </p:sp>
      <p:sp>
        <p:nvSpPr>
          <p:cNvPr id="3" name="TextBox 2"/>
          <p:cNvSpPr txBox="1"/>
          <p:nvPr/>
        </p:nvSpPr>
        <p:spPr>
          <a:xfrm>
            <a:off x="135958" y="383492"/>
            <a:ext cx="8900537" cy="6494085"/>
          </a:xfrm>
          <a:prstGeom prst="rect">
            <a:avLst/>
          </a:prstGeom>
          <a:noFill/>
        </p:spPr>
        <p:txBody>
          <a:bodyPr wrap="square" rtlCol="1">
            <a:spAutoFit/>
          </a:bodyPr>
          <a:lstStyle/>
          <a:p>
            <a:pPr algn="just">
              <a:lnSpc>
                <a:spcPct val="200000"/>
              </a:lnSpc>
            </a:pPr>
            <a:r>
              <a:rPr lang="ar-IQ" sz="1200" b="1" dirty="0" smtClean="0">
                <a:solidFill>
                  <a:prstClr val="black"/>
                </a:solidFill>
              </a:rPr>
              <a:t>30</a:t>
            </a:r>
            <a:r>
              <a:rPr lang="en-US" sz="1600" b="1" dirty="0" smtClean="0">
                <a:solidFill>
                  <a:prstClr val="black"/>
                </a:solidFill>
              </a:rPr>
              <a:t>/ </a:t>
            </a:r>
            <a:r>
              <a:rPr lang="ar-IQ" sz="1600" b="1" dirty="0" smtClean="0">
                <a:solidFill>
                  <a:prstClr val="black"/>
                </a:solidFill>
              </a:rPr>
              <a:t> 6</a:t>
            </a:r>
            <a:endParaRPr lang="ar-IQ" sz="1600" b="1" dirty="0">
              <a:solidFill>
                <a:prstClr val="black"/>
              </a:solidFill>
            </a:endParaRPr>
          </a:p>
          <a:p>
            <a:pPr algn="just">
              <a:lnSpc>
                <a:spcPct val="200000"/>
              </a:lnSpc>
            </a:pPr>
            <a:r>
              <a:rPr lang="ar-IQ" sz="1600" b="1" dirty="0">
                <a:solidFill>
                  <a:prstClr val="black"/>
                </a:solidFill>
              </a:rPr>
              <a:t>50000000 من حـ/ مدينو خطابات الضمان المدفوعة 1693</a:t>
            </a:r>
          </a:p>
          <a:p>
            <a:pPr algn="just">
              <a:lnSpc>
                <a:spcPct val="200000"/>
              </a:lnSpc>
            </a:pPr>
            <a:r>
              <a:rPr lang="ar-IQ" sz="1600" b="1" dirty="0">
                <a:solidFill>
                  <a:prstClr val="black"/>
                </a:solidFill>
              </a:rPr>
              <a:t>                    5000000 الى حـ/ الشيكات المسحوبة على المصرف 2563 </a:t>
            </a:r>
          </a:p>
          <a:p>
            <a:pPr algn="just">
              <a:lnSpc>
                <a:spcPct val="200000"/>
              </a:lnSpc>
            </a:pPr>
            <a:r>
              <a:rPr lang="ar-IQ" sz="1600" b="1" dirty="0">
                <a:solidFill>
                  <a:prstClr val="black"/>
                </a:solidFill>
              </a:rPr>
              <a:t>في حالة الرصيد غير كافي </a:t>
            </a:r>
          </a:p>
          <a:p>
            <a:pPr algn="just">
              <a:lnSpc>
                <a:spcPct val="200000"/>
              </a:lnSpc>
            </a:pPr>
            <a:r>
              <a:rPr lang="ar-IQ" sz="1600" b="1" dirty="0">
                <a:solidFill>
                  <a:prstClr val="black"/>
                </a:solidFill>
              </a:rPr>
              <a:t>                  من مذكورين </a:t>
            </a:r>
          </a:p>
          <a:p>
            <a:pPr algn="just">
              <a:lnSpc>
                <a:spcPct val="200000"/>
              </a:lnSpc>
            </a:pPr>
            <a:r>
              <a:rPr lang="ar-IQ" sz="1600" b="1" dirty="0">
                <a:solidFill>
                  <a:prstClr val="black"/>
                </a:solidFill>
              </a:rPr>
              <a:t> 12500000 حـ / تأمينات لقاء خطابات الضمان 2552</a:t>
            </a:r>
          </a:p>
          <a:p>
            <a:pPr algn="just">
              <a:lnSpc>
                <a:spcPct val="200000"/>
              </a:lnSpc>
            </a:pPr>
            <a:r>
              <a:rPr lang="ar-IQ" sz="1600" b="1" dirty="0">
                <a:solidFill>
                  <a:prstClr val="black"/>
                </a:solidFill>
              </a:rPr>
              <a:t>35500000 حـ/ الحسابات الجارية مدينة او دائنة حسب القطاع 143او 251</a:t>
            </a:r>
          </a:p>
          <a:p>
            <a:pPr algn="just">
              <a:lnSpc>
                <a:spcPct val="200000"/>
              </a:lnSpc>
            </a:pPr>
            <a:r>
              <a:rPr lang="ar-IQ" sz="1600" b="1" dirty="0">
                <a:solidFill>
                  <a:prstClr val="black"/>
                </a:solidFill>
              </a:rPr>
              <a:t>2000000 حـ/ مدينو ديون متأخرة التسديد1691</a:t>
            </a:r>
          </a:p>
          <a:p>
            <a:pPr algn="just">
              <a:lnSpc>
                <a:spcPct val="200000"/>
              </a:lnSpc>
            </a:pPr>
            <a:r>
              <a:rPr lang="ar-IQ" sz="1600" b="1" dirty="0">
                <a:solidFill>
                  <a:prstClr val="black"/>
                </a:solidFill>
              </a:rPr>
              <a:t>                    50000000 الى حـ/ مدينو خطابات الضمان المدفوعة1693</a:t>
            </a:r>
          </a:p>
          <a:p>
            <a:pPr algn="just">
              <a:lnSpc>
                <a:spcPct val="200000"/>
              </a:lnSpc>
            </a:pPr>
            <a:r>
              <a:rPr lang="ar-IQ" sz="1600" b="1" dirty="0">
                <a:solidFill>
                  <a:prstClr val="black"/>
                </a:solidFill>
              </a:rPr>
              <a:t>15/ 7 </a:t>
            </a:r>
          </a:p>
          <a:p>
            <a:pPr algn="just">
              <a:lnSpc>
                <a:spcPct val="200000"/>
              </a:lnSpc>
            </a:pPr>
            <a:r>
              <a:rPr lang="ar-IQ" sz="1600" b="1" dirty="0">
                <a:solidFill>
                  <a:prstClr val="black"/>
                </a:solidFill>
              </a:rPr>
              <a:t>2000000 من حـ/ نقد في الصندوق 181 </a:t>
            </a:r>
          </a:p>
          <a:p>
            <a:pPr algn="just">
              <a:lnSpc>
                <a:spcPct val="200000"/>
              </a:lnSpc>
            </a:pPr>
            <a:r>
              <a:rPr lang="ar-IQ" sz="1600" b="1" dirty="0">
                <a:solidFill>
                  <a:prstClr val="black"/>
                </a:solidFill>
              </a:rPr>
              <a:t>                               2000000 الى حـ/ مدينو ديون متأخرة التسديد1691</a:t>
            </a:r>
          </a:p>
          <a:p>
            <a:pPr algn="just">
              <a:lnSpc>
                <a:spcPct val="200000"/>
              </a:lnSpc>
            </a:pPr>
            <a:endParaRPr lang="ar-IQ" sz="1600" b="1" dirty="0">
              <a:solidFill>
                <a:prstClr val="black"/>
              </a:solidFill>
            </a:endParaRPr>
          </a:p>
        </p:txBody>
      </p:sp>
    </p:spTree>
    <p:extLst>
      <p:ext uri="{BB962C8B-B14F-4D97-AF65-F5344CB8AC3E}">
        <p14:creationId xmlns:p14="http://schemas.microsoft.com/office/powerpoint/2010/main" val="418801139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101</a:t>
            </a:fld>
            <a:endParaRPr lang="ar-IQ" sz="1800" b="1" dirty="0">
              <a:solidFill>
                <a:prstClr val="black"/>
              </a:solidFill>
            </a:endParaRPr>
          </a:p>
        </p:txBody>
      </p:sp>
      <p:sp>
        <p:nvSpPr>
          <p:cNvPr id="3" name="TextBox 2"/>
          <p:cNvSpPr txBox="1"/>
          <p:nvPr/>
        </p:nvSpPr>
        <p:spPr>
          <a:xfrm>
            <a:off x="88438" y="383492"/>
            <a:ext cx="8900537" cy="4524315"/>
          </a:xfrm>
          <a:prstGeom prst="rect">
            <a:avLst/>
          </a:prstGeom>
          <a:noFill/>
        </p:spPr>
        <p:txBody>
          <a:bodyPr wrap="square" rtlCol="1">
            <a:spAutoFit/>
          </a:bodyPr>
          <a:lstStyle/>
          <a:p>
            <a:pPr algn="just">
              <a:lnSpc>
                <a:spcPct val="200000"/>
              </a:lnSpc>
            </a:pPr>
            <a:endParaRPr lang="ar-IQ" b="1" dirty="0" smtClean="0">
              <a:solidFill>
                <a:prstClr val="black"/>
              </a:solidFill>
            </a:endParaRPr>
          </a:p>
          <a:p>
            <a:pPr algn="just">
              <a:lnSpc>
                <a:spcPct val="200000"/>
              </a:lnSpc>
            </a:pPr>
            <a:r>
              <a:rPr lang="ar-IQ" b="1" dirty="0" smtClean="0">
                <a:solidFill>
                  <a:prstClr val="black"/>
                </a:solidFill>
              </a:rPr>
              <a:t>15</a:t>
            </a:r>
            <a:r>
              <a:rPr lang="ar-IQ" b="1" dirty="0">
                <a:solidFill>
                  <a:prstClr val="black"/>
                </a:solidFill>
              </a:rPr>
              <a:t>/ 7 </a:t>
            </a:r>
          </a:p>
          <a:p>
            <a:pPr algn="just">
              <a:lnSpc>
                <a:spcPct val="200000"/>
              </a:lnSpc>
            </a:pPr>
            <a:r>
              <a:rPr lang="ar-IQ" b="1" dirty="0">
                <a:solidFill>
                  <a:prstClr val="black"/>
                </a:solidFill>
              </a:rPr>
              <a:t>2000000 من حـ/ نقد في الصندوق 181 </a:t>
            </a:r>
          </a:p>
          <a:p>
            <a:pPr algn="just">
              <a:lnSpc>
                <a:spcPct val="200000"/>
              </a:lnSpc>
            </a:pPr>
            <a:r>
              <a:rPr lang="ar-IQ" b="1" dirty="0">
                <a:solidFill>
                  <a:prstClr val="black"/>
                </a:solidFill>
              </a:rPr>
              <a:t>                               2000000 الى حـ/ مدينو ديون متأخرة </a:t>
            </a:r>
            <a:r>
              <a:rPr lang="ar-IQ" b="1" dirty="0" smtClean="0">
                <a:solidFill>
                  <a:prstClr val="black"/>
                </a:solidFill>
              </a:rPr>
              <a:t>التسديد1691</a:t>
            </a:r>
          </a:p>
          <a:p>
            <a:pPr algn="just">
              <a:lnSpc>
                <a:spcPct val="200000"/>
              </a:lnSpc>
            </a:pPr>
            <a:r>
              <a:rPr lang="ar-IQ" b="1" dirty="0" smtClean="0">
                <a:solidFill>
                  <a:prstClr val="black"/>
                </a:solidFill>
              </a:rPr>
              <a:t>30 </a:t>
            </a:r>
            <a:r>
              <a:rPr lang="en-US" b="1" dirty="0" smtClean="0">
                <a:solidFill>
                  <a:prstClr val="black"/>
                </a:solidFill>
              </a:rPr>
              <a:t>/</a:t>
            </a:r>
            <a:r>
              <a:rPr lang="ar-IQ" b="1" dirty="0" smtClean="0">
                <a:solidFill>
                  <a:prstClr val="black"/>
                </a:solidFill>
              </a:rPr>
              <a:t> 7</a:t>
            </a:r>
            <a:endParaRPr lang="ar-IQ" b="1" dirty="0">
              <a:solidFill>
                <a:prstClr val="black"/>
              </a:solidFill>
            </a:endParaRPr>
          </a:p>
          <a:p>
            <a:pPr algn="just">
              <a:lnSpc>
                <a:spcPct val="200000"/>
              </a:lnSpc>
            </a:pPr>
            <a:r>
              <a:rPr lang="ar-IQ" b="1" dirty="0">
                <a:solidFill>
                  <a:prstClr val="black"/>
                </a:solidFill>
              </a:rPr>
              <a:t>50000000 من حـ/  خطابات الضمان الداخلية المصدرة بعهدة المصرف 2921</a:t>
            </a:r>
          </a:p>
          <a:p>
            <a:pPr algn="just">
              <a:lnSpc>
                <a:spcPct val="200000"/>
              </a:lnSpc>
            </a:pPr>
            <a:r>
              <a:rPr lang="ar-IQ" b="1" dirty="0">
                <a:solidFill>
                  <a:prstClr val="black"/>
                </a:solidFill>
              </a:rPr>
              <a:t>          50000000 من حـ/ التزامات العملاء لقاء خطابات الضمان الداخلية المصدرة 1921</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133470655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102</a:t>
            </a:fld>
            <a:endParaRPr lang="ar-IQ" sz="1800" b="1" dirty="0">
              <a:solidFill>
                <a:prstClr val="black"/>
              </a:solidFill>
            </a:endParaRPr>
          </a:p>
        </p:txBody>
      </p:sp>
      <p:sp>
        <p:nvSpPr>
          <p:cNvPr id="3" name="TextBox 2"/>
          <p:cNvSpPr txBox="1"/>
          <p:nvPr/>
        </p:nvSpPr>
        <p:spPr>
          <a:xfrm>
            <a:off x="88438" y="383492"/>
            <a:ext cx="8900537" cy="4524315"/>
          </a:xfrm>
          <a:prstGeom prst="rect">
            <a:avLst/>
          </a:prstGeom>
          <a:noFill/>
        </p:spPr>
        <p:txBody>
          <a:bodyPr wrap="square" rtlCol="1">
            <a:spAutoFit/>
          </a:bodyPr>
          <a:lstStyle/>
          <a:p>
            <a:pPr algn="just">
              <a:lnSpc>
                <a:spcPct val="200000"/>
              </a:lnSpc>
            </a:pPr>
            <a:r>
              <a:rPr lang="ar-IQ" b="1" dirty="0" smtClean="0">
                <a:solidFill>
                  <a:srgbClr val="0070C0"/>
                </a:solidFill>
              </a:rPr>
              <a:t>ب‌-- خطابات </a:t>
            </a:r>
            <a:r>
              <a:rPr lang="ar-IQ" b="1" dirty="0">
                <a:solidFill>
                  <a:srgbClr val="0070C0"/>
                </a:solidFill>
              </a:rPr>
              <a:t>الضمان الخارجية : يتم اصدار هذا النوع من الخطاب مقابل الخطابات التي يصدرها المراسلون تجاه الجهة الخارجية المتمثلة بالمجهز الاجنبي للبضائع المستوردة.</a:t>
            </a:r>
          </a:p>
          <a:p>
            <a:pPr algn="just">
              <a:lnSpc>
                <a:spcPct val="200000"/>
              </a:lnSpc>
            </a:pPr>
            <a:r>
              <a:rPr lang="ar-IQ" b="1" dirty="0" smtClean="0">
                <a:solidFill>
                  <a:prstClr val="black"/>
                </a:solidFill>
              </a:rPr>
              <a:t>المعالجات </a:t>
            </a:r>
            <a:r>
              <a:rPr lang="ar-IQ" b="1" dirty="0">
                <a:solidFill>
                  <a:prstClr val="black"/>
                </a:solidFill>
              </a:rPr>
              <a:t>المحاسبية</a:t>
            </a:r>
          </a:p>
          <a:p>
            <a:pPr algn="just">
              <a:lnSpc>
                <a:spcPct val="200000"/>
              </a:lnSpc>
            </a:pPr>
            <a:r>
              <a:rPr lang="ar-IQ" b="1" dirty="0" smtClean="0">
                <a:solidFill>
                  <a:prstClr val="black"/>
                </a:solidFill>
              </a:rPr>
              <a:t>1)</a:t>
            </a:r>
            <a:r>
              <a:rPr lang="ar-IQ" b="1" dirty="0">
                <a:solidFill>
                  <a:prstClr val="black"/>
                </a:solidFill>
              </a:rPr>
              <a:t>	</a:t>
            </a:r>
            <a:r>
              <a:rPr lang="ar-IQ" b="1" dirty="0" smtClean="0">
                <a:solidFill>
                  <a:prstClr val="black"/>
                </a:solidFill>
              </a:rPr>
              <a:t>عند </a:t>
            </a:r>
            <a:r>
              <a:rPr lang="ar-IQ" b="1" dirty="0">
                <a:solidFill>
                  <a:prstClr val="black"/>
                </a:solidFill>
              </a:rPr>
              <a:t>اصدار خطاب الضمان يسجل القيد الاتي:</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من حـ / مدينو مصاريف خطاب الضمان الخارجية 1692</a:t>
            </a:r>
          </a:p>
          <a:p>
            <a:pPr algn="just">
              <a:lnSpc>
                <a:spcPct val="200000"/>
              </a:lnSpc>
            </a:pPr>
            <a:r>
              <a:rPr lang="ar-IQ" b="1" dirty="0">
                <a:solidFill>
                  <a:prstClr val="black"/>
                </a:solidFill>
              </a:rPr>
              <a:t>                           الى مذكورين</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حـ/ عمولة خطابات الضمان الخارجية 4452</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حـ/ مصاريف الاتصالات المستردة 4452</a:t>
            </a:r>
          </a:p>
        </p:txBody>
      </p:sp>
    </p:spTree>
    <p:extLst>
      <p:ext uri="{BB962C8B-B14F-4D97-AF65-F5344CB8AC3E}">
        <p14:creationId xmlns:p14="http://schemas.microsoft.com/office/powerpoint/2010/main" val="372639858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103</a:t>
            </a:fld>
            <a:endParaRPr lang="ar-IQ" sz="1800" b="1" dirty="0">
              <a:solidFill>
                <a:prstClr val="black"/>
              </a:solidFill>
            </a:endParaRPr>
          </a:p>
        </p:txBody>
      </p:sp>
      <p:sp>
        <p:nvSpPr>
          <p:cNvPr id="3" name="TextBox 2"/>
          <p:cNvSpPr txBox="1"/>
          <p:nvPr/>
        </p:nvSpPr>
        <p:spPr>
          <a:xfrm>
            <a:off x="88438" y="383492"/>
            <a:ext cx="8900537" cy="5078313"/>
          </a:xfrm>
          <a:prstGeom prst="rect">
            <a:avLst/>
          </a:prstGeom>
          <a:noFill/>
        </p:spPr>
        <p:txBody>
          <a:bodyPr wrap="square" rtlCol="1">
            <a:spAutoFit/>
          </a:bodyPr>
          <a:lstStyle/>
          <a:p>
            <a:pPr algn="just">
              <a:lnSpc>
                <a:spcPct val="200000"/>
              </a:lnSpc>
            </a:pPr>
            <a:r>
              <a:rPr lang="ar-IQ" b="1" dirty="0">
                <a:solidFill>
                  <a:prstClr val="black"/>
                </a:solidFill>
              </a:rPr>
              <a:t>ثم يسجل القيد المتقابل </a:t>
            </a:r>
          </a:p>
          <a:p>
            <a:pPr algn="just">
              <a:lnSpc>
                <a:spcPct val="200000"/>
              </a:lnSpc>
            </a:pPr>
            <a:r>
              <a:rPr lang="en-US" b="1" dirty="0">
                <a:solidFill>
                  <a:prstClr val="black"/>
                </a:solidFill>
              </a:rPr>
              <a:t>xx </a:t>
            </a:r>
            <a:r>
              <a:rPr lang="ar-IQ" b="1" dirty="0">
                <a:solidFill>
                  <a:prstClr val="black"/>
                </a:solidFill>
              </a:rPr>
              <a:t>من حـ / التزامات المراسلين لقاء خطابات الضمان الخارجية 1922</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الى حـ/ خطابات الضمان الخارجية المصدرة 2922</a:t>
            </a:r>
          </a:p>
          <a:p>
            <a:pPr algn="just">
              <a:lnSpc>
                <a:spcPct val="200000"/>
              </a:lnSpc>
            </a:pPr>
            <a:r>
              <a:rPr lang="ar-IQ" b="1" dirty="0">
                <a:solidFill>
                  <a:prstClr val="black"/>
                </a:solidFill>
              </a:rPr>
              <a:t>2</a:t>
            </a:r>
            <a:r>
              <a:rPr lang="ar-IQ" b="1" dirty="0" smtClean="0">
                <a:solidFill>
                  <a:prstClr val="black"/>
                </a:solidFill>
              </a:rPr>
              <a:t>) ثم </a:t>
            </a:r>
            <a:r>
              <a:rPr lang="ar-IQ" b="1" dirty="0">
                <a:solidFill>
                  <a:prstClr val="black"/>
                </a:solidFill>
              </a:rPr>
              <a:t>يرسل المصرف خطاب الضمان الخارجي الى المرسل في الدول المتعامل معها ويتم مطالبة المراسل بتسديد مصاريف خطاب الضمان وعندها يسجل القيد الاتي في المصرف الرئيسي لتسديد المصاريف.</a:t>
            </a:r>
          </a:p>
          <a:p>
            <a:pPr algn="just">
              <a:lnSpc>
                <a:spcPct val="200000"/>
              </a:lnSpc>
            </a:pPr>
            <a:r>
              <a:rPr lang="en-US" b="1" dirty="0">
                <a:solidFill>
                  <a:prstClr val="black"/>
                </a:solidFill>
              </a:rPr>
              <a:t>xx </a:t>
            </a:r>
            <a:r>
              <a:rPr lang="ar-IQ" b="1" dirty="0">
                <a:solidFill>
                  <a:prstClr val="black"/>
                </a:solidFill>
              </a:rPr>
              <a:t>من حـ/ حسابات مصاريف خارجية مع المصرف 2541</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الى حـ/ مدينو مصاريف خطابات الضمان الخارجية 1692</a:t>
            </a:r>
          </a:p>
          <a:p>
            <a:pPr algn="just">
              <a:lnSpc>
                <a:spcPct val="200000"/>
              </a:lnSpc>
            </a:pPr>
            <a:r>
              <a:rPr lang="ar-IQ" b="1" dirty="0" smtClean="0">
                <a:solidFill>
                  <a:prstClr val="black"/>
                </a:solidFill>
              </a:rPr>
              <a:t>3)تتم </a:t>
            </a:r>
            <a:r>
              <a:rPr lang="ar-IQ" b="1" dirty="0">
                <a:solidFill>
                  <a:prstClr val="black"/>
                </a:solidFill>
              </a:rPr>
              <a:t>نفس الاجراءات من حيث التجديد والالغاء او انتهاء خطاب الضمان التي اشرنا لها في خطابات الضمان الداخلية وعند انتفاء الحاجة الى خطاب الضمان الخارجي وانتهاء التزام المصرف يعكس القيد المتقابل وكالاتي</a:t>
            </a:r>
            <a:r>
              <a:rPr lang="ar-IQ" b="1" dirty="0" smtClean="0">
                <a:solidFill>
                  <a:prstClr val="black"/>
                </a:solidFill>
              </a:rPr>
              <a:t>:</a:t>
            </a:r>
            <a:endParaRPr lang="ar-IQ" b="1" dirty="0">
              <a:solidFill>
                <a:prstClr val="black"/>
              </a:solidFill>
            </a:endParaRPr>
          </a:p>
        </p:txBody>
      </p:sp>
    </p:spTree>
    <p:extLst>
      <p:ext uri="{BB962C8B-B14F-4D97-AF65-F5344CB8AC3E}">
        <p14:creationId xmlns:p14="http://schemas.microsoft.com/office/powerpoint/2010/main" val="21763989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104</a:t>
            </a:fld>
            <a:endParaRPr lang="ar-IQ" sz="1800" b="1" dirty="0">
              <a:solidFill>
                <a:prstClr val="black"/>
              </a:solidFill>
            </a:endParaRPr>
          </a:p>
        </p:txBody>
      </p:sp>
      <p:sp>
        <p:nvSpPr>
          <p:cNvPr id="3" name="TextBox 2"/>
          <p:cNvSpPr txBox="1"/>
          <p:nvPr/>
        </p:nvSpPr>
        <p:spPr>
          <a:xfrm>
            <a:off x="88438" y="383492"/>
            <a:ext cx="8900537" cy="4524315"/>
          </a:xfrm>
          <a:prstGeom prst="rect">
            <a:avLst/>
          </a:prstGeom>
          <a:noFill/>
        </p:spPr>
        <p:txBody>
          <a:bodyPr wrap="square" rtlCol="1">
            <a:spAutoFit/>
          </a:bodyPr>
          <a:lstStyle/>
          <a:p>
            <a:pPr algn="just">
              <a:lnSpc>
                <a:spcPct val="200000"/>
              </a:lnSpc>
            </a:pPr>
            <a:r>
              <a:rPr lang="ar-IQ" b="1" dirty="0">
                <a:solidFill>
                  <a:prstClr val="black"/>
                </a:solidFill>
              </a:rPr>
              <a:t>مثال </a:t>
            </a:r>
            <a:r>
              <a:rPr lang="ar-IQ" b="1" dirty="0" smtClean="0">
                <a:solidFill>
                  <a:prstClr val="black"/>
                </a:solidFill>
              </a:rPr>
              <a:t>2</a:t>
            </a:r>
            <a:endParaRPr lang="ar-IQ" b="1" dirty="0">
              <a:solidFill>
                <a:prstClr val="black"/>
              </a:solidFill>
            </a:endParaRPr>
          </a:p>
          <a:p>
            <a:pPr algn="just">
              <a:lnSpc>
                <a:spcPct val="200000"/>
              </a:lnSpc>
            </a:pPr>
            <a:r>
              <a:rPr lang="ar-IQ" b="1" dirty="0">
                <a:solidFill>
                  <a:prstClr val="black"/>
                </a:solidFill>
              </a:rPr>
              <a:t>العمليات الاتية تمت في مصرف الرافدين ( الادارة العامة)</a:t>
            </a:r>
          </a:p>
          <a:p>
            <a:pPr marL="285750" indent="-285750" algn="just">
              <a:lnSpc>
                <a:spcPct val="200000"/>
              </a:lnSpc>
              <a:buFont typeface="Wingdings" pitchFamily="2" charset="2"/>
              <a:buChar char="q"/>
            </a:pPr>
            <a:r>
              <a:rPr lang="ar-IQ" b="1" dirty="0" smtClean="0">
                <a:solidFill>
                  <a:prstClr val="black"/>
                </a:solidFill>
              </a:rPr>
              <a:t>•1</a:t>
            </a:r>
            <a:r>
              <a:rPr lang="ar-IQ" b="1" dirty="0">
                <a:solidFill>
                  <a:prstClr val="black"/>
                </a:solidFill>
              </a:rPr>
              <a:t>/ 6 طلب احد مراسلين المصرف في طوكيو اصدار خطاب ضمان خارجي لمدة ستة اشهر بمبلغ 50000 دولار حيث كان سعر الصرف للدور (100000 لكل 100 دولار ) وقد بلغت العمولة0.001 واجور البريد 15000 دينار , وفي 30/ 7 ورد اشعار دائن من المراسل بقيد المبلغ لصالح حسابات المصرف لديه عند تسديد مصاريف خطابات الضمان , وفي 31/ 12 ورد كتاب من المراسل طلب فيه الغاء خطاب الضمان لعدم الحاجة اليه .</a:t>
            </a:r>
          </a:p>
          <a:p>
            <a:pPr algn="just">
              <a:lnSpc>
                <a:spcPct val="200000"/>
              </a:lnSpc>
            </a:pPr>
            <a:r>
              <a:rPr lang="ar-IQ" b="1" dirty="0">
                <a:solidFill>
                  <a:prstClr val="black"/>
                </a:solidFill>
              </a:rPr>
              <a:t>المطلوب – تسجيل القيود المحاسبية للعمليات اعلاه</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87851029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105</a:t>
            </a:fld>
            <a:endParaRPr lang="ar-IQ" sz="1800" b="1" dirty="0">
              <a:solidFill>
                <a:prstClr val="black"/>
              </a:solidFill>
            </a:endParaRPr>
          </a:p>
        </p:txBody>
      </p:sp>
      <p:sp>
        <p:nvSpPr>
          <p:cNvPr id="3" name="TextBox 2"/>
          <p:cNvSpPr txBox="1"/>
          <p:nvPr/>
        </p:nvSpPr>
        <p:spPr>
          <a:xfrm>
            <a:off x="88438" y="383492"/>
            <a:ext cx="8900537" cy="6740307"/>
          </a:xfrm>
          <a:prstGeom prst="rect">
            <a:avLst/>
          </a:prstGeom>
          <a:noFill/>
        </p:spPr>
        <p:txBody>
          <a:bodyPr wrap="square" rtlCol="1">
            <a:spAutoFit/>
          </a:bodyPr>
          <a:lstStyle/>
          <a:p>
            <a:pPr algn="just">
              <a:lnSpc>
                <a:spcPct val="200000"/>
              </a:lnSpc>
            </a:pPr>
            <a:r>
              <a:rPr lang="ar-IQ" b="1" dirty="0">
                <a:solidFill>
                  <a:prstClr val="black"/>
                </a:solidFill>
              </a:rPr>
              <a:t>الحل/ </a:t>
            </a:r>
          </a:p>
          <a:p>
            <a:pPr algn="just">
              <a:lnSpc>
                <a:spcPct val="200000"/>
              </a:lnSpc>
            </a:pPr>
            <a:r>
              <a:rPr lang="ar-IQ" b="1" dirty="0">
                <a:solidFill>
                  <a:prstClr val="black"/>
                </a:solidFill>
              </a:rPr>
              <a:t>1/6</a:t>
            </a:r>
          </a:p>
          <a:p>
            <a:pPr algn="just">
              <a:lnSpc>
                <a:spcPct val="200000"/>
              </a:lnSpc>
            </a:pPr>
            <a:r>
              <a:rPr lang="ar-IQ" b="1" dirty="0">
                <a:solidFill>
                  <a:prstClr val="black"/>
                </a:solidFill>
              </a:rPr>
              <a:t> 50000 / 100= 500</a:t>
            </a:r>
          </a:p>
          <a:p>
            <a:pPr algn="just">
              <a:lnSpc>
                <a:spcPct val="200000"/>
              </a:lnSpc>
            </a:pPr>
            <a:r>
              <a:rPr lang="ar-IQ" b="1" dirty="0">
                <a:solidFill>
                  <a:prstClr val="black"/>
                </a:solidFill>
              </a:rPr>
              <a:t>500 *100000 = 50000000 دينار</a:t>
            </a:r>
          </a:p>
          <a:p>
            <a:pPr algn="just">
              <a:lnSpc>
                <a:spcPct val="200000"/>
              </a:lnSpc>
            </a:pPr>
            <a:r>
              <a:rPr lang="ar-IQ" b="1" dirty="0">
                <a:solidFill>
                  <a:prstClr val="black"/>
                </a:solidFill>
              </a:rPr>
              <a:t>50000000 *0.001= 500000 عمولة</a:t>
            </a:r>
          </a:p>
          <a:p>
            <a:pPr algn="just">
              <a:lnSpc>
                <a:spcPct val="200000"/>
              </a:lnSpc>
            </a:pPr>
            <a:r>
              <a:rPr lang="ar-IQ" b="1" dirty="0">
                <a:solidFill>
                  <a:prstClr val="black"/>
                </a:solidFill>
              </a:rPr>
              <a:t>65000  من حـ / مدينو مصاريف خطاب الضمان الخارجية 1692</a:t>
            </a:r>
          </a:p>
          <a:p>
            <a:pPr algn="just">
              <a:lnSpc>
                <a:spcPct val="200000"/>
              </a:lnSpc>
            </a:pPr>
            <a:r>
              <a:rPr lang="ar-IQ" b="1" dirty="0">
                <a:solidFill>
                  <a:prstClr val="black"/>
                </a:solidFill>
              </a:rPr>
              <a:t>                           الى مذكورين</a:t>
            </a:r>
          </a:p>
          <a:p>
            <a:pPr algn="just">
              <a:lnSpc>
                <a:spcPct val="200000"/>
              </a:lnSpc>
            </a:pPr>
            <a:r>
              <a:rPr lang="ar-IQ" b="1" dirty="0">
                <a:solidFill>
                  <a:prstClr val="black"/>
                </a:solidFill>
              </a:rPr>
              <a:t>                       50000 حـ/ عمولة خطابات الضمان الخارجية 4452</a:t>
            </a:r>
          </a:p>
          <a:p>
            <a:pPr algn="just">
              <a:lnSpc>
                <a:spcPct val="200000"/>
              </a:lnSpc>
            </a:pPr>
            <a:r>
              <a:rPr lang="ar-IQ" b="1" dirty="0">
                <a:solidFill>
                  <a:prstClr val="black"/>
                </a:solidFill>
              </a:rPr>
              <a:t>                      15000 حـ/ مصاريف الاتصالات المستردة 4452</a:t>
            </a:r>
          </a:p>
          <a:p>
            <a:pPr algn="just">
              <a:lnSpc>
                <a:spcPct val="200000"/>
              </a:lnSpc>
            </a:pPr>
            <a:r>
              <a:rPr lang="ar-IQ" b="1" dirty="0">
                <a:solidFill>
                  <a:prstClr val="black"/>
                </a:solidFill>
              </a:rPr>
              <a:t>50000000 من حـ / التزامات المراسلين لقاء خطابات الضمان الخارجية 1922</a:t>
            </a:r>
          </a:p>
          <a:p>
            <a:pPr algn="just">
              <a:lnSpc>
                <a:spcPct val="200000"/>
              </a:lnSpc>
            </a:pPr>
            <a:r>
              <a:rPr lang="ar-IQ" b="1" dirty="0">
                <a:solidFill>
                  <a:prstClr val="black"/>
                </a:solidFill>
              </a:rPr>
              <a:t>                           50000000 الى حـ/ خطابات الضمان الخارجية المصدرة 2922</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189693359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106</a:t>
            </a:fld>
            <a:endParaRPr lang="ar-IQ" sz="1800" b="1" dirty="0">
              <a:solidFill>
                <a:prstClr val="black"/>
              </a:solidFill>
            </a:endParaRPr>
          </a:p>
        </p:txBody>
      </p:sp>
      <p:sp>
        <p:nvSpPr>
          <p:cNvPr id="3" name="TextBox 2"/>
          <p:cNvSpPr txBox="1"/>
          <p:nvPr/>
        </p:nvSpPr>
        <p:spPr>
          <a:xfrm>
            <a:off x="88438" y="383492"/>
            <a:ext cx="8900537" cy="4992392"/>
          </a:xfrm>
          <a:prstGeom prst="rect">
            <a:avLst/>
          </a:prstGeom>
          <a:noFill/>
        </p:spPr>
        <p:txBody>
          <a:bodyPr wrap="square" rtlCol="1">
            <a:spAutoFit/>
          </a:bodyPr>
          <a:lstStyle/>
          <a:p>
            <a:pPr algn="just">
              <a:lnSpc>
                <a:spcPct val="200000"/>
              </a:lnSpc>
            </a:pPr>
            <a:endParaRPr lang="ar-IQ" b="1" dirty="0">
              <a:solidFill>
                <a:prstClr val="black"/>
              </a:solidFill>
            </a:endParaRPr>
          </a:p>
          <a:p>
            <a:pPr algn="just">
              <a:lnSpc>
                <a:spcPct val="200000"/>
              </a:lnSpc>
            </a:pPr>
            <a:r>
              <a:rPr lang="ar-IQ" b="1" dirty="0">
                <a:solidFill>
                  <a:prstClr val="black"/>
                </a:solidFill>
              </a:rPr>
              <a:t>30/ 7</a:t>
            </a:r>
          </a:p>
          <a:p>
            <a:pPr algn="just">
              <a:lnSpc>
                <a:spcPct val="200000"/>
              </a:lnSpc>
            </a:pPr>
            <a:r>
              <a:rPr lang="ar-IQ" b="1" dirty="0">
                <a:solidFill>
                  <a:prstClr val="black"/>
                </a:solidFill>
              </a:rPr>
              <a:t>65000 من حـ/ حسابات مصاريف خارجية مع المصرف 2541</a:t>
            </a:r>
          </a:p>
          <a:p>
            <a:pPr algn="just">
              <a:lnSpc>
                <a:spcPct val="200000"/>
              </a:lnSpc>
            </a:pPr>
            <a:r>
              <a:rPr lang="ar-IQ" b="1" dirty="0">
                <a:solidFill>
                  <a:prstClr val="black"/>
                </a:solidFill>
              </a:rPr>
              <a:t>                   65000 الى حـ/ مدينو مصاريف خطابات الضمان الخارجية 1692</a:t>
            </a:r>
          </a:p>
          <a:p>
            <a:pPr algn="just">
              <a:lnSpc>
                <a:spcPct val="200000"/>
              </a:lnSpc>
            </a:pPr>
            <a:endParaRPr lang="ar-IQ" b="1" dirty="0">
              <a:solidFill>
                <a:prstClr val="black"/>
              </a:solidFill>
            </a:endParaRPr>
          </a:p>
          <a:p>
            <a:pPr algn="just">
              <a:lnSpc>
                <a:spcPct val="200000"/>
              </a:lnSpc>
            </a:pPr>
            <a:r>
              <a:rPr lang="ar-IQ" b="1" dirty="0">
                <a:solidFill>
                  <a:prstClr val="black"/>
                </a:solidFill>
              </a:rPr>
              <a:t>31 / 12</a:t>
            </a:r>
          </a:p>
          <a:p>
            <a:pPr algn="just">
              <a:lnSpc>
                <a:spcPct val="200000"/>
              </a:lnSpc>
            </a:pPr>
            <a:r>
              <a:rPr lang="ar-IQ" b="1" dirty="0">
                <a:solidFill>
                  <a:prstClr val="black"/>
                </a:solidFill>
              </a:rPr>
              <a:t>50000000 من حـ/ خطابات الضمان الخارجية المصدرة 1922</a:t>
            </a:r>
          </a:p>
          <a:p>
            <a:pPr algn="just">
              <a:lnSpc>
                <a:spcPct val="200000"/>
              </a:lnSpc>
            </a:pPr>
            <a:r>
              <a:rPr lang="ar-IQ" b="1" dirty="0">
                <a:solidFill>
                  <a:prstClr val="black"/>
                </a:solidFill>
              </a:rPr>
              <a:t>         50000000 الى حـ/ التزامات المراسلين لقاء خطابات الضمان الخارجية المصدرة 1922</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266583867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107</a:t>
            </a:fld>
            <a:endParaRPr lang="ar-IQ" sz="1800" b="1" dirty="0">
              <a:solidFill>
                <a:prstClr val="black"/>
              </a:solidFill>
            </a:endParaRPr>
          </a:p>
        </p:txBody>
      </p:sp>
      <p:sp>
        <p:nvSpPr>
          <p:cNvPr id="3" name="TextBox 2"/>
          <p:cNvSpPr txBox="1"/>
          <p:nvPr/>
        </p:nvSpPr>
        <p:spPr>
          <a:xfrm>
            <a:off x="88438" y="383492"/>
            <a:ext cx="8900537" cy="6186309"/>
          </a:xfrm>
          <a:prstGeom prst="rect">
            <a:avLst/>
          </a:prstGeom>
          <a:noFill/>
        </p:spPr>
        <p:txBody>
          <a:bodyPr wrap="square" rtlCol="1">
            <a:spAutoFit/>
          </a:bodyPr>
          <a:lstStyle/>
          <a:p>
            <a:pPr algn="just">
              <a:lnSpc>
                <a:spcPct val="200000"/>
              </a:lnSpc>
            </a:pPr>
            <a:r>
              <a:rPr lang="ar-IQ" b="1" dirty="0">
                <a:solidFill>
                  <a:prstClr val="black"/>
                </a:solidFill>
              </a:rPr>
              <a:t>تمرين </a:t>
            </a:r>
            <a:r>
              <a:rPr lang="ar-IQ" b="1" dirty="0" smtClean="0">
                <a:solidFill>
                  <a:prstClr val="black"/>
                </a:solidFill>
              </a:rPr>
              <a:t>1</a:t>
            </a:r>
            <a:endParaRPr lang="ar-IQ" b="1" dirty="0">
              <a:solidFill>
                <a:prstClr val="black"/>
              </a:solidFill>
            </a:endParaRPr>
          </a:p>
          <a:p>
            <a:pPr algn="just">
              <a:lnSpc>
                <a:spcPct val="200000"/>
              </a:lnSpc>
            </a:pPr>
            <a:r>
              <a:rPr lang="ar-IQ" b="1" dirty="0" smtClean="0">
                <a:solidFill>
                  <a:prstClr val="black"/>
                </a:solidFill>
              </a:rPr>
              <a:t>تمت </a:t>
            </a:r>
            <a:r>
              <a:rPr lang="ar-IQ" b="1" dirty="0">
                <a:solidFill>
                  <a:prstClr val="black"/>
                </a:solidFill>
              </a:rPr>
              <a:t>العمليات ادناه في مصرف الرافدين فرع الكرخ</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1/ 1 طلبت الشركة العراقية للاستثمارات قطاع خاص اصدار خطاب ضمان داخلي بمبلغ 3.000.000 دينار لصالح وزارة الاسكان والتعمير لتنفيذ مقاولة رست عليها واستوفى المصرف المبالغ الاتية من الحساب الجاري الدائن للشركة ( 2000 دينار عمولة و400 دينار رسوم طابع مالية.</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30/ 11 طلبت وزارة الاسكان والتعمير من المصرف تسديد قيمة الخطاب نظرا لعدم تمكن الشركة من تنفيذ التزاماتها وقد اجري اللازم علما ان المصرف وجد ان رصيد الحساب الجاري للشركة لا يكفي حيث بقى مبلغ  1000000 دينار بذمتها .</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15/ 12  سددت الشركة ما بذمتها من دين للمصرف.</a:t>
            </a:r>
          </a:p>
          <a:p>
            <a:pPr algn="just">
              <a:lnSpc>
                <a:spcPct val="200000"/>
              </a:lnSpc>
            </a:pPr>
            <a:r>
              <a:rPr lang="ar-IQ" b="1" dirty="0">
                <a:solidFill>
                  <a:prstClr val="black"/>
                </a:solidFill>
              </a:rPr>
              <a:t>المطلوب- تسجيل القيود اللازمة للعمليات اعلاه في سجلات مصرف الرافدين الادارة العامة.</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413765919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108</a:t>
            </a:fld>
            <a:endParaRPr lang="ar-IQ" sz="1800" b="1" dirty="0">
              <a:solidFill>
                <a:prstClr val="black"/>
              </a:solidFill>
            </a:endParaRPr>
          </a:p>
        </p:txBody>
      </p:sp>
      <p:sp>
        <p:nvSpPr>
          <p:cNvPr id="3" name="TextBox 2"/>
          <p:cNvSpPr txBox="1"/>
          <p:nvPr/>
        </p:nvSpPr>
        <p:spPr>
          <a:xfrm>
            <a:off x="88438" y="383492"/>
            <a:ext cx="8900537" cy="5632311"/>
          </a:xfrm>
          <a:prstGeom prst="rect">
            <a:avLst/>
          </a:prstGeom>
          <a:noFill/>
        </p:spPr>
        <p:txBody>
          <a:bodyPr wrap="square" rtlCol="1">
            <a:spAutoFit/>
          </a:bodyPr>
          <a:lstStyle/>
          <a:p>
            <a:pPr algn="just">
              <a:lnSpc>
                <a:spcPct val="200000"/>
              </a:lnSpc>
            </a:pPr>
            <a:r>
              <a:rPr lang="ar-IQ" b="1" dirty="0">
                <a:solidFill>
                  <a:prstClr val="black"/>
                </a:solidFill>
              </a:rPr>
              <a:t>تمرين </a:t>
            </a:r>
            <a:r>
              <a:rPr lang="ar-IQ" b="1" dirty="0" smtClean="0">
                <a:solidFill>
                  <a:prstClr val="black"/>
                </a:solidFill>
              </a:rPr>
              <a:t>2</a:t>
            </a:r>
            <a:endParaRPr lang="ar-IQ" b="1" dirty="0">
              <a:solidFill>
                <a:prstClr val="black"/>
              </a:solidFill>
            </a:endParaRPr>
          </a:p>
          <a:p>
            <a:pPr algn="just">
              <a:lnSpc>
                <a:spcPct val="200000"/>
              </a:lnSpc>
            </a:pPr>
            <a:r>
              <a:rPr lang="ar-IQ" b="1" dirty="0">
                <a:solidFill>
                  <a:prstClr val="black"/>
                </a:solidFill>
              </a:rPr>
              <a:t>تمت العمليات الاتية في مصرف الرشيد الادارة العامة</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1 / 6 طلب احد مراسلي المصرف في طوكيو اصدار خطاب ضمان خرجي لمدة ستة اشهر وبمبلغ 4.500.000 دولار امريكي لمنفعته , وقد بلغت العمولات 4500 دينار واجور بريد 100 دينار.</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30/ 7 ورد اشعار دائن من المراسل يقيد المبلغ لصالح حسابات المصرف لديه عن تسديد مصاريف  الخطاب .</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30/ 12 ورد كتاب من المراسل طلب فيه الغاء خطاب الضمان لعدم  الحاجة اليه.</a:t>
            </a:r>
          </a:p>
          <a:p>
            <a:pPr algn="just">
              <a:lnSpc>
                <a:spcPct val="200000"/>
              </a:lnSpc>
            </a:pPr>
            <a:r>
              <a:rPr lang="ar-IQ" b="1" dirty="0">
                <a:solidFill>
                  <a:prstClr val="black"/>
                </a:solidFill>
              </a:rPr>
              <a:t>المطلوب- اجراء القيود المحاسبية اللازمة علما ان المبلغ المعادل للدولار هو 0.300 دينار.</a:t>
            </a: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307827895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109</a:t>
            </a:fld>
            <a:endParaRPr lang="ar-IQ" sz="1800" b="1" dirty="0">
              <a:solidFill>
                <a:prstClr val="black"/>
              </a:solidFill>
            </a:endParaRPr>
          </a:p>
        </p:txBody>
      </p:sp>
      <p:sp>
        <p:nvSpPr>
          <p:cNvPr id="3" name="TextBox 2"/>
          <p:cNvSpPr txBox="1"/>
          <p:nvPr/>
        </p:nvSpPr>
        <p:spPr>
          <a:xfrm>
            <a:off x="88438" y="383492"/>
            <a:ext cx="8900537" cy="3970318"/>
          </a:xfrm>
          <a:prstGeom prst="rect">
            <a:avLst/>
          </a:prstGeom>
          <a:noFill/>
        </p:spPr>
        <p:txBody>
          <a:bodyPr wrap="square" rtlCol="1">
            <a:spAutoFit/>
          </a:bodyPr>
          <a:lstStyle/>
          <a:p>
            <a:pPr algn="just">
              <a:lnSpc>
                <a:spcPct val="200000"/>
              </a:lnSpc>
            </a:pPr>
            <a:r>
              <a:rPr lang="ar-IQ" b="1" dirty="0" smtClean="0">
                <a:solidFill>
                  <a:prstClr val="black"/>
                </a:solidFill>
              </a:rPr>
              <a:t>تمرين 3</a:t>
            </a:r>
          </a:p>
          <a:p>
            <a:pPr algn="just">
              <a:lnSpc>
                <a:spcPct val="200000"/>
              </a:lnSpc>
            </a:pPr>
            <a:r>
              <a:rPr lang="ar-IQ" b="1" dirty="0" smtClean="0">
                <a:solidFill>
                  <a:prstClr val="black"/>
                </a:solidFill>
              </a:rPr>
              <a:t> </a:t>
            </a:r>
            <a:r>
              <a:rPr lang="ar-IQ" b="1" dirty="0">
                <a:solidFill>
                  <a:prstClr val="black"/>
                </a:solidFill>
              </a:rPr>
              <a:t>في  30/ 6/ 2017  كان حساب مدينو ديون متأخرة التسديد  15,000,000 (عن خطاب ضمان داخلي قيمته 60,000.000 دينار لصالح شركة اكد للمقاولات علما انه صادر بناء على  تقديم طلب من الشركة العراقية للاستثمارات الى مصرف الرافدين فرع راغبة خاتون لكن الشركة لم تنفذ التزاماتها) وفي تاريخ  15/ 7 سددت الشركة ما بذمتها الى المصرف نقدا , وفي 30/ 7 اعادة شركة اكد للمقاولات نسخة السند الاصلي من خطاب الضمان الى المصرف لتنفيذ الشركة العراقية للاستثمارات التزاماتها.</a:t>
            </a:r>
          </a:p>
          <a:p>
            <a:pPr algn="just">
              <a:lnSpc>
                <a:spcPct val="200000"/>
              </a:lnSpc>
            </a:pPr>
            <a:r>
              <a:rPr lang="ar-IQ" b="1" dirty="0">
                <a:solidFill>
                  <a:prstClr val="black"/>
                </a:solidFill>
              </a:rPr>
              <a:t>المطلوب – تسجيل القيود المحاسبية اللازمة للتواريخ 15/ 7 و </a:t>
            </a:r>
            <a:r>
              <a:rPr lang="ar-IQ" b="1" dirty="0" smtClean="0">
                <a:solidFill>
                  <a:prstClr val="black"/>
                </a:solidFill>
              </a:rPr>
              <a:t>7/30 </a:t>
            </a:r>
            <a:r>
              <a:rPr lang="ar-IQ" b="1" dirty="0">
                <a:solidFill>
                  <a:prstClr val="black"/>
                </a:solidFill>
              </a:rPr>
              <a:t>.</a:t>
            </a:r>
          </a:p>
        </p:txBody>
      </p:sp>
    </p:spTree>
    <p:extLst>
      <p:ext uri="{BB962C8B-B14F-4D97-AF65-F5344CB8AC3E}">
        <p14:creationId xmlns:p14="http://schemas.microsoft.com/office/powerpoint/2010/main" val="2702238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9645333"/>
          </a:xfrm>
          <a:prstGeom prst="rect">
            <a:avLst/>
          </a:prstGeom>
          <a:noFill/>
        </p:spPr>
        <p:txBody>
          <a:bodyPr wrap="square" rtlCol="1">
            <a:spAutoFit/>
          </a:bodyPr>
          <a:lstStyle/>
          <a:p>
            <a:pPr algn="ctr">
              <a:lnSpc>
                <a:spcPct val="115000"/>
              </a:lnSpc>
              <a:spcAft>
                <a:spcPts val="1000"/>
              </a:spcAft>
            </a:pPr>
            <a:r>
              <a:rPr lang="ar-IQ" sz="2400" b="1" dirty="0" smtClean="0">
                <a:solidFill>
                  <a:srgbClr val="FF0000"/>
                </a:solidFill>
                <a:ea typeface="Calibri"/>
              </a:rPr>
              <a:t>أهمية </a:t>
            </a:r>
            <a:r>
              <a:rPr lang="ar-IQ" sz="2400" b="1" dirty="0">
                <a:solidFill>
                  <a:srgbClr val="FF0000"/>
                </a:solidFill>
                <a:ea typeface="Calibri"/>
              </a:rPr>
              <a:t>رأس المال ودوره في </a:t>
            </a:r>
            <a:r>
              <a:rPr lang="ar-IQ" sz="2400" b="1" dirty="0" smtClean="0">
                <a:solidFill>
                  <a:srgbClr val="FF0000"/>
                </a:solidFill>
                <a:ea typeface="Calibri"/>
              </a:rPr>
              <a:t>المصرف</a:t>
            </a:r>
            <a:endParaRPr lang="ar-IQ" sz="2400" b="1" dirty="0">
              <a:solidFill>
                <a:srgbClr val="FF0000"/>
              </a:solidFill>
              <a:ea typeface="Calibri"/>
            </a:endParaRPr>
          </a:p>
          <a:p>
            <a:pPr>
              <a:lnSpc>
                <a:spcPct val="115000"/>
              </a:lnSpc>
              <a:spcAft>
                <a:spcPts val="1000"/>
              </a:spcAft>
            </a:pPr>
            <a:r>
              <a:rPr lang="ar-IQ" sz="2000" b="1" dirty="0">
                <a:solidFill>
                  <a:prstClr val="black"/>
                </a:solidFill>
                <a:ea typeface="Calibri"/>
              </a:rPr>
              <a:t> </a:t>
            </a:r>
            <a:r>
              <a:rPr lang="ar-IQ" sz="2000" b="1" dirty="0">
                <a:solidFill>
                  <a:srgbClr val="0070C0"/>
                </a:solidFill>
                <a:ea typeface="Calibri"/>
              </a:rPr>
              <a:t>يمكن تلخيص وظيفة رأس المال بما يلي:-</a:t>
            </a:r>
          </a:p>
          <a:p>
            <a:pPr marL="342900" indent="-342900">
              <a:lnSpc>
                <a:spcPct val="115000"/>
              </a:lnSpc>
              <a:spcAft>
                <a:spcPts val="1000"/>
              </a:spcAft>
              <a:buFont typeface="Arial" pitchFamily="34" charset="0"/>
              <a:buChar char="•"/>
            </a:pPr>
            <a:r>
              <a:rPr lang="ar-IQ" sz="2000" b="1" dirty="0">
                <a:solidFill>
                  <a:prstClr val="black"/>
                </a:solidFill>
                <a:ea typeface="Calibri"/>
              </a:rPr>
              <a:t>وظيفة تنظيمية: وذلك للاستفادة منه في بداية عمل البنك كمصروفات التأسيس وتعيين الموظفين وشراء الأصول خاصة في المرحلة الأولى من نشاط البنك.</a:t>
            </a:r>
          </a:p>
          <a:p>
            <a:pPr marL="342900" indent="-342900">
              <a:lnSpc>
                <a:spcPct val="115000"/>
              </a:lnSpc>
              <a:spcAft>
                <a:spcPts val="1000"/>
              </a:spcAft>
              <a:buFont typeface="Arial" pitchFamily="34" charset="0"/>
              <a:buChar char="•"/>
            </a:pPr>
            <a:r>
              <a:rPr lang="ar-IQ" sz="2000" b="1" dirty="0">
                <a:solidFill>
                  <a:prstClr val="black"/>
                </a:solidFill>
                <a:ea typeface="Calibri"/>
              </a:rPr>
              <a:t>وظيفة تشغيلية: وذلك للاستفادة منه في تيسير وتشغيل أعمال البنك إدارياً ومالياً وتشغيلياً.</a:t>
            </a:r>
          </a:p>
          <a:p>
            <a:pPr marL="342900" indent="-342900">
              <a:lnSpc>
                <a:spcPct val="115000"/>
              </a:lnSpc>
              <a:spcAft>
                <a:spcPts val="1000"/>
              </a:spcAft>
              <a:buFont typeface="Arial" pitchFamily="34" charset="0"/>
              <a:buChar char="•"/>
            </a:pPr>
            <a:r>
              <a:rPr lang="ar-IQ" sz="2000" b="1" dirty="0">
                <a:solidFill>
                  <a:prstClr val="black"/>
                </a:solidFill>
                <a:ea typeface="Calibri"/>
              </a:rPr>
              <a:t>وظيفة حماية أموال المودعين: حيث أن رأس المال يوفر حماية لأموال المودعين ضد المخاطر التي تواجه أعمال البنك (الائتمان – السوق – التشغيل) ، وأن زيادة هذا الحجم يؤدي إلى دعم قاعدة رأس المال مما يعزز الثقة في أداء البنك ويجذب المودعين.</a:t>
            </a:r>
          </a:p>
          <a:p>
            <a:pPr marL="342900" indent="-342900">
              <a:lnSpc>
                <a:spcPct val="115000"/>
              </a:lnSpc>
              <a:spcAft>
                <a:spcPts val="1000"/>
              </a:spcAft>
              <a:buFont typeface="Arial" pitchFamily="34" charset="0"/>
              <a:buChar char="•"/>
            </a:pPr>
            <a:r>
              <a:rPr lang="ar-IQ" sz="2000" b="1" dirty="0">
                <a:solidFill>
                  <a:prstClr val="black"/>
                </a:solidFill>
                <a:ea typeface="Calibri"/>
              </a:rPr>
              <a:t>وظيفة استثمارية: حيث يمكن للبنك استثمار جزء من رأس ماله في أنشطة تمويلية بجانب إيداعات العملاء.</a:t>
            </a:r>
          </a:p>
          <a:p>
            <a:pPr>
              <a:lnSpc>
                <a:spcPct val="115000"/>
              </a:lnSpc>
              <a:spcAft>
                <a:spcPts val="1000"/>
              </a:spcAft>
            </a:pPr>
            <a:endParaRPr lang="ar-IQ" sz="2000" b="1" dirty="0" smtClean="0">
              <a:solidFill>
                <a:prstClr val="black"/>
              </a:solidFill>
              <a:ea typeface="Calibri"/>
            </a:endParaRPr>
          </a:p>
          <a:p>
            <a:pPr>
              <a:lnSpc>
                <a:spcPct val="115000"/>
              </a:lnSpc>
              <a:spcAft>
                <a:spcPts val="1000"/>
              </a:spcAft>
            </a:pPr>
            <a:endParaRPr lang="ar-IQ" sz="20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11</a:t>
            </a:fld>
            <a:endParaRPr lang="ar-IQ" sz="1800" b="1" dirty="0">
              <a:solidFill>
                <a:prstClr val="black"/>
              </a:solidFill>
            </a:endParaRPr>
          </a:p>
        </p:txBody>
      </p:sp>
    </p:spTree>
    <p:extLst>
      <p:ext uri="{BB962C8B-B14F-4D97-AF65-F5344CB8AC3E}">
        <p14:creationId xmlns:p14="http://schemas.microsoft.com/office/powerpoint/2010/main" val="303866207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110</a:t>
            </a:fld>
            <a:endParaRPr lang="ar-IQ" sz="1800" b="1" dirty="0">
              <a:solidFill>
                <a:prstClr val="black"/>
              </a:solidFill>
            </a:endParaRPr>
          </a:p>
        </p:txBody>
      </p:sp>
      <p:sp>
        <p:nvSpPr>
          <p:cNvPr id="3" name="TextBox 2"/>
          <p:cNvSpPr txBox="1"/>
          <p:nvPr/>
        </p:nvSpPr>
        <p:spPr>
          <a:xfrm>
            <a:off x="88438" y="383492"/>
            <a:ext cx="8900537" cy="2782941"/>
          </a:xfrm>
          <a:prstGeom prst="rect">
            <a:avLst/>
          </a:prstGeom>
          <a:noFill/>
        </p:spPr>
        <p:txBody>
          <a:bodyPr wrap="square" rtlCol="1">
            <a:spAutoFit/>
          </a:bodyPr>
          <a:lstStyle/>
          <a:p>
            <a:pPr algn="just">
              <a:lnSpc>
                <a:spcPct val="200000"/>
              </a:lnSpc>
            </a:pPr>
            <a:r>
              <a:rPr lang="ar-IQ" b="1" dirty="0" smtClean="0">
                <a:solidFill>
                  <a:prstClr val="black"/>
                </a:solidFill>
              </a:rPr>
              <a:t>تمرين 4 </a:t>
            </a:r>
          </a:p>
          <a:p>
            <a:pPr algn="just">
              <a:lnSpc>
                <a:spcPct val="200000"/>
              </a:lnSpc>
            </a:pPr>
            <a:r>
              <a:rPr lang="ar-IQ" b="1" dirty="0" smtClean="0">
                <a:solidFill>
                  <a:prstClr val="black"/>
                </a:solidFill>
              </a:rPr>
              <a:t>في </a:t>
            </a:r>
            <a:r>
              <a:rPr lang="ar-IQ" b="1" dirty="0">
                <a:solidFill>
                  <a:prstClr val="black"/>
                </a:solidFill>
              </a:rPr>
              <a:t>1/ 6 طلب احد مراسلين المصرف في طوكيو اصدار خطاب ضمان خارجي لمدة ستة اشهر بمبلغ 80,000 دولار حيث كان سعر الصرف للدولار (120,000 لكل 100  دولار ) وقد بلغت العمولة 0,01 واجور البريد  140,000 دينار .</a:t>
            </a:r>
          </a:p>
          <a:p>
            <a:pPr algn="just">
              <a:lnSpc>
                <a:spcPct val="200000"/>
              </a:lnSpc>
            </a:pPr>
            <a:r>
              <a:rPr lang="ar-IQ" b="1" dirty="0">
                <a:solidFill>
                  <a:prstClr val="black"/>
                </a:solidFill>
              </a:rPr>
              <a:t>المطلوب – تسجيل القيود المحاسبية اللازمة في التاريخ اعلاه.</a:t>
            </a:r>
          </a:p>
        </p:txBody>
      </p:sp>
    </p:spTree>
    <p:extLst>
      <p:ext uri="{BB962C8B-B14F-4D97-AF65-F5344CB8AC3E}">
        <p14:creationId xmlns:p14="http://schemas.microsoft.com/office/powerpoint/2010/main" val="23051772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111</a:t>
            </a:fld>
            <a:endParaRPr lang="ar-IQ" sz="1800" b="1" dirty="0">
              <a:solidFill>
                <a:prstClr val="black"/>
              </a:solidFill>
            </a:endParaRPr>
          </a:p>
        </p:txBody>
      </p:sp>
      <p:sp>
        <p:nvSpPr>
          <p:cNvPr id="3" name="TextBox 2"/>
          <p:cNvSpPr txBox="1"/>
          <p:nvPr/>
        </p:nvSpPr>
        <p:spPr>
          <a:xfrm>
            <a:off x="88438" y="383492"/>
            <a:ext cx="8900537" cy="4524315"/>
          </a:xfrm>
          <a:prstGeom prst="rect">
            <a:avLst/>
          </a:prstGeom>
          <a:noFill/>
        </p:spPr>
        <p:txBody>
          <a:bodyPr wrap="square" rtlCol="1">
            <a:spAutoFit/>
          </a:bodyPr>
          <a:lstStyle/>
          <a:p>
            <a:pPr algn="just">
              <a:lnSpc>
                <a:spcPct val="200000"/>
              </a:lnSpc>
            </a:pPr>
            <a:r>
              <a:rPr lang="ar-IQ" b="1" dirty="0" smtClean="0">
                <a:solidFill>
                  <a:prstClr val="black"/>
                </a:solidFill>
              </a:rPr>
              <a:t>تمرين 5</a:t>
            </a:r>
          </a:p>
          <a:p>
            <a:pPr algn="just">
              <a:lnSpc>
                <a:spcPct val="200000"/>
              </a:lnSpc>
            </a:pPr>
            <a:r>
              <a:rPr lang="ar-IQ" b="1" dirty="0" smtClean="0">
                <a:solidFill>
                  <a:prstClr val="black"/>
                </a:solidFill>
              </a:rPr>
              <a:t> </a:t>
            </a:r>
            <a:r>
              <a:rPr lang="ar-IQ" b="1" dirty="0">
                <a:solidFill>
                  <a:prstClr val="black"/>
                </a:solidFill>
              </a:rPr>
              <a:t>في 2/ 1/ 2017 طلبت شركة الطيف للاستثمارات العقارية قطاع خاص اصدار خطاب ضمان داخلي بمبلغ 90 مليون دينار عراقي من مصرف الرافدين فرع المسبح لصالح شركة اشور للمقاولات قطاع حكومي لتنفيذ مقاولة رست عليها واستوفى المصرف المبالغ الاتية من الحساب الجارية الدائنة (30% تامينات, 300000 عمولة, 50000 رسم طابع) وفي 30/ 6 طلبت شركة اشور للمقاولات من المصرف تسديد قيمة خطابات الضمان لعدم تمكن شركة الطيف من تنفيذ التزاماتها وقد اجري المصرف اللازم , علما ان الرصيد الجاري الدائن للشركة غير كافي لتغطية مبلغ خطاب بحدود 15,000,000 دينار عراقي.</a:t>
            </a:r>
          </a:p>
          <a:p>
            <a:pPr algn="just">
              <a:lnSpc>
                <a:spcPct val="200000"/>
              </a:lnSpc>
            </a:pPr>
            <a:r>
              <a:rPr lang="ar-IQ" b="1" dirty="0" smtClean="0">
                <a:solidFill>
                  <a:prstClr val="black"/>
                </a:solidFill>
              </a:rPr>
              <a:t>المطلوب </a:t>
            </a:r>
            <a:r>
              <a:rPr lang="ar-IQ" b="1" dirty="0">
                <a:solidFill>
                  <a:prstClr val="black"/>
                </a:solidFill>
              </a:rPr>
              <a:t>– تسجيل القيود المحاسبية اللازمة بتاريخ 30/ 6 /2017. </a:t>
            </a:r>
          </a:p>
        </p:txBody>
      </p:sp>
    </p:spTree>
    <p:extLst>
      <p:ext uri="{BB962C8B-B14F-4D97-AF65-F5344CB8AC3E}">
        <p14:creationId xmlns:p14="http://schemas.microsoft.com/office/powerpoint/2010/main" val="271212631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endParaRPr lang="en-US" sz="2800" b="1" dirty="0" smtClean="0">
              <a:solidFill>
                <a:prstClr val="black"/>
              </a:solidFill>
              <a:cs typeface="PT Bold Heading" pitchFamily="2" charset="-78"/>
            </a:endParaRPr>
          </a:p>
          <a:p>
            <a:pPr algn="ctr"/>
            <a:r>
              <a:rPr lang="ar-IQ" sz="3700" b="1" dirty="0" smtClean="0">
                <a:solidFill>
                  <a:srgbClr val="BD13B1"/>
                </a:solidFill>
                <a:latin typeface="AYM Wadiy S_U normal."/>
                <a:cs typeface="PT Bold Heading" pitchFamily="2" charset="-78"/>
              </a:rPr>
              <a:t>المحاضرة التاسعة</a:t>
            </a:r>
            <a:endParaRPr lang="ar-SA" sz="3700" b="1" dirty="0">
              <a:solidFill>
                <a:srgbClr val="BD13B1"/>
              </a:solidFill>
              <a:latin typeface="AYM Wadiy S_U normal."/>
              <a:cs typeface="PT Bold Heading" pitchFamily="2" charset="-78"/>
            </a:endParaRPr>
          </a:p>
          <a:p>
            <a:pPr algn="ctr"/>
            <a:r>
              <a:rPr lang="ar-IQ" sz="2800" b="1" dirty="0" smtClean="0">
                <a:solidFill>
                  <a:srgbClr val="BD13B1"/>
                </a:solidFill>
                <a:cs typeface="PT Bold Heading" pitchFamily="2" charset="-78"/>
              </a:rPr>
              <a:t>المعالجات المحاسبية في المصارف الاسلامية</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112</a:t>
            </a:fld>
            <a:endParaRPr lang="en-US" sz="1200" dirty="0">
              <a:solidFill>
                <a:prstClr val="white"/>
              </a:solidFill>
            </a:endParaRPr>
          </a:p>
        </p:txBody>
      </p:sp>
      <p:sp>
        <p:nvSpPr>
          <p:cNvPr id="2" name="Footer Placeholder 1"/>
          <p:cNvSpPr>
            <a:spLocks noGrp="1"/>
          </p:cNvSpPr>
          <p:nvPr>
            <p:ph type="ftr" sz="quarter" idx="11"/>
          </p:nvPr>
        </p:nvSpPr>
        <p:spPr>
          <a:xfrm>
            <a:off x="254117" y="6405563"/>
            <a:ext cx="2895600" cy="365125"/>
          </a:xfrm>
        </p:spPr>
        <p:txBody>
          <a:bodyPr/>
          <a:lstStyle/>
          <a:p>
            <a:r>
              <a:rPr lang="ar-IQ" sz="2000" b="1" dirty="0" smtClean="0">
                <a:solidFill>
                  <a:srgbClr val="FF0000"/>
                </a:solidFill>
                <a:cs typeface="DecoType Naskh" pitchFamily="2" charset="-78"/>
              </a:rPr>
              <a:t>اعداد دكتورة امتثال الطائي</a:t>
            </a:r>
            <a:endParaRPr lang="ar-IQ" sz="2000" b="1" dirty="0">
              <a:solidFill>
                <a:srgbClr val="FF0000"/>
              </a:solidFill>
              <a:cs typeface="DecoType Naskh" pitchFamily="2" charset="-78"/>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112</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113</a:t>
            </a:fld>
            <a:endParaRPr lang="ar-IQ" sz="1800" b="1" dirty="0">
              <a:solidFill>
                <a:prstClr val="black"/>
              </a:solidFill>
            </a:endParaRPr>
          </a:p>
        </p:txBody>
      </p:sp>
      <p:sp>
        <p:nvSpPr>
          <p:cNvPr id="3" name="TextBox 2"/>
          <p:cNvSpPr txBox="1"/>
          <p:nvPr/>
        </p:nvSpPr>
        <p:spPr>
          <a:xfrm>
            <a:off x="88438" y="383492"/>
            <a:ext cx="8900537" cy="6370975"/>
          </a:xfrm>
          <a:prstGeom prst="rect">
            <a:avLst/>
          </a:prstGeom>
          <a:noFill/>
        </p:spPr>
        <p:txBody>
          <a:bodyPr wrap="square" rtlCol="1">
            <a:spAutoFit/>
          </a:bodyPr>
          <a:lstStyle/>
          <a:p>
            <a:pPr algn="just">
              <a:lnSpc>
                <a:spcPct val="200000"/>
              </a:lnSpc>
            </a:pPr>
            <a:r>
              <a:rPr lang="ar-IQ" sz="2400" b="1" dirty="0" smtClean="0">
                <a:solidFill>
                  <a:srgbClr val="FF0000"/>
                </a:solidFill>
              </a:rPr>
              <a:t>المشاركة  المنتهية : </a:t>
            </a:r>
          </a:p>
          <a:p>
            <a:pPr algn="just">
              <a:lnSpc>
                <a:spcPct val="200000"/>
              </a:lnSpc>
            </a:pPr>
            <a:r>
              <a:rPr lang="ar-IQ" b="1" dirty="0" smtClean="0"/>
              <a:t>وهي المشاركة التي يتضمن اتفاقا توقيتا معينا للتمويل مثل دورة النشاط او دورة مالية  وتسمى منتهية لتحديد الشركاء اجلا محددا للمشاركة بينهم. </a:t>
            </a:r>
          </a:p>
          <a:p>
            <a:pPr algn="just">
              <a:lnSpc>
                <a:spcPct val="200000"/>
              </a:lnSpc>
            </a:pPr>
            <a:r>
              <a:rPr lang="ar-IQ" b="1" dirty="0" smtClean="0"/>
              <a:t>مثال 1</a:t>
            </a:r>
          </a:p>
          <a:p>
            <a:pPr algn="just">
              <a:lnSpc>
                <a:spcPct val="200000"/>
              </a:lnSpc>
            </a:pPr>
            <a:r>
              <a:rPr lang="ar-IQ" b="1" dirty="0" smtClean="0"/>
              <a:t>تم الاتفاق بين البنك عبر العراق الاسلامي وبين الزبون خليل ابراهيم لتمويل صفقة شراء اجهزة حاسوب وبيعها وقد تم توقيع عقد مشاركة بين الطرفين وكانت التكلفة الاجمالية للصفقة 118000000 دينار يعني يشارك البنك فيها بثلاثة ارباع ما يشارك الزبون وقد نص العقد على ان مدة المشاركة نصف عام ,  ويقوم الزبون المشارك خليل بالإدارة ويحصل على ارباح بنسبة 12% ويتم توزيع باقي بنسبة المشاركة في التمويل فاذا علمت البضاعة صرفت بالكامل وتحقق ربح قدره 30 000000 دينار .</a:t>
            </a:r>
          </a:p>
          <a:p>
            <a:pPr algn="just">
              <a:lnSpc>
                <a:spcPct val="200000"/>
              </a:lnSpc>
            </a:pPr>
            <a:r>
              <a:rPr lang="ar-IQ" b="1" dirty="0" smtClean="0"/>
              <a:t>المطلوب- 1) حساب العائد الصافي للبنك 2) حساب العائد الصافي للعميل خليل ابراهيم </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231896961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114</a:t>
            </a:fld>
            <a:endParaRPr lang="ar-IQ" sz="1800" b="1" dirty="0">
              <a:solidFill>
                <a:prstClr val="black"/>
              </a:solidFill>
            </a:endParaRPr>
          </a:p>
        </p:txBody>
      </p:sp>
      <p:sp>
        <p:nvSpPr>
          <p:cNvPr id="3" name="TextBox 2"/>
          <p:cNvSpPr txBox="1"/>
          <p:nvPr/>
        </p:nvSpPr>
        <p:spPr>
          <a:xfrm>
            <a:off x="88438" y="383492"/>
            <a:ext cx="8900537" cy="5632311"/>
          </a:xfrm>
          <a:prstGeom prst="rect">
            <a:avLst/>
          </a:prstGeom>
          <a:noFill/>
        </p:spPr>
        <p:txBody>
          <a:bodyPr wrap="square" rtlCol="1">
            <a:spAutoFit/>
          </a:bodyPr>
          <a:lstStyle/>
          <a:p>
            <a:pPr algn="just">
              <a:lnSpc>
                <a:spcPct val="200000"/>
              </a:lnSpc>
            </a:pPr>
            <a:r>
              <a:rPr lang="ar-IQ" b="1" dirty="0" smtClean="0">
                <a:solidFill>
                  <a:prstClr val="black"/>
                </a:solidFill>
              </a:rPr>
              <a:t>الحل </a:t>
            </a:r>
          </a:p>
          <a:p>
            <a:pPr algn="just">
              <a:lnSpc>
                <a:spcPct val="200000"/>
              </a:lnSpc>
            </a:pPr>
            <a:r>
              <a:rPr lang="ar-IQ" b="1" dirty="0" smtClean="0">
                <a:solidFill>
                  <a:prstClr val="black"/>
                </a:solidFill>
              </a:rPr>
              <a:t>اولا- </a:t>
            </a:r>
          </a:p>
          <a:p>
            <a:pPr algn="just">
              <a:lnSpc>
                <a:spcPct val="200000"/>
              </a:lnSpc>
            </a:pPr>
            <a:r>
              <a:rPr lang="ar-IQ" b="1" dirty="0" smtClean="0">
                <a:solidFill>
                  <a:prstClr val="black"/>
                </a:solidFill>
              </a:rPr>
              <a:t>أ- نصيب الزبون المشارك خليل ابراهيم مقابل الادارة = 30000000 * 12% =  3600000</a:t>
            </a:r>
          </a:p>
          <a:p>
            <a:pPr algn="just">
              <a:lnSpc>
                <a:spcPct val="200000"/>
              </a:lnSpc>
            </a:pPr>
            <a:r>
              <a:rPr lang="ar-IQ" b="1" dirty="0" smtClean="0">
                <a:solidFill>
                  <a:prstClr val="black"/>
                </a:solidFill>
              </a:rPr>
              <a:t>ثانيا- حساب العائد الصافي للبنك</a:t>
            </a:r>
          </a:p>
          <a:p>
            <a:pPr algn="just">
              <a:lnSpc>
                <a:spcPct val="200000"/>
              </a:lnSpc>
            </a:pPr>
            <a:r>
              <a:rPr lang="ar-IQ" b="1" dirty="0" smtClean="0">
                <a:solidFill>
                  <a:prstClr val="black"/>
                </a:solidFill>
              </a:rPr>
              <a:t>أ-حساب نسبة مساهمة البنك في راس مال المشاركة =3</a:t>
            </a:r>
            <a:r>
              <a:rPr lang="en-US" b="1" dirty="0" smtClean="0">
                <a:solidFill>
                  <a:prstClr val="black"/>
                </a:solidFill>
              </a:rPr>
              <a:t>/</a:t>
            </a:r>
            <a:r>
              <a:rPr lang="ar-IQ" b="1" dirty="0" smtClean="0">
                <a:solidFill>
                  <a:prstClr val="black"/>
                </a:solidFill>
              </a:rPr>
              <a:t> 4 راس المال</a:t>
            </a:r>
          </a:p>
          <a:p>
            <a:pPr algn="just">
              <a:lnSpc>
                <a:spcPct val="200000"/>
              </a:lnSpc>
            </a:pPr>
            <a:r>
              <a:rPr lang="ar-IQ" b="1" dirty="0" smtClean="0">
                <a:solidFill>
                  <a:prstClr val="black"/>
                </a:solidFill>
              </a:rPr>
              <a:t>ب -- حساب نسبة توزيع الارباح بعد خصم نصيب خليل ابراهيم في الادارة </a:t>
            </a:r>
          </a:p>
          <a:p>
            <a:pPr algn="just">
              <a:lnSpc>
                <a:spcPct val="200000"/>
              </a:lnSpc>
            </a:pPr>
            <a:r>
              <a:rPr lang="ar-IQ" b="1" dirty="0" smtClean="0">
                <a:solidFill>
                  <a:prstClr val="black"/>
                </a:solidFill>
              </a:rPr>
              <a:t>100%-  12% = 88%</a:t>
            </a:r>
          </a:p>
          <a:p>
            <a:pPr algn="just">
              <a:lnSpc>
                <a:spcPct val="200000"/>
              </a:lnSpc>
            </a:pPr>
            <a:r>
              <a:rPr lang="ar-IQ" b="1" dirty="0" smtClean="0">
                <a:solidFill>
                  <a:prstClr val="black"/>
                </a:solidFill>
              </a:rPr>
              <a:t>ج – نسبة نصيب البنك في الارباح * نسبة المساهمة في راس مال المشاركة * نسبة توزيع الارباح </a:t>
            </a:r>
          </a:p>
          <a:p>
            <a:pPr algn="just">
              <a:lnSpc>
                <a:spcPct val="200000"/>
              </a:lnSpc>
            </a:pPr>
            <a:r>
              <a:rPr lang="ar-IQ" b="1" dirty="0" smtClean="0">
                <a:solidFill>
                  <a:prstClr val="black"/>
                </a:solidFill>
              </a:rPr>
              <a:t>= ¾ *88%= 66%</a:t>
            </a:r>
          </a:p>
          <a:p>
            <a:pPr algn="just">
              <a:lnSpc>
                <a:spcPct val="200000"/>
              </a:lnSpc>
            </a:pPr>
            <a:r>
              <a:rPr lang="ar-IQ" b="1" dirty="0" smtClean="0">
                <a:solidFill>
                  <a:prstClr val="black"/>
                </a:solidFill>
              </a:rPr>
              <a:t>اذن العائد الصافي للبنك = 30000000*66%= 19800,000 دينار</a:t>
            </a:r>
            <a:endParaRPr lang="ar-IQ" b="1" dirty="0">
              <a:solidFill>
                <a:prstClr val="black"/>
              </a:solidFill>
            </a:endParaRPr>
          </a:p>
        </p:txBody>
      </p:sp>
    </p:spTree>
    <p:extLst>
      <p:ext uri="{BB962C8B-B14F-4D97-AF65-F5344CB8AC3E}">
        <p14:creationId xmlns:p14="http://schemas.microsoft.com/office/powerpoint/2010/main" val="316401346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115</a:t>
            </a:fld>
            <a:endParaRPr lang="ar-IQ" sz="1800" b="1" dirty="0">
              <a:solidFill>
                <a:prstClr val="black"/>
              </a:solidFill>
            </a:endParaRPr>
          </a:p>
        </p:txBody>
      </p:sp>
      <p:sp>
        <p:nvSpPr>
          <p:cNvPr id="3" name="TextBox 2"/>
          <p:cNvSpPr txBox="1"/>
          <p:nvPr/>
        </p:nvSpPr>
        <p:spPr>
          <a:xfrm>
            <a:off x="88438" y="383492"/>
            <a:ext cx="8900537" cy="4524315"/>
          </a:xfrm>
          <a:prstGeom prst="rect">
            <a:avLst/>
          </a:prstGeom>
          <a:noFill/>
        </p:spPr>
        <p:txBody>
          <a:bodyPr wrap="square" rtlCol="1">
            <a:spAutoFit/>
          </a:bodyPr>
          <a:lstStyle/>
          <a:p>
            <a:pPr algn="just">
              <a:lnSpc>
                <a:spcPct val="200000"/>
              </a:lnSpc>
            </a:pPr>
            <a:r>
              <a:rPr lang="ar-IQ" b="1" dirty="0" smtClean="0">
                <a:solidFill>
                  <a:prstClr val="black"/>
                </a:solidFill>
              </a:rPr>
              <a:t>الحل </a:t>
            </a:r>
          </a:p>
          <a:p>
            <a:pPr algn="just">
              <a:lnSpc>
                <a:spcPct val="200000"/>
              </a:lnSpc>
            </a:pPr>
            <a:r>
              <a:rPr lang="ar-IQ" b="1" dirty="0" smtClean="0">
                <a:solidFill>
                  <a:prstClr val="black"/>
                </a:solidFill>
              </a:rPr>
              <a:t>ثالثا-  العائد الصافي للزبون المشارك خليل ابراهيم </a:t>
            </a:r>
            <a:endParaRPr lang="ar-IQ" b="1" dirty="0" smtClean="0">
              <a:solidFill>
                <a:prstClr val="black"/>
              </a:solidFill>
            </a:endParaRPr>
          </a:p>
          <a:p>
            <a:pPr marL="342900" indent="-342900" algn="just">
              <a:lnSpc>
                <a:spcPct val="200000"/>
              </a:lnSpc>
              <a:buAutoNum type="arabic1Minus"/>
            </a:pPr>
            <a:r>
              <a:rPr lang="ar-IQ" b="1" dirty="0" smtClean="0">
                <a:solidFill>
                  <a:prstClr val="black"/>
                </a:solidFill>
              </a:rPr>
              <a:t>نصيبه مقابل الادارة = 3600000 </a:t>
            </a:r>
          </a:p>
          <a:p>
            <a:pPr marL="342900" indent="-342900" algn="just">
              <a:lnSpc>
                <a:spcPct val="200000"/>
              </a:lnSpc>
              <a:buAutoNum type="arabic1Minus"/>
            </a:pPr>
            <a:r>
              <a:rPr lang="ar-IQ" b="1" dirty="0" smtClean="0">
                <a:solidFill>
                  <a:prstClr val="black"/>
                </a:solidFill>
              </a:rPr>
              <a:t>نصيبه في الارباح = </a:t>
            </a:r>
          </a:p>
          <a:p>
            <a:pPr algn="just">
              <a:lnSpc>
                <a:spcPct val="200000"/>
              </a:lnSpc>
            </a:pPr>
            <a:r>
              <a:rPr lang="ar-IQ" b="1" dirty="0" smtClean="0">
                <a:solidFill>
                  <a:prstClr val="black"/>
                </a:solidFill>
              </a:rPr>
              <a:t>1</a:t>
            </a:r>
            <a:r>
              <a:rPr lang="en-US" b="1" dirty="0" smtClean="0">
                <a:solidFill>
                  <a:prstClr val="black"/>
                </a:solidFill>
              </a:rPr>
              <a:t>/ </a:t>
            </a:r>
            <a:r>
              <a:rPr lang="ar-IQ" b="1" dirty="0" smtClean="0">
                <a:solidFill>
                  <a:prstClr val="black"/>
                </a:solidFill>
              </a:rPr>
              <a:t> 4 *88% = 22%</a:t>
            </a:r>
          </a:p>
          <a:p>
            <a:pPr algn="just">
              <a:lnSpc>
                <a:spcPct val="200000"/>
              </a:lnSpc>
            </a:pPr>
            <a:r>
              <a:rPr lang="ar-IQ" b="1" dirty="0" smtClean="0">
                <a:solidFill>
                  <a:prstClr val="black"/>
                </a:solidFill>
              </a:rPr>
              <a:t>نصيبه في الارباح = 30000000 *22%=6600000</a:t>
            </a:r>
          </a:p>
          <a:p>
            <a:pPr algn="just">
              <a:lnSpc>
                <a:spcPct val="200000"/>
              </a:lnSpc>
            </a:pPr>
            <a:r>
              <a:rPr lang="ar-IQ" b="1" dirty="0" smtClean="0">
                <a:solidFill>
                  <a:prstClr val="black"/>
                </a:solidFill>
              </a:rPr>
              <a:t>اجمالي نصيبه في الادارة والارباح 10200000</a:t>
            </a:r>
          </a:p>
          <a:p>
            <a:pPr algn="just">
              <a:lnSpc>
                <a:spcPct val="200000"/>
              </a:lnSpc>
            </a:pPr>
            <a:r>
              <a:rPr lang="ar-IQ" b="1" dirty="0" smtClean="0">
                <a:solidFill>
                  <a:prstClr val="black"/>
                </a:solidFill>
              </a:rPr>
              <a:t>اجمالي ارباح المشاركة  30000000</a:t>
            </a:r>
            <a:endParaRPr lang="ar-IQ" b="1" dirty="0">
              <a:solidFill>
                <a:prstClr val="black"/>
              </a:solidFill>
            </a:endParaRPr>
          </a:p>
        </p:txBody>
      </p:sp>
    </p:spTree>
    <p:extLst>
      <p:ext uri="{BB962C8B-B14F-4D97-AF65-F5344CB8AC3E}">
        <p14:creationId xmlns:p14="http://schemas.microsoft.com/office/powerpoint/2010/main" val="327990370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116</a:t>
            </a:fld>
            <a:endParaRPr lang="ar-IQ" sz="1800" b="1" dirty="0">
              <a:solidFill>
                <a:prstClr val="black"/>
              </a:solidFill>
            </a:endParaRPr>
          </a:p>
        </p:txBody>
      </p:sp>
      <p:sp>
        <p:nvSpPr>
          <p:cNvPr id="3" name="TextBox 2"/>
          <p:cNvSpPr txBox="1"/>
          <p:nvPr/>
        </p:nvSpPr>
        <p:spPr>
          <a:xfrm>
            <a:off x="88438" y="383492"/>
            <a:ext cx="8900537" cy="5078313"/>
          </a:xfrm>
          <a:prstGeom prst="rect">
            <a:avLst/>
          </a:prstGeom>
          <a:noFill/>
        </p:spPr>
        <p:txBody>
          <a:bodyPr wrap="square" rtlCol="1">
            <a:spAutoFit/>
          </a:bodyPr>
          <a:lstStyle/>
          <a:p>
            <a:pPr algn="just">
              <a:lnSpc>
                <a:spcPct val="200000"/>
              </a:lnSpc>
            </a:pPr>
            <a:r>
              <a:rPr lang="ar-IQ" b="1" dirty="0" smtClean="0">
                <a:solidFill>
                  <a:srgbClr val="FF0000"/>
                </a:solidFill>
              </a:rPr>
              <a:t>المضاربة  </a:t>
            </a:r>
          </a:p>
          <a:p>
            <a:pPr algn="just">
              <a:lnSpc>
                <a:spcPct val="200000"/>
              </a:lnSpc>
            </a:pPr>
            <a:r>
              <a:rPr lang="ar-IQ" sz="2400" b="1" dirty="0" smtClean="0"/>
              <a:t>يقوم هذا الاسلوب على تقييم المال من جذب  صاحب المال (الشريك بماله) والعمل من جانب المضارب ا وهو الشريك بعمله ويقوم المضارب في هذا الاسلوب وبما لديه من خبرة باستثمار هذا المال ويكون الربح بين الطرفين حسب الاتفاق بينهم وفي حالة الخسارة فان صاحب المال هو الذي يتحمل هذه الخسارة ويكفي المضارب بجهد خسارة جهده الذي بذله اما اذا اتضح ان اسباب الخسارة هي اهماله او تقصيره في حفظ المال واستخدامه بالصورة السليمة فانه في هذه الحالة يكون مسؤولا عنها</a:t>
            </a:r>
            <a:endParaRPr lang="ar-IQ" sz="2400" b="1" dirty="0" smtClean="0"/>
          </a:p>
        </p:txBody>
      </p:sp>
    </p:spTree>
    <p:extLst>
      <p:ext uri="{BB962C8B-B14F-4D97-AF65-F5344CB8AC3E}">
        <p14:creationId xmlns:p14="http://schemas.microsoft.com/office/powerpoint/2010/main" val="68450473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117</a:t>
            </a:fld>
            <a:endParaRPr lang="ar-IQ" sz="1800" b="1" dirty="0">
              <a:solidFill>
                <a:prstClr val="black"/>
              </a:solidFill>
            </a:endParaRPr>
          </a:p>
        </p:txBody>
      </p:sp>
      <p:sp>
        <p:nvSpPr>
          <p:cNvPr id="3" name="TextBox 2"/>
          <p:cNvSpPr txBox="1"/>
          <p:nvPr/>
        </p:nvSpPr>
        <p:spPr>
          <a:xfrm>
            <a:off x="88438" y="390550"/>
            <a:ext cx="8900537" cy="4955203"/>
          </a:xfrm>
          <a:prstGeom prst="rect">
            <a:avLst/>
          </a:prstGeom>
          <a:noFill/>
        </p:spPr>
        <p:txBody>
          <a:bodyPr wrap="square" rtlCol="1">
            <a:spAutoFit/>
          </a:bodyPr>
          <a:lstStyle/>
          <a:p>
            <a:pPr algn="just">
              <a:lnSpc>
                <a:spcPct val="200000"/>
              </a:lnSpc>
            </a:pPr>
            <a:r>
              <a:rPr lang="ar-IQ" b="1" dirty="0" smtClean="0">
                <a:solidFill>
                  <a:srgbClr val="FF0000"/>
                </a:solidFill>
              </a:rPr>
              <a:t>مثال </a:t>
            </a:r>
          </a:p>
          <a:p>
            <a:pPr algn="just">
              <a:lnSpc>
                <a:spcPct val="200000"/>
              </a:lnSpc>
            </a:pPr>
            <a:r>
              <a:rPr lang="ar-IQ" sz="2000" b="1" dirty="0" smtClean="0"/>
              <a:t>وقع عقد مضاربة بين بنك الاستثمار الاسلامي والزبون خالد طارق لشراء مولدات كهربائية وبيعها وقد تم تحديد التمويل بمبلغ 890000 دينار سدده البنك بالكامل وقد نص العقد على ان مدة المضاربة 6 اشهر  وان نسبة توزيع صافي الارباح 74% نصيب البنك و 26% نصيب الزبون خالد طارق وضمن الاتفاق ان تخزن البضاعة في مخازن البنك ويتم السحب منها حسب الكميات التي تباع بعد سداد قيمتها فاذا علمت ان البضاعة قد صرفت بالكامل وتحقق ربح قدره 250000 دينار وان المصروفات كانت 3000 دينار </a:t>
            </a:r>
          </a:p>
          <a:p>
            <a:pPr algn="just">
              <a:lnSpc>
                <a:spcPct val="200000"/>
              </a:lnSpc>
            </a:pPr>
            <a:r>
              <a:rPr lang="ar-IQ" sz="2000" b="1" dirty="0" smtClean="0"/>
              <a:t>المطلوب 1) حساب العائد الصافي للبنك 2) حساب العائد الصافي للزبون خالد طارق</a:t>
            </a:r>
          </a:p>
          <a:p>
            <a:pPr algn="just">
              <a:lnSpc>
                <a:spcPct val="200000"/>
              </a:lnSpc>
            </a:pPr>
            <a:endParaRPr lang="ar-IQ" sz="2000" b="1" dirty="0" smtClean="0"/>
          </a:p>
        </p:txBody>
      </p:sp>
    </p:spTree>
    <p:extLst>
      <p:ext uri="{BB962C8B-B14F-4D97-AF65-F5344CB8AC3E}">
        <p14:creationId xmlns:p14="http://schemas.microsoft.com/office/powerpoint/2010/main" val="389599714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118</a:t>
            </a:fld>
            <a:endParaRPr lang="ar-IQ" sz="1800" b="1" dirty="0">
              <a:solidFill>
                <a:prstClr val="black"/>
              </a:solidFill>
            </a:endParaRPr>
          </a:p>
        </p:txBody>
      </p:sp>
      <p:sp>
        <p:nvSpPr>
          <p:cNvPr id="3" name="TextBox 2"/>
          <p:cNvSpPr txBox="1"/>
          <p:nvPr/>
        </p:nvSpPr>
        <p:spPr>
          <a:xfrm>
            <a:off x="88438" y="390550"/>
            <a:ext cx="8900537" cy="5632311"/>
          </a:xfrm>
          <a:prstGeom prst="rect">
            <a:avLst/>
          </a:prstGeom>
          <a:noFill/>
        </p:spPr>
        <p:txBody>
          <a:bodyPr wrap="square" rtlCol="1">
            <a:spAutoFit/>
          </a:bodyPr>
          <a:lstStyle/>
          <a:p>
            <a:pPr algn="just">
              <a:lnSpc>
                <a:spcPct val="200000"/>
              </a:lnSpc>
            </a:pPr>
            <a:r>
              <a:rPr lang="ar-IQ" b="1" dirty="0" smtClean="0">
                <a:solidFill>
                  <a:srgbClr val="FF0000"/>
                </a:solidFill>
              </a:rPr>
              <a:t>الحل </a:t>
            </a:r>
          </a:p>
          <a:p>
            <a:pPr algn="just">
              <a:lnSpc>
                <a:spcPct val="200000"/>
              </a:lnSpc>
            </a:pPr>
            <a:r>
              <a:rPr lang="ar-IQ" b="1" dirty="0" smtClean="0"/>
              <a:t>اجمالي الارباح = 250000</a:t>
            </a:r>
          </a:p>
          <a:p>
            <a:pPr marL="285750" indent="-285750" algn="just">
              <a:lnSpc>
                <a:spcPct val="200000"/>
              </a:lnSpc>
              <a:buFontTx/>
              <a:buChar char="-"/>
            </a:pPr>
            <a:r>
              <a:rPr lang="ar-IQ" b="1" dirty="0" smtClean="0"/>
              <a:t> يطرح المصروفات   (3000) </a:t>
            </a:r>
          </a:p>
          <a:p>
            <a:pPr marL="285750" indent="-285750" algn="just">
              <a:lnSpc>
                <a:spcPct val="200000"/>
              </a:lnSpc>
              <a:buFontTx/>
              <a:buChar char="-"/>
            </a:pPr>
            <a:r>
              <a:rPr lang="ar-IQ" b="1" dirty="0" smtClean="0"/>
              <a:t>= صافي الارباح  247000</a:t>
            </a:r>
          </a:p>
          <a:p>
            <a:pPr marL="285750" indent="-285750" algn="just">
              <a:lnSpc>
                <a:spcPct val="200000"/>
              </a:lnSpc>
              <a:buFontTx/>
              <a:buChar char="-"/>
            </a:pPr>
            <a:r>
              <a:rPr lang="ar-IQ" b="1" dirty="0" smtClean="0"/>
              <a:t>العائد الصافي للبنك 247000 *74% =182780 دينار </a:t>
            </a:r>
          </a:p>
          <a:p>
            <a:pPr marL="285750" indent="-285750" algn="just">
              <a:lnSpc>
                <a:spcPct val="200000"/>
              </a:lnSpc>
              <a:buFontTx/>
              <a:buChar char="-"/>
            </a:pPr>
            <a:r>
              <a:rPr lang="ar-IQ" b="1" dirty="0" smtClean="0"/>
              <a:t>العائد الصافي للزبون المضارب = 247000 *26%= 64220 </a:t>
            </a:r>
          </a:p>
          <a:p>
            <a:pPr marL="285750" indent="-285750" algn="just">
              <a:lnSpc>
                <a:spcPct val="200000"/>
              </a:lnSpc>
              <a:buFontTx/>
              <a:buChar char="-"/>
            </a:pPr>
            <a:r>
              <a:rPr lang="ar-IQ" b="1" dirty="0" smtClean="0"/>
              <a:t>ويمكن التأكد 182780+ 64220= 247000 صافي الارباح ولو افترضنا ان الناتج كان خسارة مقدارها 180000 دينار وان الزبون لم يكن سببا فيها وانها كانت لا سباب  خارجة عن ارادته فان البنك يتحمل الخسارة كاملة ولا يتحمل الزبون اية خسائر اذ يكفيه خسارة جهده.</a:t>
            </a:r>
          </a:p>
          <a:p>
            <a:pPr algn="just">
              <a:lnSpc>
                <a:spcPct val="200000"/>
              </a:lnSpc>
            </a:pPr>
            <a:endParaRPr lang="ar-IQ" b="1" dirty="0" smtClean="0"/>
          </a:p>
        </p:txBody>
      </p:sp>
    </p:spTree>
    <p:extLst>
      <p:ext uri="{BB962C8B-B14F-4D97-AF65-F5344CB8AC3E}">
        <p14:creationId xmlns:p14="http://schemas.microsoft.com/office/powerpoint/2010/main" val="193050537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119</a:t>
            </a:fld>
            <a:endParaRPr lang="ar-IQ" sz="1800" b="1" dirty="0">
              <a:solidFill>
                <a:prstClr val="black"/>
              </a:solidFill>
            </a:endParaRPr>
          </a:p>
        </p:txBody>
      </p:sp>
      <p:sp>
        <p:nvSpPr>
          <p:cNvPr id="3" name="TextBox 2"/>
          <p:cNvSpPr txBox="1"/>
          <p:nvPr/>
        </p:nvSpPr>
        <p:spPr>
          <a:xfrm>
            <a:off x="88438" y="390550"/>
            <a:ext cx="8900537" cy="4524315"/>
          </a:xfrm>
          <a:prstGeom prst="rect">
            <a:avLst/>
          </a:prstGeom>
          <a:noFill/>
        </p:spPr>
        <p:txBody>
          <a:bodyPr wrap="square" rtlCol="1">
            <a:spAutoFit/>
          </a:bodyPr>
          <a:lstStyle/>
          <a:p>
            <a:pPr algn="just">
              <a:lnSpc>
                <a:spcPct val="200000"/>
              </a:lnSpc>
            </a:pPr>
            <a:r>
              <a:rPr lang="ar-IQ" b="1" dirty="0" smtClean="0">
                <a:solidFill>
                  <a:srgbClr val="FF0000"/>
                </a:solidFill>
              </a:rPr>
              <a:t>الحل </a:t>
            </a:r>
          </a:p>
          <a:p>
            <a:pPr algn="just">
              <a:lnSpc>
                <a:spcPct val="200000"/>
              </a:lnSpc>
            </a:pPr>
            <a:r>
              <a:rPr lang="ar-IQ" b="1" dirty="0" smtClean="0">
                <a:solidFill>
                  <a:prstClr val="black"/>
                </a:solidFill>
              </a:rPr>
              <a:t>اجمالي الارباح = 250000</a:t>
            </a:r>
          </a:p>
          <a:p>
            <a:pPr marL="285750" indent="-285750" algn="just">
              <a:lnSpc>
                <a:spcPct val="200000"/>
              </a:lnSpc>
              <a:buFontTx/>
              <a:buChar char="-"/>
            </a:pPr>
            <a:r>
              <a:rPr lang="ar-IQ" b="1" dirty="0" smtClean="0">
                <a:solidFill>
                  <a:prstClr val="black"/>
                </a:solidFill>
              </a:rPr>
              <a:t> يطرح المصروفات   (3000) </a:t>
            </a:r>
          </a:p>
          <a:p>
            <a:pPr marL="285750" indent="-285750" algn="just">
              <a:lnSpc>
                <a:spcPct val="200000"/>
              </a:lnSpc>
              <a:buFontTx/>
              <a:buChar char="-"/>
            </a:pPr>
            <a:r>
              <a:rPr lang="ar-IQ" b="1" dirty="0" smtClean="0">
                <a:solidFill>
                  <a:prstClr val="black"/>
                </a:solidFill>
              </a:rPr>
              <a:t>= صافي الارباح  247000</a:t>
            </a:r>
          </a:p>
          <a:p>
            <a:pPr marL="285750" indent="-285750" algn="just">
              <a:lnSpc>
                <a:spcPct val="200000"/>
              </a:lnSpc>
              <a:buFontTx/>
              <a:buChar char="-"/>
            </a:pPr>
            <a:r>
              <a:rPr lang="ar-IQ" b="1" dirty="0" smtClean="0">
                <a:solidFill>
                  <a:prstClr val="black"/>
                </a:solidFill>
              </a:rPr>
              <a:t>العائد الصافي للبنك 247000 *74% =182780 دينار </a:t>
            </a:r>
          </a:p>
          <a:p>
            <a:pPr marL="285750" indent="-285750" algn="just">
              <a:lnSpc>
                <a:spcPct val="200000"/>
              </a:lnSpc>
              <a:buFontTx/>
              <a:buChar char="-"/>
            </a:pPr>
            <a:r>
              <a:rPr lang="ar-IQ" b="1" dirty="0" smtClean="0">
                <a:solidFill>
                  <a:prstClr val="black"/>
                </a:solidFill>
              </a:rPr>
              <a:t>العائد الصافي للزبون المضارب = 247000 *26%= 64220 </a:t>
            </a:r>
          </a:p>
          <a:p>
            <a:pPr marL="285750" indent="-285750" algn="just">
              <a:lnSpc>
                <a:spcPct val="200000"/>
              </a:lnSpc>
              <a:buFontTx/>
              <a:buChar char="-"/>
            </a:pPr>
            <a:r>
              <a:rPr lang="ar-IQ" b="1" dirty="0" smtClean="0">
                <a:solidFill>
                  <a:prstClr val="black"/>
                </a:solidFill>
              </a:rPr>
              <a:t>ويمكن التأكد 182780+ 64220= 247000 صافي الارباح</a:t>
            </a:r>
          </a:p>
          <a:p>
            <a:pPr algn="just">
              <a:lnSpc>
                <a:spcPct val="200000"/>
              </a:lnSpc>
            </a:pPr>
            <a:endParaRPr lang="ar-IQ" b="1" dirty="0" smtClean="0">
              <a:solidFill>
                <a:prstClr val="black"/>
              </a:solidFill>
            </a:endParaRPr>
          </a:p>
        </p:txBody>
      </p:sp>
    </p:spTree>
    <p:extLst>
      <p:ext uri="{BB962C8B-B14F-4D97-AF65-F5344CB8AC3E}">
        <p14:creationId xmlns:p14="http://schemas.microsoft.com/office/powerpoint/2010/main" val="10585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5265672"/>
          </a:xfrm>
          <a:prstGeom prst="rect">
            <a:avLst/>
          </a:prstGeom>
          <a:noFill/>
        </p:spPr>
        <p:txBody>
          <a:bodyPr wrap="square" rtlCol="1">
            <a:spAutoFit/>
          </a:bodyPr>
          <a:lstStyle/>
          <a:p>
            <a:pPr>
              <a:lnSpc>
                <a:spcPct val="115000"/>
              </a:lnSpc>
              <a:spcAft>
                <a:spcPts val="1000"/>
              </a:spcAft>
            </a:pPr>
            <a:endParaRPr lang="ar-IQ" sz="2000" b="1" dirty="0" smtClean="0">
              <a:solidFill>
                <a:prstClr val="black"/>
              </a:solidFill>
              <a:ea typeface="Calibri"/>
            </a:endParaRPr>
          </a:p>
          <a:p>
            <a:pPr>
              <a:lnSpc>
                <a:spcPct val="115000"/>
              </a:lnSpc>
              <a:spcAft>
                <a:spcPts val="1000"/>
              </a:spcAft>
            </a:pPr>
            <a:endParaRPr lang="ar-IQ" sz="20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12</a:t>
            </a:fld>
            <a:endParaRPr lang="ar-IQ" sz="1800" b="1" dirty="0">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74515217"/>
              </p:ext>
            </p:extLst>
          </p:nvPr>
        </p:nvGraphicFramePr>
        <p:xfrm>
          <a:off x="515524" y="1484784"/>
          <a:ext cx="7619239" cy="3863910"/>
        </p:xfrm>
        <a:graphic>
          <a:graphicData uri="http://schemas.openxmlformats.org/drawingml/2006/table">
            <a:tbl>
              <a:tblPr rtl="1" firstRow="1" firstCol="1" bandRow="1"/>
              <a:tblGrid>
                <a:gridCol w="1475911"/>
                <a:gridCol w="3185554"/>
                <a:gridCol w="2957774"/>
              </a:tblGrid>
              <a:tr h="386391">
                <a:tc>
                  <a:txBody>
                    <a:bodyPr/>
                    <a:lstStyle/>
                    <a:p>
                      <a:pPr algn="ctr" rtl="1">
                        <a:lnSpc>
                          <a:spcPct val="150000"/>
                        </a:lnSpc>
                        <a:spcAft>
                          <a:spcPts val="0"/>
                        </a:spcAft>
                      </a:pPr>
                      <a:r>
                        <a:rPr lang="ar-IQ" sz="1600" b="1" dirty="0">
                          <a:solidFill>
                            <a:srgbClr val="000000"/>
                          </a:solidFill>
                          <a:effectLst/>
                          <a:latin typeface="Calibri"/>
                          <a:ea typeface="Times New Roman"/>
                          <a:cs typeface="Simplified Arabic"/>
                        </a:rPr>
                        <a:t>وجه المقارنة</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rtl="1">
                        <a:lnSpc>
                          <a:spcPct val="150000"/>
                        </a:lnSpc>
                        <a:spcAft>
                          <a:spcPts val="0"/>
                        </a:spcAft>
                      </a:pPr>
                      <a:r>
                        <a:rPr lang="ar-IQ" sz="1600" b="1" dirty="0">
                          <a:solidFill>
                            <a:srgbClr val="000000"/>
                          </a:solidFill>
                          <a:effectLst/>
                          <a:latin typeface="Calibri"/>
                          <a:ea typeface="Times New Roman"/>
                          <a:cs typeface="Simplified Arabic"/>
                        </a:rPr>
                        <a:t>المصارف المتخصصة</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algn="ctr" rtl="1">
                        <a:lnSpc>
                          <a:spcPct val="150000"/>
                        </a:lnSpc>
                        <a:spcAft>
                          <a:spcPts val="0"/>
                        </a:spcAft>
                      </a:pPr>
                      <a:r>
                        <a:rPr lang="ar-IQ" sz="1600" b="1">
                          <a:solidFill>
                            <a:srgbClr val="000000"/>
                          </a:solidFill>
                          <a:effectLst/>
                          <a:latin typeface="Calibri"/>
                          <a:ea typeface="Times New Roman"/>
                          <a:cs typeface="Simplified Arabic"/>
                        </a:rPr>
                        <a:t>المصارف التجارية</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772782">
                <a:tc>
                  <a:txBody>
                    <a:bodyPr/>
                    <a:lstStyle/>
                    <a:p>
                      <a:pPr marL="342900" lvl="0" indent="-342900" algn="just" rtl="1">
                        <a:lnSpc>
                          <a:spcPct val="150000"/>
                        </a:lnSpc>
                        <a:spcAft>
                          <a:spcPts val="0"/>
                        </a:spcAft>
                        <a:buFont typeface="+mj-lt"/>
                        <a:buAutoNum type="arabicParenR"/>
                      </a:pPr>
                      <a:r>
                        <a:rPr lang="ar-IQ" sz="1600" b="1">
                          <a:solidFill>
                            <a:srgbClr val="17365D"/>
                          </a:solidFill>
                          <a:effectLst/>
                          <a:latin typeface="Calibri"/>
                          <a:ea typeface="Times New Roman"/>
                          <a:cs typeface="Simplified Arabic"/>
                        </a:rPr>
                        <a:t>الملكية</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غالبا ما تكون مملوكة للدولة ويمكن ان تكون مملوكة للأفراد بشكل مشترك</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 تكون ملكيتها خاصة للأفراد</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772782">
                <a:tc>
                  <a:txBody>
                    <a:bodyPr/>
                    <a:lstStyle/>
                    <a:p>
                      <a:pPr marL="0" lvl="0" indent="0" algn="just" rtl="1">
                        <a:lnSpc>
                          <a:spcPct val="150000"/>
                        </a:lnSpc>
                        <a:spcAft>
                          <a:spcPts val="0"/>
                        </a:spcAft>
                        <a:buFont typeface="+mj-lt"/>
                        <a:buNone/>
                      </a:pPr>
                      <a:r>
                        <a:rPr lang="ar-IQ" sz="1600" b="1" dirty="0" smtClean="0">
                          <a:solidFill>
                            <a:srgbClr val="17365D"/>
                          </a:solidFill>
                          <a:effectLst/>
                          <a:latin typeface="Calibri"/>
                          <a:ea typeface="Times New Roman"/>
                          <a:cs typeface="Simplified Arabic"/>
                        </a:rPr>
                        <a:t>2) الشكل </a:t>
                      </a:r>
                      <a:r>
                        <a:rPr lang="ar-IQ" sz="1600" b="1" dirty="0">
                          <a:solidFill>
                            <a:srgbClr val="17365D"/>
                          </a:solidFill>
                          <a:effectLst/>
                          <a:latin typeface="Calibri"/>
                          <a:ea typeface="Times New Roman"/>
                          <a:cs typeface="Simplified Arabic"/>
                        </a:rPr>
                        <a:t>القانوني</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مؤسسات عامة تابعة للدولة او مشتركة بين القطاع العام والخاص</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 تكون على شكل شركة مساهمة عامة</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72782">
                <a:tc>
                  <a:txBody>
                    <a:bodyPr/>
                    <a:lstStyle/>
                    <a:p>
                      <a:pPr marL="0" lvl="0" indent="0" algn="just" rtl="1">
                        <a:lnSpc>
                          <a:spcPct val="150000"/>
                        </a:lnSpc>
                        <a:spcAft>
                          <a:spcPts val="0"/>
                        </a:spcAft>
                        <a:buFont typeface="+mj-lt"/>
                        <a:buNone/>
                      </a:pPr>
                      <a:r>
                        <a:rPr lang="ar-IQ" sz="1600" b="1" dirty="0" smtClean="0">
                          <a:solidFill>
                            <a:srgbClr val="17365D"/>
                          </a:solidFill>
                          <a:effectLst/>
                          <a:latin typeface="Calibri"/>
                          <a:ea typeface="Times New Roman"/>
                          <a:cs typeface="Simplified Arabic"/>
                        </a:rPr>
                        <a:t>3)</a:t>
                      </a:r>
                      <a:r>
                        <a:rPr lang="ar-IQ" sz="1600" b="1" baseline="0" dirty="0" smtClean="0">
                          <a:solidFill>
                            <a:srgbClr val="17365D"/>
                          </a:solidFill>
                          <a:effectLst/>
                          <a:latin typeface="Calibri"/>
                          <a:ea typeface="Times New Roman"/>
                          <a:cs typeface="Simplified Arabic"/>
                        </a:rPr>
                        <a:t> </a:t>
                      </a:r>
                      <a:r>
                        <a:rPr lang="ar-IQ" sz="1600" b="1" dirty="0" smtClean="0">
                          <a:solidFill>
                            <a:srgbClr val="17365D"/>
                          </a:solidFill>
                          <a:effectLst/>
                          <a:latin typeface="Calibri"/>
                          <a:ea typeface="Times New Roman"/>
                          <a:cs typeface="Simplified Arabic"/>
                        </a:rPr>
                        <a:t>مصادر </a:t>
                      </a:r>
                      <a:r>
                        <a:rPr lang="ar-IQ" sz="1600" b="1" dirty="0">
                          <a:solidFill>
                            <a:srgbClr val="17365D"/>
                          </a:solidFill>
                          <a:effectLst/>
                          <a:latin typeface="Calibri"/>
                          <a:ea typeface="Times New Roman"/>
                          <a:cs typeface="Simplified Arabic"/>
                        </a:rPr>
                        <a:t>التمويل</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a:solidFill>
                            <a:srgbClr val="17365D"/>
                          </a:solidFill>
                          <a:effectLst/>
                          <a:latin typeface="Calibri"/>
                          <a:ea typeface="Calibri"/>
                          <a:cs typeface="Simplified Arabic"/>
                        </a:rPr>
                        <a:t>لا تعتمد على الودائع وبشكل كبير ولكن على راس المال والمساعدات الحكومية</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 تعتمد على الودائع بشكل كبير</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386391">
                <a:tc>
                  <a:txBody>
                    <a:bodyPr/>
                    <a:lstStyle/>
                    <a:p>
                      <a:pPr marL="0" lvl="0" indent="0" algn="ctr" rtl="1">
                        <a:lnSpc>
                          <a:spcPct val="150000"/>
                        </a:lnSpc>
                        <a:spcAft>
                          <a:spcPts val="0"/>
                        </a:spcAft>
                        <a:buFont typeface="+mj-lt"/>
                        <a:buNone/>
                      </a:pPr>
                      <a:r>
                        <a:rPr lang="ar-IQ" sz="1600" b="1" dirty="0" smtClean="0">
                          <a:solidFill>
                            <a:srgbClr val="17365D"/>
                          </a:solidFill>
                          <a:effectLst/>
                          <a:latin typeface="Calibri"/>
                          <a:ea typeface="Times New Roman"/>
                          <a:cs typeface="Simplified Arabic"/>
                        </a:rPr>
                        <a:t>4) منح </a:t>
                      </a:r>
                      <a:r>
                        <a:rPr lang="ar-IQ" sz="1600" b="1" dirty="0">
                          <a:solidFill>
                            <a:srgbClr val="17365D"/>
                          </a:solidFill>
                          <a:effectLst/>
                          <a:latin typeface="Calibri"/>
                          <a:ea typeface="Times New Roman"/>
                          <a:cs typeface="Simplified Arabic"/>
                        </a:rPr>
                        <a:t>القروض</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just" rtl="1">
                        <a:lnSpc>
                          <a:spcPct val="150000"/>
                        </a:lnSpc>
                        <a:spcAft>
                          <a:spcPts val="0"/>
                        </a:spcAft>
                      </a:pPr>
                      <a:r>
                        <a:rPr lang="ar-IQ" sz="1600" b="1">
                          <a:solidFill>
                            <a:srgbClr val="17365D"/>
                          </a:solidFill>
                          <a:effectLst/>
                          <a:latin typeface="Calibri"/>
                          <a:ea typeface="Calibri"/>
                          <a:cs typeface="Simplified Arabic"/>
                        </a:rPr>
                        <a:t>تمنح قروض طويلة الاجل</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r" rtl="1">
                        <a:lnSpc>
                          <a:spcPct val="150000"/>
                        </a:lnSpc>
                        <a:spcAft>
                          <a:spcPts val="0"/>
                        </a:spcAft>
                      </a:pPr>
                      <a:r>
                        <a:rPr lang="ar-IQ" sz="1600" b="1">
                          <a:solidFill>
                            <a:srgbClr val="17365D"/>
                          </a:solidFill>
                          <a:effectLst/>
                          <a:latin typeface="Calibri"/>
                          <a:ea typeface="Calibri"/>
                          <a:cs typeface="Simplified Arabic"/>
                        </a:rPr>
                        <a:t> السمة الغالبة للقروض تكون قصيرة الاجل</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772782">
                <a:tc>
                  <a:txBody>
                    <a:bodyPr/>
                    <a:lstStyle/>
                    <a:p>
                      <a:pPr marL="0" lvl="0" indent="0" algn="just" rtl="1">
                        <a:lnSpc>
                          <a:spcPct val="150000"/>
                        </a:lnSpc>
                        <a:spcAft>
                          <a:spcPts val="0"/>
                        </a:spcAft>
                        <a:buFont typeface="+mj-lt"/>
                        <a:buNone/>
                      </a:pPr>
                      <a:r>
                        <a:rPr lang="ar-IQ" sz="1600" b="1" dirty="0" smtClean="0">
                          <a:solidFill>
                            <a:srgbClr val="17365D"/>
                          </a:solidFill>
                          <a:effectLst/>
                          <a:latin typeface="Calibri"/>
                          <a:ea typeface="Times New Roman"/>
                          <a:cs typeface="Simplified Arabic"/>
                        </a:rPr>
                        <a:t>5) توظيفات </a:t>
                      </a:r>
                      <a:r>
                        <a:rPr lang="ar-IQ" sz="1600" b="1" dirty="0">
                          <a:solidFill>
                            <a:srgbClr val="17365D"/>
                          </a:solidFill>
                          <a:effectLst/>
                          <a:latin typeface="Calibri"/>
                          <a:ea typeface="Times New Roman"/>
                          <a:cs typeface="Simplified Arabic"/>
                        </a:rPr>
                        <a:t>الاموال</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a:solidFill>
                            <a:srgbClr val="17365D"/>
                          </a:solidFill>
                          <a:effectLst/>
                          <a:latin typeface="Calibri"/>
                          <a:ea typeface="Calibri"/>
                          <a:cs typeface="Simplified Arabic"/>
                        </a:rPr>
                        <a:t>تقتصر على مجال تخصص البنوك</a:t>
                      </a:r>
                      <a:endParaRPr lang="en-US" sz="16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algn="just" rtl="1">
                        <a:lnSpc>
                          <a:spcPct val="150000"/>
                        </a:lnSpc>
                        <a:spcAft>
                          <a:spcPts val="0"/>
                        </a:spcAft>
                      </a:pPr>
                      <a:r>
                        <a:rPr lang="ar-IQ" sz="1600" b="1" dirty="0">
                          <a:solidFill>
                            <a:srgbClr val="17365D"/>
                          </a:solidFill>
                          <a:effectLst/>
                          <a:latin typeface="Calibri"/>
                          <a:ea typeface="Calibri"/>
                          <a:cs typeface="Simplified Arabic"/>
                        </a:rPr>
                        <a:t> تكون فيها مرونة لتشمل قطاعات متعددة</a:t>
                      </a:r>
                      <a:endParaRPr lang="en-US" sz="16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4" name="Rectangle 1"/>
          <p:cNvSpPr>
            <a:spLocks noChangeArrowheads="1"/>
          </p:cNvSpPr>
          <p:nvPr/>
        </p:nvSpPr>
        <p:spPr bwMode="auto">
          <a:xfrm>
            <a:off x="1117392" y="876291"/>
            <a:ext cx="547083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0000"/>
                </a:solidFill>
                <a:effectLst/>
                <a:latin typeface="Arial Black" pitchFamily="34" charset="0"/>
                <a:ea typeface="Calibri" pitchFamily="34" charset="0"/>
                <a:cs typeface="Arial" pitchFamily="34" charset="0"/>
              </a:rPr>
              <a:t>المقارنة بين المصارف التجارية والمتخصصة </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val="22638373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120</a:t>
            </a:fld>
            <a:endParaRPr lang="ar-IQ" sz="1800" b="1" dirty="0">
              <a:solidFill>
                <a:prstClr val="black"/>
              </a:solidFill>
            </a:endParaRPr>
          </a:p>
        </p:txBody>
      </p:sp>
      <p:sp>
        <p:nvSpPr>
          <p:cNvPr id="3" name="TextBox 2"/>
          <p:cNvSpPr txBox="1"/>
          <p:nvPr/>
        </p:nvSpPr>
        <p:spPr>
          <a:xfrm>
            <a:off x="88438" y="390550"/>
            <a:ext cx="8900537" cy="5991064"/>
          </a:xfrm>
          <a:prstGeom prst="rect">
            <a:avLst/>
          </a:prstGeom>
          <a:noFill/>
        </p:spPr>
        <p:txBody>
          <a:bodyPr wrap="square" rtlCol="1">
            <a:spAutoFit/>
          </a:bodyPr>
          <a:lstStyle/>
          <a:p>
            <a:pPr algn="just">
              <a:lnSpc>
                <a:spcPct val="200000"/>
              </a:lnSpc>
            </a:pPr>
            <a:r>
              <a:rPr lang="ar-IQ" sz="2800" b="1" dirty="0" smtClean="0">
                <a:solidFill>
                  <a:srgbClr val="FF0000"/>
                </a:solidFill>
              </a:rPr>
              <a:t>المرابحة  </a:t>
            </a:r>
          </a:p>
          <a:p>
            <a:pPr algn="just">
              <a:lnSpc>
                <a:spcPct val="200000"/>
              </a:lnSpc>
            </a:pPr>
            <a:r>
              <a:rPr lang="ar-IQ" sz="2800" b="1" dirty="0" smtClean="0"/>
              <a:t>بيع المرابحة هو احد انواع البيوع الشرعية يطلب فيه الزبون من البنك الاسلامي شراء سلعة لصالحه يحدد هو جميع مواصفاتها ويتفق الطرفان على مقدار معين من الربح وهو عائد البنك ويضاف التكلفة الكلية للسلعة المراد شرائها ويطلب من الزبون سداد هامش   بعد تحديد سعر البيع ويتضمن الاتفاق بين الطرفين على شروط </a:t>
            </a:r>
            <a:r>
              <a:rPr lang="ar-IQ" sz="2800" b="1" dirty="0" err="1" smtClean="0"/>
              <a:t>ومكاان</a:t>
            </a:r>
            <a:r>
              <a:rPr lang="ar-IQ" sz="2800" b="1" dirty="0" smtClean="0"/>
              <a:t> تسليم السلعة وتاريخها وسداد القيمة</a:t>
            </a:r>
            <a:endParaRPr lang="ar-IQ" sz="2800" b="1" dirty="0" smtClean="0"/>
          </a:p>
        </p:txBody>
      </p:sp>
    </p:spTree>
    <p:extLst>
      <p:ext uri="{BB962C8B-B14F-4D97-AF65-F5344CB8AC3E}">
        <p14:creationId xmlns:p14="http://schemas.microsoft.com/office/powerpoint/2010/main" val="52871757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121</a:t>
            </a:fld>
            <a:endParaRPr lang="ar-IQ" sz="1800" b="1" dirty="0">
              <a:solidFill>
                <a:prstClr val="black"/>
              </a:solidFill>
            </a:endParaRPr>
          </a:p>
        </p:txBody>
      </p:sp>
      <p:sp>
        <p:nvSpPr>
          <p:cNvPr id="3" name="TextBox 2"/>
          <p:cNvSpPr txBox="1"/>
          <p:nvPr/>
        </p:nvSpPr>
        <p:spPr>
          <a:xfrm>
            <a:off x="88438" y="390550"/>
            <a:ext cx="8900537" cy="4401205"/>
          </a:xfrm>
          <a:prstGeom prst="rect">
            <a:avLst/>
          </a:prstGeom>
          <a:noFill/>
        </p:spPr>
        <p:txBody>
          <a:bodyPr wrap="square" rtlCol="1">
            <a:spAutoFit/>
          </a:bodyPr>
          <a:lstStyle/>
          <a:p>
            <a:pPr algn="just">
              <a:lnSpc>
                <a:spcPct val="200000"/>
              </a:lnSpc>
            </a:pPr>
            <a:r>
              <a:rPr lang="ar-IQ" sz="2800" b="1" dirty="0" smtClean="0">
                <a:solidFill>
                  <a:prstClr val="black"/>
                </a:solidFill>
              </a:rPr>
              <a:t>مثال </a:t>
            </a:r>
          </a:p>
          <a:p>
            <a:pPr algn="just">
              <a:lnSpc>
                <a:spcPct val="200000"/>
              </a:lnSpc>
            </a:pPr>
            <a:r>
              <a:rPr lang="ar-IQ" sz="1600" b="1" dirty="0" smtClean="0">
                <a:solidFill>
                  <a:prstClr val="black"/>
                </a:solidFill>
              </a:rPr>
              <a:t>طلب الزبون  عمر من  مصرف الايلاف الاسلامي ان يقوم البنك بشراء سيارة نقل على اساس المرابحة الاسلامية وقد وافق البنك على شراء السيارة بهامش ربح قدره 15% وقد تم شراء السيارة ودفع البنك مبلغ 18000000 دينار قيمة الشراء يضاف اليها مصروفات ادارية 30000 دينار وينص الاتفاق على ان يقوم الزبون بسداد 35% كهامش  ربح ويسدد الباقي على ستة اقساط شهرية متساوية بشيكات تحرر بتواريخ الاستحقاق </a:t>
            </a:r>
          </a:p>
          <a:p>
            <a:pPr algn="just">
              <a:lnSpc>
                <a:spcPct val="200000"/>
              </a:lnSpc>
            </a:pPr>
            <a:r>
              <a:rPr lang="ar-IQ" sz="1600" b="1" dirty="0" smtClean="0">
                <a:solidFill>
                  <a:prstClr val="black"/>
                </a:solidFill>
              </a:rPr>
              <a:t>المطلوب </a:t>
            </a:r>
          </a:p>
          <a:p>
            <a:pPr marL="342900" indent="-342900" algn="just">
              <a:lnSpc>
                <a:spcPct val="200000"/>
              </a:lnSpc>
              <a:buAutoNum type="arabicParenR"/>
            </a:pPr>
            <a:r>
              <a:rPr lang="ar-IQ" sz="1600" b="1" dirty="0" smtClean="0">
                <a:solidFill>
                  <a:prstClr val="black"/>
                </a:solidFill>
              </a:rPr>
              <a:t>حساب القيمة الاجمالية التي يلتزم الزبون بدفعها </a:t>
            </a:r>
          </a:p>
          <a:p>
            <a:pPr marL="342900" indent="-342900" algn="just">
              <a:lnSpc>
                <a:spcPct val="200000"/>
              </a:lnSpc>
              <a:buAutoNum type="arabicParenR"/>
            </a:pPr>
            <a:r>
              <a:rPr lang="ar-IQ" sz="1600" b="1" dirty="0" smtClean="0">
                <a:solidFill>
                  <a:prstClr val="black"/>
                </a:solidFill>
              </a:rPr>
              <a:t>حساب القسط الشهري الذي سيقوم الزبون بسداده</a:t>
            </a:r>
            <a:endParaRPr lang="ar-IQ" sz="1600" b="1" dirty="0" smtClean="0">
              <a:solidFill>
                <a:prstClr val="black"/>
              </a:solidFill>
            </a:endParaRPr>
          </a:p>
        </p:txBody>
      </p:sp>
    </p:spTree>
    <p:extLst>
      <p:ext uri="{BB962C8B-B14F-4D97-AF65-F5344CB8AC3E}">
        <p14:creationId xmlns:p14="http://schemas.microsoft.com/office/powerpoint/2010/main" val="336142792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122</a:t>
            </a:fld>
            <a:endParaRPr lang="ar-IQ" sz="1800" b="1" dirty="0">
              <a:solidFill>
                <a:prstClr val="black"/>
              </a:solidFill>
            </a:endParaRPr>
          </a:p>
        </p:txBody>
      </p:sp>
      <p:sp>
        <p:nvSpPr>
          <p:cNvPr id="3" name="TextBox 2"/>
          <p:cNvSpPr txBox="1"/>
          <p:nvPr/>
        </p:nvSpPr>
        <p:spPr>
          <a:xfrm>
            <a:off x="88438" y="390550"/>
            <a:ext cx="8900537" cy="6494085"/>
          </a:xfrm>
          <a:prstGeom prst="rect">
            <a:avLst/>
          </a:prstGeom>
          <a:noFill/>
        </p:spPr>
        <p:txBody>
          <a:bodyPr wrap="square" rtlCol="1">
            <a:spAutoFit/>
          </a:bodyPr>
          <a:lstStyle/>
          <a:p>
            <a:pPr algn="just">
              <a:lnSpc>
                <a:spcPct val="200000"/>
              </a:lnSpc>
            </a:pPr>
            <a:r>
              <a:rPr lang="ar-IQ" sz="2800" b="1" dirty="0" smtClean="0">
                <a:solidFill>
                  <a:prstClr val="black"/>
                </a:solidFill>
              </a:rPr>
              <a:t>الحل</a:t>
            </a:r>
          </a:p>
          <a:p>
            <a:pPr algn="just">
              <a:lnSpc>
                <a:spcPct val="200000"/>
              </a:lnSpc>
            </a:pPr>
            <a:r>
              <a:rPr lang="ar-IQ" sz="2000" b="1" dirty="0" smtClean="0">
                <a:solidFill>
                  <a:prstClr val="black"/>
                </a:solidFill>
              </a:rPr>
              <a:t>اجمالي ما يلتزم الزبون بسداده </a:t>
            </a:r>
          </a:p>
          <a:p>
            <a:pPr algn="just">
              <a:lnSpc>
                <a:spcPct val="200000"/>
              </a:lnSpc>
            </a:pPr>
            <a:r>
              <a:rPr lang="ar-IQ" sz="2000" b="1" dirty="0" smtClean="0">
                <a:solidFill>
                  <a:prstClr val="black"/>
                </a:solidFill>
              </a:rPr>
              <a:t>قيمة الشراء = 18000000+ 30000= 18030000 دينار</a:t>
            </a:r>
          </a:p>
          <a:p>
            <a:pPr algn="just">
              <a:lnSpc>
                <a:spcPct val="200000"/>
              </a:lnSpc>
            </a:pPr>
            <a:r>
              <a:rPr lang="ar-IQ" sz="2000" b="1" dirty="0" smtClean="0">
                <a:solidFill>
                  <a:prstClr val="black"/>
                </a:solidFill>
              </a:rPr>
              <a:t>يضاف هامش الربح 18000000* 15% = 2700000 دينار </a:t>
            </a:r>
          </a:p>
          <a:p>
            <a:pPr algn="just">
              <a:lnSpc>
                <a:spcPct val="200000"/>
              </a:lnSpc>
            </a:pPr>
            <a:r>
              <a:rPr lang="ar-IQ" sz="2000" b="1" dirty="0" smtClean="0">
                <a:solidFill>
                  <a:prstClr val="black"/>
                </a:solidFill>
              </a:rPr>
              <a:t>اجمالي ما يلتزم الزبون بسداده =  20730000</a:t>
            </a:r>
          </a:p>
          <a:p>
            <a:pPr algn="just">
              <a:lnSpc>
                <a:spcPct val="200000"/>
              </a:lnSpc>
            </a:pPr>
            <a:r>
              <a:rPr lang="ar-IQ" sz="2000" b="1" dirty="0" smtClean="0">
                <a:solidFill>
                  <a:prstClr val="black"/>
                </a:solidFill>
              </a:rPr>
              <a:t>هامش الربح الذي يسدده الزبون = 20730000* 35%</a:t>
            </a:r>
          </a:p>
          <a:p>
            <a:pPr algn="just">
              <a:lnSpc>
                <a:spcPct val="200000"/>
              </a:lnSpc>
            </a:pPr>
            <a:r>
              <a:rPr lang="ar-IQ" sz="2000" b="1" dirty="0" smtClean="0">
                <a:solidFill>
                  <a:prstClr val="black"/>
                </a:solidFill>
              </a:rPr>
              <a:t>= 7255500 دينار </a:t>
            </a:r>
          </a:p>
          <a:p>
            <a:pPr algn="just">
              <a:lnSpc>
                <a:spcPct val="200000"/>
              </a:lnSpc>
            </a:pPr>
            <a:r>
              <a:rPr lang="ar-IQ" sz="2000" b="1" dirty="0" smtClean="0">
                <a:solidFill>
                  <a:prstClr val="black"/>
                </a:solidFill>
              </a:rPr>
              <a:t>الباقي بعد سداد هامش الربح = 20730000-7255500= 13474500دينار</a:t>
            </a:r>
          </a:p>
          <a:p>
            <a:pPr algn="just">
              <a:lnSpc>
                <a:spcPct val="200000"/>
              </a:lnSpc>
            </a:pPr>
            <a:r>
              <a:rPr lang="ar-IQ" sz="2000" b="1" dirty="0" smtClean="0">
                <a:solidFill>
                  <a:prstClr val="black"/>
                </a:solidFill>
              </a:rPr>
              <a:t>القسط الشهري =13474500 </a:t>
            </a:r>
            <a:r>
              <a:rPr lang="en-US" sz="2000" b="1" dirty="0" smtClean="0">
                <a:solidFill>
                  <a:prstClr val="black"/>
                </a:solidFill>
              </a:rPr>
              <a:t>/</a:t>
            </a:r>
            <a:r>
              <a:rPr lang="ar-IQ" sz="2000" b="1" dirty="0" smtClean="0">
                <a:solidFill>
                  <a:prstClr val="black"/>
                </a:solidFill>
              </a:rPr>
              <a:t> 6 اشهر =5750</a:t>
            </a:r>
          </a:p>
          <a:p>
            <a:pPr algn="just">
              <a:lnSpc>
                <a:spcPct val="200000"/>
              </a:lnSpc>
            </a:pPr>
            <a:endParaRPr lang="ar-IQ" sz="2000" b="1" dirty="0" smtClean="0">
              <a:solidFill>
                <a:prstClr val="black"/>
              </a:solidFill>
            </a:endParaRPr>
          </a:p>
        </p:txBody>
      </p:sp>
    </p:spTree>
    <p:extLst>
      <p:ext uri="{BB962C8B-B14F-4D97-AF65-F5344CB8AC3E}">
        <p14:creationId xmlns:p14="http://schemas.microsoft.com/office/powerpoint/2010/main" val="1931609174"/>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123</a:t>
            </a:fld>
            <a:endParaRPr lang="ar-IQ" sz="1800" b="1" dirty="0">
              <a:solidFill>
                <a:prstClr val="black"/>
              </a:solidFill>
            </a:endParaRPr>
          </a:p>
        </p:txBody>
      </p:sp>
      <p:sp>
        <p:nvSpPr>
          <p:cNvPr id="3" name="TextBox 2"/>
          <p:cNvSpPr txBox="1"/>
          <p:nvPr/>
        </p:nvSpPr>
        <p:spPr>
          <a:xfrm>
            <a:off x="88438" y="383492"/>
            <a:ext cx="8900537" cy="6186309"/>
          </a:xfrm>
          <a:prstGeom prst="rect">
            <a:avLst/>
          </a:prstGeom>
          <a:noFill/>
        </p:spPr>
        <p:txBody>
          <a:bodyPr wrap="square" rtlCol="1">
            <a:spAutoFit/>
          </a:bodyPr>
          <a:lstStyle/>
          <a:p>
            <a:pPr algn="just">
              <a:lnSpc>
                <a:spcPct val="200000"/>
              </a:lnSpc>
            </a:pPr>
            <a:r>
              <a:rPr lang="ar-IQ" b="1" dirty="0" smtClean="0">
                <a:solidFill>
                  <a:prstClr val="black"/>
                </a:solidFill>
              </a:rPr>
              <a:t>تمرين 1</a:t>
            </a:r>
          </a:p>
          <a:p>
            <a:pPr algn="just">
              <a:lnSpc>
                <a:spcPct val="200000"/>
              </a:lnSpc>
            </a:pPr>
            <a:r>
              <a:rPr lang="ar-IQ" b="1" dirty="0" smtClean="0">
                <a:solidFill>
                  <a:prstClr val="black"/>
                </a:solidFill>
              </a:rPr>
              <a:t>وقع عقد مشاركة بين  بنك الخليج الاسلامي وصاحب ورشة نجارة لتصنيع كراسي وأدراج لأحدى الجامعات ويقوم البنك بتمويل شراء المواد الخام ويقوم صاحب الورشة بالإدارة مقابل 15% من صافي الارباح فاذا علمت ان التكلفة الكلية للكراسي والارباح المطلوبة كانت كالاتي:</a:t>
            </a:r>
          </a:p>
          <a:p>
            <a:pPr algn="just">
              <a:lnSpc>
                <a:spcPct val="200000"/>
              </a:lnSpc>
            </a:pPr>
            <a:r>
              <a:rPr lang="ar-IQ" b="1" dirty="0" smtClean="0">
                <a:solidFill>
                  <a:prstClr val="black"/>
                </a:solidFill>
              </a:rPr>
              <a:t>4000000 المواد الخام</a:t>
            </a:r>
          </a:p>
          <a:p>
            <a:pPr algn="just">
              <a:lnSpc>
                <a:spcPct val="200000"/>
              </a:lnSpc>
            </a:pPr>
            <a:r>
              <a:rPr lang="ar-IQ" b="1" dirty="0" smtClean="0">
                <a:solidFill>
                  <a:prstClr val="black"/>
                </a:solidFill>
              </a:rPr>
              <a:t>1200000 اجور العمال</a:t>
            </a:r>
          </a:p>
          <a:p>
            <a:pPr algn="just">
              <a:lnSpc>
                <a:spcPct val="200000"/>
              </a:lnSpc>
            </a:pPr>
            <a:r>
              <a:rPr lang="ar-IQ" b="1" dirty="0" smtClean="0">
                <a:solidFill>
                  <a:prstClr val="black"/>
                </a:solidFill>
              </a:rPr>
              <a:t>600000 تكلفة الطاقة </a:t>
            </a:r>
          </a:p>
          <a:p>
            <a:pPr algn="just">
              <a:lnSpc>
                <a:spcPct val="200000"/>
              </a:lnSpc>
            </a:pPr>
            <a:r>
              <a:rPr lang="ar-IQ" b="1" dirty="0" smtClean="0">
                <a:solidFill>
                  <a:prstClr val="black"/>
                </a:solidFill>
              </a:rPr>
              <a:t>300000 ايجارات</a:t>
            </a:r>
          </a:p>
          <a:p>
            <a:pPr algn="just">
              <a:lnSpc>
                <a:spcPct val="200000"/>
              </a:lnSpc>
            </a:pPr>
            <a:r>
              <a:rPr lang="ar-IQ" b="1" dirty="0" smtClean="0">
                <a:solidFill>
                  <a:prstClr val="black"/>
                </a:solidFill>
              </a:rPr>
              <a:t>280000 اندثار اصول ثابتة</a:t>
            </a:r>
          </a:p>
          <a:p>
            <a:pPr algn="just">
              <a:lnSpc>
                <a:spcPct val="200000"/>
              </a:lnSpc>
            </a:pPr>
            <a:r>
              <a:rPr lang="ar-IQ" b="1" dirty="0" smtClean="0">
                <a:solidFill>
                  <a:prstClr val="black"/>
                </a:solidFill>
              </a:rPr>
              <a:t>610000 نقل المواد الخام</a:t>
            </a:r>
          </a:p>
          <a:p>
            <a:pPr algn="just">
              <a:lnSpc>
                <a:spcPct val="200000"/>
              </a:lnSpc>
            </a:pPr>
            <a:r>
              <a:rPr lang="ar-IQ" b="1" dirty="0" smtClean="0">
                <a:solidFill>
                  <a:prstClr val="black"/>
                </a:solidFill>
              </a:rPr>
              <a:t>1010000 مصروفات اخرى</a:t>
            </a:r>
            <a:endParaRPr lang="ar-IQ" b="1" dirty="0">
              <a:solidFill>
                <a:prstClr val="black"/>
              </a:solidFill>
            </a:endParaRPr>
          </a:p>
        </p:txBody>
      </p:sp>
    </p:spTree>
    <p:extLst>
      <p:ext uri="{BB962C8B-B14F-4D97-AF65-F5344CB8AC3E}">
        <p14:creationId xmlns:p14="http://schemas.microsoft.com/office/powerpoint/2010/main" val="78011264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124</a:t>
            </a:fld>
            <a:endParaRPr lang="ar-IQ" sz="1800" b="1" dirty="0">
              <a:solidFill>
                <a:prstClr val="black"/>
              </a:solidFill>
            </a:endParaRPr>
          </a:p>
        </p:txBody>
      </p:sp>
      <p:sp>
        <p:nvSpPr>
          <p:cNvPr id="3" name="TextBox 2"/>
          <p:cNvSpPr txBox="1"/>
          <p:nvPr/>
        </p:nvSpPr>
        <p:spPr>
          <a:xfrm>
            <a:off x="88438" y="383492"/>
            <a:ext cx="8900537" cy="3416320"/>
          </a:xfrm>
          <a:prstGeom prst="rect">
            <a:avLst/>
          </a:prstGeom>
          <a:noFill/>
        </p:spPr>
        <p:txBody>
          <a:bodyPr wrap="square" rtlCol="1">
            <a:spAutoFit/>
          </a:bodyPr>
          <a:lstStyle/>
          <a:p>
            <a:pPr algn="just">
              <a:lnSpc>
                <a:spcPct val="200000"/>
              </a:lnSpc>
            </a:pPr>
            <a:r>
              <a:rPr lang="ar-IQ" b="1" dirty="0" smtClean="0">
                <a:solidFill>
                  <a:prstClr val="black"/>
                </a:solidFill>
              </a:rPr>
              <a:t>تكملة تمرين 1</a:t>
            </a:r>
          </a:p>
          <a:p>
            <a:pPr algn="just">
              <a:lnSpc>
                <a:spcPct val="200000"/>
              </a:lnSpc>
            </a:pPr>
            <a:r>
              <a:rPr lang="ar-IQ" b="1" dirty="0" smtClean="0">
                <a:solidFill>
                  <a:prstClr val="black"/>
                </a:solidFill>
              </a:rPr>
              <a:t>اجمالي الايراد فقد بلغ 10,000,000 </a:t>
            </a:r>
          </a:p>
          <a:p>
            <a:pPr algn="just">
              <a:lnSpc>
                <a:spcPct val="200000"/>
              </a:lnSpc>
            </a:pPr>
            <a:r>
              <a:rPr lang="ar-IQ" b="1" dirty="0" smtClean="0">
                <a:solidFill>
                  <a:prstClr val="black"/>
                </a:solidFill>
              </a:rPr>
              <a:t>المطلوب –</a:t>
            </a:r>
          </a:p>
          <a:p>
            <a:pPr algn="just">
              <a:lnSpc>
                <a:spcPct val="200000"/>
              </a:lnSpc>
            </a:pPr>
            <a:r>
              <a:rPr lang="ar-IQ" b="1" dirty="0" smtClean="0">
                <a:solidFill>
                  <a:prstClr val="black"/>
                </a:solidFill>
              </a:rPr>
              <a:t>1)  حساب العائد الصافي للبنك </a:t>
            </a:r>
          </a:p>
          <a:p>
            <a:pPr algn="just">
              <a:lnSpc>
                <a:spcPct val="200000"/>
              </a:lnSpc>
            </a:pPr>
            <a:r>
              <a:rPr lang="ar-IQ" b="1" dirty="0" smtClean="0">
                <a:solidFill>
                  <a:prstClr val="black"/>
                </a:solidFill>
              </a:rPr>
              <a:t>2)  حساب العائد الصافي لصاحب الورشة </a:t>
            </a:r>
          </a:p>
          <a:p>
            <a:pPr algn="just">
              <a:lnSpc>
                <a:spcPct val="200000"/>
              </a:lnSpc>
            </a:pPr>
            <a:endParaRPr lang="ar-IQ" b="1" dirty="0" smtClean="0">
              <a:solidFill>
                <a:prstClr val="black"/>
              </a:solidFill>
            </a:endParaRPr>
          </a:p>
        </p:txBody>
      </p:sp>
    </p:spTree>
    <p:extLst>
      <p:ext uri="{BB962C8B-B14F-4D97-AF65-F5344CB8AC3E}">
        <p14:creationId xmlns:p14="http://schemas.microsoft.com/office/powerpoint/2010/main" val="364742236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125</a:t>
            </a:fld>
            <a:endParaRPr lang="ar-IQ" sz="1800" b="1" dirty="0">
              <a:solidFill>
                <a:prstClr val="black"/>
              </a:solidFill>
            </a:endParaRPr>
          </a:p>
        </p:txBody>
      </p:sp>
      <p:sp>
        <p:nvSpPr>
          <p:cNvPr id="3" name="TextBox 2"/>
          <p:cNvSpPr txBox="1"/>
          <p:nvPr/>
        </p:nvSpPr>
        <p:spPr>
          <a:xfrm>
            <a:off x="88438" y="383492"/>
            <a:ext cx="8900537" cy="4596130"/>
          </a:xfrm>
          <a:prstGeom prst="rect">
            <a:avLst/>
          </a:prstGeom>
          <a:noFill/>
        </p:spPr>
        <p:txBody>
          <a:bodyPr wrap="square" rtlCol="1">
            <a:spAutoFit/>
          </a:bodyPr>
          <a:lstStyle/>
          <a:p>
            <a:pPr algn="just">
              <a:lnSpc>
                <a:spcPct val="115000"/>
              </a:lnSpc>
              <a:spcAft>
                <a:spcPts val="1000"/>
              </a:spcAft>
            </a:pPr>
            <a:r>
              <a:rPr lang="ar-IQ" sz="2400" b="1" dirty="0" smtClean="0">
                <a:ea typeface="Calibri"/>
                <a:cs typeface="Times New Roman"/>
              </a:rPr>
              <a:t>  تمرين 2</a:t>
            </a:r>
          </a:p>
          <a:p>
            <a:pPr algn="just">
              <a:lnSpc>
                <a:spcPct val="115000"/>
              </a:lnSpc>
              <a:spcAft>
                <a:spcPts val="1000"/>
              </a:spcAft>
            </a:pPr>
            <a:r>
              <a:rPr lang="ar-IQ" sz="2400" b="1" dirty="0" smtClean="0">
                <a:ea typeface="Calibri"/>
                <a:cs typeface="Times New Roman"/>
              </a:rPr>
              <a:t>في </a:t>
            </a:r>
            <a:r>
              <a:rPr lang="ar-IQ" sz="2400" b="1" dirty="0">
                <a:ea typeface="Calibri"/>
                <a:cs typeface="Times New Roman"/>
              </a:rPr>
              <a:t>10</a:t>
            </a:r>
            <a:r>
              <a:rPr lang="en-US" sz="2400" b="1" dirty="0">
                <a:latin typeface="Times New Roman"/>
                <a:ea typeface="Calibri"/>
                <a:cs typeface="Arial"/>
              </a:rPr>
              <a:t>/ </a:t>
            </a:r>
            <a:r>
              <a:rPr lang="ar-IQ" sz="2400" b="1" dirty="0">
                <a:latin typeface="Times New Roman"/>
                <a:ea typeface="Calibri"/>
              </a:rPr>
              <a:t>5</a:t>
            </a:r>
            <a:r>
              <a:rPr lang="en-US" sz="2400" b="1" dirty="0">
                <a:latin typeface="Times New Roman"/>
                <a:ea typeface="Calibri"/>
                <a:cs typeface="Arial"/>
              </a:rPr>
              <a:t>/</a:t>
            </a:r>
            <a:r>
              <a:rPr lang="ar-IQ" sz="2400" b="1" dirty="0">
                <a:ea typeface="Calibri"/>
                <a:cs typeface="Times New Roman"/>
              </a:rPr>
              <a:t> 2018 وقع عقد مضاربة شرعية بين مصرف الخليج الاسلامي والزبون علي جميل عن شراء محولات كهربائية وبيعها وقد تم تحديد التمويل بمبلغ 112,500,000 دينار سدده المصرف بالكامل وقد نص العقد عن ان مدة المضاربة 4 اشهر وان نسبة توزيع صافي الارباح  60% نصيب المصرف , و 40 % نصيب الزبون وضمن  ان تخزن البضاعة في مخازن المصرف ويتم السحب منها حسب الكميات التي تباع بعد سداد قيمتها فاذا علمت ان البضاعة قد صرفت بالكامل وتحقق ربح قدره  22,500,000 دينار وان المصروفات كانت 500,000 دينار .</a:t>
            </a:r>
            <a:endParaRPr lang="en-US" sz="2400" dirty="0">
              <a:ea typeface="Calibri"/>
              <a:cs typeface="Arial"/>
            </a:endParaRPr>
          </a:p>
          <a:p>
            <a:pPr algn="just">
              <a:lnSpc>
                <a:spcPct val="115000"/>
              </a:lnSpc>
              <a:spcAft>
                <a:spcPts val="1000"/>
              </a:spcAft>
            </a:pPr>
            <a:r>
              <a:rPr lang="ar-IQ" sz="2400" b="1" dirty="0">
                <a:ea typeface="Calibri"/>
                <a:cs typeface="Times New Roman"/>
              </a:rPr>
              <a:t>المطلوب :1- حساب العائد الصافي للمصرف . 2- حساب العائد الصافي للزبون علي جميل.</a:t>
            </a:r>
            <a:endParaRPr lang="en-US" sz="2400" dirty="0">
              <a:ea typeface="Calibri"/>
              <a:cs typeface="Arial"/>
            </a:endParaRPr>
          </a:p>
        </p:txBody>
      </p:sp>
    </p:spTree>
    <p:extLst>
      <p:ext uri="{BB962C8B-B14F-4D97-AF65-F5344CB8AC3E}">
        <p14:creationId xmlns:p14="http://schemas.microsoft.com/office/powerpoint/2010/main" val="321969437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126</a:t>
            </a:fld>
            <a:endParaRPr lang="ar-IQ" sz="1800" b="1" dirty="0">
              <a:solidFill>
                <a:prstClr val="black"/>
              </a:solidFill>
            </a:endParaRPr>
          </a:p>
        </p:txBody>
      </p:sp>
      <p:sp>
        <p:nvSpPr>
          <p:cNvPr id="3" name="TextBox 2"/>
          <p:cNvSpPr txBox="1"/>
          <p:nvPr/>
        </p:nvSpPr>
        <p:spPr>
          <a:xfrm>
            <a:off x="88438" y="383492"/>
            <a:ext cx="8900537" cy="4467890"/>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تمرين </a:t>
            </a:r>
            <a:r>
              <a:rPr lang="ar-IQ" sz="2400" b="1" dirty="0" smtClean="0">
                <a:solidFill>
                  <a:prstClr val="black"/>
                </a:solidFill>
                <a:ea typeface="Calibri"/>
                <a:cs typeface="Times New Roman"/>
              </a:rPr>
              <a:t>3</a:t>
            </a:r>
            <a:endParaRPr lang="ar-IQ" sz="2400" b="1" dirty="0" smtClean="0">
              <a:solidFill>
                <a:prstClr val="black"/>
              </a:solidFill>
              <a:ea typeface="Calibri"/>
              <a:cs typeface="Times New Roman"/>
            </a:endParaRPr>
          </a:p>
          <a:p>
            <a:pPr algn="just">
              <a:lnSpc>
                <a:spcPct val="115000"/>
              </a:lnSpc>
              <a:tabLst>
                <a:tab pos="355600" algn="l"/>
              </a:tabLst>
            </a:pPr>
            <a:r>
              <a:rPr lang="ar-IQ" sz="2400" b="1" dirty="0">
                <a:ea typeface="Calibri"/>
                <a:cs typeface="Times New Roman"/>
              </a:rPr>
              <a:t>: طلب الزبون عادل من مصرف  العراق الاسلامي ان يقوم المصرف بشراء سيارة نقل على اساس المرابحة الاسلامية وقد وافق المصرف على شراء السيارة بهامش ربح قدره 12% وقد تم شراء السيارة ودفع المصرف مبلغ 48,000,000 دينار  هي قيمة الشراء يضاف اليها مصروفات ادارية 2,000,000 دينار وينص عقد الاتفاق على ان يقوم الزبون بسداد 45% مقدما ويسدد الباقي على ثمانية اقساط شهرية متساوية بصكوك تحرر بتواريخ الاستحقاق.</a:t>
            </a:r>
            <a:endParaRPr lang="en-US" sz="2400" dirty="0">
              <a:ea typeface="Calibri"/>
              <a:cs typeface="Arial"/>
            </a:endParaRPr>
          </a:p>
          <a:p>
            <a:pPr algn="just">
              <a:lnSpc>
                <a:spcPct val="115000"/>
              </a:lnSpc>
              <a:tabLst>
                <a:tab pos="355600" algn="l"/>
              </a:tabLst>
            </a:pPr>
            <a:r>
              <a:rPr lang="ar-IQ" sz="2400" b="1" dirty="0">
                <a:ea typeface="Calibri"/>
                <a:cs typeface="Times New Roman"/>
              </a:rPr>
              <a:t>المطلوب- حساب القيمة الاجمالية التي يلتزم الزبون بدفعها 2- حساب القسط الشهري الذي سيقوم الزبون بسداده.</a:t>
            </a:r>
            <a:endParaRPr lang="en-US" sz="2400" dirty="0">
              <a:ea typeface="Calibri"/>
              <a:cs typeface="Arial"/>
            </a:endParaRPr>
          </a:p>
          <a:p>
            <a:pPr algn="just">
              <a:lnSpc>
                <a:spcPct val="115000"/>
              </a:lnSpc>
              <a:tabLst>
                <a:tab pos="355600" algn="l"/>
              </a:tabLst>
            </a:pPr>
            <a:r>
              <a:rPr lang="ar-IQ" sz="2400" b="1" dirty="0">
                <a:ea typeface="Calibri"/>
                <a:cs typeface="Times New Roman"/>
              </a:rPr>
              <a:t> </a:t>
            </a:r>
            <a:endParaRPr lang="en-US" sz="2400" dirty="0">
              <a:ea typeface="Calibri"/>
              <a:cs typeface="Arial"/>
            </a:endParaRPr>
          </a:p>
        </p:txBody>
      </p:sp>
    </p:spTree>
    <p:extLst>
      <p:ext uri="{BB962C8B-B14F-4D97-AF65-F5344CB8AC3E}">
        <p14:creationId xmlns:p14="http://schemas.microsoft.com/office/powerpoint/2010/main" val="415545477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127</a:t>
            </a:fld>
            <a:endParaRPr lang="ar-IQ" sz="1800" b="1" dirty="0">
              <a:solidFill>
                <a:prstClr val="black"/>
              </a:solidFill>
            </a:endParaRPr>
          </a:p>
        </p:txBody>
      </p:sp>
      <p:sp>
        <p:nvSpPr>
          <p:cNvPr id="3" name="TextBox 2"/>
          <p:cNvSpPr txBox="1"/>
          <p:nvPr/>
        </p:nvSpPr>
        <p:spPr>
          <a:xfrm>
            <a:off x="88438" y="383492"/>
            <a:ext cx="8900537" cy="5277342"/>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تمرين </a:t>
            </a:r>
            <a:r>
              <a:rPr lang="ar-IQ" sz="2400" b="1" dirty="0" smtClean="0">
                <a:solidFill>
                  <a:prstClr val="black"/>
                </a:solidFill>
                <a:ea typeface="Calibri"/>
                <a:cs typeface="Times New Roman"/>
              </a:rPr>
              <a:t>4</a:t>
            </a:r>
            <a:endParaRPr lang="ar-IQ" sz="2400" b="1" dirty="0" smtClean="0">
              <a:solidFill>
                <a:prstClr val="black"/>
              </a:solidFill>
              <a:ea typeface="Calibri"/>
              <a:cs typeface="Times New Roman"/>
            </a:endParaRPr>
          </a:p>
          <a:p>
            <a:pPr algn="just">
              <a:lnSpc>
                <a:spcPct val="115000"/>
              </a:lnSpc>
              <a:spcAft>
                <a:spcPts val="1000"/>
              </a:spcAft>
            </a:pPr>
            <a:r>
              <a:rPr lang="ar-IQ" sz="2400" b="1" dirty="0">
                <a:ea typeface="Calibri"/>
                <a:cs typeface="Times New Roman"/>
              </a:rPr>
              <a:t>في 10</a:t>
            </a:r>
            <a:r>
              <a:rPr lang="en-US" sz="2400" b="1" dirty="0">
                <a:latin typeface="Times New Roman"/>
                <a:ea typeface="Calibri"/>
                <a:cs typeface="Arial"/>
              </a:rPr>
              <a:t>/ </a:t>
            </a:r>
            <a:r>
              <a:rPr lang="ar-IQ" sz="2400" b="1" dirty="0">
                <a:ea typeface="Calibri"/>
                <a:cs typeface="Times New Roman"/>
              </a:rPr>
              <a:t> 1</a:t>
            </a:r>
            <a:r>
              <a:rPr lang="en-US" sz="2400" b="1" dirty="0">
                <a:latin typeface="Times New Roman"/>
                <a:ea typeface="Calibri"/>
                <a:cs typeface="Arial"/>
              </a:rPr>
              <a:t>/</a:t>
            </a:r>
            <a:r>
              <a:rPr lang="ar-IQ" sz="2400" b="1" dirty="0">
                <a:ea typeface="Calibri"/>
                <a:cs typeface="Times New Roman"/>
              </a:rPr>
              <a:t> 2018 وقع عقد مضاربة شرعية بين مصرف  الخليج الاسلامي والزبون عمر عماد عن شراء مولدات كهربائية وبيعها وقد تم تحديد التمويل بمبلغ 17,500,000 دينار سدده المصرف بالكامل وقد نص العقد عن ان مدة المضاربة 6 اشهر وان نسبة توزيع صافي الارباح 68% نصيب المصرف , و   32 % نصيب الزبون  على ان تخزن البضاعة في مخازن المصرف ويتم السحب منها حسب الكميات التي تباع بعد سداد قيمتها فاذا علمت ان البضاعة قد صرفت بالكامل وتحقق ربح قدره 5,250,000 دينار وان المصروفات كانت 262500 دينار.</a:t>
            </a:r>
            <a:endParaRPr lang="en-US" sz="2400" dirty="0">
              <a:ea typeface="Calibri"/>
              <a:cs typeface="Arial"/>
            </a:endParaRPr>
          </a:p>
          <a:p>
            <a:pPr algn="just">
              <a:lnSpc>
                <a:spcPct val="115000"/>
              </a:lnSpc>
              <a:spcAft>
                <a:spcPts val="1000"/>
              </a:spcAft>
            </a:pPr>
            <a:r>
              <a:rPr lang="ar-IQ" sz="2400" b="1" dirty="0">
                <a:ea typeface="Calibri"/>
                <a:cs typeface="Times New Roman"/>
              </a:rPr>
              <a:t>المطلوب- حساب العائد الصافي للمصرف . 2- حساب العائد الصافي للزبون عمر عمار.</a:t>
            </a:r>
            <a:endParaRPr lang="en-US" sz="2400" dirty="0">
              <a:ea typeface="Calibri"/>
              <a:cs typeface="Arial"/>
            </a:endParaRPr>
          </a:p>
          <a:p>
            <a:pPr algn="just">
              <a:lnSpc>
                <a:spcPct val="115000"/>
              </a:lnSpc>
              <a:spcAft>
                <a:spcPts val="1000"/>
              </a:spcAft>
            </a:pPr>
            <a:r>
              <a:rPr lang="ar-IQ" sz="2400" b="1" dirty="0">
                <a:ea typeface="Calibri"/>
                <a:cs typeface="Times New Roman"/>
              </a:rPr>
              <a:t> </a:t>
            </a:r>
            <a:endParaRPr lang="en-US" sz="2400" dirty="0">
              <a:ea typeface="Calibri"/>
              <a:cs typeface="Arial"/>
            </a:endParaRPr>
          </a:p>
          <a:p>
            <a:pPr algn="just">
              <a:lnSpc>
                <a:spcPct val="115000"/>
              </a:lnSpc>
              <a:spcAft>
                <a:spcPts val="1000"/>
              </a:spcAft>
            </a:pPr>
            <a:r>
              <a:rPr lang="ar-IQ" sz="2400" b="1" dirty="0">
                <a:ea typeface="Calibri"/>
                <a:cs typeface="Times New Roman"/>
              </a:rPr>
              <a:t> </a:t>
            </a:r>
            <a:endParaRPr lang="en-US" sz="2400" dirty="0">
              <a:ea typeface="Calibri"/>
              <a:cs typeface="Arial"/>
            </a:endParaRPr>
          </a:p>
        </p:txBody>
      </p:sp>
    </p:spTree>
    <p:extLst>
      <p:ext uri="{BB962C8B-B14F-4D97-AF65-F5344CB8AC3E}">
        <p14:creationId xmlns:p14="http://schemas.microsoft.com/office/powerpoint/2010/main" val="51837720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128</a:t>
            </a:fld>
            <a:endParaRPr lang="ar-IQ" sz="1800" b="1" dirty="0">
              <a:solidFill>
                <a:prstClr val="black"/>
              </a:solidFill>
            </a:endParaRPr>
          </a:p>
        </p:txBody>
      </p:sp>
      <p:sp>
        <p:nvSpPr>
          <p:cNvPr id="3" name="TextBox 2"/>
          <p:cNvSpPr txBox="1"/>
          <p:nvPr/>
        </p:nvSpPr>
        <p:spPr>
          <a:xfrm>
            <a:off x="88438" y="383492"/>
            <a:ext cx="8900537" cy="5277342"/>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تمرين </a:t>
            </a:r>
            <a:r>
              <a:rPr lang="ar-IQ" sz="2400" b="1" dirty="0" smtClean="0">
                <a:solidFill>
                  <a:prstClr val="black"/>
                </a:solidFill>
                <a:ea typeface="Calibri"/>
                <a:cs typeface="Times New Roman"/>
              </a:rPr>
              <a:t>5</a:t>
            </a:r>
            <a:endParaRPr lang="ar-IQ" sz="2400" b="1" dirty="0" smtClean="0">
              <a:solidFill>
                <a:prstClr val="black"/>
              </a:solidFill>
              <a:ea typeface="Calibri"/>
              <a:cs typeface="Times New Roman"/>
            </a:endParaRPr>
          </a:p>
          <a:p>
            <a:pPr algn="just">
              <a:lnSpc>
                <a:spcPct val="115000"/>
              </a:lnSpc>
              <a:spcAft>
                <a:spcPts val="1000"/>
              </a:spcAft>
            </a:pPr>
            <a:r>
              <a:rPr lang="ar-IQ" sz="2400" b="1" dirty="0">
                <a:solidFill>
                  <a:prstClr val="black"/>
                </a:solidFill>
                <a:ea typeface="Calibri"/>
                <a:cs typeface="Times New Roman"/>
              </a:rPr>
              <a:t>في 10</a:t>
            </a:r>
            <a:r>
              <a:rPr lang="en-US" sz="2400" b="1" dirty="0">
                <a:solidFill>
                  <a:prstClr val="black"/>
                </a:solidFill>
                <a:latin typeface="Times New Roman"/>
                <a:ea typeface="Calibri"/>
                <a:cs typeface="Arial"/>
              </a:rPr>
              <a:t>/ </a:t>
            </a:r>
            <a:r>
              <a:rPr lang="ar-IQ" sz="2400" b="1" dirty="0">
                <a:solidFill>
                  <a:prstClr val="black"/>
                </a:solidFill>
                <a:ea typeface="Calibri"/>
                <a:cs typeface="Times New Roman"/>
              </a:rPr>
              <a:t> 1</a:t>
            </a:r>
            <a:r>
              <a:rPr lang="en-US" sz="2400" b="1" dirty="0">
                <a:solidFill>
                  <a:prstClr val="black"/>
                </a:solidFill>
                <a:latin typeface="Times New Roman"/>
                <a:ea typeface="Calibri"/>
                <a:cs typeface="Arial"/>
              </a:rPr>
              <a:t>/</a:t>
            </a:r>
            <a:r>
              <a:rPr lang="ar-IQ" sz="2400" b="1" dirty="0">
                <a:solidFill>
                  <a:prstClr val="black"/>
                </a:solidFill>
                <a:ea typeface="Calibri"/>
                <a:cs typeface="Times New Roman"/>
              </a:rPr>
              <a:t> 2018 وقع عقد مضاربة شرعية بين مصرف  الخليج الاسلامي والزبون عمر عماد عن شراء مولدات كهربائية وبيعها وقد تم تحديد التمويل بمبلغ 17,500,000 دينار سدده المصرف بالكامل وقد نص العقد عن ان مدة المضاربة 6 اشهر وان نسبة توزيع صافي الارباح 68% نصيب المصرف , و   32 % نصيب الزبون  على ان تخزن البضاعة في مخازن المصرف ويتم السحب منها حسب الكميات التي تباع بعد سداد قيمتها فاذا علمت ان البضاعة قد صرفت بالكامل وتحقق ربح قدره 5,250,000 دينار وان المصروفات كانت 262500 دينار.</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المطلوب- حساب العائد الصافي للمصرف . 2- حساب العائد الصافي للزبون عمر عمار.</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 </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 </a:t>
            </a:r>
            <a:endParaRPr lang="en-US" sz="2400" dirty="0">
              <a:solidFill>
                <a:prstClr val="black"/>
              </a:solidFill>
              <a:ea typeface="Calibri"/>
              <a:cs typeface="Arial"/>
            </a:endParaRPr>
          </a:p>
        </p:txBody>
      </p:sp>
    </p:spTree>
    <p:extLst>
      <p:ext uri="{BB962C8B-B14F-4D97-AF65-F5344CB8AC3E}">
        <p14:creationId xmlns:p14="http://schemas.microsoft.com/office/powerpoint/2010/main" val="326640582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129</a:t>
            </a:fld>
            <a:endParaRPr lang="ar-IQ" sz="1800" b="1" dirty="0">
              <a:solidFill>
                <a:prstClr val="black"/>
              </a:solidFill>
            </a:endParaRPr>
          </a:p>
        </p:txBody>
      </p:sp>
      <p:sp>
        <p:nvSpPr>
          <p:cNvPr id="3" name="TextBox 2"/>
          <p:cNvSpPr txBox="1"/>
          <p:nvPr/>
        </p:nvSpPr>
        <p:spPr>
          <a:xfrm>
            <a:off x="88438" y="383492"/>
            <a:ext cx="8900537" cy="5277342"/>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تمرين 4</a:t>
            </a:r>
          </a:p>
          <a:p>
            <a:pPr algn="just">
              <a:lnSpc>
                <a:spcPct val="115000"/>
              </a:lnSpc>
              <a:spcAft>
                <a:spcPts val="1000"/>
              </a:spcAft>
            </a:pPr>
            <a:r>
              <a:rPr lang="ar-IQ" sz="2400" b="1" dirty="0">
                <a:solidFill>
                  <a:prstClr val="black"/>
                </a:solidFill>
                <a:ea typeface="Calibri"/>
                <a:cs typeface="Times New Roman"/>
              </a:rPr>
              <a:t>في 10</a:t>
            </a:r>
            <a:r>
              <a:rPr lang="en-US" sz="2400" b="1" dirty="0">
                <a:solidFill>
                  <a:prstClr val="black"/>
                </a:solidFill>
                <a:latin typeface="Times New Roman"/>
                <a:ea typeface="Calibri"/>
                <a:cs typeface="Arial"/>
              </a:rPr>
              <a:t>/ </a:t>
            </a:r>
            <a:r>
              <a:rPr lang="ar-IQ" sz="2400" b="1" dirty="0">
                <a:solidFill>
                  <a:prstClr val="black"/>
                </a:solidFill>
                <a:ea typeface="Calibri"/>
                <a:cs typeface="Times New Roman"/>
              </a:rPr>
              <a:t> 1</a:t>
            </a:r>
            <a:r>
              <a:rPr lang="en-US" sz="2400" b="1" dirty="0">
                <a:solidFill>
                  <a:prstClr val="black"/>
                </a:solidFill>
                <a:latin typeface="Times New Roman"/>
                <a:ea typeface="Calibri"/>
                <a:cs typeface="Arial"/>
              </a:rPr>
              <a:t>/</a:t>
            </a:r>
            <a:r>
              <a:rPr lang="ar-IQ" sz="2400" b="1" dirty="0">
                <a:solidFill>
                  <a:prstClr val="black"/>
                </a:solidFill>
                <a:ea typeface="Calibri"/>
                <a:cs typeface="Times New Roman"/>
              </a:rPr>
              <a:t> 2018 وقع عقد مضاربة شرعية بين مصرف  الخليج الاسلامي والزبون عمر عماد عن شراء مولدات كهربائية وبيعها وقد تم تحديد التمويل بمبلغ 17,500,000 دينار سدده المصرف بالكامل وقد نص العقد عن ان مدة المضاربة 6 اشهر وان نسبة توزيع صافي الارباح 68% نصيب المصرف , و   32 % نصيب الزبون  على ان تخزن البضاعة في مخازن المصرف ويتم السحب منها حسب الكميات التي تباع بعد سداد قيمتها فاذا علمت ان البضاعة قد صرفت بالكامل وتحقق ربح قدره 5,250,000 دينار وان المصروفات كانت 262500 دينار.</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المطلوب- حساب العائد الصافي للمصرف . 2- حساب العائد الصافي للزبون عمر عمار.</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 </a:t>
            </a:r>
            <a:endParaRPr lang="en-US" sz="2400" dirty="0">
              <a:solidFill>
                <a:prstClr val="black"/>
              </a:solidFill>
              <a:ea typeface="Calibri"/>
              <a:cs typeface="Arial"/>
            </a:endParaRPr>
          </a:p>
          <a:p>
            <a:pPr algn="just">
              <a:lnSpc>
                <a:spcPct val="115000"/>
              </a:lnSpc>
              <a:spcAft>
                <a:spcPts val="1000"/>
              </a:spcAft>
            </a:pPr>
            <a:r>
              <a:rPr lang="ar-IQ" sz="2400" b="1" dirty="0">
                <a:solidFill>
                  <a:prstClr val="black"/>
                </a:solidFill>
                <a:ea typeface="Calibri"/>
                <a:cs typeface="Times New Roman"/>
              </a:rPr>
              <a:t> </a:t>
            </a:r>
            <a:endParaRPr lang="en-US" sz="2400" dirty="0">
              <a:solidFill>
                <a:prstClr val="black"/>
              </a:solidFill>
              <a:ea typeface="Calibri"/>
              <a:cs typeface="Arial"/>
            </a:endParaRPr>
          </a:p>
        </p:txBody>
      </p:sp>
    </p:spTree>
    <p:extLst>
      <p:ext uri="{BB962C8B-B14F-4D97-AF65-F5344CB8AC3E}">
        <p14:creationId xmlns:p14="http://schemas.microsoft.com/office/powerpoint/2010/main" val="3266405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5127" name="Subtitle 2"/>
          <p:cNvSpPr txBox="1">
            <a:spLocks/>
          </p:cNvSpPr>
          <p:nvPr/>
        </p:nvSpPr>
        <p:spPr bwMode="auto">
          <a:xfrm>
            <a:off x="5170220" y="3619500"/>
            <a:ext cx="3768969" cy="1943100"/>
          </a:xfrm>
          <a:prstGeom prst="rect">
            <a:avLst/>
          </a:prstGeom>
          <a:noFill/>
          <a:ln w="9525">
            <a:noFill/>
            <a:miter lim="800000"/>
            <a:headEnd/>
            <a:tailEnd/>
          </a:ln>
        </p:spPr>
        <p:txBody>
          <a:bodyPr/>
          <a:lstStyle/>
          <a:p>
            <a:pPr algn="ctr" rtl="0">
              <a:spcBef>
                <a:spcPct val="20000"/>
              </a:spcBef>
              <a:buFont typeface="Arial" pitchFamily="34" charset="0"/>
              <a:buNone/>
            </a:pPr>
            <a:endParaRPr lang="en-US" sz="2400" dirty="0">
              <a:solidFill>
                <a:srgbClr val="013E36"/>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الثانية المعالجات المحاسبية لشعبة امانة الصندوق</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13</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13</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130</a:t>
            </a:fld>
            <a:endParaRPr lang="ar-IQ" sz="1800" b="1" dirty="0">
              <a:solidFill>
                <a:prstClr val="black"/>
              </a:solidFill>
            </a:endParaRPr>
          </a:p>
        </p:txBody>
      </p:sp>
      <p:sp>
        <p:nvSpPr>
          <p:cNvPr id="3" name="TextBox 2"/>
          <p:cNvSpPr txBox="1"/>
          <p:nvPr/>
        </p:nvSpPr>
        <p:spPr>
          <a:xfrm>
            <a:off x="88438" y="383492"/>
            <a:ext cx="8900537" cy="4171398"/>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تمرين </a:t>
            </a:r>
            <a:r>
              <a:rPr lang="ar-IQ" sz="2400" b="1" dirty="0" smtClean="0">
                <a:solidFill>
                  <a:prstClr val="black"/>
                </a:solidFill>
                <a:ea typeface="Calibri"/>
                <a:cs typeface="Times New Roman"/>
              </a:rPr>
              <a:t>5</a:t>
            </a:r>
            <a:endParaRPr lang="ar-IQ" sz="2400" b="1" dirty="0" smtClean="0">
              <a:solidFill>
                <a:prstClr val="black"/>
              </a:solidFill>
              <a:ea typeface="Calibri"/>
              <a:cs typeface="Times New Roman"/>
            </a:endParaRPr>
          </a:p>
          <a:p>
            <a:pPr algn="just">
              <a:lnSpc>
                <a:spcPct val="115000"/>
              </a:lnSpc>
              <a:spcAft>
                <a:spcPts val="1000"/>
              </a:spcAft>
            </a:pPr>
            <a:r>
              <a:rPr lang="ar-IQ" sz="2400" b="1" dirty="0" smtClean="0">
                <a:solidFill>
                  <a:prstClr val="black"/>
                </a:solidFill>
                <a:ea typeface="Calibri"/>
                <a:cs typeface="Times New Roman"/>
              </a:rPr>
              <a:t>تم الاتفاق بين احد البنوك التجارية واحدى شركات الطيران على شراء طائرة من شركة طيران بالخارج بقيمة مائة مليون دولار على ان تدفع شركة الطيران 20% من قيمة الطائرة نقدا والباقي تسدده خلال ثمانية اشهر على اقساط متساوية كما ان بنك الاستثمار  قد وافق على تمويل سداد الاقساط عن شركة الطيران ليتم السداد</a:t>
            </a:r>
            <a:r>
              <a:rPr lang="ar-IQ" sz="2400" b="1" dirty="0">
                <a:solidFill>
                  <a:prstClr val="black"/>
                </a:solidFill>
                <a:ea typeface="Calibri"/>
                <a:cs typeface="Times New Roman"/>
              </a:rPr>
              <a:t> </a:t>
            </a:r>
            <a:r>
              <a:rPr lang="ar-IQ" sz="2400" b="1" dirty="0" smtClean="0">
                <a:solidFill>
                  <a:prstClr val="black"/>
                </a:solidFill>
                <a:ea typeface="Calibri"/>
                <a:cs typeface="Times New Roman"/>
              </a:rPr>
              <a:t> في اربع سنوات للبنك التجاري الايرادات السنوية بعد مصاريف التشغيل وسداد 50% من قيمة قسط بنك الاستثمار تعد ارباحا تقسم بين شركة الطيران والبنك التجاري وبنك الاستثمار بنسبة 20% الى 30% الى 50% على التوالي خلال السنوات الاربع </a:t>
            </a:r>
          </a:p>
          <a:p>
            <a:pPr algn="just">
              <a:lnSpc>
                <a:spcPct val="115000"/>
              </a:lnSpc>
              <a:spcAft>
                <a:spcPts val="1000"/>
              </a:spcAft>
            </a:pPr>
            <a:endParaRPr lang="ar-IQ" sz="2400" b="1" dirty="0" smtClean="0">
              <a:solidFill>
                <a:prstClr val="black"/>
              </a:solidFill>
              <a:ea typeface="Calibri"/>
              <a:cs typeface="Times New Roman"/>
            </a:endParaRPr>
          </a:p>
        </p:txBody>
      </p:sp>
    </p:spTree>
    <p:extLst>
      <p:ext uri="{BB962C8B-B14F-4D97-AF65-F5344CB8AC3E}">
        <p14:creationId xmlns:p14="http://schemas.microsoft.com/office/powerpoint/2010/main" val="261160906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131</a:t>
            </a:fld>
            <a:endParaRPr lang="ar-IQ" sz="1800" b="1" dirty="0">
              <a:solidFill>
                <a:prstClr val="black"/>
              </a:solidFill>
            </a:endParaRPr>
          </a:p>
        </p:txBody>
      </p:sp>
      <p:sp>
        <p:nvSpPr>
          <p:cNvPr id="3" name="TextBox 2"/>
          <p:cNvSpPr txBox="1"/>
          <p:nvPr/>
        </p:nvSpPr>
        <p:spPr>
          <a:xfrm>
            <a:off x="88438" y="383492"/>
            <a:ext cx="8900537" cy="1623008"/>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a:t>
            </a:r>
            <a:r>
              <a:rPr lang="ar-IQ" sz="2400" b="1" dirty="0" smtClean="0">
                <a:solidFill>
                  <a:prstClr val="black"/>
                </a:solidFill>
                <a:ea typeface="Calibri"/>
                <a:cs typeface="Times New Roman"/>
              </a:rPr>
              <a:t>تكملة تمرين  5 </a:t>
            </a:r>
          </a:p>
          <a:p>
            <a:pPr algn="just">
              <a:lnSpc>
                <a:spcPct val="115000"/>
              </a:lnSpc>
              <a:spcAft>
                <a:spcPts val="1000"/>
              </a:spcAft>
            </a:pPr>
            <a:r>
              <a:rPr lang="ar-IQ" sz="2400" b="1" dirty="0" smtClean="0">
                <a:solidFill>
                  <a:prstClr val="black"/>
                </a:solidFill>
                <a:ea typeface="Calibri"/>
                <a:cs typeface="Times New Roman"/>
              </a:rPr>
              <a:t>المطلوب 1) حساب العائد :الكلي اذا علمت </a:t>
            </a:r>
          </a:p>
          <a:p>
            <a:pPr algn="just">
              <a:lnSpc>
                <a:spcPct val="115000"/>
              </a:lnSpc>
              <a:spcAft>
                <a:spcPts val="1000"/>
              </a:spcAft>
            </a:pPr>
            <a:endParaRPr lang="ar-IQ" sz="2400" b="1" dirty="0" smtClean="0">
              <a:solidFill>
                <a:prstClr val="black"/>
              </a:solidFill>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071427902"/>
              </p:ext>
            </p:extLst>
          </p:nvPr>
        </p:nvGraphicFramePr>
        <p:xfrm>
          <a:off x="827584" y="1397000"/>
          <a:ext cx="7920880" cy="1381760"/>
        </p:xfrm>
        <a:graphic>
          <a:graphicData uri="http://schemas.openxmlformats.org/drawingml/2006/table">
            <a:tbl>
              <a:tblPr rtl="1" firstRow="1" bandRow="1">
                <a:tableStyleId>{8A107856-5554-42FB-B03E-39F5DBC370BA}</a:tableStyleId>
              </a:tblPr>
              <a:tblGrid>
                <a:gridCol w="1584176"/>
                <a:gridCol w="1584176"/>
                <a:gridCol w="1584176"/>
                <a:gridCol w="1584176"/>
                <a:gridCol w="1584176"/>
              </a:tblGrid>
              <a:tr h="370840">
                <a:tc>
                  <a:txBody>
                    <a:bodyPr/>
                    <a:lstStyle/>
                    <a:p>
                      <a:pPr rtl="1"/>
                      <a:r>
                        <a:rPr lang="ar-IQ" dirty="0" smtClean="0"/>
                        <a:t>البيان</a:t>
                      </a:r>
                      <a:endParaRPr lang="ar-IQ" dirty="0"/>
                    </a:p>
                  </a:txBody>
                  <a:tcPr/>
                </a:tc>
                <a:tc>
                  <a:txBody>
                    <a:bodyPr/>
                    <a:lstStyle/>
                    <a:p>
                      <a:pPr rtl="1"/>
                      <a:r>
                        <a:rPr lang="ar-IQ" dirty="0" smtClean="0"/>
                        <a:t>السنة الاولى </a:t>
                      </a:r>
                      <a:endParaRPr lang="ar-IQ" dirty="0"/>
                    </a:p>
                  </a:txBody>
                  <a:tcPr/>
                </a:tc>
                <a:tc>
                  <a:txBody>
                    <a:bodyPr/>
                    <a:lstStyle/>
                    <a:p>
                      <a:pPr rtl="1"/>
                      <a:r>
                        <a:rPr lang="ar-IQ" dirty="0" smtClean="0"/>
                        <a:t>السنة الثانية</a:t>
                      </a:r>
                      <a:endParaRPr lang="ar-IQ" dirty="0"/>
                    </a:p>
                  </a:txBody>
                  <a:tcPr/>
                </a:tc>
                <a:tc>
                  <a:txBody>
                    <a:bodyPr/>
                    <a:lstStyle/>
                    <a:p>
                      <a:pPr rtl="1"/>
                      <a:r>
                        <a:rPr lang="ar-IQ" dirty="0" smtClean="0"/>
                        <a:t>السنة الثالثة</a:t>
                      </a:r>
                      <a:endParaRPr lang="ar-IQ" dirty="0"/>
                    </a:p>
                  </a:txBody>
                  <a:tcPr/>
                </a:tc>
                <a:tc>
                  <a:txBody>
                    <a:bodyPr/>
                    <a:lstStyle/>
                    <a:p>
                      <a:pPr rtl="1"/>
                      <a:r>
                        <a:rPr lang="ar-IQ" dirty="0" smtClean="0"/>
                        <a:t>السنة الربعة</a:t>
                      </a:r>
                      <a:endParaRPr lang="ar-IQ" dirty="0"/>
                    </a:p>
                  </a:txBody>
                  <a:tcPr/>
                </a:tc>
              </a:tr>
              <a:tr h="370840">
                <a:tc>
                  <a:txBody>
                    <a:bodyPr/>
                    <a:lstStyle/>
                    <a:p>
                      <a:pPr rtl="1"/>
                      <a:r>
                        <a:rPr lang="ar-IQ" dirty="0" smtClean="0"/>
                        <a:t>الايرادات</a:t>
                      </a:r>
                      <a:endParaRPr lang="ar-IQ" dirty="0"/>
                    </a:p>
                  </a:txBody>
                  <a:tcPr/>
                </a:tc>
                <a:tc>
                  <a:txBody>
                    <a:bodyPr/>
                    <a:lstStyle/>
                    <a:p>
                      <a:pPr rtl="1"/>
                      <a:r>
                        <a:rPr lang="ar-IQ" dirty="0" smtClean="0"/>
                        <a:t>60000000</a:t>
                      </a:r>
                      <a:endParaRPr lang="ar-IQ" dirty="0"/>
                    </a:p>
                  </a:txBody>
                  <a:tcPr/>
                </a:tc>
                <a:tc>
                  <a:txBody>
                    <a:bodyPr/>
                    <a:lstStyle/>
                    <a:p>
                      <a:pPr rtl="1"/>
                      <a:r>
                        <a:rPr lang="ar-IQ" dirty="0" smtClean="0"/>
                        <a:t>54000000</a:t>
                      </a:r>
                      <a:endParaRPr lang="ar-IQ" dirty="0"/>
                    </a:p>
                  </a:txBody>
                  <a:tcPr/>
                </a:tc>
                <a:tc>
                  <a:txBody>
                    <a:bodyPr/>
                    <a:lstStyle/>
                    <a:p>
                      <a:pPr rtl="1"/>
                      <a:r>
                        <a:rPr lang="ar-IQ" dirty="0" smtClean="0"/>
                        <a:t>50000000</a:t>
                      </a:r>
                      <a:endParaRPr lang="ar-IQ" dirty="0"/>
                    </a:p>
                  </a:txBody>
                  <a:tcPr/>
                </a:tc>
                <a:tc>
                  <a:txBody>
                    <a:bodyPr/>
                    <a:lstStyle/>
                    <a:p>
                      <a:pPr rtl="1"/>
                      <a:r>
                        <a:rPr lang="ar-IQ" dirty="0" smtClean="0"/>
                        <a:t>62000000</a:t>
                      </a:r>
                      <a:endParaRPr lang="ar-IQ" dirty="0"/>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800" b="0" i="0" u="none" strike="noStrike" kern="1200" cap="none" spc="0" normalizeH="0" baseline="0" noProof="0" dirty="0" smtClean="0">
                          <a:ln>
                            <a:noFill/>
                          </a:ln>
                          <a:solidFill>
                            <a:prstClr val="black"/>
                          </a:solidFill>
                          <a:effectLst/>
                          <a:uLnTx/>
                          <a:uFillTx/>
                          <a:latin typeface="+mn-lt"/>
                          <a:ea typeface="+mn-ea"/>
                          <a:cs typeface="+mn-cs"/>
                        </a:rPr>
                        <a:t>مصاريف التشغيل</a:t>
                      </a:r>
                    </a:p>
                    <a:p>
                      <a:pPr rtl="1"/>
                      <a:endParaRPr lang="ar-IQ" dirty="0"/>
                    </a:p>
                  </a:txBody>
                  <a:tcPr/>
                </a:tc>
                <a:tc>
                  <a:txBody>
                    <a:bodyPr/>
                    <a:lstStyle/>
                    <a:p>
                      <a:pPr rtl="1"/>
                      <a:r>
                        <a:rPr lang="ar-IQ" dirty="0" smtClean="0"/>
                        <a:t>30000000</a:t>
                      </a:r>
                      <a:endParaRPr lang="ar-IQ" dirty="0"/>
                    </a:p>
                  </a:txBody>
                  <a:tcPr/>
                </a:tc>
                <a:tc>
                  <a:txBody>
                    <a:bodyPr/>
                    <a:lstStyle/>
                    <a:p>
                      <a:pPr rtl="1"/>
                      <a:r>
                        <a:rPr lang="ar-IQ" dirty="0" smtClean="0"/>
                        <a:t>26000000</a:t>
                      </a:r>
                      <a:endParaRPr lang="ar-IQ" dirty="0"/>
                    </a:p>
                  </a:txBody>
                  <a:tcPr/>
                </a:tc>
                <a:tc>
                  <a:txBody>
                    <a:bodyPr/>
                    <a:lstStyle/>
                    <a:p>
                      <a:pPr rtl="1"/>
                      <a:r>
                        <a:rPr lang="ar-IQ" dirty="0" smtClean="0"/>
                        <a:t>30000000</a:t>
                      </a:r>
                      <a:endParaRPr lang="ar-IQ" dirty="0"/>
                    </a:p>
                  </a:txBody>
                  <a:tcPr/>
                </a:tc>
                <a:tc>
                  <a:txBody>
                    <a:bodyPr/>
                    <a:lstStyle/>
                    <a:p>
                      <a:pPr rtl="1"/>
                      <a:r>
                        <a:rPr lang="ar-IQ" dirty="0" smtClean="0"/>
                        <a:t>36000000</a:t>
                      </a:r>
                      <a:endParaRPr lang="ar-IQ" dirty="0"/>
                    </a:p>
                  </a:txBody>
                  <a:tcPr/>
                </a:tc>
              </a:tr>
            </a:tbl>
          </a:graphicData>
        </a:graphic>
      </p:graphicFrame>
    </p:spTree>
    <p:extLst>
      <p:ext uri="{BB962C8B-B14F-4D97-AF65-F5344CB8AC3E}">
        <p14:creationId xmlns:p14="http://schemas.microsoft.com/office/powerpoint/2010/main" val="331369938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132</a:t>
            </a:fld>
            <a:endParaRPr lang="ar-IQ" sz="1800" b="1" dirty="0">
              <a:solidFill>
                <a:prstClr val="black"/>
              </a:solidFill>
            </a:endParaRPr>
          </a:p>
        </p:txBody>
      </p:sp>
      <p:sp>
        <p:nvSpPr>
          <p:cNvPr id="3" name="TextBox 2"/>
          <p:cNvSpPr txBox="1"/>
          <p:nvPr/>
        </p:nvSpPr>
        <p:spPr>
          <a:xfrm>
            <a:off x="88438" y="383492"/>
            <a:ext cx="8900537" cy="2897203"/>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a:t>
            </a:r>
            <a:r>
              <a:rPr lang="ar-IQ" sz="2400" b="1" dirty="0" smtClean="0">
                <a:solidFill>
                  <a:prstClr val="black"/>
                </a:solidFill>
                <a:ea typeface="Calibri"/>
                <a:cs typeface="Times New Roman"/>
              </a:rPr>
              <a:t>بعد تقسيم ارباح السنة الاولى وافق بنك الاستثمار على اعادة جدولة الاقساط لتدفع خلال عشرة سنوات في اقساط متساوية بدون فوائد او الدخول كشريك مع شركة الطيران في استثمار اخر </a:t>
            </a:r>
          </a:p>
          <a:p>
            <a:pPr algn="just">
              <a:lnSpc>
                <a:spcPct val="115000"/>
              </a:lnSpc>
              <a:spcAft>
                <a:spcPts val="1000"/>
              </a:spcAft>
            </a:pPr>
            <a:r>
              <a:rPr lang="ar-IQ" sz="2400" b="1" dirty="0" smtClean="0">
                <a:solidFill>
                  <a:prstClr val="black"/>
                </a:solidFill>
                <a:ea typeface="Calibri"/>
                <a:cs typeface="Times New Roman"/>
              </a:rPr>
              <a:t>ب- اوجد قيمة القسط الجديد بعد الجدولة </a:t>
            </a:r>
          </a:p>
          <a:p>
            <a:pPr algn="just">
              <a:lnSpc>
                <a:spcPct val="115000"/>
              </a:lnSpc>
              <a:spcAft>
                <a:spcPts val="1000"/>
              </a:spcAft>
            </a:pPr>
            <a:r>
              <a:rPr lang="ar-IQ" sz="2400" b="1" dirty="0" smtClean="0">
                <a:solidFill>
                  <a:prstClr val="black"/>
                </a:solidFill>
                <a:ea typeface="Calibri"/>
                <a:cs typeface="Times New Roman"/>
              </a:rPr>
              <a:t>ج- ما انت قائل لو كانت ارباح البنك الاسلامي السنوية اكبر من سعر الفائدة لدى البنوك التجارية </a:t>
            </a:r>
            <a:endParaRPr lang="ar-IQ" sz="2400" b="1" dirty="0" smtClean="0">
              <a:solidFill>
                <a:prstClr val="black"/>
              </a:solidFill>
              <a:ea typeface="Calibri"/>
              <a:cs typeface="Times New Roman"/>
            </a:endParaRPr>
          </a:p>
        </p:txBody>
      </p:sp>
    </p:spTree>
    <p:extLst>
      <p:ext uri="{BB962C8B-B14F-4D97-AF65-F5344CB8AC3E}">
        <p14:creationId xmlns:p14="http://schemas.microsoft.com/office/powerpoint/2010/main" val="110521120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endParaRPr lang="en-US" sz="2800" b="1" dirty="0" smtClean="0">
              <a:solidFill>
                <a:prstClr val="black"/>
              </a:solidFill>
              <a:cs typeface="PT Bold Heading" pitchFamily="2" charset="-78"/>
            </a:endParaRPr>
          </a:p>
          <a:p>
            <a:pPr algn="ctr"/>
            <a:r>
              <a:rPr lang="ar-IQ" sz="3700" b="1" dirty="0" smtClean="0">
                <a:solidFill>
                  <a:srgbClr val="BD13B1"/>
                </a:solidFill>
                <a:latin typeface="AYM Wadiy S_U normal."/>
                <a:cs typeface="PT Bold Heading" pitchFamily="2" charset="-78"/>
              </a:rPr>
              <a:t>المحاضرة </a:t>
            </a:r>
            <a:r>
              <a:rPr lang="ar-IQ" sz="3700" b="1" dirty="0" smtClean="0">
                <a:solidFill>
                  <a:srgbClr val="BD13B1"/>
                </a:solidFill>
                <a:latin typeface="AYM Wadiy S_U normal."/>
                <a:cs typeface="PT Bold Heading" pitchFamily="2" charset="-78"/>
              </a:rPr>
              <a:t>العاشرة</a:t>
            </a:r>
          </a:p>
          <a:p>
            <a:pPr algn="ctr"/>
            <a:r>
              <a:rPr lang="ar-IQ" sz="3700" b="1" dirty="0" smtClean="0">
                <a:solidFill>
                  <a:srgbClr val="BD13B1"/>
                </a:solidFill>
                <a:latin typeface="AYM Wadiy S_U normal."/>
                <a:cs typeface="PT Bold Heading" pitchFamily="2" charset="-78"/>
              </a:rPr>
              <a:t>كيفية </a:t>
            </a:r>
            <a:r>
              <a:rPr lang="ar-IQ" sz="3700" b="1" dirty="0" err="1" smtClean="0">
                <a:solidFill>
                  <a:srgbClr val="BD13B1"/>
                </a:solidFill>
                <a:latin typeface="AYM Wadiy S_U normal."/>
                <a:cs typeface="PT Bold Heading" pitchFamily="2" charset="-78"/>
              </a:rPr>
              <a:t>اعدادالقوائم</a:t>
            </a:r>
            <a:r>
              <a:rPr lang="ar-IQ" sz="3700" b="1" dirty="0" smtClean="0">
                <a:solidFill>
                  <a:srgbClr val="BD13B1"/>
                </a:solidFill>
                <a:latin typeface="AYM Wadiy S_U normal."/>
                <a:cs typeface="PT Bold Heading" pitchFamily="2" charset="-78"/>
              </a:rPr>
              <a:t> المالية في المصارف</a:t>
            </a:r>
            <a:endParaRPr lang="ar-SA" sz="3700" b="1" dirty="0">
              <a:solidFill>
                <a:srgbClr val="BD13B1"/>
              </a:solidFill>
              <a:latin typeface="AYM Wadiy S_U norma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133</a:t>
            </a:fld>
            <a:endParaRPr lang="en-US" sz="1200" dirty="0">
              <a:solidFill>
                <a:prstClr val="white"/>
              </a:solidFill>
            </a:endParaRPr>
          </a:p>
        </p:txBody>
      </p:sp>
      <p:sp>
        <p:nvSpPr>
          <p:cNvPr id="2" name="Footer Placeholder 1"/>
          <p:cNvSpPr>
            <a:spLocks noGrp="1"/>
          </p:cNvSpPr>
          <p:nvPr>
            <p:ph type="ftr" sz="quarter" idx="11"/>
          </p:nvPr>
        </p:nvSpPr>
        <p:spPr>
          <a:xfrm>
            <a:off x="254117" y="6405563"/>
            <a:ext cx="2895600" cy="365125"/>
          </a:xfrm>
        </p:spPr>
        <p:txBody>
          <a:bodyPr/>
          <a:lstStyle/>
          <a:p>
            <a:r>
              <a:rPr lang="ar-IQ" sz="2000" b="1" dirty="0" smtClean="0">
                <a:solidFill>
                  <a:srgbClr val="FF0000"/>
                </a:solidFill>
                <a:cs typeface="DecoType Naskh" pitchFamily="2" charset="-78"/>
              </a:rPr>
              <a:t>اعداد دكتورة امتثال الطائي</a:t>
            </a:r>
            <a:endParaRPr lang="ar-IQ" sz="2000" b="1" dirty="0">
              <a:solidFill>
                <a:srgbClr val="FF0000"/>
              </a:solidFill>
              <a:cs typeface="DecoType Naskh" pitchFamily="2" charset="-78"/>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133</a:t>
            </a:fld>
            <a:endParaRPr lang="ar-IQ" sz="1800" b="1" dirty="0">
              <a:solidFill>
                <a:prstClr val="black"/>
              </a:solidFill>
            </a:endParaRPr>
          </a:p>
        </p:txBody>
      </p:sp>
    </p:spTree>
    <p:extLst>
      <p:ext uri="{BB962C8B-B14F-4D97-AF65-F5344CB8AC3E}">
        <p14:creationId xmlns:p14="http://schemas.microsoft.com/office/powerpoint/2010/main" val="1230197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134</a:t>
            </a:fld>
            <a:endParaRPr lang="ar-IQ" sz="1800" b="1" dirty="0">
              <a:solidFill>
                <a:prstClr val="black"/>
              </a:solidFill>
            </a:endParaRPr>
          </a:p>
        </p:txBody>
      </p:sp>
      <p:sp>
        <p:nvSpPr>
          <p:cNvPr id="3" name="TextBox 2"/>
          <p:cNvSpPr txBox="1"/>
          <p:nvPr/>
        </p:nvSpPr>
        <p:spPr>
          <a:xfrm>
            <a:off x="88438" y="383492"/>
            <a:ext cx="8900537" cy="5277342"/>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a:t>
            </a:r>
            <a:r>
              <a:rPr lang="ar-IQ" sz="2400" b="1" dirty="0" smtClean="0">
                <a:solidFill>
                  <a:prstClr val="black"/>
                </a:solidFill>
                <a:ea typeface="Calibri"/>
                <a:cs typeface="Times New Roman"/>
              </a:rPr>
              <a:t>مثال 1</a:t>
            </a:r>
          </a:p>
          <a:p>
            <a:pPr algn="just">
              <a:lnSpc>
                <a:spcPct val="115000"/>
              </a:lnSpc>
              <a:spcAft>
                <a:spcPts val="1000"/>
              </a:spcAft>
            </a:pPr>
            <a:r>
              <a:rPr lang="ar-IQ" sz="2400" b="1" dirty="0" smtClean="0">
                <a:ea typeface="Calibri"/>
                <a:cs typeface="Times New Roman"/>
              </a:rPr>
              <a:t>توفرت </a:t>
            </a:r>
            <a:r>
              <a:rPr lang="ar-IQ" sz="2400" b="1" dirty="0">
                <a:ea typeface="Calibri"/>
                <a:cs typeface="Times New Roman"/>
              </a:rPr>
              <a:t>لديك الارصدة الاتية لمصرف الرشيد فرع االكرادة ( 5309200 مصاريف العمليات المصرفية , 26000000 ايراد العمليات المصرفية , , 30000000 اوراق نقدية ومسكوكات مصدرة, 2000000 ايراد الاستثمار, 4000000 قروض مستلمة قصيرة الاجل ,3964000 الاندثار , 8000000 حسابات جارية والودائع, 1880000 ايرادات اخرى, , 120000 مصاريف اخرى , , 2000000 المدينون, ا10640000لمصاريف الادارية </a:t>
            </a:r>
            <a:endParaRPr lang="en-US" sz="2400" dirty="0">
              <a:ea typeface="Calibri"/>
              <a:cs typeface="Arial"/>
            </a:endParaRPr>
          </a:p>
          <a:p>
            <a:pPr>
              <a:lnSpc>
                <a:spcPct val="115000"/>
              </a:lnSpc>
              <a:spcAft>
                <a:spcPts val="1000"/>
              </a:spcAft>
            </a:pPr>
            <a:r>
              <a:rPr lang="ar-IQ" sz="2400" b="1" dirty="0">
                <a:ea typeface="Calibri"/>
                <a:cs typeface="Times New Roman"/>
              </a:rPr>
              <a:t>المطلوب- اعداد حساب الارباح والخسائر  لمصرف الرشيد فرع الكرادة للسنة المالية المنتهية في 31</a:t>
            </a:r>
            <a:r>
              <a:rPr lang="en-US" sz="2400" b="1" dirty="0">
                <a:latin typeface="Times New Roman"/>
                <a:ea typeface="Calibri"/>
                <a:cs typeface="Arial"/>
              </a:rPr>
              <a:t>/</a:t>
            </a:r>
            <a:r>
              <a:rPr lang="ar-IQ" sz="2400" b="1" dirty="0">
                <a:ea typeface="Calibri"/>
                <a:cs typeface="Times New Roman"/>
              </a:rPr>
              <a:t> 12</a:t>
            </a:r>
            <a:r>
              <a:rPr lang="en-US" sz="2400" b="1" dirty="0">
                <a:latin typeface="Times New Roman"/>
                <a:ea typeface="Calibri"/>
                <a:cs typeface="Arial"/>
              </a:rPr>
              <a:t>/</a:t>
            </a:r>
            <a:r>
              <a:rPr lang="ar-IQ" sz="2400" b="1" dirty="0">
                <a:ea typeface="Calibri"/>
                <a:cs typeface="Times New Roman"/>
              </a:rPr>
              <a:t> 2017.</a:t>
            </a:r>
            <a:endParaRPr lang="en-US" sz="2400" dirty="0">
              <a:ea typeface="Calibri"/>
              <a:cs typeface="Arial"/>
            </a:endParaRPr>
          </a:p>
          <a:p>
            <a:pPr algn="just">
              <a:lnSpc>
                <a:spcPct val="115000"/>
              </a:lnSpc>
              <a:spcAft>
                <a:spcPts val="1000"/>
              </a:spcAft>
            </a:pPr>
            <a:r>
              <a:rPr lang="ar-IQ" sz="2400" b="1" dirty="0" smtClean="0">
                <a:solidFill>
                  <a:prstClr val="black"/>
                </a:solidFill>
                <a:ea typeface="Calibri"/>
                <a:cs typeface="Times New Roman"/>
              </a:rPr>
              <a:t> </a:t>
            </a:r>
          </a:p>
          <a:p>
            <a:pPr algn="just">
              <a:lnSpc>
                <a:spcPct val="115000"/>
              </a:lnSpc>
              <a:spcAft>
                <a:spcPts val="1000"/>
              </a:spcAft>
            </a:pPr>
            <a:endParaRPr lang="ar-IQ" sz="2400" b="1" dirty="0" smtClean="0">
              <a:solidFill>
                <a:prstClr val="black"/>
              </a:solidFill>
              <a:ea typeface="Calibri"/>
              <a:cs typeface="Times New Roman"/>
            </a:endParaRPr>
          </a:p>
        </p:txBody>
      </p:sp>
    </p:spTree>
    <p:extLst>
      <p:ext uri="{BB962C8B-B14F-4D97-AF65-F5344CB8AC3E}">
        <p14:creationId xmlns:p14="http://schemas.microsoft.com/office/powerpoint/2010/main" val="259845651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135</a:t>
            </a:fld>
            <a:endParaRPr lang="ar-IQ" sz="1800" b="1" dirty="0">
              <a:solidFill>
                <a:prstClr val="black"/>
              </a:solidFill>
            </a:endParaRPr>
          </a:p>
        </p:txBody>
      </p:sp>
      <p:sp>
        <p:nvSpPr>
          <p:cNvPr id="3" name="TextBox 2"/>
          <p:cNvSpPr txBox="1"/>
          <p:nvPr/>
        </p:nvSpPr>
        <p:spPr>
          <a:xfrm>
            <a:off x="88438" y="383492"/>
            <a:ext cx="8900537" cy="5830314"/>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مثال </a:t>
            </a:r>
            <a:r>
              <a:rPr lang="ar-IQ" sz="2400" b="1" dirty="0" smtClean="0">
                <a:solidFill>
                  <a:prstClr val="black"/>
                </a:solidFill>
                <a:ea typeface="Calibri"/>
                <a:cs typeface="Times New Roman"/>
              </a:rPr>
              <a:t>2</a:t>
            </a:r>
            <a:endParaRPr lang="ar-IQ" sz="2400" b="1" dirty="0" smtClean="0">
              <a:solidFill>
                <a:prstClr val="black"/>
              </a:solidFill>
              <a:ea typeface="Calibri"/>
              <a:cs typeface="Times New Roman"/>
            </a:endParaRPr>
          </a:p>
          <a:p>
            <a:pPr algn="just">
              <a:lnSpc>
                <a:spcPct val="115000"/>
              </a:lnSpc>
              <a:spcAft>
                <a:spcPts val="1000"/>
              </a:spcAft>
            </a:pPr>
            <a:r>
              <a:rPr lang="ar-IQ" sz="2400" b="1" dirty="0" smtClean="0">
                <a:solidFill>
                  <a:prstClr val="black"/>
                </a:solidFill>
                <a:ea typeface="Calibri"/>
                <a:cs typeface="Times New Roman"/>
              </a:rPr>
              <a:t> </a:t>
            </a:r>
            <a:r>
              <a:rPr lang="ar-IQ" sz="2400" b="1" dirty="0">
                <a:ea typeface="Calibri"/>
                <a:cs typeface="Times New Roman"/>
              </a:rPr>
              <a:t>توفرت لديك الارصدة الاتية لمصرف الرشيد فرع الكاظمية ( 1327300 مصاريف العمليات المصرفية , 6500000 ايراد العمليات المصرفية ,360000 المستلزمات الخدمية, 30000000 اوراق نقدية ومسكوكات مصدرة, 500000 ايراد الاستثمار, 4000000 قروض مستلمة قصيرة الاجل ,991000 الاندثار , 8000000 حسابات جارية والودائع, 470000 ايرادات اخرى, 2000000 الرواتب والاجور , 30000 مصاريف اخرى ,300000 المستلزمات السلعية, 2000000 المدينون.</a:t>
            </a:r>
            <a:endParaRPr lang="en-US" sz="2400" dirty="0">
              <a:ea typeface="Calibri"/>
              <a:cs typeface="Arial"/>
            </a:endParaRPr>
          </a:p>
          <a:p>
            <a:pPr>
              <a:lnSpc>
                <a:spcPct val="115000"/>
              </a:lnSpc>
              <a:spcAft>
                <a:spcPts val="1000"/>
              </a:spcAft>
            </a:pPr>
            <a:r>
              <a:rPr lang="ar-IQ" sz="2400" b="1" dirty="0">
                <a:ea typeface="Calibri"/>
                <a:cs typeface="Times New Roman"/>
              </a:rPr>
              <a:t>المطلوب- اعداد حساب الارباح والخسائر  لمصرف الرشيد فرع الكاظمية للسنة المالية المنتهية في 31</a:t>
            </a:r>
            <a:r>
              <a:rPr lang="en-US" sz="2400" b="1" dirty="0">
                <a:latin typeface="Times New Roman"/>
                <a:ea typeface="Calibri"/>
                <a:cs typeface="Arial"/>
              </a:rPr>
              <a:t>/</a:t>
            </a:r>
            <a:r>
              <a:rPr lang="ar-IQ" sz="2400" b="1" dirty="0">
                <a:ea typeface="Calibri"/>
                <a:cs typeface="Times New Roman"/>
              </a:rPr>
              <a:t> 12</a:t>
            </a:r>
            <a:r>
              <a:rPr lang="en-US" sz="2400" b="1" dirty="0">
                <a:latin typeface="Times New Roman"/>
                <a:ea typeface="Calibri"/>
                <a:cs typeface="Arial"/>
              </a:rPr>
              <a:t>/</a:t>
            </a:r>
            <a:r>
              <a:rPr lang="ar-IQ" sz="2400" b="1" dirty="0">
                <a:ea typeface="Calibri"/>
                <a:cs typeface="Times New Roman"/>
              </a:rPr>
              <a:t> 2017.</a:t>
            </a:r>
            <a:endParaRPr lang="en-US" sz="2400" dirty="0">
              <a:ea typeface="Calibri"/>
              <a:cs typeface="Arial"/>
            </a:endParaRPr>
          </a:p>
          <a:p>
            <a:pPr>
              <a:lnSpc>
                <a:spcPct val="115000"/>
              </a:lnSpc>
              <a:spcAft>
                <a:spcPts val="1000"/>
              </a:spcAft>
            </a:pPr>
            <a:r>
              <a:rPr lang="ar-IQ" sz="2400" b="1" dirty="0">
                <a:ea typeface="Calibri"/>
                <a:cs typeface="Times New Roman"/>
              </a:rPr>
              <a:t> </a:t>
            </a:r>
            <a:endParaRPr lang="en-US" sz="2400" dirty="0">
              <a:ea typeface="Calibri"/>
              <a:cs typeface="Arial"/>
            </a:endParaRPr>
          </a:p>
          <a:p>
            <a:pPr algn="just">
              <a:lnSpc>
                <a:spcPct val="115000"/>
              </a:lnSpc>
              <a:spcAft>
                <a:spcPts val="1000"/>
              </a:spcAft>
            </a:pPr>
            <a:endParaRPr lang="ar-IQ" sz="2400" b="1" dirty="0" smtClean="0">
              <a:solidFill>
                <a:prstClr val="black"/>
              </a:solidFill>
              <a:ea typeface="Calibri"/>
              <a:cs typeface="Times New Roman"/>
            </a:endParaRPr>
          </a:p>
          <a:p>
            <a:pPr algn="just">
              <a:lnSpc>
                <a:spcPct val="115000"/>
              </a:lnSpc>
              <a:spcAft>
                <a:spcPts val="1000"/>
              </a:spcAft>
            </a:pPr>
            <a:endParaRPr lang="ar-IQ" sz="2400" b="1" dirty="0" smtClean="0">
              <a:solidFill>
                <a:prstClr val="black"/>
              </a:solidFill>
              <a:ea typeface="Calibri"/>
              <a:cs typeface="Times New Roman"/>
            </a:endParaRPr>
          </a:p>
        </p:txBody>
      </p:sp>
    </p:spTree>
    <p:extLst>
      <p:ext uri="{BB962C8B-B14F-4D97-AF65-F5344CB8AC3E}">
        <p14:creationId xmlns:p14="http://schemas.microsoft.com/office/powerpoint/2010/main" val="240639949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136</a:t>
            </a:fld>
            <a:endParaRPr lang="ar-IQ" sz="1800" b="1" dirty="0">
              <a:solidFill>
                <a:prstClr val="black"/>
              </a:solidFill>
            </a:endParaRPr>
          </a:p>
        </p:txBody>
      </p:sp>
      <p:sp>
        <p:nvSpPr>
          <p:cNvPr id="3" name="TextBox 2"/>
          <p:cNvSpPr txBox="1"/>
          <p:nvPr/>
        </p:nvSpPr>
        <p:spPr>
          <a:xfrm>
            <a:off x="88438" y="383492"/>
            <a:ext cx="8900537" cy="1070037"/>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مثال </a:t>
            </a:r>
            <a:r>
              <a:rPr lang="ar-IQ" sz="2400" b="1" dirty="0" smtClean="0">
                <a:solidFill>
                  <a:prstClr val="black"/>
                </a:solidFill>
                <a:ea typeface="Calibri"/>
                <a:cs typeface="Times New Roman"/>
              </a:rPr>
              <a:t>3</a:t>
            </a:r>
            <a:endParaRPr lang="ar-IQ" sz="2400" b="1" dirty="0" smtClean="0">
              <a:solidFill>
                <a:prstClr val="black"/>
              </a:solidFill>
              <a:ea typeface="Calibri"/>
              <a:cs typeface="Times New Roman"/>
            </a:endParaRPr>
          </a:p>
          <a:p>
            <a:pPr algn="just">
              <a:lnSpc>
                <a:spcPct val="115000"/>
              </a:lnSpc>
              <a:spcAft>
                <a:spcPts val="1000"/>
              </a:spcAft>
            </a:pPr>
            <a:r>
              <a:rPr lang="ar-IQ" sz="2400" b="1" dirty="0" smtClean="0">
                <a:solidFill>
                  <a:prstClr val="black"/>
                </a:solidFill>
                <a:ea typeface="Calibri"/>
                <a:cs typeface="Times New Roman"/>
              </a:rPr>
              <a:t> </a:t>
            </a:r>
            <a:r>
              <a:rPr lang="ar-IQ" sz="2400" b="1" dirty="0" smtClean="0">
                <a:solidFill>
                  <a:prstClr val="black"/>
                </a:solidFill>
                <a:ea typeface="Calibri"/>
                <a:cs typeface="Times New Roman"/>
              </a:rPr>
              <a:t>المطلوب اعداد قائمة التدفقات النقدية لبنك النهرين التجاري في 31</a:t>
            </a:r>
            <a:r>
              <a:rPr lang="en-US" sz="2400" b="1" dirty="0" smtClean="0">
                <a:solidFill>
                  <a:prstClr val="black"/>
                </a:solidFill>
                <a:ea typeface="Calibri"/>
                <a:cs typeface="Times New Roman"/>
              </a:rPr>
              <a:t> /</a:t>
            </a:r>
            <a:r>
              <a:rPr lang="ar-IQ" sz="2400" b="1" dirty="0" smtClean="0">
                <a:solidFill>
                  <a:prstClr val="black"/>
                </a:solidFill>
                <a:ea typeface="Calibri"/>
                <a:cs typeface="Times New Roman"/>
              </a:rPr>
              <a:t>12</a:t>
            </a:r>
            <a:r>
              <a:rPr lang="en-US" sz="2400" b="1" dirty="0">
                <a:solidFill>
                  <a:prstClr val="black"/>
                </a:solidFill>
                <a:ea typeface="Calibri"/>
                <a:cs typeface="Times New Roman"/>
              </a:rPr>
              <a:t> /</a:t>
            </a:r>
            <a:r>
              <a:rPr lang="ar-IQ" sz="2400" b="1" dirty="0" smtClean="0">
                <a:solidFill>
                  <a:prstClr val="black"/>
                </a:solidFill>
                <a:ea typeface="Calibri"/>
                <a:cs typeface="Times New Roman"/>
              </a:rPr>
              <a:t>2018</a:t>
            </a:r>
            <a:endParaRPr lang="ar-IQ" sz="2400" b="1" dirty="0" smtClean="0">
              <a:solidFill>
                <a:prstClr val="black"/>
              </a:solidFill>
              <a:ea typeface="Calibri"/>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648533167"/>
              </p:ext>
            </p:extLst>
          </p:nvPr>
        </p:nvGraphicFramePr>
        <p:xfrm>
          <a:off x="766084" y="1397000"/>
          <a:ext cx="7694348" cy="3977640"/>
        </p:xfrm>
        <a:graphic>
          <a:graphicData uri="http://schemas.openxmlformats.org/drawingml/2006/table">
            <a:tbl>
              <a:tblPr rtl="1" firstRow="1" bandRow="1">
                <a:tableStyleId>{22838BEF-8BB2-4498-84A7-C5851F593DF1}</a:tableStyleId>
              </a:tblPr>
              <a:tblGrid>
                <a:gridCol w="3171598"/>
                <a:gridCol w="1518414"/>
                <a:gridCol w="1635656"/>
                <a:gridCol w="1368680"/>
              </a:tblGrid>
              <a:tr h="370840">
                <a:tc>
                  <a:txBody>
                    <a:bodyPr/>
                    <a:lstStyle/>
                    <a:p>
                      <a:pPr rtl="1"/>
                      <a:r>
                        <a:rPr lang="ar-IQ" dirty="0" smtClean="0"/>
                        <a:t>البيان</a:t>
                      </a:r>
                      <a:endParaRPr lang="ar-IQ" dirty="0"/>
                    </a:p>
                  </a:txBody>
                  <a:tcPr/>
                </a:tc>
                <a:tc>
                  <a:txBody>
                    <a:bodyPr/>
                    <a:lstStyle/>
                    <a:p>
                      <a:pPr rtl="1"/>
                      <a:r>
                        <a:rPr lang="ar-IQ" dirty="0" smtClean="0"/>
                        <a:t>31</a:t>
                      </a:r>
                      <a:r>
                        <a:rPr lang="en-US" dirty="0" smtClean="0"/>
                        <a:t>/ </a:t>
                      </a:r>
                      <a:r>
                        <a:rPr lang="ar-IQ" dirty="0" smtClean="0"/>
                        <a:t>12</a:t>
                      </a:r>
                      <a:r>
                        <a:rPr lang="en-US" dirty="0" smtClean="0"/>
                        <a:t>/</a:t>
                      </a:r>
                      <a:r>
                        <a:rPr lang="ar-IQ" dirty="0" smtClean="0"/>
                        <a:t>2018</a:t>
                      </a:r>
                      <a:endParaRPr lang="ar-IQ"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800" b="1" i="0" u="none" strike="noStrike" kern="1200" cap="none" spc="0" normalizeH="0" baseline="0" noProof="0" dirty="0" smtClean="0">
                          <a:ln>
                            <a:noFill/>
                          </a:ln>
                          <a:solidFill>
                            <a:prstClr val="black"/>
                          </a:solidFill>
                          <a:effectLst/>
                          <a:uLnTx/>
                          <a:uFillTx/>
                          <a:latin typeface="+mn-lt"/>
                          <a:ea typeface="+mn-ea"/>
                          <a:cs typeface="+mn-cs"/>
                        </a:rPr>
                        <a:t>31</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 </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12</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2017</a:t>
                      </a:r>
                    </a:p>
                    <a:p>
                      <a:pPr rtl="1"/>
                      <a:endParaRPr lang="ar-IQ" dirty="0"/>
                    </a:p>
                  </a:txBody>
                  <a:tcPr/>
                </a:tc>
                <a:tc>
                  <a:txBody>
                    <a:bodyPr/>
                    <a:lstStyle/>
                    <a:p>
                      <a:pPr rtl="1"/>
                      <a:r>
                        <a:rPr lang="ar-IQ" dirty="0" smtClean="0"/>
                        <a:t>التغير  زيادة </a:t>
                      </a:r>
                    </a:p>
                    <a:p>
                      <a:pPr rtl="1"/>
                      <a:r>
                        <a:rPr lang="ar-IQ" dirty="0" smtClean="0"/>
                        <a:t>(نقص)</a:t>
                      </a:r>
                      <a:endParaRPr lang="ar-IQ" dirty="0"/>
                    </a:p>
                  </a:txBody>
                  <a:tcPr/>
                </a:tc>
              </a:tr>
              <a:tr h="370840">
                <a:tc>
                  <a:txBody>
                    <a:bodyPr/>
                    <a:lstStyle/>
                    <a:p>
                      <a:pPr rtl="1"/>
                      <a:r>
                        <a:rPr lang="ar-IQ" dirty="0" smtClean="0"/>
                        <a:t>نقدية في الصندوق </a:t>
                      </a:r>
                      <a:endParaRPr lang="ar-IQ" dirty="0"/>
                    </a:p>
                  </a:txBody>
                  <a:tcPr/>
                </a:tc>
                <a:tc>
                  <a:txBody>
                    <a:bodyPr/>
                    <a:lstStyle/>
                    <a:p>
                      <a:pPr rtl="1"/>
                      <a:r>
                        <a:rPr lang="ar-IQ" dirty="0" smtClean="0"/>
                        <a:t>42200</a:t>
                      </a:r>
                      <a:endParaRPr lang="ar-IQ" dirty="0"/>
                    </a:p>
                  </a:txBody>
                  <a:tcPr/>
                </a:tc>
                <a:tc>
                  <a:txBody>
                    <a:bodyPr/>
                    <a:lstStyle/>
                    <a:p>
                      <a:pPr rtl="1"/>
                      <a:r>
                        <a:rPr lang="ar-IQ" dirty="0" smtClean="0"/>
                        <a:t>36000</a:t>
                      </a:r>
                      <a:endParaRPr lang="ar-IQ" dirty="0"/>
                    </a:p>
                  </a:txBody>
                  <a:tcPr/>
                </a:tc>
                <a:tc>
                  <a:txBody>
                    <a:bodyPr/>
                    <a:lstStyle/>
                    <a:p>
                      <a:pPr rtl="1"/>
                      <a:r>
                        <a:rPr lang="ar-IQ" dirty="0" smtClean="0"/>
                        <a:t>6200</a:t>
                      </a:r>
                      <a:endParaRPr lang="ar-IQ" dirty="0"/>
                    </a:p>
                  </a:txBody>
                  <a:tcPr/>
                </a:tc>
              </a:tr>
              <a:tr h="370840">
                <a:tc>
                  <a:txBody>
                    <a:bodyPr/>
                    <a:lstStyle/>
                    <a:p>
                      <a:pPr rtl="1"/>
                      <a:r>
                        <a:rPr lang="ar-IQ" dirty="0" smtClean="0"/>
                        <a:t>عملات اجنبية</a:t>
                      </a:r>
                      <a:endParaRPr lang="ar-IQ" dirty="0"/>
                    </a:p>
                  </a:txBody>
                  <a:tcPr/>
                </a:tc>
                <a:tc>
                  <a:txBody>
                    <a:bodyPr/>
                    <a:lstStyle/>
                    <a:p>
                      <a:pPr rtl="1"/>
                      <a:r>
                        <a:rPr lang="ar-IQ" dirty="0" smtClean="0"/>
                        <a:t>89100</a:t>
                      </a:r>
                      <a:endParaRPr lang="ar-IQ" dirty="0"/>
                    </a:p>
                  </a:txBody>
                  <a:tcPr/>
                </a:tc>
                <a:tc>
                  <a:txBody>
                    <a:bodyPr/>
                    <a:lstStyle/>
                    <a:p>
                      <a:pPr rtl="1"/>
                      <a:r>
                        <a:rPr lang="ar-IQ" dirty="0" smtClean="0"/>
                        <a:t>85600</a:t>
                      </a:r>
                      <a:endParaRPr lang="ar-IQ" dirty="0"/>
                    </a:p>
                  </a:txBody>
                  <a:tcPr/>
                </a:tc>
                <a:tc>
                  <a:txBody>
                    <a:bodyPr/>
                    <a:lstStyle/>
                    <a:p>
                      <a:pPr rtl="1"/>
                      <a:r>
                        <a:rPr lang="ar-IQ" dirty="0" smtClean="0"/>
                        <a:t>3500</a:t>
                      </a:r>
                      <a:endParaRPr lang="ar-IQ" dirty="0"/>
                    </a:p>
                  </a:txBody>
                  <a:tcPr/>
                </a:tc>
              </a:tr>
              <a:tr h="370840">
                <a:tc>
                  <a:txBody>
                    <a:bodyPr/>
                    <a:lstStyle/>
                    <a:p>
                      <a:pPr rtl="1"/>
                      <a:r>
                        <a:rPr lang="ar-IQ" dirty="0" smtClean="0"/>
                        <a:t>ارصدة لدى البنك المركزي</a:t>
                      </a:r>
                      <a:endParaRPr lang="ar-IQ" dirty="0"/>
                    </a:p>
                  </a:txBody>
                  <a:tcPr/>
                </a:tc>
                <a:tc>
                  <a:txBody>
                    <a:bodyPr/>
                    <a:lstStyle/>
                    <a:p>
                      <a:pPr rtl="1"/>
                      <a:r>
                        <a:rPr lang="ar-IQ" dirty="0" smtClean="0"/>
                        <a:t>85400</a:t>
                      </a:r>
                      <a:endParaRPr lang="ar-IQ" dirty="0"/>
                    </a:p>
                  </a:txBody>
                  <a:tcPr/>
                </a:tc>
                <a:tc>
                  <a:txBody>
                    <a:bodyPr/>
                    <a:lstStyle/>
                    <a:p>
                      <a:pPr rtl="1"/>
                      <a:r>
                        <a:rPr lang="ar-IQ" dirty="0" smtClean="0"/>
                        <a:t>70600</a:t>
                      </a:r>
                      <a:endParaRPr lang="ar-IQ" dirty="0"/>
                    </a:p>
                  </a:txBody>
                  <a:tcPr/>
                </a:tc>
                <a:tc>
                  <a:txBody>
                    <a:bodyPr/>
                    <a:lstStyle/>
                    <a:p>
                      <a:pPr rtl="1"/>
                      <a:r>
                        <a:rPr lang="ar-IQ" dirty="0" smtClean="0"/>
                        <a:t>14800</a:t>
                      </a:r>
                      <a:endParaRPr lang="ar-IQ" dirty="0"/>
                    </a:p>
                  </a:txBody>
                  <a:tcPr/>
                </a:tc>
              </a:tr>
              <a:tr h="370840">
                <a:tc>
                  <a:txBody>
                    <a:bodyPr/>
                    <a:lstStyle/>
                    <a:p>
                      <a:pPr rtl="1"/>
                      <a:r>
                        <a:rPr lang="ar-IQ" dirty="0" smtClean="0"/>
                        <a:t>ارصدة لدى البنوك</a:t>
                      </a:r>
                      <a:endParaRPr lang="ar-IQ" dirty="0"/>
                    </a:p>
                  </a:txBody>
                  <a:tcPr/>
                </a:tc>
                <a:tc>
                  <a:txBody>
                    <a:bodyPr/>
                    <a:lstStyle/>
                    <a:p>
                      <a:pPr rtl="1"/>
                      <a:r>
                        <a:rPr lang="ar-IQ" dirty="0" smtClean="0"/>
                        <a:t>22600</a:t>
                      </a:r>
                      <a:endParaRPr lang="ar-IQ" dirty="0"/>
                    </a:p>
                  </a:txBody>
                  <a:tcPr/>
                </a:tc>
                <a:tc>
                  <a:txBody>
                    <a:bodyPr/>
                    <a:lstStyle/>
                    <a:p>
                      <a:pPr rtl="1"/>
                      <a:r>
                        <a:rPr lang="ar-IQ" dirty="0" smtClean="0"/>
                        <a:t>50400</a:t>
                      </a:r>
                      <a:endParaRPr lang="ar-IQ" dirty="0"/>
                    </a:p>
                  </a:txBody>
                  <a:tcPr/>
                </a:tc>
                <a:tc>
                  <a:txBody>
                    <a:bodyPr/>
                    <a:lstStyle/>
                    <a:p>
                      <a:pPr rtl="1"/>
                      <a:r>
                        <a:rPr lang="ar-IQ" dirty="0" smtClean="0"/>
                        <a:t>(27800)</a:t>
                      </a:r>
                      <a:endParaRPr lang="ar-IQ" dirty="0"/>
                    </a:p>
                  </a:txBody>
                  <a:tcPr/>
                </a:tc>
              </a:tr>
              <a:tr h="370840">
                <a:tc>
                  <a:txBody>
                    <a:bodyPr/>
                    <a:lstStyle/>
                    <a:p>
                      <a:pPr rtl="1"/>
                      <a:r>
                        <a:rPr lang="ar-IQ" dirty="0" smtClean="0"/>
                        <a:t>حسابات المراسلين الخارجيين</a:t>
                      </a:r>
                      <a:endParaRPr lang="ar-IQ" dirty="0"/>
                    </a:p>
                  </a:txBody>
                  <a:tcPr/>
                </a:tc>
                <a:tc>
                  <a:txBody>
                    <a:bodyPr/>
                    <a:lstStyle/>
                    <a:p>
                      <a:pPr rtl="1"/>
                      <a:r>
                        <a:rPr lang="ar-IQ" dirty="0" smtClean="0"/>
                        <a:t>42600</a:t>
                      </a:r>
                      <a:endParaRPr lang="ar-IQ" dirty="0"/>
                    </a:p>
                  </a:txBody>
                  <a:tcPr/>
                </a:tc>
                <a:tc>
                  <a:txBody>
                    <a:bodyPr/>
                    <a:lstStyle/>
                    <a:p>
                      <a:pPr rtl="1"/>
                      <a:r>
                        <a:rPr lang="ar-IQ" dirty="0" smtClean="0"/>
                        <a:t>12000</a:t>
                      </a:r>
                      <a:endParaRPr lang="ar-IQ" dirty="0"/>
                    </a:p>
                  </a:txBody>
                  <a:tcPr/>
                </a:tc>
                <a:tc>
                  <a:txBody>
                    <a:bodyPr/>
                    <a:lstStyle/>
                    <a:p>
                      <a:pPr rtl="1"/>
                      <a:r>
                        <a:rPr lang="ar-IQ" dirty="0" smtClean="0"/>
                        <a:t>30600</a:t>
                      </a:r>
                      <a:endParaRPr lang="ar-IQ" dirty="0"/>
                    </a:p>
                  </a:txBody>
                  <a:tcPr/>
                </a:tc>
              </a:tr>
              <a:tr h="370840">
                <a:tc>
                  <a:txBody>
                    <a:bodyPr/>
                    <a:lstStyle/>
                    <a:p>
                      <a:pPr rtl="1"/>
                      <a:r>
                        <a:rPr lang="ar-IQ" dirty="0" smtClean="0"/>
                        <a:t>ودائع لدى البنوك</a:t>
                      </a:r>
                      <a:endParaRPr lang="ar-IQ" dirty="0"/>
                    </a:p>
                  </a:txBody>
                  <a:tcPr/>
                </a:tc>
                <a:tc>
                  <a:txBody>
                    <a:bodyPr/>
                    <a:lstStyle/>
                    <a:p>
                      <a:pPr rtl="1"/>
                      <a:r>
                        <a:rPr lang="ar-IQ" dirty="0" smtClean="0"/>
                        <a:t>82500</a:t>
                      </a:r>
                      <a:endParaRPr lang="ar-IQ" dirty="0"/>
                    </a:p>
                  </a:txBody>
                  <a:tcPr/>
                </a:tc>
                <a:tc>
                  <a:txBody>
                    <a:bodyPr/>
                    <a:lstStyle/>
                    <a:p>
                      <a:pPr rtl="1"/>
                      <a:r>
                        <a:rPr lang="ar-IQ" dirty="0" smtClean="0"/>
                        <a:t>50500</a:t>
                      </a:r>
                      <a:endParaRPr lang="ar-IQ" dirty="0"/>
                    </a:p>
                  </a:txBody>
                  <a:tcPr/>
                </a:tc>
                <a:tc>
                  <a:txBody>
                    <a:bodyPr/>
                    <a:lstStyle/>
                    <a:p>
                      <a:pPr rtl="1"/>
                      <a:r>
                        <a:rPr lang="ar-IQ" dirty="0" smtClean="0"/>
                        <a:t>32000</a:t>
                      </a:r>
                      <a:endParaRPr lang="ar-IQ" dirty="0"/>
                    </a:p>
                  </a:txBody>
                  <a:tcPr/>
                </a:tc>
              </a:tr>
              <a:tr h="370840">
                <a:tc>
                  <a:txBody>
                    <a:bodyPr/>
                    <a:lstStyle/>
                    <a:p>
                      <a:pPr rtl="1"/>
                      <a:r>
                        <a:rPr lang="ar-IQ" dirty="0" smtClean="0"/>
                        <a:t>اوراق تجارية مخصومة</a:t>
                      </a:r>
                      <a:endParaRPr lang="ar-IQ" dirty="0"/>
                    </a:p>
                  </a:txBody>
                  <a:tcPr/>
                </a:tc>
                <a:tc>
                  <a:txBody>
                    <a:bodyPr/>
                    <a:lstStyle/>
                    <a:p>
                      <a:pPr rtl="1"/>
                      <a:r>
                        <a:rPr lang="ar-IQ" dirty="0" smtClean="0"/>
                        <a:t>10600</a:t>
                      </a:r>
                      <a:endParaRPr lang="ar-IQ" dirty="0"/>
                    </a:p>
                  </a:txBody>
                  <a:tcPr/>
                </a:tc>
                <a:tc>
                  <a:txBody>
                    <a:bodyPr/>
                    <a:lstStyle/>
                    <a:p>
                      <a:pPr rtl="1"/>
                      <a:r>
                        <a:rPr lang="ar-IQ" dirty="0" smtClean="0"/>
                        <a:t>20400</a:t>
                      </a:r>
                      <a:endParaRPr lang="ar-IQ" dirty="0"/>
                    </a:p>
                  </a:txBody>
                  <a:tcPr/>
                </a:tc>
                <a:tc>
                  <a:txBody>
                    <a:bodyPr/>
                    <a:lstStyle/>
                    <a:p>
                      <a:pPr rtl="1"/>
                      <a:r>
                        <a:rPr lang="ar-IQ" dirty="0" smtClean="0"/>
                        <a:t>(9800)</a:t>
                      </a:r>
                      <a:endParaRPr lang="ar-IQ" dirty="0"/>
                    </a:p>
                  </a:txBody>
                  <a:tcPr/>
                </a:tc>
              </a:tr>
              <a:tr h="370840">
                <a:tc>
                  <a:txBody>
                    <a:bodyPr/>
                    <a:lstStyle/>
                    <a:p>
                      <a:pPr rtl="1"/>
                      <a:r>
                        <a:rPr lang="ar-IQ" dirty="0" smtClean="0"/>
                        <a:t>استثمارات</a:t>
                      </a:r>
                      <a:endParaRPr lang="ar-IQ" dirty="0"/>
                    </a:p>
                  </a:txBody>
                  <a:tcPr/>
                </a:tc>
                <a:tc>
                  <a:txBody>
                    <a:bodyPr/>
                    <a:lstStyle/>
                    <a:p>
                      <a:pPr rtl="1"/>
                      <a:r>
                        <a:rPr lang="ar-IQ" dirty="0" smtClean="0"/>
                        <a:t>14200</a:t>
                      </a:r>
                      <a:endParaRPr lang="ar-IQ" dirty="0"/>
                    </a:p>
                  </a:txBody>
                  <a:tcPr/>
                </a:tc>
                <a:tc>
                  <a:txBody>
                    <a:bodyPr/>
                    <a:lstStyle/>
                    <a:p>
                      <a:pPr rtl="1"/>
                      <a:r>
                        <a:rPr lang="ar-IQ" dirty="0" smtClean="0"/>
                        <a:t>10000</a:t>
                      </a:r>
                      <a:endParaRPr lang="ar-IQ" dirty="0"/>
                    </a:p>
                  </a:txBody>
                  <a:tcPr/>
                </a:tc>
                <a:tc>
                  <a:txBody>
                    <a:bodyPr/>
                    <a:lstStyle/>
                    <a:p>
                      <a:pPr rtl="1"/>
                      <a:r>
                        <a:rPr lang="ar-IQ" dirty="0" smtClean="0"/>
                        <a:t>4200</a:t>
                      </a:r>
                      <a:endParaRPr lang="ar-IQ" dirty="0"/>
                    </a:p>
                  </a:txBody>
                  <a:tcPr/>
                </a:tc>
              </a:tr>
              <a:tr h="370840">
                <a:tc>
                  <a:txBody>
                    <a:bodyPr/>
                    <a:lstStyle/>
                    <a:p>
                      <a:pPr rtl="1"/>
                      <a:r>
                        <a:rPr lang="ar-IQ" dirty="0" smtClean="0"/>
                        <a:t>حسابات جارية مدينة</a:t>
                      </a:r>
                      <a:endParaRPr lang="ar-IQ" dirty="0"/>
                    </a:p>
                  </a:txBody>
                  <a:tcPr/>
                </a:tc>
                <a:tc>
                  <a:txBody>
                    <a:bodyPr/>
                    <a:lstStyle/>
                    <a:p>
                      <a:pPr rtl="1"/>
                      <a:r>
                        <a:rPr lang="ar-IQ" dirty="0" smtClean="0"/>
                        <a:t>30000</a:t>
                      </a:r>
                      <a:endParaRPr lang="ar-IQ" dirty="0"/>
                    </a:p>
                  </a:txBody>
                  <a:tcPr/>
                </a:tc>
                <a:tc>
                  <a:txBody>
                    <a:bodyPr/>
                    <a:lstStyle/>
                    <a:p>
                      <a:pPr rtl="1"/>
                      <a:r>
                        <a:rPr lang="ar-IQ" dirty="0" smtClean="0"/>
                        <a:t>40000</a:t>
                      </a:r>
                      <a:endParaRPr lang="ar-IQ" dirty="0"/>
                    </a:p>
                  </a:txBody>
                  <a:tcPr/>
                </a:tc>
                <a:tc>
                  <a:txBody>
                    <a:bodyPr/>
                    <a:lstStyle/>
                    <a:p>
                      <a:pPr rtl="1"/>
                      <a:r>
                        <a:rPr lang="ar-IQ" dirty="0" smtClean="0"/>
                        <a:t>(10000)</a:t>
                      </a:r>
                      <a:endParaRPr lang="ar-IQ" dirty="0"/>
                    </a:p>
                  </a:txBody>
                  <a:tcPr/>
                </a:tc>
              </a:tr>
            </a:tbl>
          </a:graphicData>
        </a:graphic>
      </p:graphicFrame>
    </p:spTree>
    <p:extLst>
      <p:ext uri="{BB962C8B-B14F-4D97-AF65-F5344CB8AC3E}">
        <p14:creationId xmlns:p14="http://schemas.microsoft.com/office/powerpoint/2010/main" val="370091965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137</a:t>
            </a:fld>
            <a:endParaRPr lang="ar-IQ" sz="18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053003260"/>
              </p:ext>
            </p:extLst>
          </p:nvPr>
        </p:nvGraphicFramePr>
        <p:xfrm>
          <a:off x="683568" y="476672"/>
          <a:ext cx="7694348" cy="4719320"/>
        </p:xfrm>
        <a:graphic>
          <a:graphicData uri="http://schemas.openxmlformats.org/drawingml/2006/table">
            <a:tbl>
              <a:tblPr rtl="1" firstRow="1" bandRow="1">
                <a:tableStyleId>{22838BEF-8BB2-4498-84A7-C5851F593DF1}</a:tableStyleId>
              </a:tblPr>
              <a:tblGrid>
                <a:gridCol w="3171598"/>
                <a:gridCol w="1518414"/>
                <a:gridCol w="1748758"/>
                <a:gridCol w="1255578"/>
              </a:tblGrid>
              <a:tr h="370840">
                <a:tc>
                  <a:txBody>
                    <a:bodyPr/>
                    <a:lstStyle/>
                    <a:p>
                      <a:pPr rtl="1"/>
                      <a:r>
                        <a:rPr lang="ar-IQ" dirty="0" smtClean="0"/>
                        <a:t>البيان</a:t>
                      </a:r>
                      <a:endParaRPr lang="ar-IQ" dirty="0"/>
                    </a:p>
                  </a:txBody>
                  <a:tcPr/>
                </a:tc>
                <a:tc>
                  <a:txBody>
                    <a:bodyPr/>
                    <a:lstStyle/>
                    <a:p>
                      <a:pPr rtl="1"/>
                      <a:r>
                        <a:rPr lang="ar-IQ" dirty="0" smtClean="0"/>
                        <a:t>31</a:t>
                      </a:r>
                      <a:r>
                        <a:rPr lang="en-US" dirty="0" smtClean="0"/>
                        <a:t>/ </a:t>
                      </a:r>
                      <a:r>
                        <a:rPr lang="ar-IQ" dirty="0" smtClean="0"/>
                        <a:t>12</a:t>
                      </a:r>
                      <a:r>
                        <a:rPr lang="en-US" dirty="0" smtClean="0"/>
                        <a:t>/</a:t>
                      </a:r>
                      <a:r>
                        <a:rPr lang="ar-IQ" dirty="0" smtClean="0"/>
                        <a:t>2018</a:t>
                      </a:r>
                      <a:endParaRPr lang="ar-IQ"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800" b="1" i="0" u="none" strike="noStrike" kern="1200" cap="none" spc="0" normalizeH="0" baseline="0" noProof="0" dirty="0" smtClean="0">
                          <a:ln>
                            <a:noFill/>
                          </a:ln>
                          <a:solidFill>
                            <a:prstClr val="black"/>
                          </a:solidFill>
                          <a:effectLst/>
                          <a:uLnTx/>
                          <a:uFillTx/>
                          <a:latin typeface="+mn-lt"/>
                          <a:ea typeface="+mn-ea"/>
                          <a:cs typeface="+mn-cs"/>
                        </a:rPr>
                        <a:t>31</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 </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12</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2017</a:t>
                      </a:r>
                    </a:p>
                    <a:p>
                      <a:pPr rtl="1"/>
                      <a:endParaRPr lang="ar-IQ" dirty="0"/>
                    </a:p>
                  </a:txBody>
                  <a:tcPr/>
                </a:tc>
                <a:tc>
                  <a:txBody>
                    <a:bodyPr/>
                    <a:lstStyle/>
                    <a:p>
                      <a:pPr rtl="1"/>
                      <a:r>
                        <a:rPr lang="ar-IQ" dirty="0" smtClean="0"/>
                        <a:t>التغير  زيادة </a:t>
                      </a:r>
                    </a:p>
                    <a:p>
                      <a:pPr rtl="1"/>
                      <a:r>
                        <a:rPr lang="ar-IQ" dirty="0" smtClean="0"/>
                        <a:t>(نقص)</a:t>
                      </a:r>
                      <a:endParaRPr lang="ar-IQ" dirty="0"/>
                    </a:p>
                  </a:txBody>
                  <a:tcPr/>
                </a:tc>
              </a:tr>
              <a:tr h="370840">
                <a:tc>
                  <a:txBody>
                    <a:bodyPr/>
                    <a:lstStyle/>
                    <a:p>
                      <a:r>
                        <a:rPr lang="ar-IQ" dirty="0" smtClean="0"/>
                        <a:t>سلف بضمانات مختلفة</a:t>
                      </a:r>
                      <a:endParaRPr lang="ar-IQ" dirty="0"/>
                    </a:p>
                  </a:txBody>
                  <a:tcPr/>
                </a:tc>
                <a:tc>
                  <a:txBody>
                    <a:bodyPr/>
                    <a:lstStyle/>
                    <a:p>
                      <a:pPr rtl="1"/>
                      <a:r>
                        <a:rPr lang="ar-IQ" dirty="0" smtClean="0"/>
                        <a:t>155300</a:t>
                      </a:r>
                      <a:endParaRPr lang="ar-IQ" dirty="0"/>
                    </a:p>
                  </a:txBody>
                  <a:tcPr/>
                </a:tc>
                <a:tc>
                  <a:txBody>
                    <a:bodyPr/>
                    <a:lstStyle/>
                    <a:p>
                      <a:pPr rtl="1"/>
                      <a:r>
                        <a:rPr lang="ar-IQ" dirty="0" smtClean="0"/>
                        <a:t>104000</a:t>
                      </a:r>
                      <a:endParaRPr lang="ar-IQ" dirty="0"/>
                    </a:p>
                  </a:txBody>
                  <a:tcPr/>
                </a:tc>
                <a:tc>
                  <a:txBody>
                    <a:bodyPr/>
                    <a:lstStyle/>
                    <a:p>
                      <a:pPr rtl="1"/>
                      <a:r>
                        <a:rPr lang="ar-IQ" dirty="0" smtClean="0"/>
                        <a:t>51300</a:t>
                      </a:r>
                      <a:endParaRPr lang="ar-IQ" dirty="0"/>
                    </a:p>
                  </a:txBody>
                  <a:tcPr/>
                </a:tc>
              </a:tr>
              <a:tr h="370840">
                <a:tc>
                  <a:txBody>
                    <a:bodyPr/>
                    <a:lstStyle/>
                    <a:p>
                      <a:pPr rtl="1"/>
                      <a:r>
                        <a:rPr lang="ar-IQ" dirty="0" smtClean="0"/>
                        <a:t>فوائد وعمولات دائنة مستحقة</a:t>
                      </a:r>
                      <a:endParaRPr lang="ar-IQ" dirty="0"/>
                    </a:p>
                  </a:txBody>
                  <a:tcPr/>
                </a:tc>
                <a:tc>
                  <a:txBody>
                    <a:bodyPr/>
                    <a:lstStyle/>
                    <a:p>
                      <a:pPr rtl="1"/>
                      <a:r>
                        <a:rPr lang="ar-IQ" dirty="0" smtClean="0"/>
                        <a:t>2500</a:t>
                      </a:r>
                      <a:endParaRPr lang="ar-IQ" dirty="0"/>
                    </a:p>
                  </a:txBody>
                  <a:tcPr/>
                </a:tc>
                <a:tc>
                  <a:txBody>
                    <a:bodyPr/>
                    <a:lstStyle/>
                    <a:p>
                      <a:pPr rtl="1"/>
                      <a:r>
                        <a:rPr lang="ar-IQ" dirty="0" smtClean="0"/>
                        <a:t>1150</a:t>
                      </a:r>
                      <a:endParaRPr lang="ar-IQ" dirty="0"/>
                    </a:p>
                  </a:txBody>
                  <a:tcPr/>
                </a:tc>
                <a:tc>
                  <a:txBody>
                    <a:bodyPr/>
                    <a:lstStyle/>
                    <a:p>
                      <a:pPr rtl="1"/>
                      <a:r>
                        <a:rPr lang="ar-IQ" dirty="0" smtClean="0"/>
                        <a:t>1350</a:t>
                      </a:r>
                      <a:endParaRPr lang="ar-IQ" dirty="0"/>
                    </a:p>
                  </a:txBody>
                  <a:tcPr/>
                </a:tc>
              </a:tr>
              <a:tr h="370840">
                <a:tc>
                  <a:txBody>
                    <a:bodyPr/>
                    <a:lstStyle/>
                    <a:p>
                      <a:pPr rtl="1"/>
                      <a:r>
                        <a:rPr lang="ar-IQ" dirty="0" smtClean="0"/>
                        <a:t>اراضي</a:t>
                      </a:r>
                      <a:endParaRPr lang="ar-IQ" dirty="0"/>
                    </a:p>
                  </a:txBody>
                  <a:tcPr/>
                </a:tc>
                <a:tc>
                  <a:txBody>
                    <a:bodyPr/>
                    <a:lstStyle/>
                    <a:p>
                      <a:pPr rtl="1"/>
                      <a:r>
                        <a:rPr lang="ar-IQ" dirty="0" smtClean="0"/>
                        <a:t>6400</a:t>
                      </a:r>
                      <a:endParaRPr lang="ar-IQ" dirty="0"/>
                    </a:p>
                  </a:txBody>
                  <a:tcPr/>
                </a:tc>
                <a:tc>
                  <a:txBody>
                    <a:bodyPr/>
                    <a:lstStyle/>
                    <a:p>
                      <a:pPr rtl="1"/>
                      <a:r>
                        <a:rPr lang="ar-IQ" dirty="0" smtClean="0"/>
                        <a:t>-</a:t>
                      </a:r>
                      <a:endParaRPr lang="ar-IQ" dirty="0"/>
                    </a:p>
                  </a:txBody>
                  <a:tcPr/>
                </a:tc>
                <a:tc>
                  <a:txBody>
                    <a:bodyPr/>
                    <a:lstStyle/>
                    <a:p>
                      <a:pPr rtl="1"/>
                      <a:r>
                        <a:rPr lang="ar-IQ" dirty="0" smtClean="0"/>
                        <a:t>6400</a:t>
                      </a:r>
                      <a:endParaRPr lang="ar-IQ" dirty="0"/>
                    </a:p>
                  </a:txBody>
                  <a:tcPr/>
                </a:tc>
              </a:tr>
              <a:tr h="370840">
                <a:tc>
                  <a:txBody>
                    <a:bodyPr/>
                    <a:lstStyle/>
                    <a:p>
                      <a:pPr rtl="1"/>
                      <a:r>
                        <a:rPr lang="ar-IQ" dirty="0" smtClean="0"/>
                        <a:t>سيارات</a:t>
                      </a:r>
                      <a:endParaRPr lang="ar-IQ" dirty="0"/>
                    </a:p>
                  </a:txBody>
                  <a:tcPr/>
                </a:tc>
                <a:tc>
                  <a:txBody>
                    <a:bodyPr/>
                    <a:lstStyle/>
                    <a:p>
                      <a:pPr rtl="1"/>
                      <a:r>
                        <a:rPr lang="ar-IQ" dirty="0" smtClean="0"/>
                        <a:t>2000</a:t>
                      </a:r>
                      <a:endParaRPr lang="ar-IQ" dirty="0"/>
                    </a:p>
                  </a:txBody>
                  <a:tcPr/>
                </a:tc>
                <a:tc>
                  <a:txBody>
                    <a:bodyPr/>
                    <a:lstStyle/>
                    <a:p>
                      <a:pPr rtl="1"/>
                      <a:r>
                        <a:rPr lang="ar-IQ" dirty="0" smtClean="0"/>
                        <a:t>2800</a:t>
                      </a:r>
                      <a:endParaRPr lang="ar-IQ" dirty="0"/>
                    </a:p>
                  </a:txBody>
                  <a:tcPr/>
                </a:tc>
                <a:tc>
                  <a:txBody>
                    <a:bodyPr/>
                    <a:lstStyle/>
                    <a:p>
                      <a:pPr rtl="1"/>
                      <a:r>
                        <a:rPr lang="ar-IQ" dirty="0" smtClean="0"/>
                        <a:t>(800)</a:t>
                      </a:r>
                      <a:endParaRPr lang="ar-IQ" dirty="0"/>
                    </a:p>
                  </a:txBody>
                  <a:tcPr/>
                </a:tc>
              </a:tr>
              <a:tr h="370840">
                <a:tc>
                  <a:txBody>
                    <a:bodyPr/>
                    <a:lstStyle/>
                    <a:p>
                      <a:pPr rtl="1"/>
                      <a:r>
                        <a:rPr lang="ar-IQ" dirty="0" smtClean="0"/>
                        <a:t>اثاث</a:t>
                      </a:r>
                      <a:endParaRPr lang="ar-IQ" dirty="0"/>
                    </a:p>
                  </a:txBody>
                  <a:tcPr/>
                </a:tc>
                <a:tc>
                  <a:txBody>
                    <a:bodyPr/>
                    <a:lstStyle/>
                    <a:p>
                      <a:pPr rtl="1"/>
                      <a:r>
                        <a:rPr lang="ar-IQ" dirty="0" smtClean="0"/>
                        <a:t>1200</a:t>
                      </a:r>
                      <a:endParaRPr lang="ar-IQ" dirty="0"/>
                    </a:p>
                  </a:txBody>
                  <a:tcPr/>
                </a:tc>
                <a:tc>
                  <a:txBody>
                    <a:bodyPr/>
                    <a:lstStyle/>
                    <a:p>
                      <a:pPr rtl="1"/>
                      <a:r>
                        <a:rPr lang="ar-IQ" dirty="0" smtClean="0"/>
                        <a:t>1200</a:t>
                      </a:r>
                      <a:endParaRPr lang="ar-IQ" dirty="0"/>
                    </a:p>
                  </a:txBody>
                  <a:tcPr/>
                </a:tc>
                <a:tc>
                  <a:txBody>
                    <a:bodyPr/>
                    <a:lstStyle/>
                    <a:p>
                      <a:pPr rtl="1"/>
                      <a:r>
                        <a:rPr lang="ar-IQ" dirty="0" smtClean="0"/>
                        <a:t>-</a:t>
                      </a:r>
                      <a:endParaRPr lang="ar-IQ" dirty="0"/>
                    </a:p>
                  </a:txBody>
                  <a:tcPr/>
                </a:tc>
              </a:tr>
              <a:tr h="370840">
                <a:tc>
                  <a:txBody>
                    <a:bodyPr/>
                    <a:lstStyle/>
                    <a:p>
                      <a:pPr rtl="1"/>
                      <a:r>
                        <a:rPr lang="ar-IQ" dirty="0" smtClean="0"/>
                        <a:t>يخصم</a:t>
                      </a:r>
                      <a:r>
                        <a:rPr lang="ar-IQ" baseline="0" dirty="0" smtClean="0"/>
                        <a:t> مخصص الاندثار</a:t>
                      </a:r>
                      <a:endParaRPr lang="ar-IQ" dirty="0"/>
                    </a:p>
                  </a:txBody>
                  <a:tcPr/>
                </a:tc>
                <a:tc>
                  <a:txBody>
                    <a:bodyPr/>
                    <a:lstStyle/>
                    <a:p>
                      <a:pPr rtl="1"/>
                      <a:r>
                        <a:rPr lang="ar-IQ" dirty="0" smtClean="0"/>
                        <a:t>(880)</a:t>
                      </a:r>
                      <a:endParaRPr lang="ar-IQ" dirty="0"/>
                    </a:p>
                  </a:txBody>
                  <a:tcPr/>
                </a:tc>
                <a:tc>
                  <a:txBody>
                    <a:bodyPr/>
                    <a:lstStyle/>
                    <a:p>
                      <a:pPr rtl="1"/>
                      <a:r>
                        <a:rPr lang="ar-IQ" dirty="0" smtClean="0"/>
                        <a:t>(850)</a:t>
                      </a:r>
                      <a:endParaRPr lang="ar-IQ" dirty="0"/>
                    </a:p>
                  </a:txBody>
                  <a:tcPr/>
                </a:tc>
                <a:tc>
                  <a:txBody>
                    <a:bodyPr/>
                    <a:lstStyle/>
                    <a:p>
                      <a:pPr rtl="1"/>
                      <a:r>
                        <a:rPr lang="ar-IQ" dirty="0" smtClean="0"/>
                        <a:t>(30)</a:t>
                      </a:r>
                      <a:endParaRPr lang="ar-IQ" dirty="0"/>
                    </a:p>
                  </a:txBody>
                  <a:tcPr/>
                </a:tc>
              </a:tr>
              <a:tr h="370840">
                <a:tc>
                  <a:txBody>
                    <a:bodyPr/>
                    <a:lstStyle/>
                    <a:p>
                      <a:pPr rtl="1"/>
                      <a:r>
                        <a:rPr lang="ar-IQ" dirty="0" smtClean="0"/>
                        <a:t>مجموع الاصول</a:t>
                      </a:r>
                      <a:endParaRPr lang="ar-IQ" dirty="0"/>
                    </a:p>
                  </a:txBody>
                  <a:tcPr/>
                </a:tc>
                <a:tc>
                  <a:txBody>
                    <a:bodyPr/>
                    <a:lstStyle/>
                    <a:p>
                      <a:pPr rtl="1"/>
                      <a:r>
                        <a:rPr lang="ar-IQ" u="sng" dirty="0" smtClean="0"/>
                        <a:t>585720</a:t>
                      </a:r>
                      <a:endParaRPr lang="ar-IQ" u="sng" dirty="0"/>
                    </a:p>
                  </a:txBody>
                  <a:tcPr/>
                </a:tc>
                <a:tc>
                  <a:txBody>
                    <a:bodyPr/>
                    <a:lstStyle/>
                    <a:p>
                      <a:pPr rtl="1"/>
                      <a:r>
                        <a:rPr lang="ar-IQ" u="sng" dirty="0" smtClean="0"/>
                        <a:t>483800</a:t>
                      </a:r>
                      <a:endParaRPr lang="ar-IQ" u="sng" dirty="0"/>
                    </a:p>
                  </a:txBody>
                  <a:tcPr/>
                </a:tc>
                <a:tc>
                  <a:txBody>
                    <a:bodyPr/>
                    <a:lstStyle/>
                    <a:p>
                      <a:pPr rtl="1"/>
                      <a:endParaRPr lang="ar-IQ" dirty="0"/>
                    </a:p>
                  </a:txBody>
                  <a:tcPr/>
                </a:tc>
              </a:tr>
              <a:tr h="370840">
                <a:tc>
                  <a:txBody>
                    <a:bodyPr/>
                    <a:lstStyle/>
                    <a:p>
                      <a:pPr rtl="1"/>
                      <a:r>
                        <a:rPr lang="ar-IQ" dirty="0" smtClean="0"/>
                        <a:t>الالتزامات وحقوق الملكية</a:t>
                      </a:r>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r>
              <a:tr h="370840">
                <a:tc>
                  <a:txBody>
                    <a:bodyPr/>
                    <a:lstStyle/>
                    <a:p>
                      <a:pPr rtl="1"/>
                      <a:r>
                        <a:rPr lang="ar-IQ" dirty="0" smtClean="0"/>
                        <a:t>حساب جاري البنوك (دائنة</a:t>
                      </a:r>
                      <a:endParaRPr lang="ar-IQ" dirty="0"/>
                    </a:p>
                  </a:txBody>
                  <a:tcPr/>
                </a:tc>
                <a:tc>
                  <a:txBody>
                    <a:bodyPr/>
                    <a:lstStyle/>
                    <a:p>
                      <a:pPr rtl="1"/>
                      <a:r>
                        <a:rPr lang="ar-IQ" dirty="0" smtClean="0"/>
                        <a:t>15400</a:t>
                      </a:r>
                      <a:endParaRPr lang="ar-IQ" dirty="0"/>
                    </a:p>
                  </a:txBody>
                  <a:tcPr/>
                </a:tc>
                <a:tc>
                  <a:txBody>
                    <a:bodyPr/>
                    <a:lstStyle/>
                    <a:p>
                      <a:pPr rtl="1"/>
                      <a:r>
                        <a:rPr lang="ar-IQ" dirty="0" smtClean="0"/>
                        <a:t>20400</a:t>
                      </a:r>
                      <a:endParaRPr lang="ar-IQ" dirty="0"/>
                    </a:p>
                  </a:txBody>
                  <a:tcPr/>
                </a:tc>
                <a:tc>
                  <a:txBody>
                    <a:bodyPr/>
                    <a:lstStyle/>
                    <a:p>
                      <a:pPr rtl="1"/>
                      <a:r>
                        <a:rPr lang="ar-IQ" dirty="0" smtClean="0"/>
                        <a:t>(5000)</a:t>
                      </a:r>
                      <a:endParaRPr lang="ar-IQ" dirty="0"/>
                    </a:p>
                  </a:txBody>
                  <a:tcPr/>
                </a:tc>
              </a:tr>
              <a:tr h="370840">
                <a:tc>
                  <a:txBody>
                    <a:bodyPr/>
                    <a:lstStyle/>
                    <a:p>
                      <a:pPr rtl="1"/>
                      <a:r>
                        <a:rPr lang="ar-IQ" dirty="0" smtClean="0"/>
                        <a:t>الحسابات الجارية الدائنة</a:t>
                      </a:r>
                      <a:endParaRPr lang="ar-IQ" dirty="0"/>
                    </a:p>
                  </a:txBody>
                  <a:tcPr/>
                </a:tc>
                <a:tc>
                  <a:txBody>
                    <a:bodyPr/>
                    <a:lstStyle/>
                    <a:p>
                      <a:pPr rtl="1"/>
                      <a:r>
                        <a:rPr lang="ar-IQ" dirty="0" smtClean="0"/>
                        <a:t>174000</a:t>
                      </a:r>
                      <a:endParaRPr lang="ar-IQ" dirty="0"/>
                    </a:p>
                  </a:txBody>
                  <a:tcPr/>
                </a:tc>
                <a:tc>
                  <a:txBody>
                    <a:bodyPr/>
                    <a:lstStyle/>
                    <a:p>
                      <a:pPr rtl="1"/>
                      <a:r>
                        <a:rPr lang="ar-IQ" dirty="0" smtClean="0"/>
                        <a:t>150000</a:t>
                      </a:r>
                      <a:endParaRPr lang="ar-IQ" dirty="0"/>
                    </a:p>
                  </a:txBody>
                  <a:tcPr/>
                </a:tc>
                <a:tc>
                  <a:txBody>
                    <a:bodyPr/>
                    <a:lstStyle/>
                    <a:p>
                      <a:pPr rtl="1"/>
                      <a:r>
                        <a:rPr lang="ar-IQ" dirty="0" smtClean="0"/>
                        <a:t>24000</a:t>
                      </a:r>
                      <a:endParaRPr lang="ar-IQ" dirty="0"/>
                    </a:p>
                  </a:txBody>
                  <a:tcPr/>
                </a:tc>
              </a:tr>
              <a:tr h="370840">
                <a:tc>
                  <a:txBody>
                    <a:bodyPr/>
                    <a:lstStyle/>
                    <a:p>
                      <a:pPr rtl="1"/>
                      <a:r>
                        <a:rPr lang="ar-IQ" dirty="0" smtClean="0"/>
                        <a:t>الودائع </a:t>
                      </a:r>
                      <a:r>
                        <a:rPr lang="ar-IQ" dirty="0" err="1" smtClean="0"/>
                        <a:t>لاجل</a:t>
                      </a:r>
                      <a:endParaRPr lang="ar-IQ" dirty="0"/>
                    </a:p>
                  </a:txBody>
                  <a:tcPr/>
                </a:tc>
                <a:tc>
                  <a:txBody>
                    <a:bodyPr/>
                    <a:lstStyle/>
                    <a:p>
                      <a:pPr rtl="1"/>
                      <a:r>
                        <a:rPr lang="ar-IQ" dirty="0" smtClean="0"/>
                        <a:t>166400</a:t>
                      </a:r>
                      <a:endParaRPr lang="ar-IQ" dirty="0"/>
                    </a:p>
                  </a:txBody>
                  <a:tcPr/>
                </a:tc>
                <a:tc>
                  <a:txBody>
                    <a:bodyPr/>
                    <a:lstStyle/>
                    <a:p>
                      <a:pPr rtl="1"/>
                      <a:r>
                        <a:rPr lang="ar-IQ" dirty="0" smtClean="0"/>
                        <a:t>124100</a:t>
                      </a:r>
                      <a:endParaRPr lang="ar-IQ" dirty="0"/>
                    </a:p>
                  </a:txBody>
                  <a:tcPr/>
                </a:tc>
                <a:tc>
                  <a:txBody>
                    <a:bodyPr/>
                    <a:lstStyle/>
                    <a:p>
                      <a:pPr rtl="1"/>
                      <a:r>
                        <a:rPr lang="ar-IQ" dirty="0" smtClean="0"/>
                        <a:t>42300</a:t>
                      </a:r>
                      <a:endParaRPr lang="ar-IQ" dirty="0"/>
                    </a:p>
                  </a:txBody>
                  <a:tcPr/>
                </a:tc>
              </a:tr>
            </a:tbl>
          </a:graphicData>
        </a:graphic>
      </p:graphicFrame>
    </p:spTree>
    <p:extLst>
      <p:ext uri="{BB962C8B-B14F-4D97-AF65-F5344CB8AC3E}">
        <p14:creationId xmlns:p14="http://schemas.microsoft.com/office/powerpoint/2010/main" val="13615844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138</a:t>
            </a:fld>
            <a:endParaRPr lang="ar-IQ" sz="1800" b="1" dirty="0">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05034156"/>
              </p:ext>
            </p:extLst>
          </p:nvPr>
        </p:nvGraphicFramePr>
        <p:xfrm>
          <a:off x="683568" y="476672"/>
          <a:ext cx="7694348" cy="5599176"/>
        </p:xfrm>
        <a:graphic>
          <a:graphicData uri="http://schemas.openxmlformats.org/drawingml/2006/table">
            <a:tbl>
              <a:tblPr rtl="1" firstRow="1" bandRow="1">
                <a:tableStyleId>{22838BEF-8BB2-4498-84A7-C5851F593DF1}</a:tableStyleId>
              </a:tblPr>
              <a:tblGrid>
                <a:gridCol w="3171598"/>
                <a:gridCol w="1518414"/>
                <a:gridCol w="1748758"/>
                <a:gridCol w="1255578"/>
              </a:tblGrid>
              <a:tr h="370840">
                <a:tc>
                  <a:txBody>
                    <a:bodyPr/>
                    <a:lstStyle/>
                    <a:p>
                      <a:pPr rtl="1"/>
                      <a:r>
                        <a:rPr lang="ar-IQ" dirty="0" smtClean="0"/>
                        <a:t>البيان</a:t>
                      </a:r>
                      <a:endParaRPr lang="ar-IQ" dirty="0"/>
                    </a:p>
                  </a:txBody>
                  <a:tcPr/>
                </a:tc>
                <a:tc>
                  <a:txBody>
                    <a:bodyPr/>
                    <a:lstStyle/>
                    <a:p>
                      <a:pPr rtl="1"/>
                      <a:r>
                        <a:rPr lang="ar-IQ" dirty="0" smtClean="0"/>
                        <a:t>31</a:t>
                      </a:r>
                      <a:r>
                        <a:rPr lang="en-US" dirty="0" smtClean="0"/>
                        <a:t>/ </a:t>
                      </a:r>
                      <a:r>
                        <a:rPr lang="ar-IQ" dirty="0" smtClean="0"/>
                        <a:t>12</a:t>
                      </a:r>
                      <a:r>
                        <a:rPr lang="en-US" dirty="0" smtClean="0"/>
                        <a:t>/</a:t>
                      </a:r>
                      <a:r>
                        <a:rPr lang="ar-IQ" dirty="0" smtClean="0"/>
                        <a:t>2018</a:t>
                      </a:r>
                      <a:endParaRPr lang="ar-IQ"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IQ" sz="1800" b="1" i="0" u="none" strike="noStrike" kern="1200" cap="none" spc="0" normalizeH="0" baseline="0" noProof="0" dirty="0" smtClean="0">
                          <a:ln>
                            <a:noFill/>
                          </a:ln>
                          <a:solidFill>
                            <a:prstClr val="black"/>
                          </a:solidFill>
                          <a:effectLst/>
                          <a:uLnTx/>
                          <a:uFillTx/>
                          <a:latin typeface="+mn-lt"/>
                          <a:ea typeface="+mn-ea"/>
                          <a:cs typeface="+mn-cs"/>
                        </a:rPr>
                        <a:t>31</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 </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12</a:t>
                      </a:r>
                      <a:r>
                        <a:rPr kumimoji="0" lang="en-US" sz="1800" b="1" i="0" u="none" strike="noStrike" kern="1200" cap="none" spc="0" normalizeH="0" baseline="0" noProof="0" dirty="0" smtClean="0">
                          <a:ln>
                            <a:noFill/>
                          </a:ln>
                          <a:solidFill>
                            <a:prstClr val="black"/>
                          </a:solidFill>
                          <a:effectLst/>
                          <a:uLnTx/>
                          <a:uFillTx/>
                          <a:latin typeface="+mn-lt"/>
                          <a:ea typeface="+mn-ea"/>
                          <a:cs typeface="+mn-cs"/>
                        </a:rPr>
                        <a:t>/</a:t>
                      </a:r>
                      <a:r>
                        <a:rPr kumimoji="0" lang="ar-IQ" sz="1800" b="1" i="0" u="none" strike="noStrike" kern="1200" cap="none" spc="0" normalizeH="0" baseline="0" noProof="0" dirty="0" smtClean="0">
                          <a:ln>
                            <a:noFill/>
                          </a:ln>
                          <a:solidFill>
                            <a:prstClr val="black"/>
                          </a:solidFill>
                          <a:effectLst/>
                          <a:uLnTx/>
                          <a:uFillTx/>
                          <a:latin typeface="+mn-lt"/>
                          <a:ea typeface="+mn-ea"/>
                          <a:cs typeface="+mn-cs"/>
                        </a:rPr>
                        <a:t>2017</a:t>
                      </a:r>
                    </a:p>
                    <a:p>
                      <a:pPr rtl="1"/>
                      <a:endParaRPr lang="ar-IQ" dirty="0"/>
                    </a:p>
                  </a:txBody>
                  <a:tcPr/>
                </a:tc>
                <a:tc>
                  <a:txBody>
                    <a:bodyPr/>
                    <a:lstStyle/>
                    <a:p>
                      <a:pPr rtl="1"/>
                      <a:r>
                        <a:rPr lang="ar-IQ" dirty="0" smtClean="0"/>
                        <a:t>التغير  زيادة </a:t>
                      </a:r>
                    </a:p>
                    <a:p>
                      <a:pPr rtl="1"/>
                      <a:r>
                        <a:rPr lang="ar-IQ" dirty="0" smtClean="0"/>
                        <a:t>(نقص)</a:t>
                      </a:r>
                      <a:endParaRPr lang="ar-IQ" dirty="0"/>
                    </a:p>
                  </a:txBody>
                  <a:tcPr/>
                </a:tc>
              </a:tr>
              <a:tr h="370840">
                <a:tc>
                  <a:txBody>
                    <a:bodyPr/>
                    <a:lstStyle/>
                    <a:p>
                      <a:r>
                        <a:rPr lang="ar-IQ" dirty="0" smtClean="0"/>
                        <a:t>مخصص ضريبة الارباح التجارية</a:t>
                      </a:r>
                      <a:endParaRPr lang="ar-IQ" dirty="0"/>
                    </a:p>
                  </a:txBody>
                  <a:tcPr/>
                </a:tc>
                <a:tc>
                  <a:txBody>
                    <a:bodyPr/>
                    <a:lstStyle/>
                    <a:p>
                      <a:pPr rtl="1"/>
                      <a:r>
                        <a:rPr lang="ar-IQ" dirty="0" smtClean="0"/>
                        <a:t>3500</a:t>
                      </a:r>
                      <a:endParaRPr lang="ar-IQ" dirty="0"/>
                    </a:p>
                  </a:txBody>
                  <a:tcPr/>
                </a:tc>
                <a:tc>
                  <a:txBody>
                    <a:bodyPr/>
                    <a:lstStyle/>
                    <a:p>
                      <a:pPr rtl="1"/>
                      <a:r>
                        <a:rPr lang="ar-IQ" dirty="0" smtClean="0"/>
                        <a:t>-</a:t>
                      </a:r>
                      <a:endParaRPr lang="ar-IQ" dirty="0"/>
                    </a:p>
                  </a:txBody>
                  <a:tcPr/>
                </a:tc>
                <a:tc>
                  <a:txBody>
                    <a:bodyPr/>
                    <a:lstStyle/>
                    <a:p>
                      <a:pPr rtl="1"/>
                      <a:r>
                        <a:rPr lang="ar-IQ" dirty="0" smtClean="0"/>
                        <a:t>3500</a:t>
                      </a:r>
                      <a:endParaRPr lang="ar-IQ" dirty="0"/>
                    </a:p>
                  </a:txBody>
                  <a:tcPr/>
                </a:tc>
              </a:tr>
              <a:tr h="370840">
                <a:tc>
                  <a:txBody>
                    <a:bodyPr/>
                    <a:lstStyle/>
                    <a:p>
                      <a:pPr rtl="1"/>
                      <a:r>
                        <a:rPr lang="ar-IQ" dirty="0" smtClean="0"/>
                        <a:t>مخصص ديون مشكوك في تحصيلها</a:t>
                      </a:r>
                      <a:endParaRPr lang="ar-IQ" dirty="0"/>
                    </a:p>
                  </a:txBody>
                  <a:tcPr/>
                </a:tc>
                <a:tc>
                  <a:txBody>
                    <a:bodyPr/>
                    <a:lstStyle/>
                    <a:p>
                      <a:pPr rtl="1"/>
                      <a:r>
                        <a:rPr lang="ar-IQ" dirty="0" smtClean="0"/>
                        <a:t>1200</a:t>
                      </a:r>
                      <a:endParaRPr lang="ar-IQ" dirty="0"/>
                    </a:p>
                  </a:txBody>
                  <a:tcPr/>
                </a:tc>
                <a:tc>
                  <a:txBody>
                    <a:bodyPr/>
                    <a:lstStyle/>
                    <a:p>
                      <a:pPr rtl="1"/>
                      <a:r>
                        <a:rPr lang="ar-IQ" dirty="0" smtClean="0"/>
                        <a:t>-</a:t>
                      </a:r>
                      <a:endParaRPr lang="ar-IQ" dirty="0"/>
                    </a:p>
                  </a:txBody>
                  <a:tcPr/>
                </a:tc>
                <a:tc>
                  <a:txBody>
                    <a:bodyPr/>
                    <a:lstStyle/>
                    <a:p>
                      <a:pPr rtl="1"/>
                      <a:r>
                        <a:rPr lang="ar-IQ" dirty="0" smtClean="0"/>
                        <a:t>1200</a:t>
                      </a:r>
                      <a:endParaRPr lang="ar-IQ" dirty="0"/>
                    </a:p>
                  </a:txBody>
                  <a:tcPr/>
                </a:tc>
              </a:tr>
              <a:tr h="370840">
                <a:tc>
                  <a:txBody>
                    <a:bodyPr/>
                    <a:lstStyle/>
                    <a:p>
                      <a:pPr rtl="1"/>
                      <a:r>
                        <a:rPr lang="ar-IQ" dirty="0" smtClean="0"/>
                        <a:t>مخصص  هبوط </a:t>
                      </a:r>
                      <a:r>
                        <a:rPr lang="en-US" baseline="0" dirty="0" smtClean="0"/>
                        <a:t>  </a:t>
                      </a:r>
                      <a:r>
                        <a:rPr lang="ar-IQ" baseline="0" dirty="0" smtClean="0"/>
                        <a:t>أ.أ.م</a:t>
                      </a:r>
                      <a:endParaRPr lang="ar-IQ" dirty="0"/>
                    </a:p>
                  </a:txBody>
                  <a:tcPr/>
                </a:tc>
                <a:tc>
                  <a:txBody>
                    <a:bodyPr/>
                    <a:lstStyle/>
                    <a:p>
                      <a:pPr rtl="1"/>
                      <a:r>
                        <a:rPr lang="ar-IQ" dirty="0" smtClean="0"/>
                        <a:t>220</a:t>
                      </a:r>
                      <a:endParaRPr lang="ar-IQ" dirty="0"/>
                    </a:p>
                  </a:txBody>
                  <a:tcPr/>
                </a:tc>
                <a:tc>
                  <a:txBody>
                    <a:bodyPr/>
                    <a:lstStyle/>
                    <a:p>
                      <a:pPr rtl="1"/>
                      <a:r>
                        <a:rPr lang="ar-IQ" dirty="0" smtClean="0"/>
                        <a:t>-</a:t>
                      </a:r>
                      <a:endParaRPr lang="ar-IQ" dirty="0"/>
                    </a:p>
                  </a:txBody>
                  <a:tcPr/>
                </a:tc>
                <a:tc>
                  <a:txBody>
                    <a:bodyPr/>
                    <a:lstStyle/>
                    <a:p>
                      <a:pPr rtl="1"/>
                      <a:r>
                        <a:rPr lang="ar-IQ" dirty="0" smtClean="0"/>
                        <a:t>220</a:t>
                      </a:r>
                      <a:endParaRPr lang="ar-IQ" dirty="0"/>
                    </a:p>
                  </a:txBody>
                  <a:tcPr/>
                </a:tc>
              </a:tr>
              <a:tr h="370840">
                <a:tc>
                  <a:txBody>
                    <a:bodyPr/>
                    <a:lstStyle/>
                    <a:p>
                      <a:pPr rtl="1"/>
                      <a:r>
                        <a:rPr lang="ar-IQ" dirty="0" smtClean="0"/>
                        <a:t>حملة الاسهم توزيعات ارباح</a:t>
                      </a:r>
                      <a:endParaRPr lang="ar-IQ" dirty="0"/>
                    </a:p>
                  </a:txBody>
                  <a:tcPr/>
                </a:tc>
                <a:tc>
                  <a:txBody>
                    <a:bodyPr/>
                    <a:lstStyle/>
                    <a:p>
                      <a:pPr rtl="1"/>
                      <a:r>
                        <a:rPr lang="ar-IQ" dirty="0" smtClean="0"/>
                        <a:t>1700</a:t>
                      </a:r>
                      <a:endParaRPr lang="ar-IQ" dirty="0"/>
                    </a:p>
                  </a:txBody>
                  <a:tcPr/>
                </a:tc>
                <a:tc>
                  <a:txBody>
                    <a:bodyPr/>
                    <a:lstStyle/>
                    <a:p>
                      <a:pPr rtl="1"/>
                      <a:r>
                        <a:rPr lang="ar-IQ" dirty="0" smtClean="0"/>
                        <a:t>1500</a:t>
                      </a:r>
                      <a:endParaRPr lang="ar-IQ" dirty="0"/>
                    </a:p>
                  </a:txBody>
                  <a:tcPr/>
                </a:tc>
                <a:tc>
                  <a:txBody>
                    <a:bodyPr/>
                    <a:lstStyle/>
                    <a:p>
                      <a:pPr rtl="1"/>
                      <a:r>
                        <a:rPr lang="ar-IQ" dirty="0" smtClean="0"/>
                        <a:t>200</a:t>
                      </a:r>
                      <a:endParaRPr lang="ar-IQ" dirty="0"/>
                    </a:p>
                  </a:txBody>
                  <a:tcPr/>
                </a:tc>
              </a:tr>
              <a:tr h="370840">
                <a:tc>
                  <a:txBody>
                    <a:bodyPr/>
                    <a:lstStyle/>
                    <a:p>
                      <a:pPr rtl="1"/>
                      <a:r>
                        <a:rPr lang="ar-IQ" dirty="0" smtClean="0"/>
                        <a:t>مكافاة اعضاء مجلس الادارة</a:t>
                      </a:r>
                      <a:endParaRPr lang="ar-IQ" dirty="0"/>
                    </a:p>
                  </a:txBody>
                  <a:tcPr/>
                </a:tc>
                <a:tc>
                  <a:txBody>
                    <a:bodyPr/>
                    <a:lstStyle/>
                    <a:p>
                      <a:pPr rtl="1"/>
                      <a:r>
                        <a:rPr lang="ar-IQ" dirty="0" smtClean="0"/>
                        <a:t>200</a:t>
                      </a:r>
                      <a:endParaRPr lang="ar-IQ" dirty="0"/>
                    </a:p>
                  </a:txBody>
                  <a:tcPr/>
                </a:tc>
                <a:tc>
                  <a:txBody>
                    <a:bodyPr/>
                    <a:lstStyle/>
                    <a:p>
                      <a:pPr rtl="1"/>
                      <a:r>
                        <a:rPr lang="ar-IQ" dirty="0" smtClean="0"/>
                        <a:t>-</a:t>
                      </a:r>
                      <a:endParaRPr lang="ar-IQ" dirty="0"/>
                    </a:p>
                  </a:txBody>
                  <a:tcPr/>
                </a:tc>
                <a:tc>
                  <a:txBody>
                    <a:bodyPr/>
                    <a:lstStyle/>
                    <a:p>
                      <a:pPr rtl="1"/>
                      <a:r>
                        <a:rPr lang="ar-IQ" dirty="0" smtClean="0"/>
                        <a:t>200</a:t>
                      </a:r>
                      <a:endParaRPr lang="ar-IQ" dirty="0"/>
                    </a:p>
                  </a:txBody>
                  <a:tcPr/>
                </a:tc>
              </a:tr>
              <a:tr h="370840">
                <a:tc>
                  <a:txBody>
                    <a:bodyPr/>
                    <a:lstStyle/>
                    <a:p>
                      <a:pPr rtl="1"/>
                      <a:r>
                        <a:rPr lang="ar-IQ" dirty="0" smtClean="0"/>
                        <a:t>رأس المال</a:t>
                      </a:r>
                      <a:endParaRPr lang="ar-IQ" dirty="0"/>
                    </a:p>
                  </a:txBody>
                  <a:tcPr/>
                </a:tc>
                <a:tc>
                  <a:txBody>
                    <a:bodyPr/>
                    <a:lstStyle/>
                    <a:p>
                      <a:pPr rtl="1"/>
                      <a:r>
                        <a:rPr lang="ar-IQ" dirty="0" smtClean="0"/>
                        <a:t>200000</a:t>
                      </a:r>
                      <a:endParaRPr lang="ar-IQ" dirty="0"/>
                    </a:p>
                  </a:txBody>
                  <a:tcPr/>
                </a:tc>
                <a:tc>
                  <a:txBody>
                    <a:bodyPr/>
                    <a:lstStyle/>
                    <a:p>
                      <a:pPr rtl="1"/>
                      <a:r>
                        <a:rPr lang="ar-IQ" dirty="0" smtClean="0"/>
                        <a:t>170000</a:t>
                      </a:r>
                      <a:endParaRPr lang="ar-IQ" dirty="0"/>
                    </a:p>
                  </a:txBody>
                  <a:tcPr/>
                </a:tc>
                <a:tc>
                  <a:txBody>
                    <a:bodyPr/>
                    <a:lstStyle/>
                    <a:p>
                      <a:pPr rtl="1"/>
                      <a:r>
                        <a:rPr lang="ar-IQ" dirty="0" smtClean="0"/>
                        <a:t>30000</a:t>
                      </a:r>
                      <a:endParaRPr lang="ar-IQ" dirty="0"/>
                    </a:p>
                  </a:txBody>
                  <a:tcPr/>
                </a:tc>
              </a:tr>
              <a:tr h="370840">
                <a:tc>
                  <a:txBody>
                    <a:bodyPr/>
                    <a:lstStyle/>
                    <a:p>
                      <a:pPr rtl="1"/>
                      <a:r>
                        <a:rPr lang="ar-IQ" dirty="0" smtClean="0"/>
                        <a:t>احتياطي قانوني</a:t>
                      </a:r>
                      <a:endParaRPr lang="ar-IQ" dirty="0"/>
                    </a:p>
                  </a:txBody>
                  <a:tcPr/>
                </a:tc>
                <a:tc>
                  <a:txBody>
                    <a:bodyPr/>
                    <a:lstStyle/>
                    <a:p>
                      <a:pPr rtl="1"/>
                      <a:r>
                        <a:rPr lang="ar-IQ" u="none" dirty="0" smtClean="0"/>
                        <a:t>2600</a:t>
                      </a:r>
                      <a:endParaRPr lang="ar-IQ" u="none" dirty="0"/>
                    </a:p>
                  </a:txBody>
                  <a:tcPr/>
                </a:tc>
                <a:tc>
                  <a:txBody>
                    <a:bodyPr/>
                    <a:lstStyle/>
                    <a:p>
                      <a:pPr rtl="1"/>
                      <a:r>
                        <a:rPr lang="ar-IQ" u="none" dirty="0" smtClean="0"/>
                        <a:t>1600</a:t>
                      </a:r>
                      <a:endParaRPr lang="ar-IQ" u="none" dirty="0"/>
                    </a:p>
                  </a:txBody>
                  <a:tcPr/>
                </a:tc>
                <a:tc>
                  <a:txBody>
                    <a:bodyPr/>
                    <a:lstStyle/>
                    <a:p>
                      <a:pPr rtl="1"/>
                      <a:r>
                        <a:rPr lang="ar-IQ" dirty="0" smtClean="0"/>
                        <a:t>1000</a:t>
                      </a:r>
                      <a:endParaRPr lang="ar-IQ" dirty="0"/>
                    </a:p>
                  </a:txBody>
                  <a:tcPr/>
                </a:tc>
              </a:tr>
              <a:tr h="370840">
                <a:tc>
                  <a:txBody>
                    <a:bodyPr/>
                    <a:lstStyle/>
                    <a:p>
                      <a:pPr rtl="1"/>
                      <a:r>
                        <a:rPr lang="ar-IQ" dirty="0" smtClean="0"/>
                        <a:t>احتياطي عام</a:t>
                      </a:r>
                      <a:endParaRPr lang="ar-IQ" dirty="0"/>
                    </a:p>
                  </a:txBody>
                  <a:tcPr/>
                </a:tc>
                <a:tc>
                  <a:txBody>
                    <a:bodyPr/>
                    <a:lstStyle/>
                    <a:p>
                      <a:pPr rtl="1"/>
                      <a:r>
                        <a:rPr lang="ar-IQ" dirty="0" smtClean="0"/>
                        <a:t>5200</a:t>
                      </a:r>
                      <a:endParaRPr lang="ar-IQ" dirty="0"/>
                    </a:p>
                  </a:txBody>
                  <a:tcPr/>
                </a:tc>
                <a:tc>
                  <a:txBody>
                    <a:bodyPr/>
                    <a:lstStyle/>
                    <a:p>
                      <a:pPr rtl="1"/>
                      <a:r>
                        <a:rPr lang="ar-IQ" dirty="0" smtClean="0"/>
                        <a:t>3200</a:t>
                      </a:r>
                      <a:endParaRPr lang="ar-IQ" dirty="0"/>
                    </a:p>
                  </a:txBody>
                  <a:tcPr/>
                </a:tc>
                <a:tc>
                  <a:txBody>
                    <a:bodyPr/>
                    <a:lstStyle/>
                    <a:p>
                      <a:pPr rtl="1"/>
                      <a:r>
                        <a:rPr lang="ar-IQ" dirty="0" smtClean="0"/>
                        <a:t>2000</a:t>
                      </a:r>
                      <a:endParaRPr lang="ar-IQ" dirty="0"/>
                    </a:p>
                  </a:txBody>
                  <a:tcPr/>
                </a:tc>
              </a:tr>
              <a:tr h="370840">
                <a:tc>
                  <a:txBody>
                    <a:bodyPr/>
                    <a:lstStyle/>
                    <a:p>
                      <a:pPr rtl="1"/>
                      <a:r>
                        <a:rPr lang="ar-IQ" dirty="0" smtClean="0"/>
                        <a:t>ارباح محتجزة</a:t>
                      </a:r>
                      <a:endParaRPr lang="ar-IQ" dirty="0"/>
                    </a:p>
                  </a:txBody>
                  <a:tcPr/>
                </a:tc>
                <a:tc>
                  <a:txBody>
                    <a:bodyPr/>
                    <a:lstStyle/>
                    <a:p>
                      <a:pPr rtl="1"/>
                      <a:r>
                        <a:rPr lang="ar-IQ" dirty="0" smtClean="0"/>
                        <a:t>15300</a:t>
                      </a:r>
                      <a:endParaRPr lang="ar-IQ" dirty="0"/>
                    </a:p>
                  </a:txBody>
                  <a:tcPr/>
                </a:tc>
                <a:tc>
                  <a:txBody>
                    <a:bodyPr/>
                    <a:lstStyle/>
                    <a:p>
                      <a:pPr rtl="1"/>
                      <a:r>
                        <a:rPr lang="ar-IQ" dirty="0" smtClean="0"/>
                        <a:t>13000</a:t>
                      </a:r>
                      <a:endParaRPr lang="ar-IQ" dirty="0"/>
                    </a:p>
                  </a:txBody>
                  <a:tcPr/>
                </a:tc>
                <a:tc>
                  <a:txBody>
                    <a:bodyPr/>
                    <a:lstStyle/>
                    <a:p>
                      <a:pPr rtl="1"/>
                      <a:r>
                        <a:rPr lang="ar-IQ" dirty="0" smtClean="0"/>
                        <a:t>2300</a:t>
                      </a:r>
                      <a:endParaRPr lang="ar-IQ" dirty="0"/>
                    </a:p>
                  </a:txBody>
                  <a:tcPr/>
                </a:tc>
              </a:tr>
              <a:tr h="370840">
                <a:tc>
                  <a:txBody>
                    <a:bodyPr/>
                    <a:lstStyle/>
                    <a:p>
                      <a:pPr rtl="1"/>
                      <a:r>
                        <a:rPr lang="ar-IQ" dirty="0" smtClean="0"/>
                        <a:t>مجموع الالتزامات وحقوق الملكية</a:t>
                      </a:r>
                      <a:endParaRPr lang="ar-IQ" dirty="0"/>
                    </a:p>
                  </a:txBody>
                  <a:tcPr/>
                </a:tc>
                <a:tc>
                  <a:txBody>
                    <a:bodyPr/>
                    <a:lstStyle/>
                    <a:p>
                      <a:pPr rtl="1"/>
                      <a:r>
                        <a:rPr lang="ar-IQ" u="sng" dirty="0" smtClean="0"/>
                        <a:t>585720</a:t>
                      </a:r>
                      <a:endParaRPr lang="ar-IQ" u="sng" dirty="0"/>
                    </a:p>
                  </a:txBody>
                  <a:tcPr/>
                </a:tc>
                <a:tc>
                  <a:txBody>
                    <a:bodyPr/>
                    <a:lstStyle/>
                    <a:p>
                      <a:pPr rtl="1"/>
                      <a:r>
                        <a:rPr lang="ar-IQ" u="sng" dirty="0" smtClean="0"/>
                        <a:t>483800</a:t>
                      </a:r>
                      <a:endParaRPr lang="ar-IQ" u="sng" dirty="0"/>
                    </a:p>
                  </a:txBody>
                  <a:tcPr/>
                </a:tc>
                <a:tc>
                  <a:txBody>
                    <a:bodyPr/>
                    <a:lstStyle/>
                    <a:p>
                      <a:pPr rtl="1"/>
                      <a:endParaRPr lang="ar-IQ" dirty="0"/>
                    </a:p>
                  </a:txBody>
                  <a:tcPr/>
                </a:tc>
              </a:tr>
              <a:tr h="370840">
                <a:tc gridSpan="4">
                  <a:txBody>
                    <a:bodyPr/>
                    <a:lstStyle/>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IQ" sz="1800" b="1" i="0" u="none" strike="noStrike" kern="1200" cap="none" spc="0" normalizeH="0" baseline="0" noProof="0" dirty="0" smtClean="0">
                          <a:ln>
                            <a:noFill/>
                          </a:ln>
                          <a:solidFill>
                            <a:prstClr val="black"/>
                          </a:solidFill>
                          <a:effectLst/>
                          <a:uLnTx/>
                          <a:uFillTx/>
                          <a:latin typeface="+mn-lt"/>
                          <a:ea typeface="Calibri"/>
                          <a:cs typeface="Times New Roman"/>
                        </a:rPr>
                        <a:t>وبلغ صافي الدخل 10000 دينار  في31</a:t>
                      </a:r>
                      <a:r>
                        <a:rPr kumimoji="0" lang="en-US" sz="1800" b="1" i="0" u="none" strike="noStrike" kern="1200" cap="none" spc="0" normalizeH="0" baseline="0" noProof="0" dirty="0" smtClean="0">
                          <a:ln>
                            <a:noFill/>
                          </a:ln>
                          <a:solidFill>
                            <a:prstClr val="black"/>
                          </a:solidFill>
                          <a:effectLst/>
                          <a:uLnTx/>
                          <a:uFillTx/>
                          <a:latin typeface="+mn-lt"/>
                          <a:ea typeface="Calibri"/>
                          <a:cs typeface="Times New Roman"/>
                        </a:rPr>
                        <a:t> / </a:t>
                      </a:r>
                      <a:r>
                        <a:rPr kumimoji="0" lang="ar-IQ" sz="1800" b="1" i="0" u="none" strike="noStrike" kern="1200" cap="none" spc="0" normalizeH="0" baseline="0" noProof="0" dirty="0" smtClean="0">
                          <a:ln>
                            <a:noFill/>
                          </a:ln>
                          <a:solidFill>
                            <a:prstClr val="black"/>
                          </a:solidFill>
                          <a:effectLst/>
                          <a:uLnTx/>
                          <a:uFillTx/>
                          <a:latin typeface="+mn-lt"/>
                          <a:ea typeface="Calibri"/>
                          <a:cs typeface="Times New Roman"/>
                        </a:rPr>
                        <a:t>12</a:t>
                      </a:r>
                      <a:r>
                        <a:rPr kumimoji="0" lang="en-US" sz="1800" b="1" i="0" u="none" strike="noStrike" kern="1200" cap="none" spc="0" normalizeH="0" baseline="0" noProof="0" dirty="0" smtClean="0">
                          <a:ln>
                            <a:noFill/>
                          </a:ln>
                          <a:solidFill>
                            <a:prstClr val="black"/>
                          </a:solidFill>
                          <a:effectLst/>
                          <a:uLnTx/>
                          <a:uFillTx/>
                          <a:latin typeface="+mn-lt"/>
                          <a:ea typeface="Calibri"/>
                          <a:cs typeface="Times New Roman"/>
                        </a:rPr>
                        <a:t> /  </a:t>
                      </a:r>
                      <a:r>
                        <a:rPr kumimoji="0" lang="ar-IQ" sz="1800" b="1" i="0" u="none" strike="noStrike" kern="1200" cap="none" spc="0" normalizeH="0" baseline="0" noProof="0" dirty="0" smtClean="0">
                          <a:ln>
                            <a:noFill/>
                          </a:ln>
                          <a:solidFill>
                            <a:prstClr val="black"/>
                          </a:solidFill>
                          <a:effectLst/>
                          <a:uLnTx/>
                          <a:uFillTx/>
                          <a:latin typeface="+mn-lt"/>
                          <a:ea typeface="Calibri"/>
                          <a:cs typeface="Times New Roman"/>
                        </a:rPr>
                        <a:t>2018</a:t>
                      </a:r>
                    </a:p>
                    <a:p>
                      <a:pPr marL="0" marR="0" lvl="0" indent="0" algn="just" defTabSz="914400" rtl="1" eaLnBrk="1" fontAlgn="auto" latinLnBrk="0" hangingPunct="1">
                        <a:lnSpc>
                          <a:spcPct val="115000"/>
                        </a:lnSpc>
                        <a:spcBef>
                          <a:spcPts val="0"/>
                        </a:spcBef>
                        <a:spcAft>
                          <a:spcPts val="1000"/>
                        </a:spcAft>
                        <a:buClrTx/>
                        <a:buSzTx/>
                        <a:buFontTx/>
                        <a:buNone/>
                        <a:tabLst/>
                        <a:defRPr/>
                      </a:pPr>
                      <a:r>
                        <a:rPr kumimoji="0" lang="ar-IQ" sz="1800" b="1" i="0" u="none" strike="noStrike" kern="1200" cap="none" spc="0" normalizeH="0" baseline="0" noProof="0" dirty="0" smtClean="0">
                          <a:ln>
                            <a:noFill/>
                          </a:ln>
                          <a:solidFill>
                            <a:prstClr val="black"/>
                          </a:solidFill>
                          <a:effectLst/>
                          <a:uLnTx/>
                          <a:uFillTx/>
                          <a:latin typeface="+mn-lt"/>
                          <a:ea typeface="Calibri"/>
                          <a:cs typeface="Times New Roman"/>
                        </a:rPr>
                        <a:t>, اندثار الاصول الثابتة 380 , ربح بيع السيارة 200</a:t>
                      </a:r>
                    </a:p>
                    <a:p>
                      <a:pPr rtl="1"/>
                      <a:endParaRPr lang="ar-IQ" dirty="0"/>
                    </a:p>
                  </a:txBody>
                  <a:tcPr/>
                </a:tc>
                <a:tc hMerge="1">
                  <a:txBody>
                    <a:bodyPr/>
                    <a:lstStyle/>
                    <a:p>
                      <a:pPr rtl="1"/>
                      <a:endParaRPr lang="ar-IQ" u="sng" dirty="0"/>
                    </a:p>
                  </a:txBody>
                  <a:tcPr/>
                </a:tc>
                <a:tc hMerge="1">
                  <a:txBody>
                    <a:bodyPr/>
                    <a:lstStyle/>
                    <a:p>
                      <a:pPr rtl="1"/>
                      <a:endParaRPr lang="ar-IQ" u="sng" dirty="0"/>
                    </a:p>
                  </a:txBody>
                  <a:tcPr/>
                </a:tc>
                <a:tc hMerge="1">
                  <a:txBody>
                    <a:bodyPr/>
                    <a:lstStyle/>
                    <a:p>
                      <a:pPr rtl="1"/>
                      <a:endParaRPr lang="ar-IQ" dirty="0"/>
                    </a:p>
                  </a:txBody>
                  <a:tcPr/>
                </a:tc>
              </a:tr>
            </a:tbl>
          </a:graphicData>
        </a:graphic>
      </p:graphicFrame>
    </p:spTree>
    <p:extLst>
      <p:ext uri="{BB962C8B-B14F-4D97-AF65-F5344CB8AC3E}">
        <p14:creationId xmlns:p14="http://schemas.microsoft.com/office/powerpoint/2010/main" val="354041166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139</a:t>
            </a:fld>
            <a:endParaRPr lang="ar-IQ" sz="1800" b="1" dirty="0">
              <a:solidFill>
                <a:prstClr val="black"/>
              </a:solidFill>
            </a:endParaRPr>
          </a:p>
        </p:txBody>
      </p:sp>
      <p:sp>
        <p:nvSpPr>
          <p:cNvPr id="3" name="TextBox 2"/>
          <p:cNvSpPr txBox="1"/>
          <p:nvPr/>
        </p:nvSpPr>
        <p:spPr>
          <a:xfrm>
            <a:off x="88438" y="383492"/>
            <a:ext cx="8900537" cy="483017"/>
          </a:xfrm>
          <a:prstGeom prst="rect">
            <a:avLst/>
          </a:prstGeom>
          <a:noFill/>
        </p:spPr>
        <p:txBody>
          <a:bodyPr wrap="square" rtlCol="1">
            <a:spAutoFit/>
          </a:bodyPr>
          <a:lstStyle/>
          <a:p>
            <a:pPr algn="just">
              <a:lnSpc>
                <a:spcPct val="115000"/>
              </a:lnSpc>
              <a:spcAft>
                <a:spcPts val="1000"/>
              </a:spcAft>
            </a:pPr>
            <a:r>
              <a:rPr lang="ar-IQ" sz="2400" b="1" dirty="0" smtClean="0">
                <a:solidFill>
                  <a:prstClr val="black"/>
                </a:solidFill>
                <a:ea typeface="Calibri"/>
                <a:cs typeface="Times New Roman"/>
              </a:rPr>
              <a:t>  </a:t>
            </a:r>
          </a:p>
        </p:txBody>
      </p:sp>
    </p:spTree>
    <p:extLst>
      <p:ext uri="{BB962C8B-B14F-4D97-AF65-F5344CB8AC3E}">
        <p14:creationId xmlns:p14="http://schemas.microsoft.com/office/powerpoint/2010/main" val="3737659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schemeClr val="tx1"/>
                </a:solidFill>
              </a:rPr>
              <a:pPr algn="ctr"/>
              <a:t>14</a:t>
            </a:fld>
            <a:endParaRPr lang="ar-IQ" sz="1800" b="1" dirty="0">
              <a:solidFill>
                <a:schemeClr val="tx1"/>
              </a:solidFill>
            </a:endParaRPr>
          </a:p>
        </p:txBody>
      </p:sp>
      <p:sp>
        <p:nvSpPr>
          <p:cNvPr id="2" name="TextBox 1"/>
          <p:cNvSpPr txBox="1"/>
          <p:nvPr/>
        </p:nvSpPr>
        <p:spPr>
          <a:xfrm>
            <a:off x="107504" y="332656"/>
            <a:ext cx="8856984" cy="8956298"/>
          </a:xfrm>
          <a:prstGeom prst="rect">
            <a:avLst/>
          </a:prstGeom>
          <a:noFill/>
        </p:spPr>
        <p:txBody>
          <a:bodyPr wrap="square" rtlCol="1">
            <a:spAutoFit/>
          </a:bodyPr>
          <a:lstStyle/>
          <a:p>
            <a:r>
              <a:rPr lang="ar-IQ" sz="2000" b="1" dirty="0">
                <a:solidFill>
                  <a:srgbClr val="FF0000"/>
                </a:solidFill>
                <a:latin typeface="Times New Roman"/>
                <a:ea typeface="Times New Roman"/>
                <a:cs typeface="Simplified Arabic"/>
              </a:rPr>
              <a:t>اولا-شعبة امانة الصندوق (في حالة استخدام العملة المحلية</a:t>
            </a:r>
            <a:r>
              <a:rPr lang="ar-IQ" sz="2000" b="1" dirty="0" smtClean="0">
                <a:solidFill>
                  <a:srgbClr val="FF0000"/>
                </a:solidFill>
                <a:latin typeface="Times New Roman"/>
                <a:ea typeface="Times New Roman"/>
                <a:cs typeface="Simplified Arabic"/>
              </a:rPr>
              <a:t>) </a:t>
            </a:r>
          </a:p>
          <a:p>
            <a:endParaRPr lang="ar-IQ" sz="2000" b="1" dirty="0" smtClean="0">
              <a:solidFill>
                <a:srgbClr val="FF0000"/>
              </a:solidFill>
              <a:latin typeface="Times New Roman"/>
              <a:ea typeface="Times New Roman"/>
              <a:cs typeface="Simplified Arabic"/>
            </a:endParaRPr>
          </a:p>
          <a:p>
            <a:endParaRPr lang="ar-IQ" sz="1600" dirty="0">
              <a:effectLst/>
              <a:latin typeface="Times New Roman"/>
              <a:ea typeface="Times New Roman"/>
              <a:cs typeface="Simplified Arabic"/>
            </a:endParaRPr>
          </a:p>
          <a:p>
            <a:r>
              <a:rPr lang="ar-IQ" sz="1600" dirty="0">
                <a:latin typeface="Times New Roman"/>
                <a:ea typeface="Times New Roman"/>
                <a:cs typeface="Simplified Arabic"/>
              </a:rPr>
              <a:t>أ‌-	</a:t>
            </a:r>
            <a:r>
              <a:rPr lang="ar-IQ" sz="2000" dirty="0">
                <a:latin typeface="Times New Roman"/>
                <a:ea typeface="Times New Roman"/>
                <a:cs typeface="Simplified Arabic"/>
              </a:rPr>
              <a:t>المصرف الرئيسي (المركز) </a:t>
            </a:r>
          </a:p>
          <a:p>
            <a:r>
              <a:rPr lang="ar-IQ" sz="2000" dirty="0">
                <a:latin typeface="Times New Roman"/>
                <a:ea typeface="Times New Roman"/>
                <a:cs typeface="Simplified Arabic"/>
              </a:rPr>
              <a:t>1)	عند استلام النقد من قبل البنك المركزي العراقي يكون القيد </a:t>
            </a:r>
          </a:p>
          <a:p>
            <a:r>
              <a:rPr lang="ar-IQ" sz="2000" dirty="0">
                <a:latin typeface="Times New Roman"/>
                <a:ea typeface="Times New Roman"/>
                <a:cs typeface="Simplified Arabic"/>
              </a:rPr>
              <a:t>   </a:t>
            </a:r>
            <a:r>
              <a:rPr lang="en-US" sz="2000" dirty="0">
                <a:latin typeface="Times New Roman"/>
                <a:ea typeface="Times New Roman"/>
                <a:cs typeface="Simplified Arabic"/>
              </a:rPr>
              <a:t>xx   </a:t>
            </a:r>
            <a:r>
              <a:rPr lang="ar-IQ" sz="2000" dirty="0">
                <a:latin typeface="Times New Roman"/>
                <a:ea typeface="Times New Roman"/>
                <a:cs typeface="Simplified Arabic"/>
              </a:rPr>
              <a:t>من حـ / نقد في الصندوق 181</a:t>
            </a:r>
          </a:p>
          <a:p>
            <a:r>
              <a:rPr lang="ar-IQ" sz="2000" dirty="0">
                <a:latin typeface="Times New Roman"/>
                <a:ea typeface="Times New Roman"/>
                <a:cs typeface="Simplified Arabic"/>
              </a:rPr>
              <a:t>                 </a:t>
            </a:r>
            <a:r>
              <a:rPr lang="en-US" sz="2000" dirty="0">
                <a:latin typeface="Times New Roman"/>
                <a:ea typeface="Times New Roman"/>
                <a:cs typeface="Simplified Arabic"/>
              </a:rPr>
              <a:t>xx  </a:t>
            </a:r>
            <a:r>
              <a:rPr lang="ar-IQ" sz="2000" dirty="0">
                <a:latin typeface="Times New Roman"/>
                <a:ea typeface="Times New Roman"/>
                <a:cs typeface="Simplified Arabic"/>
              </a:rPr>
              <a:t>الى حـ/ نقد لدى المصارف المحلية 183</a:t>
            </a:r>
          </a:p>
          <a:p>
            <a:r>
              <a:rPr lang="ar-IQ" sz="2000" dirty="0">
                <a:latin typeface="Times New Roman"/>
                <a:ea typeface="Times New Roman"/>
                <a:cs typeface="Simplified Arabic"/>
              </a:rPr>
              <a:t>-----------------------------------------------------------------</a:t>
            </a:r>
          </a:p>
          <a:p>
            <a:r>
              <a:rPr lang="ar-IQ" sz="2000" dirty="0">
                <a:latin typeface="Times New Roman"/>
                <a:ea typeface="Times New Roman"/>
                <a:cs typeface="Simplified Arabic"/>
              </a:rPr>
              <a:t>2)	عند تجهيز الفرع بالنقد يكون القيد </a:t>
            </a:r>
          </a:p>
          <a:p>
            <a:r>
              <a:rPr lang="en-US" sz="2000" dirty="0">
                <a:latin typeface="Times New Roman"/>
                <a:ea typeface="Times New Roman"/>
                <a:cs typeface="Simplified Arabic"/>
              </a:rPr>
              <a:t>xx   </a:t>
            </a:r>
            <a:r>
              <a:rPr lang="ar-IQ" sz="2000" dirty="0">
                <a:latin typeface="Times New Roman"/>
                <a:ea typeface="Times New Roman"/>
                <a:cs typeface="Simplified Arabic"/>
              </a:rPr>
              <a:t>من حـ / حسابات مدينة متبادلة (اسم الفرع) 163</a:t>
            </a:r>
          </a:p>
          <a:p>
            <a:r>
              <a:rPr lang="ar-IQ" sz="2000" dirty="0">
                <a:latin typeface="Times New Roman"/>
                <a:ea typeface="Times New Roman"/>
                <a:cs typeface="Simplified Arabic"/>
              </a:rPr>
              <a:t>                 </a:t>
            </a:r>
            <a:r>
              <a:rPr lang="en-US" sz="2000" dirty="0">
                <a:latin typeface="Times New Roman"/>
                <a:ea typeface="Times New Roman"/>
                <a:cs typeface="Simplified Arabic"/>
              </a:rPr>
              <a:t>xx </a:t>
            </a:r>
            <a:r>
              <a:rPr lang="ar-IQ" sz="2000" dirty="0">
                <a:latin typeface="Times New Roman"/>
                <a:ea typeface="Times New Roman"/>
                <a:cs typeface="Simplified Arabic"/>
              </a:rPr>
              <a:t>الى حـ / نقد في الصندوق 181</a:t>
            </a:r>
          </a:p>
          <a:p>
            <a:r>
              <a:rPr lang="ar-IQ" sz="2000" dirty="0">
                <a:latin typeface="Times New Roman"/>
                <a:ea typeface="Times New Roman"/>
                <a:cs typeface="Simplified Arabic"/>
              </a:rPr>
              <a:t>------------------------------------------ </a:t>
            </a:r>
          </a:p>
          <a:p>
            <a:endParaRPr lang="ar-IQ" sz="20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ar-IQ" sz="1600" dirty="0" smtClean="0">
              <a:latin typeface="Times New Roman"/>
              <a:ea typeface="Times New Roman"/>
              <a:cs typeface="Simplified Arabic"/>
            </a:endParaRPr>
          </a:p>
          <a:p>
            <a:endParaRPr lang="ar-IQ" sz="1600" dirty="0">
              <a:effectLst/>
              <a:latin typeface="Times New Roman"/>
              <a:ea typeface="Times New Roman"/>
              <a:cs typeface="Simplified Arabic"/>
            </a:endParaRPr>
          </a:p>
          <a:p>
            <a:endParaRPr lang="en-US" sz="1600" dirty="0">
              <a:effectLst/>
              <a:latin typeface="Times New Roman"/>
              <a:ea typeface="Times New Roman"/>
            </a:endParaRPr>
          </a:p>
        </p:txBody>
      </p:sp>
    </p:spTree>
    <p:extLst>
      <p:ext uri="{BB962C8B-B14F-4D97-AF65-F5344CB8AC3E}">
        <p14:creationId xmlns:p14="http://schemas.microsoft.com/office/powerpoint/2010/main" val="176301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15</a:t>
            </a:fld>
            <a:endParaRPr lang="ar-IQ" sz="1800" b="1" dirty="0">
              <a:solidFill>
                <a:prstClr val="black"/>
              </a:solidFill>
            </a:endParaRPr>
          </a:p>
        </p:txBody>
      </p:sp>
      <p:sp>
        <p:nvSpPr>
          <p:cNvPr id="2" name="TextBox 1"/>
          <p:cNvSpPr txBox="1"/>
          <p:nvPr/>
        </p:nvSpPr>
        <p:spPr>
          <a:xfrm>
            <a:off x="107504" y="332656"/>
            <a:ext cx="8856984" cy="4093428"/>
          </a:xfrm>
          <a:prstGeom prst="rect">
            <a:avLst/>
          </a:prstGeom>
          <a:noFill/>
        </p:spPr>
        <p:txBody>
          <a:bodyPr wrap="square" rtlCol="1">
            <a:spAutoFit/>
          </a:bodyPr>
          <a:lstStyle/>
          <a:p>
            <a:r>
              <a:rPr lang="ar-IQ" sz="2000" dirty="0">
                <a:solidFill>
                  <a:prstClr val="black"/>
                </a:solidFill>
                <a:latin typeface="Times New Roman"/>
                <a:ea typeface="Times New Roman"/>
                <a:cs typeface="Simplified Arabic"/>
              </a:rPr>
              <a:t>ب‌-	الفروع </a:t>
            </a:r>
          </a:p>
          <a:p>
            <a:r>
              <a:rPr lang="ar-IQ" sz="2000" dirty="0">
                <a:solidFill>
                  <a:prstClr val="black"/>
                </a:solidFill>
                <a:latin typeface="Times New Roman"/>
                <a:ea typeface="Times New Roman"/>
                <a:cs typeface="Simplified Arabic"/>
              </a:rPr>
              <a:t>1)	عند استلام فرع المصرف النقد المرسل من الادارة العامة بموجب الاشعار المدين يسجل القيد الاتي:</a:t>
            </a:r>
          </a:p>
          <a:p>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حـ / نقد في الصندوق 181</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الى/ حسابات مدينة متبادلة 163</a:t>
            </a:r>
          </a:p>
          <a:p>
            <a:r>
              <a:rPr lang="ar-IQ" sz="2000" dirty="0">
                <a:solidFill>
                  <a:prstClr val="black"/>
                </a:solidFill>
                <a:latin typeface="Times New Roman"/>
                <a:ea typeface="Times New Roman"/>
                <a:cs typeface="Simplified Arabic"/>
              </a:rPr>
              <a:t>------------------------------------------ </a:t>
            </a:r>
          </a:p>
          <a:p>
            <a:r>
              <a:rPr lang="ar-IQ" sz="2000" dirty="0">
                <a:solidFill>
                  <a:prstClr val="black"/>
                </a:solidFill>
                <a:latin typeface="Times New Roman"/>
                <a:ea typeface="Times New Roman"/>
                <a:cs typeface="Simplified Arabic"/>
              </a:rPr>
              <a:t>2)	عند دفع اي مبلغ  ( مدفوعات ) يكون القيد الاتي :</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الحساب المختص (ودائع ----الخ)</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نقد في الصندوق 181</a:t>
            </a:r>
          </a:p>
          <a:p>
            <a:r>
              <a:rPr lang="ar-IQ" sz="2000" dirty="0">
                <a:solidFill>
                  <a:prstClr val="black"/>
                </a:solidFill>
                <a:latin typeface="Times New Roman"/>
                <a:ea typeface="Times New Roman"/>
                <a:cs typeface="Simplified Arabic"/>
              </a:rPr>
              <a:t>------------------------------------------ </a:t>
            </a:r>
          </a:p>
          <a:p>
            <a:r>
              <a:rPr lang="ar-IQ" sz="2000" dirty="0">
                <a:solidFill>
                  <a:prstClr val="black"/>
                </a:solidFill>
                <a:latin typeface="Times New Roman"/>
                <a:ea typeface="Times New Roman"/>
                <a:cs typeface="Simplified Arabic"/>
              </a:rPr>
              <a:t>3)	عند ايداع مبالغ في الصندوق (مقبوضات) يكون القيد الاتي:</a:t>
            </a:r>
          </a:p>
          <a:p>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حـ / نقد في الصندوق 181</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الحساب المختص</a:t>
            </a:r>
          </a:p>
        </p:txBody>
      </p:sp>
    </p:spTree>
    <p:extLst>
      <p:ext uri="{BB962C8B-B14F-4D97-AF65-F5344CB8AC3E}">
        <p14:creationId xmlns:p14="http://schemas.microsoft.com/office/powerpoint/2010/main" val="2124946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16</a:t>
            </a:fld>
            <a:endParaRPr lang="ar-IQ" sz="1800" b="1" dirty="0">
              <a:solidFill>
                <a:prstClr val="black"/>
              </a:solidFill>
            </a:endParaRPr>
          </a:p>
        </p:txBody>
      </p:sp>
      <p:sp>
        <p:nvSpPr>
          <p:cNvPr id="2" name="TextBox 1"/>
          <p:cNvSpPr txBox="1"/>
          <p:nvPr/>
        </p:nvSpPr>
        <p:spPr>
          <a:xfrm>
            <a:off x="107504" y="1052736"/>
            <a:ext cx="8856984" cy="3785652"/>
          </a:xfrm>
          <a:prstGeom prst="rect">
            <a:avLst/>
          </a:prstGeom>
          <a:noFill/>
        </p:spPr>
        <p:txBody>
          <a:bodyPr wrap="square" rtlCol="1">
            <a:spAutoFit/>
          </a:bodyPr>
          <a:lstStyle/>
          <a:p>
            <a:r>
              <a:rPr lang="ar-IQ" sz="2000" dirty="0">
                <a:solidFill>
                  <a:prstClr val="black"/>
                </a:solidFill>
                <a:latin typeface="Times New Roman"/>
                <a:ea typeface="Times New Roman"/>
                <a:cs typeface="Simplified Arabic"/>
              </a:rPr>
              <a:t>4)	في نهاية اليوم يقوم امين الصندوق بأعداد قيدين منفصلين الاول بمجموع المقبوضات والثاني بمجموع المدفوعات</a:t>
            </a: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1)	المقبوضات </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a:t>
            </a:r>
            <a:r>
              <a:rPr lang="ar-IQ" sz="2000" dirty="0">
                <a:solidFill>
                  <a:prstClr val="black"/>
                </a:solidFill>
                <a:latin typeface="Times New Roman"/>
                <a:ea typeface="Times New Roman"/>
                <a:cs typeface="Simplified Arabic"/>
              </a:rPr>
              <a:t>من حـ/ نقد في الصندوق 181 </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الى/ المقبوضات النقدية (حسب نوع الحساب</a:t>
            </a:r>
            <a:r>
              <a:rPr lang="ar-IQ" sz="2000" dirty="0" smtClean="0">
                <a:solidFill>
                  <a:prstClr val="black"/>
                </a:solidFill>
                <a:latin typeface="Times New Roman"/>
                <a:ea typeface="Times New Roman"/>
                <a:cs typeface="Simplified Arabic"/>
              </a:rPr>
              <a:t>)</a:t>
            </a:r>
          </a:p>
          <a:p>
            <a:r>
              <a:rPr lang="ar-IQ" sz="2000" dirty="0" smtClean="0">
                <a:solidFill>
                  <a:prstClr val="black"/>
                </a:solidFill>
                <a:latin typeface="Times New Roman"/>
                <a:ea typeface="Times New Roman"/>
                <a:cs typeface="Simplified Arabic"/>
              </a:rPr>
              <a:t>----------------------------------------</a:t>
            </a:r>
            <a:endParaRPr lang="ar-IQ" sz="2000" dirty="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2)	المدفوعات </a:t>
            </a:r>
          </a:p>
          <a:p>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المدفوعات النقدية </a:t>
            </a: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حـ/ نقد في الصندوق </a:t>
            </a:r>
            <a:r>
              <a:rPr lang="ar-IQ" sz="2000" dirty="0" smtClean="0">
                <a:solidFill>
                  <a:prstClr val="black"/>
                </a:solidFill>
                <a:latin typeface="Times New Roman"/>
                <a:ea typeface="Times New Roman"/>
                <a:cs typeface="Simplified Arabic"/>
              </a:rPr>
              <a:t>181 </a:t>
            </a:r>
          </a:p>
          <a:p>
            <a:r>
              <a:rPr lang="ar-IQ" sz="2000" dirty="0" smtClean="0">
                <a:solidFill>
                  <a:prstClr val="black"/>
                </a:solidFill>
                <a:latin typeface="Times New Roman"/>
                <a:ea typeface="Times New Roman"/>
                <a:cs typeface="Simplified Arabic"/>
              </a:rPr>
              <a:t>----------------------------------------</a:t>
            </a:r>
            <a:endParaRPr lang="ar-IQ" sz="2000"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1255881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17</a:t>
            </a:fld>
            <a:endParaRPr lang="ar-IQ" sz="1800" b="1" dirty="0">
              <a:solidFill>
                <a:prstClr val="black"/>
              </a:solidFill>
            </a:endParaRPr>
          </a:p>
        </p:txBody>
      </p:sp>
      <p:sp>
        <p:nvSpPr>
          <p:cNvPr id="2" name="TextBox 1"/>
          <p:cNvSpPr txBox="1"/>
          <p:nvPr/>
        </p:nvSpPr>
        <p:spPr>
          <a:xfrm>
            <a:off x="107504" y="640232"/>
            <a:ext cx="8856984" cy="5016758"/>
          </a:xfrm>
          <a:prstGeom prst="rect">
            <a:avLst/>
          </a:prstGeom>
          <a:noFill/>
        </p:spPr>
        <p:txBody>
          <a:bodyPr wrap="square" rtlCol="1">
            <a:spAutoFit/>
          </a:bodyPr>
          <a:lstStyle/>
          <a:p>
            <a:r>
              <a:rPr lang="ar-IQ" sz="2000" dirty="0">
                <a:solidFill>
                  <a:prstClr val="black"/>
                </a:solidFill>
                <a:latin typeface="Times New Roman"/>
                <a:ea typeface="Times New Roman"/>
                <a:cs typeface="Simplified Arabic"/>
              </a:rPr>
              <a:t>ثانيا-شعبة امانة الصندوق (في حالة استخدام العملة الاجنبية - الاستيراد</a:t>
            </a:r>
            <a:r>
              <a:rPr lang="ar-IQ" sz="2000" dirty="0" smtClean="0">
                <a:solidFill>
                  <a:prstClr val="black"/>
                </a:solidFill>
                <a:latin typeface="Times New Roman"/>
                <a:ea typeface="Times New Roman"/>
                <a:cs typeface="Simplified Arabic"/>
              </a:rPr>
              <a:t>) </a:t>
            </a:r>
          </a:p>
          <a:p>
            <a:endParaRPr lang="ar-IQ" sz="2000" dirty="0">
              <a:solidFill>
                <a:prstClr val="black"/>
              </a:solidFill>
              <a:latin typeface="Times New Roman"/>
              <a:ea typeface="Times New Roman"/>
              <a:cs typeface="Simplified Arabic"/>
            </a:endParaRPr>
          </a:p>
          <a:p>
            <a:pPr marL="457200" indent="-457200">
              <a:buAutoNum type="arabic1Minus"/>
            </a:pPr>
            <a:r>
              <a:rPr lang="ar-IQ" sz="2000" dirty="0" smtClean="0">
                <a:solidFill>
                  <a:prstClr val="black"/>
                </a:solidFill>
                <a:latin typeface="Times New Roman"/>
                <a:ea typeface="Times New Roman"/>
                <a:cs typeface="Simplified Arabic"/>
              </a:rPr>
              <a:t>المصرف </a:t>
            </a:r>
            <a:r>
              <a:rPr lang="ar-IQ" sz="2000" dirty="0">
                <a:solidFill>
                  <a:prstClr val="black"/>
                </a:solidFill>
                <a:latin typeface="Times New Roman"/>
                <a:ea typeface="Times New Roman"/>
                <a:cs typeface="Simplified Arabic"/>
              </a:rPr>
              <a:t>الرئيسي (المركز) </a:t>
            </a:r>
            <a:endParaRPr lang="ar-IQ" sz="2000" dirty="0" smtClean="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1)	عند استلام النقد الاجنبي </a:t>
            </a:r>
          </a:p>
          <a:p>
            <a:r>
              <a:rPr lang="ar-IQ" sz="2000" dirty="0">
                <a:solidFill>
                  <a:prstClr val="black"/>
                </a:solidFill>
                <a:latin typeface="Times New Roman"/>
                <a:ea typeface="Times New Roman"/>
                <a:cs typeface="Simplified Arabic"/>
              </a:rPr>
              <a:t>من حـ/ اوراق نقدية اجنبية 186</a:t>
            </a:r>
          </a:p>
          <a:p>
            <a:r>
              <a:rPr lang="ar-IQ" sz="2000" dirty="0">
                <a:solidFill>
                  <a:prstClr val="black"/>
                </a:solidFill>
                <a:latin typeface="Times New Roman"/>
                <a:ea typeface="Times New Roman"/>
                <a:cs typeface="Simplified Arabic"/>
              </a:rPr>
              <a:t>           الى حـ/ نقد لدى المصارف </a:t>
            </a:r>
            <a:r>
              <a:rPr lang="ar-IQ" sz="2000" dirty="0" smtClean="0">
                <a:solidFill>
                  <a:prstClr val="black"/>
                </a:solidFill>
                <a:latin typeface="Times New Roman"/>
                <a:ea typeface="Times New Roman"/>
                <a:cs typeface="Simplified Arabic"/>
              </a:rPr>
              <a:t>الخارجية187</a:t>
            </a: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2)	عند تجهيز الفرع بالنقد الاجنبي </a:t>
            </a:r>
          </a:p>
          <a:p>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من حـ / حسابات مدينة متبادلة 163</a:t>
            </a:r>
          </a:p>
          <a:p>
            <a:r>
              <a:rPr lang="ar-IQ" sz="2000" dirty="0">
                <a:solidFill>
                  <a:prstClr val="black"/>
                </a:solidFill>
                <a:latin typeface="Times New Roman"/>
                <a:ea typeface="Times New Roman"/>
                <a:cs typeface="Simplified Arabic"/>
              </a:rPr>
              <a:t>                       من حـ/ اوراق نقدية اجنبية 186 </a:t>
            </a:r>
          </a:p>
          <a:p>
            <a:endParaRPr lang="ar-IQ" sz="2000" dirty="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 </a:t>
            </a:r>
            <a:r>
              <a:rPr lang="ar-IQ" sz="2000" dirty="0" smtClean="0">
                <a:solidFill>
                  <a:prstClr val="black"/>
                </a:solidFill>
                <a:latin typeface="Times New Roman"/>
                <a:ea typeface="Times New Roman"/>
                <a:cs typeface="Simplified Arabic"/>
              </a:rPr>
              <a:t> </a:t>
            </a:r>
            <a:endParaRPr lang="ar-IQ" sz="2000"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2198166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18</a:t>
            </a:fld>
            <a:endParaRPr lang="ar-IQ" sz="1800" b="1" dirty="0">
              <a:solidFill>
                <a:prstClr val="black"/>
              </a:solidFill>
            </a:endParaRPr>
          </a:p>
        </p:txBody>
      </p:sp>
      <p:sp>
        <p:nvSpPr>
          <p:cNvPr id="2" name="TextBox 1"/>
          <p:cNvSpPr txBox="1"/>
          <p:nvPr/>
        </p:nvSpPr>
        <p:spPr>
          <a:xfrm>
            <a:off x="107504" y="640232"/>
            <a:ext cx="8856984" cy="4708981"/>
          </a:xfrm>
          <a:prstGeom prst="rect">
            <a:avLst/>
          </a:prstGeom>
          <a:noFill/>
        </p:spPr>
        <p:txBody>
          <a:bodyPr wrap="square" rtlCol="1">
            <a:spAutoFit/>
          </a:bodyPr>
          <a:lstStyle/>
          <a:p>
            <a:r>
              <a:rPr lang="ar-IQ" sz="2000" dirty="0">
                <a:solidFill>
                  <a:prstClr val="black"/>
                </a:solidFill>
                <a:latin typeface="Times New Roman"/>
                <a:ea typeface="Times New Roman"/>
                <a:cs typeface="Simplified Arabic"/>
              </a:rPr>
              <a:t>ب-الفروع </a:t>
            </a:r>
          </a:p>
          <a:p>
            <a:r>
              <a:rPr lang="ar-IQ" sz="2000" dirty="0" smtClean="0">
                <a:solidFill>
                  <a:prstClr val="black"/>
                </a:solidFill>
                <a:latin typeface="Times New Roman"/>
                <a:ea typeface="Times New Roman"/>
                <a:cs typeface="Simplified Arabic"/>
              </a:rPr>
              <a:t>1)عند </a:t>
            </a:r>
            <a:r>
              <a:rPr lang="ar-IQ" sz="2000" dirty="0">
                <a:solidFill>
                  <a:prstClr val="black"/>
                </a:solidFill>
                <a:latin typeface="Times New Roman"/>
                <a:ea typeface="Times New Roman"/>
                <a:cs typeface="Simplified Arabic"/>
              </a:rPr>
              <a:t>بيع النقد الاجنبي </a:t>
            </a:r>
            <a:endParaRPr lang="ar-IQ" sz="2000" dirty="0" smtClean="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 </a:t>
            </a:r>
            <a:r>
              <a:rPr lang="en-US" sz="2000" dirty="0">
                <a:solidFill>
                  <a:prstClr val="black"/>
                </a:solidFill>
                <a:latin typeface="Times New Roman"/>
                <a:ea typeface="Times New Roman"/>
                <a:cs typeface="Simplified Arabic"/>
              </a:rPr>
              <a:t>xx</a:t>
            </a:r>
            <a:r>
              <a:rPr lang="ar-IQ" sz="2000" dirty="0">
                <a:solidFill>
                  <a:prstClr val="black"/>
                </a:solidFill>
                <a:latin typeface="Times New Roman"/>
                <a:ea typeface="Times New Roman"/>
                <a:cs typeface="Simplified Arabic"/>
              </a:rPr>
              <a:t>من حـ / نقد في الصندوق 181 </a:t>
            </a:r>
          </a:p>
          <a:p>
            <a:r>
              <a:rPr lang="ar-IQ" sz="2000" dirty="0">
                <a:solidFill>
                  <a:prstClr val="black"/>
                </a:solidFill>
                <a:latin typeface="Times New Roman"/>
                <a:ea typeface="Times New Roman"/>
                <a:cs typeface="Simplified Arabic"/>
              </a:rPr>
              <a:t>                  الى مذكورين</a:t>
            </a:r>
          </a:p>
          <a:p>
            <a:r>
              <a:rPr lang="en-US" sz="2000" dirty="0" smtClean="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حــ/  اوراق نقدية اجنبية 186 </a:t>
            </a:r>
          </a:p>
          <a:p>
            <a:r>
              <a:rPr lang="en-US" sz="2000" dirty="0">
                <a:solidFill>
                  <a:prstClr val="black"/>
                </a:solidFill>
                <a:latin typeface="Times New Roman"/>
                <a:ea typeface="Times New Roman"/>
                <a:cs typeface="Simplified Arabic"/>
              </a:rPr>
              <a:t>xx                       </a:t>
            </a:r>
            <a:r>
              <a:rPr lang="ar-IQ" sz="2000" dirty="0">
                <a:solidFill>
                  <a:prstClr val="black"/>
                </a:solidFill>
                <a:latin typeface="Times New Roman"/>
                <a:ea typeface="Times New Roman"/>
                <a:cs typeface="Simplified Arabic"/>
              </a:rPr>
              <a:t>حــ/  ايراد بيع وشراء الاوراق النقدية الاجنبية 4413 </a:t>
            </a:r>
            <a:endParaRPr lang="ar-IQ" sz="2000" dirty="0" smtClean="0">
              <a:solidFill>
                <a:prstClr val="black"/>
              </a:solidFill>
              <a:latin typeface="Times New Roman"/>
              <a:ea typeface="Times New Roman"/>
              <a:cs typeface="Simplified Arabic"/>
            </a:endParaRPr>
          </a:p>
          <a:p>
            <a:endParaRPr lang="ar-IQ" sz="2000" dirty="0">
              <a:solidFill>
                <a:prstClr val="black"/>
              </a:solidFill>
              <a:latin typeface="Times New Roman"/>
              <a:ea typeface="Times New Roman"/>
              <a:cs typeface="Simplified Arabic"/>
            </a:endParaRPr>
          </a:p>
          <a:p>
            <a:r>
              <a:rPr lang="ar-IQ" sz="2000" dirty="0">
                <a:solidFill>
                  <a:prstClr val="black"/>
                </a:solidFill>
                <a:latin typeface="Times New Roman"/>
                <a:ea typeface="Times New Roman"/>
                <a:cs typeface="Simplified Arabic"/>
              </a:rPr>
              <a:t>ج- عند  تصدير النقد الاجنبي من المصرف الرئيسي الى الخارج</a:t>
            </a:r>
          </a:p>
          <a:p>
            <a:r>
              <a:rPr lang="ar-IQ" sz="2000" dirty="0">
                <a:solidFill>
                  <a:prstClr val="black"/>
                </a:solidFill>
                <a:latin typeface="Times New Roman"/>
                <a:ea typeface="Times New Roman"/>
                <a:cs typeface="Simplified Arabic"/>
              </a:rPr>
              <a:t>	من حـ/ نقد لدى المصارف الخارجية187</a:t>
            </a:r>
          </a:p>
          <a:p>
            <a:r>
              <a:rPr lang="ar-IQ" sz="2000" dirty="0">
                <a:solidFill>
                  <a:prstClr val="black"/>
                </a:solidFill>
                <a:latin typeface="Times New Roman"/>
                <a:ea typeface="Times New Roman"/>
                <a:cs typeface="Simplified Arabic"/>
              </a:rPr>
              <a:t>                                الى/ اوراق نقدية اجنبية 186</a:t>
            </a:r>
          </a:p>
          <a:p>
            <a:r>
              <a:rPr lang="ar-IQ" sz="2000" dirty="0">
                <a:solidFill>
                  <a:prstClr val="black"/>
                </a:solidFill>
                <a:latin typeface="Times New Roman"/>
                <a:ea typeface="Times New Roman"/>
                <a:cs typeface="Simplified Arabic"/>
              </a:rPr>
              <a:t>د- عند استلام النقد الاجنبي ولكن بدون اشعار بالسحب يسجل القيد الاتي:</a:t>
            </a:r>
          </a:p>
          <a:p>
            <a:r>
              <a:rPr lang="ar-IQ" sz="2000" dirty="0">
                <a:solidFill>
                  <a:prstClr val="black"/>
                </a:solidFill>
                <a:latin typeface="Times New Roman"/>
                <a:ea typeface="Times New Roman"/>
                <a:cs typeface="Simplified Arabic"/>
              </a:rPr>
              <a:t>                  من حـ /اوراق نقدية اجنبية 186 </a:t>
            </a:r>
          </a:p>
          <a:p>
            <a:r>
              <a:rPr lang="ar-IQ" sz="2000" dirty="0">
                <a:solidFill>
                  <a:prstClr val="black"/>
                </a:solidFill>
                <a:latin typeface="Times New Roman"/>
                <a:ea typeface="Times New Roman"/>
                <a:cs typeface="Simplified Arabic"/>
              </a:rPr>
              <a:t>                               الى حـ/ دائنو العالم الخارجي 2618</a:t>
            </a:r>
          </a:p>
          <a:p>
            <a:endParaRPr lang="ar-IQ" sz="2000"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2168664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19</a:t>
            </a:fld>
            <a:endParaRPr lang="ar-IQ" sz="1800" b="1" dirty="0">
              <a:solidFill>
                <a:prstClr val="black"/>
              </a:solidFill>
            </a:endParaRPr>
          </a:p>
        </p:txBody>
      </p:sp>
      <p:sp>
        <p:nvSpPr>
          <p:cNvPr id="2" name="TextBox 1"/>
          <p:cNvSpPr txBox="1"/>
          <p:nvPr/>
        </p:nvSpPr>
        <p:spPr>
          <a:xfrm>
            <a:off x="107504" y="640232"/>
            <a:ext cx="8856984" cy="2616101"/>
          </a:xfrm>
          <a:prstGeom prst="rect">
            <a:avLst/>
          </a:prstGeom>
          <a:noFill/>
        </p:spPr>
        <p:txBody>
          <a:bodyPr wrap="square" rtlCol="1">
            <a:spAutoFit/>
          </a:bodyPr>
          <a:lstStyle/>
          <a:p>
            <a:r>
              <a:rPr lang="ar-IQ" sz="2400" b="1" dirty="0">
                <a:solidFill>
                  <a:srgbClr val="FF0000"/>
                </a:solidFill>
                <a:latin typeface="Times New Roman"/>
                <a:ea typeface="Times New Roman"/>
                <a:cs typeface="Simplified Arabic"/>
              </a:rPr>
              <a:t>كيفية استخراج الرصيد النقدي في بداية  ونهاية اليوم </a:t>
            </a:r>
          </a:p>
          <a:p>
            <a:r>
              <a:rPr lang="ar-IQ" sz="2000" b="1" dirty="0" smtClean="0">
                <a:solidFill>
                  <a:srgbClr val="7030A0"/>
                </a:solidFill>
                <a:latin typeface="Times New Roman"/>
                <a:ea typeface="Times New Roman"/>
                <a:cs typeface="Simplified Arabic"/>
              </a:rPr>
              <a:t>لرصيد </a:t>
            </a:r>
            <a:r>
              <a:rPr lang="ar-IQ" sz="2000" b="1" dirty="0">
                <a:solidFill>
                  <a:srgbClr val="7030A0"/>
                </a:solidFill>
                <a:latin typeface="Times New Roman"/>
                <a:ea typeface="Times New Roman"/>
                <a:cs typeface="Simplified Arabic"/>
              </a:rPr>
              <a:t>النقدي في الصندوق في بداية اليوم </a:t>
            </a:r>
            <a:r>
              <a:rPr lang="ar-IQ" sz="2000" dirty="0" smtClean="0">
                <a:solidFill>
                  <a:srgbClr val="7030A0"/>
                </a:solidFill>
                <a:latin typeface="Times New Roman"/>
                <a:ea typeface="Times New Roman"/>
                <a:cs typeface="Simplified Arabic"/>
              </a:rPr>
              <a:t>=</a:t>
            </a:r>
          </a:p>
          <a:p>
            <a:endParaRPr lang="ar-IQ" sz="2000" dirty="0">
              <a:solidFill>
                <a:prstClr val="black"/>
              </a:solidFill>
              <a:latin typeface="Times New Roman"/>
              <a:ea typeface="Times New Roman"/>
              <a:cs typeface="Simplified Arabic"/>
            </a:endParaRPr>
          </a:p>
          <a:p>
            <a:r>
              <a:rPr lang="ar-IQ" sz="2000" b="1" dirty="0">
                <a:solidFill>
                  <a:prstClr val="black"/>
                </a:solidFill>
                <a:latin typeface="Times New Roman"/>
                <a:ea typeface="Times New Roman"/>
                <a:cs typeface="Simplified Arabic"/>
              </a:rPr>
              <a:t>المبلغ المسحوب في بداية اليوم + المقبوضات – المدفوعات </a:t>
            </a:r>
            <a:endParaRPr lang="ar-IQ" sz="2000" b="1" dirty="0" smtClean="0">
              <a:solidFill>
                <a:prstClr val="black"/>
              </a:solidFill>
              <a:latin typeface="Times New Roman"/>
              <a:ea typeface="Times New Roman"/>
              <a:cs typeface="Simplified Arabic"/>
            </a:endParaRPr>
          </a:p>
          <a:p>
            <a:endParaRPr lang="ar-IQ" sz="2000" b="1" dirty="0">
              <a:solidFill>
                <a:prstClr val="black"/>
              </a:solidFill>
              <a:latin typeface="Times New Roman"/>
              <a:ea typeface="Times New Roman"/>
              <a:cs typeface="Simplified Arabic"/>
            </a:endParaRPr>
          </a:p>
          <a:p>
            <a:r>
              <a:rPr lang="ar-IQ" sz="2000" b="1" dirty="0" smtClean="0">
                <a:solidFill>
                  <a:srgbClr val="7030A0"/>
                </a:solidFill>
                <a:latin typeface="Times New Roman"/>
                <a:ea typeface="Times New Roman"/>
                <a:cs typeface="Simplified Arabic"/>
              </a:rPr>
              <a:t>رصيد </a:t>
            </a:r>
            <a:r>
              <a:rPr lang="ar-IQ" sz="2000" b="1" dirty="0">
                <a:solidFill>
                  <a:srgbClr val="7030A0"/>
                </a:solidFill>
                <a:latin typeface="Times New Roman"/>
                <a:ea typeface="Times New Roman"/>
                <a:cs typeface="Simplified Arabic"/>
              </a:rPr>
              <a:t>خزانة المصرف في نهاية اليوم=</a:t>
            </a:r>
          </a:p>
          <a:p>
            <a:r>
              <a:rPr lang="ar-IQ" sz="2000" b="1" dirty="0">
                <a:solidFill>
                  <a:prstClr val="black"/>
                </a:solidFill>
                <a:latin typeface="Times New Roman"/>
                <a:ea typeface="Times New Roman"/>
                <a:cs typeface="Simplified Arabic"/>
              </a:rPr>
              <a:t>رصيد الخزانة في اليوم السابق – المبلغ المسحوب بداية اليوم + رصيد النقد في الصندوق</a:t>
            </a:r>
          </a:p>
          <a:p>
            <a:endParaRPr lang="ar-IQ" sz="2000" b="1"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2775709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5127" name="Subtitle 2"/>
          <p:cNvSpPr txBox="1">
            <a:spLocks/>
          </p:cNvSpPr>
          <p:nvPr/>
        </p:nvSpPr>
        <p:spPr bwMode="auto">
          <a:xfrm>
            <a:off x="1187624" y="3619500"/>
            <a:ext cx="7751565" cy="1943100"/>
          </a:xfrm>
          <a:prstGeom prst="rect">
            <a:avLst/>
          </a:prstGeom>
          <a:noFill/>
          <a:ln w="9525">
            <a:noFill/>
            <a:miter lim="800000"/>
            <a:headEnd/>
            <a:tailEnd/>
          </a:ln>
        </p:spPr>
        <p:txBody>
          <a:bodyPr/>
          <a:lstStyle/>
          <a:p>
            <a:pPr rtl="0">
              <a:spcBef>
                <a:spcPct val="20000"/>
              </a:spcBef>
              <a:buFont typeface="Arial" pitchFamily="34" charset="0"/>
              <a:buNone/>
            </a:pPr>
            <a:endParaRPr lang="en-US" sz="2400" dirty="0">
              <a:solidFill>
                <a:srgbClr val="013E36"/>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الاولى الاطار النظري للمحاسبة المصرفية</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2</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2</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5127" name="Subtitle 2"/>
          <p:cNvSpPr txBox="1">
            <a:spLocks/>
          </p:cNvSpPr>
          <p:nvPr/>
        </p:nvSpPr>
        <p:spPr bwMode="auto">
          <a:xfrm>
            <a:off x="5170220" y="3619500"/>
            <a:ext cx="3768969" cy="1943100"/>
          </a:xfrm>
          <a:prstGeom prst="rect">
            <a:avLst/>
          </a:prstGeom>
          <a:noFill/>
          <a:ln w="9525">
            <a:noFill/>
            <a:miter lim="800000"/>
            <a:headEnd/>
            <a:tailEnd/>
          </a:ln>
        </p:spPr>
        <p:txBody>
          <a:bodyPr/>
          <a:lstStyle/>
          <a:p>
            <a:pPr algn="ctr" rtl="0">
              <a:spcBef>
                <a:spcPct val="20000"/>
              </a:spcBef>
              <a:buFont typeface="Arial" pitchFamily="34" charset="0"/>
              <a:buNone/>
            </a:pPr>
            <a:endParaRPr lang="en-US" sz="2400" dirty="0">
              <a:solidFill>
                <a:srgbClr val="013E36"/>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الثالثة </a:t>
            </a:r>
          </a:p>
          <a:p>
            <a:pPr algn="ctr"/>
            <a:r>
              <a:rPr lang="ar-IQ" sz="2800" b="1" dirty="0" smtClean="0">
                <a:solidFill>
                  <a:srgbClr val="BD13B1"/>
                </a:solidFill>
                <a:cs typeface="PT Bold Heading" pitchFamily="2" charset="-78"/>
              </a:rPr>
              <a:t>امثلة وتمارين  شعبة امانة الصندوق</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20</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20</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schemeClr val="tx1"/>
                </a:solidFill>
              </a:rPr>
              <a:pPr algn="ctr"/>
              <a:t>21</a:t>
            </a:fld>
            <a:endParaRPr lang="ar-IQ" sz="1800" b="1" dirty="0">
              <a:solidFill>
                <a:schemeClr val="tx1"/>
              </a:solidFill>
            </a:endParaRPr>
          </a:p>
        </p:txBody>
      </p:sp>
      <p:sp>
        <p:nvSpPr>
          <p:cNvPr id="2" name="TextBox 1"/>
          <p:cNvSpPr txBox="1"/>
          <p:nvPr/>
        </p:nvSpPr>
        <p:spPr>
          <a:xfrm>
            <a:off x="107504" y="332656"/>
            <a:ext cx="8784976" cy="741934"/>
          </a:xfrm>
          <a:prstGeom prst="rect">
            <a:avLst/>
          </a:prstGeom>
          <a:noFill/>
        </p:spPr>
        <p:txBody>
          <a:bodyPr wrap="square" rtlCol="1">
            <a:spAutoFit/>
          </a:bodyPr>
          <a:lstStyle/>
          <a:p>
            <a:r>
              <a:rPr lang="ar-IQ" sz="2800" b="1" u="sng" dirty="0">
                <a:solidFill>
                  <a:srgbClr val="FF0000"/>
                </a:solidFill>
                <a:cs typeface="PT Bold Heading" pitchFamily="2" charset="-78"/>
              </a:rPr>
              <a:t>المحاضرة </a:t>
            </a:r>
            <a:r>
              <a:rPr lang="ar-IQ" sz="2800" b="1" u="sng" dirty="0" smtClean="0">
                <a:solidFill>
                  <a:srgbClr val="FF0000"/>
                </a:solidFill>
                <a:cs typeface="PT Bold Heading" pitchFamily="2" charset="-78"/>
              </a:rPr>
              <a:t>الثالثة امثلة وتمارين</a:t>
            </a:r>
            <a:endParaRPr lang="en-US" sz="1200" dirty="0">
              <a:ea typeface="Calibri"/>
              <a:cs typeface="PT Bold Heading" pitchFamily="2" charset="-78"/>
            </a:endParaRPr>
          </a:p>
          <a:p>
            <a:pPr algn="just">
              <a:lnSpc>
                <a:spcPct val="106000"/>
              </a:lnSpc>
              <a:spcAft>
                <a:spcPts val="800"/>
              </a:spcAft>
            </a:pPr>
            <a:endParaRPr lang="en-US" sz="1400" b="1" dirty="0">
              <a:ea typeface="Calibri"/>
              <a:cs typeface="PT Bold Heading" pitchFamily="2" charset="-78"/>
            </a:endParaRPr>
          </a:p>
        </p:txBody>
      </p:sp>
      <p:sp>
        <p:nvSpPr>
          <p:cNvPr id="3" name="TextBox 2"/>
          <p:cNvSpPr txBox="1"/>
          <p:nvPr/>
        </p:nvSpPr>
        <p:spPr>
          <a:xfrm>
            <a:off x="395536" y="980728"/>
            <a:ext cx="8496944" cy="3046988"/>
          </a:xfrm>
          <a:prstGeom prst="rect">
            <a:avLst/>
          </a:prstGeom>
          <a:noFill/>
        </p:spPr>
        <p:txBody>
          <a:bodyPr wrap="square" rtlCol="1">
            <a:spAutoFit/>
          </a:bodyPr>
          <a:lstStyle/>
          <a:p>
            <a:pPr marL="358775" indent="-358775" algn="just"/>
            <a:r>
              <a:rPr lang="ar-IQ" sz="2400" b="1" dirty="0">
                <a:latin typeface="Times New Roman"/>
                <a:ea typeface="Times New Roman"/>
                <a:cs typeface="Traditional Arabic"/>
              </a:rPr>
              <a:t>مثال 1</a:t>
            </a:r>
          </a:p>
          <a:p>
            <a:pPr marL="358775" indent="-358775" algn="just"/>
            <a:r>
              <a:rPr lang="ar-IQ" sz="2400" b="1" dirty="0">
                <a:latin typeface="Times New Roman"/>
                <a:ea typeface="Times New Roman"/>
                <a:cs typeface="Traditional Arabic"/>
              </a:rPr>
              <a:t>1-	في 2/11/2017 استلمت الادارة العامة لمصرف الرافدين  نقد بمبلغ 20000000 دينار من البنك المركزي العراقي .</a:t>
            </a:r>
          </a:p>
          <a:p>
            <a:pPr marL="358775" indent="-358775" algn="just"/>
            <a:r>
              <a:rPr lang="ar-IQ" sz="2400" b="1" dirty="0">
                <a:latin typeface="Times New Roman"/>
                <a:ea typeface="Times New Roman"/>
                <a:cs typeface="Traditional Arabic"/>
              </a:rPr>
              <a:t>2-	في 4/ 11/ 2017 تم تجهيز مصرف الرافدين فرع الوزيرية بمبلغ 5000000 دينار من الادارة العامة لمصرف الرافدين.</a:t>
            </a:r>
          </a:p>
          <a:p>
            <a:pPr marL="358775" indent="-358775" algn="just"/>
            <a:r>
              <a:rPr lang="ar-IQ" sz="2400" b="1" dirty="0">
                <a:latin typeface="Times New Roman"/>
                <a:ea typeface="Times New Roman"/>
                <a:cs typeface="Traditional Arabic"/>
              </a:rPr>
              <a:t>3-	في 4/11 / 2017 تم سحب 2500000 دينار من الحساب الجاري المرقم 2455 لدى مصرف الرافدين فرع الوزيرية . </a:t>
            </a:r>
          </a:p>
          <a:p>
            <a:pPr marL="358775" indent="-358775" algn="just"/>
            <a:r>
              <a:rPr lang="ar-IQ" sz="2400" b="1" dirty="0">
                <a:latin typeface="Times New Roman"/>
                <a:ea typeface="Times New Roman"/>
                <a:cs typeface="Traditional Arabic"/>
              </a:rPr>
              <a:t>المطلوب تسجيل القيود اليومية اللازمة في مصرف الرافدين الادارة العامة وفرع الوزيرية </a:t>
            </a:r>
          </a:p>
        </p:txBody>
      </p:sp>
    </p:spTree>
    <p:extLst>
      <p:ext uri="{BB962C8B-B14F-4D97-AF65-F5344CB8AC3E}">
        <p14:creationId xmlns:p14="http://schemas.microsoft.com/office/powerpoint/2010/main" val="4145151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22</a:t>
            </a:fld>
            <a:endParaRPr lang="ar-IQ" sz="1800" b="1" dirty="0">
              <a:solidFill>
                <a:prstClr val="black"/>
              </a:solidFill>
            </a:endParaRPr>
          </a:p>
        </p:txBody>
      </p:sp>
      <p:sp>
        <p:nvSpPr>
          <p:cNvPr id="3" name="TextBox 2"/>
          <p:cNvSpPr txBox="1"/>
          <p:nvPr/>
        </p:nvSpPr>
        <p:spPr>
          <a:xfrm>
            <a:off x="395536" y="980728"/>
            <a:ext cx="8496944" cy="5047536"/>
          </a:xfrm>
          <a:prstGeom prst="rect">
            <a:avLst/>
          </a:prstGeom>
          <a:noFill/>
        </p:spPr>
        <p:txBody>
          <a:bodyPr wrap="square" rtlCol="1">
            <a:spAutoFit/>
          </a:bodyPr>
          <a:lstStyle/>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smtClean="0">
              <a:solidFill>
                <a:prstClr val="black"/>
              </a:solidFill>
              <a:latin typeface="Times New Roman"/>
              <a:ea typeface="Times New Roman"/>
              <a:cs typeface="Traditional Arabic"/>
            </a:endParaRPr>
          </a:p>
          <a:p>
            <a:pPr marL="358775" indent="-358775" algn="just"/>
            <a:endParaRPr lang="ar-IQ" sz="1400" b="1" dirty="0">
              <a:solidFill>
                <a:prstClr val="black"/>
              </a:solidFill>
              <a:latin typeface="Times New Roman"/>
              <a:ea typeface="Times New Roman"/>
              <a:cs typeface="Traditional Arabic"/>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165314"/>
            <a:ext cx="7756277" cy="467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61269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23</a:t>
            </a:fld>
            <a:endParaRPr lang="ar-IQ" sz="1800" b="1" dirty="0">
              <a:solidFill>
                <a:prstClr val="black"/>
              </a:solidFill>
            </a:endParaRPr>
          </a:p>
        </p:txBody>
      </p:sp>
      <p:sp>
        <p:nvSpPr>
          <p:cNvPr id="3" name="TextBox 2"/>
          <p:cNvSpPr txBox="1"/>
          <p:nvPr/>
        </p:nvSpPr>
        <p:spPr>
          <a:xfrm>
            <a:off x="395536" y="548680"/>
            <a:ext cx="8496944" cy="5927713"/>
          </a:xfrm>
          <a:prstGeom prst="rect">
            <a:avLst/>
          </a:prstGeom>
          <a:noFill/>
        </p:spPr>
        <p:txBody>
          <a:bodyPr wrap="square" rtlCol="1">
            <a:spAutoFit/>
          </a:bodyPr>
          <a:lstStyle/>
          <a:p>
            <a:pPr>
              <a:lnSpc>
                <a:spcPct val="115000"/>
              </a:lnSpc>
              <a:spcAft>
                <a:spcPts val="1000"/>
              </a:spcAft>
              <a:tabLst>
                <a:tab pos="4350385" algn="l"/>
              </a:tabLst>
            </a:pPr>
            <a:r>
              <a:rPr lang="ar-IQ" sz="1600" b="1" u="sng" dirty="0">
                <a:ea typeface="Calibri"/>
                <a:cs typeface="+mj-cs"/>
              </a:rPr>
              <a:t>مثال 2</a:t>
            </a:r>
            <a:endParaRPr lang="en-US" sz="1600" b="1" dirty="0">
              <a:ea typeface="Calibri"/>
              <a:cs typeface="+mj-cs"/>
            </a:endParaRPr>
          </a:p>
          <a:p>
            <a:pPr>
              <a:lnSpc>
                <a:spcPct val="115000"/>
              </a:lnSpc>
              <a:spcAft>
                <a:spcPts val="1000"/>
              </a:spcAft>
              <a:tabLst>
                <a:tab pos="4350385" algn="l"/>
              </a:tabLst>
            </a:pPr>
            <a:r>
              <a:rPr lang="ar-IQ" b="1" dirty="0">
                <a:ea typeface="Calibri"/>
                <a:cs typeface="+mj-cs"/>
              </a:rPr>
              <a:t>في 1</a:t>
            </a:r>
            <a:r>
              <a:rPr lang="en-US" b="1" dirty="0">
                <a:latin typeface="Times New Roman"/>
                <a:ea typeface="Calibri"/>
                <a:cs typeface="+mj-cs"/>
              </a:rPr>
              <a:t>/</a:t>
            </a:r>
            <a:r>
              <a:rPr lang="ar-IQ" b="1" dirty="0">
                <a:ea typeface="Calibri"/>
                <a:cs typeface="+mj-cs"/>
              </a:rPr>
              <a:t>3</a:t>
            </a:r>
            <a:r>
              <a:rPr lang="en-US" b="1" dirty="0">
                <a:latin typeface="Times New Roman"/>
                <a:ea typeface="Calibri"/>
                <a:cs typeface="+mj-cs"/>
              </a:rPr>
              <a:t>/</a:t>
            </a:r>
            <a:r>
              <a:rPr lang="ar-IQ" b="1" dirty="0">
                <a:ea typeface="Calibri"/>
                <a:cs typeface="+mj-cs"/>
              </a:rPr>
              <a:t>2017 كان الموجود النقدي في خزانة مصرف الرشيد الرئيسي19000000 دينار وقد تمت العمليات ادناه في ذلك اليوم :</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سحب امين الصندوق من الخزانة في بداية اليوم مبلغ 2500000 دينار.</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كانت المقبوضات النقدية في ذلك اليوم  كالاتي:</a:t>
            </a:r>
            <a:endParaRPr lang="en-US" b="1" dirty="0">
              <a:ea typeface="Calibri"/>
              <a:cs typeface="+mj-cs"/>
            </a:endParaRPr>
          </a:p>
          <a:p>
            <a:pPr marL="342900" lvl="0" indent="-342900">
              <a:lnSpc>
                <a:spcPct val="115000"/>
              </a:lnSpc>
              <a:buFont typeface="+mj-cs"/>
              <a:buAutoNum type="arabic1Minus"/>
              <a:tabLst>
                <a:tab pos="4350385" algn="l"/>
              </a:tabLst>
            </a:pPr>
            <a:r>
              <a:rPr lang="ar-IQ" b="1" dirty="0">
                <a:ea typeface="Calibri"/>
                <a:cs typeface="+mj-cs"/>
              </a:rPr>
              <a:t>1300000 دينار ايداعات في الحسابات الجارية الدائنة</a:t>
            </a:r>
            <a:endParaRPr lang="en-US" b="1" dirty="0">
              <a:ea typeface="Calibri"/>
              <a:cs typeface="+mj-cs"/>
            </a:endParaRPr>
          </a:p>
          <a:p>
            <a:pPr marL="342900" lvl="0" indent="-342900">
              <a:lnSpc>
                <a:spcPct val="115000"/>
              </a:lnSpc>
              <a:buFont typeface="+mj-cs"/>
              <a:buAutoNum type="arabic1Minus"/>
              <a:tabLst>
                <a:tab pos="4350385" algn="l"/>
              </a:tabLst>
            </a:pPr>
            <a:r>
              <a:rPr lang="ar-IQ" b="1" dirty="0">
                <a:ea typeface="Calibri"/>
                <a:cs typeface="+mj-cs"/>
              </a:rPr>
              <a:t>1150000 دينار عن ايداع في حساب التوفير قطاع حكومي</a:t>
            </a:r>
            <a:endParaRPr lang="en-US" b="1" dirty="0">
              <a:ea typeface="Calibri"/>
              <a:cs typeface="+mj-cs"/>
            </a:endParaRPr>
          </a:p>
          <a:p>
            <a:pPr marL="342900" lvl="0" indent="-342900">
              <a:lnSpc>
                <a:spcPct val="115000"/>
              </a:lnSpc>
              <a:buFont typeface="+mj-cs"/>
              <a:buAutoNum type="arabic1Minus"/>
              <a:tabLst>
                <a:tab pos="4350385" algn="l"/>
              </a:tabLst>
            </a:pPr>
            <a:r>
              <a:rPr lang="ar-IQ" b="1" dirty="0">
                <a:ea typeface="Calibri"/>
                <a:cs typeface="+mj-cs"/>
              </a:rPr>
              <a:t>1750000  دينار ايداعات نقدية ثابتة</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كانت المدفوعات النقدية في نفس اليوم :</a:t>
            </a:r>
            <a:endParaRPr lang="en-US" b="1" dirty="0">
              <a:ea typeface="Calibri"/>
              <a:cs typeface="+mj-cs"/>
            </a:endParaRPr>
          </a:p>
          <a:p>
            <a:pPr marL="342900" lvl="0" indent="-342900">
              <a:lnSpc>
                <a:spcPct val="115000"/>
              </a:lnSpc>
              <a:buFont typeface="+mj-cs"/>
              <a:buAutoNum type="arabic1Minus"/>
              <a:tabLst>
                <a:tab pos="4350385" algn="l"/>
              </a:tabLst>
            </a:pPr>
            <a:r>
              <a:rPr lang="ar-IQ" b="1" dirty="0">
                <a:ea typeface="Calibri"/>
                <a:cs typeface="+mj-cs"/>
              </a:rPr>
              <a:t>1180000  دينار عن مسحوبات الحسابات الجارية الدائنة قطاع خاص </a:t>
            </a:r>
            <a:endParaRPr lang="en-US" b="1" dirty="0">
              <a:ea typeface="Calibri"/>
              <a:cs typeface="+mj-cs"/>
            </a:endParaRPr>
          </a:p>
          <a:p>
            <a:pPr marL="342900" lvl="0" indent="-342900">
              <a:lnSpc>
                <a:spcPct val="115000"/>
              </a:lnSpc>
              <a:buFont typeface="+mj-cs"/>
              <a:buAutoNum type="arabic1Minus"/>
              <a:tabLst>
                <a:tab pos="4350385" algn="l"/>
              </a:tabLst>
            </a:pPr>
            <a:r>
              <a:rPr lang="ar-IQ" b="1" dirty="0">
                <a:ea typeface="Calibri"/>
                <a:cs typeface="+mj-cs"/>
              </a:rPr>
              <a:t>1450000 دينار عن مسحوبات من حسابات التوفير</a:t>
            </a:r>
            <a:endParaRPr lang="en-US" b="1" dirty="0">
              <a:ea typeface="Calibri"/>
              <a:cs typeface="+mj-cs"/>
            </a:endParaRPr>
          </a:p>
          <a:p>
            <a:pPr marL="685800">
              <a:lnSpc>
                <a:spcPct val="115000"/>
              </a:lnSpc>
              <a:tabLst>
                <a:tab pos="4350385" algn="l"/>
              </a:tabLst>
            </a:pPr>
            <a:r>
              <a:rPr lang="ar-IQ" b="1" dirty="0">
                <a:ea typeface="Calibri"/>
                <a:cs typeface="+mj-cs"/>
              </a:rPr>
              <a:t> </a:t>
            </a:r>
            <a:endParaRPr lang="en-US" b="1" dirty="0">
              <a:ea typeface="Calibri"/>
              <a:cs typeface="+mj-cs"/>
            </a:endParaRPr>
          </a:p>
          <a:p>
            <a:pPr marL="386080" indent="-450215">
              <a:lnSpc>
                <a:spcPct val="115000"/>
              </a:lnSpc>
              <a:tabLst>
                <a:tab pos="4350385" algn="l"/>
              </a:tabLst>
            </a:pPr>
            <a:r>
              <a:rPr lang="ar-IQ" b="1" dirty="0">
                <a:ea typeface="Calibri"/>
                <a:cs typeface="+mj-cs"/>
              </a:rPr>
              <a:t>المطلوب </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اجراء القيود اللازمة للعمليات المصرفية اعلاه في شعبة امانة الصندوق.</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اجراء القيود المحاسبية الخاصة بأمين الصندوق.</a:t>
            </a:r>
            <a:endParaRPr lang="en-US" b="1" dirty="0">
              <a:ea typeface="Calibri"/>
              <a:cs typeface="+mj-cs"/>
            </a:endParaRPr>
          </a:p>
          <a:p>
            <a:pPr marL="342900" lvl="0" indent="-342900">
              <a:lnSpc>
                <a:spcPct val="115000"/>
              </a:lnSpc>
              <a:buFont typeface="+mj-lt"/>
              <a:buAutoNum type="arabicPeriod"/>
              <a:tabLst>
                <a:tab pos="4350385" algn="l"/>
              </a:tabLst>
            </a:pPr>
            <a:r>
              <a:rPr lang="ar-IQ" b="1" dirty="0">
                <a:ea typeface="Calibri"/>
                <a:cs typeface="+mj-cs"/>
              </a:rPr>
              <a:t>استخراج الرصيد الدفتري للنقد في الصندوق وفي الخزانة نهاية اليوم.</a:t>
            </a:r>
            <a:endParaRPr lang="en-US" b="1" dirty="0">
              <a:ea typeface="Calibri"/>
              <a:cs typeface="+mj-cs"/>
            </a:endParaRPr>
          </a:p>
          <a:p>
            <a:pPr marL="116205">
              <a:lnSpc>
                <a:spcPct val="115000"/>
              </a:lnSpc>
              <a:tabLst>
                <a:tab pos="4350385" algn="l"/>
              </a:tabLst>
            </a:pPr>
            <a:r>
              <a:rPr lang="ar-IQ" b="1" dirty="0">
                <a:ea typeface="Calibri"/>
                <a:cs typeface="+mj-cs"/>
              </a:rPr>
              <a:t> </a:t>
            </a:r>
            <a:endParaRPr lang="en-US" b="1" dirty="0">
              <a:ea typeface="Calibri"/>
              <a:cs typeface="+mj-cs"/>
            </a:endParaRPr>
          </a:p>
          <a:p>
            <a:pPr marL="116205">
              <a:lnSpc>
                <a:spcPct val="115000"/>
              </a:lnSpc>
              <a:spcAft>
                <a:spcPts val="1000"/>
              </a:spcAft>
              <a:tabLst>
                <a:tab pos="4350385" algn="l"/>
              </a:tabLst>
            </a:pPr>
            <a:r>
              <a:rPr lang="ar-IQ" sz="1200" b="1" dirty="0">
                <a:ea typeface="Calibri"/>
                <a:cs typeface="Times New Roman"/>
              </a:rPr>
              <a:t> </a:t>
            </a:r>
            <a:endParaRPr lang="en-US" sz="1050" dirty="0">
              <a:ea typeface="Calibri"/>
              <a:cs typeface="Arial"/>
            </a:endParaRPr>
          </a:p>
        </p:txBody>
      </p:sp>
    </p:spTree>
    <p:extLst>
      <p:ext uri="{BB962C8B-B14F-4D97-AF65-F5344CB8AC3E}">
        <p14:creationId xmlns:p14="http://schemas.microsoft.com/office/powerpoint/2010/main" val="2069969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24</a:t>
            </a:fld>
            <a:endParaRPr lang="ar-IQ" sz="1800" b="1" dirty="0">
              <a:solidFill>
                <a:prstClr val="black"/>
              </a:solidFill>
            </a:endParaRPr>
          </a:p>
        </p:txBody>
      </p:sp>
      <p:sp>
        <p:nvSpPr>
          <p:cNvPr id="3" name="TextBox 2"/>
          <p:cNvSpPr txBox="1"/>
          <p:nvPr/>
        </p:nvSpPr>
        <p:spPr>
          <a:xfrm>
            <a:off x="395536" y="548680"/>
            <a:ext cx="8496944" cy="6144246"/>
          </a:xfrm>
          <a:prstGeom prst="rect">
            <a:avLst/>
          </a:prstGeom>
          <a:noFill/>
        </p:spPr>
        <p:txBody>
          <a:bodyPr wrap="square" rtlCol="1">
            <a:spAutoFit/>
          </a:bodyPr>
          <a:lstStyle/>
          <a:p>
            <a:pPr marL="685800">
              <a:lnSpc>
                <a:spcPct val="115000"/>
              </a:lnSpc>
              <a:tabLst>
                <a:tab pos="4350385" algn="l"/>
              </a:tabLst>
            </a:pPr>
            <a:r>
              <a:rPr lang="ar-IQ" b="1" dirty="0" smtClean="0">
                <a:ea typeface="Calibri"/>
                <a:cs typeface="Times New Roman"/>
              </a:rPr>
              <a:t>اولا – </a:t>
            </a:r>
            <a:endParaRPr lang="en-US" b="1" dirty="0">
              <a:ea typeface="Calibri"/>
              <a:cs typeface="Arial"/>
            </a:endParaRPr>
          </a:p>
          <a:p>
            <a:pPr marL="342900" lvl="0" indent="-342900">
              <a:lnSpc>
                <a:spcPct val="115000"/>
              </a:lnSpc>
              <a:buFont typeface="+mj-lt"/>
              <a:buAutoNum type="arabicParenR"/>
              <a:tabLst>
                <a:tab pos="4350385" algn="l"/>
              </a:tabLst>
            </a:pPr>
            <a:r>
              <a:rPr lang="ar-IQ" b="1" dirty="0">
                <a:ea typeface="Calibri"/>
                <a:cs typeface="Times New Roman"/>
              </a:rPr>
              <a:t>المقبوضات </a:t>
            </a:r>
            <a:endParaRPr lang="en-US" b="1" dirty="0">
              <a:ea typeface="Calibri"/>
              <a:cs typeface="Arial"/>
            </a:endParaRPr>
          </a:p>
          <a:p>
            <a:pPr marL="914400">
              <a:lnSpc>
                <a:spcPct val="115000"/>
              </a:lnSpc>
              <a:tabLst>
                <a:tab pos="4350385" algn="l"/>
              </a:tabLst>
            </a:pPr>
            <a:r>
              <a:rPr lang="ar-IQ" b="1" dirty="0">
                <a:ea typeface="Calibri"/>
                <a:cs typeface="Times New Roman"/>
              </a:rPr>
              <a:t>1300000 من</a:t>
            </a:r>
            <a:r>
              <a:rPr lang="en-US" b="1" dirty="0">
                <a:latin typeface="Times New Roman"/>
                <a:ea typeface="Calibri"/>
                <a:cs typeface="Arial"/>
              </a:rPr>
              <a:t>/</a:t>
            </a:r>
            <a:r>
              <a:rPr lang="ar-IQ" b="1" dirty="0">
                <a:ea typeface="Calibri"/>
                <a:cs typeface="Times New Roman"/>
              </a:rPr>
              <a:t> حـ نقد في الصندوق 181 </a:t>
            </a:r>
            <a:endParaRPr lang="en-US" b="1" dirty="0">
              <a:ea typeface="Calibri"/>
              <a:cs typeface="Arial"/>
            </a:endParaRPr>
          </a:p>
          <a:p>
            <a:pPr marL="457200" marR="914400">
              <a:lnSpc>
                <a:spcPct val="115000"/>
              </a:lnSpc>
              <a:spcAft>
                <a:spcPts val="1000"/>
              </a:spcAft>
              <a:tabLst>
                <a:tab pos="4350385" algn="l"/>
              </a:tabLst>
            </a:pPr>
            <a:r>
              <a:rPr lang="ar-IQ" b="1" dirty="0">
                <a:ea typeface="Calibri"/>
                <a:cs typeface="Times New Roman"/>
              </a:rPr>
              <a:t>                        1300000 الى حـ</a:t>
            </a:r>
            <a:r>
              <a:rPr lang="en-US" b="1" dirty="0">
                <a:latin typeface="Times New Roman"/>
                <a:ea typeface="Calibri"/>
                <a:cs typeface="Arial"/>
              </a:rPr>
              <a:t>/</a:t>
            </a:r>
            <a:r>
              <a:rPr lang="ar-IQ" b="1" dirty="0">
                <a:ea typeface="Calibri"/>
                <a:cs typeface="Times New Roman"/>
              </a:rPr>
              <a:t> الحسابات الجارية الدائنة (قطاع حكومي) 2511 </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1150000 من </a:t>
            </a:r>
            <a:r>
              <a:rPr lang="en-US" b="1" dirty="0">
                <a:latin typeface="Times New Roman"/>
                <a:ea typeface="Calibri"/>
                <a:cs typeface="Arial"/>
              </a:rPr>
              <a:t>/</a:t>
            </a:r>
            <a:r>
              <a:rPr lang="ar-IQ" b="1" dirty="0">
                <a:ea typeface="Calibri"/>
                <a:cs typeface="Times New Roman"/>
              </a:rPr>
              <a:t> حـ نقد في الصندوق 181</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1150000 الى حـ </a:t>
            </a:r>
            <a:r>
              <a:rPr lang="en-US" b="1" dirty="0">
                <a:latin typeface="Times New Roman"/>
                <a:ea typeface="Calibri"/>
                <a:cs typeface="Arial"/>
              </a:rPr>
              <a:t>/</a:t>
            </a:r>
            <a:r>
              <a:rPr lang="ar-IQ" b="1" dirty="0">
                <a:ea typeface="Calibri"/>
                <a:cs typeface="Times New Roman"/>
              </a:rPr>
              <a:t> حسابات التوفير 2521 </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    </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1750000 من حـ </a:t>
            </a:r>
            <a:r>
              <a:rPr lang="en-US" b="1" dirty="0">
                <a:latin typeface="Times New Roman"/>
                <a:ea typeface="Calibri"/>
                <a:cs typeface="Arial"/>
              </a:rPr>
              <a:t>/</a:t>
            </a:r>
            <a:r>
              <a:rPr lang="ar-IQ" b="1" dirty="0">
                <a:ea typeface="Calibri"/>
                <a:cs typeface="Times New Roman"/>
              </a:rPr>
              <a:t> نقد في الصندوق 181 </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1750000الى حـ </a:t>
            </a:r>
            <a:r>
              <a:rPr lang="en-US" b="1" dirty="0">
                <a:latin typeface="Times New Roman"/>
                <a:ea typeface="Calibri"/>
                <a:cs typeface="Arial"/>
              </a:rPr>
              <a:t>/</a:t>
            </a:r>
            <a:r>
              <a:rPr lang="ar-IQ" b="1" dirty="0">
                <a:ea typeface="Calibri"/>
                <a:cs typeface="Times New Roman"/>
              </a:rPr>
              <a:t> الودائع الثابتة 2531 </a:t>
            </a:r>
            <a:endParaRPr lang="en-US" b="1" dirty="0">
              <a:ea typeface="Calibri"/>
              <a:cs typeface="Arial"/>
            </a:endParaRPr>
          </a:p>
          <a:p>
            <a:pPr>
              <a:lnSpc>
                <a:spcPct val="115000"/>
              </a:lnSpc>
              <a:spcAft>
                <a:spcPts val="1000"/>
              </a:spcAft>
              <a:tabLst>
                <a:tab pos="1076325" algn="l"/>
              </a:tabLst>
            </a:pPr>
            <a:r>
              <a:rPr lang="ar-IQ" b="1" dirty="0">
                <a:ea typeface="Calibri"/>
                <a:cs typeface="Times New Roman"/>
              </a:rPr>
              <a:t>                    ------------------------------------------------------------------------------------</a:t>
            </a:r>
            <a:endParaRPr lang="en-US" b="1" dirty="0">
              <a:ea typeface="Calibri"/>
              <a:cs typeface="Arial"/>
            </a:endParaRPr>
          </a:p>
          <a:p>
            <a:pPr marL="342900" lvl="0" indent="-342900">
              <a:lnSpc>
                <a:spcPct val="115000"/>
              </a:lnSpc>
              <a:buFont typeface="+mj-lt"/>
              <a:buAutoNum type="arabicParenR"/>
              <a:tabLst>
                <a:tab pos="1076325" algn="l"/>
              </a:tabLst>
            </a:pPr>
            <a:r>
              <a:rPr lang="ar-IQ" b="1" dirty="0">
                <a:ea typeface="Calibri"/>
                <a:cs typeface="Times New Roman"/>
              </a:rPr>
              <a:t>المدفوعات </a:t>
            </a:r>
            <a:endParaRPr lang="en-US" b="1" dirty="0">
              <a:ea typeface="Calibri"/>
              <a:cs typeface="Arial"/>
            </a:endParaRPr>
          </a:p>
          <a:p>
            <a:pPr marL="914400">
              <a:lnSpc>
                <a:spcPct val="115000"/>
              </a:lnSpc>
              <a:tabLst>
                <a:tab pos="1076325" algn="l"/>
              </a:tabLst>
            </a:pPr>
            <a:r>
              <a:rPr lang="ar-IQ" b="1" dirty="0">
                <a:ea typeface="Calibri"/>
                <a:cs typeface="Times New Roman"/>
              </a:rPr>
              <a:t>1180000 من حـ</a:t>
            </a:r>
            <a:r>
              <a:rPr lang="en-US" b="1" dirty="0">
                <a:latin typeface="Times New Roman"/>
                <a:ea typeface="Calibri"/>
                <a:cs typeface="Arial"/>
              </a:rPr>
              <a:t>/</a:t>
            </a:r>
            <a:r>
              <a:rPr lang="ar-IQ" b="1" dirty="0">
                <a:ea typeface="Calibri"/>
                <a:cs typeface="Times New Roman"/>
              </a:rPr>
              <a:t> حسابات جارية دائنة (قطاع خاص) 2517</a:t>
            </a:r>
            <a:endParaRPr lang="en-US" b="1" dirty="0">
              <a:ea typeface="Calibri"/>
              <a:cs typeface="Arial"/>
            </a:endParaRPr>
          </a:p>
          <a:p>
            <a:pPr marL="457200" marR="914400">
              <a:lnSpc>
                <a:spcPct val="115000"/>
              </a:lnSpc>
              <a:tabLst>
                <a:tab pos="1076325" algn="l"/>
              </a:tabLst>
            </a:pPr>
            <a:r>
              <a:rPr lang="ar-IQ" b="1" dirty="0">
                <a:ea typeface="Calibri"/>
                <a:cs typeface="Times New Roman"/>
              </a:rPr>
              <a:t>                        1180000 الى حـ </a:t>
            </a:r>
            <a:r>
              <a:rPr lang="en-US" b="1" dirty="0">
                <a:latin typeface="Times New Roman"/>
                <a:ea typeface="Calibri"/>
                <a:cs typeface="Arial"/>
              </a:rPr>
              <a:t>/</a:t>
            </a:r>
            <a:r>
              <a:rPr lang="ar-IQ" b="1" dirty="0">
                <a:ea typeface="Calibri"/>
                <a:cs typeface="Times New Roman"/>
              </a:rPr>
              <a:t> نقد في الصندوق 181</a:t>
            </a:r>
            <a:endParaRPr lang="en-US" b="1" dirty="0">
              <a:ea typeface="Calibri"/>
              <a:cs typeface="Arial"/>
            </a:endParaRPr>
          </a:p>
          <a:p>
            <a:pPr marL="914400">
              <a:lnSpc>
                <a:spcPct val="115000"/>
              </a:lnSpc>
              <a:tabLst>
                <a:tab pos="1076325" algn="l"/>
              </a:tabLst>
            </a:pPr>
            <a:r>
              <a:rPr lang="ar-IQ" b="1" dirty="0">
                <a:ea typeface="Calibri"/>
                <a:cs typeface="Times New Roman"/>
              </a:rPr>
              <a:t>14500000 من حـ </a:t>
            </a:r>
            <a:r>
              <a:rPr lang="en-US" b="1" dirty="0">
                <a:latin typeface="Times New Roman"/>
                <a:ea typeface="Calibri"/>
                <a:cs typeface="Arial"/>
              </a:rPr>
              <a:t>/</a:t>
            </a:r>
            <a:r>
              <a:rPr lang="ar-IQ" b="1" dirty="0">
                <a:ea typeface="Calibri"/>
                <a:cs typeface="Times New Roman"/>
              </a:rPr>
              <a:t> حسابات التوفير  2521</a:t>
            </a:r>
            <a:endParaRPr lang="en-US" b="1" dirty="0">
              <a:ea typeface="Calibri"/>
              <a:cs typeface="Arial"/>
            </a:endParaRPr>
          </a:p>
          <a:p>
            <a:pPr marL="914400">
              <a:lnSpc>
                <a:spcPct val="115000"/>
              </a:lnSpc>
              <a:spcAft>
                <a:spcPts val="1000"/>
              </a:spcAft>
              <a:tabLst>
                <a:tab pos="1076325" algn="l"/>
              </a:tabLst>
            </a:pPr>
            <a:r>
              <a:rPr lang="ar-IQ" sz="1600" b="1" dirty="0">
                <a:ea typeface="Calibri"/>
                <a:cs typeface="Times New Roman"/>
              </a:rPr>
              <a:t>                       14500000 الى </a:t>
            </a:r>
            <a:r>
              <a:rPr lang="en-US" sz="1600" b="1" dirty="0">
                <a:latin typeface="Times New Roman"/>
                <a:ea typeface="Calibri"/>
                <a:cs typeface="Arial"/>
              </a:rPr>
              <a:t>/</a:t>
            </a:r>
            <a:r>
              <a:rPr lang="ar-IQ" sz="1600" b="1" dirty="0">
                <a:ea typeface="Calibri"/>
                <a:cs typeface="Times New Roman"/>
              </a:rPr>
              <a:t> نقد في الصندوق 181</a:t>
            </a:r>
            <a:endParaRPr lang="en-US" sz="1600" b="1" dirty="0">
              <a:ea typeface="Calibri"/>
              <a:cs typeface="Arial"/>
            </a:endParaRPr>
          </a:p>
          <a:p>
            <a:pPr>
              <a:lnSpc>
                <a:spcPct val="115000"/>
              </a:lnSpc>
              <a:spcAft>
                <a:spcPts val="1000"/>
              </a:spcAft>
              <a:tabLst>
                <a:tab pos="1076325" algn="l"/>
              </a:tabLst>
            </a:pPr>
            <a:r>
              <a:rPr lang="ar-IQ" sz="1600" b="1" dirty="0">
                <a:ea typeface="Calibri"/>
                <a:cs typeface="Times New Roman"/>
              </a:rPr>
              <a:t>                                 </a:t>
            </a:r>
            <a:endParaRPr lang="en-US" sz="1600" b="1" dirty="0">
              <a:ea typeface="Calibri"/>
              <a:cs typeface="Arial"/>
            </a:endParaRPr>
          </a:p>
        </p:txBody>
      </p:sp>
    </p:spTree>
    <p:extLst>
      <p:ext uri="{BB962C8B-B14F-4D97-AF65-F5344CB8AC3E}">
        <p14:creationId xmlns:p14="http://schemas.microsoft.com/office/powerpoint/2010/main" val="38987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25</a:t>
            </a:fld>
            <a:endParaRPr lang="ar-IQ" sz="1800" b="1" dirty="0">
              <a:solidFill>
                <a:prstClr val="black"/>
              </a:solidFill>
            </a:endParaRPr>
          </a:p>
        </p:txBody>
      </p:sp>
      <p:sp>
        <p:nvSpPr>
          <p:cNvPr id="3" name="TextBox 2"/>
          <p:cNvSpPr txBox="1"/>
          <p:nvPr/>
        </p:nvSpPr>
        <p:spPr>
          <a:xfrm>
            <a:off x="395536" y="548680"/>
            <a:ext cx="8496944" cy="5047536"/>
          </a:xfrm>
          <a:prstGeom prst="rect">
            <a:avLst/>
          </a:prstGeom>
          <a:noFill/>
        </p:spPr>
        <p:txBody>
          <a:bodyPr wrap="square" rtlCol="1">
            <a:spAutoFit/>
          </a:bodyPr>
          <a:lstStyle/>
          <a:p>
            <a:pPr marL="685800">
              <a:lnSpc>
                <a:spcPct val="115000"/>
              </a:lnSpc>
              <a:tabLst>
                <a:tab pos="4350385" algn="l"/>
              </a:tabLst>
            </a:pPr>
            <a:r>
              <a:rPr lang="ar-IQ" sz="2000" b="1" dirty="0">
                <a:solidFill>
                  <a:prstClr val="black"/>
                </a:solidFill>
                <a:ea typeface="Calibri"/>
              </a:rPr>
              <a:t>ثانيا- نقوم بترحيل المقبوضات والمدفوعات </a:t>
            </a:r>
          </a:p>
          <a:p>
            <a:pPr marL="685800">
              <a:lnSpc>
                <a:spcPct val="115000"/>
              </a:lnSpc>
              <a:tabLst>
                <a:tab pos="4350385" algn="l"/>
              </a:tabLst>
            </a:pPr>
            <a:r>
              <a:rPr lang="ar-IQ" sz="2000" b="1" dirty="0">
                <a:solidFill>
                  <a:prstClr val="black"/>
                </a:solidFill>
                <a:ea typeface="Calibri"/>
              </a:rPr>
              <a:t>  حـ/ المقبوضات                             </a:t>
            </a:r>
          </a:p>
          <a:p>
            <a:pPr marL="685800">
              <a:lnSpc>
                <a:spcPct val="115000"/>
              </a:lnSpc>
              <a:tabLst>
                <a:tab pos="4350385" algn="l"/>
              </a:tabLst>
            </a:pPr>
            <a:r>
              <a:rPr lang="ar-IQ" sz="2000" b="1" dirty="0">
                <a:solidFill>
                  <a:prstClr val="black"/>
                </a:solidFill>
                <a:ea typeface="Calibri"/>
              </a:rPr>
              <a:t>1300000+ 1150000+1750000 =4200000</a:t>
            </a:r>
          </a:p>
          <a:p>
            <a:pPr marL="685800">
              <a:lnSpc>
                <a:spcPct val="115000"/>
              </a:lnSpc>
              <a:tabLst>
                <a:tab pos="4350385" algn="l"/>
              </a:tabLst>
            </a:pPr>
            <a:r>
              <a:rPr lang="ar-IQ" sz="2000" b="1" dirty="0">
                <a:solidFill>
                  <a:prstClr val="black"/>
                </a:solidFill>
                <a:ea typeface="Calibri"/>
              </a:rPr>
              <a:t>حـ / المدفوعات </a:t>
            </a:r>
          </a:p>
          <a:p>
            <a:pPr marL="685800">
              <a:lnSpc>
                <a:spcPct val="115000"/>
              </a:lnSpc>
              <a:tabLst>
                <a:tab pos="4350385" algn="l"/>
              </a:tabLst>
            </a:pPr>
            <a:r>
              <a:rPr lang="ar-IQ" sz="2000" b="1" dirty="0">
                <a:solidFill>
                  <a:prstClr val="black"/>
                </a:solidFill>
                <a:ea typeface="Calibri"/>
              </a:rPr>
              <a:t>1180000+ 1450000=2630000     </a:t>
            </a:r>
            <a:endParaRPr lang="ar-IQ" sz="2000" b="1" dirty="0" smtClean="0">
              <a:solidFill>
                <a:prstClr val="black"/>
              </a:solidFill>
              <a:ea typeface="Calibri"/>
            </a:endParaRPr>
          </a:p>
          <a:p>
            <a:pPr marL="685800">
              <a:lnSpc>
                <a:spcPct val="115000"/>
              </a:lnSpc>
              <a:tabLst>
                <a:tab pos="4350385" algn="l"/>
              </a:tabLst>
            </a:pPr>
            <a:r>
              <a:rPr lang="ar-IQ" sz="2000" b="1" dirty="0" smtClean="0">
                <a:solidFill>
                  <a:prstClr val="black"/>
                </a:solidFill>
                <a:ea typeface="Calibri"/>
              </a:rPr>
              <a:t>                        </a:t>
            </a:r>
            <a:endParaRPr lang="ar-IQ" sz="2000" b="1" dirty="0">
              <a:solidFill>
                <a:prstClr val="black"/>
              </a:solidFill>
              <a:ea typeface="Calibri"/>
            </a:endParaRPr>
          </a:p>
          <a:p>
            <a:pPr marL="685800">
              <a:lnSpc>
                <a:spcPct val="115000"/>
              </a:lnSpc>
              <a:tabLst>
                <a:tab pos="4350385" algn="l"/>
              </a:tabLst>
            </a:pPr>
            <a:r>
              <a:rPr lang="ar-IQ" sz="2000" b="1" dirty="0">
                <a:solidFill>
                  <a:prstClr val="black"/>
                </a:solidFill>
                <a:ea typeface="Calibri"/>
              </a:rPr>
              <a:t>القيود الخاصة بأمين الصندوق </a:t>
            </a:r>
            <a:endParaRPr lang="ar-IQ" sz="2000" b="1" dirty="0" smtClean="0">
              <a:solidFill>
                <a:prstClr val="black"/>
              </a:solidFill>
              <a:ea typeface="Calibri"/>
            </a:endParaRPr>
          </a:p>
          <a:p>
            <a:pPr marL="685800">
              <a:lnSpc>
                <a:spcPct val="115000"/>
              </a:lnSpc>
              <a:tabLst>
                <a:tab pos="4350385" algn="l"/>
              </a:tabLst>
            </a:pPr>
            <a:endParaRPr lang="ar-IQ" sz="2000" b="1" dirty="0">
              <a:solidFill>
                <a:prstClr val="black"/>
              </a:solidFill>
              <a:ea typeface="Calibri"/>
            </a:endParaRPr>
          </a:p>
          <a:p>
            <a:pPr marL="685800">
              <a:lnSpc>
                <a:spcPct val="115000"/>
              </a:lnSpc>
              <a:tabLst>
                <a:tab pos="4350385" algn="l"/>
              </a:tabLst>
            </a:pPr>
            <a:r>
              <a:rPr lang="ar-IQ" sz="2000" b="1" dirty="0">
                <a:solidFill>
                  <a:prstClr val="black"/>
                </a:solidFill>
                <a:ea typeface="Calibri"/>
              </a:rPr>
              <a:t>1)	4200000 من حـ / نقد في الصندوق 181 </a:t>
            </a:r>
          </a:p>
          <a:p>
            <a:pPr marL="685800">
              <a:lnSpc>
                <a:spcPct val="115000"/>
              </a:lnSpc>
              <a:tabLst>
                <a:tab pos="4350385" algn="l"/>
              </a:tabLst>
            </a:pPr>
            <a:r>
              <a:rPr lang="ar-IQ" sz="2000" b="1" dirty="0">
                <a:solidFill>
                  <a:prstClr val="black"/>
                </a:solidFill>
                <a:ea typeface="Calibri"/>
              </a:rPr>
              <a:t>                    4200000 الى حـ / المقبوضات النقدية </a:t>
            </a:r>
            <a:endParaRPr lang="ar-IQ" sz="2000" b="1" dirty="0" smtClean="0">
              <a:solidFill>
                <a:prstClr val="black"/>
              </a:solidFill>
              <a:ea typeface="Calibri"/>
            </a:endParaRPr>
          </a:p>
          <a:p>
            <a:pPr marL="685800">
              <a:lnSpc>
                <a:spcPct val="115000"/>
              </a:lnSpc>
              <a:tabLst>
                <a:tab pos="4350385" algn="l"/>
              </a:tabLst>
            </a:pPr>
            <a:endParaRPr lang="ar-IQ" sz="2000" b="1" dirty="0">
              <a:solidFill>
                <a:prstClr val="black"/>
              </a:solidFill>
              <a:ea typeface="Calibri"/>
            </a:endParaRPr>
          </a:p>
          <a:p>
            <a:pPr marL="685800">
              <a:lnSpc>
                <a:spcPct val="115000"/>
              </a:lnSpc>
              <a:tabLst>
                <a:tab pos="4350385" algn="l"/>
              </a:tabLst>
            </a:pPr>
            <a:r>
              <a:rPr lang="ar-IQ" sz="2000" b="1" dirty="0">
                <a:solidFill>
                  <a:prstClr val="black"/>
                </a:solidFill>
                <a:ea typeface="Calibri"/>
              </a:rPr>
              <a:t>2)	2630000 من حـ  /  المدفوعات النقدية  </a:t>
            </a:r>
          </a:p>
          <a:p>
            <a:pPr marL="685800">
              <a:lnSpc>
                <a:spcPct val="115000"/>
              </a:lnSpc>
              <a:tabLst>
                <a:tab pos="4350385" algn="l"/>
              </a:tabLst>
            </a:pPr>
            <a:r>
              <a:rPr lang="ar-IQ" sz="2000" b="1" dirty="0">
                <a:solidFill>
                  <a:prstClr val="black"/>
                </a:solidFill>
                <a:ea typeface="Calibri"/>
              </a:rPr>
              <a:t>                            2630000 الى حـ / نقد في الصندوق </a:t>
            </a:r>
          </a:p>
          <a:p>
            <a:pPr marL="685800">
              <a:lnSpc>
                <a:spcPct val="115000"/>
              </a:lnSpc>
              <a:tabLst>
                <a:tab pos="4350385" algn="l"/>
              </a:tabLst>
            </a:pPr>
            <a:endParaRPr lang="ar-IQ" sz="2000" b="1" dirty="0">
              <a:solidFill>
                <a:prstClr val="black"/>
              </a:solidFill>
              <a:ea typeface="Calibri"/>
            </a:endParaRPr>
          </a:p>
        </p:txBody>
      </p:sp>
    </p:spTree>
    <p:extLst>
      <p:ext uri="{BB962C8B-B14F-4D97-AF65-F5344CB8AC3E}">
        <p14:creationId xmlns:p14="http://schemas.microsoft.com/office/powerpoint/2010/main" val="1766768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26</a:t>
            </a:fld>
            <a:endParaRPr lang="ar-IQ" sz="1800" b="1" dirty="0">
              <a:solidFill>
                <a:prstClr val="black"/>
              </a:solidFill>
            </a:endParaRPr>
          </a:p>
        </p:txBody>
      </p:sp>
      <p:sp>
        <p:nvSpPr>
          <p:cNvPr id="3" name="TextBox 2"/>
          <p:cNvSpPr txBox="1"/>
          <p:nvPr/>
        </p:nvSpPr>
        <p:spPr>
          <a:xfrm>
            <a:off x="395536" y="548680"/>
            <a:ext cx="8496944" cy="6035307"/>
          </a:xfrm>
          <a:prstGeom prst="rect">
            <a:avLst/>
          </a:prstGeom>
          <a:noFill/>
        </p:spPr>
        <p:txBody>
          <a:bodyPr wrap="square" rtlCol="1">
            <a:spAutoFit/>
          </a:bodyPr>
          <a:lstStyle/>
          <a:p>
            <a:pPr>
              <a:lnSpc>
                <a:spcPct val="115000"/>
              </a:lnSpc>
              <a:spcAft>
                <a:spcPts val="1000"/>
              </a:spcAft>
            </a:pPr>
            <a:r>
              <a:rPr lang="ar-IQ" sz="2000" b="1" dirty="0">
                <a:solidFill>
                  <a:srgbClr val="FF0000"/>
                </a:solidFill>
                <a:ea typeface="Calibri"/>
              </a:rPr>
              <a:t>ثالثا-استخراج الرصيد الدفتري للنقد في الصندوق وفي الخزانة نهاية اليوم</a:t>
            </a:r>
            <a:r>
              <a:rPr lang="ar-IQ" sz="2000" b="1" dirty="0" smtClean="0">
                <a:solidFill>
                  <a:srgbClr val="FF0000"/>
                </a:solidFill>
                <a:ea typeface="Calibri"/>
              </a:rPr>
              <a:t>.</a:t>
            </a:r>
            <a:endParaRPr lang="en-US" sz="1600" b="1" dirty="0">
              <a:solidFill>
                <a:srgbClr val="FF0000"/>
              </a:solidFill>
              <a:ea typeface="Calibri"/>
              <a:cs typeface="Arial"/>
            </a:endParaRPr>
          </a:p>
          <a:p>
            <a:pPr marL="342900" lvl="0" indent="-342900">
              <a:lnSpc>
                <a:spcPct val="200000"/>
              </a:lnSpc>
              <a:spcAft>
                <a:spcPts val="1000"/>
              </a:spcAft>
              <a:buFont typeface="Symbol"/>
              <a:buChar char=""/>
              <a:tabLst>
                <a:tab pos="4350385" algn="l"/>
              </a:tabLst>
            </a:pPr>
            <a:r>
              <a:rPr lang="ar-IQ" sz="2000" b="1" dirty="0">
                <a:ea typeface="Calibri"/>
                <a:cs typeface="Simplified Arabic"/>
              </a:rPr>
              <a:t>الرصيد النقدي في الصندوق في بداية اليوم =</a:t>
            </a:r>
            <a:endParaRPr lang="en-US" sz="1600" dirty="0">
              <a:ea typeface="Calibri"/>
              <a:cs typeface="Arial"/>
            </a:endParaRPr>
          </a:p>
          <a:p>
            <a:pPr>
              <a:lnSpc>
                <a:spcPct val="115000"/>
              </a:lnSpc>
              <a:spcAft>
                <a:spcPts val="1000"/>
              </a:spcAft>
            </a:pPr>
            <a:r>
              <a:rPr lang="ar-IQ" sz="2000" b="1" dirty="0">
                <a:ea typeface="Calibri"/>
              </a:rPr>
              <a:t>المبلغ المسحوب في بداية اليوم + المقبوضات – المدفوعات</a:t>
            </a:r>
            <a:endParaRPr lang="en-US" sz="1600" dirty="0">
              <a:ea typeface="Calibri"/>
              <a:cs typeface="Arial"/>
            </a:endParaRPr>
          </a:p>
          <a:p>
            <a:pPr>
              <a:lnSpc>
                <a:spcPct val="115000"/>
              </a:lnSpc>
              <a:spcAft>
                <a:spcPts val="1000"/>
              </a:spcAft>
            </a:pPr>
            <a:r>
              <a:rPr lang="ar-IQ" sz="2000" b="1" dirty="0">
                <a:ea typeface="Calibri"/>
              </a:rPr>
              <a:t>2500000 +4200000 - 2630000 = 4070000 دينار رصيد النقد في الصندوق</a:t>
            </a:r>
            <a:endParaRPr lang="en-US" sz="1600" dirty="0">
              <a:ea typeface="Calibri"/>
              <a:cs typeface="Arial"/>
            </a:endParaRPr>
          </a:p>
          <a:p>
            <a:pPr marL="342900" lvl="0" indent="-342900">
              <a:lnSpc>
                <a:spcPct val="200000"/>
              </a:lnSpc>
              <a:buFont typeface="Symbol"/>
              <a:buChar char=""/>
              <a:tabLst>
                <a:tab pos="4350385" algn="l"/>
              </a:tabLst>
            </a:pPr>
            <a:r>
              <a:rPr lang="ar-IQ" sz="2000" b="1" dirty="0">
                <a:ea typeface="Calibri"/>
                <a:cs typeface="Simplified Arabic"/>
              </a:rPr>
              <a:t>رصيد خزانة المصرف في نهاية اليوم=</a:t>
            </a:r>
            <a:endParaRPr lang="en-US" sz="1600" dirty="0">
              <a:ea typeface="Calibri"/>
              <a:cs typeface="Arial"/>
            </a:endParaRPr>
          </a:p>
          <a:p>
            <a:pPr marL="457200">
              <a:lnSpc>
                <a:spcPct val="200000"/>
              </a:lnSpc>
              <a:tabLst>
                <a:tab pos="4350385" algn="l"/>
              </a:tabLst>
            </a:pPr>
            <a:r>
              <a:rPr lang="ar-IQ" sz="2000" b="1" dirty="0">
                <a:ea typeface="Calibri"/>
                <a:cs typeface="Simplified Arabic"/>
              </a:rPr>
              <a:t>رصيد الخزانة في اليوم السابق – المبلغ المسحوب بداية اليوم + رصيد النقد في الصندوق</a:t>
            </a:r>
            <a:endParaRPr lang="en-US" sz="1600" dirty="0">
              <a:ea typeface="Calibri"/>
              <a:cs typeface="Arial"/>
            </a:endParaRPr>
          </a:p>
          <a:p>
            <a:pPr marL="233680" algn="just">
              <a:lnSpc>
                <a:spcPct val="200000"/>
              </a:lnSpc>
              <a:spcAft>
                <a:spcPts val="1000"/>
              </a:spcAft>
              <a:tabLst>
                <a:tab pos="4350385" algn="l"/>
              </a:tabLst>
            </a:pPr>
            <a:r>
              <a:rPr lang="ar-IQ" sz="2000" b="1" dirty="0">
                <a:ea typeface="Calibri"/>
                <a:cs typeface="Simplified Arabic"/>
              </a:rPr>
              <a:t>1900000 – 2500000 + 4070000 =20570000 رصيد خزانة المصرف في نهاية اليوم</a:t>
            </a:r>
            <a:endParaRPr lang="en-US" sz="1600" dirty="0">
              <a:ea typeface="Calibri"/>
              <a:cs typeface="Arial"/>
            </a:endParaRPr>
          </a:p>
          <a:p>
            <a:pPr>
              <a:lnSpc>
                <a:spcPct val="115000"/>
              </a:lnSpc>
              <a:spcAft>
                <a:spcPts val="1000"/>
              </a:spcAft>
            </a:pPr>
            <a:r>
              <a:rPr lang="ar-IQ" sz="2000" b="1" dirty="0">
                <a:ea typeface="Calibri"/>
              </a:rPr>
              <a:t> </a:t>
            </a:r>
            <a:endParaRPr lang="en-US" sz="1600" dirty="0">
              <a:ea typeface="Calibri"/>
              <a:cs typeface="Arial"/>
            </a:endParaRPr>
          </a:p>
          <a:p>
            <a:pPr>
              <a:lnSpc>
                <a:spcPct val="115000"/>
              </a:lnSpc>
              <a:spcAft>
                <a:spcPts val="1000"/>
              </a:spcAft>
            </a:pPr>
            <a:r>
              <a:rPr lang="ar-IQ" sz="2000" b="1" dirty="0">
                <a:ea typeface="Calibri"/>
              </a:rPr>
              <a:t> </a:t>
            </a:r>
            <a:endParaRPr lang="en-US" sz="1600" dirty="0">
              <a:ea typeface="Calibri"/>
              <a:cs typeface="Arial"/>
            </a:endParaRPr>
          </a:p>
          <a:p>
            <a:pPr>
              <a:lnSpc>
                <a:spcPct val="115000"/>
              </a:lnSpc>
              <a:spcAft>
                <a:spcPts val="1000"/>
              </a:spcAft>
            </a:pPr>
            <a:r>
              <a:rPr lang="ar-IQ" sz="2000" b="1" dirty="0">
                <a:ea typeface="Calibri"/>
              </a:rPr>
              <a:t> </a:t>
            </a:r>
            <a:endParaRPr lang="en-US" sz="1600" dirty="0">
              <a:ea typeface="Calibri"/>
              <a:cs typeface="Arial"/>
            </a:endParaRPr>
          </a:p>
          <a:p>
            <a:pPr>
              <a:lnSpc>
                <a:spcPct val="115000"/>
              </a:lnSpc>
              <a:spcAft>
                <a:spcPts val="1000"/>
              </a:spcAft>
            </a:pPr>
            <a:r>
              <a:rPr lang="ar-IQ" sz="2000" b="1" dirty="0">
                <a:ea typeface="Calibri"/>
              </a:rPr>
              <a:t> </a:t>
            </a:r>
            <a:endParaRPr lang="en-US" sz="1600" dirty="0">
              <a:ea typeface="Calibri"/>
              <a:cs typeface="Arial"/>
            </a:endParaRPr>
          </a:p>
        </p:txBody>
      </p:sp>
    </p:spTree>
    <p:extLst>
      <p:ext uri="{BB962C8B-B14F-4D97-AF65-F5344CB8AC3E}">
        <p14:creationId xmlns:p14="http://schemas.microsoft.com/office/powerpoint/2010/main" val="1527693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27</a:t>
            </a:fld>
            <a:endParaRPr lang="ar-IQ" sz="1800" b="1" dirty="0">
              <a:solidFill>
                <a:prstClr val="black"/>
              </a:solidFill>
            </a:endParaRPr>
          </a:p>
        </p:txBody>
      </p:sp>
      <p:sp>
        <p:nvSpPr>
          <p:cNvPr id="3" name="TextBox 2"/>
          <p:cNvSpPr txBox="1"/>
          <p:nvPr/>
        </p:nvSpPr>
        <p:spPr>
          <a:xfrm>
            <a:off x="395536" y="548680"/>
            <a:ext cx="8496944" cy="7687746"/>
          </a:xfrm>
          <a:prstGeom prst="rect">
            <a:avLst/>
          </a:prstGeom>
          <a:noFill/>
        </p:spPr>
        <p:txBody>
          <a:bodyPr wrap="square" rtlCol="1">
            <a:spAutoFit/>
          </a:bodyPr>
          <a:lstStyle/>
          <a:p>
            <a:pPr>
              <a:lnSpc>
                <a:spcPct val="115000"/>
              </a:lnSpc>
              <a:spcAft>
                <a:spcPts val="1000"/>
              </a:spcAft>
            </a:pPr>
            <a:r>
              <a:rPr lang="ar-IQ" sz="1600" b="1" u="sng" dirty="0">
                <a:ea typeface="Calibri"/>
              </a:rPr>
              <a:t>مثال 3</a:t>
            </a:r>
            <a:endParaRPr lang="en-US" sz="1600" b="1" dirty="0">
              <a:ea typeface="Calibri"/>
              <a:cs typeface="Arial"/>
            </a:endParaRPr>
          </a:p>
          <a:p>
            <a:pPr>
              <a:lnSpc>
                <a:spcPct val="115000"/>
              </a:lnSpc>
              <a:spcAft>
                <a:spcPts val="1000"/>
              </a:spcAft>
            </a:pPr>
            <a:r>
              <a:rPr lang="ar-IQ" sz="1600" b="1" dirty="0">
                <a:ea typeface="Calibri"/>
                <a:cs typeface="Times New Roman"/>
              </a:rPr>
              <a:t>بالرجوع الى نفس بيانات المثال السابق افترض ان الموجود النقدي الفعلي بعد الجرد لدى امين الصندوق كان أ. 4070000 ب. 3970000 ج. 427000</a:t>
            </a:r>
            <a:endParaRPr lang="en-US" sz="1600" b="1" dirty="0">
              <a:ea typeface="Calibri"/>
              <a:cs typeface="Arial"/>
            </a:endParaRPr>
          </a:p>
          <a:p>
            <a:pPr>
              <a:lnSpc>
                <a:spcPct val="115000"/>
              </a:lnSpc>
              <a:spcAft>
                <a:spcPts val="1000"/>
              </a:spcAft>
            </a:pPr>
            <a:r>
              <a:rPr lang="ar-IQ" sz="1600" b="1" dirty="0">
                <a:ea typeface="Calibri"/>
                <a:cs typeface="Times New Roman"/>
              </a:rPr>
              <a:t>الحال </a:t>
            </a:r>
            <a:r>
              <a:rPr lang="en-US" sz="1600" b="1" dirty="0">
                <a:latin typeface="Times New Roman"/>
                <a:ea typeface="Calibri"/>
                <a:cs typeface="Arial"/>
              </a:rPr>
              <a:t>/</a:t>
            </a:r>
            <a:endParaRPr lang="en-US" sz="1600" b="1" dirty="0">
              <a:ea typeface="Calibri"/>
              <a:cs typeface="Arial"/>
            </a:endParaRPr>
          </a:p>
          <a:p>
            <a:pPr marL="342900" lvl="0" indent="-342900">
              <a:lnSpc>
                <a:spcPct val="115000"/>
              </a:lnSpc>
              <a:buFont typeface="+mj-cs"/>
              <a:buAutoNum type="arabic1Minus"/>
            </a:pPr>
            <a:r>
              <a:rPr lang="ar-IQ" sz="1600" b="1" dirty="0">
                <a:ea typeface="Calibri"/>
                <a:cs typeface="Times New Roman"/>
              </a:rPr>
              <a:t>لا يسجل قيد لان الرصيد مطابق</a:t>
            </a:r>
            <a:endParaRPr lang="en-US" sz="1600" b="1" dirty="0">
              <a:ea typeface="Calibri"/>
              <a:cs typeface="Arial"/>
            </a:endParaRPr>
          </a:p>
          <a:p>
            <a:pPr marL="342900" lvl="0" indent="-342900">
              <a:lnSpc>
                <a:spcPct val="115000"/>
              </a:lnSpc>
              <a:buFont typeface="+mj-cs"/>
              <a:buAutoNum type="arabic1Minus"/>
            </a:pPr>
            <a:r>
              <a:rPr lang="ar-IQ" sz="1600" b="1" dirty="0">
                <a:ea typeface="Calibri"/>
                <a:cs typeface="Times New Roman"/>
              </a:rPr>
              <a:t> 4070000-3970000=100000 وجود نقص </a:t>
            </a:r>
            <a:endParaRPr lang="en-US" sz="1600" b="1" dirty="0">
              <a:ea typeface="Calibri"/>
              <a:cs typeface="Arial"/>
            </a:endParaRPr>
          </a:p>
          <a:p>
            <a:pPr marL="457200">
              <a:lnSpc>
                <a:spcPct val="115000"/>
              </a:lnSpc>
            </a:pPr>
            <a:r>
              <a:rPr lang="ar-IQ" sz="1600" b="1" dirty="0">
                <a:ea typeface="Calibri"/>
                <a:cs typeface="Times New Roman"/>
              </a:rPr>
              <a:t>100000 من حـ </a:t>
            </a:r>
            <a:r>
              <a:rPr lang="en-US" sz="1600" b="1" dirty="0">
                <a:latin typeface="Times New Roman"/>
                <a:ea typeface="Calibri"/>
                <a:cs typeface="Arial"/>
              </a:rPr>
              <a:t>/</a:t>
            </a:r>
            <a:r>
              <a:rPr lang="ar-IQ" sz="1600" b="1" dirty="0">
                <a:ea typeface="Calibri"/>
                <a:cs typeface="Times New Roman"/>
              </a:rPr>
              <a:t> فروقات نقدية 1665</a:t>
            </a:r>
            <a:endParaRPr lang="en-US" sz="1600" b="1" dirty="0">
              <a:ea typeface="Calibri"/>
              <a:cs typeface="Arial"/>
            </a:endParaRPr>
          </a:p>
          <a:p>
            <a:pPr marL="457200" marR="457200">
              <a:lnSpc>
                <a:spcPct val="115000"/>
              </a:lnSpc>
            </a:pPr>
            <a:r>
              <a:rPr lang="ar-IQ" sz="1600" b="1" dirty="0">
                <a:ea typeface="Calibri"/>
                <a:cs typeface="Times New Roman"/>
              </a:rPr>
              <a:t>                    100000 الى حـ</a:t>
            </a:r>
            <a:r>
              <a:rPr lang="en-US" sz="1600" b="1" dirty="0">
                <a:latin typeface="Times New Roman"/>
                <a:ea typeface="Calibri"/>
                <a:cs typeface="Arial"/>
              </a:rPr>
              <a:t>/</a:t>
            </a:r>
            <a:r>
              <a:rPr lang="ar-IQ" sz="1600" b="1" dirty="0">
                <a:ea typeface="Calibri"/>
                <a:cs typeface="Times New Roman"/>
              </a:rPr>
              <a:t> نقد في الصندوق 181</a:t>
            </a:r>
            <a:endParaRPr lang="en-US" sz="1600" b="1" dirty="0">
              <a:ea typeface="Calibri"/>
              <a:cs typeface="Arial"/>
            </a:endParaRPr>
          </a:p>
          <a:p>
            <a:pPr marL="457200">
              <a:lnSpc>
                <a:spcPct val="115000"/>
              </a:lnSpc>
            </a:pPr>
            <a:r>
              <a:rPr lang="ar-IQ" sz="1600" b="1" dirty="0">
                <a:ea typeface="Calibri"/>
                <a:cs typeface="Times New Roman"/>
              </a:rPr>
              <a:t> عند التسديد </a:t>
            </a:r>
            <a:endParaRPr lang="en-US" sz="1600" b="1" dirty="0">
              <a:ea typeface="Calibri"/>
              <a:cs typeface="Arial"/>
            </a:endParaRPr>
          </a:p>
          <a:p>
            <a:pPr marL="457200">
              <a:lnSpc>
                <a:spcPct val="115000"/>
              </a:lnSpc>
              <a:spcAft>
                <a:spcPts val="1000"/>
              </a:spcAft>
            </a:pPr>
            <a:r>
              <a:rPr lang="ar-IQ" sz="1600" b="1" dirty="0">
                <a:ea typeface="Calibri"/>
                <a:cs typeface="Times New Roman"/>
              </a:rPr>
              <a:t>100000  من حـ </a:t>
            </a:r>
            <a:r>
              <a:rPr lang="en-US" sz="1600" b="1" dirty="0">
                <a:latin typeface="Times New Roman"/>
                <a:ea typeface="Calibri"/>
                <a:cs typeface="Arial"/>
              </a:rPr>
              <a:t>/</a:t>
            </a:r>
            <a:r>
              <a:rPr lang="ar-IQ" sz="1600" b="1" dirty="0">
                <a:ea typeface="Calibri"/>
                <a:cs typeface="Times New Roman"/>
              </a:rPr>
              <a:t> نقد في الصندوق 181 </a:t>
            </a:r>
            <a:endParaRPr lang="en-US" sz="1600" b="1" dirty="0">
              <a:ea typeface="Calibri"/>
              <a:cs typeface="Arial"/>
            </a:endParaRPr>
          </a:p>
          <a:p>
            <a:pPr>
              <a:lnSpc>
                <a:spcPct val="115000"/>
              </a:lnSpc>
              <a:spcAft>
                <a:spcPts val="1000"/>
              </a:spcAft>
              <a:tabLst>
                <a:tab pos="1895475" algn="l"/>
              </a:tabLst>
            </a:pPr>
            <a:r>
              <a:rPr lang="ar-IQ" sz="1600" b="1" dirty="0">
                <a:ea typeface="Calibri"/>
                <a:cs typeface="Times New Roman"/>
              </a:rPr>
              <a:t>	100000 الى حـ </a:t>
            </a:r>
            <a:r>
              <a:rPr lang="en-US" sz="1600" b="1" dirty="0">
                <a:latin typeface="Times New Roman"/>
                <a:ea typeface="Calibri"/>
                <a:cs typeface="Arial"/>
              </a:rPr>
              <a:t>/</a:t>
            </a:r>
            <a:r>
              <a:rPr lang="ar-IQ" sz="1600" b="1" dirty="0">
                <a:ea typeface="Calibri"/>
                <a:cs typeface="Times New Roman"/>
              </a:rPr>
              <a:t> فروقات نقدية 1665</a:t>
            </a:r>
            <a:endParaRPr lang="en-US" sz="1600" b="1" dirty="0">
              <a:ea typeface="Calibri"/>
              <a:cs typeface="Arial"/>
            </a:endParaRPr>
          </a:p>
          <a:p>
            <a:pPr marL="295910" indent="-90170">
              <a:lnSpc>
                <a:spcPct val="115000"/>
              </a:lnSpc>
              <a:tabLst>
                <a:tab pos="1895475" algn="l"/>
              </a:tabLst>
            </a:pPr>
            <a:r>
              <a:rPr lang="ar-IQ" sz="1600" b="1" dirty="0">
                <a:ea typeface="Calibri"/>
                <a:cs typeface="Times New Roman"/>
              </a:rPr>
              <a:t>ج-4070000-4270000 = 200000 زيادة </a:t>
            </a:r>
            <a:endParaRPr lang="en-US" sz="1600" b="1" dirty="0">
              <a:ea typeface="Calibri"/>
              <a:cs typeface="Arial"/>
            </a:endParaRPr>
          </a:p>
          <a:p>
            <a:pPr marL="614680">
              <a:lnSpc>
                <a:spcPct val="115000"/>
              </a:lnSpc>
              <a:spcAft>
                <a:spcPts val="1000"/>
              </a:spcAft>
              <a:tabLst>
                <a:tab pos="1895475" algn="l"/>
              </a:tabLst>
            </a:pPr>
            <a:r>
              <a:rPr lang="ar-IQ" sz="1600" b="1" dirty="0">
                <a:ea typeface="Calibri"/>
                <a:cs typeface="Times New Roman"/>
              </a:rPr>
              <a:t>200000 من حـ </a:t>
            </a:r>
            <a:r>
              <a:rPr lang="en-US" sz="1600" b="1" dirty="0">
                <a:latin typeface="Times New Roman"/>
                <a:ea typeface="Calibri"/>
                <a:cs typeface="Arial"/>
              </a:rPr>
              <a:t>/</a:t>
            </a:r>
            <a:r>
              <a:rPr lang="ar-IQ" sz="1600" b="1" dirty="0">
                <a:ea typeface="Calibri"/>
                <a:cs typeface="Times New Roman"/>
              </a:rPr>
              <a:t> نقد في الصندوق 181</a:t>
            </a:r>
            <a:endParaRPr lang="en-US" sz="1600" b="1" dirty="0">
              <a:ea typeface="Calibri"/>
              <a:cs typeface="Arial"/>
            </a:endParaRPr>
          </a:p>
          <a:p>
            <a:pPr>
              <a:lnSpc>
                <a:spcPct val="115000"/>
              </a:lnSpc>
              <a:spcAft>
                <a:spcPts val="1000"/>
              </a:spcAft>
              <a:tabLst>
                <a:tab pos="2171700" algn="l"/>
              </a:tabLst>
            </a:pPr>
            <a:r>
              <a:rPr lang="ar-IQ" sz="1600" b="1" dirty="0" smtClean="0">
                <a:ea typeface="Calibri"/>
                <a:cs typeface="Times New Roman"/>
              </a:rPr>
              <a:t>                                   200000الى </a:t>
            </a:r>
            <a:r>
              <a:rPr lang="ar-IQ" sz="1600" b="1" dirty="0">
                <a:ea typeface="Calibri"/>
                <a:cs typeface="Times New Roman"/>
              </a:rPr>
              <a:t>حـ </a:t>
            </a:r>
            <a:r>
              <a:rPr lang="en-US" sz="1600" b="1" dirty="0">
                <a:latin typeface="Times New Roman"/>
                <a:ea typeface="Calibri"/>
                <a:cs typeface="Arial"/>
              </a:rPr>
              <a:t>/</a:t>
            </a:r>
            <a:r>
              <a:rPr lang="ar-IQ" sz="1600" b="1" dirty="0">
                <a:ea typeface="Calibri"/>
                <a:cs typeface="Times New Roman"/>
              </a:rPr>
              <a:t>الزيادة في الصندوق 2668 </a:t>
            </a:r>
            <a:endParaRPr lang="en-US" sz="1600" b="1" dirty="0">
              <a:ea typeface="Calibri"/>
              <a:cs typeface="Arial"/>
            </a:endParaRPr>
          </a:p>
          <a:p>
            <a:pPr>
              <a:lnSpc>
                <a:spcPct val="115000"/>
              </a:lnSpc>
              <a:spcAft>
                <a:spcPts val="1000"/>
              </a:spcAft>
              <a:tabLst>
                <a:tab pos="2171700" algn="l"/>
              </a:tabLst>
            </a:pPr>
            <a:r>
              <a:rPr lang="ar-IQ" sz="1600" b="1" dirty="0">
                <a:ea typeface="Calibri"/>
                <a:cs typeface="Times New Roman"/>
              </a:rPr>
              <a:t>عند التسديد </a:t>
            </a:r>
            <a:endParaRPr lang="en-US" sz="1600" b="1" dirty="0">
              <a:ea typeface="Calibri"/>
              <a:cs typeface="Arial"/>
            </a:endParaRPr>
          </a:p>
          <a:p>
            <a:pPr>
              <a:lnSpc>
                <a:spcPct val="115000"/>
              </a:lnSpc>
              <a:spcAft>
                <a:spcPts val="1000"/>
              </a:spcAft>
              <a:tabLst>
                <a:tab pos="2171700" algn="l"/>
              </a:tabLst>
            </a:pPr>
            <a:r>
              <a:rPr lang="ar-IQ" sz="1600" b="1" dirty="0">
                <a:ea typeface="Calibri"/>
                <a:cs typeface="Times New Roman"/>
              </a:rPr>
              <a:t>             200000   من حـ </a:t>
            </a:r>
            <a:r>
              <a:rPr lang="en-US" sz="1600" b="1" dirty="0">
                <a:latin typeface="Times New Roman"/>
                <a:ea typeface="Calibri"/>
                <a:cs typeface="Arial"/>
              </a:rPr>
              <a:t>/</a:t>
            </a:r>
            <a:r>
              <a:rPr lang="ar-IQ" sz="1600" b="1" dirty="0">
                <a:ea typeface="Calibri"/>
                <a:cs typeface="Times New Roman"/>
              </a:rPr>
              <a:t> الزيادة في الصندوق 2668 </a:t>
            </a:r>
            <a:endParaRPr lang="en-US" sz="1600" b="1" dirty="0">
              <a:ea typeface="Calibri"/>
              <a:cs typeface="Arial"/>
            </a:endParaRPr>
          </a:p>
          <a:p>
            <a:pPr>
              <a:lnSpc>
                <a:spcPct val="115000"/>
              </a:lnSpc>
              <a:spcAft>
                <a:spcPts val="1000"/>
              </a:spcAft>
              <a:tabLst>
                <a:tab pos="2428875" algn="l"/>
              </a:tabLst>
            </a:pPr>
            <a:r>
              <a:rPr lang="ar-IQ" sz="1600" b="1" dirty="0">
                <a:ea typeface="Calibri"/>
                <a:cs typeface="Times New Roman"/>
              </a:rPr>
              <a:t>	200000 الى حـ </a:t>
            </a:r>
            <a:r>
              <a:rPr lang="en-US" sz="1600" b="1" dirty="0">
                <a:latin typeface="Times New Roman"/>
                <a:ea typeface="Calibri"/>
                <a:cs typeface="Arial"/>
              </a:rPr>
              <a:t>/</a:t>
            </a:r>
            <a:r>
              <a:rPr lang="ar-IQ" sz="1600" b="1" dirty="0">
                <a:ea typeface="Calibri"/>
                <a:cs typeface="Times New Roman"/>
              </a:rPr>
              <a:t>  نقد في الصندوق 181</a:t>
            </a:r>
            <a:endParaRPr lang="en-US" sz="1600" b="1" dirty="0">
              <a:ea typeface="Calibri"/>
              <a:cs typeface="Arial"/>
            </a:endParaRPr>
          </a:p>
          <a:p>
            <a:pPr>
              <a:lnSpc>
                <a:spcPct val="115000"/>
              </a:lnSpc>
              <a:spcAft>
                <a:spcPts val="1000"/>
              </a:spcAft>
              <a:tabLst>
                <a:tab pos="2428875" algn="l"/>
              </a:tabLst>
            </a:pPr>
            <a:r>
              <a:rPr lang="ar-IQ" sz="1600" dirty="0">
                <a:ea typeface="Calibri"/>
                <a:cs typeface="Times New Roman"/>
              </a:rPr>
              <a:t> </a:t>
            </a:r>
            <a:endParaRPr lang="en-US" sz="1600" dirty="0">
              <a:ea typeface="Calibri"/>
              <a:cs typeface="Arial"/>
            </a:endParaRPr>
          </a:p>
          <a:p>
            <a:pPr>
              <a:lnSpc>
                <a:spcPct val="115000"/>
              </a:lnSpc>
              <a:spcAft>
                <a:spcPts val="1000"/>
              </a:spcAft>
              <a:tabLst>
                <a:tab pos="2428875" algn="l"/>
              </a:tabLst>
            </a:pPr>
            <a:r>
              <a:rPr lang="ar-IQ" sz="1600" dirty="0">
                <a:ea typeface="Calibri"/>
                <a:cs typeface="Times New Roman"/>
              </a:rPr>
              <a:t> </a:t>
            </a:r>
            <a:endParaRPr lang="en-US" sz="1600" dirty="0">
              <a:ea typeface="Calibri"/>
              <a:cs typeface="Arial"/>
            </a:endParaRPr>
          </a:p>
          <a:p>
            <a:pPr>
              <a:lnSpc>
                <a:spcPct val="115000"/>
              </a:lnSpc>
              <a:spcAft>
                <a:spcPts val="1000"/>
              </a:spcAft>
              <a:tabLst>
                <a:tab pos="2428875" algn="l"/>
              </a:tabLst>
            </a:pPr>
            <a:r>
              <a:rPr lang="ar-IQ" sz="1600" dirty="0">
                <a:ea typeface="Calibri"/>
                <a:cs typeface="Times New Roman"/>
              </a:rPr>
              <a:t> </a:t>
            </a:r>
            <a:endParaRPr lang="en-US" sz="1600" dirty="0">
              <a:ea typeface="Calibri"/>
              <a:cs typeface="Arial"/>
            </a:endParaRPr>
          </a:p>
          <a:p>
            <a:pPr>
              <a:lnSpc>
                <a:spcPct val="115000"/>
              </a:lnSpc>
              <a:spcAft>
                <a:spcPts val="1000"/>
              </a:spcAft>
              <a:tabLst>
                <a:tab pos="2428875" algn="l"/>
              </a:tabLst>
            </a:pPr>
            <a:r>
              <a:rPr lang="ar-IQ" sz="1600" dirty="0">
                <a:ea typeface="Calibri"/>
                <a:cs typeface="Times New Roman"/>
              </a:rPr>
              <a:t> </a:t>
            </a:r>
            <a:endParaRPr lang="en-US" sz="1600" dirty="0">
              <a:ea typeface="Calibri"/>
              <a:cs typeface="Arial"/>
            </a:endParaRPr>
          </a:p>
        </p:txBody>
      </p:sp>
    </p:spTree>
    <p:extLst>
      <p:ext uri="{BB962C8B-B14F-4D97-AF65-F5344CB8AC3E}">
        <p14:creationId xmlns:p14="http://schemas.microsoft.com/office/powerpoint/2010/main" val="27103889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28</a:t>
            </a:fld>
            <a:endParaRPr lang="ar-IQ" sz="1800" b="1" dirty="0">
              <a:solidFill>
                <a:prstClr val="black"/>
              </a:solidFill>
            </a:endParaRPr>
          </a:p>
        </p:txBody>
      </p:sp>
      <p:sp>
        <p:nvSpPr>
          <p:cNvPr id="3" name="TextBox 2"/>
          <p:cNvSpPr txBox="1"/>
          <p:nvPr/>
        </p:nvSpPr>
        <p:spPr>
          <a:xfrm>
            <a:off x="395536" y="548680"/>
            <a:ext cx="8496944" cy="6870086"/>
          </a:xfrm>
          <a:prstGeom prst="rect">
            <a:avLst/>
          </a:prstGeom>
          <a:noFill/>
        </p:spPr>
        <p:txBody>
          <a:bodyPr wrap="square" rtlCol="1">
            <a:spAutoFit/>
          </a:bodyPr>
          <a:lstStyle/>
          <a:p>
            <a:pPr>
              <a:lnSpc>
                <a:spcPct val="115000"/>
              </a:lnSpc>
              <a:spcAft>
                <a:spcPts val="1000"/>
              </a:spcAft>
              <a:tabLst>
                <a:tab pos="2428875" algn="l"/>
              </a:tabLst>
            </a:pPr>
            <a:r>
              <a:rPr lang="ar-IQ" sz="1600" b="1" u="sng" dirty="0">
                <a:ea typeface="Calibri"/>
                <a:cs typeface="Times New Roman"/>
              </a:rPr>
              <a:t>مثال 4</a:t>
            </a:r>
            <a:endParaRPr lang="en-US" sz="1200" dirty="0">
              <a:ea typeface="Calibri"/>
              <a:cs typeface="Arial"/>
            </a:endParaRPr>
          </a:p>
          <a:p>
            <a:pPr>
              <a:lnSpc>
                <a:spcPct val="115000"/>
              </a:lnSpc>
              <a:spcAft>
                <a:spcPts val="1000"/>
              </a:spcAft>
            </a:pPr>
            <a:r>
              <a:rPr lang="ar-IQ" b="1" dirty="0">
                <a:ea typeface="Calibri"/>
                <a:cs typeface="Times New Roman"/>
              </a:rPr>
              <a:t>قام مصرف الرشيد الادارة العامة باستيراد 750000 دولار امريكي عن طريق مراسل في لندن , حيث تم اشعار المصرف من قبل المراسل باستيفاء قيمة النقد الاجنبي من حسابات المصرف لديه , علما ان المبلغ المعادل بالدينار للدولار الامريكي (0.500)دينار وفق نشرة الاسعار لذلك اليوم.</a:t>
            </a:r>
            <a:endParaRPr lang="en-US" b="1" dirty="0">
              <a:ea typeface="Calibri"/>
              <a:cs typeface="Arial"/>
            </a:endParaRPr>
          </a:p>
          <a:p>
            <a:pPr>
              <a:lnSpc>
                <a:spcPct val="115000"/>
              </a:lnSpc>
              <a:spcAft>
                <a:spcPts val="1000"/>
              </a:spcAft>
            </a:pPr>
            <a:r>
              <a:rPr lang="ar-IQ" b="1" dirty="0">
                <a:ea typeface="Calibri"/>
                <a:cs typeface="Times New Roman"/>
              </a:rPr>
              <a:t>المطلوب </a:t>
            </a:r>
            <a:endParaRPr lang="en-US" b="1" dirty="0">
              <a:ea typeface="Calibri"/>
              <a:cs typeface="Arial"/>
            </a:endParaRPr>
          </a:p>
          <a:p>
            <a:pPr marL="342900" lvl="0" indent="-342900">
              <a:lnSpc>
                <a:spcPct val="115000"/>
              </a:lnSpc>
              <a:buFont typeface="+mj-lt"/>
              <a:buAutoNum type="arabicPeriod"/>
            </a:pPr>
            <a:r>
              <a:rPr lang="ar-IQ" b="1" dirty="0">
                <a:ea typeface="Calibri"/>
                <a:cs typeface="Times New Roman"/>
              </a:rPr>
              <a:t>تسجيل القيد اللازم في سجلات مصرف الرشيد الادارة العامة الخاص باستلام النقد الاجنبي مع الاشعار من المراسل.</a:t>
            </a:r>
            <a:endParaRPr lang="en-US" b="1" dirty="0">
              <a:ea typeface="Calibri"/>
              <a:cs typeface="Arial"/>
            </a:endParaRPr>
          </a:p>
          <a:p>
            <a:pPr marL="342900" lvl="0" indent="-342900">
              <a:lnSpc>
                <a:spcPct val="115000"/>
              </a:lnSpc>
              <a:buFont typeface="+mj-lt"/>
              <a:buAutoNum type="arabicPeriod"/>
            </a:pPr>
            <a:r>
              <a:rPr lang="ar-IQ" b="1" dirty="0">
                <a:ea typeface="Calibri"/>
                <a:cs typeface="Times New Roman"/>
              </a:rPr>
              <a:t>تسجيل القيد اللازم في حالة وصول النقد للمصرف وعدم وصول اشعار المراسل معه.</a:t>
            </a:r>
            <a:endParaRPr lang="en-US" b="1" dirty="0">
              <a:ea typeface="Calibri"/>
              <a:cs typeface="Arial"/>
            </a:endParaRPr>
          </a:p>
          <a:p>
            <a:pPr marL="342900" lvl="0" indent="-342900">
              <a:lnSpc>
                <a:spcPct val="115000"/>
              </a:lnSpc>
              <a:buFont typeface="+mj-lt"/>
              <a:buAutoNum type="arabicPeriod"/>
            </a:pPr>
            <a:r>
              <a:rPr lang="ar-IQ" b="1" dirty="0">
                <a:ea typeface="Calibri"/>
                <a:cs typeface="Times New Roman"/>
              </a:rPr>
              <a:t>تسجيل قيد اليومية اللازم في سجلات المصرف في حالة وصول الاشعار المراسل فيما بعد يعلم فيه المصرف بتسجيل قيمة النقد الاجنبي على حسابات </a:t>
            </a:r>
            <a:r>
              <a:rPr lang="ar-IQ" b="1" dirty="0" smtClean="0">
                <a:ea typeface="Calibri"/>
                <a:cs typeface="Times New Roman"/>
              </a:rPr>
              <a:t>المصرف</a:t>
            </a:r>
            <a:endParaRPr lang="en-US" b="1" dirty="0">
              <a:ea typeface="Calibri"/>
              <a:cs typeface="Arial"/>
            </a:endParaRPr>
          </a:p>
          <a:p>
            <a:pPr>
              <a:lnSpc>
                <a:spcPct val="115000"/>
              </a:lnSpc>
              <a:spcAft>
                <a:spcPts val="1000"/>
              </a:spcAft>
              <a:tabLst>
                <a:tab pos="838200" algn="l"/>
              </a:tabLst>
            </a:pPr>
            <a:r>
              <a:rPr lang="ar-IQ" b="1" dirty="0">
                <a:ea typeface="Calibri"/>
              </a:rPr>
              <a:t>	</a:t>
            </a:r>
            <a:r>
              <a:rPr lang="ar-IQ" b="1" dirty="0">
                <a:ea typeface="Calibri"/>
                <a:cs typeface="Simplified Arabic"/>
              </a:rPr>
              <a:t>750000 * 0.500 = 375000 دينار عراقي </a:t>
            </a:r>
            <a:endParaRPr lang="en-US" b="1" dirty="0">
              <a:ea typeface="Calibri"/>
              <a:cs typeface="Arial"/>
            </a:endParaRPr>
          </a:p>
          <a:p>
            <a:pPr marL="285750" lvl="0" indent="-285750">
              <a:lnSpc>
                <a:spcPct val="115000"/>
              </a:lnSpc>
              <a:buFont typeface="Wingdings" pitchFamily="2" charset="2"/>
              <a:buChar char="q"/>
              <a:tabLst>
                <a:tab pos="838200" algn="l"/>
              </a:tabLst>
            </a:pPr>
            <a:r>
              <a:rPr lang="ar-IQ" b="1" dirty="0">
                <a:ea typeface="Calibri"/>
                <a:cs typeface="Simplified Arabic"/>
              </a:rPr>
              <a:t>375000 من حـ </a:t>
            </a:r>
            <a:r>
              <a:rPr lang="en-US" b="1" dirty="0">
                <a:latin typeface="Simplified Arabic"/>
                <a:ea typeface="Calibri"/>
                <a:cs typeface="Arial"/>
              </a:rPr>
              <a:t>/</a:t>
            </a:r>
            <a:r>
              <a:rPr lang="ar-IQ" b="1" dirty="0">
                <a:ea typeface="Calibri"/>
                <a:cs typeface="Simplified Arabic"/>
              </a:rPr>
              <a:t> اوراق نقدية اجنبية 186 </a:t>
            </a:r>
            <a:endParaRPr lang="en-US" b="1" dirty="0">
              <a:ea typeface="Calibri"/>
              <a:cs typeface="Arial"/>
            </a:endParaRPr>
          </a:p>
          <a:p>
            <a:pPr marL="457200" marR="457200">
              <a:lnSpc>
                <a:spcPct val="115000"/>
              </a:lnSpc>
              <a:tabLst>
                <a:tab pos="838200" algn="l"/>
              </a:tabLst>
            </a:pPr>
            <a:r>
              <a:rPr lang="ar-IQ" b="1" dirty="0">
                <a:ea typeface="Calibri"/>
                <a:cs typeface="Simplified Arabic"/>
              </a:rPr>
              <a:t>                     375000 الى حـ </a:t>
            </a:r>
            <a:r>
              <a:rPr lang="en-US" b="1" dirty="0">
                <a:latin typeface="Simplified Arabic"/>
                <a:ea typeface="Calibri"/>
                <a:cs typeface="Arial"/>
              </a:rPr>
              <a:t>/</a:t>
            </a:r>
            <a:r>
              <a:rPr lang="ar-IQ" b="1" dirty="0">
                <a:ea typeface="Calibri"/>
                <a:cs typeface="Simplified Arabic"/>
              </a:rPr>
              <a:t> نقد لدى المصارف الخارجية 187 </a:t>
            </a:r>
            <a:endParaRPr lang="en-US" b="1" dirty="0">
              <a:ea typeface="Calibri"/>
              <a:cs typeface="Arial"/>
            </a:endParaRPr>
          </a:p>
          <a:p>
            <a:pPr marL="285750" lvl="0" indent="-285750">
              <a:lnSpc>
                <a:spcPct val="115000"/>
              </a:lnSpc>
              <a:buFont typeface="Wingdings" pitchFamily="2" charset="2"/>
              <a:buChar char="q"/>
              <a:tabLst>
                <a:tab pos="838200" algn="l"/>
              </a:tabLst>
            </a:pPr>
            <a:r>
              <a:rPr lang="ar-IQ" b="1" dirty="0" smtClean="0">
                <a:ea typeface="Calibri"/>
                <a:cs typeface="Simplified Arabic"/>
              </a:rPr>
              <a:t>375000 من حـ </a:t>
            </a:r>
            <a:r>
              <a:rPr lang="en-US" b="1" dirty="0" smtClean="0">
                <a:latin typeface="Simplified Arabic"/>
                <a:ea typeface="Calibri"/>
                <a:cs typeface="Arial"/>
              </a:rPr>
              <a:t>/</a:t>
            </a:r>
            <a:r>
              <a:rPr lang="ar-IQ" b="1" dirty="0" smtClean="0">
                <a:ea typeface="Calibri"/>
                <a:cs typeface="Simplified Arabic"/>
              </a:rPr>
              <a:t> اوراق نقدية اجنبية 186</a:t>
            </a:r>
            <a:endParaRPr lang="en-US" b="1" dirty="0" smtClean="0">
              <a:ea typeface="Calibri"/>
              <a:cs typeface="Arial"/>
            </a:endParaRPr>
          </a:p>
          <a:p>
            <a:pPr marL="457200" marR="457200">
              <a:lnSpc>
                <a:spcPct val="115000"/>
              </a:lnSpc>
              <a:tabLst>
                <a:tab pos="838200" algn="l"/>
              </a:tabLst>
            </a:pPr>
            <a:r>
              <a:rPr lang="ar-IQ" b="1" dirty="0" smtClean="0">
                <a:ea typeface="Calibri"/>
                <a:cs typeface="Simplified Arabic"/>
              </a:rPr>
              <a:t>                  375000 الى حـ </a:t>
            </a:r>
            <a:r>
              <a:rPr lang="en-US" b="1" dirty="0" smtClean="0">
                <a:latin typeface="Simplified Arabic"/>
                <a:ea typeface="Calibri"/>
                <a:cs typeface="Arial"/>
              </a:rPr>
              <a:t>/</a:t>
            </a:r>
            <a:r>
              <a:rPr lang="ar-IQ" b="1" dirty="0" smtClean="0">
                <a:ea typeface="Calibri"/>
                <a:cs typeface="Simplified Arabic"/>
              </a:rPr>
              <a:t> دائنون عالم خارجي 2618 </a:t>
            </a:r>
            <a:endParaRPr lang="en-US" b="1" dirty="0" smtClean="0">
              <a:ea typeface="Calibri"/>
              <a:cs typeface="Arial"/>
            </a:endParaRPr>
          </a:p>
          <a:p>
            <a:pPr marL="342900" lvl="0" indent="-342900">
              <a:lnSpc>
                <a:spcPct val="115000"/>
              </a:lnSpc>
              <a:buFont typeface="Wingdings" pitchFamily="2" charset="2"/>
              <a:buChar char="q"/>
              <a:tabLst>
                <a:tab pos="838200" algn="l"/>
              </a:tabLst>
            </a:pPr>
            <a:r>
              <a:rPr lang="ar-IQ" b="1" dirty="0" smtClean="0">
                <a:ea typeface="Calibri"/>
                <a:cs typeface="Simplified Arabic"/>
              </a:rPr>
              <a:t>375000 </a:t>
            </a:r>
            <a:r>
              <a:rPr lang="ar-IQ" b="1" dirty="0">
                <a:ea typeface="Calibri"/>
                <a:cs typeface="Simplified Arabic"/>
              </a:rPr>
              <a:t>من حـ </a:t>
            </a:r>
            <a:r>
              <a:rPr lang="en-US" b="1" dirty="0">
                <a:latin typeface="Simplified Arabic"/>
                <a:ea typeface="Calibri"/>
                <a:cs typeface="Arial"/>
              </a:rPr>
              <a:t>/</a:t>
            </a:r>
            <a:r>
              <a:rPr lang="ar-IQ" b="1" dirty="0">
                <a:ea typeface="Calibri"/>
                <a:cs typeface="Simplified Arabic"/>
              </a:rPr>
              <a:t> دائنون عالم خارجي 2618</a:t>
            </a:r>
            <a:endParaRPr lang="en-US" b="1" dirty="0">
              <a:ea typeface="Calibri"/>
              <a:cs typeface="Arial"/>
            </a:endParaRPr>
          </a:p>
          <a:p>
            <a:pPr marL="457200" marR="457200">
              <a:lnSpc>
                <a:spcPct val="115000"/>
              </a:lnSpc>
              <a:tabLst>
                <a:tab pos="838200" algn="l"/>
              </a:tabLst>
            </a:pPr>
            <a:r>
              <a:rPr lang="ar-IQ" b="1" dirty="0">
                <a:ea typeface="Calibri"/>
                <a:cs typeface="Simplified Arabic"/>
              </a:rPr>
              <a:t>                  375000 الى حـ  </a:t>
            </a:r>
            <a:r>
              <a:rPr lang="en-US" b="1" dirty="0">
                <a:latin typeface="Simplified Arabic"/>
                <a:ea typeface="Calibri"/>
                <a:cs typeface="Arial"/>
              </a:rPr>
              <a:t>/</a:t>
            </a:r>
            <a:r>
              <a:rPr lang="ar-IQ" b="1" dirty="0">
                <a:ea typeface="Calibri"/>
                <a:cs typeface="Simplified Arabic"/>
              </a:rPr>
              <a:t> نقد لدى المصارف الخارجية 187</a:t>
            </a:r>
            <a:endParaRPr lang="en-US" b="1" dirty="0">
              <a:ea typeface="Calibri"/>
              <a:cs typeface="Arial"/>
            </a:endParaRPr>
          </a:p>
          <a:p>
            <a:pPr marL="457200">
              <a:lnSpc>
                <a:spcPct val="115000"/>
              </a:lnSpc>
              <a:tabLst>
                <a:tab pos="838200" algn="l"/>
              </a:tabLst>
            </a:pPr>
            <a:r>
              <a:rPr lang="ar-IQ" b="1" dirty="0">
                <a:ea typeface="Calibri"/>
                <a:cs typeface="Simplified Arabic"/>
              </a:rPr>
              <a:t> </a:t>
            </a:r>
            <a:endParaRPr lang="en-US" b="1" dirty="0">
              <a:ea typeface="Calibri"/>
              <a:cs typeface="Arial"/>
            </a:endParaRPr>
          </a:p>
          <a:p>
            <a:pPr marL="457200">
              <a:lnSpc>
                <a:spcPct val="115000"/>
              </a:lnSpc>
              <a:tabLst>
                <a:tab pos="838200" algn="l"/>
              </a:tabLst>
            </a:pPr>
            <a:r>
              <a:rPr lang="ar-IQ" sz="1600" dirty="0">
                <a:ea typeface="Calibri"/>
                <a:cs typeface="Simplified Arabic"/>
              </a:rPr>
              <a:t> </a:t>
            </a:r>
            <a:endParaRPr lang="en-US" sz="1200" dirty="0">
              <a:ea typeface="Calibri"/>
              <a:cs typeface="Arial"/>
            </a:endParaRPr>
          </a:p>
          <a:p>
            <a:pPr marL="457200">
              <a:lnSpc>
                <a:spcPct val="115000"/>
              </a:lnSpc>
              <a:spcAft>
                <a:spcPts val="1000"/>
              </a:spcAft>
              <a:tabLst>
                <a:tab pos="838200" algn="l"/>
              </a:tabLst>
            </a:pPr>
            <a:r>
              <a:rPr lang="ar-IQ" sz="1600" dirty="0">
                <a:ea typeface="Calibri"/>
                <a:cs typeface="Simplified Arabic"/>
              </a:rPr>
              <a:t> </a:t>
            </a:r>
            <a:endParaRPr lang="en-US" sz="1200" dirty="0">
              <a:ea typeface="Calibri"/>
              <a:cs typeface="Arial"/>
            </a:endParaRPr>
          </a:p>
        </p:txBody>
      </p:sp>
    </p:spTree>
    <p:extLst>
      <p:ext uri="{BB962C8B-B14F-4D97-AF65-F5344CB8AC3E}">
        <p14:creationId xmlns:p14="http://schemas.microsoft.com/office/powerpoint/2010/main" val="1575951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29</a:t>
            </a:fld>
            <a:endParaRPr lang="ar-IQ" sz="1800" b="1" dirty="0">
              <a:solidFill>
                <a:prstClr val="black"/>
              </a:solidFill>
            </a:endParaRPr>
          </a:p>
        </p:txBody>
      </p:sp>
      <p:sp>
        <p:nvSpPr>
          <p:cNvPr id="3" name="TextBox 2"/>
          <p:cNvSpPr txBox="1"/>
          <p:nvPr/>
        </p:nvSpPr>
        <p:spPr>
          <a:xfrm>
            <a:off x="395536" y="548680"/>
            <a:ext cx="8496944" cy="10359759"/>
          </a:xfrm>
          <a:prstGeom prst="rect">
            <a:avLst/>
          </a:prstGeom>
          <a:noFill/>
        </p:spPr>
        <p:txBody>
          <a:bodyPr wrap="square" rtlCol="1">
            <a:spAutoFit/>
          </a:bodyPr>
          <a:lstStyle/>
          <a:p>
            <a:pPr marL="457200" indent="-340995">
              <a:lnSpc>
                <a:spcPct val="115000"/>
              </a:lnSpc>
              <a:spcAft>
                <a:spcPts val="1000"/>
              </a:spcAft>
              <a:tabLst>
                <a:tab pos="838200" algn="l"/>
              </a:tabLst>
            </a:pPr>
            <a:r>
              <a:rPr lang="ar-IQ" b="1" u="sng" dirty="0">
                <a:ea typeface="Calibri"/>
                <a:cs typeface="Simplified Arabic"/>
              </a:rPr>
              <a:t>مثال 5</a:t>
            </a:r>
            <a:endParaRPr lang="en-US" sz="1400" dirty="0">
              <a:ea typeface="Calibri"/>
              <a:cs typeface="Arial"/>
            </a:endParaRPr>
          </a:p>
          <a:p>
            <a:pPr algn="just">
              <a:lnSpc>
                <a:spcPct val="115000"/>
              </a:lnSpc>
              <a:spcAft>
                <a:spcPts val="1000"/>
              </a:spcAft>
              <a:tabLst>
                <a:tab pos="838200" algn="l"/>
              </a:tabLst>
            </a:pPr>
            <a:r>
              <a:rPr lang="ar-IQ" b="1" dirty="0">
                <a:ea typeface="Calibri"/>
                <a:cs typeface="Times New Roman"/>
              </a:rPr>
              <a:t>استلم مصرف الرشيد فرع المنصور عملة اجنبية مقدارها 655000 باون  إسترليني من الفرع الرئيسي وذلك بتاريخ 5</a:t>
            </a:r>
            <a:r>
              <a:rPr lang="en-US" b="1" dirty="0">
                <a:latin typeface="Times New Roman"/>
                <a:ea typeface="Calibri"/>
                <a:cs typeface="Arial"/>
              </a:rPr>
              <a:t>/</a:t>
            </a:r>
            <a:r>
              <a:rPr lang="ar-IQ" b="1" dirty="0">
                <a:ea typeface="Calibri"/>
                <a:cs typeface="Times New Roman"/>
              </a:rPr>
              <a:t> 4  وفي يوم 9</a:t>
            </a:r>
            <a:r>
              <a:rPr lang="en-US" b="1" dirty="0">
                <a:latin typeface="Times New Roman"/>
                <a:ea typeface="Calibri"/>
                <a:cs typeface="Arial"/>
              </a:rPr>
              <a:t>/</a:t>
            </a:r>
            <a:r>
              <a:rPr lang="ar-IQ" b="1" dirty="0">
                <a:ea typeface="Calibri"/>
                <a:cs typeface="Times New Roman"/>
              </a:rPr>
              <a:t>4 قام فرع المنصور ببيع كل النقد الاجنبي الذي لديه بمبلغ 300000 دينار عراقي .</a:t>
            </a:r>
            <a:endParaRPr lang="en-US" sz="1400" dirty="0">
              <a:ea typeface="Calibri"/>
              <a:cs typeface="Arial"/>
            </a:endParaRPr>
          </a:p>
          <a:p>
            <a:pPr algn="just">
              <a:lnSpc>
                <a:spcPct val="115000"/>
              </a:lnSpc>
              <a:spcAft>
                <a:spcPts val="1000"/>
              </a:spcAft>
              <a:tabLst>
                <a:tab pos="838200" algn="l"/>
              </a:tabLst>
            </a:pPr>
            <a:r>
              <a:rPr lang="ar-IQ" b="1" dirty="0">
                <a:ea typeface="Calibri"/>
                <a:cs typeface="Times New Roman"/>
              </a:rPr>
              <a:t>المطلوب : تسجيل قيود اليومية اللازمة للعمليات اعلاه علما ان المبلغ المعادل بالدينار للباون الإسترليني هو 0.400 دينار.</a:t>
            </a:r>
            <a:endParaRPr lang="en-US" sz="1400" dirty="0">
              <a:ea typeface="Calibri"/>
              <a:cs typeface="Arial"/>
            </a:endParaRPr>
          </a:p>
          <a:p>
            <a:pPr algn="just">
              <a:lnSpc>
                <a:spcPct val="115000"/>
              </a:lnSpc>
              <a:spcAft>
                <a:spcPts val="1000"/>
              </a:spcAft>
              <a:tabLst>
                <a:tab pos="838200" algn="l"/>
              </a:tabLst>
            </a:pPr>
            <a:r>
              <a:rPr lang="ar-IQ" dirty="0" smtClean="0">
                <a:ea typeface="Calibri"/>
                <a:cs typeface="Times New Roman"/>
              </a:rPr>
              <a:t>5</a:t>
            </a:r>
            <a:r>
              <a:rPr lang="en-US" dirty="0">
                <a:latin typeface="Times New Roman"/>
                <a:ea typeface="Calibri"/>
                <a:cs typeface="Arial"/>
              </a:rPr>
              <a:t>/</a:t>
            </a:r>
            <a:r>
              <a:rPr lang="ar-IQ" dirty="0">
                <a:ea typeface="Calibri"/>
                <a:cs typeface="Times New Roman"/>
              </a:rPr>
              <a:t>4</a:t>
            </a:r>
            <a:r>
              <a:rPr lang="en-US" dirty="0">
                <a:latin typeface="Times New Roman"/>
                <a:ea typeface="Calibri"/>
                <a:cs typeface="Arial"/>
              </a:rPr>
              <a:t>/</a:t>
            </a:r>
            <a:endParaRPr lang="en-US" sz="1400" dirty="0">
              <a:ea typeface="Calibri"/>
              <a:cs typeface="Arial"/>
            </a:endParaRPr>
          </a:p>
          <a:p>
            <a:pPr indent="457200">
              <a:lnSpc>
                <a:spcPct val="115000"/>
              </a:lnSpc>
              <a:spcAft>
                <a:spcPts val="1000"/>
              </a:spcAft>
            </a:pPr>
            <a:r>
              <a:rPr lang="ar-IQ" dirty="0">
                <a:ea typeface="Calibri"/>
                <a:cs typeface="Times New Roman"/>
              </a:rPr>
              <a:t>655000 * 0.400 = 262000</a:t>
            </a:r>
            <a:endParaRPr lang="en-US" sz="1400" dirty="0">
              <a:ea typeface="Calibri"/>
              <a:cs typeface="Arial"/>
            </a:endParaRPr>
          </a:p>
          <a:p>
            <a:pPr indent="457200">
              <a:lnSpc>
                <a:spcPct val="115000"/>
              </a:lnSpc>
              <a:spcAft>
                <a:spcPts val="1000"/>
              </a:spcAft>
            </a:pPr>
            <a:r>
              <a:rPr lang="ar-IQ" dirty="0">
                <a:ea typeface="Calibri"/>
                <a:cs typeface="Times New Roman"/>
              </a:rPr>
              <a:t>262000 من حـ </a:t>
            </a:r>
            <a:r>
              <a:rPr lang="en-US" dirty="0">
                <a:latin typeface="Times New Roman"/>
                <a:ea typeface="Calibri"/>
                <a:cs typeface="Arial"/>
              </a:rPr>
              <a:t>/</a:t>
            </a:r>
            <a:r>
              <a:rPr lang="ar-IQ" dirty="0">
                <a:ea typeface="Calibri"/>
                <a:cs typeface="Times New Roman"/>
              </a:rPr>
              <a:t> اوراق نقدية اجنبية 187 </a:t>
            </a:r>
            <a:endParaRPr lang="en-US" sz="1400" dirty="0">
              <a:ea typeface="Calibri"/>
              <a:cs typeface="Arial"/>
            </a:endParaRPr>
          </a:p>
          <a:p>
            <a:pPr indent="457200">
              <a:lnSpc>
                <a:spcPct val="115000"/>
              </a:lnSpc>
              <a:spcAft>
                <a:spcPts val="1000"/>
              </a:spcAft>
            </a:pPr>
            <a:r>
              <a:rPr lang="ar-IQ" dirty="0">
                <a:ea typeface="Calibri"/>
                <a:cs typeface="Times New Roman"/>
              </a:rPr>
              <a:t>            262000 الى </a:t>
            </a:r>
            <a:r>
              <a:rPr lang="en-US" dirty="0">
                <a:latin typeface="Times New Roman"/>
                <a:ea typeface="Calibri"/>
                <a:cs typeface="Arial"/>
              </a:rPr>
              <a:t>/</a:t>
            </a:r>
            <a:r>
              <a:rPr lang="ar-IQ" dirty="0">
                <a:ea typeface="Calibri"/>
                <a:cs typeface="Times New Roman"/>
              </a:rPr>
              <a:t> حسابات مدينة متبادلة 163</a:t>
            </a:r>
            <a:endParaRPr lang="en-US" sz="1400" dirty="0">
              <a:ea typeface="Calibri"/>
              <a:cs typeface="Arial"/>
            </a:endParaRPr>
          </a:p>
          <a:p>
            <a:pPr indent="457200">
              <a:lnSpc>
                <a:spcPct val="115000"/>
              </a:lnSpc>
              <a:spcAft>
                <a:spcPts val="1000"/>
              </a:spcAft>
            </a:pPr>
            <a:r>
              <a:rPr lang="ar-IQ" dirty="0">
                <a:ea typeface="Calibri"/>
                <a:cs typeface="Times New Roman"/>
              </a:rPr>
              <a:t>9</a:t>
            </a:r>
            <a:r>
              <a:rPr lang="en-US" dirty="0">
                <a:latin typeface="Times New Roman"/>
                <a:ea typeface="Calibri"/>
                <a:cs typeface="Arial"/>
              </a:rPr>
              <a:t>/</a:t>
            </a:r>
            <a:r>
              <a:rPr lang="ar-IQ" dirty="0">
                <a:ea typeface="Calibri"/>
                <a:cs typeface="Times New Roman"/>
              </a:rPr>
              <a:t>4 </a:t>
            </a:r>
            <a:endParaRPr lang="en-US" sz="1400" dirty="0">
              <a:ea typeface="Calibri"/>
              <a:cs typeface="Arial"/>
            </a:endParaRPr>
          </a:p>
          <a:p>
            <a:pPr indent="457200">
              <a:lnSpc>
                <a:spcPct val="115000"/>
              </a:lnSpc>
              <a:spcAft>
                <a:spcPts val="1000"/>
              </a:spcAft>
            </a:pPr>
            <a:r>
              <a:rPr lang="ar-IQ" dirty="0">
                <a:ea typeface="Calibri"/>
                <a:cs typeface="Times New Roman"/>
              </a:rPr>
              <a:t>300000 من حـ  </a:t>
            </a:r>
            <a:r>
              <a:rPr lang="en-US" dirty="0">
                <a:latin typeface="Times New Roman"/>
                <a:ea typeface="Calibri"/>
                <a:cs typeface="Arial"/>
              </a:rPr>
              <a:t>/</a:t>
            </a:r>
            <a:r>
              <a:rPr lang="ar-IQ" dirty="0">
                <a:ea typeface="Calibri"/>
                <a:cs typeface="Times New Roman"/>
              </a:rPr>
              <a:t> نقد في الصندوق 181</a:t>
            </a:r>
            <a:endParaRPr lang="en-US" sz="1400" dirty="0">
              <a:ea typeface="Calibri"/>
              <a:cs typeface="Arial"/>
            </a:endParaRPr>
          </a:p>
          <a:p>
            <a:pPr indent="457200">
              <a:lnSpc>
                <a:spcPct val="115000"/>
              </a:lnSpc>
              <a:spcAft>
                <a:spcPts val="1000"/>
              </a:spcAft>
            </a:pPr>
            <a:r>
              <a:rPr lang="ar-IQ" dirty="0">
                <a:ea typeface="Calibri"/>
                <a:cs typeface="Times New Roman"/>
              </a:rPr>
              <a:t>                       الى مذكورين </a:t>
            </a:r>
            <a:endParaRPr lang="en-US" sz="1400" dirty="0">
              <a:ea typeface="Calibri"/>
              <a:cs typeface="Arial"/>
            </a:endParaRPr>
          </a:p>
          <a:p>
            <a:pPr indent="457200">
              <a:lnSpc>
                <a:spcPct val="115000"/>
              </a:lnSpc>
              <a:spcAft>
                <a:spcPts val="1000"/>
              </a:spcAft>
            </a:pPr>
            <a:r>
              <a:rPr lang="ar-IQ" dirty="0">
                <a:ea typeface="Calibri"/>
                <a:cs typeface="Times New Roman"/>
              </a:rPr>
              <a:t>                  262000 حـ </a:t>
            </a:r>
            <a:r>
              <a:rPr lang="en-US" dirty="0">
                <a:latin typeface="Times New Roman"/>
                <a:ea typeface="Calibri"/>
                <a:cs typeface="Arial"/>
              </a:rPr>
              <a:t>/</a:t>
            </a:r>
            <a:r>
              <a:rPr lang="ar-IQ" dirty="0">
                <a:ea typeface="Calibri"/>
                <a:cs typeface="Times New Roman"/>
              </a:rPr>
              <a:t> اوراق نقدية اجنبية 186</a:t>
            </a:r>
            <a:endParaRPr lang="en-US" sz="1400" dirty="0">
              <a:ea typeface="Calibri"/>
              <a:cs typeface="Arial"/>
            </a:endParaRPr>
          </a:p>
          <a:p>
            <a:pPr indent="457200">
              <a:lnSpc>
                <a:spcPct val="115000"/>
              </a:lnSpc>
              <a:spcAft>
                <a:spcPts val="1000"/>
              </a:spcAft>
            </a:pPr>
            <a:r>
              <a:rPr lang="ar-IQ" dirty="0">
                <a:ea typeface="Calibri"/>
                <a:cs typeface="Times New Roman"/>
              </a:rPr>
              <a:t>                  38000حـ </a:t>
            </a:r>
            <a:r>
              <a:rPr lang="en-US" dirty="0">
                <a:latin typeface="Times New Roman"/>
                <a:ea typeface="Calibri"/>
                <a:cs typeface="Arial"/>
              </a:rPr>
              <a:t>/</a:t>
            </a:r>
            <a:r>
              <a:rPr lang="ar-IQ" dirty="0">
                <a:ea typeface="Calibri"/>
                <a:cs typeface="Times New Roman"/>
              </a:rPr>
              <a:t> ايراد بيع وشراء الاوراق الاجنبية 4413</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p:txBody>
      </p:sp>
    </p:spTree>
    <p:extLst>
      <p:ext uri="{BB962C8B-B14F-4D97-AF65-F5344CB8AC3E}">
        <p14:creationId xmlns:p14="http://schemas.microsoft.com/office/powerpoint/2010/main" val="3931570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8374" y="116632"/>
            <a:ext cx="7772400" cy="636091"/>
          </a:xfrm>
        </p:spPr>
        <p:txBody>
          <a:bodyPr>
            <a:normAutofit/>
          </a:bodyPr>
          <a:lstStyle/>
          <a:p>
            <a:r>
              <a:rPr lang="ar-IQ" sz="2800" b="1" dirty="0" smtClean="0">
                <a:solidFill>
                  <a:srgbClr val="FF0000"/>
                </a:solidFill>
                <a:cs typeface="PT Bold Heading" pitchFamily="2" charset="-78"/>
              </a:rPr>
              <a:t>المحاضرة الاولى الاطار النظري للمحاسبة المصرفية </a:t>
            </a:r>
            <a:endParaRPr lang="ar-IQ" sz="2800" b="1" dirty="0">
              <a:solidFill>
                <a:srgbClr val="FF0000"/>
              </a:solidFill>
              <a:cs typeface="PT Bold Heading" pitchFamily="2" charset="-78"/>
            </a:endParaRPr>
          </a:p>
        </p:txBody>
      </p:sp>
      <p:sp>
        <p:nvSpPr>
          <p:cNvPr id="5" name="TextBox 4"/>
          <p:cNvSpPr txBox="1"/>
          <p:nvPr/>
        </p:nvSpPr>
        <p:spPr>
          <a:xfrm>
            <a:off x="539552" y="1340768"/>
            <a:ext cx="8208912" cy="369332"/>
          </a:xfrm>
          <a:prstGeom prst="rect">
            <a:avLst/>
          </a:prstGeom>
          <a:noFill/>
        </p:spPr>
        <p:txBody>
          <a:bodyPr wrap="square" rtlCol="1">
            <a:spAutoFit/>
          </a:bodyPr>
          <a:lstStyle/>
          <a:p>
            <a:endParaRPr lang="ar-IQ" dirty="0"/>
          </a:p>
        </p:txBody>
      </p:sp>
      <p:sp>
        <p:nvSpPr>
          <p:cNvPr id="9" name="TextBox 8"/>
          <p:cNvSpPr txBox="1"/>
          <p:nvPr/>
        </p:nvSpPr>
        <p:spPr>
          <a:xfrm>
            <a:off x="-36512" y="980728"/>
            <a:ext cx="8928992" cy="6914200"/>
          </a:xfrm>
          <a:prstGeom prst="rect">
            <a:avLst/>
          </a:prstGeom>
          <a:noFill/>
        </p:spPr>
        <p:txBody>
          <a:bodyPr wrap="square" rtlCol="1">
            <a:spAutoFit/>
          </a:bodyPr>
          <a:lstStyle/>
          <a:p>
            <a:pPr algn="just">
              <a:lnSpc>
                <a:spcPct val="115000"/>
              </a:lnSpc>
              <a:spcAft>
                <a:spcPts val="1000"/>
              </a:spcAft>
            </a:pPr>
            <a:r>
              <a:rPr lang="ar-IQ" b="1" u="sng" dirty="0">
                <a:solidFill>
                  <a:srgbClr val="17365D"/>
                </a:solidFill>
                <a:ea typeface="Calibri"/>
                <a:cs typeface="Simplified Arabic"/>
              </a:rPr>
              <a:t>المصرف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يعرف بانه منشاة تنصب عملياتها الرئيسية على تجميع النقود الفائضة عن حاجة الجمهور او </a:t>
            </a:r>
            <a:r>
              <a:rPr lang="ar-IQ" b="1" dirty="0" err="1">
                <a:solidFill>
                  <a:srgbClr val="17365D"/>
                </a:solidFill>
                <a:ea typeface="Calibri"/>
                <a:cs typeface="Simplified Arabic"/>
              </a:rPr>
              <a:t>منشات</a:t>
            </a:r>
            <a:r>
              <a:rPr lang="ar-IQ" b="1" dirty="0">
                <a:solidFill>
                  <a:srgbClr val="17365D"/>
                </a:solidFill>
                <a:ea typeface="Calibri"/>
                <a:cs typeface="Simplified Arabic"/>
              </a:rPr>
              <a:t> الاعمال او الدولة لغرض اقراضها للأخرين وفق اسس معينة او استثمارها في اوراق مالية محددة.</a:t>
            </a:r>
            <a:endParaRPr lang="en-US" sz="1400" dirty="0">
              <a:ea typeface="Calibri"/>
              <a:cs typeface="Arial"/>
            </a:endParaRPr>
          </a:p>
          <a:p>
            <a:pPr algn="just">
              <a:lnSpc>
                <a:spcPct val="115000"/>
              </a:lnSpc>
              <a:spcAft>
                <a:spcPts val="1000"/>
              </a:spcAft>
            </a:pPr>
            <a:r>
              <a:rPr lang="ar-IQ" b="1" u="sng" dirty="0">
                <a:solidFill>
                  <a:srgbClr val="17365D"/>
                </a:solidFill>
                <a:ea typeface="Calibri"/>
                <a:cs typeface="Simplified Arabic"/>
              </a:rPr>
              <a:t>خصائص العمل المصرفي </a:t>
            </a:r>
            <a:endParaRPr lang="en-US" sz="1400" dirty="0">
              <a:ea typeface="Calibri"/>
              <a:cs typeface="Arial"/>
            </a:endParaRPr>
          </a:p>
          <a:p>
            <a:pPr marL="342900" lvl="0" indent="-342900" algn="just">
              <a:lnSpc>
                <a:spcPct val="115000"/>
              </a:lnSpc>
              <a:buFont typeface="+mj-lt"/>
              <a:buAutoNum type="arabicPeriod"/>
            </a:pPr>
            <a:r>
              <a:rPr lang="ar-IQ" b="1" dirty="0">
                <a:solidFill>
                  <a:srgbClr val="17365D"/>
                </a:solidFill>
                <a:ea typeface="Calibri"/>
                <a:cs typeface="Simplified Arabic"/>
              </a:rPr>
              <a:t>اعتماد النشاط المصرفي على النقود بالدرجة الاساس وبعض العناصر الثمينة مما سيجعل من هذا النشاط معرضا لمخاطر السرقة والتلاعب والاختلاس وبالتالي تنشا الحاجة الى انشاء انظمة رقابية محكمة للحد من تللك المخاطر والمحافظة على الموجودات المصرفية وتحديد مسؤوليات الحيازة.</a:t>
            </a:r>
            <a:endParaRPr lang="en-US" sz="1400" dirty="0">
              <a:ea typeface="Calibri"/>
              <a:cs typeface="Arial"/>
            </a:endParaRPr>
          </a:p>
          <a:p>
            <a:pPr marL="342900" lvl="0" indent="-342900" algn="just">
              <a:lnSpc>
                <a:spcPct val="115000"/>
              </a:lnSpc>
              <a:buFont typeface="+mj-lt"/>
              <a:buAutoNum type="arabicPeriod"/>
            </a:pPr>
            <a:r>
              <a:rPr lang="ar-IQ" b="1" dirty="0">
                <a:solidFill>
                  <a:srgbClr val="17365D"/>
                </a:solidFill>
                <a:ea typeface="Calibri"/>
                <a:cs typeface="Simplified Arabic"/>
              </a:rPr>
              <a:t>التغيرات العالمية في بيئة النشاط المصرفي مما ستجعل من النشاط يميل الى الجانب الحركي لمتابعة المتغيرات الحاصلة في البيئة التي يعمل في محيطها المصرف .</a:t>
            </a:r>
            <a:endParaRPr lang="en-US" sz="1400" dirty="0">
              <a:ea typeface="Calibri"/>
              <a:cs typeface="Arial"/>
            </a:endParaRPr>
          </a:p>
          <a:p>
            <a:pPr marL="342900" lvl="0" indent="-342900" algn="just">
              <a:lnSpc>
                <a:spcPct val="115000"/>
              </a:lnSpc>
              <a:buFont typeface="+mj-lt"/>
              <a:buAutoNum type="arabicPeriod"/>
            </a:pPr>
            <a:r>
              <a:rPr lang="ar-IQ" b="1" dirty="0">
                <a:solidFill>
                  <a:srgbClr val="17365D"/>
                </a:solidFill>
                <a:ea typeface="Calibri"/>
                <a:cs typeface="Simplified Arabic"/>
              </a:rPr>
              <a:t>خضوع المصارف الى المتطلبات القانونية التي تحكم اداءها سواء ذلك في تحديد نسب الفائدة او نسب القروض الممنوحة الى الودائع او نسبة المطلوبات الى راس المال وتحديد الاحتياطيات </a:t>
            </a:r>
            <a:r>
              <a:rPr lang="ar-IQ" b="1" dirty="0" smtClean="0">
                <a:solidFill>
                  <a:srgbClr val="17365D"/>
                </a:solidFill>
                <a:ea typeface="Calibri"/>
                <a:cs typeface="Simplified Arabic"/>
              </a:rPr>
              <a:t>القانونية </a:t>
            </a:r>
            <a:r>
              <a:rPr lang="ar-IQ" b="1" dirty="0">
                <a:solidFill>
                  <a:srgbClr val="17365D"/>
                </a:solidFill>
                <a:ea typeface="Calibri"/>
                <a:cs typeface="Simplified Arabic"/>
              </a:rPr>
              <a:t>ونسبة الاحتفاظ بودائع نقدية لدى البنك المركزي.</a:t>
            </a:r>
            <a:endParaRPr lang="en-US" sz="1400" dirty="0">
              <a:ea typeface="Calibri"/>
              <a:cs typeface="Arial"/>
            </a:endParaRPr>
          </a:p>
          <a:p>
            <a:pPr marL="342900" lvl="0" indent="-342900" algn="just">
              <a:lnSpc>
                <a:spcPct val="115000"/>
              </a:lnSpc>
              <a:buFont typeface="+mj-lt"/>
              <a:buAutoNum type="arabicPeriod"/>
            </a:pPr>
            <a:r>
              <a:rPr lang="ar-IQ" b="1" dirty="0">
                <a:solidFill>
                  <a:srgbClr val="17365D"/>
                </a:solidFill>
                <a:ea typeface="Calibri"/>
                <a:cs typeface="Simplified Arabic"/>
              </a:rPr>
              <a:t>ان تعدد وكبر حجم العمليات المصرفية بجانب السرعة في تنفيذ العمليات المصرفية يتطلب تامين معلومات دقيقة وسريعة عن الحسابات المصرفية التي تحتاجها الادارة لغرض وضع وتقييم ومتابعة السياسات والخطط وادارة السيولة النقدية ومحافظ الاستثمار</a:t>
            </a:r>
            <a:r>
              <a:rPr lang="ar-IQ" b="1" dirty="0" smtClean="0">
                <a:solidFill>
                  <a:srgbClr val="17365D"/>
                </a:solidFill>
                <a:ea typeface="Calibri"/>
                <a:cs typeface="Simplified Arabic"/>
              </a:rPr>
              <a:t>.</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schemeClr val="tx1"/>
                </a:solidFill>
              </a:rPr>
              <a:pPr algn="ctr"/>
              <a:t>3</a:t>
            </a:fld>
            <a:endParaRPr lang="ar-IQ" sz="1800" b="1" dirty="0">
              <a:solidFill>
                <a:schemeClr val="tx1"/>
              </a:solidFill>
            </a:endParaRPr>
          </a:p>
        </p:txBody>
      </p:sp>
    </p:spTree>
    <p:extLst>
      <p:ext uri="{BB962C8B-B14F-4D97-AF65-F5344CB8AC3E}">
        <p14:creationId xmlns:p14="http://schemas.microsoft.com/office/powerpoint/2010/main" val="2779651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30</a:t>
            </a:fld>
            <a:endParaRPr lang="ar-IQ" sz="1800" b="1" dirty="0">
              <a:solidFill>
                <a:prstClr val="black"/>
              </a:solidFill>
            </a:endParaRPr>
          </a:p>
        </p:txBody>
      </p:sp>
      <p:sp>
        <p:nvSpPr>
          <p:cNvPr id="3" name="TextBox 2"/>
          <p:cNvSpPr txBox="1"/>
          <p:nvPr/>
        </p:nvSpPr>
        <p:spPr>
          <a:xfrm>
            <a:off x="395536" y="548680"/>
            <a:ext cx="8496944" cy="9709838"/>
          </a:xfrm>
          <a:prstGeom prst="rect">
            <a:avLst/>
          </a:prstGeom>
          <a:noFill/>
        </p:spPr>
        <p:txBody>
          <a:bodyPr wrap="square" rtlCol="1">
            <a:spAutoFit/>
          </a:bodyPr>
          <a:lstStyle/>
          <a:p>
            <a:pPr marL="457200" indent="-340995" algn="ctr">
              <a:lnSpc>
                <a:spcPct val="115000"/>
              </a:lnSpc>
              <a:spcAft>
                <a:spcPts val="1000"/>
              </a:spcAft>
              <a:tabLst>
                <a:tab pos="838200" algn="l"/>
              </a:tabLst>
            </a:pPr>
            <a:r>
              <a:rPr lang="ar-IQ" sz="3200" b="1" dirty="0" smtClean="0">
                <a:solidFill>
                  <a:srgbClr val="FF0000"/>
                </a:solidFill>
                <a:ea typeface="Calibri"/>
                <a:cs typeface="Arial"/>
              </a:rPr>
              <a:t>التمارين </a:t>
            </a:r>
          </a:p>
          <a:p>
            <a:pPr marL="457200" indent="-340995">
              <a:lnSpc>
                <a:spcPct val="115000"/>
              </a:lnSpc>
              <a:spcAft>
                <a:spcPts val="1000"/>
              </a:spcAft>
              <a:tabLst>
                <a:tab pos="838200" algn="l"/>
              </a:tabLst>
            </a:pPr>
            <a:r>
              <a:rPr lang="ar-IQ" sz="3200" b="1" dirty="0" smtClean="0">
                <a:solidFill>
                  <a:srgbClr val="FF0000"/>
                </a:solidFill>
                <a:ea typeface="Calibri"/>
                <a:cs typeface="Arial"/>
              </a:rPr>
              <a:t>تمرين 1</a:t>
            </a:r>
          </a:p>
          <a:p>
            <a:pPr algn="just">
              <a:lnSpc>
                <a:spcPct val="115000"/>
              </a:lnSpc>
              <a:tabLst>
                <a:tab pos="355600" algn="l"/>
              </a:tabLst>
            </a:pPr>
            <a:r>
              <a:rPr lang="ar-IQ" sz="3200" b="1" dirty="0" smtClean="0">
                <a:solidFill>
                  <a:srgbClr val="FF0000"/>
                </a:solidFill>
                <a:ea typeface="Calibri"/>
                <a:cs typeface="Arial"/>
              </a:rPr>
              <a:t> </a:t>
            </a:r>
            <a:r>
              <a:rPr lang="ar-IQ" sz="2400" b="1" dirty="0">
                <a:ea typeface="Calibri"/>
                <a:cs typeface="Times New Roman"/>
              </a:rPr>
              <a:t>في 6</a:t>
            </a:r>
            <a:r>
              <a:rPr lang="en-US" sz="2400" b="1" dirty="0">
                <a:latin typeface="Times New Roman"/>
                <a:ea typeface="Calibri"/>
                <a:cs typeface="Arial"/>
              </a:rPr>
              <a:t>/</a:t>
            </a:r>
            <a:r>
              <a:rPr lang="ar-IQ" sz="2400" b="1" dirty="0">
                <a:ea typeface="Calibri"/>
                <a:cs typeface="Times New Roman"/>
              </a:rPr>
              <a:t> 3</a:t>
            </a:r>
            <a:r>
              <a:rPr lang="en-US" sz="2400" b="1" dirty="0">
                <a:latin typeface="Times New Roman"/>
                <a:ea typeface="Calibri"/>
                <a:cs typeface="Arial"/>
              </a:rPr>
              <a:t>/</a:t>
            </a:r>
            <a:r>
              <a:rPr lang="ar-IQ" sz="2400" b="1" dirty="0">
                <a:ea typeface="Calibri"/>
                <a:cs typeface="Times New Roman"/>
              </a:rPr>
              <a:t>  2018  كان الموجود النقدي في خزانة  مصرف الرافدين الادارة العامة 150,000,000 دينار,  وسحب امين الصندوق من الخزانة في بداية اليوم مبلغ 100,000,000 دينار, وكانت المسحوبات النقدية 32,000,000 دينار , والمقبوضات النقدية 38,000,000 دينار  في ذلك اليوم </a:t>
            </a:r>
            <a:r>
              <a:rPr lang="ar-IQ" sz="2400" b="1" dirty="0" smtClean="0">
                <a:ea typeface="Calibri"/>
                <a:cs typeface="Times New Roman"/>
              </a:rPr>
              <a:t>.</a:t>
            </a:r>
            <a:endParaRPr lang="en-US" sz="2400" dirty="0">
              <a:ea typeface="Calibri"/>
              <a:cs typeface="Arial"/>
            </a:endParaRPr>
          </a:p>
          <a:p>
            <a:pPr>
              <a:lnSpc>
                <a:spcPct val="115000"/>
              </a:lnSpc>
              <a:spcAft>
                <a:spcPts val="1000"/>
              </a:spcAft>
            </a:pPr>
            <a:r>
              <a:rPr lang="ar-IQ" sz="2400" b="1" dirty="0">
                <a:ea typeface="Calibri"/>
                <a:cs typeface="Times New Roman"/>
              </a:rPr>
              <a:t>المطلوب- 1) الرصيد النقدي في الصندوق في بداية اليوم. </a:t>
            </a:r>
            <a:endParaRPr lang="ar-IQ" sz="2400" b="1" dirty="0" smtClean="0">
              <a:ea typeface="Calibri"/>
              <a:cs typeface="Times New Roman"/>
            </a:endParaRPr>
          </a:p>
          <a:p>
            <a:pPr>
              <a:lnSpc>
                <a:spcPct val="115000"/>
              </a:lnSpc>
              <a:spcAft>
                <a:spcPts val="1000"/>
              </a:spcAft>
            </a:pPr>
            <a:r>
              <a:rPr lang="ar-IQ" sz="2400" b="1" dirty="0" smtClean="0">
                <a:ea typeface="Calibri"/>
                <a:cs typeface="Times New Roman"/>
              </a:rPr>
              <a:t>2)  </a:t>
            </a:r>
            <a:r>
              <a:rPr lang="ar-IQ" sz="2400" b="1" dirty="0">
                <a:ea typeface="Calibri"/>
                <a:cs typeface="Times New Roman"/>
              </a:rPr>
              <a:t>رصيد خزانة المصرف في نهاية اليوم.</a:t>
            </a:r>
            <a:endParaRPr lang="en-US" sz="2400" dirty="0">
              <a:ea typeface="Calibri"/>
              <a:cs typeface="Arial"/>
            </a:endParaRPr>
          </a:p>
          <a:p>
            <a:pPr marL="457200" indent="-340995" algn="ctr">
              <a:lnSpc>
                <a:spcPct val="115000"/>
              </a:lnSpc>
              <a:spcAft>
                <a:spcPts val="1000"/>
              </a:spcAft>
              <a:tabLst>
                <a:tab pos="838200" algn="l"/>
              </a:tabLst>
            </a:pPr>
            <a:endParaRPr lang="ar-IQ" sz="3200" b="1" dirty="0" smtClean="0">
              <a:solidFill>
                <a:srgbClr val="FF0000"/>
              </a:solidFill>
              <a:ea typeface="Calibri"/>
              <a:cs typeface="Arial"/>
            </a:endParaRPr>
          </a:p>
          <a:p>
            <a:pPr marL="457200" indent="-340995" algn="ctr">
              <a:lnSpc>
                <a:spcPct val="115000"/>
              </a:lnSpc>
              <a:spcAft>
                <a:spcPts val="1000"/>
              </a:spcAft>
              <a:tabLst>
                <a:tab pos="838200" algn="l"/>
              </a:tabLst>
            </a:pPr>
            <a:r>
              <a:rPr lang="ar-IQ" sz="3200" b="1" dirty="0" smtClean="0">
                <a:solidFill>
                  <a:srgbClr val="FF0000"/>
                </a:solidFill>
                <a:ea typeface="Calibri"/>
                <a:cs typeface="Arial"/>
              </a:rPr>
              <a:t> </a:t>
            </a:r>
            <a:endParaRPr lang="en-US" sz="3200" b="1" dirty="0">
              <a:solidFill>
                <a:srgbClr val="FF0000"/>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p:txBody>
      </p:sp>
    </p:spTree>
    <p:extLst>
      <p:ext uri="{BB962C8B-B14F-4D97-AF65-F5344CB8AC3E}">
        <p14:creationId xmlns:p14="http://schemas.microsoft.com/office/powerpoint/2010/main" val="32837878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31</a:t>
            </a:fld>
            <a:endParaRPr lang="ar-IQ" sz="1800" b="1" dirty="0">
              <a:solidFill>
                <a:prstClr val="black"/>
              </a:solidFill>
            </a:endParaRPr>
          </a:p>
        </p:txBody>
      </p:sp>
      <p:sp>
        <p:nvSpPr>
          <p:cNvPr id="3" name="TextBox 2"/>
          <p:cNvSpPr txBox="1"/>
          <p:nvPr/>
        </p:nvSpPr>
        <p:spPr>
          <a:xfrm>
            <a:off x="395536" y="548680"/>
            <a:ext cx="8496944" cy="10466455"/>
          </a:xfrm>
          <a:prstGeom prst="rect">
            <a:avLst/>
          </a:prstGeom>
          <a:noFill/>
        </p:spPr>
        <p:txBody>
          <a:bodyPr wrap="square" rtlCol="1">
            <a:spAutoFit/>
          </a:bodyPr>
          <a:lstStyle/>
          <a:p>
            <a:pPr marL="457200" indent="-340995" algn="ctr">
              <a:lnSpc>
                <a:spcPct val="115000"/>
              </a:lnSpc>
              <a:spcAft>
                <a:spcPts val="1000"/>
              </a:spcAft>
              <a:tabLst>
                <a:tab pos="838200" algn="l"/>
              </a:tabLst>
            </a:pPr>
            <a:r>
              <a:rPr lang="ar-IQ" sz="3200" b="1" dirty="0" smtClean="0">
                <a:solidFill>
                  <a:srgbClr val="FF0000"/>
                </a:solidFill>
                <a:ea typeface="Calibri"/>
              </a:rPr>
              <a:t>التمارين </a:t>
            </a:r>
          </a:p>
          <a:p>
            <a:pPr marL="457200" indent="-340995">
              <a:lnSpc>
                <a:spcPct val="115000"/>
              </a:lnSpc>
              <a:spcAft>
                <a:spcPts val="1000"/>
              </a:spcAft>
              <a:tabLst>
                <a:tab pos="838200" algn="l"/>
              </a:tabLst>
            </a:pPr>
            <a:r>
              <a:rPr lang="ar-IQ" sz="1600" b="1" dirty="0" smtClean="0">
                <a:solidFill>
                  <a:srgbClr val="FF0000"/>
                </a:solidFill>
                <a:ea typeface="Calibri"/>
              </a:rPr>
              <a:t>تمرين 2</a:t>
            </a:r>
          </a:p>
          <a:p>
            <a:pPr algn="just">
              <a:lnSpc>
                <a:spcPct val="115000"/>
              </a:lnSpc>
              <a:spcAft>
                <a:spcPts val="1000"/>
              </a:spcAft>
            </a:pPr>
            <a:r>
              <a:rPr lang="ar-IQ" sz="3200" b="1" dirty="0" smtClean="0">
                <a:solidFill>
                  <a:srgbClr val="FF0000"/>
                </a:solidFill>
                <a:ea typeface="Calibri"/>
              </a:rPr>
              <a:t> </a:t>
            </a:r>
            <a:r>
              <a:rPr lang="ar-IQ" b="1" dirty="0" smtClean="0">
                <a:ea typeface="Calibri"/>
                <a:cs typeface="Times New Roman"/>
              </a:rPr>
              <a:t>في </a:t>
            </a:r>
            <a:r>
              <a:rPr lang="ar-IQ" b="1" dirty="0">
                <a:ea typeface="Calibri"/>
                <a:cs typeface="Times New Roman"/>
              </a:rPr>
              <a:t>5</a:t>
            </a:r>
            <a:r>
              <a:rPr lang="en-US" b="1" dirty="0">
                <a:latin typeface="Times New Roman"/>
                <a:ea typeface="Calibri"/>
                <a:cs typeface="Arial"/>
              </a:rPr>
              <a:t>/</a:t>
            </a:r>
            <a:r>
              <a:rPr lang="ar-IQ" b="1" dirty="0">
                <a:ea typeface="Calibri"/>
                <a:cs typeface="Times New Roman"/>
              </a:rPr>
              <a:t> 2</a:t>
            </a:r>
            <a:r>
              <a:rPr lang="en-US" b="1" dirty="0">
                <a:latin typeface="Times New Roman"/>
                <a:ea typeface="Calibri"/>
                <a:cs typeface="Arial"/>
              </a:rPr>
              <a:t>/</a:t>
            </a:r>
            <a:r>
              <a:rPr lang="ar-IQ" b="1" dirty="0">
                <a:ea typeface="Calibri"/>
                <a:cs typeface="Times New Roman"/>
              </a:rPr>
              <a:t> 2018 كان الموجود النقدي في خزانة مصرف الرافدين الادارة العامة 90,000,000 دينار وتمت العمليات ادناه في ذلك اليوم :</a:t>
            </a:r>
            <a:endParaRPr lang="en-US" dirty="0">
              <a:ea typeface="Calibri"/>
              <a:cs typeface="Arial"/>
            </a:endParaRPr>
          </a:p>
          <a:p>
            <a:pPr marL="342900" lvl="0" indent="-342900" algn="just">
              <a:lnSpc>
                <a:spcPct val="115000"/>
              </a:lnSpc>
              <a:buFont typeface="+mj-lt"/>
              <a:buAutoNum type="arabicPeriod"/>
            </a:pPr>
            <a:r>
              <a:rPr lang="ar-IQ" b="1" dirty="0">
                <a:ea typeface="Calibri"/>
                <a:cs typeface="Times New Roman"/>
              </a:rPr>
              <a:t>سحب امين الصندوق من الخزانة في بداية اليوم 54,000,000 دينار.</a:t>
            </a:r>
            <a:endParaRPr lang="en-US" dirty="0">
              <a:ea typeface="Calibri"/>
              <a:cs typeface="Arial"/>
            </a:endParaRPr>
          </a:p>
          <a:p>
            <a:pPr marL="342900" lvl="0" indent="-342900" algn="just">
              <a:lnSpc>
                <a:spcPct val="115000"/>
              </a:lnSpc>
              <a:buFont typeface="+mj-lt"/>
              <a:buAutoNum type="arabicPeriod"/>
            </a:pPr>
            <a:r>
              <a:rPr lang="ar-IQ" b="1" dirty="0">
                <a:ea typeface="Calibri"/>
                <a:cs typeface="Times New Roman"/>
              </a:rPr>
              <a:t>كانت المدفوعات النقدية والمقبوضات في ذلك اليوم كالاتي:</a:t>
            </a:r>
            <a:endParaRPr lang="en-US" dirty="0">
              <a:ea typeface="Calibri"/>
              <a:cs typeface="Arial"/>
            </a:endParaRPr>
          </a:p>
          <a:p>
            <a:pPr marL="342900" lvl="0" indent="-342900" algn="just">
              <a:lnSpc>
                <a:spcPct val="115000"/>
              </a:lnSpc>
              <a:buFont typeface="Symbol"/>
              <a:buChar char=""/>
            </a:pPr>
            <a:r>
              <a:rPr lang="ar-IQ" b="1" dirty="0">
                <a:ea typeface="Calibri"/>
                <a:cs typeface="Times New Roman"/>
              </a:rPr>
              <a:t>5,000,000 دينار مسحوبات الحسابات الجارية الدائنة قطاع خاص.</a:t>
            </a:r>
            <a:endParaRPr lang="en-US" dirty="0">
              <a:ea typeface="Calibri"/>
              <a:cs typeface="Arial"/>
            </a:endParaRPr>
          </a:p>
          <a:p>
            <a:pPr marL="342900" lvl="0" indent="-342900" algn="just">
              <a:lnSpc>
                <a:spcPct val="115000"/>
              </a:lnSpc>
              <a:buFont typeface="Symbol"/>
              <a:buChar char=""/>
            </a:pPr>
            <a:r>
              <a:rPr lang="ar-IQ" b="1" dirty="0">
                <a:ea typeface="Calibri"/>
                <a:cs typeface="Times New Roman"/>
              </a:rPr>
              <a:t>1,900,000 دينار ايداعات في الحسابات الجارية الدائنة.</a:t>
            </a:r>
            <a:endParaRPr lang="en-US" dirty="0">
              <a:ea typeface="Calibri"/>
              <a:cs typeface="Arial"/>
            </a:endParaRPr>
          </a:p>
          <a:p>
            <a:pPr marL="342900" lvl="0" indent="-342900" algn="just">
              <a:lnSpc>
                <a:spcPct val="115000"/>
              </a:lnSpc>
              <a:buFont typeface="Symbol"/>
              <a:buChar char=""/>
            </a:pPr>
            <a:r>
              <a:rPr lang="ar-IQ" b="1" dirty="0">
                <a:ea typeface="Calibri"/>
                <a:cs typeface="Times New Roman"/>
              </a:rPr>
              <a:t>4,000,000 دينار مسحوبات من حسابات التوفير.</a:t>
            </a:r>
            <a:endParaRPr lang="en-US" dirty="0">
              <a:ea typeface="Calibri"/>
              <a:cs typeface="Arial"/>
            </a:endParaRPr>
          </a:p>
          <a:p>
            <a:pPr marL="342900" lvl="0" indent="-342900" algn="just">
              <a:lnSpc>
                <a:spcPct val="115000"/>
              </a:lnSpc>
              <a:buFont typeface="Symbol"/>
              <a:buChar char=""/>
            </a:pPr>
            <a:r>
              <a:rPr lang="ar-IQ" b="1" dirty="0">
                <a:ea typeface="Calibri"/>
                <a:cs typeface="Times New Roman"/>
              </a:rPr>
              <a:t>15,000,000 دينار ايداعات نقدية ثابتة.</a:t>
            </a:r>
            <a:endParaRPr lang="en-US" dirty="0">
              <a:ea typeface="Calibri"/>
              <a:cs typeface="Arial"/>
            </a:endParaRPr>
          </a:p>
          <a:p>
            <a:pPr marL="342900" lvl="0" indent="-342900" algn="just">
              <a:lnSpc>
                <a:spcPct val="115000"/>
              </a:lnSpc>
              <a:buFont typeface="Symbol"/>
              <a:buChar char=""/>
            </a:pPr>
            <a:r>
              <a:rPr lang="ar-IQ" b="1" dirty="0">
                <a:ea typeface="Calibri"/>
                <a:cs typeface="Times New Roman"/>
              </a:rPr>
              <a:t>2,500,000 دينار فوائد الودائع الثابتة.</a:t>
            </a:r>
            <a:endParaRPr lang="en-US" dirty="0">
              <a:ea typeface="Calibri"/>
              <a:cs typeface="Arial"/>
            </a:endParaRPr>
          </a:p>
          <a:p>
            <a:pPr marL="342900" lvl="0" indent="-342900" algn="just">
              <a:lnSpc>
                <a:spcPct val="115000"/>
              </a:lnSpc>
              <a:buFont typeface="+mj-lt"/>
              <a:buAutoNum type="arabicPeriod"/>
            </a:pPr>
            <a:r>
              <a:rPr lang="ar-IQ" b="1" dirty="0">
                <a:ea typeface="Calibri"/>
                <a:cs typeface="Times New Roman"/>
              </a:rPr>
              <a:t>الموجود النقدي الفعلي بعد الجرد لدى امين الصندوق كان 59,000,000 دينار.</a:t>
            </a:r>
            <a:endParaRPr lang="en-US" dirty="0">
              <a:ea typeface="Calibri"/>
              <a:cs typeface="Arial"/>
            </a:endParaRPr>
          </a:p>
          <a:p>
            <a:pPr marL="457200" algn="just">
              <a:lnSpc>
                <a:spcPct val="115000"/>
              </a:lnSpc>
              <a:spcAft>
                <a:spcPts val="1000"/>
              </a:spcAft>
            </a:pPr>
            <a:r>
              <a:rPr lang="ar-IQ" b="1" dirty="0">
                <a:ea typeface="Calibri"/>
                <a:cs typeface="Times New Roman"/>
              </a:rPr>
              <a:t>المطلوب –1) استخراج الرصيد الدفتري للنقد في الصندوق 2) احتساب الفرق بين الرصيد الدفتري والفعلي ان وجد</a:t>
            </a:r>
            <a:r>
              <a:rPr lang="ar-IQ" b="1" dirty="0" smtClean="0">
                <a:ea typeface="Calibri"/>
                <a:cs typeface="Times New Roman"/>
              </a:rPr>
              <a:t>.</a:t>
            </a:r>
            <a:endParaRPr lang="en-US" dirty="0">
              <a:ea typeface="Calibri"/>
              <a:cs typeface="Arial"/>
            </a:endParaRPr>
          </a:p>
          <a:p>
            <a:pPr algn="just">
              <a:lnSpc>
                <a:spcPct val="115000"/>
              </a:lnSpc>
              <a:tabLst>
                <a:tab pos="355600" algn="l"/>
              </a:tabLst>
            </a:pPr>
            <a:endParaRPr lang="ar-IQ" b="1" dirty="0" smtClean="0">
              <a:solidFill>
                <a:srgbClr val="FF0000"/>
              </a:solidFill>
              <a:ea typeface="Calibri"/>
            </a:endParaRPr>
          </a:p>
          <a:p>
            <a:pPr marL="457200" indent="-340995" algn="ctr">
              <a:lnSpc>
                <a:spcPct val="115000"/>
              </a:lnSpc>
              <a:spcAft>
                <a:spcPts val="1000"/>
              </a:spcAft>
              <a:tabLst>
                <a:tab pos="838200" algn="l"/>
              </a:tabLst>
            </a:pPr>
            <a:r>
              <a:rPr lang="ar-IQ" b="1" dirty="0" smtClean="0">
                <a:solidFill>
                  <a:srgbClr val="FF0000"/>
                </a:solidFill>
                <a:ea typeface="Calibri"/>
              </a:rPr>
              <a:t> </a:t>
            </a:r>
            <a:endParaRPr lang="en-US" b="1" dirty="0">
              <a:solidFill>
                <a:srgbClr val="FF0000"/>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p:txBody>
      </p:sp>
    </p:spTree>
    <p:extLst>
      <p:ext uri="{BB962C8B-B14F-4D97-AF65-F5344CB8AC3E}">
        <p14:creationId xmlns:p14="http://schemas.microsoft.com/office/powerpoint/2010/main" val="562857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32</a:t>
            </a:fld>
            <a:endParaRPr lang="ar-IQ" sz="1800" b="1" dirty="0">
              <a:solidFill>
                <a:prstClr val="black"/>
              </a:solidFill>
            </a:endParaRPr>
          </a:p>
        </p:txBody>
      </p:sp>
      <p:sp>
        <p:nvSpPr>
          <p:cNvPr id="3" name="TextBox 2"/>
          <p:cNvSpPr txBox="1"/>
          <p:nvPr/>
        </p:nvSpPr>
        <p:spPr>
          <a:xfrm>
            <a:off x="395536" y="548680"/>
            <a:ext cx="8496944" cy="9333837"/>
          </a:xfrm>
          <a:prstGeom prst="rect">
            <a:avLst/>
          </a:prstGeom>
          <a:noFill/>
        </p:spPr>
        <p:txBody>
          <a:bodyPr wrap="square" rtlCol="1">
            <a:spAutoFit/>
          </a:bodyPr>
          <a:lstStyle/>
          <a:p>
            <a:pPr marL="457200" indent="-340995" algn="ctr">
              <a:lnSpc>
                <a:spcPct val="115000"/>
              </a:lnSpc>
              <a:spcAft>
                <a:spcPts val="1000"/>
              </a:spcAft>
              <a:tabLst>
                <a:tab pos="838200" algn="l"/>
              </a:tabLst>
            </a:pPr>
            <a:r>
              <a:rPr lang="ar-IQ" sz="3200" b="1" dirty="0" smtClean="0">
                <a:solidFill>
                  <a:srgbClr val="FF0000"/>
                </a:solidFill>
                <a:ea typeface="Calibri"/>
              </a:rPr>
              <a:t>التمارين </a:t>
            </a:r>
          </a:p>
          <a:p>
            <a:pPr marL="457200" indent="-340995">
              <a:lnSpc>
                <a:spcPct val="115000"/>
              </a:lnSpc>
              <a:spcAft>
                <a:spcPts val="1000"/>
              </a:spcAft>
              <a:tabLst>
                <a:tab pos="838200" algn="l"/>
              </a:tabLst>
            </a:pPr>
            <a:r>
              <a:rPr lang="ar-IQ" sz="2400" b="1" dirty="0" smtClean="0">
                <a:solidFill>
                  <a:srgbClr val="FF0000"/>
                </a:solidFill>
                <a:ea typeface="Calibri"/>
              </a:rPr>
              <a:t>تمرين 3 </a:t>
            </a:r>
          </a:p>
          <a:p>
            <a:pPr algn="just">
              <a:lnSpc>
                <a:spcPct val="115000"/>
              </a:lnSpc>
              <a:tabLst>
                <a:tab pos="355600" algn="l"/>
              </a:tabLst>
            </a:pPr>
            <a:r>
              <a:rPr lang="ar-IQ" sz="2400" b="1" dirty="0">
                <a:ea typeface="Calibri"/>
                <a:cs typeface="Times New Roman"/>
              </a:rPr>
              <a:t>في 3</a:t>
            </a:r>
            <a:r>
              <a:rPr lang="en-US" sz="2400" b="1" dirty="0">
                <a:latin typeface="Times New Roman"/>
                <a:ea typeface="Calibri"/>
                <a:cs typeface="Arial"/>
              </a:rPr>
              <a:t>/ </a:t>
            </a:r>
            <a:r>
              <a:rPr lang="ar-IQ" sz="2400" b="1" dirty="0">
                <a:latin typeface="Times New Roman"/>
                <a:ea typeface="Calibri"/>
              </a:rPr>
              <a:t>11</a:t>
            </a:r>
            <a:r>
              <a:rPr lang="en-US" sz="2400" b="1" dirty="0">
                <a:latin typeface="Times New Roman"/>
                <a:ea typeface="Calibri"/>
                <a:cs typeface="Arial"/>
              </a:rPr>
              <a:t>/</a:t>
            </a:r>
            <a:r>
              <a:rPr lang="ar-IQ" sz="2400" b="1" dirty="0">
                <a:ea typeface="Calibri"/>
                <a:cs typeface="Times New Roman"/>
              </a:rPr>
              <a:t>  2017  كان الموجود النقدي في خزانة  مصرف الرافدين الادارة العامة 75,000,000 دينار,  وسحب امين الصندوق من الخزانة في بداية اليوم مبلغ 50,000,000 دينار, وكانت المسحوبات النقدية 16,000,000 دينار , والمقبوضات النقدية 19,000,000 دينار  في ذلك اليوم .</a:t>
            </a:r>
            <a:endParaRPr lang="en-US" sz="2400" dirty="0">
              <a:ea typeface="Calibri"/>
              <a:cs typeface="Arial"/>
            </a:endParaRPr>
          </a:p>
          <a:p>
            <a:pPr marL="228600">
              <a:lnSpc>
                <a:spcPct val="115000"/>
              </a:lnSpc>
              <a:tabLst>
                <a:tab pos="1914525" algn="l"/>
              </a:tabLst>
            </a:pPr>
            <a:r>
              <a:rPr lang="en-US" sz="2400" b="1" dirty="0">
                <a:latin typeface="Times New Roman"/>
                <a:ea typeface="Calibri"/>
                <a:cs typeface="Arial"/>
              </a:rPr>
              <a:t> </a:t>
            </a:r>
            <a:endParaRPr lang="en-US" sz="2400" dirty="0">
              <a:ea typeface="Calibri"/>
              <a:cs typeface="Arial"/>
            </a:endParaRPr>
          </a:p>
          <a:p>
            <a:pPr>
              <a:lnSpc>
                <a:spcPct val="115000"/>
              </a:lnSpc>
              <a:spcAft>
                <a:spcPts val="1000"/>
              </a:spcAft>
            </a:pPr>
            <a:r>
              <a:rPr lang="ar-IQ" sz="2400" b="1" dirty="0">
                <a:ea typeface="Calibri"/>
                <a:cs typeface="Times New Roman"/>
              </a:rPr>
              <a:t>المطلوب- 1) الرصيد النقدي في الصندوق في بداية اليوم. 2)  رصيد خزانة المصرف في نهاية اليوم.</a:t>
            </a:r>
            <a:endParaRPr lang="en-US" sz="2400" dirty="0">
              <a:ea typeface="Calibri"/>
              <a:cs typeface="Arial"/>
            </a:endParaRPr>
          </a:p>
          <a:p>
            <a:pPr marL="457200" indent="-340995">
              <a:lnSpc>
                <a:spcPct val="115000"/>
              </a:lnSpc>
              <a:spcAft>
                <a:spcPts val="1000"/>
              </a:spcAft>
              <a:tabLst>
                <a:tab pos="838200" algn="l"/>
              </a:tabLst>
            </a:pPr>
            <a:endParaRPr lang="ar-IQ" sz="2400" b="1" dirty="0" smtClean="0">
              <a:solidFill>
                <a:srgbClr val="FF0000"/>
              </a:solidFill>
              <a:ea typeface="Calibri"/>
            </a:endParaRPr>
          </a:p>
          <a:p>
            <a:pPr marL="457200" indent="-340995" algn="ctr">
              <a:lnSpc>
                <a:spcPct val="115000"/>
              </a:lnSpc>
              <a:spcAft>
                <a:spcPts val="1000"/>
              </a:spcAft>
              <a:tabLst>
                <a:tab pos="838200" algn="l"/>
              </a:tabLst>
            </a:pPr>
            <a:r>
              <a:rPr lang="ar-IQ" b="1" dirty="0" smtClean="0">
                <a:solidFill>
                  <a:srgbClr val="FF0000"/>
                </a:solidFill>
                <a:ea typeface="Calibri"/>
              </a:rPr>
              <a:t> </a:t>
            </a:r>
            <a:endParaRPr lang="en-US" b="1" dirty="0">
              <a:solidFill>
                <a:srgbClr val="FF0000"/>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p:txBody>
      </p:sp>
    </p:spTree>
    <p:extLst>
      <p:ext uri="{BB962C8B-B14F-4D97-AF65-F5344CB8AC3E}">
        <p14:creationId xmlns:p14="http://schemas.microsoft.com/office/powerpoint/2010/main" val="34083882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33</a:t>
            </a:fld>
            <a:endParaRPr lang="ar-IQ" sz="1800" b="1" dirty="0">
              <a:solidFill>
                <a:prstClr val="black"/>
              </a:solidFill>
            </a:endParaRPr>
          </a:p>
        </p:txBody>
      </p:sp>
      <p:sp>
        <p:nvSpPr>
          <p:cNvPr id="3" name="TextBox 2"/>
          <p:cNvSpPr txBox="1"/>
          <p:nvPr/>
        </p:nvSpPr>
        <p:spPr>
          <a:xfrm>
            <a:off x="395536" y="260648"/>
            <a:ext cx="8496944" cy="10829118"/>
          </a:xfrm>
          <a:prstGeom prst="rect">
            <a:avLst/>
          </a:prstGeom>
          <a:noFill/>
        </p:spPr>
        <p:txBody>
          <a:bodyPr wrap="square" rtlCol="1">
            <a:spAutoFit/>
          </a:bodyPr>
          <a:lstStyle/>
          <a:p>
            <a:pPr marL="457200" indent="-340995" algn="ctr">
              <a:lnSpc>
                <a:spcPct val="115000"/>
              </a:lnSpc>
              <a:spcAft>
                <a:spcPts val="1000"/>
              </a:spcAft>
              <a:tabLst>
                <a:tab pos="838200" algn="l"/>
              </a:tabLst>
            </a:pPr>
            <a:r>
              <a:rPr lang="ar-IQ" sz="3200" b="1" dirty="0" smtClean="0">
                <a:solidFill>
                  <a:srgbClr val="FF0000"/>
                </a:solidFill>
                <a:ea typeface="Calibri"/>
              </a:rPr>
              <a:t>التمارين </a:t>
            </a:r>
          </a:p>
          <a:p>
            <a:pPr marL="457200" indent="-340995">
              <a:lnSpc>
                <a:spcPct val="115000"/>
              </a:lnSpc>
              <a:spcAft>
                <a:spcPts val="1000"/>
              </a:spcAft>
              <a:tabLst>
                <a:tab pos="838200" algn="l"/>
              </a:tabLst>
            </a:pPr>
            <a:r>
              <a:rPr lang="ar-IQ" sz="1600" b="1" dirty="0" smtClean="0">
                <a:solidFill>
                  <a:srgbClr val="FF0000"/>
                </a:solidFill>
                <a:ea typeface="Calibri"/>
              </a:rPr>
              <a:t>تمرين 4</a:t>
            </a:r>
          </a:p>
          <a:p>
            <a:pPr>
              <a:lnSpc>
                <a:spcPct val="115000"/>
              </a:lnSpc>
              <a:spcAft>
                <a:spcPts val="1000"/>
              </a:spcAft>
              <a:tabLst>
                <a:tab pos="1133475" algn="l"/>
              </a:tabLst>
            </a:pPr>
            <a:r>
              <a:rPr lang="ar-IQ" sz="3200" b="1" dirty="0" smtClean="0">
                <a:solidFill>
                  <a:srgbClr val="FF0000"/>
                </a:solidFill>
                <a:ea typeface="Calibri"/>
              </a:rPr>
              <a:t> </a:t>
            </a:r>
            <a:r>
              <a:rPr lang="ar-IQ" sz="1600" b="1" dirty="0">
                <a:ea typeface="Calibri"/>
                <a:cs typeface="Times New Roman"/>
              </a:rPr>
              <a:t>في بداية يوم 1</a:t>
            </a:r>
            <a:r>
              <a:rPr lang="en-US" sz="1600" b="1" dirty="0">
                <a:latin typeface="Times New Roman"/>
                <a:ea typeface="Calibri"/>
                <a:cs typeface="Arial"/>
              </a:rPr>
              <a:t>/</a:t>
            </a:r>
            <a:r>
              <a:rPr lang="ar-IQ" sz="1600" b="1" dirty="0">
                <a:ea typeface="Calibri"/>
                <a:cs typeface="Times New Roman"/>
              </a:rPr>
              <a:t> 3 كان الموجود النقدي في خزانة مصرف الرشيد الادارة العامة  9000000 دينار وقد تمت العمليات النقدية الاتية خلال اليوم : </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سحب امين الصندوق من الخزانة مبلغ 1500000 دينار في بداية يوم العمل .</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كانت المقبوضات النقدية على النحو الاتي:</a:t>
            </a:r>
            <a:endParaRPr lang="en-US" sz="1600" b="1" dirty="0">
              <a:ea typeface="Calibri"/>
              <a:cs typeface="Arial"/>
            </a:endParaRPr>
          </a:p>
          <a:p>
            <a:pPr marL="342900" lvl="0" indent="-342900">
              <a:lnSpc>
                <a:spcPct val="115000"/>
              </a:lnSpc>
              <a:buFont typeface="+mj-cs"/>
              <a:buAutoNum type="arabic1Minus"/>
              <a:tabLst>
                <a:tab pos="1133475" algn="l"/>
              </a:tabLst>
            </a:pPr>
            <a:r>
              <a:rPr lang="ar-IQ" sz="1600" b="1" dirty="0">
                <a:ea typeface="Calibri"/>
                <a:cs typeface="Times New Roman"/>
              </a:rPr>
              <a:t>300000 دينار ايداعات في الحسابات الجارية الدائنة قطاع حكومي.</a:t>
            </a:r>
            <a:endParaRPr lang="en-US" sz="1600" b="1" dirty="0">
              <a:ea typeface="Calibri"/>
              <a:cs typeface="Arial"/>
            </a:endParaRPr>
          </a:p>
          <a:p>
            <a:pPr marL="342900" lvl="0" indent="-342900">
              <a:lnSpc>
                <a:spcPct val="115000"/>
              </a:lnSpc>
              <a:buFont typeface="+mj-cs"/>
              <a:buAutoNum type="arabic1Minus"/>
              <a:tabLst>
                <a:tab pos="1133475" algn="l"/>
              </a:tabLst>
            </a:pPr>
            <a:r>
              <a:rPr lang="ar-IQ" sz="1600" b="1" dirty="0">
                <a:ea typeface="Calibri"/>
                <a:cs typeface="Times New Roman"/>
              </a:rPr>
              <a:t>150000 دينار ايداعات في حسابات التوفير.</a:t>
            </a:r>
            <a:endParaRPr lang="en-US" sz="1600" b="1" dirty="0">
              <a:ea typeface="Calibri"/>
              <a:cs typeface="Arial"/>
            </a:endParaRPr>
          </a:p>
          <a:p>
            <a:pPr marL="342900" lvl="0" indent="-342900">
              <a:lnSpc>
                <a:spcPct val="115000"/>
              </a:lnSpc>
              <a:buFont typeface="+mj-cs"/>
              <a:buAutoNum type="arabic1Minus"/>
              <a:tabLst>
                <a:tab pos="1133475" algn="l"/>
              </a:tabLst>
            </a:pPr>
            <a:r>
              <a:rPr lang="ar-IQ" sz="1600" b="1" dirty="0">
                <a:ea typeface="Calibri"/>
                <a:cs typeface="Times New Roman"/>
              </a:rPr>
              <a:t> 750000  دينار ايداعات ودائع نقدية ثابتة.</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كانت المدفوعات النقدية :</a:t>
            </a:r>
            <a:endParaRPr lang="en-US" sz="1600" b="1" dirty="0">
              <a:ea typeface="Calibri"/>
              <a:cs typeface="Arial"/>
            </a:endParaRPr>
          </a:p>
          <a:p>
            <a:pPr marL="342900" lvl="0" indent="-342900">
              <a:lnSpc>
                <a:spcPct val="115000"/>
              </a:lnSpc>
              <a:buFont typeface="+mj-cs"/>
              <a:buAutoNum type="arabic1Minus"/>
              <a:tabLst>
                <a:tab pos="1133475" algn="l"/>
              </a:tabLst>
            </a:pPr>
            <a:r>
              <a:rPr lang="ar-IQ" sz="1600" b="1" dirty="0">
                <a:ea typeface="Calibri"/>
                <a:cs typeface="Times New Roman"/>
              </a:rPr>
              <a:t>180000 دينار مسحوبات من حسابات جارية دائنة قطاع خاص افراد.</a:t>
            </a:r>
            <a:endParaRPr lang="en-US" sz="1600" b="1" dirty="0">
              <a:ea typeface="Calibri"/>
              <a:cs typeface="Arial"/>
            </a:endParaRPr>
          </a:p>
          <a:p>
            <a:pPr marL="342900" lvl="0" indent="-342900">
              <a:lnSpc>
                <a:spcPct val="115000"/>
              </a:lnSpc>
              <a:buFont typeface="+mj-cs"/>
              <a:buAutoNum type="arabic1Minus"/>
              <a:tabLst>
                <a:tab pos="1133475" algn="l"/>
              </a:tabLst>
            </a:pPr>
            <a:r>
              <a:rPr lang="ar-IQ" sz="1600" b="1" dirty="0">
                <a:ea typeface="Calibri"/>
                <a:cs typeface="Times New Roman"/>
              </a:rPr>
              <a:t> 420000 دينار مسحوبات من حسابات التوفير .</a:t>
            </a:r>
            <a:endParaRPr lang="en-US" sz="1600" b="1" dirty="0">
              <a:ea typeface="Calibri"/>
              <a:cs typeface="Arial"/>
            </a:endParaRPr>
          </a:p>
          <a:p>
            <a:pPr marL="685800">
              <a:lnSpc>
                <a:spcPct val="115000"/>
              </a:lnSpc>
              <a:tabLst>
                <a:tab pos="1133475" algn="l"/>
              </a:tabLst>
            </a:pPr>
            <a:r>
              <a:rPr lang="ar-IQ" sz="1600" b="1" dirty="0">
                <a:ea typeface="Calibri"/>
                <a:cs typeface="Times New Roman"/>
              </a:rPr>
              <a:t>المطلوب</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اجراء القيود المحاسبية للعمليات اعلاه في شعبة امانة الصندوق.</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اجراء قيود اليومية الخاصة بآمين الصندوق واستخراج الرصيد الدفتري للنقد في الصندوق وفي خزانة المصرف نهاية اليوم </a:t>
            </a:r>
            <a:endParaRPr lang="en-US" sz="1600" b="1" dirty="0">
              <a:ea typeface="Calibri"/>
              <a:cs typeface="Arial"/>
            </a:endParaRPr>
          </a:p>
          <a:p>
            <a:pPr marL="342900" lvl="0" indent="-342900">
              <a:lnSpc>
                <a:spcPct val="115000"/>
              </a:lnSpc>
              <a:buFont typeface="+mj-lt"/>
              <a:buAutoNum type="arabicPeriod"/>
              <a:tabLst>
                <a:tab pos="1133475" algn="l"/>
              </a:tabLst>
            </a:pPr>
            <a:r>
              <a:rPr lang="ar-IQ" sz="1600" b="1" dirty="0">
                <a:ea typeface="Calibri"/>
                <a:cs typeface="Times New Roman"/>
              </a:rPr>
              <a:t>بافتراض ان الموجود النقدي لدى امين الصندوق في نهاية يوم العمل كان </a:t>
            </a:r>
            <a:endParaRPr lang="en-US" sz="1600" b="1" dirty="0">
              <a:ea typeface="Calibri"/>
              <a:cs typeface="Arial"/>
            </a:endParaRPr>
          </a:p>
          <a:p>
            <a:pPr marL="342900" lvl="0" indent="-342900">
              <a:lnSpc>
                <a:spcPct val="115000"/>
              </a:lnSpc>
              <a:spcAft>
                <a:spcPts val="1000"/>
              </a:spcAft>
              <a:buFont typeface="+mj-lt"/>
              <a:buAutoNum type="arabicParenR"/>
              <a:tabLst>
                <a:tab pos="1133475" algn="l"/>
              </a:tabLst>
            </a:pPr>
            <a:r>
              <a:rPr lang="ar-IQ" sz="1600" b="1" dirty="0">
                <a:ea typeface="Calibri"/>
                <a:cs typeface="Times New Roman"/>
              </a:rPr>
              <a:t>2100000 دينار   2) 2000000 دينار       3)2300000  </a:t>
            </a:r>
            <a:endParaRPr lang="en-US" sz="1600" b="1" dirty="0">
              <a:ea typeface="Calibri"/>
              <a:cs typeface="Arial"/>
            </a:endParaRPr>
          </a:p>
          <a:p>
            <a:pPr>
              <a:lnSpc>
                <a:spcPct val="115000"/>
              </a:lnSpc>
              <a:spcAft>
                <a:spcPts val="1000"/>
              </a:spcAft>
              <a:tabLst>
                <a:tab pos="1133475" algn="l"/>
              </a:tabLst>
            </a:pPr>
            <a:r>
              <a:rPr lang="ar-IQ" sz="1600" b="1" dirty="0" smtClean="0">
                <a:ea typeface="Calibri"/>
                <a:cs typeface="Times New Roman"/>
              </a:rPr>
              <a:t>  </a:t>
            </a:r>
            <a:r>
              <a:rPr lang="ar-IQ" sz="1600" b="1" dirty="0">
                <a:ea typeface="Calibri"/>
                <a:cs typeface="Times New Roman"/>
              </a:rPr>
              <a:t>اجري القيود اللازمة  للافتراضات الثلاث.</a:t>
            </a:r>
            <a:endParaRPr lang="en-US" sz="1600" b="1" dirty="0">
              <a:ea typeface="Calibri"/>
              <a:cs typeface="Arial"/>
            </a:endParaRPr>
          </a:p>
          <a:p>
            <a:pPr algn="just">
              <a:lnSpc>
                <a:spcPct val="115000"/>
              </a:lnSpc>
              <a:spcAft>
                <a:spcPts val="1000"/>
              </a:spcAft>
            </a:pPr>
            <a:endParaRPr lang="ar-IQ" sz="1600" b="1" dirty="0" smtClean="0">
              <a:solidFill>
                <a:srgbClr val="FF0000"/>
              </a:solidFill>
              <a:ea typeface="Calibri"/>
            </a:endParaRPr>
          </a:p>
          <a:p>
            <a:pPr marL="457200" indent="-340995" algn="ctr">
              <a:lnSpc>
                <a:spcPct val="115000"/>
              </a:lnSpc>
              <a:spcAft>
                <a:spcPts val="1000"/>
              </a:spcAft>
              <a:tabLst>
                <a:tab pos="838200" algn="l"/>
              </a:tabLst>
            </a:pPr>
            <a:r>
              <a:rPr lang="ar-IQ" sz="1600" b="1" dirty="0" smtClean="0">
                <a:solidFill>
                  <a:srgbClr val="FF0000"/>
                </a:solidFill>
                <a:ea typeface="Calibri"/>
              </a:rPr>
              <a:t> </a:t>
            </a:r>
            <a:endParaRPr lang="en-US" sz="1600" b="1" dirty="0">
              <a:solidFill>
                <a:srgbClr val="FF0000"/>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p:txBody>
      </p:sp>
    </p:spTree>
    <p:extLst>
      <p:ext uri="{BB962C8B-B14F-4D97-AF65-F5344CB8AC3E}">
        <p14:creationId xmlns:p14="http://schemas.microsoft.com/office/powerpoint/2010/main" val="5740493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34</a:t>
            </a:fld>
            <a:endParaRPr lang="ar-IQ" sz="1800" b="1" dirty="0">
              <a:solidFill>
                <a:prstClr val="black"/>
              </a:solidFill>
            </a:endParaRPr>
          </a:p>
        </p:txBody>
      </p:sp>
      <p:sp>
        <p:nvSpPr>
          <p:cNvPr id="3" name="TextBox 2"/>
          <p:cNvSpPr txBox="1"/>
          <p:nvPr/>
        </p:nvSpPr>
        <p:spPr>
          <a:xfrm>
            <a:off x="395536" y="260648"/>
            <a:ext cx="8496944" cy="10532627"/>
          </a:xfrm>
          <a:prstGeom prst="rect">
            <a:avLst/>
          </a:prstGeom>
          <a:noFill/>
        </p:spPr>
        <p:txBody>
          <a:bodyPr wrap="square" rtlCol="1">
            <a:spAutoFit/>
          </a:bodyPr>
          <a:lstStyle/>
          <a:p>
            <a:pPr marL="457200" indent="-340995" algn="ctr">
              <a:lnSpc>
                <a:spcPct val="115000"/>
              </a:lnSpc>
              <a:spcAft>
                <a:spcPts val="1000"/>
              </a:spcAft>
              <a:tabLst>
                <a:tab pos="838200" algn="l"/>
              </a:tabLst>
            </a:pPr>
            <a:r>
              <a:rPr lang="ar-IQ" sz="3200" b="1" dirty="0" smtClean="0">
                <a:solidFill>
                  <a:srgbClr val="FF0000"/>
                </a:solidFill>
                <a:ea typeface="Calibri"/>
              </a:rPr>
              <a:t>التمارين </a:t>
            </a:r>
          </a:p>
          <a:p>
            <a:pPr marL="457200" indent="-340995">
              <a:lnSpc>
                <a:spcPct val="115000"/>
              </a:lnSpc>
              <a:spcAft>
                <a:spcPts val="1000"/>
              </a:spcAft>
              <a:tabLst>
                <a:tab pos="838200" algn="l"/>
              </a:tabLst>
            </a:pPr>
            <a:r>
              <a:rPr lang="ar-IQ" sz="1600" b="1" dirty="0" smtClean="0">
                <a:solidFill>
                  <a:srgbClr val="FF0000"/>
                </a:solidFill>
                <a:ea typeface="Calibri"/>
              </a:rPr>
              <a:t>تمرين 5</a:t>
            </a:r>
          </a:p>
          <a:p>
            <a:pPr algn="just">
              <a:lnSpc>
                <a:spcPct val="115000"/>
              </a:lnSpc>
              <a:spcAft>
                <a:spcPts val="1000"/>
              </a:spcAft>
              <a:tabLst>
                <a:tab pos="1133475" algn="l"/>
              </a:tabLst>
            </a:pPr>
            <a:r>
              <a:rPr lang="ar-IQ" sz="3200" b="1" dirty="0" smtClean="0">
                <a:solidFill>
                  <a:srgbClr val="FF0000"/>
                </a:solidFill>
                <a:ea typeface="Calibri"/>
              </a:rPr>
              <a:t> </a:t>
            </a:r>
            <a:r>
              <a:rPr lang="ar-IQ" b="1" dirty="0">
                <a:ea typeface="Calibri"/>
                <a:cs typeface="Times New Roman"/>
              </a:rPr>
              <a:t>قام مصرف  الرشيد الادارة العامة باستيراد 500000 باون استرليني عن طريق مراس المصرف في لندن حيث تم تبليغ المصرف من قبل المراسل بموجب  اشعار باستيفاء قيمة النقد الاجنبي من حسابات المصرف لديه , علما ان المبلغ المعادل للباون الاسترليني هو 0.500 دينار عراقي وفق نشرة الاسعار لذلك اليوم.</a:t>
            </a:r>
            <a:endParaRPr lang="en-US" b="1" dirty="0">
              <a:ea typeface="Calibri"/>
              <a:cs typeface="Arial"/>
            </a:endParaRPr>
          </a:p>
          <a:p>
            <a:pPr>
              <a:lnSpc>
                <a:spcPct val="115000"/>
              </a:lnSpc>
              <a:spcAft>
                <a:spcPts val="1000"/>
              </a:spcAft>
              <a:tabLst>
                <a:tab pos="1133475" algn="l"/>
              </a:tabLst>
            </a:pPr>
            <a:r>
              <a:rPr lang="ar-IQ" b="1" dirty="0">
                <a:ea typeface="Calibri"/>
                <a:cs typeface="Times New Roman"/>
              </a:rPr>
              <a:t>المطلوب </a:t>
            </a:r>
            <a:endParaRPr lang="en-US" b="1" dirty="0">
              <a:ea typeface="Calibri"/>
              <a:cs typeface="Arial"/>
            </a:endParaRPr>
          </a:p>
          <a:p>
            <a:pPr marL="342900" lvl="0" indent="-342900">
              <a:lnSpc>
                <a:spcPct val="115000"/>
              </a:lnSpc>
              <a:buFont typeface="+mj-lt"/>
              <a:buAutoNum type="arabicPeriod"/>
              <a:tabLst>
                <a:tab pos="1133475" algn="l"/>
              </a:tabLst>
            </a:pPr>
            <a:r>
              <a:rPr lang="ar-IQ" b="1" dirty="0">
                <a:ea typeface="Calibri"/>
                <a:cs typeface="Times New Roman"/>
              </a:rPr>
              <a:t>تسجيل القيد اللازم في سجلات  مصرف الرشيد الادارة العامة والخاص باستلام النقد الاجنبي مع الاشعار.</a:t>
            </a:r>
            <a:endParaRPr lang="en-US" b="1" dirty="0">
              <a:ea typeface="Calibri"/>
              <a:cs typeface="Arial"/>
            </a:endParaRPr>
          </a:p>
          <a:p>
            <a:pPr marL="342900" lvl="0" indent="-342900">
              <a:lnSpc>
                <a:spcPct val="115000"/>
              </a:lnSpc>
              <a:buFont typeface="+mj-lt"/>
              <a:buAutoNum type="arabicPeriod"/>
              <a:tabLst>
                <a:tab pos="1133475" algn="l"/>
              </a:tabLst>
            </a:pPr>
            <a:r>
              <a:rPr lang="ar-IQ" b="1" dirty="0">
                <a:ea typeface="Calibri"/>
                <a:cs typeface="Times New Roman"/>
              </a:rPr>
              <a:t>تسجيل قيد اليومية اللازم في سجلات مصرف الرشيد الادارة العامة في حالة وجود النقد الى المصرف وعدم وصول الاشعار.</a:t>
            </a:r>
            <a:endParaRPr lang="en-US" b="1" dirty="0">
              <a:ea typeface="Calibri"/>
              <a:cs typeface="Arial"/>
            </a:endParaRPr>
          </a:p>
          <a:p>
            <a:pPr marL="342900" lvl="0" indent="-342900">
              <a:lnSpc>
                <a:spcPct val="115000"/>
              </a:lnSpc>
              <a:buFont typeface="+mj-lt"/>
              <a:buAutoNum type="arabicPeriod"/>
              <a:tabLst>
                <a:tab pos="1133475" algn="l"/>
              </a:tabLst>
            </a:pPr>
            <a:r>
              <a:rPr lang="ar-IQ" b="1" dirty="0">
                <a:ea typeface="Calibri"/>
                <a:cs typeface="Times New Roman"/>
              </a:rPr>
              <a:t>تسجيل قيد اليومية اللازم في سجلات مصرف الرشيد الادارة العامة عند قيامه بتزويد فرعه في باب المعظم بعملة اجنبية مقدارها 100000 باون استرليني.</a:t>
            </a:r>
            <a:endParaRPr lang="en-US" b="1" dirty="0">
              <a:ea typeface="Calibri"/>
              <a:cs typeface="Arial"/>
            </a:endParaRPr>
          </a:p>
          <a:p>
            <a:pPr marL="342900" lvl="0" indent="-342900">
              <a:lnSpc>
                <a:spcPct val="115000"/>
              </a:lnSpc>
              <a:buFont typeface="+mj-lt"/>
              <a:buAutoNum type="arabicPeriod"/>
              <a:tabLst>
                <a:tab pos="1133475" algn="l"/>
              </a:tabLst>
            </a:pPr>
            <a:r>
              <a:rPr lang="ar-IQ" b="1" dirty="0">
                <a:ea typeface="Calibri"/>
                <a:cs typeface="Times New Roman"/>
              </a:rPr>
              <a:t>تسجيل قيد اليومية اللازم في سجلات فرع باب المعظم عند استلامه 100000 باون استرليني.</a:t>
            </a:r>
            <a:endParaRPr lang="en-US" b="1" dirty="0">
              <a:ea typeface="Calibri"/>
              <a:cs typeface="Arial"/>
            </a:endParaRPr>
          </a:p>
          <a:p>
            <a:pPr marL="342900" lvl="0" indent="-342900">
              <a:lnSpc>
                <a:spcPct val="115000"/>
              </a:lnSpc>
              <a:spcAft>
                <a:spcPts val="1000"/>
              </a:spcAft>
              <a:buFont typeface="+mj-lt"/>
              <a:buAutoNum type="arabicPeriod"/>
              <a:tabLst>
                <a:tab pos="1133475" algn="l"/>
              </a:tabLst>
            </a:pPr>
            <a:r>
              <a:rPr lang="ar-IQ" b="1" dirty="0">
                <a:ea typeface="Calibri"/>
                <a:cs typeface="Times New Roman"/>
              </a:rPr>
              <a:t>تسجيل قيد اليومية اللازم في سجلات فرع باب المعظم عند قيامه ببيع كل النقد الاجنبي الذي لديه بسعر 60000 دينار عراقي  .</a:t>
            </a:r>
            <a:endParaRPr lang="en-US" b="1" dirty="0">
              <a:ea typeface="Calibri"/>
              <a:cs typeface="Arial"/>
            </a:endParaRPr>
          </a:p>
          <a:p>
            <a:pPr>
              <a:lnSpc>
                <a:spcPct val="115000"/>
              </a:lnSpc>
              <a:spcAft>
                <a:spcPts val="1000"/>
              </a:spcAft>
              <a:tabLst>
                <a:tab pos="1133475" algn="l"/>
              </a:tabLst>
            </a:pPr>
            <a:r>
              <a:rPr lang="ar-IQ" b="1" dirty="0">
                <a:ea typeface="Calibri"/>
                <a:cs typeface="Times New Roman"/>
              </a:rPr>
              <a:t> </a:t>
            </a:r>
            <a:endParaRPr lang="en-US" b="1" dirty="0">
              <a:ea typeface="Calibri"/>
              <a:cs typeface="Arial"/>
            </a:endParaRPr>
          </a:p>
          <a:p>
            <a:pPr>
              <a:lnSpc>
                <a:spcPct val="115000"/>
              </a:lnSpc>
              <a:spcAft>
                <a:spcPts val="1000"/>
              </a:spcAft>
              <a:tabLst>
                <a:tab pos="1133475" algn="l"/>
              </a:tabLst>
            </a:pPr>
            <a:endParaRPr lang="ar-IQ" sz="1600" b="1" dirty="0" smtClean="0">
              <a:solidFill>
                <a:srgbClr val="FF0000"/>
              </a:solidFill>
              <a:ea typeface="Calibri"/>
            </a:endParaRPr>
          </a:p>
          <a:p>
            <a:pPr marL="457200" indent="-340995" algn="ctr">
              <a:lnSpc>
                <a:spcPct val="115000"/>
              </a:lnSpc>
              <a:spcAft>
                <a:spcPts val="1000"/>
              </a:spcAft>
              <a:tabLst>
                <a:tab pos="838200" algn="l"/>
              </a:tabLst>
            </a:pPr>
            <a:r>
              <a:rPr lang="ar-IQ" sz="1600" b="1" dirty="0" smtClean="0">
                <a:solidFill>
                  <a:srgbClr val="FF0000"/>
                </a:solidFill>
                <a:ea typeface="Calibri"/>
              </a:rPr>
              <a:t> </a:t>
            </a:r>
            <a:endParaRPr lang="en-US" sz="1600" b="1" dirty="0">
              <a:solidFill>
                <a:srgbClr val="FF0000"/>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sz="1600" b="1" dirty="0">
                <a:solidFill>
                  <a:prstClr val="black"/>
                </a:solidFill>
                <a:ea typeface="Calibri"/>
                <a:cs typeface="Times New Roman"/>
              </a:rPr>
              <a:t> </a:t>
            </a:r>
            <a:endParaRPr lang="en-US" sz="1600" b="1" dirty="0">
              <a:solidFill>
                <a:prstClr val="black"/>
              </a:solidFill>
              <a:ea typeface="Calibri"/>
              <a:cs typeface="Arial"/>
            </a:endParaRPr>
          </a:p>
          <a:p>
            <a:pPr indent="457200">
              <a:lnSpc>
                <a:spcPct val="115000"/>
              </a:lnSpc>
              <a:spcAft>
                <a:spcPts val="1000"/>
              </a:spcAft>
            </a:pPr>
            <a:r>
              <a:rPr lang="ar-IQ" dirty="0">
                <a:solidFill>
                  <a:prstClr val="black"/>
                </a:solidFill>
                <a:ea typeface="Calibri"/>
                <a:cs typeface="Times New Roman"/>
              </a:rPr>
              <a:t> </a:t>
            </a:r>
            <a:endParaRPr lang="en-US" sz="1400" dirty="0">
              <a:solidFill>
                <a:prstClr val="black"/>
              </a:solidFill>
              <a:ea typeface="Calibri"/>
              <a:cs typeface="Arial"/>
            </a:endParaRPr>
          </a:p>
        </p:txBody>
      </p:sp>
    </p:spTree>
    <p:extLst>
      <p:ext uri="{BB962C8B-B14F-4D97-AF65-F5344CB8AC3E}">
        <p14:creationId xmlns:p14="http://schemas.microsoft.com/office/powerpoint/2010/main" val="18278396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5127" name="Subtitle 2"/>
          <p:cNvSpPr txBox="1">
            <a:spLocks/>
          </p:cNvSpPr>
          <p:nvPr/>
        </p:nvSpPr>
        <p:spPr bwMode="auto">
          <a:xfrm>
            <a:off x="5170220" y="3619500"/>
            <a:ext cx="3768969" cy="1943100"/>
          </a:xfrm>
          <a:prstGeom prst="rect">
            <a:avLst/>
          </a:prstGeom>
          <a:noFill/>
          <a:ln w="9525">
            <a:noFill/>
            <a:miter lim="800000"/>
            <a:headEnd/>
            <a:tailEnd/>
          </a:ln>
        </p:spPr>
        <p:txBody>
          <a:bodyPr/>
          <a:lstStyle/>
          <a:p>
            <a:pPr algn="ctr" rtl="0">
              <a:spcBef>
                <a:spcPct val="20000"/>
              </a:spcBef>
              <a:buFont typeface="Arial" pitchFamily="34" charset="0"/>
              <a:buNone/>
            </a:pPr>
            <a:endParaRPr lang="en-US" sz="2400" dirty="0">
              <a:solidFill>
                <a:srgbClr val="013E36"/>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6703012"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الرابعة </a:t>
            </a:r>
          </a:p>
          <a:p>
            <a:pPr algn="ctr"/>
            <a:r>
              <a:rPr lang="ar-IQ" sz="2800" b="1" dirty="0" smtClean="0">
                <a:solidFill>
                  <a:srgbClr val="BD13B1"/>
                </a:solidFill>
                <a:cs typeface="PT Bold Heading" pitchFamily="2" charset="-78"/>
              </a:rPr>
              <a:t>الحسابات الجارية وودائع التوفير والودائع الثابتة</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35</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35</a:t>
            </a:fld>
            <a:endParaRPr lang="ar-IQ" sz="1800" b="1" dirty="0">
              <a:solidFill>
                <a:prstClr val="black"/>
              </a:solidFill>
            </a:endParaRPr>
          </a:p>
        </p:txBody>
      </p:sp>
    </p:spTree>
    <p:extLst>
      <p:ext uri="{BB962C8B-B14F-4D97-AF65-F5344CB8AC3E}">
        <p14:creationId xmlns:p14="http://schemas.microsoft.com/office/powerpoint/2010/main" val="110731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36</a:t>
            </a:fld>
            <a:endParaRPr lang="ar-IQ" sz="1800" b="1" dirty="0">
              <a:solidFill>
                <a:prstClr val="black"/>
              </a:solidFill>
            </a:endParaRPr>
          </a:p>
        </p:txBody>
      </p:sp>
      <p:sp>
        <p:nvSpPr>
          <p:cNvPr id="2" name="TextBox 1"/>
          <p:cNvSpPr txBox="1"/>
          <p:nvPr/>
        </p:nvSpPr>
        <p:spPr>
          <a:xfrm>
            <a:off x="107504" y="188640"/>
            <a:ext cx="8784976" cy="7325082"/>
          </a:xfrm>
          <a:prstGeom prst="rect">
            <a:avLst/>
          </a:prstGeom>
          <a:noFill/>
        </p:spPr>
        <p:txBody>
          <a:bodyPr wrap="square" rtlCol="1">
            <a:spAutoFit/>
          </a:bodyPr>
          <a:lstStyle/>
          <a:p>
            <a:r>
              <a:rPr lang="ar-IQ" sz="2000" b="1" dirty="0">
                <a:solidFill>
                  <a:srgbClr val="FF0000"/>
                </a:solidFill>
                <a:cs typeface="+mj-cs"/>
              </a:rPr>
              <a:t>شعبة الحسابات الجارية </a:t>
            </a:r>
          </a:p>
          <a:p>
            <a:r>
              <a:rPr lang="ar-IQ" b="1" dirty="0">
                <a:solidFill>
                  <a:prstClr val="black"/>
                </a:solidFill>
              </a:rPr>
              <a:t>رقم الدليل المحاسبي اذا الحسابات الجارية مدينة 251</a:t>
            </a:r>
          </a:p>
          <a:p>
            <a:r>
              <a:rPr lang="ar-IQ" b="1" dirty="0">
                <a:solidFill>
                  <a:prstClr val="black"/>
                </a:solidFill>
              </a:rPr>
              <a:t>اما اذا الحسابات الجارية دائنة 143 </a:t>
            </a:r>
          </a:p>
          <a:p>
            <a:r>
              <a:rPr lang="ar-IQ" b="1" dirty="0">
                <a:solidFill>
                  <a:prstClr val="black"/>
                </a:solidFill>
              </a:rPr>
              <a:t>أ‌-	الايداع </a:t>
            </a:r>
          </a:p>
          <a:p>
            <a:r>
              <a:rPr lang="ar-IQ" b="1" dirty="0">
                <a:solidFill>
                  <a:prstClr val="black"/>
                </a:solidFill>
              </a:rPr>
              <a:t>1)	عند ايداع مبلغ نقدي من قبل الزبون يسجل القيد الاتي:</a:t>
            </a:r>
          </a:p>
          <a:p>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من حـ / نقد في الصندوق 181 </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الى حـ / حسابات الجارية مدينة 251 </a:t>
            </a:r>
          </a:p>
          <a:p>
            <a:r>
              <a:rPr lang="ar-IQ" b="1" dirty="0">
                <a:solidFill>
                  <a:prstClr val="black"/>
                </a:solidFill>
              </a:rPr>
              <a:t>                  حـ/ حسابات جارية دائنة143 </a:t>
            </a:r>
          </a:p>
          <a:p>
            <a:r>
              <a:rPr lang="ar-IQ" b="1" dirty="0">
                <a:solidFill>
                  <a:prstClr val="black"/>
                </a:solidFill>
              </a:rPr>
              <a:t>2)	عندما يكون الايداع بصك من نفس المصرف لاحد العملاء </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من حـ / الحسابات الجارية ( اسم العميل الساحب)</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الى حـ / الحسابات الجارية (اسم العميل المودع)</a:t>
            </a:r>
          </a:p>
          <a:p>
            <a:r>
              <a:rPr lang="ar-IQ" b="1" dirty="0">
                <a:solidFill>
                  <a:prstClr val="black"/>
                </a:solidFill>
              </a:rPr>
              <a:t>3)	عندما يكون الحساب بصك مسحوب  في حساب عميل لدى فروع اخرى ( داخل المدينة)</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من حـ / حسابات مدينة متبادلة 163 </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الى حـ / الحسابات الجارية ( حسب القطاع العميل المودع</a:t>
            </a:r>
            <a:r>
              <a:rPr lang="ar-IQ" b="1" dirty="0" smtClean="0">
                <a:solidFill>
                  <a:prstClr val="black"/>
                </a:solidFill>
              </a:rPr>
              <a:t>)</a:t>
            </a:r>
          </a:p>
          <a:p>
            <a:r>
              <a:rPr lang="ar-IQ" b="1" dirty="0" smtClean="0">
                <a:solidFill>
                  <a:prstClr val="black"/>
                </a:solidFill>
              </a:rPr>
              <a:t>4) عندما </a:t>
            </a:r>
            <a:r>
              <a:rPr lang="ar-IQ" b="1" dirty="0">
                <a:solidFill>
                  <a:prstClr val="black"/>
                </a:solidFill>
              </a:rPr>
              <a:t>يكون الايداع كمبيالة مخصومة او تأمينات او اعتمادات مستندية تعود للعميل اي بموجب تسوية قيدية يطلبها العميل </a:t>
            </a:r>
          </a:p>
          <a:p>
            <a:r>
              <a:rPr lang="ar-IQ" b="1" dirty="0">
                <a:solidFill>
                  <a:prstClr val="black"/>
                </a:solidFill>
              </a:rPr>
              <a:t>   </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من حـ/ ا لحساب المختص (كمبيالة مخصومة مثلا)</a:t>
            </a:r>
          </a:p>
          <a:p>
            <a:r>
              <a:rPr lang="ar-IQ" b="1" dirty="0">
                <a:solidFill>
                  <a:prstClr val="black"/>
                </a:solidFill>
              </a:rPr>
              <a:t>                            </a:t>
            </a:r>
            <a:r>
              <a:rPr lang="en-US" b="1" dirty="0">
                <a:solidFill>
                  <a:prstClr val="black"/>
                </a:solidFill>
              </a:rPr>
              <a:t>x </a:t>
            </a:r>
            <a:r>
              <a:rPr lang="en-US" b="1" dirty="0" err="1">
                <a:solidFill>
                  <a:prstClr val="black"/>
                </a:solidFill>
              </a:rPr>
              <a:t>x</a:t>
            </a:r>
            <a:r>
              <a:rPr lang="en-US" b="1" dirty="0">
                <a:solidFill>
                  <a:prstClr val="black"/>
                </a:solidFill>
              </a:rPr>
              <a:t> </a:t>
            </a:r>
            <a:r>
              <a:rPr lang="ar-IQ" b="1" dirty="0">
                <a:solidFill>
                  <a:prstClr val="black"/>
                </a:solidFill>
              </a:rPr>
              <a:t>الى حـ / حسابات جارية (حسب </a:t>
            </a:r>
            <a:r>
              <a:rPr lang="ar-IQ" b="1" dirty="0" smtClean="0">
                <a:solidFill>
                  <a:prstClr val="black"/>
                </a:solidFill>
              </a:rPr>
              <a:t>القطاع)</a:t>
            </a:r>
            <a:endParaRPr lang="ar-IQ" b="1" dirty="0">
              <a:solidFill>
                <a:prstClr val="black"/>
              </a:solidFill>
            </a:endParaRPr>
          </a:p>
          <a:p>
            <a:endParaRPr lang="ar-IQ" b="1" dirty="0">
              <a:solidFill>
                <a:prstClr val="black"/>
              </a:solidFill>
            </a:endParaRPr>
          </a:p>
          <a:p>
            <a:endParaRPr lang="ar-IQ" b="1" dirty="0" smtClean="0">
              <a:solidFill>
                <a:prstClr val="black"/>
              </a:solidFill>
            </a:endParaRPr>
          </a:p>
          <a:p>
            <a:endParaRPr lang="ar-IQ" b="1" dirty="0">
              <a:solidFill>
                <a:prstClr val="black"/>
              </a:solidFill>
            </a:endParaRPr>
          </a:p>
          <a:p>
            <a:endParaRPr lang="ar-IQ" b="1" dirty="0" smtClean="0">
              <a:solidFill>
                <a:prstClr val="black"/>
              </a:solidFill>
            </a:endParaRPr>
          </a:p>
          <a:p>
            <a:endParaRPr lang="ar-IQ" b="1" dirty="0">
              <a:solidFill>
                <a:prstClr val="black"/>
              </a:solidFill>
            </a:endParaRPr>
          </a:p>
          <a:p>
            <a:endParaRPr lang="ar-IQ" b="1" dirty="0" smtClean="0">
              <a:solidFill>
                <a:prstClr val="black"/>
              </a:solidFill>
            </a:endParaRPr>
          </a:p>
          <a:p>
            <a:endParaRPr lang="ar-IQ" b="1" dirty="0">
              <a:solidFill>
                <a:prstClr val="black"/>
              </a:solidFill>
            </a:endParaRPr>
          </a:p>
        </p:txBody>
      </p:sp>
    </p:spTree>
    <p:extLst>
      <p:ext uri="{BB962C8B-B14F-4D97-AF65-F5344CB8AC3E}">
        <p14:creationId xmlns:p14="http://schemas.microsoft.com/office/powerpoint/2010/main" val="1344818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37</a:t>
            </a:fld>
            <a:endParaRPr lang="ar-IQ" sz="1800" b="1" dirty="0">
              <a:solidFill>
                <a:prstClr val="black"/>
              </a:solidFill>
            </a:endParaRPr>
          </a:p>
        </p:txBody>
      </p:sp>
      <p:sp>
        <p:nvSpPr>
          <p:cNvPr id="2" name="TextBox 1"/>
          <p:cNvSpPr txBox="1"/>
          <p:nvPr/>
        </p:nvSpPr>
        <p:spPr>
          <a:xfrm>
            <a:off x="107504" y="188640"/>
            <a:ext cx="8784976" cy="6524350"/>
          </a:xfrm>
          <a:prstGeom prst="rect">
            <a:avLst/>
          </a:prstGeom>
          <a:noFill/>
        </p:spPr>
        <p:txBody>
          <a:bodyPr wrap="square" rtlCol="1">
            <a:spAutoFit/>
          </a:bodyPr>
          <a:lstStyle/>
          <a:p>
            <a:pPr>
              <a:lnSpc>
                <a:spcPct val="115000"/>
              </a:lnSpc>
              <a:spcAft>
                <a:spcPts val="1000"/>
              </a:spcAft>
            </a:pPr>
            <a:endParaRPr lang="ar-IQ" b="1" dirty="0" smtClean="0">
              <a:ea typeface="Calibri"/>
              <a:cs typeface="Times New Roman"/>
            </a:endParaRPr>
          </a:p>
          <a:p>
            <a:pPr>
              <a:lnSpc>
                <a:spcPct val="115000"/>
              </a:lnSpc>
              <a:spcAft>
                <a:spcPts val="1000"/>
              </a:spcAft>
            </a:pPr>
            <a:r>
              <a:rPr lang="ar-IQ" b="1" dirty="0" smtClean="0">
                <a:ea typeface="Calibri"/>
                <a:cs typeface="Times New Roman"/>
              </a:rPr>
              <a:t>ب—السحب </a:t>
            </a:r>
            <a:endParaRPr lang="en-US" sz="1400" dirty="0">
              <a:ea typeface="Calibri"/>
              <a:cs typeface="Arial"/>
            </a:endParaRPr>
          </a:p>
          <a:p>
            <a:pPr marL="342900" indent="-342900">
              <a:lnSpc>
                <a:spcPct val="115000"/>
              </a:lnSpc>
              <a:spcAft>
                <a:spcPts val="1000"/>
              </a:spcAft>
              <a:buAutoNum type="arabicParenR"/>
            </a:pPr>
            <a:r>
              <a:rPr lang="ar-IQ" b="1" dirty="0" smtClean="0">
                <a:ea typeface="Calibri"/>
                <a:cs typeface="Times New Roman"/>
              </a:rPr>
              <a:t>عندما </a:t>
            </a:r>
            <a:r>
              <a:rPr lang="ar-IQ" b="1" dirty="0">
                <a:ea typeface="Calibri"/>
                <a:cs typeface="Times New Roman"/>
              </a:rPr>
              <a:t>يقوم العميل بسحب نقدي يكون القيد </a:t>
            </a:r>
            <a:endParaRPr lang="ar-IQ" b="1" dirty="0" smtClean="0">
              <a:ea typeface="Calibri"/>
              <a:cs typeface="Times New Roman"/>
            </a:endParaRPr>
          </a:p>
          <a:p>
            <a:pPr>
              <a:lnSpc>
                <a:spcPct val="115000"/>
              </a:lnSpc>
              <a:spcAft>
                <a:spcPts val="1000"/>
              </a:spcAft>
            </a:pPr>
            <a:endParaRPr lang="en-US" sz="1400" dirty="0">
              <a:ea typeface="Calibri"/>
              <a:cs typeface="Arial"/>
            </a:endParaRPr>
          </a:p>
          <a:p>
            <a:pPr>
              <a:lnSpc>
                <a:spcPct val="115000"/>
              </a:lnSpc>
              <a:spcAft>
                <a:spcPts val="1000"/>
              </a:spcAft>
            </a:pP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من حـ </a:t>
            </a:r>
            <a:r>
              <a:rPr lang="en-US" b="1" dirty="0">
                <a:latin typeface="Times New Roman"/>
                <a:ea typeface="Calibri"/>
                <a:cs typeface="Arial"/>
              </a:rPr>
              <a:t>/</a:t>
            </a:r>
            <a:r>
              <a:rPr lang="ar-IQ" b="1" dirty="0">
                <a:ea typeface="Calibri"/>
                <a:cs typeface="Times New Roman"/>
              </a:rPr>
              <a:t> حسابات جارية (حسب القطاع) </a:t>
            </a:r>
            <a:endParaRPr lang="en-US" sz="1400" dirty="0">
              <a:ea typeface="Calibri"/>
              <a:cs typeface="Arial"/>
            </a:endParaRPr>
          </a:p>
          <a:p>
            <a:pPr>
              <a:lnSpc>
                <a:spcPct val="115000"/>
              </a:lnSpc>
              <a:spcAft>
                <a:spcPts val="1000"/>
              </a:spcAft>
            </a:pPr>
            <a:r>
              <a:rPr lang="ar-IQ" b="1" dirty="0">
                <a:ea typeface="Calibri"/>
                <a:cs typeface="Times New Roman"/>
              </a:rPr>
              <a:t>           </a:t>
            </a: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الى حـ </a:t>
            </a:r>
            <a:r>
              <a:rPr lang="en-US" b="1" dirty="0">
                <a:latin typeface="Times New Roman"/>
                <a:ea typeface="Calibri"/>
                <a:cs typeface="Arial"/>
              </a:rPr>
              <a:t>/</a:t>
            </a:r>
            <a:r>
              <a:rPr lang="ar-IQ" b="1" dirty="0">
                <a:ea typeface="Calibri"/>
                <a:cs typeface="Times New Roman"/>
              </a:rPr>
              <a:t> نقد في الصندوق  </a:t>
            </a:r>
            <a:r>
              <a:rPr lang="ar-IQ" b="1" dirty="0" smtClean="0">
                <a:ea typeface="Calibri"/>
                <a:cs typeface="Times New Roman"/>
              </a:rPr>
              <a:t>181</a:t>
            </a:r>
          </a:p>
          <a:p>
            <a:pPr>
              <a:lnSpc>
                <a:spcPct val="115000"/>
              </a:lnSpc>
              <a:spcAft>
                <a:spcPts val="1000"/>
              </a:spcAft>
            </a:pPr>
            <a:endParaRPr lang="en-US" sz="1400" dirty="0">
              <a:ea typeface="Calibri"/>
              <a:cs typeface="Arial"/>
            </a:endParaRPr>
          </a:p>
          <a:p>
            <a:pPr marL="342900" lvl="0" indent="-342900">
              <a:lnSpc>
                <a:spcPct val="115000"/>
              </a:lnSpc>
              <a:spcAft>
                <a:spcPts val="1000"/>
              </a:spcAft>
              <a:buFont typeface="+mj-lt"/>
              <a:buAutoNum type="arabicParenR"/>
            </a:pPr>
            <a:r>
              <a:rPr lang="ar-IQ" b="1" dirty="0">
                <a:ea typeface="Calibri"/>
                <a:cs typeface="Times New Roman"/>
              </a:rPr>
              <a:t>عندما يكون السحب بقيد تسوية (مثل فوائد مدينة مستحقة او تسديد كمبيالة مخصومة استحقت)</a:t>
            </a:r>
            <a:endParaRPr lang="en-US" sz="1400" dirty="0">
              <a:ea typeface="Calibri"/>
              <a:cs typeface="Arial"/>
            </a:endParaRPr>
          </a:p>
          <a:p>
            <a:pPr>
              <a:lnSpc>
                <a:spcPct val="115000"/>
              </a:lnSpc>
              <a:spcAft>
                <a:spcPts val="1000"/>
              </a:spcAft>
              <a:tabLst>
                <a:tab pos="914400" algn="l"/>
              </a:tabLst>
            </a:pPr>
            <a:r>
              <a:rPr lang="ar-IQ" sz="1400" dirty="0">
                <a:ea typeface="Calibri"/>
              </a:rPr>
              <a:t>	</a:t>
            </a: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من حـ حسابات جارية ( حسب القطاع) </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الى حـ </a:t>
            </a:r>
            <a:r>
              <a:rPr lang="en-US" b="1" dirty="0">
                <a:latin typeface="Times New Roman"/>
                <a:ea typeface="Calibri"/>
                <a:cs typeface="Arial"/>
              </a:rPr>
              <a:t>/</a:t>
            </a:r>
            <a:r>
              <a:rPr lang="ar-IQ" b="1" dirty="0">
                <a:ea typeface="Calibri"/>
                <a:cs typeface="Times New Roman"/>
              </a:rPr>
              <a:t> الحساب المختص (فوائد مدينة مثلا)</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endParaRPr lang="en-US" sz="1400" dirty="0">
              <a:ea typeface="Calibri"/>
              <a:cs typeface="Arial"/>
            </a:endParaRPr>
          </a:p>
          <a:p>
            <a:pPr>
              <a:lnSpc>
                <a:spcPct val="115000"/>
              </a:lnSpc>
              <a:spcAft>
                <a:spcPts val="1000"/>
              </a:spcAft>
              <a:tabLst>
                <a:tab pos="914400" algn="l"/>
                <a:tab pos="1914525" algn="l"/>
                <a:tab pos="2938145" algn="ctr"/>
              </a:tabLst>
            </a:pPr>
            <a:r>
              <a:rPr lang="ar-IQ" b="1" dirty="0">
                <a:ea typeface="Calibri"/>
                <a:cs typeface="Times New Roman"/>
              </a:rPr>
              <a:t> </a:t>
            </a:r>
            <a:endParaRPr lang="en-US" sz="1400" dirty="0">
              <a:ea typeface="Calibri"/>
              <a:cs typeface="Arial"/>
            </a:endParaRPr>
          </a:p>
        </p:txBody>
      </p:sp>
    </p:spTree>
    <p:extLst>
      <p:ext uri="{BB962C8B-B14F-4D97-AF65-F5344CB8AC3E}">
        <p14:creationId xmlns:p14="http://schemas.microsoft.com/office/powerpoint/2010/main" val="18316376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38</a:t>
            </a:fld>
            <a:endParaRPr lang="ar-IQ" sz="1800" b="1" dirty="0">
              <a:solidFill>
                <a:prstClr val="black"/>
              </a:solidFill>
            </a:endParaRPr>
          </a:p>
        </p:txBody>
      </p:sp>
      <p:sp>
        <p:nvSpPr>
          <p:cNvPr id="2" name="TextBox 1"/>
          <p:cNvSpPr txBox="1"/>
          <p:nvPr/>
        </p:nvSpPr>
        <p:spPr>
          <a:xfrm>
            <a:off x="107504" y="188640"/>
            <a:ext cx="8784976" cy="4808496"/>
          </a:xfrm>
          <a:prstGeom prst="rect">
            <a:avLst/>
          </a:prstGeom>
          <a:noFill/>
        </p:spPr>
        <p:txBody>
          <a:bodyPr wrap="square" rtlCol="1">
            <a:spAutoFit/>
          </a:bodyPr>
          <a:lstStyle/>
          <a:p>
            <a:pPr>
              <a:lnSpc>
                <a:spcPct val="115000"/>
              </a:lnSpc>
              <a:spcAft>
                <a:spcPts val="1000"/>
              </a:spcAft>
              <a:tabLst>
                <a:tab pos="914400" algn="l"/>
                <a:tab pos="1914525" algn="l"/>
                <a:tab pos="2938145" algn="ctr"/>
              </a:tabLst>
            </a:pPr>
            <a:r>
              <a:rPr lang="ar-IQ" b="1" u="sng" dirty="0">
                <a:ea typeface="Calibri"/>
                <a:cs typeface="Times New Roman"/>
              </a:rPr>
              <a:t>مثال </a:t>
            </a:r>
            <a:r>
              <a:rPr lang="ar-IQ" b="1" u="sng" dirty="0" smtClean="0">
                <a:ea typeface="Calibri"/>
                <a:cs typeface="Times New Roman"/>
              </a:rPr>
              <a:t>1</a:t>
            </a:r>
            <a:r>
              <a:rPr lang="ar-IQ" b="1" u="sng" dirty="0">
                <a:ea typeface="Calibri"/>
                <a:cs typeface="Times New Roman"/>
              </a:rPr>
              <a:t>	        </a:t>
            </a:r>
            <a:endParaRPr lang="en-US" sz="1400" dirty="0">
              <a:ea typeface="Calibri"/>
              <a:cs typeface="Arial"/>
            </a:endParaRPr>
          </a:p>
          <a:p>
            <a:pPr>
              <a:lnSpc>
                <a:spcPct val="115000"/>
              </a:lnSpc>
              <a:spcAft>
                <a:spcPts val="1000"/>
              </a:spcAft>
              <a:tabLst>
                <a:tab pos="914400" algn="l"/>
              </a:tabLst>
            </a:pPr>
            <a:r>
              <a:rPr lang="ar-IQ" b="1" dirty="0">
                <a:ea typeface="Calibri"/>
                <a:cs typeface="Times New Roman"/>
              </a:rPr>
              <a:t>  فيما يلي العمليات التي تمت في شعبة الحسابات الجارية لمصرف الرشيد فرع الكرادة وخلال شهر تموز لعام 2017    : </a:t>
            </a:r>
            <a:endParaRPr lang="en-US" sz="1400" dirty="0">
              <a:ea typeface="Calibri"/>
              <a:cs typeface="Arial"/>
            </a:endParaRPr>
          </a:p>
          <a:p>
            <a:pPr marL="342900" lvl="0" indent="-342900" algn="just">
              <a:lnSpc>
                <a:spcPct val="115000"/>
              </a:lnSpc>
              <a:buFont typeface="Symbol"/>
              <a:buChar char=""/>
            </a:pPr>
            <a:r>
              <a:rPr lang="ar-IQ" b="1" dirty="0">
                <a:ea typeface="Calibri"/>
                <a:cs typeface="Times New Roman"/>
              </a:rPr>
              <a:t>في 3</a:t>
            </a:r>
            <a:r>
              <a:rPr lang="en-US" b="1" dirty="0">
                <a:latin typeface="Times New Roman"/>
                <a:ea typeface="Calibri"/>
                <a:cs typeface="Arial"/>
              </a:rPr>
              <a:t>/</a:t>
            </a:r>
            <a:r>
              <a:rPr lang="ar-IQ" b="1" dirty="0">
                <a:ea typeface="Calibri"/>
                <a:cs typeface="Times New Roman"/>
              </a:rPr>
              <a:t>7</a:t>
            </a:r>
            <a:r>
              <a:rPr lang="en-US" b="1" dirty="0">
                <a:latin typeface="Times New Roman"/>
                <a:ea typeface="Calibri"/>
                <a:cs typeface="Arial"/>
              </a:rPr>
              <a:t>/</a:t>
            </a:r>
            <a:r>
              <a:rPr lang="ar-IQ" b="1" dirty="0">
                <a:ea typeface="Calibri"/>
                <a:cs typeface="Times New Roman"/>
              </a:rPr>
              <a:t>  اودعت احدى شركات القطاع المختلط مبلغ نقدي مقداره 8500000 دينار في حسابها الجاري الدائن لدى المصرف .</a:t>
            </a:r>
            <a:endParaRPr lang="en-US" sz="1400" dirty="0">
              <a:ea typeface="Calibri"/>
              <a:cs typeface="Arial"/>
            </a:endParaRPr>
          </a:p>
          <a:p>
            <a:pPr marL="342900" lvl="0" indent="-342900" algn="just">
              <a:lnSpc>
                <a:spcPct val="115000"/>
              </a:lnSpc>
              <a:buFont typeface="Symbol"/>
              <a:buChar char=""/>
            </a:pPr>
            <a:r>
              <a:rPr lang="ar-IQ" b="1" dirty="0">
                <a:ea typeface="Calibri"/>
                <a:cs typeface="Times New Roman"/>
              </a:rPr>
              <a:t>8</a:t>
            </a:r>
            <a:r>
              <a:rPr lang="en-US" b="1" dirty="0">
                <a:latin typeface="Times New Roman"/>
                <a:ea typeface="Calibri"/>
                <a:cs typeface="Arial"/>
              </a:rPr>
              <a:t>/</a:t>
            </a:r>
            <a:r>
              <a:rPr lang="ar-IQ" b="1" dirty="0">
                <a:ea typeface="Calibri"/>
                <a:cs typeface="Times New Roman"/>
              </a:rPr>
              <a:t>7</a:t>
            </a:r>
            <a:r>
              <a:rPr lang="en-US" b="1" dirty="0">
                <a:latin typeface="Times New Roman"/>
                <a:ea typeface="Calibri"/>
                <a:cs typeface="Arial"/>
              </a:rPr>
              <a:t>/</a:t>
            </a:r>
            <a:r>
              <a:rPr lang="ar-IQ" b="1" dirty="0">
                <a:ea typeface="Calibri"/>
                <a:cs typeface="Times New Roman"/>
              </a:rPr>
              <a:t> طلب الزبون طلال من المصرف تحويل مبلغ 500000 دينار  في حساب التوفير الخاص به لدى المصرف الى حسابه الجاري المدين وقد اجري اللازم من قبل المصرف.</a:t>
            </a:r>
            <a:endParaRPr lang="en-US" sz="1400" dirty="0">
              <a:ea typeface="Calibri"/>
              <a:cs typeface="Arial"/>
            </a:endParaRPr>
          </a:p>
          <a:p>
            <a:pPr marL="342900" lvl="0" indent="-342900" algn="just">
              <a:lnSpc>
                <a:spcPct val="115000"/>
              </a:lnSpc>
              <a:buFont typeface="Symbol"/>
              <a:buChar char=""/>
            </a:pPr>
            <a:r>
              <a:rPr lang="ar-IQ" b="1" dirty="0">
                <a:ea typeface="Calibri"/>
                <a:cs typeface="Times New Roman"/>
              </a:rPr>
              <a:t>15</a:t>
            </a:r>
            <a:r>
              <a:rPr lang="en-US" b="1" dirty="0">
                <a:latin typeface="Times New Roman"/>
                <a:ea typeface="Calibri"/>
                <a:cs typeface="Arial"/>
              </a:rPr>
              <a:t>/</a:t>
            </a:r>
            <a:r>
              <a:rPr lang="ar-IQ" b="1" dirty="0">
                <a:ea typeface="Calibri"/>
                <a:cs typeface="Times New Roman"/>
              </a:rPr>
              <a:t>7</a:t>
            </a:r>
            <a:r>
              <a:rPr lang="en-US" b="1" dirty="0">
                <a:latin typeface="Times New Roman"/>
                <a:ea typeface="Calibri"/>
                <a:cs typeface="Arial"/>
              </a:rPr>
              <a:t>/</a:t>
            </a:r>
            <a:r>
              <a:rPr lang="ar-IQ" b="1" dirty="0">
                <a:ea typeface="Calibri"/>
                <a:cs typeface="Times New Roman"/>
              </a:rPr>
              <a:t> قامت احدى الجمعيات التعاونية بإيداع مبلغ 300000 دينار في حسابها الجاري الدائن بموجب صك مسحوب على احدى شركات القطاع الخاص التي لديها حساب جاري دائن لدى نفس الفرع . </a:t>
            </a:r>
            <a:endParaRPr lang="en-US" sz="1400" dirty="0">
              <a:ea typeface="Calibri"/>
              <a:cs typeface="Arial"/>
            </a:endParaRPr>
          </a:p>
          <a:p>
            <a:pPr marL="342900" lvl="0" indent="-342900" algn="just">
              <a:lnSpc>
                <a:spcPct val="115000"/>
              </a:lnSpc>
              <a:buFont typeface="Symbol"/>
              <a:buChar char=""/>
            </a:pPr>
            <a:r>
              <a:rPr lang="ar-IQ" b="1" dirty="0">
                <a:ea typeface="Calibri"/>
                <a:cs typeface="Times New Roman"/>
              </a:rPr>
              <a:t>25</a:t>
            </a:r>
            <a:r>
              <a:rPr lang="en-US" b="1" dirty="0">
                <a:latin typeface="Times New Roman"/>
                <a:ea typeface="Calibri"/>
                <a:cs typeface="Arial"/>
              </a:rPr>
              <a:t>/</a:t>
            </a:r>
            <a:r>
              <a:rPr lang="ar-IQ" b="1" dirty="0">
                <a:ea typeface="Calibri"/>
                <a:cs typeface="Times New Roman"/>
              </a:rPr>
              <a:t>7</a:t>
            </a:r>
            <a:r>
              <a:rPr lang="en-US" b="1" dirty="0">
                <a:latin typeface="Times New Roman"/>
                <a:ea typeface="Calibri"/>
                <a:cs typeface="Arial"/>
              </a:rPr>
              <a:t>/</a:t>
            </a:r>
            <a:r>
              <a:rPr lang="ar-IQ" b="1" dirty="0">
                <a:ea typeface="Calibri"/>
                <a:cs typeface="Times New Roman"/>
              </a:rPr>
              <a:t>اودعت احدى الجهات الحكومية مبلغ 800000 دينار بموجب صك مسحوب على احدى الشركات قطاع مختلط التي لديها حساب جاري دائن في فرع اليرموك.</a:t>
            </a:r>
            <a:endParaRPr lang="en-US" sz="1400" dirty="0">
              <a:ea typeface="Calibri"/>
              <a:cs typeface="Arial"/>
            </a:endParaRPr>
          </a:p>
          <a:p>
            <a:pPr marL="342900" lvl="0" indent="-342900" algn="just">
              <a:lnSpc>
                <a:spcPct val="115000"/>
              </a:lnSpc>
              <a:buFont typeface="Symbol"/>
              <a:buChar char=""/>
            </a:pPr>
            <a:r>
              <a:rPr lang="en-US" b="1" dirty="0">
                <a:latin typeface="Times New Roman"/>
                <a:ea typeface="Calibri"/>
                <a:cs typeface="Arial"/>
              </a:rPr>
              <a:t>/31</a:t>
            </a:r>
            <a:r>
              <a:rPr lang="ar-IQ" b="1" dirty="0">
                <a:ea typeface="Calibri"/>
                <a:cs typeface="Times New Roman"/>
              </a:rPr>
              <a:t>7</a:t>
            </a:r>
            <a:r>
              <a:rPr lang="en-US" b="1" dirty="0">
                <a:latin typeface="Times New Roman"/>
                <a:ea typeface="Calibri"/>
                <a:cs typeface="Arial"/>
              </a:rPr>
              <a:t>/</a:t>
            </a:r>
            <a:r>
              <a:rPr lang="ar-IQ" b="1" dirty="0">
                <a:ea typeface="Calibri"/>
                <a:cs typeface="Times New Roman"/>
              </a:rPr>
              <a:t> استحقت فوائد جارية مدينة  احد عملاء قطاع خاص بلغ مجموعها 65000 دينار وقد تم استقطاعه من حسابه .</a:t>
            </a:r>
            <a:endParaRPr lang="en-US" sz="1400" dirty="0">
              <a:ea typeface="Calibri"/>
              <a:cs typeface="Arial"/>
            </a:endParaRPr>
          </a:p>
          <a:p>
            <a:pPr marL="914400" algn="just">
              <a:lnSpc>
                <a:spcPct val="115000"/>
              </a:lnSpc>
              <a:spcAft>
                <a:spcPts val="1000"/>
              </a:spcAft>
              <a:tabLst>
                <a:tab pos="914400" algn="l"/>
              </a:tabLst>
            </a:pPr>
            <a:r>
              <a:rPr lang="ar-IQ" dirty="0">
                <a:ea typeface="Calibri"/>
                <a:cs typeface="Times New Roman"/>
              </a:rPr>
              <a:t> </a:t>
            </a:r>
            <a:endParaRPr lang="en-US" sz="1400" dirty="0">
              <a:ea typeface="Calibri"/>
              <a:cs typeface="Arial"/>
            </a:endParaRPr>
          </a:p>
        </p:txBody>
      </p:sp>
    </p:spTree>
    <p:extLst>
      <p:ext uri="{BB962C8B-B14F-4D97-AF65-F5344CB8AC3E}">
        <p14:creationId xmlns:p14="http://schemas.microsoft.com/office/powerpoint/2010/main" val="344439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39</a:t>
            </a:fld>
            <a:endParaRPr lang="ar-IQ" sz="1800" b="1" dirty="0">
              <a:solidFill>
                <a:prstClr val="black"/>
              </a:solidFill>
            </a:endParaRPr>
          </a:p>
        </p:txBody>
      </p:sp>
      <p:sp>
        <p:nvSpPr>
          <p:cNvPr id="2" name="TextBox 1"/>
          <p:cNvSpPr txBox="1"/>
          <p:nvPr/>
        </p:nvSpPr>
        <p:spPr>
          <a:xfrm>
            <a:off x="107504" y="188640"/>
            <a:ext cx="8784976" cy="5300041"/>
          </a:xfrm>
          <a:prstGeom prst="rect">
            <a:avLst/>
          </a:prstGeom>
          <a:noFill/>
        </p:spPr>
        <p:txBody>
          <a:bodyPr wrap="square" rtlCol="1">
            <a:spAutoFit/>
          </a:bodyPr>
          <a:lstStyle/>
          <a:p>
            <a:pPr marL="914400" algn="just">
              <a:lnSpc>
                <a:spcPct val="115000"/>
              </a:lnSpc>
              <a:spcAft>
                <a:spcPts val="1000"/>
              </a:spcAft>
              <a:tabLst>
                <a:tab pos="914400" algn="l"/>
              </a:tabLst>
            </a:pPr>
            <a:r>
              <a:rPr lang="ar-IQ" dirty="0">
                <a:solidFill>
                  <a:prstClr val="black"/>
                </a:solidFill>
                <a:ea typeface="Calibri"/>
                <a:cs typeface="Times New Roman"/>
              </a:rPr>
              <a:t>الحل /</a:t>
            </a:r>
          </a:p>
          <a:p>
            <a:pPr marL="914400" algn="just">
              <a:lnSpc>
                <a:spcPct val="115000"/>
              </a:lnSpc>
              <a:spcAft>
                <a:spcPts val="1000"/>
              </a:spcAft>
              <a:tabLst>
                <a:tab pos="914400" algn="l"/>
              </a:tabLst>
            </a:pPr>
            <a:r>
              <a:rPr lang="ar-IQ" dirty="0">
                <a:solidFill>
                  <a:prstClr val="black"/>
                </a:solidFill>
                <a:ea typeface="Calibri"/>
                <a:cs typeface="Times New Roman"/>
              </a:rPr>
              <a:t>3/7            8500000 من حـ نقد في الصندوق 181 </a:t>
            </a:r>
          </a:p>
          <a:p>
            <a:pPr marL="914400" algn="just">
              <a:lnSpc>
                <a:spcPct val="115000"/>
              </a:lnSpc>
              <a:spcAft>
                <a:spcPts val="1000"/>
              </a:spcAft>
              <a:tabLst>
                <a:tab pos="914400" algn="l"/>
              </a:tabLst>
            </a:pPr>
            <a:r>
              <a:rPr lang="ar-IQ" dirty="0">
                <a:solidFill>
                  <a:prstClr val="black"/>
                </a:solidFill>
                <a:ea typeface="Calibri"/>
                <a:cs typeface="Times New Roman"/>
              </a:rPr>
              <a:t>                                        8500000  الى حسابات جارية دائنة قطاع مختلط   2515</a:t>
            </a:r>
          </a:p>
          <a:p>
            <a:pPr marL="914400" algn="just">
              <a:lnSpc>
                <a:spcPct val="115000"/>
              </a:lnSpc>
              <a:spcAft>
                <a:spcPts val="1000"/>
              </a:spcAft>
              <a:tabLst>
                <a:tab pos="914400" algn="l"/>
              </a:tabLst>
            </a:pPr>
            <a:r>
              <a:rPr lang="ar-IQ" dirty="0">
                <a:solidFill>
                  <a:prstClr val="black"/>
                </a:solidFill>
                <a:ea typeface="Calibri"/>
                <a:cs typeface="Times New Roman"/>
              </a:rPr>
              <a:t>8/7            500000 من حـ / حسابات التوفير 2521</a:t>
            </a:r>
          </a:p>
          <a:p>
            <a:pPr marL="914400" algn="just">
              <a:lnSpc>
                <a:spcPct val="115000"/>
              </a:lnSpc>
              <a:spcAft>
                <a:spcPts val="1000"/>
              </a:spcAft>
              <a:tabLst>
                <a:tab pos="914400" algn="l"/>
              </a:tabLst>
            </a:pPr>
            <a:r>
              <a:rPr lang="ar-IQ" dirty="0">
                <a:solidFill>
                  <a:prstClr val="black"/>
                </a:solidFill>
                <a:ea typeface="Calibri"/>
                <a:cs typeface="Times New Roman"/>
              </a:rPr>
              <a:t>	500000 الى حـ / حسابات جارية مدينة قطاع خاص 1437</a:t>
            </a:r>
          </a:p>
          <a:p>
            <a:pPr marL="914400" algn="just">
              <a:lnSpc>
                <a:spcPct val="115000"/>
              </a:lnSpc>
              <a:spcAft>
                <a:spcPts val="1000"/>
              </a:spcAft>
              <a:tabLst>
                <a:tab pos="914400" algn="l"/>
              </a:tabLst>
            </a:pPr>
            <a:r>
              <a:rPr lang="ar-IQ" dirty="0">
                <a:solidFill>
                  <a:prstClr val="black"/>
                </a:solidFill>
                <a:ea typeface="Calibri"/>
                <a:cs typeface="Times New Roman"/>
              </a:rPr>
              <a:t>15/7         300000  من حـ / حسابات جارية دائنة قطاع خاص افراد 2517</a:t>
            </a:r>
          </a:p>
          <a:p>
            <a:pPr marL="914400" algn="just">
              <a:lnSpc>
                <a:spcPct val="115000"/>
              </a:lnSpc>
              <a:spcAft>
                <a:spcPts val="1000"/>
              </a:spcAft>
              <a:tabLst>
                <a:tab pos="914400" algn="l"/>
              </a:tabLst>
            </a:pPr>
            <a:r>
              <a:rPr lang="ar-IQ" dirty="0">
                <a:solidFill>
                  <a:prstClr val="black"/>
                </a:solidFill>
                <a:ea typeface="Calibri"/>
                <a:cs typeface="Times New Roman"/>
              </a:rPr>
              <a:t>                                           300000 الى حـ /  حسابات جارية دائنة قطاع تعاوني 2514</a:t>
            </a:r>
          </a:p>
          <a:p>
            <a:pPr marL="914400" algn="just">
              <a:lnSpc>
                <a:spcPct val="115000"/>
              </a:lnSpc>
              <a:spcAft>
                <a:spcPts val="1000"/>
              </a:spcAft>
              <a:tabLst>
                <a:tab pos="914400" algn="l"/>
              </a:tabLst>
            </a:pPr>
            <a:r>
              <a:rPr lang="ar-IQ" dirty="0">
                <a:solidFill>
                  <a:prstClr val="black"/>
                </a:solidFill>
                <a:ea typeface="Calibri"/>
                <a:cs typeface="Times New Roman"/>
              </a:rPr>
              <a:t>25/7         800000 من حـ / حسابات مدينة متبادلة 163</a:t>
            </a:r>
          </a:p>
          <a:p>
            <a:pPr marL="914400" algn="just">
              <a:lnSpc>
                <a:spcPct val="115000"/>
              </a:lnSpc>
              <a:spcAft>
                <a:spcPts val="1000"/>
              </a:spcAft>
              <a:tabLst>
                <a:tab pos="914400" algn="l"/>
              </a:tabLst>
            </a:pPr>
            <a:r>
              <a:rPr lang="ar-IQ" dirty="0">
                <a:solidFill>
                  <a:prstClr val="black"/>
                </a:solidFill>
                <a:ea typeface="Calibri"/>
                <a:cs typeface="Times New Roman"/>
              </a:rPr>
              <a:t>                                              800000 الى حـ /  حسابات جارية دائنة قطاع حكومي 2511</a:t>
            </a:r>
          </a:p>
          <a:p>
            <a:pPr marL="914400" algn="just">
              <a:lnSpc>
                <a:spcPct val="115000"/>
              </a:lnSpc>
              <a:spcAft>
                <a:spcPts val="1000"/>
              </a:spcAft>
              <a:tabLst>
                <a:tab pos="914400" algn="l"/>
              </a:tabLst>
            </a:pPr>
            <a:r>
              <a:rPr lang="ar-IQ" dirty="0">
                <a:solidFill>
                  <a:prstClr val="black"/>
                </a:solidFill>
                <a:ea typeface="Calibri"/>
                <a:cs typeface="Times New Roman"/>
              </a:rPr>
              <a:t>31/7       65000 من حـ / حسابات جارية مدينة قطاع خاص افراد 1437</a:t>
            </a:r>
          </a:p>
          <a:p>
            <a:pPr marL="914400" algn="just">
              <a:lnSpc>
                <a:spcPct val="115000"/>
              </a:lnSpc>
              <a:spcAft>
                <a:spcPts val="1000"/>
              </a:spcAft>
              <a:tabLst>
                <a:tab pos="914400" algn="l"/>
              </a:tabLst>
            </a:pPr>
            <a:r>
              <a:rPr lang="ar-IQ" dirty="0">
                <a:solidFill>
                  <a:prstClr val="black"/>
                </a:solidFill>
                <a:ea typeface="Calibri"/>
                <a:cs typeface="Times New Roman"/>
              </a:rPr>
              <a:t>                                           65000 الى حـ / فوائد الحسابات الجارية المدينة 4422</a:t>
            </a:r>
          </a:p>
          <a:p>
            <a:pPr marL="914400" algn="just">
              <a:lnSpc>
                <a:spcPct val="115000"/>
              </a:lnSpc>
              <a:spcAft>
                <a:spcPts val="1000"/>
              </a:spcAft>
              <a:tabLst>
                <a:tab pos="914400" algn="l"/>
              </a:tabLst>
            </a:pPr>
            <a:endParaRPr lang="ar-IQ" dirty="0">
              <a:solidFill>
                <a:prstClr val="black"/>
              </a:solidFill>
              <a:ea typeface="Calibri"/>
              <a:cs typeface="Times New Roman"/>
            </a:endParaRPr>
          </a:p>
        </p:txBody>
      </p:sp>
    </p:spTree>
    <p:extLst>
      <p:ext uri="{BB962C8B-B14F-4D97-AF65-F5344CB8AC3E}">
        <p14:creationId xmlns:p14="http://schemas.microsoft.com/office/powerpoint/2010/main" val="3055724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1340768"/>
            <a:ext cx="8208912" cy="369332"/>
          </a:xfrm>
          <a:prstGeom prst="rect">
            <a:avLst/>
          </a:prstGeom>
          <a:noFill/>
        </p:spPr>
        <p:txBody>
          <a:bodyPr wrap="square" rtlCol="1">
            <a:spAutoFit/>
          </a:bodyPr>
          <a:lstStyle/>
          <a:p>
            <a:endParaRPr lang="ar-IQ" dirty="0">
              <a:solidFill>
                <a:prstClr val="black"/>
              </a:solidFill>
            </a:endParaRPr>
          </a:p>
        </p:txBody>
      </p:sp>
      <p:sp>
        <p:nvSpPr>
          <p:cNvPr id="9" name="TextBox 8"/>
          <p:cNvSpPr txBox="1"/>
          <p:nvPr/>
        </p:nvSpPr>
        <p:spPr>
          <a:xfrm>
            <a:off x="179512" y="404664"/>
            <a:ext cx="8928992" cy="9143529"/>
          </a:xfrm>
          <a:prstGeom prst="rect">
            <a:avLst/>
          </a:prstGeom>
          <a:noFill/>
        </p:spPr>
        <p:txBody>
          <a:bodyPr wrap="square" rtlCol="1">
            <a:spAutoFit/>
          </a:bodyPr>
          <a:lstStyle/>
          <a:p>
            <a:pPr lvl="0" algn="just">
              <a:lnSpc>
                <a:spcPct val="115000"/>
              </a:lnSpc>
              <a:spcAft>
                <a:spcPts val="1000"/>
              </a:spcAft>
            </a:pPr>
            <a:r>
              <a:rPr lang="ar-IQ" b="1" dirty="0" smtClean="0">
                <a:solidFill>
                  <a:srgbClr val="17365D"/>
                </a:solidFill>
                <a:ea typeface="Calibri"/>
                <a:cs typeface="Simplified Arabic"/>
              </a:rPr>
              <a:t>5-</a:t>
            </a:r>
            <a:r>
              <a:rPr lang="ar-IQ" b="1" dirty="0">
                <a:solidFill>
                  <a:srgbClr val="17365D"/>
                </a:solidFill>
                <a:ea typeface="Calibri"/>
                <a:cs typeface="Simplified Arabic"/>
              </a:rPr>
              <a:t>توفير المعلومات التي تطلبها الجهات الخارجية وبصورة خاصة البنك المركزي واجهزة الرقابة وسوق الاوراق المالية ومؤسسات الدولة ذات العلاقة سواء من خلال اعداد تقارير وقوائم مالية مؤقتة عن المركز المالي ونتيجة النشاط</a:t>
            </a:r>
            <a:r>
              <a:rPr lang="ar-IQ" b="1" dirty="0" smtClean="0">
                <a:solidFill>
                  <a:srgbClr val="17365D"/>
                </a:solidFill>
                <a:ea typeface="Calibri"/>
                <a:cs typeface="Simplified Arabic"/>
              </a:rPr>
              <a:t>.</a:t>
            </a:r>
            <a:r>
              <a:rPr lang="ar-IQ" b="1" dirty="0">
                <a:solidFill>
                  <a:srgbClr val="17365D"/>
                </a:solidFill>
                <a:ea typeface="Calibri"/>
                <a:cs typeface="Simplified Arabic"/>
              </a:rPr>
              <a:t> </a:t>
            </a:r>
            <a:endParaRPr lang="ar-IQ" b="1" dirty="0" smtClean="0">
              <a:solidFill>
                <a:srgbClr val="17365D"/>
              </a:solidFill>
              <a:ea typeface="Calibri"/>
              <a:cs typeface="Simplified Arabic"/>
            </a:endParaRPr>
          </a:p>
          <a:p>
            <a:pPr lvl="0" algn="just">
              <a:lnSpc>
                <a:spcPct val="115000"/>
              </a:lnSpc>
              <a:spcAft>
                <a:spcPts val="1000"/>
              </a:spcAft>
            </a:pPr>
            <a:r>
              <a:rPr lang="ar-IQ" b="1" dirty="0" smtClean="0">
                <a:solidFill>
                  <a:srgbClr val="17365D"/>
                </a:solidFill>
                <a:ea typeface="Calibri"/>
                <a:cs typeface="Simplified Arabic"/>
              </a:rPr>
              <a:t>6-تحليل </a:t>
            </a:r>
            <a:r>
              <a:rPr lang="ar-IQ" b="1" dirty="0">
                <a:solidFill>
                  <a:srgbClr val="17365D"/>
                </a:solidFill>
                <a:ea typeface="Calibri"/>
                <a:cs typeface="Simplified Arabic"/>
              </a:rPr>
              <a:t>الكلف والايرادات المصرفية حسب النشاط الفرعي المتخصص بهدف مساعدة الادارة في اتخاذ القرارات السليمة وخصوصا ان معظم تكاليف انتاج الخدمات المصرفية وتعتبر من التكاليف الثابتة كالأجور واقساط الاندثار ومصاريف الصيانة وان هذه التكاليف لابد  ان يتحملها البنك بصفة دائمة مهما تغير حجم الطلب على خدماته بالزيادة او النقص. </a:t>
            </a:r>
            <a:endParaRPr lang="ar-IQ" b="1" dirty="0" smtClean="0">
              <a:solidFill>
                <a:srgbClr val="17365D"/>
              </a:solidFill>
              <a:ea typeface="Calibri"/>
              <a:cs typeface="Simplified Arabic"/>
            </a:endParaRPr>
          </a:p>
          <a:p>
            <a:pPr lvl="0" algn="just">
              <a:lnSpc>
                <a:spcPct val="115000"/>
              </a:lnSpc>
              <a:spcAft>
                <a:spcPts val="1000"/>
              </a:spcAft>
            </a:pPr>
            <a:r>
              <a:rPr lang="ar-IQ" b="1" dirty="0">
                <a:solidFill>
                  <a:srgbClr val="17365D"/>
                </a:solidFill>
                <a:ea typeface="Calibri"/>
                <a:cs typeface="Simplified Arabic"/>
              </a:rPr>
              <a:t>7-  </a:t>
            </a:r>
            <a:r>
              <a:rPr lang="ar-IQ" b="1" dirty="0" smtClean="0">
                <a:solidFill>
                  <a:srgbClr val="17365D"/>
                </a:solidFill>
                <a:ea typeface="Calibri"/>
                <a:cs typeface="Simplified Arabic"/>
              </a:rPr>
              <a:t>وجود </a:t>
            </a:r>
            <a:r>
              <a:rPr lang="ar-IQ" b="1" dirty="0">
                <a:solidFill>
                  <a:srgbClr val="17365D"/>
                </a:solidFill>
                <a:ea typeface="Calibri"/>
                <a:cs typeface="Simplified Arabic"/>
              </a:rPr>
              <a:t>جهاز مركزي للتدقيق الداخلي يعمل كمراقب تمر عليه كافة المعلومات من مختلف الاقسام وتدقيقها والتأكد من صحتها  واهميته كبيرة للمصارف في الوقت الحاضر نتيجة تعامل المصرف بالأموال وتداولها</a:t>
            </a:r>
            <a:r>
              <a:rPr lang="ar-IQ" b="1" dirty="0" smtClean="0">
                <a:solidFill>
                  <a:srgbClr val="17365D"/>
                </a:solidFill>
                <a:ea typeface="Calibri"/>
                <a:cs typeface="Simplified Arabic"/>
              </a:rPr>
              <a:t>.</a:t>
            </a:r>
          </a:p>
          <a:p>
            <a:pPr lvl="0" algn="just">
              <a:lnSpc>
                <a:spcPct val="115000"/>
              </a:lnSpc>
              <a:spcAft>
                <a:spcPts val="1000"/>
              </a:spcAft>
            </a:pPr>
            <a:r>
              <a:rPr lang="ar-IQ" b="1" dirty="0" smtClean="0">
                <a:solidFill>
                  <a:srgbClr val="17365D"/>
                </a:solidFill>
                <a:ea typeface="Calibri"/>
                <a:cs typeface="Simplified Arabic"/>
              </a:rPr>
              <a:t>8-تبويب </a:t>
            </a:r>
            <a:r>
              <a:rPr lang="ar-IQ" b="1" dirty="0">
                <a:solidFill>
                  <a:srgbClr val="17365D"/>
                </a:solidFill>
                <a:ea typeface="Calibri"/>
                <a:cs typeface="Simplified Arabic"/>
              </a:rPr>
              <a:t>الحسابات تبويبا يتفق مع طبيعة التعامل  المصرفي  بحيث يمكن تجميع البيانات  والمعلومات تلقائيا  بما يخدم  التخطيط  والمتابعة  وكذلك  اجراء المطابقات  الاصولية  اليومية</a:t>
            </a:r>
            <a:r>
              <a:rPr lang="ar-IQ" b="1" dirty="0" smtClean="0">
                <a:solidFill>
                  <a:srgbClr val="17365D"/>
                </a:solidFill>
                <a:ea typeface="Calibri"/>
                <a:cs typeface="Simplified Arabic"/>
              </a:rPr>
              <a:t>.</a:t>
            </a:r>
          </a:p>
          <a:p>
            <a:pPr lvl="0" algn="just">
              <a:lnSpc>
                <a:spcPct val="115000"/>
              </a:lnSpc>
              <a:spcAft>
                <a:spcPts val="1000"/>
              </a:spcAft>
            </a:pPr>
            <a:r>
              <a:rPr lang="ar-IQ" b="1" dirty="0" smtClean="0">
                <a:solidFill>
                  <a:srgbClr val="17365D"/>
                </a:solidFill>
                <a:ea typeface="Calibri"/>
                <a:cs typeface="Simplified Arabic"/>
              </a:rPr>
              <a:t>9-الترابط </a:t>
            </a:r>
            <a:r>
              <a:rPr lang="ar-IQ" b="1" dirty="0">
                <a:solidFill>
                  <a:srgbClr val="17365D"/>
                </a:solidFill>
                <a:ea typeface="Calibri"/>
                <a:cs typeface="Simplified Arabic"/>
              </a:rPr>
              <a:t>والتنسيق  بين اعمال  شعب  المصرف المختلفة  مما يعني  ذلك  تعدد الاجراءات المحاسبية  ويتطلب  ذلك  الامر  تنظيم الكشوفات واجراء المطابقات على مستوى كل شعبة  كلا على حدة .</a:t>
            </a:r>
          </a:p>
          <a:p>
            <a:pPr lvl="0" algn="just">
              <a:lnSpc>
                <a:spcPct val="115000"/>
              </a:lnSpc>
              <a:spcAft>
                <a:spcPts val="1000"/>
              </a:spcAft>
            </a:pPr>
            <a:endParaRPr lang="ar-IQ" b="1" dirty="0">
              <a:solidFill>
                <a:srgbClr val="17365D"/>
              </a:solidFill>
              <a:ea typeface="Calibri"/>
              <a:cs typeface="Simplified Arabic"/>
            </a:endParaRPr>
          </a:p>
          <a:p>
            <a:pPr lvl="0" algn="just">
              <a:lnSpc>
                <a:spcPct val="115000"/>
              </a:lnSpc>
              <a:spcAft>
                <a:spcPts val="1000"/>
              </a:spcAft>
            </a:pPr>
            <a:endParaRPr lang="ar-IQ" b="1" dirty="0" smtClean="0">
              <a:solidFill>
                <a:srgbClr val="17365D"/>
              </a:solidFill>
              <a:ea typeface="Calibri"/>
              <a:cs typeface="Simplified Arabic"/>
            </a:endParaRPr>
          </a:p>
          <a:p>
            <a:pPr lvl="0" algn="just">
              <a:lnSpc>
                <a:spcPct val="115000"/>
              </a:lnSpc>
              <a:spcAft>
                <a:spcPts val="1000"/>
              </a:spcAft>
            </a:pPr>
            <a:endParaRPr lang="ar-IQ" b="1" dirty="0">
              <a:solidFill>
                <a:srgbClr val="17365D"/>
              </a:solidFill>
              <a:ea typeface="Calibri"/>
              <a:cs typeface="Simplified Arabic"/>
            </a:endParaRPr>
          </a:p>
          <a:p>
            <a:pPr lvl="0" algn="just">
              <a:lnSpc>
                <a:spcPct val="115000"/>
              </a:lnSpc>
              <a:spcAft>
                <a:spcPts val="1000"/>
              </a:spcAft>
            </a:pPr>
            <a:endParaRPr lang="ar-IQ" b="1" dirty="0" smtClean="0">
              <a:solidFill>
                <a:srgbClr val="17365D"/>
              </a:solidFill>
              <a:ea typeface="Calibri"/>
              <a:cs typeface="Simplified Arabic"/>
            </a:endParaRPr>
          </a:p>
          <a:p>
            <a:pPr lvl="0" algn="just">
              <a:lnSpc>
                <a:spcPct val="115000"/>
              </a:lnSpc>
              <a:spcAft>
                <a:spcPts val="1000"/>
              </a:spcAft>
            </a:pPr>
            <a:r>
              <a:rPr lang="ar-IQ" sz="1400" b="1" dirty="0" smtClean="0">
                <a:solidFill>
                  <a:srgbClr val="17365D"/>
                </a:solidFill>
                <a:ea typeface="Calibri"/>
                <a:cs typeface="Simplified Arabic"/>
              </a:rPr>
              <a:t> </a:t>
            </a:r>
            <a:endParaRPr lang="en-US" sz="1400" dirty="0">
              <a:ea typeface="Calibri"/>
              <a:cs typeface="Arial"/>
            </a:endParaRPr>
          </a:p>
          <a:p>
            <a:pPr marL="457200" algn="just">
              <a:lnSpc>
                <a:spcPct val="115000"/>
              </a:lnSpc>
            </a:pPr>
            <a:r>
              <a:rPr lang="ar-IQ" b="1" dirty="0">
                <a:solidFill>
                  <a:srgbClr val="17365D"/>
                </a:solidFill>
                <a:ea typeface="Calibri"/>
                <a:cs typeface="Simplified Arabic"/>
              </a:rPr>
              <a:t> </a:t>
            </a:r>
            <a:endParaRPr lang="en-US" sz="1400" dirty="0">
              <a:ea typeface="Calibri"/>
              <a:cs typeface="Arial"/>
            </a:endParaRPr>
          </a:p>
          <a:p>
            <a:pPr marL="457200" algn="just">
              <a:lnSpc>
                <a:spcPct val="115000"/>
              </a:lnSpc>
            </a:pPr>
            <a:r>
              <a:rPr lang="ar-IQ" b="1" dirty="0">
                <a:solidFill>
                  <a:srgbClr val="17365D"/>
                </a:solidFill>
                <a:ea typeface="Calibri"/>
                <a:cs typeface="Simplified Arabic"/>
              </a:rPr>
              <a:t> </a:t>
            </a:r>
            <a:endParaRPr lang="en-US" sz="1400" dirty="0">
              <a:ea typeface="Calibri"/>
              <a:cs typeface="Arial"/>
            </a:endParaRPr>
          </a:p>
          <a:p>
            <a:pPr marL="457200">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a:p>
            <a:pPr algn="just">
              <a:lnSpc>
                <a:spcPct val="115000"/>
              </a:lnSpc>
              <a:spcAft>
                <a:spcPts val="1000"/>
              </a:spcAft>
            </a:pPr>
            <a:r>
              <a:rPr lang="ar-IQ" b="1" dirty="0">
                <a:solidFill>
                  <a:srgbClr val="17365D"/>
                </a:solidFill>
                <a:ea typeface="Calibri"/>
                <a:cs typeface="Simplified Arabic"/>
              </a:rPr>
              <a:t> </a:t>
            </a:r>
            <a:endParaRPr lang="en-US" sz="1400" dirty="0">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4</a:t>
            </a:fld>
            <a:endParaRPr lang="ar-IQ" sz="1800" b="1" dirty="0">
              <a:solidFill>
                <a:prstClr val="black"/>
              </a:solidFill>
            </a:endParaRPr>
          </a:p>
        </p:txBody>
      </p:sp>
    </p:spTree>
    <p:extLst>
      <p:ext uri="{BB962C8B-B14F-4D97-AF65-F5344CB8AC3E}">
        <p14:creationId xmlns:p14="http://schemas.microsoft.com/office/powerpoint/2010/main" val="25455522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40</a:t>
            </a:fld>
            <a:endParaRPr lang="ar-IQ" sz="1800" b="1" dirty="0">
              <a:solidFill>
                <a:prstClr val="black"/>
              </a:solidFill>
            </a:endParaRPr>
          </a:p>
        </p:txBody>
      </p:sp>
      <p:sp>
        <p:nvSpPr>
          <p:cNvPr id="2" name="TextBox 1"/>
          <p:cNvSpPr txBox="1"/>
          <p:nvPr/>
        </p:nvSpPr>
        <p:spPr>
          <a:xfrm>
            <a:off x="107504" y="188640"/>
            <a:ext cx="8784976" cy="5532284"/>
          </a:xfrm>
          <a:prstGeom prst="rect">
            <a:avLst/>
          </a:prstGeom>
          <a:noFill/>
        </p:spPr>
        <p:txBody>
          <a:bodyPr wrap="square" rtlCol="1">
            <a:spAutoFit/>
          </a:bodyPr>
          <a:lstStyle/>
          <a:p>
            <a:pPr>
              <a:lnSpc>
                <a:spcPct val="115000"/>
              </a:lnSpc>
              <a:spcAft>
                <a:spcPts val="1000"/>
              </a:spcAft>
              <a:tabLst>
                <a:tab pos="1933575" algn="l"/>
              </a:tabLst>
            </a:pPr>
            <a:r>
              <a:rPr lang="ar-IQ" b="1" dirty="0">
                <a:ea typeface="Calibri"/>
                <a:cs typeface="Times New Roman"/>
              </a:rPr>
              <a:t>شعبة حسابات التوفير والودائع الثابتة </a:t>
            </a:r>
            <a:endParaRPr lang="en-US" sz="1400" dirty="0">
              <a:ea typeface="Calibri"/>
              <a:cs typeface="Arial"/>
            </a:endParaRPr>
          </a:p>
          <a:p>
            <a:pPr>
              <a:lnSpc>
                <a:spcPct val="115000"/>
              </a:lnSpc>
              <a:spcAft>
                <a:spcPts val="1000"/>
              </a:spcAft>
              <a:tabLst>
                <a:tab pos="1933575" algn="l"/>
              </a:tabLst>
            </a:pPr>
            <a:r>
              <a:rPr lang="ar-IQ" b="1" dirty="0">
                <a:ea typeface="Calibri"/>
                <a:cs typeface="Times New Roman"/>
              </a:rPr>
              <a:t>اولا- حسابات التوفير </a:t>
            </a:r>
            <a:endParaRPr lang="en-US" sz="1400" dirty="0">
              <a:ea typeface="Calibri"/>
              <a:cs typeface="Arial"/>
            </a:endParaRPr>
          </a:p>
          <a:p>
            <a:pPr marL="342900" lvl="0" indent="-342900">
              <a:lnSpc>
                <a:spcPct val="115000"/>
              </a:lnSpc>
              <a:buFont typeface="+mj-cs"/>
              <a:buAutoNum type="arabic1Minus"/>
              <a:tabLst>
                <a:tab pos="1933575" algn="l"/>
              </a:tabLst>
            </a:pPr>
            <a:r>
              <a:rPr lang="ar-IQ" b="1" dirty="0">
                <a:ea typeface="Calibri"/>
                <a:cs typeface="Times New Roman"/>
              </a:rPr>
              <a:t>الايداع </a:t>
            </a:r>
            <a:endParaRPr lang="en-US" sz="1400" dirty="0">
              <a:ea typeface="Calibri"/>
              <a:cs typeface="Arial"/>
            </a:endParaRPr>
          </a:p>
          <a:p>
            <a:pPr marL="342900" lvl="0" indent="-342900">
              <a:lnSpc>
                <a:spcPct val="115000"/>
              </a:lnSpc>
              <a:buFont typeface="+mj-lt"/>
              <a:buAutoNum type="arabicPeriod"/>
              <a:tabLst>
                <a:tab pos="1933575" algn="l"/>
              </a:tabLst>
            </a:pPr>
            <a:r>
              <a:rPr lang="ar-IQ" b="1" dirty="0">
                <a:ea typeface="Calibri"/>
                <a:cs typeface="Times New Roman"/>
              </a:rPr>
              <a:t>عندما يكون الايداع بصيغة نقد يكون القيد </a:t>
            </a:r>
            <a:endParaRPr lang="en-US" sz="1400" dirty="0">
              <a:ea typeface="Calibri"/>
              <a:cs typeface="Arial"/>
            </a:endParaRPr>
          </a:p>
          <a:p>
            <a:pPr marL="685800">
              <a:lnSpc>
                <a:spcPct val="115000"/>
              </a:lnSpc>
              <a:tabLst>
                <a:tab pos="1933575" algn="l"/>
              </a:tabLst>
            </a:pPr>
            <a:r>
              <a:rPr lang="ar-IQ" b="1" dirty="0">
                <a:ea typeface="Calibri"/>
                <a:cs typeface="Times New Roman"/>
              </a:rPr>
              <a:t>           	</a:t>
            </a:r>
            <a:r>
              <a:rPr lang="en-US" b="1" dirty="0">
                <a:latin typeface="Times New Roman"/>
                <a:ea typeface="Calibri"/>
                <a:cs typeface="Arial"/>
              </a:rPr>
              <a:t>xx</a:t>
            </a:r>
            <a:r>
              <a:rPr lang="ar-IQ" b="1" dirty="0">
                <a:ea typeface="Calibri"/>
                <a:cs typeface="Times New Roman"/>
              </a:rPr>
              <a:t> من حـ </a:t>
            </a:r>
            <a:r>
              <a:rPr lang="en-US" b="1" dirty="0">
                <a:latin typeface="Times New Roman"/>
                <a:ea typeface="Calibri"/>
                <a:cs typeface="Arial"/>
              </a:rPr>
              <a:t>/</a:t>
            </a:r>
            <a:r>
              <a:rPr lang="ar-IQ" b="1" dirty="0">
                <a:ea typeface="Calibri"/>
                <a:cs typeface="Times New Roman"/>
              </a:rPr>
              <a:t> نقد في الصندوق 181</a:t>
            </a:r>
            <a:endParaRPr lang="en-US" sz="1400" dirty="0">
              <a:ea typeface="Calibri"/>
              <a:cs typeface="Arial"/>
            </a:endParaRPr>
          </a:p>
          <a:p>
            <a:pPr marL="457200" marR="685800">
              <a:lnSpc>
                <a:spcPct val="115000"/>
              </a:lnSpc>
              <a:tabLst>
                <a:tab pos="1933575" algn="l"/>
              </a:tabLst>
            </a:pPr>
            <a:r>
              <a:rPr lang="ar-IQ" b="1" dirty="0">
                <a:ea typeface="Calibri"/>
                <a:cs typeface="Times New Roman"/>
              </a:rPr>
              <a:t>                                        </a:t>
            </a:r>
            <a:r>
              <a:rPr lang="en-US" b="1" dirty="0">
                <a:latin typeface="Times New Roman"/>
                <a:ea typeface="Calibri"/>
                <a:cs typeface="Arial"/>
              </a:rPr>
              <a:t>xx</a:t>
            </a:r>
            <a:r>
              <a:rPr lang="ar-IQ" b="1" dirty="0">
                <a:ea typeface="Calibri"/>
                <a:cs typeface="Times New Roman"/>
              </a:rPr>
              <a:t> الى حسابات التوفير 2521 </a:t>
            </a:r>
            <a:endParaRPr lang="en-US" sz="1400" dirty="0">
              <a:ea typeface="Calibri"/>
              <a:cs typeface="Arial"/>
            </a:endParaRPr>
          </a:p>
          <a:p>
            <a:pPr marL="342900" lvl="0" indent="-342900">
              <a:lnSpc>
                <a:spcPct val="115000"/>
              </a:lnSpc>
              <a:buFont typeface="+mj-lt"/>
              <a:buAutoNum type="arabicPeriod"/>
              <a:tabLst>
                <a:tab pos="1933575" algn="l"/>
              </a:tabLst>
            </a:pPr>
            <a:r>
              <a:rPr lang="ar-IQ" b="1" dirty="0">
                <a:ea typeface="Calibri"/>
                <a:cs typeface="Times New Roman"/>
              </a:rPr>
              <a:t>عندما يكون الايداع بموجب قيد تسوية مثلا يطلب العميل سحب مبلغ من حسابه الجاري وايداعه في حساب التوفير يكون القيد </a:t>
            </a:r>
            <a:endParaRPr lang="en-US" sz="1400" dirty="0">
              <a:ea typeface="Calibri"/>
              <a:cs typeface="Arial"/>
            </a:endParaRPr>
          </a:p>
          <a:p>
            <a:pPr marL="685800">
              <a:lnSpc>
                <a:spcPct val="115000"/>
              </a:lnSpc>
              <a:tabLst>
                <a:tab pos="1933575" algn="l"/>
              </a:tabLst>
            </a:pPr>
            <a:r>
              <a:rPr lang="ar-IQ" dirty="0">
                <a:ea typeface="Calibri"/>
                <a:cs typeface="Times New Roman"/>
              </a:rPr>
              <a:t>  </a:t>
            </a:r>
            <a:r>
              <a:rPr lang="en-US" b="1" dirty="0">
                <a:latin typeface="Times New Roman"/>
                <a:ea typeface="Calibri"/>
                <a:cs typeface="Arial"/>
              </a:rPr>
              <a:t>xx</a:t>
            </a:r>
            <a:r>
              <a:rPr lang="ar-IQ" dirty="0">
                <a:ea typeface="Calibri"/>
                <a:cs typeface="Times New Roman"/>
              </a:rPr>
              <a:t>  من حـ </a:t>
            </a:r>
            <a:r>
              <a:rPr lang="en-US" dirty="0">
                <a:latin typeface="Times New Roman"/>
                <a:ea typeface="Calibri"/>
                <a:cs typeface="Arial"/>
              </a:rPr>
              <a:t>/ </a:t>
            </a:r>
            <a:r>
              <a:rPr lang="ar-IQ" b="1" dirty="0">
                <a:latin typeface="Times New Roman"/>
                <a:ea typeface="Calibri"/>
              </a:rPr>
              <a:t>الحسابات الجارية  (حسب القطاع)</a:t>
            </a:r>
            <a:endParaRPr lang="en-US" sz="1400" dirty="0">
              <a:ea typeface="Calibri"/>
              <a:cs typeface="Arial"/>
            </a:endParaRPr>
          </a:p>
          <a:p>
            <a:pPr marL="457200" marR="685800">
              <a:lnSpc>
                <a:spcPct val="115000"/>
              </a:lnSpc>
              <a:tabLst>
                <a:tab pos="1933575" algn="l"/>
              </a:tabLst>
            </a:pPr>
            <a:r>
              <a:rPr lang="ar-IQ" b="1" dirty="0">
                <a:ea typeface="Calibri"/>
                <a:cs typeface="Times New Roman"/>
              </a:rPr>
              <a:t>                                        </a:t>
            </a: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الى حـ حسابات التوفير2521</a:t>
            </a:r>
            <a:endParaRPr lang="en-US" sz="1400" dirty="0">
              <a:ea typeface="Calibri"/>
              <a:cs typeface="Arial"/>
            </a:endParaRPr>
          </a:p>
          <a:p>
            <a:pPr marL="457200">
              <a:lnSpc>
                <a:spcPct val="115000"/>
              </a:lnSpc>
              <a:tabLst>
                <a:tab pos="1933575" algn="l"/>
              </a:tabLst>
            </a:pPr>
            <a:r>
              <a:rPr lang="ar-IQ" b="1" dirty="0">
                <a:ea typeface="Calibri"/>
                <a:cs typeface="Times New Roman"/>
              </a:rPr>
              <a:t>3)عند الايداع بصك لصالح حساب التوفير يكون القيد  كالقيد السابق </a:t>
            </a:r>
            <a:endParaRPr lang="en-US" sz="1400" dirty="0">
              <a:ea typeface="Calibri"/>
              <a:cs typeface="Arial"/>
            </a:endParaRPr>
          </a:p>
          <a:p>
            <a:pPr marL="457200">
              <a:lnSpc>
                <a:spcPct val="115000"/>
              </a:lnSpc>
              <a:tabLst>
                <a:tab pos="1933575" algn="l"/>
              </a:tabLst>
            </a:pPr>
            <a:r>
              <a:rPr lang="ar-IQ" b="1" dirty="0">
                <a:ea typeface="Calibri"/>
                <a:cs typeface="Times New Roman"/>
              </a:rPr>
              <a:t>ب) السحب</a:t>
            </a:r>
            <a:endParaRPr lang="en-US" sz="1400" dirty="0">
              <a:ea typeface="Calibri"/>
              <a:cs typeface="Arial"/>
            </a:endParaRPr>
          </a:p>
          <a:p>
            <a:pPr marL="457200">
              <a:lnSpc>
                <a:spcPct val="115000"/>
              </a:lnSpc>
              <a:tabLst>
                <a:tab pos="1933575" algn="l"/>
              </a:tabLst>
            </a:pPr>
            <a:r>
              <a:rPr lang="ar-IQ" b="1" dirty="0">
                <a:ea typeface="Calibri"/>
                <a:cs typeface="Times New Roman"/>
              </a:rPr>
              <a:t>1- السحب النقدي </a:t>
            </a:r>
            <a:endParaRPr lang="en-US" sz="1400" dirty="0">
              <a:ea typeface="Calibri"/>
              <a:cs typeface="Arial"/>
            </a:endParaRPr>
          </a:p>
          <a:p>
            <a:pPr marL="457200">
              <a:lnSpc>
                <a:spcPct val="115000"/>
              </a:lnSpc>
              <a:tabLst>
                <a:tab pos="1933575" algn="l"/>
              </a:tabLst>
            </a:pPr>
            <a:r>
              <a:rPr lang="ar-IQ" b="1" dirty="0">
                <a:ea typeface="Calibri"/>
                <a:cs typeface="Times New Roman"/>
              </a:rPr>
              <a:t>                         </a:t>
            </a:r>
            <a:r>
              <a:rPr lang="en-US" b="1" dirty="0">
                <a:latin typeface="Times New Roman"/>
                <a:ea typeface="Calibri"/>
                <a:cs typeface="Arial"/>
              </a:rPr>
              <a:t>xx</a:t>
            </a:r>
            <a:r>
              <a:rPr lang="ar-IQ" b="1" dirty="0">
                <a:ea typeface="Calibri"/>
                <a:cs typeface="Times New Roman"/>
              </a:rPr>
              <a:t> من</a:t>
            </a:r>
            <a:r>
              <a:rPr lang="en-US" b="1" dirty="0">
                <a:latin typeface="Times New Roman"/>
                <a:ea typeface="Calibri"/>
                <a:cs typeface="Arial"/>
              </a:rPr>
              <a:t>/</a:t>
            </a:r>
            <a:r>
              <a:rPr lang="ar-IQ" b="1" dirty="0">
                <a:ea typeface="Calibri"/>
                <a:cs typeface="Times New Roman"/>
              </a:rPr>
              <a:t> حساب التوفير 2521</a:t>
            </a:r>
            <a:endParaRPr lang="en-US" sz="1400" dirty="0">
              <a:ea typeface="Calibri"/>
              <a:cs typeface="Arial"/>
            </a:endParaRPr>
          </a:p>
          <a:p>
            <a:pPr marL="457200">
              <a:lnSpc>
                <a:spcPct val="115000"/>
              </a:lnSpc>
              <a:spcAft>
                <a:spcPts val="1000"/>
              </a:spcAft>
              <a:tabLst>
                <a:tab pos="1933575" algn="l"/>
              </a:tabLst>
            </a:pPr>
            <a:r>
              <a:rPr lang="ar-IQ" b="1" dirty="0">
                <a:ea typeface="Calibri"/>
                <a:cs typeface="Times New Roman"/>
              </a:rPr>
              <a:t>                               </a:t>
            </a:r>
            <a:r>
              <a:rPr lang="en-US" b="1" dirty="0">
                <a:latin typeface="Times New Roman"/>
                <a:ea typeface="Calibri"/>
                <a:cs typeface="Arial"/>
              </a:rPr>
              <a:t>x </a:t>
            </a:r>
            <a:r>
              <a:rPr lang="en-US" b="1" dirty="0" err="1">
                <a:latin typeface="Times New Roman"/>
                <a:ea typeface="Calibri"/>
                <a:cs typeface="Arial"/>
              </a:rPr>
              <a:t>x</a:t>
            </a:r>
            <a:r>
              <a:rPr lang="ar-IQ" b="1" dirty="0">
                <a:ea typeface="Calibri"/>
                <a:cs typeface="Times New Roman"/>
              </a:rPr>
              <a:t> الى حـ </a:t>
            </a:r>
            <a:r>
              <a:rPr lang="en-US" b="1" dirty="0">
                <a:latin typeface="Times New Roman"/>
                <a:ea typeface="Calibri"/>
                <a:cs typeface="Arial"/>
              </a:rPr>
              <a:t>/</a:t>
            </a:r>
            <a:r>
              <a:rPr lang="ar-IQ" b="1" dirty="0">
                <a:ea typeface="Calibri"/>
                <a:cs typeface="Times New Roman"/>
              </a:rPr>
              <a:t> نقد في الصندوق181 </a:t>
            </a:r>
            <a:endParaRPr lang="en-US" sz="1400" dirty="0">
              <a:ea typeface="Calibri"/>
              <a:cs typeface="Arial"/>
            </a:endParaRPr>
          </a:p>
          <a:p>
            <a:r>
              <a:rPr lang="ar-IQ" b="1" dirty="0">
                <a:ea typeface="Calibri"/>
                <a:cs typeface="Times New Roman"/>
              </a:rPr>
              <a:t>-------------------------------------------------------------------</a:t>
            </a:r>
            <a:endParaRPr lang="ar-IQ" dirty="0">
              <a:solidFill>
                <a:prstClr val="black"/>
              </a:solidFill>
              <a:ea typeface="Calibri"/>
              <a:cs typeface="Times New Roman"/>
            </a:endParaRPr>
          </a:p>
        </p:txBody>
      </p:sp>
    </p:spTree>
    <p:extLst>
      <p:ext uri="{BB962C8B-B14F-4D97-AF65-F5344CB8AC3E}">
        <p14:creationId xmlns:p14="http://schemas.microsoft.com/office/powerpoint/2010/main" val="30353897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41</a:t>
            </a:fld>
            <a:endParaRPr lang="ar-IQ" sz="1800" b="1" dirty="0">
              <a:solidFill>
                <a:prstClr val="black"/>
              </a:solidFill>
            </a:endParaRPr>
          </a:p>
        </p:txBody>
      </p:sp>
      <p:sp>
        <p:nvSpPr>
          <p:cNvPr id="2" name="TextBox 1"/>
          <p:cNvSpPr txBox="1"/>
          <p:nvPr/>
        </p:nvSpPr>
        <p:spPr>
          <a:xfrm>
            <a:off x="107504" y="188640"/>
            <a:ext cx="8784976" cy="6537687"/>
          </a:xfrm>
          <a:prstGeom prst="rect">
            <a:avLst/>
          </a:prstGeom>
          <a:noFill/>
        </p:spPr>
        <p:txBody>
          <a:bodyPr wrap="square" rtlCol="1">
            <a:spAutoFit/>
          </a:bodyPr>
          <a:lstStyle/>
          <a:p>
            <a:pPr>
              <a:lnSpc>
                <a:spcPct val="115000"/>
              </a:lnSpc>
              <a:spcAft>
                <a:spcPts val="1000"/>
              </a:spcAft>
              <a:tabLst>
                <a:tab pos="1933575" algn="l"/>
              </a:tabLst>
            </a:pPr>
            <a:endParaRPr lang="ar-IQ" dirty="0">
              <a:solidFill>
                <a:prstClr val="black"/>
              </a:solidFill>
              <a:ea typeface="Calibri"/>
              <a:cs typeface="Times New Roman"/>
            </a:endParaRPr>
          </a:p>
          <a:p>
            <a:pPr>
              <a:lnSpc>
                <a:spcPct val="115000"/>
              </a:lnSpc>
              <a:spcAft>
                <a:spcPts val="1000"/>
              </a:spcAft>
              <a:tabLst>
                <a:tab pos="1933575" algn="l"/>
              </a:tabLst>
            </a:pPr>
            <a:r>
              <a:rPr lang="ar-IQ" dirty="0" smtClean="0">
                <a:solidFill>
                  <a:prstClr val="black"/>
                </a:solidFill>
                <a:ea typeface="Calibri"/>
                <a:cs typeface="Times New Roman"/>
              </a:rPr>
              <a:t>عند </a:t>
            </a:r>
            <a:r>
              <a:rPr lang="ar-IQ" dirty="0">
                <a:solidFill>
                  <a:prstClr val="black"/>
                </a:solidFill>
                <a:ea typeface="Calibri"/>
                <a:cs typeface="Times New Roman"/>
              </a:rPr>
              <a:t>السحب بموجب قيد التسوية مثل نقل حساب من حساب او تسديد دين بذمة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حسابات التوفير 2521</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حـ / الحساب المختص </a:t>
            </a:r>
          </a:p>
          <a:p>
            <a:pPr>
              <a:lnSpc>
                <a:spcPct val="115000"/>
              </a:lnSpc>
              <a:spcAft>
                <a:spcPts val="1000"/>
              </a:spcAft>
              <a:tabLst>
                <a:tab pos="1933575" algn="l"/>
              </a:tabLst>
            </a:pPr>
            <a:r>
              <a:rPr lang="ar-IQ" dirty="0">
                <a:solidFill>
                  <a:prstClr val="black"/>
                </a:solidFill>
                <a:ea typeface="Calibri"/>
                <a:cs typeface="Times New Roman"/>
              </a:rPr>
              <a:t>3-	يكون السحب عن طريق عمليات التحويل ( اي عندما يكون السحب في فرع اخر في نفس فروع المصرف وليس في مصرف اخر).</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 حسابات التوفير 2521</a:t>
            </a:r>
          </a:p>
          <a:p>
            <a:pPr>
              <a:lnSpc>
                <a:spcPct val="115000"/>
              </a:lnSpc>
              <a:spcAft>
                <a:spcPts val="1000"/>
              </a:spcAft>
              <a:tabLst>
                <a:tab pos="1933575" algn="l"/>
              </a:tabLst>
            </a:pPr>
            <a:r>
              <a:rPr lang="ar-IQ" dirty="0">
                <a:solidFill>
                  <a:prstClr val="black"/>
                </a:solidFill>
                <a:ea typeface="Calibri"/>
                <a:cs typeface="Times New Roman"/>
              </a:rPr>
              <a:t>                                                              الى حـ/ حسابات مدينة متبادلة </a:t>
            </a:r>
            <a:r>
              <a:rPr lang="ar-IQ" dirty="0" smtClean="0">
                <a:solidFill>
                  <a:prstClr val="black"/>
                </a:solidFill>
                <a:ea typeface="Calibri"/>
                <a:cs typeface="Times New Roman"/>
              </a:rPr>
              <a:t>163</a:t>
            </a:r>
          </a:p>
          <a:p>
            <a:pPr>
              <a:lnSpc>
                <a:spcPct val="115000"/>
              </a:lnSpc>
              <a:spcAft>
                <a:spcPts val="1000"/>
              </a:spcAft>
              <a:tabLst>
                <a:tab pos="1933575" algn="l"/>
              </a:tabLst>
            </a:pPr>
            <a:endParaRPr lang="ar-IQ" dirty="0">
              <a:solidFill>
                <a:prstClr val="black"/>
              </a:solidFill>
              <a:ea typeface="Calibri"/>
              <a:cs typeface="Times New Roman"/>
            </a:endParaRPr>
          </a:p>
          <a:p>
            <a:pPr>
              <a:lnSpc>
                <a:spcPct val="115000"/>
              </a:lnSpc>
              <a:spcAft>
                <a:spcPts val="1000"/>
              </a:spcAft>
              <a:tabLst>
                <a:tab pos="1933575" algn="l"/>
              </a:tabLst>
            </a:pPr>
            <a:endParaRPr lang="ar-IQ" dirty="0" smtClean="0">
              <a:solidFill>
                <a:prstClr val="black"/>
              </a:solidFill>
              <a:ea typeface="Calibri"/>
              <a:cs typeface="Times New Roman"/>
            </a:endParaRPr>
          </a:p>
          <a:p>
            <a:pPr>
              <a:lnSpc>
                <a:spcPct val="115000"/>
              </a:lnSpc>
              <a:spcAft>
                <a:spcPts val="1000"/>
              </a:spcAft>
              <a:tabLst>
                <a:tab pos="1933575" algn="l"/>
              </a:tabLst>
            </a:pPr>
            <a:endParaRPr lang="ar-IQ" dirty="0">
              <a:solidFill>
                <a:prstClr val="black"/>
              </a:solidFill>
              <a:ea typeface="Calibri"/>
              <a:cs typeface="Times New Roman"/>
            </a:endParaRPr>
          </a:p>
          <a:p>
            <a:pPr>
              <a:lnSpc>
                <a:spcPct val="115000"/>
              </a:lnSpc>
              <a:spcAft>
                <a:spcPts val="1000"/>
              </a:spcAft>
              <a:tabLst>
                <a:tab pos="1933575" algn="l"/>
              </a:tabLst>
            </a:pPr>
            <a:endParaRPr lang="ar-IQ" dirty="0" smtClean="0">
              <a:solidFill>
                <a:prstClr val="black"/>
              </a:solidFill>
              <a:ea typeface="Calibri"/>
              <a:cs typeface="Times New Roman"/>
            </a:endParaRPr>
          </a:p>
          <a:p>
            <a:pPr>
              <a:lnSpc>
                <a:spcPct val="115000"/>
              </a:lnSpc>
              <a:spcAft>
                <a:spcPts val="1000"/>
              </a:spcAft>
              <a:tabLst>
                <a:tab pos="1933575" algn="l"/>
              </a:tabLst>
            </a:pPr>
            <a:endParaRPr lang="ar-IQ" dirty="0">
              <a:solidFill>
                <a:prstClr val="black"/>
              </a:solidFill>
              <a:ea typeface="Calibri"/>
              <a:cs typeface="Times New Roman"/>
            </a:endParaRPr>
          </a:p>
          <a:p>
            <a:pPr>
              <a:lnSpc>
                <a:spcPct val="115000"/>
              </a:lnSpc>
              <a:spcAft>
                <a:spcPts val="1000"/>
              </a:spcAft>
              <a:tabLst>
                <a:tab pos="1933575" algn="l"/>
              </a:tabLst>
            </a:pPr>
            <a:endParaRPr lang="ar-IQ" dirty="0" smtClean="0">
              <a:solidFill>
                <a:prstClr val="black"/>
              </a:solidFill>
              <a:ea typeface="Calibri"/>
              <a:cs typeface="Times New Roman"/>
            </a:endParaRPr>
          </a:p>
          <a:p>
            <a:pPr>
              <a:lnSpc>
                <a:spcPct val="115000"/>
              </a:lnSpc>
              <a:spcAft>
                <a:spcPts val="1000"/>
              </a:spcAft>
              <a:tabLst>
                <a:tab pos="1933575" algn="l"/>
              </a:tabLst>
            </a:pPr>
            <a:endParaRPr lang="ar-IQ" dirty="0">
              <a:solidFill>
                <a:prstClr val="black"/>
              </a:solidFill>
              <a:ea typeface="Calibri"/>
              <a:cs typeface="Times New Roman"/>
            </a:endParaRPr>
          </a:p>
        </p:txBody>
      </p:sp>
    </p:spTree>
    <p:extLst>
      <p:ext uri="{BB962C8B-B14F-4D97-AF65-F5344CB8AC3E}">
        <p14:creationId xmlns:p14="http://schemas.microsoft.com/office/powerpoint/2010/main" val="18892900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42</a:t>
            </a:fld>
            <a:endParaRPr lang="ar-IQ" sz="1800" b="1" dirty="0">
              <a:solidFill>
                <a:prstClr val="black"/>
              </a:solidFill>
            </a:endParaRPr>
          </a:p>
        </p:txBody>
      </p:sp>
      <p:sp>
        <p:nvSpPr>
          <p:cNvPr id="2" name="TextBox 1"/>
          <p:cNvSpPr txBox="1"/>
          <p:nvPr/>
        </p:nvSpPr>
        <p:spPr>
          <a:xfrm>
            <a:off x="107504" y="188640"/>
            <a:ext cx="8784976" cy="6665927"/>
          </a:xfrm>
          <a:prstGeom prst="rect">
            <a:avLst/>
          </a:prstGeom>
          <a:noFill/>
        </p:spPr>
        <p:txBody>
          <a:bodyPr wrap="square" rtlCol="1">
            <a:spAutoFit/>
          </a:bodyPr>
          <a:lstStyle/>
          <a:p>
            <a:pPr>
              <a:lnSpc>
                <a:spcPct val="115000"/>
              </a:lnSpc>
              <a:spcAft>
                <a:spcPts val="1000"/>
              </a:spcAft>
              <a:tabLst>
                <a:tab pos="1933575" algn="l"/>
              </a:tabLst>
            </a:pPr>
            <a:r>
              <a:rPr lang="ar-IQ" dirty="0">
                <a:solidFill>
                  <a:prstClr val="black"/>
                </a:solidFill>
                <a:ea typeface="Calibri"/>
                <a:cs typeface="Times New Roman"/>
              </a:rPr>
              <a:t>ثانيا- الودائع النقدية </a:t>
            </a:r>
          </a:p>
          <a:p>
            <a:pPr>
              <a:lnSpc>
                <a:spcPct val="115000"/>
              </a:lnSpc>
              <a:spcAft>
                <a:spcPts val="1000"/>
              </a:spcAft>
              <a:tabLst>
                <a:tab pos="1933575" algn="l"/>
              </a:tabLst>
            </a:pPr>
            <a:r>
              <a:rPr lang="ar-IQ" dirty="0">
                <a:solidFill>
                  <a:prstClr val="black"/>
                </a:solidFill>
                <a:ea typeface="Calibri"/>
                <a:cs typeface="Times New Roman"/>
              </a:rPr>
              <a:t>وتقسم الى الودائع الوقتية –الودائع الثابتة- الودائع بإنذار)  </a:t>
            </a:r>
          </a:p>
          <a:p>
            <a:pPr>
              <a:lnSpc>
                <a:spcPct val="115000"/>
              </a:lnSpc>
              <a:spcAft>
                <a:spcPts val="1000"/>
              </a:spcAft>
              <a:tabLst>
                <a:tab pos="1933575" algn="l"/>
              </a:tabLst>
            </a:pPr>
            <a:r>
              <a:rPr lang="ar-IQ" dirty="0">
                <a:solidFill>
                  <a:prstClr val="black"/>
                </a:solidFill>
                <a:ea typeface="Calibri"/>
                <a:cs typeface="Times New Roman"/>
              </a:rPr>
              <a:t>أ‌-	ايداع الوديعة </a:t>
            </a:r>
          </a:p>
          <a:p>
            <a:pPr>
              <a:lnSpc>
                <a:spcPct val="115000"/>
              </a:lnSpc>
              <a:spcAft>
                <a:spcPts val="1000"/>
              </a:spcAft>
              <a:tabLst>
                <a:tab pos="1933575" algn="l"/>
              </a:tabLst>
            </a:pPr>
            <a:r>
              <a:rPr lang="ar-IQ" dirty="0">
                <a:solidFill>
                  <a:prstClr val="black"/>
                </a:solidFill>
                <a:ea typeface="Calibri"/>
                <a:cs typeface="Times New Roman"/>
              </a:rPr>
              <a:t>1)	عند الايداع النقدي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  نقد في الصندوق 181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 الودائع النقدية 253</a:t>
            </a:r>
          </a:p>
          <a:p>
            <a:pPr>
              <a:lnSpc>
                <a:spcPct val="115000"/>
              </a:lnSpc>
              <a:spcAft>
                <a:spcPts val="1000"/>
              </a:spcAft>
              <a:tabLst>
                <a:tab pos="1933575" algn="l"/>
              </a:tabLst>
            </a:pPr>
            <a:r>
              <a:rPr lang="ar-IQ" dirty="0">
                <a:solidFill>
                  <a:prstClr val="black"/>
                </a:solidFill>
                <a:ea typeface="Calibri"/>
                <a:cs typeface="Times New Roman"/>
              </a:rPr>
              <a:t>2)	الايداع بموجب قيد تسوية عندما ينقل من حساب الى حساب اخر</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الحساب المختص ( جاري توفير ----الخ)</a:t>
            </a:r>
          </a:p>
          <a:p>
            <a:pPr>
              <a:lnSpc>
                <a:spcPct val="115000"/>
              </a:lnSpc>
              <a:spcAft>
                <a:spcPts val="1000"/>
              </a:spcAft>
              <a:tabLst>
                <a:tab pos="1933575" algn="l"/>
              </a:tabLst>
            </a:pPr>
            <a:r>
              <a:rPr lang="ar-IQ" dirty="0">
                <a:solidFill>
                  <a:prstClr val="black"/>
                </a:solidFill>
                <a:ea typeface="Calibri"/>
                <a:cs typeface="Times New Roman"/>
              </a:rPr>
              <a:t>                     الى </a:t>
            </a:r>
            <a:r>
              <a:rPr lang="en-US" dirty="0">
                <a:solidFill>
                  <a:prstClr val="black"/>
                </a:solidFill>
                <a:ea typeface="Calibri"/>
                <a:cs typeface="Times New Roman"/>
              </a:rPr>
              <a:t>xx </a:t>
            </a:r>
            <a:r>
              <a:rPr lang="ar-IQ" dirty="0">
                <a:solidFill>
                  <a:prstClr val="black"/>
                </a:solidFill>
                <a:ea typeface="Calibri"/>
                <a:cs typeface="Times New Roman"/>
              </a:rPr>
              <a:t>حـ الودائع النقدية حسب نوعها 2533)	</a:t>
            </a:r>
            <a:endParaRPr lang="ar-IQ" dirty="0" smtClean="0">
              <a:solidFill>
                <a:prstClr val="black"/>
              </a:solidFill>
              <a:ea typeface="Calibri"/>
              <a:cs typeface="Times New Roman"/>
            </a:endParaRPr>
          </a:p>
          <a:p>
            <a:pPr>
              <a:lnSpc>
                <a:spcPct val="115000"/>
              </a:lnSpc>
              <a:spcAft>
                <a:spcPts val="1000"/>
              </a:spcAft>
              <a:tabLst>
                <a:tab pos="1933575" algn="l"/>
              </a:tabLst>
            </a:pPr>
            <a:r>
              <a:rPr lang="ar-IQ" dirty="0" smtClean="0">
                <a:solidFill>
                  <a:prstClr val="black"/>
                </a:solidFill>
                <a:ea typeface="Calibri"/>
                <a:cs typeface="Times New Roman"/>
              </a:rPr>
              <a:t>3) الايداع </a:t>
            </a:r>
            <a:r>
              <a:rPr lang="ar-IQ" dirty="0">
                <a:solidFill>
                  <a:prstClr val="black"/>
                </a:solidFill>
                <a:ea typeface="Calibri"/>
                <a:cs typeface="Times New Roman"/>
              </a:rPr>
              <a:t>بموجب صك مسحوب لدى فرع اخر لكن نفس المصرف </a:t>
            </a:r>
          </a:p>
          <a:p>
            <a:pPr>
              <a:lnSpc>
                <a:spcPct val="115000"/>
              </a:lnSpc>
              <a:spcAft>
                <a:spcPts val="1000"/>
              </a:spcAft>
              <a:tabLst>
                <a:tab pos="1933575" algn="l"/>
              </a:tabLst>
            </a:pPr>
            <a:r>
              <a:rPr lang="en-US" dirty="0">
                <a:solidFill>
                  <a:prstClr val="black"/>
                </a:solidFill>
                <a:ea typeface="Calibri"/>
                <a:cs typeface="Times New Roman"/>
              </a:rPr>
              <a:t>xx </a:t>
            </a:r>
            <a:r>
              <a:rPr lang="ar-IQ" dirty="0">
                <a:solidFill>
                  <a:prstClr val="black"/>
                </a:solidFill>
                <a:ea typeface="Calibri"/>
                <a:cs typeface="Times New Roman"/>
              </a:rPr>
              <a:t>من حـ / حسابات مدينة متبادلة 163</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 الودائع النقدية حسب نوعها 253 </a:t>
            </a:r>
          </a:p>
          <a:p>
            <a:pPr>
              <a:lnSpc>
                <a:spcPct val="115000"/>
              </a:lnSpc>
              <a:spcAft>
                <a:spcPts val="1000"/>
              </a:spcAft>
              <a:tabLst>
                <a:tab pos="1933575" algn="l"/>
              </a:tabLst>
            </a:pPr>
            <a:endParaRPr lang="ar-IQ" dirty="0" smtClean="0">
              <a:solidFill>
                <a:prstClr val="black"/>
              </a:solidFill>
              <a:ea typeface="Calibri"/>
              <a:cs typeface="Times New Roman"/>
            </a:endParaRPr>
          </a:p>
          <a:p>
            <a:pPr>
              <a:lnSpc>
                <a:spcPct val="115000"/>
              </a:lnSpc>
              <a:spcAft>
                <a:spcPts val="1000"/>
              </a:spcAft>
              <a:tabLst>
                <a:tab pos="1933575" algn="l"/>
              </a:tabLst>
            </a:pPr>
            <a:endParaRPr lang="ar-IQ" dirty="0">
              <a:solidFill>
                <a:prstClr val="black"/>
              </a:solidFill>
              <a:ea typeface="Calibri"/>
              <a:cs typeface="Times New Roman"/>
            </a:endParaRPr>
          </a:p>
          <a:p>
            <a:pPr>
              <a:lnSpc>
                <a:spcPct val="115000"/>
              </a:lnSpc>
              <a:spcAft>
                <a:spcPts val="1000"/>
              </a:spcAft>
              <a:tabLst>
                <a:tab pos="1933575" algn="l"/>
              </a:tabLst>
            </a:pPr>
            <a:endParaRPr lang="ar-IQ" dirty="0">
              <a:solidFill>
                <a:prstClr val="black"/>
              </a:solidFill>
              <a:ea typeface="Calibri"/>
              <a:cs typeface="Times New Roman"/>
            </a:endParaRPr>
          </a:p>
        </p:txBody>
      </p:sp>
    </p:spTree>
    <p:extLst>
      <p:ext uri="{BB962C8B-B14F-4D97-AF65-F5344CB8AC3E}">
        <p14:creationId xmlns:p14="http://schemas.microsoft.com/office/powerpoint/2010/main" val="2547761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43</a:t>
            </a:fld>
            <a:endParaRPr lang="ar-IQ" sz="1800" b="1" dirty="0">
              <a:solidFill>
                <a:prstClr val="black"/>
              </a:solidFill>
            </a:endParaRPr>
          </a:p>
        </p:txBody>
      </p:sp>
      <p:sp>
        <p:nvSpPr>
          <p:cNvPr id="2" name="TextBox 1"/>
          <p:cNvSpPr txBox="1"/>
          <p:nvPr/>
        </p:nvSpPr>
        <p:spPr>
          <a:xfrm>
            <a:off x="107504" y="188640"/>
            <a:ext cx="8784976" cy="6640408"/>
          </a:xfrm>
          <a:prstGeom prst="rect">
            <a:avLst/>
          </a:prstGeom>
          <a:noFill/>
        </p:spPr>
        <p:txBody>
          <a:bodyPr wrap="square" rtlCol="1">
            <a:spAutoFit/>
          </a:bodyPr>
          <a:lstStyle/>
          <a:p>
            <a:pPr>
              <a:lnSpc>
                <a:spcPct val="115000"/>
              </a:lnSpc>
              <a:spcAft>
                <a:spcPts val="1000"/>
              </a:spcAft>
              <a:tabLst>
                <a:tab pos="1933575" algn="l"/>
              </a:tabLst>
            </a:pPr>
            <a:r>
              <a:rPr lang="ar-IQ" dirty="0">
                <a:solidFill>
                  <a:prstClr val="black"/>
                </a:solidFill>
                <a:ea typeface="Calibri"/>
                <a:cs typeface="Times New Roman"/>
              </a:rPr>
              <a:t>سحب الوديعة </a:t>
            </a:r>
          </a:p>
          <a:p>
            <a:pPr>
              <a:lnSpc>
                <a:spcPct val="115000"/>
              </a:lnSpc>
              <a:spcAft>
                <a:spcPts val="1000"/>
              </a:spcAft>
              <a:tabLst>
                <a:tab pos="1933575" algn="l"/>
              </a:tabLst>
            </a:pPr>
            <a:r>
              <a:rPr lang="ar-IQ" dirty="0">
                <a:solidFill>
                  <a:prstClr val="black"/>
                </a:solidFill>
                <a:ea typeface="Calibri"/>
                <a:cs typeface="Times New Roman"/>
              </a:rPr>
              <a:t>1)	عند سحب الوديعة لانقضاء مدتها (اذا كانت الوديعة مؤقتة)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الودائع النقدية حسب نوعها 253</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نقد في الصندوق 181 </a:t>
            </a:r>
          </a:p>
          <a:p>
            <a:pPr>
              <a:lnSpc>
                <a:spcPct val="115000"/>
              </a:lnSpc>
              <a:spcAft>
                <a:spcPts val="1000"/>
              </a:spcAft>
              <a:tabLst>
                <a:tab pos="1933575" algn="l"/>
              </a:tabLst>
            </a:pPr>
            <a:r>
              <a:rPr lang="ar-IQ" dirty="0">
                <a:solidFill>
                  <a:prstClr val="black"/>
                </a:solidFill>
                <a:ea typeface="Calibri"/>
                <a:cs typeface="Times New Roman"/>
              </a:rPr>
              <a:t>2)	اما اذا كانت الوديعة ثابتة فيجب على المصرف احتساب فائدة الوديعة اولا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 فوائد الودائع الثابتة 3422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 الفوائد المستحقة 26631</a:t>
            </a:r>
          </a:p>
          <a:p>
            <a:pPr>
              <a:lnSpc>
                <a:spcPct val="115000"/>
              </a:lnSpc>
              <a:spcAft>
                <a:spcPts val="1000"/>
              </a:spcAft>
              <a:tabLst>
                <a:tab pos="1933575" algn="l"/>
              </a:tabLst>
            </a:pPr>
            <a:r>
              <a:rPr lang="ar-IQ" dirty="0" smtClean="0">
                <a:solidFill>
                  <a:prstClr val="black"/>
                </a:solidFill>
                <a:ea typeface="Calibri"/>
                <a:cs typeface="Times New Roman"/>
              </a:rPr>
              <a:t>3)عند </a:t>
            </a:r>
            <a:r>
              <a:rPr lang="ar-IQ" dirty="0">
                <a:solidFill>
                  <a:prstClr val="black"/>
                </a:solidFill>
                <a:ea typeface="Calibri"/>
                <a:cs typeface="Times New Roman"/>
              </a:rPr>
              <a:t>الدفع </a:t>
            </a:r>
          </a:p>
          <a:p>
            <a:pPr>
              <a:lnSpc>
                <a:spcPct val="115000"/>
              </a:lnSpc>
              <a:spcAft>
                <a:spcPts val="1000"/>
              </a:spcAft>
              <a:tabLst>
                <a:tab pos="1933575" algn="l"/>
              </a:tabLst>
            </a:pPr>
            <a:r>
              <a:rPr lang="en-US" dirty="0">
                <a:solidFill>
                  <a:prstClr val="black"/>
                </a:solidFill>
                <a:ea typeface="Calibri"/>
                <a:cs typeface="Times New Roman"/>
              </a:rPr>
              <a:t>xx </a:t>
            </a:r>
            <a:r>
              <a:rPr lang="ar-IQ" dirty="0">
                <a:solidFill>
                  <a:prstClr val="black"/>
                </a:solidFill>
                <a:ea typeface="Calibri"/>
                <a:cs typeface="Times New Roman"/>
              </a:rPr>
              <a:t>من حـ / فوائد مستحقة 26631</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نقد في الصندوق 181</a:t>
            </a:r>
          </a:p>
          <a:p>
            <a:pPr>
              <a:lnSpc>
                <a:spcPct val="115000"/>
              </a:lnSpc>
              <a:spcAft>
                <a:spcPts val="1000"/>
              </a:spcAft>
              <a:tabLst>
                <a:tab pos="1933575" algn="l"/>
              </a:tabLst>
            </a:pPr>
            <a:r>
              <a:rPr lang="ar-IQ" dirty="0">
                <a:solidFill>
                  <a:prstClr val="black"/>
                </a:solidFill>
                <a:ea typeface="Calibri"/>
                <a:cs typeface="Times New Roman"/>
              </a:rPr>
              <a:t>            او حـ/ الحساب الجاري ( عند اضافتها للحساب الجاري)</a:t>
            </a:r>
          </a:p>
          <a:p>
            <a:pPr>
              <a:lnSpc>
                <a:spcPct val="115000"/>
              </a:lnSpc>
              <a:spcAft>
                <a:spcPts val="1000"/>
              </a:spcAft>
              <a:tabLst>
                <a:tab pos="1933575" algn="l"/>
              </a:tabLst>
            </a:pPr>
            <a:r>
              <a:rPr lang="ar-IQ" dirty="0">
                <a:solidFill>
                  <a:prstClr val="black"/>
                </a:solidFill>
                <a:ea typeface="Calibri"/>
                <a:cs typeface="Times New Roman"/>
              </a:rPr>
              <a:t>4)	وفي حالة رغبة صاحب الوديعة تجديدها تغلق الوديعة السابقة وتنظم وديعة جديدة برقم جديد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a:t>
            </a:r>
            <a:r>
              <a:rPr lang="ar-IQ" dirty="0">
                <a:solidFill>
                  <a:prstClr val="black"/>
                </a:solidFill>
                <a:ea typeface="Calibri"/>
                <a:cs typeface="Times New Roman"/>
              </a:rPr>
              <a:t>من حـ / الودائع النقدية حسب نوعها بالرقم القديم) 253</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الودائع النقدية (حسب نوعها بالرقم الجديد) 253</a:t>
            </a:r>
          </a:p>
          <a:p>
            <a:pPr>
              <a:lnSpc>
                <a:spcPct val="115000"/>
              </a:lnSpc>
              <a:spcAft>
                <a:spcPts val="1000"/>
              </a:spcAft>
              <a:tabLst>
                <a:tab pos="1933575" algn="l"/>
              </a:tabLst>
            </a:pPr>
            <a:r>
              <a:rPr lang="ar-IQ" dirty="0" smtClean="0">
                <a:solidFill>
                  <a:prstClr val="black"/>
                </a:solidFill>
                <a:ea typeface="Calibri"/>
                <a:cs typeface="Times New Roman"/>
              </a:rPr>
              <a:t>5</a:t>
            </a:r>
            <a:endParaRPr lang="ar-IQ" dirty="0">
              <a:solidFill>
                <a:prstClr val="black"/>
              </a:solidFill>
              <a:ea typeface="Calibri"/>
              <a:cs typeface="Times New Roman"/>
            </a:endParaRPr>
          </a:p>
        </p:txBody>
      </p:sp>
    </p:spTree>
    <p:extLst>
      <p:ext uri="{BB962C8B-B14F-4D97-AF65-F5344CB8AC3E}">
        <p14:creationId xmlns:p14="http://schemas.microsoft.com/office/powerpoint/2010/main" val="1325994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44</a:t>
            </a:fld>
            <a:endParaRPr lang="ar-IQ" sz="1800" b="1" dirty="0">
              <a:solidFill>
                <a:prstClr val="black"/>
              </a:solidFill>
            </a:endParaRPr>
          </a:p>
        </p:txBody>
      </p:sp>
      <p:sp>
        <p:nvSpPr>
          <p:cNvPr id="2" name="TextBox 1"/>
          <p:cNvSpPr txBox="1"/>
          <p:nvPr/>
        </p:nvSpPr>
        <p:spPr>
          <a:xfrm>
            <a:off x="107504" y="188640"/>
            <a:ext cx="8784976" cy="5772349"/>
          </a:xfrm>
          <a:prstGeom prst="rect">
            <a:avLst/>
          </a:prstGeom>
          <a:noFill/>
        </p:spPr>
        <p:txBody>
          <a:bodyPr wrap="square" rtlCol="1">
            <a:spAutoFit/>
          </a:bodyPr>
          <a:lstStyle/>
          <a:p>
            <a:pPr>
              <a:lnSpc>
                <a:spcPct val="115000"/>
              </a:lnSpc>
              <a:spcAft>
                <a:spcPts val="1000"/>
              </a:spcAft>
              <a:tabLst>
                <a:tab pos="1933575" algn="l"/>
              </a:tabLst>
            </a:pPr>
            <a:r>
              <a:rPr lang="ar-IQ" dirty="0">
                <a:solidFill>
                  <a:prstClr val="black"/>
                </a:solidFill>
                <a:ea typeface="Calibri"/>
                <a:cs typeface="Times New Roman"/>
              </a:rPr>
              <a:t>5)	</a:t>
            </a:r>
            <a:r>
              <a:rPr lang="ar-IQ" dirty="0" smtClean="0">
                <a:solidFill>
                  <a:prstClr val="black"/>
                </a:solidFill>
                <a:ea typeface="Calibri"/>
                <a:cs typeface="Times New Roman"/>
              </a:rPr>
              <a:t> اما </a:t>
            </a:r>
            <a:r>
              <a:rPr lang="ar-IQ" dirty="0">
                <a:solidFill>
                  <a:prstClr val="black"/>
                </a:solidFill>
                <a:ea typeface="Calibri"/>
                <a:cs typeface="Times New Roman"/>
              </a:rPr>
              <a:t>اذا لم يراجع صاحب الوديعة الثابتة لسحبها او تجديدها عند الاستحقاق فيتم اجراء القيد الاتي:</a:t>
            </a:r>
          </a:p>
          <a:p>
            <a:pPr>
              <a:lnSpc>
                <a:spcPct val="115000"/>
              </a:lnSpc>
              <a:spcAft>
                <a:spcPts val="1000"/>
              </a:spcAft>
              <a:tabLst>
                <a:tab pos="1933575" algn="l"/>
              </a:tabLst>
            </a:pPr>
            <a:r>
              <a:rPr lang="ar-IQ" dirty="0">
                <a:solidFill>
                  <a:prstClr val="black"/>
                </a:solidFill>
                <a:ea typeface="Calibri"/>
                <a:cs typeface="Times New Roman"/>
              </a:rPr>
              <a:t>   1-</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من حـ/ فوائد الودائع الثابتة 3422</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حـ/ فوائد مستحقة 2663</a:t>
            </a:r>
          </a:p>
          <a:p>
            <a:pPr>
              <a:lnSpc>
                <a:spcPct val="115000"/>
              </a:lnSpc>
              <a:spcAft>
                <a:spcPts val="1000"/>
              </a:spcAft>
              <a:tabLst>
                <a:tab pos="1933575" algn="l"/>
              </a:tabLst>
            </a:pPr>
            <a:r>
              <a:rPr lang="ar-IQ" dirty="0">
                <a:solidFill>
                  <a:prstClr val="black"/>
                </a:solidFill>
                <a:ea typeface="Calibri"/>
                <a:cs typeface="Times New Roman"/>
              </a:rPr>
              <a:t>	2-  عند غلق الفوائد ومبلغ الوديعة في حساب ودائع مستحقة </a:t>
            </a:r>
          </a:p>
          <a:p>
            <a:pPr>
              <a:lnSpc>
                <a:spcPct val="115000"/>
              </a:lnSpc>
              <a:spcAft>
                <a:spcPts val="1000"/>
              </a:spcAft>
              <a:tabLst>
                <a:tab pos="1933575" algn="l"/>
              </a:tabLst>
            </a:pPr>
            <a:r>
              <a:rPr lang="ar-IQ" dirty="0">
                <a:solidFill>
                  <a:prstClr val="black"/>
                </a:solidFill>
                <a:ea typeface="Calibri"/>
                <a:cs typeface="Times New Roman"/>
              </a:rPr>
              <a:t>                                             من مذكورين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حـ/  الودائع النقدية الثابتة 2531</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a:t>
            </a:r>
            <a:r>
              <a:rPr lang="ar-IQ" dirty="0">
                <a:solidFill>
                  <a:prstClr val="black"/>
                </a:solidFill>
                <a:ea typeface="Calibri"/>
                <a:cs typeface="Times New Roman"/>
              </a:rPr>
              <a:t>حـ/ فوائد مستحقة 26631  </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 </a:t>
            </a:r>
            <a:r>
              <a:rPr lang="ar-IQ" dirty="0">
                <a:solidFill>
                  <a:prstClr val="black"/>
                </a:solidFill>
                <a:ea typeface="Calibri"/>
                <a:cs typeface="Times New Roman"/>
              </a:rPr>
              <a:t>الى / الودائع المستحقة وغير مطالب بها 2697</a:t>
            </a:r>
          </a:p>
          <a:p>
            <a:pPr>
              <a:lnSpc>
                <a:spcPct val="115000"/>
              </a:lnSpc>
              <a:spcAft>
                <a:spcPts val="1000"/>
              </a:spcAft>
              <a:tabLst>
                <a:tab pos="1933575" algn="l"/>
              </a:tabLst>
            </a:pPr>
            <a:r>
              <a:rPr lang="ar-IQ" dirty="0">
                <a:solidFill>
                  <a:prstClr val="black"/>
                </a:solidFill>
                <a:ea typeface="Calibri"/>
                <a:cs typeface="Times New Roman"/>
              </a:rPr>
              <a:t>3-وعند مراجعة صاحب الوديعة لاستلامها</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a:t>
            </a:r>
            <a:r>
              <a:rPr lang="ar-IQ" dirty="0">
                <a:solidFill>
                  <a:prstClr val="black"/>
                </a:solidFill>
                <a:ea typeface="Calibri"/>
                <a:cs typeface="Times New Roman"/>
              </a:rPr>
              <a:t>من حـ/ ودائع مستحقة وغير مطالب بها 2697</a:t>
            </a:r>
          </a:p>
          <a:p>
            <a:pPr>
              <a:lnSpc>
                <a:spcPct val="115000"/>
              </a:lnSpc>
              <a:spcAft>
                <a:spcPts val="1000"/>
              </a:spcAft>
              <a:tabLst>
                <a:tab pos="1933575" algn="l"/>
              </a:tabLst>
            </a:pPr>
            <a:r>
              <a:rPr lang="ar-IQ" dirty="0">
                <a:solidFill>
                  <a:prstClr val="black"/>
                </a:solidFill>
                <a:ea typeface="Calibri"/>
                <a:cs typeface="Times New Roman"/>
              </a:rPr>
              <a:t>                                         </a:t>
            </a:r>
            <a:r>
              <a:rPr lang="en-US" dirty="0">
                <a:solidFill>
                  <a:prstClr val="black"/>
                </a:solidFill>
                <a:ea typeface="Calibri"/>
                <a:cs typeface="Times New Roman"/>
              </a:rPr>
              <a:t>xx</a:t>
            </a:r>
            <a:r>
              <a:rPr lang="ar-IQ" dirty="0">
                <a:solidFill>
                  <a:prstClr val="black"/>
                </a:solidFill>
                <a:ea typeface="Calibri"/>
                <a:cs typeface="Times New Roman"/>
              </a:rPr>
              <a:t>الى حـ/ نقد في الصندوق 181 </a:t>
            </a:r>
          </a:p>
          <a:p>
            <a:pPr>
              <a:lnSpc>
                <a:spcPct val="115000"/>
              </a:lnSpc>
              <a:spcAft>
                <a:spcPts val="1000"/>
              </a:spcAft>
              <a:tabLst>
                <a:tab pos="1933575" algn="l"/>
              </a:tabLst>
            </a:pPr>
            <a:endParaRPr lang="ar-IQ" dirty="0">
              <a:solidFill>
                <a:prstClr val="black"/>
              </a:solidFill>
              <a:ea typeface="Calibri"/>
              <a:cs typeface="Times New Roman"/>
            </a:endParaRPr>
          </a:p>
        </p:txBody>
      </p:sp>
    </p:spTree>
    <p:extLst>
      <p:ext uri="{BB962C8B-B14F-4D97-AF65-F5344CB8AC3E}">
        <p14:creationId xmlns:p14="http://schemas.microsoft.com/office/powerpoint/2010/main" val="8834425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45</a:t>
            </a:fld>
            <a:endParaRPr lang="ar-IQ" sz="1800" b="1" dirty="0">
              <a:solidFill>
                <a:prstClr val="black"/>
              </a:solidFill>
            </a:endParaRPr>
          </a:p>
        </p:txBody>
      </p:sp>
      <p:sp>
        <p:nvSpPr>
          <p:cNvPr id="2" name="TextBox 1"/>
          <p:cNvSpPr txBox="1"/>
          <p:nvPr/>
        </p:nvSpPr>
        <p:spPr>
          <a:xfrm>
            <a:off x="107504" y="188640"/>
            <a:ext cx="8784976" cy="4535601"/>
          </a:xfrm>
          <a:prstGeom prst="rect">
            <a:avLst/>
          </a:prstGeom>
          <a:noFill/>
        </p:spPr>
        <p:txBody>
          <a:bodyPr wrap="square" rtlCol="1">
            <a:spAutoFit/>
          </a:bodyPr>
          <a:lstStyle/>
          <a:p>
            <a:pPr>
              <a:lnSpc>
                <a:spcPct val="115000"/>
              </a:lnSpc>
              <a:spcAft>
                <a:spcPts val="1000"/>
              </a:spcAft>
              <a:tabLst>
                <a:tab pos="1933575" algn="l"/>
              </a:tabLst>
            </a:pPr>
            <a:endParaRPr lang="ar-IQ" b="1" dirty="0" smtClean="0">
              <a:solidFill>
                <a:prstClr val="black"/>
              </a:solidFill>
              <a:ea typeface="Calibri"/>
              <a:cs typeface="Times New Roman"/>
            </a:endParaRPr>
          </a:p>
          <a:p>
            <a:pPr>
              <a:lnSpc>
                <a:spcPct val="115000"/>
              </a:lnSpc>
              <a:spcAft>
                <a:spcPts val="1000"/>
              </a:spcAft>
              <a:tabLst>
                <a:tab pos="1933575" algn="l"/>
              </a:tabLst>
            </a:pPr>
            <a:r>
              <a:rPr lang="ar-IQ" b="1" dirty="0" smtClean="0">
                <a:solidFill>
                  <a:prstClr val="black"/>
                </a:solidFill>
                <a:ea typeface="Calibri"/>
                <a:cs typeface="Times New Roman"/>
              </a:rPr>
              <a:t>مثال 1</a:t>
            </a:r>
            <a:r>
              <a:rPr lang="ar-IQ" b="1" dirty="0">
                <a:solidFill>
                  <a:prstClr val="black"/>
                </a:solidFill>
                <a:ea typeface="Calibri"/>
                <a:cs typeface="Times New Roman"/>
              </a:rPr>
              <a:t>	</a:t>
            </a:r>
          </a:p>
          <a:p>
            <a:pPr>
              <a:lnSpc>
                <a:spcPct val="150000"/>
              </a:lnSpc>
              <a:spcAft>
                <a:spcPts val="1000"/>
              </a:spcAft>
              <a:tabLst>
                <a:tab pos="1933575" algn="l"/>
              </a:tabLst>
            </a:pPr>
            <a:r>
              <a:rPr lang="ar-IQ" b="1" dirty="0">
                <a:solidFill>
                  <a:prstClr val="black"/>
                </a:solidFill>
                <a:ea typeface="Calibri"/>
                <a:cs typeface="Times New Roman"/>
              </a:rPr>
              <a:t>تمت العمليات ادناه في مصرف الرافدين الادارة العامة وفي شعبة حسابات التوفير خلال شهر كانون الاول:- :</a:t>
            </a:r>
          </a:p>
          <a:p>
            <a:pPr>
              <a:lnSpc>
                <a:spcPct val="150000"/>
              </a:lnSpc>
              <a:spcAft>
                <a:spcPts val="1000"/>
              </a:spcAft>
              <a:tabLst>
                <a:tab pos="1933575" algn="l"/>
              </a:tabLst>
            </a:pPr>
            <a:r>
              <a:rPr lang="ar-IQ" b="1" dirty="0">
                <a:solidFill>
                  <a:prstClr val="black"/>
                </a:solidFill>
                <a:ea typeface="Calibri"/>
                <a:cs typeface="Times New Roman"/>
              </a:rPr>
              <a:t>•	في 5/ 12/ راجع الزبون فالح المصرف وطلب فتح حساب توفير بمبلغ 85000 دينار وقد اودع المبلغ نقدا.</a:t>
            </a:r>
          </a:p>
          <a:p>
            <a:pPr>
              <a:lnSpc>
                <a:spcPct val="150000"/>
              </a:lnSpc>
              <a:spcAft>
                <a:spcPts val="1000"/>
              </a:spcAft>
              <a:tabLst>
                <a:tab pos="1933575" algn="l"/>
              </a:tabLst>
            </a:pPr>
            <a:r>
              <a:rPr lang="ar-IQ" b="1" dirty="0">
                <a:solidFill>
                  <a:prstClr val="black"/>
                </a:solidFill>
                <a:ea typeface="Calibri"/>
                <a:cs typeface="Times New Roman"/>
              </a:rPr>
              <a:t>•	10/12/ طلب العميل مرتضى من المصرف تغذية حساب التوفير الخاص به لدى المصرف من حسابه الجاري الدائن لدى نفس الفرع بمبلغ 180000 دينار.</a:t>
            </a:r>
          </a:p>
          <a:p>
            <a:pPr>
              <a:lnSpc>
                <a:spcPct val="150000"/>
              </a:lnSpc>
              <a:spcAft>
                <a:spcPts val="1000"/>
              </a:spcAft>
              <a:tabLst>
                <a:tab pos="1933575" algn="l"/>
              </a:tabLst>
            </a:pPr>
            <a:r>
              <a:rPr lang="ar-IQ" b="1" dirty="0">
                <a:solidFill>
                  <a:prstClr val="black"/>
                </a:solidFill>
                <a:ea typeface="Calibri"/>
                <a:cs typeface="Times New Roman"/>
              </a:rPr>
              <a:t>•	23/12 سحب العميل كامل 525000 دينار من حساب التوفير ودفع المبلغ له نقدا.</a:t>
            </a:r>
          </a:p>
          <a:p>
            <a:pPr>
              <a:lnSpc>
                <a:spcPct val="150000"/>
              </a:lnSpc>
              <a:spcAft>
                <a:spcPts val="1000"/>
              </a:spcAft>
              <a:tabLst>
                <a:tab pos="1933575" algn="l"/>
              </a:tabLst>
            </a:pPr>
            <a:r>
              <a:rPr lang="ar-IQ" b="1" dirty="0">
                <a:solidFill>
                  <a:prstClr val="black"/>
                </a:solidFill>
                <a:ea typeface="Calibri"/>
                <a:cs typeface="Times New Roman"/>
              </a:rPr>
              <a:t>•	31/12/ بلغ اجمالي الفوائد المستحقة لا صحاب حساب التوفير عن العام 3576500 دينار.</a:t>
            </a:r>
          </a:p>
          <a:p>
            <a:pPr>
              <a:lnSpc>
                <a:spcPct val="150000"/>
              </a:lnSpc>
              <a:spcAft>
                <a:spcPts val="1000"/>
              </a:spcAft>
              <a:tabLst>
                <a:tab pos="1933575" algn="l"/>
              </a:tabLst>
            </a:pPr>
            <a:r>
              <a:rPr lang="ar-IQ" b="1" dirty="0">
                <a:solidFill>
                  <a:prstClr val="black"/>
                </a:solidFill>
                <a:ea typeface="Calibri"/>
                <a:cs typeface="Times New Roman"/>
              </a:rPr>
              <a:t>المطلوب- تسجيل قيود اليومية اللازمة للعمليات اعلاه في سجلات مصرف الرافدين الادارة العامة</a:t>
            </a:r>
            <a:r>
              <a:rPr lang="ar-IQ" dirty="0">
                <a:solidFill>
                  <a:prstClr val="black"/>
                </a:solidFill>
                <a:ea typeface="Calibri"/>
                <a:cs typeface="Times New Roman"/>
              </a:rPr>
              <a:t>.</a:t>
            </a:r>
          </a:p>
        </p:txBody>
      </p:sp>
    </p:spTree>
    <p:extLst>
      <p:ext uri="{BB962C8B-B14F-4D97-AF65-F5344CB8AC3E}">
        <p14:creationId xmlns:p14="http://schemas.microsoft.com/office/powerpoint/2010/main" val="31575508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46</a:t>
            </a:fld>
            <a:endParaRPr lang="ar-IQ" sz="1800" b="1" dirty="0">
              <a:solidFill>
                <a:prstClr val="black"/>
              </a:solidFill>
            </a:endParaRPr>
          </a:p>
        </p:txBody>
      </p:sp>
      <p:sp>
        <p:nvSpPr>
          <p:cNvPr id="2" name="TextBox 1"/>
          <p:cNvSpPr txBox="1"/>
          <p:nvPr/>
        </p:nvSpPr>
        <p:spPr>
          <a:xfrm>
            <a:off x="107504" y="188640"/>
            <a:ext cx="8784976" cy="7087197"/>
          </a:xfrm>
          <a:prstGeom prst="rect">
            <a:avLst/>
          </a:prstGeom>
          <a:noFill/>
        </p:spPr>
        <p:txBody>
          <a:bodyPr wrap="square" rtlCol="1">
            <a:spAutoFit/>
          </a:bodyPr>
          <a:lstStyle/>
          <a:p>
            <a:pPr>
              <a:lnSpc>
                <a:spcPct val="115000"/>
              </a:lnSpc>
              <a:spcAft>
                <a:spcPts val="1000"/>
              </a:spcAft>
              <a:tabLst>
                <a:tab pos="1933575" algn="l"/>
              </a:tabLst>
            </a:pPr>
            <a:r>
              <a:rPr lang="ar-IQ" b="1" dirty="0">
                <a:solidFill>
                  <a:prstClr val="black"/>
                </a:solidFill>
                <a:ea typeface="Calibri"/>
                <a:cs typeface="Times New Roman"/>
              </a:rPr>
              <a:t>الحل /</a:t>
            </a:r>
          </a:p>
          <a:p>
            <a:pPr>
              <a:lnSpc>
                <a:spcPct val="115000"/>
              </a:lnSpc>
              <a:spcAft>
                <a:spcPts val="1000"/>
              </a:spcAft>
              <a:tabLst>
                <a:tab pos="1933575" algn="l"/>
              </a:tabLst>
            </a:pPr>
            <a:r>
              <a:rPr lang="ar-IQ" b="1" dirty="0">
                <a:solidFill>
                  <a:prstClr val="black"/>
                </a:solidFill>
                <a:ea typeface="Calibri"/>
                <a:cs typeface="Times New Roman"/>
              </a:rPr>
              <a:t>	5/12 </a:t>
            </a:r>
          </a:p>
          <a:p>
            <a:pPr>
              <a:lnSpc>
                <a:spcPct val="115000"/>
              </a:lnSpc>
              <a:spcAft>
                <a:spcPts val="1000"/>
              </a:spcAft>
              <a:tabLst>
                <a:tab pos="1933575" algn="l"/>
              </a:tabLst>
            </a:pPr>
            <a:r>
              <a:rPr lang="ar-IQ" b="1" dirty="0">
                <a:solidFill>
                  <a:prstClr val="black"/>
                </a:solidFill>
                <a:ea typeface="Calibri"/>
                <a:cs typeface="Times New Roman"/>
              </a:rPr>
              <a:t>                      85000 من حـ / نقد في الصندوق 181</a:t>
            </a:r>
          </a:p>
          <a:p>
            <a:pPr>
              <a:lnSpc>
                <a:spcPct val="115000"/>
              </a:lnSpc>
              <a:spcAft>
                <a:spcPts val="1000"/>
              </a:spcAft>
              <a:tabLst>
                <a:tab pos="1933575" algn="l"/>
              </a:tabLst>
            </a:pPr>
            <a:r>
              <a:rPr lang="ar-IQ" b="1" dirty="0">
                <a:solidFill>
                  <a:prstClr val="black"/>
                </a:solidFill>
                <a:ea typeface="Calibri"/>
                <a:cs typeface="Times New Roman"/>
              </a:rPr>
              <a:t>                                          85000 الى حـ / حسابات التوفير2521</a:t>
            </a:r>
          </a:p>
          <a:p>
            <a:pPr>
              <a:lnSpc>
                <a:spcPct val="115000"/>
              </a:lnSpc>
              <a:spcAft>
                <a:spcPts val="1000"/>
              </a:spcAft>
              <a:tabLst>
                <a:tab pos="1933575" algn="l"/>
              </a:tabLst>
            </a:pPr>
            <a:r>
              <a:rPr lang="ar-IQ" b="1" dirty="0">
                <a:solidFill>
                  <a:prstClr val="black"/>
                </a:solidFill>
                <a:ea typeface="Calibri"/>
                <a:cs typeface="Times New Roman"/>
              </a:rPr>
              <a:t>             10/12   </a:t>
            </a:r>
          </a:p>
          <a:p>
            <a:pPr>
              <a:lnSpc>
                <a:spcPct val="115000"/>
              </a:lnSpc>
              <a:spcAft>
                <a:spcPts val="1000"/>
              </a:spcAft>
              <a:tabLst>
                <a:tab pos="1933575" algn="l"/>
              </a:tabLst>
            </a:pPr>
            <a:r>
              <a:rPr lang="ar-IQ" b="1" dirty="0">
                <a:solidFill>
                  <a:prstClr val="black"/>
                </a:solidFill>
                <a:ea typeface="Calibri"/>
                <a:cs typeface="Times New Roman"/>
              </a:rPr>
              <a:t>                          180000 من حـ / حسابات جارية دائنة افراد قطاع خاص افراد 2517</a:t>
            </a:r>
          </a:p>
          <a:p>
            <a:pPr>
              <a:lnSpc>
                <a:spcPct val="115000"/>
              </a:lnSpc>
              <a:spcAft>
                <a:spcPts val="1000"/>
              </a:spcAft>
              <a:tabLst>
                <a:tab pos="1933575" algn="l"/>
              </a:tabLst>
            </a:pPr>
            <a:r>
              <a:rPr lang="ar-IQ" b="1" dirty="0">
                <a:solidFill>
                  <a:prstClr val="black"/>
                </a:solidFill>
                <a:ea typeface="Calibri"/>
                <a:cs typeface="Times New Roman"/>
              </a:rPr>
              <a:t>                                                    180000 الى حـ / حسابات التوفير 2521 </a:t>
            </a:r>
          </a:p>
          <a:p>
            <a:pPr>
              <a:lnSpc>
                <a:spcPct val="115000"/>
              </a:lnSpc>
              <a:spcAft>
                <a:spcPts val="1000"/>
              </a:spcAft>
              <a:tabLst>
                <a:tab pos="1933575" algn="l"/>
              </a:tabLst>
            </a:pPr>
            <a:r>
              <a:rPr lang="ar-IQ" b="1" dirty="0">
                <a:solidFill>
                  <a:prstClr val="black"/>
                </a:solidFill>
                <a:ea typeface="Calibri"/>
                <a:cs typeface="Times New Roman"/>
              </a:rPr>
              <a:t>             23/ 12  </a:t>
            </a:r>
          </a:p>
          <a:p>
            <a:pPr>
              <a:lnSpc>
                <a:spcPct val="115000"/>
              </a:lnSpc>
              <a:spcAft>
                <a:spcPts val="1000"/>
              </a:spcAft>
              <a:tabLst>
                <a:tab pos="1933575" algn="l"/>
              </a:tabLst>
            </a:pPr>
            <a:r>
              <a:rPr lang="ar-IQ" b="1" dirty="0">
                <a:solidFill>
                  <a:prstClr val="black"/>
                </a:solidFill>
                <a:ea typeface="Calibri"/>
                <a:cs typeface="Times New Roman"/>
              </a:rPr>
              <a:t>                                 525000 من حـ/ حسابات التوفير 2521</a:t>
            </a:r>
          </a:p>
          <a:p>
            <a:pPr>
              <a:lnSpc>
                <a:spcPct val="115000"/>
              </a:lnSpc>
              <a:spcAft>
                <a:spcPts val="1000"/>
              </a:spcAft>
              <a:tabLst>
                <a:tab pos="1933575" algn="l"/>
              </a:tabLst>
            </a:pPr>
            <a:r>
              <a:rPr lang="ar-IQ" b="1" dirty="0">
                <a:solidFill>
                  <a:prstClr val="black"/>
                </a:solidFill>
                <a:ea typeface="Calibri"/>
                <a:cs typeface="Times New Roman"/>
              </a:rPr>
              <a:t>                                                525000 الى حـ/ نقد في الصندوق 181</a:t>
            </a:r>
          </a:p>
          <a:p>
            <a:pPr>
              <a:lnSpc>
                <a:spcPct val="115000"/>
              </a:lnSpc>
              <a:spcAft>
                <a:spcPts val="1000"/>
              </a:spcAft>
              <a:tabLst>
                <a:tab pos="1933575" algn="l"/>
              </a:tabLst>
            </a:pPr>
            <a:r>
              <a:rPr lang="ar-IQ" b="1" dirty="0">
                <a:solidFill>
                  <a:prstClr val="black"/>
                </a:solidFill>
                <a:ea typeface="Calibri"/>
                <a:cs typeface="Times New Roman"/>
              </a:rPr>
              <a:t>           31/ 12 </a:t>
            </a:r>
          </a:p>
          <a:p>
            <a:pPr>
              <a:lnSpc>
                <a:spcPct val="115000"/>
              </a:lnSpc>
              <a:spcAft>
                <a:spcPts val="1000"/>
              </a:spcAft>
              <a:tabLst>
                <a:tab pos="1933575" algn="l"/>
              </a:tabLst>
            </a:pPr>
            <a:r>
              <a:rPr lang="ar-IQ" b="1" dirty="0">
                <a:solidFill>
                  <a:prstClr val="black"/>
                </a:solidFill>
                <a:ea typeface="Calibri"/>
                <a:cs typeface="Times New Roman"/>
              </a:rPr>
              <a:t>                                      3756500 من حـ/ فوائد حسابات التوفير 3421</a:t>
            </a:r>
          </a:p>
          <a:p>
            <a:pPr>
              <a:lnSpc>
                <a:spcPct val="115000"/>
              </a:lnSpc>
              <a:spcAft>
                <a:spcPts val="1000"/>
              </a:spcAft>
              <a:tabLst>
                <a:tab pos="1933575" algn="l"/>
              </a:tabLst>
            </a:pPr>
            <a:r>
              <a:rPr lang="ar-IQ" b="1" dirty="0">
                <a:solidFill>
                  <a:prstClr val="black"/>
                </a:solidFill>
                <a:ea typeface="Calibri"/>
                <a:cs typeface="Times New Roman"/>
              </a:rPr>
              <a:t>                                                            3756500 الى حـ/ فوائد مستحقة 26631</a:t>
            </a: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37710236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47</a:t>
            </a:fld>
            <a:endParaRPr lang="ar-IQ" sz="1800" b="1" dirty="0">
              <a:solidFill>
                <a:prstClr val="black"/>
              </a:solidFill>
            </a:endParaRPr>
          </a:p>
        </p:txBody>
      </p:sp>
      <p:sp>
        <p:nvSpPr>
          <p:cNvPr id="2" name="TextBox 1"/>
          <p:cNvSpPr txBox="1"/>
          <p:nvPr/>
        </p:nvSpPr>
        <p:spPr>
          <a:xfrm>
            <a:off x="107504" y="188640"/>
            <a:ext cx="8784976" cy="6090898"/>
          </a:xfrm>
          <a:prstGeom prst="rect">
            <a:avLst/>
          </a:prstGeom>
          <a:noFill/>
        </p:spPr>
        <p:txBody>
          <a:bodyPr wrap="square" rtlCol="1">
            <a:spAutoFit/>
          </a:bodyPr>
          <a:lstStyle/>
          <a:p>
            <a:pPr>
              <a:lnSpc>
                <a:spcPct val="115000"/>
              </a:lnSpc>
              <a:spcAft>
                <a:spcPts val="1000"/>
              </a:spcAft>
              <a:tabLst>
                <a:tab pos="1933575" algn="l"/>
              </a:tabLst>
            </a:pPr>
            <a:r>
              <a:rPr lang="ar-IQ" b="1" dirty="0" smtClean="0">
                <a:solidFill>
                  <a:prstClr val="black"/>
                </a:solidFill>
                <a:ea typeface="Calibri"/>
                <a:cs typeface="Times New Roman"/>
              </a:rPr>
              <a:t>مثال 2 تمت </a:t>
            </a:r>
            <a:r>
              <a:rPr lang="ar-IQ" b="1" dirty="0">
                <a:solidFill>
                  <a:prstClr val="black"/>
                </a:solidFill>
                <a:ea typeface="Calibri"/>
                <a:cs typeface="Times New Roman"/>
              </a:rPr>
              <a:t>العمليات ادناه  في مصرف الرشيد – الاعظمية : </a:t>
            </a:r>
          </a:p>
          <a:p>
            <a:pPr>
              <a:lnSpc>
                <a:spcPct val="115000"/>
              </a:lnSpc>
              <a:spcAft>
                <a:spcPts val="1000"/>
              </a:spcAft>
              <a:tabLst>
                <a:tab pos="1933575" algn="l"/>
              </a:tabLst>
            </a:pPr>
            <a:r>
              <a:rPr lang="ar-IQ" b="1" dirty="0">
                <a:solidFill>
                  <a:prstClr val="black"/>
                </a:solidFill>
                <a:ea typeface="Calibri"/>
                <a:cs typeface="Times New Roman"/>
              </a:rPr>
              <a:t>•	في 1/3 / 2017 اودع الزبون  لؤي مبلغ 100000 دينار كوديعة ثابتة لمدة ستة اشهر وبفائدة 9.5%.</a:t>
            </a:r>
          </a:p>
          <a:p>
            <a:pPr>
              <a:lnSpc>
                <a:spcPct val="115000"/>
              </a:lnSpc>
              <a:spcAft>
                <a:spcPts val="1000"/>
              </a:spcAft>
              <a:tabLst>
                <a:tab pos="1933575" algn="l"/>
              </a:tabLst>
            </a:pPr>
            <a:r>
              <a:rPr lang="ar-IQ" b="1" dirty="0">
                <a:solidFill>
                  <a:prstClr val="black"/>
                </a:solidFill>
                <a:ea typeface="Calibri"/>
                <a:cs typeface="Times New Roman"/>
              </a:rPr>
              <a:t>•	1/9 راجع الزبون راغب المصرف وطلب تجديد الوديعة  المرقمة 66 مع الفوائد لمدة ستة اشهر اخرى واصبح رقمها 88.</a:t>
            </a:r>
          </a:p>
          <a:p>
            <a:pPr>
              <a:lnSpc>
                <a:spcPct val="115000"/>
              </a:lnSpc>
              <a:spcAft>
                <a:spcPts val="1000"/>
              </a:spcAft>
              <a:tabLst>
                <a:tab pos="1933575" algn="l"/>
              </a:tabLst>
            </a:pPr>
            <a:r>
              <a:rPr lang="ar-IQ" b="1" dirty="0">
                <a:solidFill>
                  <a:prstClr val="black"/>
                </a:solidFill>
                <a:ea typeface="Calibri"/>
                <a:cs typeface="Times New Roman"/>
              </a:rPr>
              <a:t>•	1/3 / 2018 سحب الزبون راغب الوديعة مع الفوائد نقدا.</a:t>
            </a:r>
          </a:p>
          <a:p>
            <a:pPr>
              <a:lnSpc>
                <a:spcPct val="115000"/>
              </a:lnSpc>
              <a:spcAft>
                <a:spcPts val="1000"/>
              </a:spcAft>
              <a:tabLst>
                <a:tab pos="1933575" algn="l"/>
              </a:tabLst>
            </a:pPr>
            <a:r>
              <a:rPr lang="ar-IQ" b="1" dirty="0">
                <a:solidFill>
                  <a:prstClr val="black"/>
                </a:solidFill>
                <a:ea typeface="Calibri"/>
                <a:cs typeface="Times New Roman"/>
              </a:rPr>
              <a:t>المطلوب- تسجيل العمليات أعلاه في سجلات مصرف الرشيد- الاعظمية. </a:t>
            </a:r>
            <a:r>
              <a:rPr lang="ar-IQ" b="1" dirty="0" smtClean="0">
                <a:solidFill>
                  <a:prstClr val="black"/>
                </a:solidFill>
                <a:ea typeface="Calibri"/>
                <a:cs typeface="Times New Roman"/>
              </a:rPr>
              <a:t> </a:t>
            </a:r>
          </a:p>
          <a:p>
            <a:pPr>
              <a:lnSpc>
                <a:spcPct val="115000"/>
              </a:lnSpc>
              <a:spcAft>
                <a:spcPts val="1000"/>
              </a:spcAft>
              <a:tabLst>
                <a:tab pos="1933575" algn="l"/>
              </a:tabLst>
            </a:pPr>
            <a:r>
              <a:rPr lang="ar-IQ" b="1" dirty="0">
                <a:solidFill>
                  <a:prstClr val="black"/>
                </a:solidFill>
                <a:ea typeface="Calibri"/>
                <a:cs typeface="Times New Roman"/>
              </a:rPr>
              <a:t>الحل / </a:t>
            </a:r>
          </a:p>
          <a:p>
            <a:pPr>
              <a:lnSpc>
                <a:spcPct val="115000"/>
              </a:lnSpc>
              <a:spcAft>
                <a:spcPts val="1000"/>
              </a:spcAft>
              <a:tabLst>
                <a:tab pos="1933575" algn="l"/>
              </a:tabLst>
            </a:pPr>
            <a:r>
              <a:rPr lang="ar-IQ" b="1" dirty="0">
                <a:solidFill>
                  <a:prstClr val="black"/>
                </a:solidFill>
                <a:ea typeface="Calibri"/>
                <a:cs typeface="Times New Roman"/>
              </a:rPr>
              <a:t>     1/3 </a:t>
            </a:r>
          </a:p>
          <a:p>
            <a:pPr>
              <a:lnSpc>
                <a:spcPct val="115000"/>
              </a:lnSpc>
              <a:spcAft>
                <a:spcPts val="1000"/>
              </a:spcAft>
              <a:tabLst>
                <a:tab pos="1933575" algn="l"/>
              </a:tabLst>
            </a:pPr>
            <a:r>
              <a:rPr lang="ar-IQ" b="1" dirty="0">
                <a:solidFill>
                  <a:prstClr val="black"/>
                </a:solidFill>
                <a:ea typeface="Calibri"/>
                <a:cs typeface="Times New Roman"/>
              </a:rPr>
              <a:t>     100000 من حـ/ نقد في الصندوق 181</a:t>
            </a:r>
          </a:p>
          <a:p>
            <a:pPr>
              <a:lnSpc>
                <a:spcPct val="115000"/>
              </a:lnSpc>
              <a:spcAft>
                <a:spcPts val="1000"/>
              </a:spcAft>
              <a:tabLst>
                <a:tab pos="1933575" algn="l"/>
              </a:tabLst>
            </a:pPr>
            <a:r>
              <a:rPr lang="ar-IQ" b="1" dirty="0">
                <a:solidFill>
                  <a:prstClr val="black"/>
                </a:solidFill>
                <a:ea typeface="Calibri"/>
                <a:cs typeface="Times New Roman"/>
              </a:rPr>
              <a:t>                     100000 الى حـ / الودائع الثابتة وبإنذار-قطاع خاص افراد  25317</a:t>
            </a:r>
          </a:p>
          <a:p>
            <a:pPr>
              <a:lnSpc>
                <a:spcPct val="115000"/>
              </a:lnSpc>
              <a:spcAft>
                <a:spcPts val="1000"/>
              </a:spcAft>
              <a:tabLst>
                <a:tab pos="1933575" algn="l"/>
              </a:tabLst>
            </a:pPr>
            <a:r>
              <a:rPr lang="ar-IQ" b="1" dirty="0">
                <a:solidFill>
                  <a:prstClr val="black"/>
                </a:solidFill>
                <a:ea typeface="Calibri"/>
                <a:cs typeface="Times New Roman"/>
              </a:rPr>
              <a:t>             1/9</a:t>
            </a:r>
          </a:p>
          <a:p>
            <a:pPr>
              <a:lnSpc>
                <a:spcPct val="115000"/>
              </a:lnSpc>
              <a:spcAft>
                <a:spcPts val="1000"/>
              </a:spcAft>
              <a:tabLst>
                <a:tab pos="1933575" algn="l"/>
              </a:tabLst>
            </a:pPr>
            <a:r>
              <a:rPr lang="ar-IQ" b="1" dirty="0">
                <a:solidFill>
                  <a:prstClr val="black"/>
                </a:solidFill>
                <a:ea typeface="Calibri"/>
                <a:cs typeface="Times New Roman"/>
              </a:rPr>
              <a:t>               من 1/3  لغاية 1/9 ------- 6 اشهر يستحق الفائدة</a:t>
            </a:r>
          </a:p>
          <a:p>
            <a:pPr>
              <a:lnSpc>
                <a:spcPct val="115000"/>
              </a:lnSpc>
              <a:spcAft>
                <a:spcPts val="1000"/>
              </a:spcAft>
              <a:tabLst>
                <a:tab pos="1933575" algn="l"/>
              </a:tabLst>
            </a:pPr>
            <a:r>
              <a:rPr lang="ar-IQ" b="1" dirty="0">
                <a:solidFill>
                  <a:prstClr val="black"/>
                </a:solidFill>
                <a:ea typeface="Calibri"/>
                <a:cs typeface="Times New Roman"/>
              </a:rPr>
              <a:t>               100000 * 9.5% =9500 دينار فائدة الوديعة </a:t>
            </a:r>
          </a:p>
          <a:p>
            <a:pPr>
              <a:lnSpc>
                <a:spcPct val="115000"/>
              </a:lnSpc>
              <a:spcAft>
                <a:spcPts val="1000"/>
              </a:spcAft>
              <a:tabLst>
                <a:tab pos="1933575" algn="l"/>
              </a:tabLs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16616376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48</a:t>
            </a:fld>
            <a:endParaRPr lang="ar-IQ" sz="1800" b="1" dirty="0">
              <a:solidFill>
                <a:prstClr val="black"/>
              </a:solidFill>
            </a:endParaRPr>
          </a:p>
        </p:txBody>
      </p:sp>
      <p:sp>
        <p:nvSpPr>
          <p:cNvPr id="2" name="TextBox 1"/>
          <p:cNvSpPr txBox="1"/>
          <p:nvPr/>
        </p:nvSpPr>
        <p:spPr>
          <a:xfrm>
            <a:off x="107504" y="188640"/>
            <a:ext cx="8784976" cy="6665927"/>
          </a:xfrm>
          <a:prstGeom prst="rect">
            <a:avLst/>
          </a:prstGeom>
          <a:noFill/>
        </p:spPr>
        <p:txBody>
          <a:bodyPr wrap="square" rtlCol="1">
            <a:spAutoFit/>
          </a:bodyPr>
          <a:lstStyle/>
          <a:p>
            <a:pPr>
              <a:lnSpc>
                <a:spcPct val="115000"/>
              </a:lnSpc>
              <a:spcAft>
                <a:spcPts val="1000"/>
              </a:spcAft>
              <a:tabLst>
                <a:tab pos="1933575" algn="l"/>
              </a:tabLst>
            </a:pPr>
            <a:r>
              <a:rPr lang="ar-IQ" b="1" dirty="0">
                <a:solidFill>
                  <a:prstClr val="black"/>
                </a:solidFill>
                <a:ea typeface="Calibri"/>
                <a:cs typeface="Times New Roman"/>
              </a:rPr>
              <a:t>من مذكورين </a:t>
            </a:r>
          </a:p>
          <a:p>
            <a:pPr>
              <a:lnSpc>
                <a:spcPct val="115000"/>
              </a:lnSpc>
              <a:spcAft>
                <a:spcPts val="1000"/>
              </a:spcAft>
              <a:tabLst>
                <a:tab pos="1933575" algn="l"/>
              </a:tabLst>
            </a:pPr>
            <a:r>
              <a:rPr lang="ar-IQ" b="1" dirty="0">
                <a:solidFill>
                  <a:prstClr val="black"/>
                </a:solidFill>
                <a:ea typeface="Calibri"/>
                <a:cs typeface="Times New Roman"/>
              </a:rPr>
              <a:t>                   100000 حـ / الودائع الثابتة وبإنذار-قطاع خاص افراد  25317  (66)</a:t>
            </a:r>
          </a:p>
          <a:p>
            <a:pPr>
              <a:lnSpc>
                <a:spcPct val="115000"/>
              </a:lnSpc>
              <a:spcAft>
                <a:spcPts val="1000"/>
              </a:spcAft>
              <a:tabLst>
                <a:tab pos="1933575" algn="l"/>
              </a:tabLst>
            </a:pPr>
            <a:r>
              <a:rPr lang="ar-IQ" b="1" dirty="0">
                <a:solidFill>
                  <a:prstClr val="black"/>
                </a:solidFill>
                <a:ea typeface="Calibri"/>
                <a:cs typeface="Times New Roman"/>
              </a:rPr>
              <a:t>                    9500  حـ / فوائد الودائع الثابتة 3422 </a:t>
            </a:r>
          </a:p>
          <a:p>
            <a:pPr>
              <a:lnSpc>
                <a:spcPct val="115000"/>
              </a:lnSpc>
              <a:spcAft>
                <a:spcPts val="1000"/>
              </a:spcAft>
              <a:tabLst>
                <a:tab pos="1933575" algn="l"/>
              </a:tabLst>
            </a:pPr>
            <a:r>
              <a:rPr lang="ar-IQ" b="1" dirty="0">
                <a:solidFill>
                  <a:prstClr val="black"/>
                </a:solidFill>
                <a:ea typeface="Calibri"/>
                <a:cs typeface="Times New Roman"/>
              </a:rPr>
              <a:t>                                         109500الى حـ / الودائع الثابتة بإنذار –قطاع خاص افراد 25317(88)</a:t>
            </a:r>
          </a:p>
          <a:p>
            <a:pPr>
              <a:lnSpc>
                <a:spcPct val="115000"/>
              </a:lnSpc>
              <a:spcAft>
                <a:spcPts val="1000"/>
              </a:spcAft>
              <a:tabLst>
                <a:tab pos="1933575" algn="l"/>
              </a:tabLst>
            </a:pPr>
            <a:r>
              <a:rPr lang="ar-IQ" b="1" dirty="0">
                <a:solidFill>
                  <a:prstClr val="black"/>
                </a:solidFill>
                <a:ea typeface="Calibri"/>
                <a:cs typeface="Times New Roman"/>
              </a:rPr>
              <a:t>31/ 12 / 2017 </a:t>
            </a:r>
          </a:p>
          <a:p>
            <a:pPr>
              <a:lnSpc>
                <a:spcPct val="115000"/>
              </a:lnSpc>
              <a:spcAft>
                <a:spcPts val="1000"/>
              </a:spcAft>
              <a:tabLst>
                <a:tab pos="1933575" algn="l"/>
              </a:tabLst>
            </a:pPr>
            <a:r>
              <a:rPr lang="ar-IQ" b="1" dirty="0">
                <a:solidFill>
                  <a:prstClr val="black"/>
                </a:solidFill>
                <a:ea typeface="Calibri"/>
                <a:cs typeface="Times New Roman"/>
              </a:rPr>
              <a:t>1/9 لغاية 31/ 12 ---- 4 اشهر </a:t>
            </a:r>
          </a:p>
          <a:p>
            <a:pPr>
              <a:lnSpc>
                <a:spcPct val="115000"/>
              </a:lnSpc>
              <a:spcAft>
                <a:spcPts val="1000"/>
              </a:spcAft>
              <a:tabLst>
                <a:tab pos="1933575" algn="l"/>
              </a:tabLst>
            </a:pPr>
            <a:r>
              <a:rPr lang="ar-IQ" b="1" dirty="0">
                <a:solidFill>
                  <a:prstClr val="black"/>
                </a:solidFill>
                <a:ea typeface="Calibri"/>
                <a:cs typeface="Times New Roman"/>
              </a:rPr>
              <a:t>31/ 12 لغاية  1/ 3 ----2 شهر </a:t>
            </a:r>
          </a:p>
          <a:p>
            <a:pPr>
              <a:lnSpc>
                <a:spcPct val="115000"/>
              </a:lnSpc>
              <a:spcAft>
                <a:spcPts val="1000"/>
              </a:spcAft>
              <a:tabLst>
                <a:tab pos="1933575" algn="l"/>
              </a:tabLst>
            </a:pPr>
            <a:r>
              <a:rPr lang="ar-IQ" b="1" dirty="0">
                <a:solidFill>
                  <a:prstClr val="black"/>
                </a:solidFill>
                <a:ea typeface="Calibri"/>
                <a:cs typeface="Times New Roman"/>
              </a:rPr>
              <a:t>                           </a:t>
            </a:r>
            <a:r>
              <a:rPr lang="ar-IQ" b="1" dirty="0" smtClean="0">
                <a:solidFill>
                  <a:prstClr val="black"/>
                </a:solidFill>
                <a:ea typeface="Calibri"/>
                <a:cs typeface="Times New Roman"/>
              </a:rPr>
              <a:t>     6 </a:t>
            </a:r>
            <a:r>
              <a:rPr lang="ar-IQ" b="1" dirty="0">
                <a:solidFill>
                  <a:prstClr val="black"/>
                </a:solidFill>
                <a:ea typeface="Calibri"/>
                <a:cs typeface="Times New Roman"/>
              </a:rPr>
              <a:t>اشهر</a:t>
            </a:r>
          </a:p>
          <a:p>
            <a:pPr>
              <a:lnSpc>
                <a:spcPct val="115000"/>
              </a:lnSpc>
              <a:spcAft>
                <a:spcPts val="1000"/>
              </a:spcAft>
              <a:tabLst>
                <a:tab pos="1933575" algn="l"/>
              </a:tabLst>
            </a:pPr>
            <a:r>
              <a:rPr lang="ar-IQ" b="1" dirty="0">
                <a:solidFill>
                  <a:prstClr val="black"/>
                </a:solidFill>
                <a:ea typeface="Calibri"/>
                <a:cs typeface="Times New Roman"/>
              </a:rPr>
              <a:t>	109500 *9.5%*  </a:t>
            </a:r>
            <a:r>
              <a:rPr lang="ar-IQ" b="1" u="sng" dirty="0">
                <a:solidFill>
                  <a:prstClr val="black"/>
                </a:solidFill>
                <a:ea typeface="Calibri"/>
                <a:cs typeface="Times New Roman"/>
              </a:rPr>
              <a:t>4</a:t>
            </a:r>
            <a:r>
              <a:rPr lang="ar-IQ" b="1" dirty="0">
                <a:solidFill>
                  <a:prstClr val="black"/>
                </a:solidFill>
                <a:ea typeface="Calibri"/>
                <a:cs typeface="Times New Roman"/>
              </a:rPr>
              <a:t>         =   6935</a:t>
            </a:r>
          </a:p>
          <a:p>
            <a:pPr>
              <a:lnSpc>
                <a:spcPct val="115000"/>
              </a:lnSpc>
              <a:spcAft>
                <a:spcPts val="1000"/>
              </a:spcAft>
              <a:tabLst>
                <a:tab pos="1933575" algn="l"/>
              </a:tabLst>
            </a:pPr>
            <a:r>
              <a:rPr lang="ar-IQ" b="1" dirty="0">
                <a:solidFill>
                  <a:prstClr val="black"/>
                </a:solidFill>
                <a:ea typeface="Calibri"/>
                <a:cs typeface="Times New Roman"/>
              </a:rPr>
              <a:t>                             </a:t>
            </a:r>
            <a:r>
              <a:rPr lang="ar-IQ" b="1" dirty="0" smtClean="0">
                <a:solidFill>
                  <a:prstClr val="black"/>
                </a:solidFill>
                <a:ea typeface="Calibri"/>
                <a:cs typeface="Times New Roman"/>
              </a:rPr>
              <a:t> </a:t>
            </a:r>
            <a:r>
              <a:rPr lang="ar-IQ" b="1" dirty="0">
                <a:solidFill>
                  <a:prstClr val="black"/>
                </a:solidFill>
                <a:ea typeface="Calibri"/>
                <a:cs typeface="Times New Roman"/>
              </a:rPr>
              <a:t>6</a:t>
            </a:r>
          </a:p>
          <a:p>
            <a:pPr>
              <a:lnSpc>
                <a:spcPct val="115000"/>
              </a:lnSpc>
              <a:spcAft>
                <a:spcPts val="1000"/>
              </a:spcAft>
              <a:tabLst>
                <a:tab pos="1933575" algn="l"/>
              </a:tabLst>
            </a:pPr>
            <a:r>
              <a:rPr lang="ar-IQ" b="1" dirty="0">
                <a:solidFill>
                  <a:prstClr val="black"/>
                </a:solidFill>
                <a:ea typeface="Calibri"/>
                <a:cs typeface="Times New Roman"/>
              </a:rPr>
              <a:t>	109500 *9.5%*  </a:t>
            </a:r>
            <a:r>
              <a:rPr lang="ar-IQ" b="1" u="sng" dirty="0">
                <a:solidFill>
                  <a:prstClr val="black"/>
                </a:solidFill>
                <a:ea typeface="Calibri"/>
                <a:cs typeface="Times New Roman"/>
              </a:rPr>
              <a:t>2 </a:t>
            </a:r>
            <a:r>
              <a:rPr lang="ar-IQ" b="1" dirty="0">
                <a:solidFill>
                  <a:prstClr val="black"/>
                </a:solidFill>
                <a:ea typeface="Calibri"/>
                <a:cs typeface="Times New Roman"/>
              </a:rPr>
              <a:t>        = </a:t>
            </a:r>
            <a:r>
              <a:rPr lang="ar-IQ" b="1" u="sng" dirty="0">
                <a:solidFill>
                  <a:prstClr val="black"/>
                </a:solidFill>
                <a:ea typeface="Calibri"/>
                <a:cs typeface="Times New Roman"/>
              </a:rPr>
              <a:t>3467.5</a:t>
            </a:r>
          </a:p>
          <a:p>
            <a:pPr>
              <a:lnSpc>
                <a:spcPct val="115000"/>
              </a:lnSpc>
              <a:spcAft>
                <a:spcPts val="1000"/>
              </a:spcAft>
              <a:tabLst>
                <a:tab pos="1933575" algn="l"/>
              </a:tabLst>
            </a:pPr>
            <a:r>
              <a:rPr lang="ar-IQ" b="1" dirty="0">
                <a:solidFill>
                  <a:prstClr val="black"/>
                </a:solidFill>
                <a:ea typeface="Calibri"/>
                <a:cs typeface="Times New Roman"/>
              </a:rPr>
              <a:t>                            </a:t>
            </a:r>
            <a:r>
              <a:rPr lang="ar-IQ" b="1" dirty="0" smtClean="0">
                <a:solidFill>
                  <a:prstClr val="black"/>
                </a:solidFill>
                <a:ea typeface="Calibri"/>
                <a:cs typeface="Times New Roman"/>
              </a:rPr>
              <a:t>  6           </a:t>
            </a:r>
            <a:r>
              <a:rPr lang="ar-IQ" b="1" dirty="0">
                <a:solidFill>
                  <a:prstClr val="black"/>
                </a:solidFill>
                <a:ea typeface="Calibri"/>
                <a:cs typeface="Times New Roman"/>
              </a:rPr>
              <a:t>10402.5 </a:t>
            </a:r>
          </a:p>
          <a:p>
            <a:pPr>
              <a:lnSpc>
                <a:spcPct val="115000"/>
              </a:lnSpc>
              <a:spcAft>
                <a:spcPts val="1000"/>
              </a:spcAft>
              <a:tabLst>
                <a:tab pos="1933575" algn="l"/>
              </a:tabLst>
            </a:pPr>
            <a:r>
              <a:rPr lang="ar-IQ" b="1" dirty="0" smtClean="0">
                <a:solidFill>
                  <a:prstClr val="black"/>
                </a:solidFill>
                <a:ea typeface="Calibri"/>
                <a:cs typeface="Times New Roman"/>
              </a:rPr>
              <a:t> </a:t>
            </a: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31660939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49</a:t>
            </a:fld>
            <a:endParaRPr lang="ar-IQ" sz="1800" b="1" dirty="0">
              <a:solidFill>
                <a:prstClr val="black"/>
              </a:solidFill>
            </a:endParaRPr>
          </a:p>
        </p:txBody>
      </p:sp>
      <p:sp>
        <p:nvSpPr>
          <p:cNvPr id="2" name="TextBox 1"/>
          <p:cNvSpPr txBox="1"/>
          <p:nvPr/>
        </p:nvSpPr>
        <p:spPr>
          <a:xfrm>
            <a:off x="107504" y="188640"/>
            <a:ext cx="8784976" cy="6193619"/>
          </a:xfrm>
          <a:prstGeom prst="rect">
            <a:avLst/>
          </a:prstGeom>
          <a:noFill/>
        </p:spPr>
        <p:txBody>
          <a:bodyPr wrap="square" rtlCol="1">
            <a:spAutoFit/>
          </a:bodyPr>
          <a:lstStyle/>
          <a:p>
            <a:pPr>
              <a:lnSpc>
                <a:spcPct val="115000"/>
              </a:lnSpc>
              <a:spcAft>
                <a:spcPts val="1000"/>
              </a:spcAft>
              <a:tabLst>
                <a:tab pos="1933575" algn="l"/>
              </a:tabLst>
            </a:pPr>
            <a:r>
              <a:rPr lang="ar-IQ" b="1" dirty="0" smtClean="0">
                <a:solidFill>
                  <a:prstClr val="black"/>
                </a:solidFill>
                <a:ea typeface="Calibri"/>
                <a:cs typeface="Times New Roman"/>
              </a:rPr>
              <a:t>31</a:t>
            </a:r>
            <a:r>
              <a:rPr lang="en-US" b="1" dirty="0" smtClean="0">
                <a:solidFill>
                  <a:prstClr val="black"/>
                </a:solidFill>
                <a:ea typeface="Calibri"/>
                <a:cs typeface="Times New Roman"/>
              </a:rPr>
              <a:t>/</a:t>
            </a:r>
            <a:r>
              <a:rPr lang="ar-IQ" b="1" dirty="0" smtClean="0">
                <a:solidFill>
                  <a:prstClr val="black"/>
                </a:solidFill>
                <a:ea typeface="Calibri"/>
                <a:cs typeface="Times New Roman"/>
              </a:rPr>
              <a:t>  12 تسجيل </a:t>
            </a:r>
            <a:r>
              <a:rPr lang="ar-IQ" b="1" dirty="0">
                <a:solidFill>
                  <a:prstClr val="black"/>
                </a:solidFill>
                <a:ea typeface="Calibri"/>
                <a:cs typeface="Times New Roman"/>
              </a:rPr>
              <a:t>قيد الفائدة المستحقة لمدة 4 اشهر </a:t>
            </a:r>
          </a:p>
          <a:p>
            <a:pPr>
              <a:lnSpc>
                <a:spcPct val="115000"/>
              </a:lnSpc>
              <a:spcAft>
                <a:spcPts val="1000"/>
              </a:spcAft>
              <a:tabLst>
                <a:tab pos="1933575" algn="l"/>
              </a:tabLst>
            </a:pPr>
            <a:r>
              <a:rPr lang="ar-IQ" b="1" dirty="0">
                <a:solidFill>
                  <a:prstClr val="black"/>
                </a:solidFill>
                <a:ea typeface="Calibri"/>
                <a:cs typeface="Times New Roman"/>
              </a:rPr>
              <a:t>6935 من حـ / فوائد الودائع الثابتة 3422</a:t>
            </a:r>
          </a:p>
          <a:p>
            <a:pPr>
              <a:lnSpc>
                <a:spcPct val="115000"/>
              </a:lnSpc>
              <a:spcAft>
                <a:spcPts val="1000"/>
              </a:spcAft>
              <a:tabLst>
                <a:tab pos="1933575" algn="l"/>
              </a:tabLst>
            </a:pPr>
            <a:r>
              <a:rPr lang="ar-IQ" b="1" dirty="0">
                <a:solidFill>
                  <a:prstClr val="black"/>
                </a:solidFill>
                <a:ea typeface="Calibri"/>
                <a:cs typeface="Times New Roman"/>
              </a:rPr>
              <a:t>                6935 الى حـ / فوائد مستحقة 26631 </a:t>
            </a:r>
          </a:p>
          <a:p>
            <a:pPr>
              <a:lnSpc>
                <a:spcPct val="115000"/>
              </a:lnSpc>
              <a:spcAft>
                <a:spcPts val="1000"/>
              </a:spcAft>
              <a:tabLst>
                <a:tab pos="1933575" algn="l"/>
              </a:tabLst>
            </a:pPr>
            <a:r>
              <a:rPr lang="ar-IQ" b="1" dirty="0">
                <a:solidFill>
                  <a:prstClr val="black"/>
                </a:solidFill>
                <a:ea typeface="Calibri"/>
                <a:cs typeface="Times New Roman"/>
              </a:rPr>
              <a:t>1/3 / 2018 </a:t>
            </a:r>
          </a:p>
          <a:p>
            <a:pPr>
              <a:lnSpc>
                <a:spcPct val="115000"/>
              </a:lnSpc>
              <a:spcAft>
                <a:spcPts val="1000"/>
              </a:spcAft>
              <a:tabLst>
                <a:tab pos="1933575" algn="l"/>
              </a:tabLst>
            </a:pPr>
            <a:r>
              <a:rPr lang="ar-IQ" b="1" dirty="0">
                <a:solidFill>
                  <a:prstClr val="black"/>
                </a:solidFill>
                <a:ea typeface="Calibri"/>
                <a:cs typeface="Times New Roman"/>
              </a:rPr>
              <a:t>    109500 +10402.5 = 119902.5 </a:t>
            </a:r>
          </a:p>
          <a:p>
            <a:pPr>
              <a:lnSpc>
                <a:spcPct val="115000"/>
              </a:lnSpc>
              <a:spcAft>
                <a:spcPts val="1000"/>
              </a:spcAft>
              <a:tabLst>
                <a:tab pos="1933575" algn="l"/>
              </a:tabLst>
            </a:pPr>
            <a:r>
              <a:rPr lang="ar-IQ" b="1" dirty="0">
                <a:solidFill>
                  <a:prstClr val="black"/>
                </a:solidFill>
                <a:ea typeface="Calibri"/>
                <a:cs typeface="Times New Roman"/>
              </a:rPr>
              <a:t>                              من مذكورين </a:t>
            </a:r>
          </a:p>
          <a:p>
            <a:pPr>
              <a:lnSpc>
                <a:spcPct val="115000"/>
              </a:lnSpc>
              <a:spcAft>
                <a:spcPts val="1000"/>
              </a:spcAft>
              <a:tabLst>
                <a:tab pos="1933575" algn="l"/>
              </a:tabLst>
            </a:pPr>
            <a:r>
              <a:rPr lang="ar-IQ" b="1" dirty="0">
                <a:solidFill>
                  <a:prstClr val="black"/>
                </a:solidFill>
                <a:ea typeface="Calibri"/>
                <a:cs typeface="Times New Roman"/>
              </a:rPr>
              <a:t>	109500 حـ/ الودائع الثابتة بإنذار – قطاع خاص افراد 25317</a:t>
            </a:r>
          </a:p>
          <a:p>
            <a:pPr>
              <a:lnSpc>
                <a:spcPct val="115000"/>
              </a:lnSpc>
              <a:spcAft>
                <a:spcPts val="1000"/>
              </a:spcAft>
              <a:tabLst>
                <a:tab pos="1933575" algn="l"/>
              </a:tabLst>
            </a:pPr>
            <a:r>
              <a:rPr lang="ar-IQ" b="1" dirty="0">
                <a:solidFill>
                  <a:prstClr val="black"/>
                </a:solidFill>
                <a:ea typeface="Calibri"/>
                <a:cs typeface="Times New Roman"/>
              </a:rPr>
              <a:t>                         3467.5 حـ / فوائد الودائع الثابتة 3422 </a:t>
            </a:r>
          </a:p>
          <a:p>
            <a:pPr>
              <a:lnSpc>
                <a:spcPct val="115000"/>
              </a:lnSpc>
              <a:spcAft>
                <a:spcPts val="1000"/>
              </a:spcAft>
              <a:tabLst>
                <a:tab pos="1933575" algn="l"/>
              </a:tabLst>
            </a:pPr>
            <a:r>
              <a:rPr lang="ar-IQ" b="1" dirty="0">
                <a:solidFill>
                  <a:prstClr val="black"/>
                </a:solidFill>
                <a:ea typeface="Calibri"/>
                <a:cs typeface="Times New Roman"/>
              </a:rPr>
              <a:t>                         6935 حـ / فوائد مستحقة 26631  </a:t>
            </a:r>
          </a:p>
          <a:p>
            <a:pPr>
              <a:lnSpc>
                <a:spcPct val="115000"/>
              </a:lnSpc>
              <a:spcAft>
                <a:spcPts val="1000"/>
              </a:spcAft>
              <a:tabLst>
                <a:tab pos="1933575" algn="l"/>
              </a:tabLst>
            </a:pPr>
            <a:r>
              <a:rPr lang="ar-IQ" b="1" dirty="0">
                <a:solidFill>
                  <a:prstClr val="black"/>
                </a:solidFill>
                <a:ea typeface="Calibri"/>
                <a:cs typeface="Times New Roman"/>
              </a:rPr>
              <a:t>                                                       119902.5 الى حـ /  نقد في الصندوق 181  </a:t>
            </a: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a:p>
            <a:pPr>
              <a:lnSpc>
                <a:spcPct val="115000"/>
              </a:lnSpc>
              <a:spcAft>
                <a:spcPts val="1000"/>
              </a:spcAft>
              <a:tabLst>
                <a:tab pos="1933575" algn="l"/>
              </a:tabLs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82530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10689208"/>
          </a:xfrm>
          <a:prstGeom prst="rect">
            <a:avLst/>
          </a:prstGeom>
          <a:noFill/>
        </p:spPr>
        <p:txBody>
          <a:bodyPr wrap="square" rtlCol="1">
            <a:spAutoFit/>
          </a:bodyPr>
          <a:lstStyle/>
          <a:p>
            <a:pPr algn="ctr">
              <a:lnSpc>
                <a:spcPct val="115000"/>
              </a:lnSpc>
              <a:spcAft>
                <a:spcPts val="1000"/>
              </a:spcAft>
            </a:pPr>
            <a:r>
              <a:rPr lang="ar-IQ" sz="2800" b="1" dirty="0" smtClean="0">
                <a:solidFill>
                  <a:srgbClr val="FF0000"/>
                </a:solidFill>
                <a:ea typeface="Calibri"/>
                <a:cs typeface="Arial"/>
              </a:rPr>
              <a:t>وظائف البنوك والخدمات التي تقدمها </a:t>
            </a:r>
          </a:p>
          <a:p>
            <a:pPr>
              <a:lnSpc>
                <a:spcPct val="115000"/>
              </a:lnSpc>
              <a:spcAft>
                <a:spcPts val="1000"/>
              </a:spcAft>
            </a:pPr>
            <a:r>
              <a:rPr lang="ar-IQ" sz="2000" b="1" dirty="0">
                <a:solidFill>
                  <a:srgbClr val="7030A0"/>
                </a:solidFill>
                <a:ea typeface="Calibri"/>
              </a:rPr>
              <a:t>تقوم البنوك بعدة وظائف أهمها:-</a:t>
            </a:r>
          </a:p>
          <a:p>
            <a:pPr marL="342900" indent="-342900">
              <a:lnSpc>
                <a:spcPct val="115000"/>
              </a:lnSpc>
              <a:spcAft>
                <a:spcPts val="1000"/>
              </a:spcAft>
              <a:buFont typeface="Arial" pitchFamily="34" charset="0"/>
              <a:buChar char="•"/>
            </a:pPr>
            <a:r>
              <a:rPr lang="ar-IQ" sz="2000" b="1" dirty="0">
                <a:ea typeface="Calibri"/>
              </a:rPr>
              <a:t>فتح الحسابات الجارية وقبول الودائع (جارية- ادخار لأجل، وبإشعار).</a:t>
            </a:r>
          </a:p>
          <a:p>
            <a:pPr marL="342900" indent="-342900">
              <a:lnSpc>
                <a:spcPct val="115000"/>
              </a:lnSpc>
              <a:spcAft>
                <a:spcPts val="1000"/>
              </a:spcAft>
              <a:buFont typeface="Arial" pitchFamily="34" charset="0"/>
              <a:buChar char="•"/>
            </a:pPr>
            <a:r>
              <a:rPr lang="ar-IQ" sz="2000" b="1" dirty="0">
                <a:ea typeface="Calibri"/>
              </a:rPr>
              <a:t>منح التسهيلات الائتمانية على مختلف أنواعها (جاري مدين-قروض...الخ).</a:t>
            </a:r>
          </a:p>
          <a:p>
            <a:pPr marL="342900" indent="-342900">
              <a:lnSpc>
                <a:spcPct val="115000"/>
              </a:lnSpc>
              <a:spcAft>
                <a:spcPts val="1000"/>
              </a:spcAft>
              <a:buFont typeface="Arial" pitchFamily="34" charset="0"/>
              <a:buChar char="•"/>
            </a:pPr>
            <a:r>
              <a:rPr lang="ar-IQ" sz="2000" b="1" dirty="0">
                <a:ea typeface="Calibri"/>
              </a:rPr>
              <a:t>تحصيل الأوراق التجارية وخصمها والاحتفاظ بها.</a:t>
            </a:r>
          </a:p>
          <a:p>
            <a:pPr marL="342900" indent="-342900">
              <a:lnSpc>
                <a:spcPct val="115000"/>
              </a:lnSpc>
              <a:spcAft>
                <a:spcPts val="1000"/>
              </a:spcAft>
              <a:buFont typeface="Arial" pitchFamily="34" charset="0"/>
              <a:buChar char="•"/>
            </a:pPr>
            <a:r>
              <a:rPr lang="ar-IQ" sz="2000" b="1" dirty="0">
                <a:ea typeface="Calibri"/>
              </a:rPr>
              <a:t>بيع وشراء الأوراق المالية لمحفظة البنك ولصالح عملائه.</a:t>
            </a:r>
          </a:p>
          <a:p>
            <a:pPr marL="342900" indent="-342900">
              <a:lnSpc>
                <a:spcPct val="115000"/>
              </a:lnSpc>
              <a:spcAft>
                <a:spcPts val="1000"/>
              </a:spcAft>
              <a:buFont typeface="Arial" pitchFamily="34" charset="0"/>
              <a:buChar char="•"/>
            </a:pPr>
            <a:r>
              <a:rPr lang="ar-IQ" sz="2000" b="1" dirty="0">
                <a:ea typeface="Calibri"/>
              </a:rPr>
              <a:t>تقديم التسهيلات الائتمانية غير المباشرة كفتح الاعتماد المستندي وتقديم خطابات الضمان المصرفية، وتمويل عمليات التجارة الخارجية.</a:t>
            </a:r>
          </a:p>
          <a:p>
            <a:pPr marL="342900" indent="-342900">
              <a:lnSpc>
                <a:spcPct val="115000"/>
              </a:lnSpc>
              <a:spcAft>
                <a:spcPts val="1000"/>
              </a:spcAft>
              <a:buFont typeface="Arial" pitchFamily="34" charset="0"/>
              <a:buChar char="•"/>
            </a:pPr>
            <a:r>
              <a:rPr lang="ar-IQ" sz="2000" b="1" dirty="0">
                <a:ea typeface="Calibri"/>
              </a:rPr>
              <a:t>التعامل بالعملات الأجنبية بيعاً وشراءً وبيع وشراء الشيكات السياحية والحوالات الداخلية والخارجية.</a:t>
            </a:r>
          </a:p>
          <a:p>
            <a:pPr marL="342900" indent="-342900">
              <a:lnSpc>
                <a:spcPct val="115000"/>
              </a:lnSpc>
              <a:spcAft>
                <a:spcPts val="1000"/>
              </a:spcAft>
              <a:buFont typeface="Arial" pitchFamily="34" charset="0"/>
              <a:buChar char="•"/>
            </a:pPr>
            <a:r>
              <a:rPr lang="ar-IQ" sz="2000" b="1" dirty="0">
                <a:ea typeface="Calibri"/>
              </a:rPr>
              <a:t>القيام بعمليات الإصدار الأولى للأسهم والسندات للشركات المساهمة.</a:t>
            </a:r>
          </a:p>
          <a:p>
            <a:pPr marL="342900" indent="-342900">
              <a:lnSpc>
                <a:spcPct val="115000"/>
              </a:lnSpc>
              <a:spcAft>
                <a:spcPts val="1000"/>
              </a:spcAft>
              <a:buFont typeface="Arial" pitchFamily="34" charset="0"/>
              <a:buChar char="•"/>
            </a:pPr>
            <a:r>
              <a:rPr lang="ar-IQ" sz="2000" b="1" dirty="0">
                <a:ea typeface="Calibri"/>
              </a:rPr>
              <a:t>تأجير الصناديق الآمنـة لعملائها لحفظ المستندات والمجوهرات.</a:t>
            </a:r>
          </a:p>
          <a:p>
            <a:pPr>
              <a:lnSpc>
                <a:spcPct val="115000"/>
              </a:lnSpc>
              <a:spcAft>
                <a:spcPts val="1000"/>
              </a:spcAft>
            </a:pPr>
            <a:endParaRPr lang="ar-IQ" b="1" dirty="0" smtClean="0">
              <a:solidFill>
                <a:srgbClr val="FF0000"/>
              </a:solidFill>
              <a:ea typeface="Calibri"/>
              <a:cs typeface="Arial"/>
            </a:endParaRPr>
          </a:p>
          <a:p>
            <a:pPr algn="ctr">
              <a:lnSpc>
                <a:spcPct val="115000"/>
              </a:lnSpc>
              <a:spcAft>
                <a:spcPts val="1000"/>
              </a:spcAft>
            </a:pPr>
            <a:endParaRPr lang="ar-IQ" sz="2800" b="1" dirty="0">
              <a:solidFill>
                <a:srgbClr val="FF0000"/>
              </a:solidFill>
              <a:ea typeface="Calibri"/>
              <a:cs typeface="Arial"/>
            </a:endParaRPr>
          </a:p>
          <a:p>
            <a:pPr algn="ctr">
              <a:lnSpc>
                <a:spcPct val="115000"/>
              </a:lnSpc>
              <a:spcAft>
                <a:spcPts val="1000"/>
              </a:spcAft>
            </a:pPr>
            <a:endParaRPr lang="ar-IQ" sz="2800" b="1" dirty="0" smtClean="0">
              <a:solidFill>
                <a:srgbClr val="FF0000"/>
              </a:solidFill>
              <a:ea typeface="Calibri"/>
              <a:cs typeface="Arial"/>
            </a:endParaRPr>
          </a:p>
          <a:p>
            <a:pPr algn="ctr">
              <a:lnSpc>
                <a:spcPct val="115000"/>
              </a:lnSpc>
              <a:spcAft>
                <a:spcPts val="1000"/>
              </a:spcAft>
            </a:pPr>
            <a:endParaRPr lang="ar-IQ" sz="2800" b="1" dirty="0">
              <a:solidFill>
                <a:srgbClr val="FF0000"/>
              </a:solidFill>
              <a:ea typeface="Calibri"/>
              <a:cs typeface="Arial"/>
            </a:endParaRPr>
          </a:p>
          <a:p>
            <a:pPr algn="ctr">
              <a:lnSpc>
                <a:spcPct val="115000"/>
              </a:lnSpc>
              <a:spcAft>
                <a:spcPts val="1000"/>
              </a:spcAft>
            </a:pPr>
            <a:endParaRPr lang="ar-IQ" sz="2800" b="1" dirty="0" smtClean="0">
              <a:solidFill>
                <a:srgbClr val="FF0000"/>
              </a:solidFill>
              <a:ea typeface="Calibri"/>
              <a:cs typeface="Arial"/>
            </a:endParaRPr>
          </a:p>
          <a:p>
            <a:pPr algn="ctr">
              <a:lnSpc>
                <a:spcPct val="115000"/>
              </a:lnSpc>
              <a:spcAft>
                <a:spcPts val="1000"/>
              </a:spcAft>
            </a:pPr>
            <a:endParaRPr lang="ar-IQ" sz="2800" b="1" dirty="0">
              <a:solidFill>
                <a:srgbClr val="FF0000"/>
              </a:solidFill>
              <a:ea typeface="Calibri"/>
              <a:cs typeface="Arial"/>
            </a:endParaRPr>
          </a:p>
          <a:p>
            <a:pPr algn="ctr">
              <a:lnSpc>
                <a:spcPct val="115000"/>
              </a:lnSpc>
              <a:spcAft>
                <a:spcPts val="1000"/>
              </a:spcAft>
            </a:pPr>
            <a:endParaRPr lang="ar-IQ" sz="2800" b="1" dirty="0" smtClean="0">
              <a:solidFill>
                <a:srgbClr val="FF0000"/>
              </a:solidFill>
              <a:ea typeface="Calibri"/>
              <a:cs typeface="Arial"/>
            </a:endParaRPr>
          </a:p>
          <a:p>
            <a:pPr algn="ctr">
              <a:lnSpc>
                <a:spcPct val="115000"/>
              </a:lnSpc>
              <a:spcAft>
                <a:spcPts val="1000"/>
              </a:spcAft>
            </a:pPr>
            <a:endParaRPr lang="ar-IQ" sz="2800" b="1" dirty="0">
              <a:solidFill>
                <a:srgbClr val="FF0000"/>
              </a:solidFill>
              <a:ea typeface="Calibri"/>
              <a:cs typeface="Arial"/>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5</a:t>
            </a:fld>
            <a:endParaRPr lang="ar-IQ" sz="1800" b="1" dirty="0">
              <a:solidFill>
                <a:prstClr val="black"/>
              </a:solidFill>
            </a:endParaRPr>
          </a:p>
        </p:txBody>
      </p:sp>
    </p:spTree>
    <p:extLst>
      <p:ext uri="{BB962C8B-B14F-4D97-AF65-F5344CB8AC3E}">
        <p14:creationId xmlns:p14="http://schemas.microsoft.com/office/powerpoint/2010/main" val="6573864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50</a:t>
            </a:fld>
            <a:endParaRPr lang="ar-IQ" sz="1800" b="1" dirty="0">
              <a:solidFill>
                <a:prstClr val="black"/>
              </a:solidFill>
            </a:endParaRPr>
          </a:p>
        </p:txBody>
      </p:sp>
      <p:sp>
        <p:nvSpPr>
          <p:cNvPr id="2" name="TextBox 1"/>
          <p:cNvSpPr txBox="1"/>
          <p:nvPr/>
        </p:nvSpPr>
        <p:spPr>
          <a:xfrm>
            <a:off x="107504" y="188640"/>
            <a:ext cx="8784976" cy="6012736"/>
          </a:xfrm>
          <a:prstGeom prst="rect">
            <a:avLst/>
          </a:prstGeom>
          <a:noFill/>
        </p:spPr>
        <p:txBody>
          <a:bodyPr wrap="square" rtlCol="1">
            <a:spAutoFit/>
          </a:bodyPr>
          <a:lstStyle/>
          <a:p>
            <a:pPr algn="ctr">
              <a:lnSpc>
                <a:spcPct val="115000"/>
              </a:lnSpc>
              <a:spcAft>
                <a:spcPts val="1000"/>
              </a:spcAft>
              <a:tabLst>
                <a:tab pos="1933575" algn="l"/>
              </a:tabLst>
            </a:pPr>
            <a:r>
              <a:rPr lang="ar-IQ" sz="2400" b="1" dirty="0" smtClean="0">
                <a:solidFill>
                  <a:srgbClr val="FF0000"/>
                </a:solidFill>
                <a:ea typeface="Calibri"/>
                <a:cs typeface="Times New Roman"/>
              </a:rPr>
              <a:t>التمارين  </a:t>
            </a:r>
          </a:p>
          <a:p>
            <a:pPr>
              <a:lnSpc>
                <a:spcPct val="115000"/>
              </a:lnSpc>
              <a:spcAft>
                <a:spcPts val="1000"/>
              </a:spcAft>
              <a:tabLst>
                <a:tab pos="1933575" algn="l"/>
              </a:tabLst>
            </a:pPr>
            <a:r>
              <a:rPr lang="ar-IQ" b="1" dirty="0">
                <a:ea typeface="Calibri"/>
                <a:cs typeface="Times New Roman"/>
              </a:rPr>
              <a:t>تمرين </a:t>
            </a:r>
            <a:r>
              <a:rPr lang="ar-IQ" b="1" dirty="0" smtClean="0">
                <a:ea typeface="Calibri"/>
                <a:cs typeface="Times New Roman"/>
              </a:rPr>
              <a:t>1</a:t>
            </a:r>
            <a:endParaRPr lang="ar-IQ" b="1" dirty="0">
              <a:ea typeface="Calibri"/>
              <a:cs typeface="Times New Roman"/>
            </a:endParaRPr>
          </a:p>
          <a:p>
            <a:pPr>
              <a:lnSpc>
                <a:spcPct val="115000"/>
              </a:lnSpc>
              <a:spcAft>
                <a:spcPts val="1000"/>
              </a:spcAft>
              <a:tabLst>
                <a:tab pos="1933575" algn="l"/>
              </a:tabLst>
            </a:pPr>
            <a:r>
              <a:rPr lang="ar-IQ" b="1" dirty="0">
                <a:ea typeface="Calibri"/>
                <a:cs typeface="Times New Roman"/>
              </a:rPr>
              <a:t>فيما يلي  العمليات التي تمت في شعبة الحسابات الجارية في مصرف الرافدين فرع الاعظمية خلال شهر كانون الاول :</a:t>
            </a:r>
          </a:p>
          <a:p>
            <a:pPr>
              <a:lnSpc>
                <a:spcPct val="115000"/>
              </a:lnSpc>
              <a:spcAft>
                <a:spcPts val="1000"/>
              </a:spcAft>
              <a:tabLst>
                <a:tab pos="1933575" algn="l"/>
              </a:tabLst>
            </a:pPr>
            <a:r>
              <a:rPr lang="ar-IQ" b="1" dirty="0">
                <a:ea typeface="Calibri"/>
                <a:cs typeface="Times New Roman"/>
              </a:rPr>
              <a:t>1-	راجع محمد احد زبائن المصرف وقام بإيداع مبلغ 1000000 دينار في حسابه الجاري الدائن لدى المصرف.</a:t>
            </a:r>
          </a:p>
          <a:p>
            <a:pPr>
              <a:lnSpc>
                <a:spcPct val="115000"/>
              </a:lnSpc>
              <a:spcAft>
                <a:spcPts val="1000"/>
              </a:spcAft>
              <a:tabLst>
                <a:tab pos="1933575" algn="l"/>
              </a:tabLst>
            </a:pPr>
            <a:r>
              <a:rPr lang="ar-IQ" b="1" dirty="0">
                <a:ea typeface="Calibri"/>
                <a:cs typeface="Times New Roman"/>
              </a:rPr>
              <a:t>2-	قامت احدى شركات القطاع الخاص </a:t>
            </a:r>
            <a:r>
              <a:rPr lang="ar-IQ" b="1" dirty="0" err="1">
                <a:ea typeface="Calibri"/>
                <a:cs typeface="Times New Roman"/>
              </a:rPr>
              <a:t>بايداع</a:t>
            </a:r>
            <a:r>
              <a:rPr lang="ar-IQ" b="1" dirty="0">
                <a:ea typeface="Calibri"/>
                <a:cs typeface="Times New Roman"/>
              </a:rPr>
              <a:t> 500000 دينار بموجب شيكات مسحوبة على احدى شركات القطاع المختلط علما ان كلا الشركتين  لديهما حساب جاري دائن لدى نفس الفرع.</a:t>
            </a:r>
          </a:p>
          <a:p>
            <a:pPr>
              <a:lnSpc>
                <a:spcPct val="115000"/>
              </a:lnSpc>
              <a:spcAft>
                <a:spcPts val="1000"/>
              </a:spcAft>
              <a:tabLst>
                <a:tab pos="1933575" algn="l"/>
              </a:tabLst>
            </a:pPr>
            <a:r>
              <a:rPr lang="ar-IQ" b="1" dirty="0">
                <a:ea typeface="Calibri"/>
                <a:cs typeface="Times New Roman"/>
              </a:rPr>
              <a:t>3-	قامت احدى الجمعيات التعاونية بسحب مبلغ 1500000 دينار من حسابها الجاري الدائن لدى المصرف.</a:t>
            </a:r>
          </a:p>
          <a:p>
            <a:pPr>
              <a:lnSpc>
                <a:spcPct val="115000"/>
              </a:lnSpc>
              <a:spcAft>
                <a:spcPts val="1000"/>
              </a:spcAft>
              <a:tabLst>
                <a:tab pos="1933575" algn="l"/>
              </a:tabLst>
            </a:pPr>
            <a:r>
              <a:rPr lang="ar-IQ" b="1" dirty="0">
                <a:ea typeface="Calibri"/>
                <a:cs typeface="Times New Roman"/>
              </a:rPr>
              <a:t>4-	تم ايداع مبلغ 200000 دينار من قبل الزبون محسن في حسابه الجاري المدين لدى المصرف بموجب صك مسحوب على الحساب الجاري الدائن الزبون خليل في فرع البنوك.</a:t>
            </a:r>
          </a:p>
          <a:p>
            <a:pPr>
              <a:lnSpc>
                <a:spcPct val="115000"/>
              </a:lnSpc>
              <a:spcAft>
                <a:spcPts val="1000"/>
              </a:spcAft>
              <a:tabLst>
                <a:tab pos="1933575" algn="l"/>
              </a:tabLst>
            </a:pPr>
            <a:r>
              <a:rPr lang="ar-IQ" b="1" dirty="0">
                <a:ea typeface="Calibri"/>
                <a:cs typeface="Times New Roman"/>
              </a:rPr>
              <a:t>5-	استحقت فوائد على الحساب الجاري المدين للزبون محسن بلغ مجموعها 35000 دينار واجري اللازم من قبل المصرف.</a:t>
            </a:r>
          </a:p>
          <a:p>
            <a:pPr>
              <a:lnSpc>
                <a:spcPct val="115000"/>
              </a:lnSpc>
              <a:spcAft>
                <a:spcPts val="1000"/>
              </a:spcAft>
              <a:tabLst>
                <a:tab pos="1933575" algn="l"/>
              </a:tabLst>
            </a:pPr>
            <a:r>
              <a:rPr lang="ar-IQ" b="1" dirty="0">
                <a:ea typeface="Calibri"/>
                <a:cs typeface="Times New Roman"/>
              </a:rPr>
              <a:t>المطلوب </a:t>
            </a:r>
          </a:p>
          <a:p>
            <a:pPr>
              <a:lnSpc>
                <a:spcPct val="115000"/>
              </a:lnSpc>
              <a:spcAft>
                <a:spcPts val="1000"/>
              </a:spcAft>
              <a:tabLst>
                <a:tab pos="1933575" algn="l"/>
              </a:tabLst>
            </a:pPr>
            <a:r>
              <a:rPr lang="ar-IQ" b="1" dirty="0">
                <a:ea typeface="Calibri"/>
                <a:cs typeface="Times New Roman"/>
              </a:rPr>
              <a:t>تسجيل قيود اليومية اللازمة في سجلات مصرف الرافدين فرع الاعظمية .</a:t>
            </a:r>
          </a:p>
          <a:p>
            <a:pPr>
              <a:lnSpc>
                <a:spcPct val="115000"/>
              </a:lnSpc>
              <a:spcAft>
                <a:spcPts val="1000"/>
              </a:spcAft>
              <a:tabLst>
                <a:tab pos="1933575" algn="l"/>
              </a:tabLst>
            </a:pPr>
            <a:endParaRPr lang="ar-IQ" sz="2400" b="1" dirty="0">
              <a:solidFill>
                <a:srgbClr val="FF0000"/>
              </a:solidFill>
              <a:ea typeface="Calibri"/>
              <a:cs typeface="Times New Roman"/>
            </a:endParaRPr>
          </a:p>
        </p:txBody>
      </p:sp>
    </p:spTree>
    <p:extLst>
      <p:ext uri="{BB962C8B-B14F-4D97-AF65-F5344CB8AC3E}">
        <p14:creationId xmlns:p14="http://schemas.microsoft.com/office/powerpoint/2010/main" val="39333150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51</a:t>
            </a:fld>
            <a:endParaRPr lang="ar-IQ" sz="1800" b="1" dirty="0">
              <a:solidFill>
                <a:prstClr val="black"/>
              </a:solidFill>
            </a:endParaRPr>
          </a:p>
        </p:txBody>
      </p:sp>
      <p:sp>
        <p:nvSpPr>
          <p:cNvPr id="2" name="TextBox 1"/>
          <p:cNvSpPr txBox="1"/>
          <p:nvPr/>
        </p:nvSpPr>
        <p:spPr>
          <a:xfrm>
            <a:off x="107504" y="188640"/>
            <a:ext cx="8784976" cy="5830314"/>
          </a:xfrm>
          <a:prstGeom prst="rect">
            <a:avLst/>
          </a:prstGeom>
          <a:noFill/>
        </p:spPr>
        <p:txBody>
          <a:bodyPr wrap="square" rtlCol="1">
            <a:spAutoFit/>
          </a:bodyPr>
          <a:lstStyle/>
          <a:p>
            <a:pPr algn="ctr">
              <a:lnSpc>
                <a:spcPct val="115000"/>
              </a:lnSpc>
              <a:spcAft>
                <a:spcPts val="1000"/>
              </a:spcAft>
              <a:tabLst>
                <a:tab pos="1933575" algn="l"/>
              </a:tabLst>
            </a:pPr>
            <a:r>
              <a:rPr lang="ar-IQ" sz="2400" b="1" dirty="0" smtClean="0">
                <a:solidFill>
                  <a:srgbClr val="FF0000"/>
                </a:solidFill>
                <a:ea typeface="Calibri"/>
                <a:cs typeface="Times New Roman"/>
              </a:rPr>
              <a:t>التمارين  </a:t>
            </a:r>
          </a:p>
          <a:p>
            <a:pPr>
              <a:lnSpc>
                <a:spcPct val="115000"/>
              </a:lnSpc>
              <a:spcAft>
                <a:spcPts val="1000"/>
              </a:spcAft>
            </a:pPr>
            <a:r>
              <a:rPr lang="ar-IQ" sz="2400" b="1" u="sng" dirty="0">
                <a:ea typeface="Calibri"/>
              </a:rPr>
              <a:t>تمرين </a:t>
            </a:r>
            <a:r>
              <a:rPr lang="ar-IQ" sz="2400" b="1" u="sng" dirty="0" smtClean="0">
                <a:ea typeface="Calibri"/>
              </a:rPr>
              <a:t>2</a:t>
            </a:r>
            <a:endParaRPr lang="en-US" sz="2400" dirty="0">
              <a:ea typeface="Calibri"/>
              <a:cs typeface="Arial"/>
            </a:endParaRPr>
          </a:p>
          <a:p>
            <a:pPr algn="just">
              <a:lnSpc>
                <a:spcPct val="115000"/>
              </a:lnSpc>
              <a:spcAft>
                <a:spcPts val="1000"/>
              </a:spcAft>
            </a:pPr>
            <a:r>
              <a:rPr lang="ar-IQ" sz="2400" dirty="0">
                <a:ea typeface="Calibri"/>
              </a:rPr>
              <a:t>في 1</a:t>
            </a:r>
            <a:r>
              <a:rPr lang="en-US" sz="2400" dirty="0">
                <a:ea typeface="Calibri"/>
                <a:cs typeface="Arial"/>
              </a:rPr>
              <a:t>/ </a:t>
            </a:r>
            <a:r>
              <a:rPr lang="ar-IQ" sz="2400" dirty="0">
                <a:ea typeface="Calibri"/>
              </a:rPr>
              <a:t>1 راجع مصطفى احد زبائن مصرف الرافدين فرع البياع وقام بإيداع مبلغ 5000000 دينار كوديعة ثابتة ولمدة 6 اشهر 9.5%.</a:t>
            </a:r>
            <a:endParaRPr lang="en-US" sz="2400" dirty="0">
              <a:ea typeface="Calibri"/>
              <a:cs typeface="Arial"/>
            </a:endParaRPr>
          </a:p>
          <a:p>
            <a:pPr algn="just">
              <a:lnSpc>
                <a:spcPct val="115000"/>
              </a:lnSpc>
              <a:spcAft>
                <a:spcPts val="1000"/>
              </a:spcAft>
            </a:pPr>
            <a:r>
              <a:rPr lang="ar-IQ" sz="2400" dirty="0">
                <a:ea typeface="Calibri"/>
              </a:rPr>
              <a:t>المطلوب – اجراء القيود المحاسبية اللازمة في مصرف الرافدين فرع البياع وبافتراض :</a:t>
            </a:r>
            <a:endParaRPr lang="en-US" sz="2400" dirty="0">
              <a:ea typeface="Calibri"/>
              <a:cs typeface="Arial"/>
            </a:endParaRPr>
          </a:p>
          <a:p>
            <a:pPr marL="342900" lvl="0" indent="-342900" algn="just">
              <a:lnSpc>
                <a:spcPct val="115000"/>
              </a:lnSpc>
              <a:buFont typeface="+mj-lt"/>
              <a:buAutoNum type="arabicParenR"/>
            </a:pPr>
            <a:r>
              <a:rPr lang="ar-IQ" sz="2400" dirty="0">
                <a:ea typeface="Calibri"/>
              </a:rPr>
              <a:t>انه بتاريخ 1</a:t>
            </a:r>
            <a:r>
              <a:rPr lang="en-US" sz="2400" dirty="0">
                <a:ea typeface="Calibri"/>
                <a:cs typeface="Arial"/>
              </a:rPr>
              <a:t>/</a:t>
            </a:r>
            <a:r>
              <a:rPr lang="ar-IQ" sz="2400" dirty="0">
                <a:ea typeface="Calibri"/>
              </a:rPr>
              <a:t> 7 راجع الزبون المصرف وطلب صرف الوديعة مع الفوائد واضافة مبلغها الى حساب التوفير الخاص به لدى نفس المصرف وقد اجري اللازم من قبل المصرف.</a:t>
            </a:r>
            <a:endParaRPr lang="en-US" sz="2400" dirty="0">
              <a:ea typeface="Calibri"/>
              <a:cs typeface="Arial"/>
            </a:endParaRPr>
          </a:p>
          <a:p>
            <a:pPr marL="342900" lvl="0" indent="-342900" algn="just">
              <a:lnSpc>
                <a:spcPct val="115000"/>
              </a:lnSpc>
              <a:spcAft>
                <a:spcPts val="1000"/>
              </a:spcAft>
              <a:buFont typeface="+mj-lt"/>
              <a:buAutoNum type="arabicParenR"/>
            </a:pPr>
            <a:r>
              <a:rPr lang="ar-IQ" sz="2400" dirty="0">
                <a:ea typeface="Calibri"/>
              </a:rPr>
              <a:t>بافتراض ان الزبون وعند مراجعته المصرف بتاريخ 1</a:t>
            </a:r>
            <a:r>
              <a:rPr lang="en-US" sz="2400" dirty="0">
                <a:ea typeface="Calibri"/>
                <a:cs typeface="Arial"/>
              </a:rPr>
              <a:t>/ </a:t>
            </a:r>
            <a:r>
              <a:rPr lang="ar-IQ" sz="2400" dirty="0">
                <a:ea typeface="Calibri"/>
              </a:rPr>
              <a:t>7 طلب تجديد الوديعة مع الفوائد لمدة 6 اشهر اخرى , وفي تاريخ 31</a:t>
            </a:r>
            <a:r>
              <a:rPr lang="en-US" sz="2400" dirty="0">
                <a:ea typeface="Calibri"/>
                <a:cs typeface="Arial"/>
              </a:rPr>
              <a:t>/</a:t>
            </a:r>
            <a:r>
              <a:rPr lang="ar-IQ" sz="2400" dirty="0">
                <a:ea typeface="Calibri"/>
              </a:rPr>
              <a:t> 12 صرفت الوديعة مع الفوائد نقدا له من قبل المصرف.</a:t>
            </a:r>
            <a:endParaRPr lang="en-US" sz="2400" dirty="0">
              <a:ea typeface="Calibri"/>
              <a:cs typeface="Arial"/>
            </a:endParaRPr>
          </a:p>
          <a:p>
            <a:pPr>
              <a:lnSpc>
                <a:spcPct val="115000"/>
              </a:lnSpc>
              <a:spcAft>
                <a:spcPts val="1000"/>
              </a:spcAft>
              <a:tabLst>
                <a:tab pos="1933575" algn="l"/>
              </a:tabLst>
            </a:pPr>
            <a:endParaRPr lang="ar-IQ" sz="2400" b="1" dirty="0">
              <a:solidFill>
                <a:srgbClr val="FF0000"/>
              </a:solidFill>
              <a:ea typeface="Calibri"/>
              <a:cs typeface="Times New Roman"/>
            </a:endParaRPr>
          </a:p>
        </p:txBody>
      </p:sp>
    </p:spTree>
    <p:extLst>
      <p:ext uri="{BB962C8B-B14F-4D97-AF65-F5344CB8AC3E}">
        <p14:creationId xmlns:p14="http://schemas.microsoft.com/office/powerpoint/2010/main" val="26000037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52</a:t>
            </a:fld>
            <a:endParaRPr lang="ar-IQ" sz="1800" b="1" dirty="0">
              <a:solidFill>
                <a:prstClr val="black"/>
              </a:solidFill>
            </a:endParaRPr>
          </a:p>
        </p:txBody>
      </p:sp>
      <p:sp>
        <p:nvSpPr>
          <p:cNvPr id="2" name="TextBox 1"/>
          <p:cNvSpPr txBox="1"/>
          <p:nvPr/>
        </p:nvSpPr>
        <p:spPr>
          <a:xfrm>
            <a:off x="107504" y="188640"/>
            <a:ext cx="8784976" cy="5149102"/>
          </a:xfrm>
          <a:prstGeom prst="rect">
            <a:avLst/>
          </a:prstGeom>
          <a:noFill/>
        </p:spPr>
        <p:txBody>
          <a:bodyPr wrap="square" rtlCol="1">
            <a:spAutoFit/>
          </a:bodyPr>
          <a:lstStyle/>
          <a:p>
            <a:pPr algn="ctr">
              <a:lnSpc>
                <a:spcPct val="115000"/>
              </a:lnSpc>
              <a:spcAft>
                <a:spcPts val="1000"/>
              </a:spcAft>
              <a:tabLst>
                <a:tab pos="1933575" algn="l"/>
              </a:tabLst>
            </a:pPr>
            <a:r>
              <a:rPr lang="ar-IQ" sz="2400" b="1" dirty="0" smtClean="0">
                <a:solidFill>
                  <a:srgbClr val="FF0000"/>
                </a:solidFill>
                <a:ea typeface="Calibri"/>
                <a:cs typeface="Times New Roman"/>
              </a:rPr>
              <a:t>التمارين  </a:t>
            </a:r>
          </a:p>
          <a:p>
            <a:pPr algn="just">
              <a:lnSpc>
                <a:spcPct val="115000"/>
              </a:lnSpc>
              <a:spcAft>
                <a:spcPts val="1000"/>
              </a:spcAft>
            </a:pPr>
            <a:r>
              <a:rPr lang="ar-IQ" sz="2400" b="1" u="sng" dirty="0">
                <a:ea typeface="Calibri"/>
              </a:rPr>
              <a:t>تمرين </a:t>
            </a:r>
            <a:r>
              <a:rPr lang="ar-IQ" sz="2400" b="1" u="sng" dirty="0" smtClean="0">
                <a:ea typeface="Calibri"/>
              </a:rPr>
              <a:t>3</a:t>
            </a:r>
            <a:endParaRPr lang="en-US" sz="2400" dirty="0">
              <a:ea typeface="Calibri"/>
              <a:cs typeface="Arial"/>
            </a:endParaRPr>
          </a:p>
          <a:p>
            <a:pPr marL="342900" lvl="0" indent="-342900">
              <a:lnSpc>
                <a:spcPct val="115000"/>
              </a:lnSpc>
              <a:buFont typeface="Symbol"/>
              <a:buChar char=""/>
            </a:pPr>
            <a:r>
              <a:rPr lang="ar-IQ" sz="2400" dirty="0">
                <a:ea typeface="Calibri"/>
              </a:rPr>
              <a:t>في 1</a:t>
            </a:r>
            <a:r>
              <a:rPr lang="en-US" sz="2400" dirty="0">
                <a:ea typeface="Calibri"/>
                <a:cs typeface="Arial"/>
              </a:rPr>
              <a:t>/</a:t>
            </a:r>
            <a:r>
              <a:rPr lang="ar-IQ" sz="2400" dirty="0">
                <a:ea typeface="Calibri"/>
              </a:rPr>
              <a:t> 10 </a:t>
            </a:r>
            <a:r>
              <a:rPr lang="en-US" sz="2400" dirty="0">
                <a:ea typeface="Calibri"/>
                <a:cs typeface="Arial"/>
              </a:rPr>
              <a:t>/</a:t>
            </a:r>
            <a:r>
              <a:rPr lang="ar-IQ" sz="2400" dirty="0">
                <a:ea typeface="Calibri"/>
              </a:rPr>
              <a:t> 2017 راجع  عبد العزيز مصرف الرافدين فرع الحارثية وقام بإيداع مبلغ مليون دينار كوديعة ثابتة وبفائدة 10%.</a:t>
            </a:r>
            <a:endParaRPr lang="en-US" sz="2400" dirty="0">
              <a:ea typeface="Calibri"/>
              <a:cs typeface="Arial"/>
            </a:endParaRPr>
          </a:p>
          <a:p>
            <a:pPr marL="342900" lvl="0" indent="-342900">
              <a:lnSpc>
                <a:spcPct val="115000"/>
              </a:lnSpc>
              <a:buFont typeface="Symbol"/>
              <a:buChar char=""/>
            </a:pPr>
            <a:r>
              <a:rPr lang="ar-IQ" sz="2400" dirty="0">
                <a:ea typeface="Calibri"/>
              </a:rPr>
              <a:t>في 1</a:t>
            </a:r>
            <a:r>
              <a:rPr lang="en-US" sz="2400" dirty="0">
                <a:ea typeface="Calibri"/>
                <a:cs typeface="Arial"/>
              </a:rPr>
              <a:t>/</a:t>
            </a:r>
            <a:r>
              <a:rPr lang="ar-IQ" sz="2400" dirty="0">
                <a:ea typeface="Calibri"/>
              </a:rPr>
              <a:t> 10 </a:t>
            </a:r>
            <a:r>
              <a:rPr lang="en-US" sz="2400" dirty="0">
                <a:ea typeface="Calibri"/>
                <a:cs typeface="Arial"/>
              </a:rPr>
              <a:t>/</a:t>
            </a:r>
            <a:r>
              <a:rPr lang="ar-IQ" sz="2400" dirty="0">
                <a:ea typeface="Calibri"/>
              </a:rPr>
              <a:t> 2018 طلب عبد العزيز  من المصرف سحب الوديعة مع فوائدها واضافة مبلغها الى  حسابه الجاري الدائن لدى نفس المصرف وقد اجري اللازم .</a:t>
            </a:r>
            <a:endParaRPr lang="en-US" sz="2400" dirty="0">
              <a:ea typeface="Calibri"/>
              <a:cs typeface="Arial"/>
            </a:endParaRPr>
          </a:p>
          <a:p>
            <a:pPr marL="457200">
              <a:lnSpc>
                <a:spcPct val="115000"/>
              </a:lnSpc>
            </a:pPr>
            <a:r>
              <a:rPr lang="ar-IQ" sz="2400" dirty="0">
                <a:ea typeface="Calibri"/>
              </a:rPr>
              <a:t>المطلوب- تسجيل قيود اليومية اللازمة في سجلات مصرف الرافدين فرع الحارثية وفي التاريخيين اعلاه. </a:t>
            </a:r>
            <a:endParaRPr lang="en-US" sz="2400" dirty="0">
              <a:ea typeface="Calibri"/>
              <a:cs typeface="Arial"/>
            </a:endParaRPr>
          </a:p>
          <a:p>
            <a:pPr marL="457200">
              <a:lnSpc>
                <a:spcPct val="115000"/>
              </a:lnSpc>
            </a:pPr>
            <a:r>
              <a:rPr lang="ar-IQ" sz="2400" dirty="0">
                <a:ea typeface="Calibri"/>
              </a:rPr>
              <a:t> </a:t>
            </a:r>
            <a:endParaRPr lang="en-US" sz="2400" dirty="0">
              <a:ea typeface="Calibri"/>
              <a:cs typeface="Arial"/>
            </a:endParaRPr>
          </a:p>
          <a:p>
            <a:pPr marL="457200">
              <a:lnSpc>
                <a:spcPct val="115000"/>
              </a:lnSpc>
              <a:spcAft>
                <a:spcPts val="1000"/>
              </a:spcAft>
            </a:pPr>
            <a:r>
              <a:rPr lang="ar-IQ" sz="2400" dirty="0">
                <a:ea typeface="Calibri"/>
              </a:rPr>
              <a:t> </a:t>
            </a:r>
            <a:endParaRPr lang="en-US" sz="2400" dirty="0">
              <a:ea typeface="Calibri"/>
              <a:cs typeface="Arial"/>
            </a:endParaRPr>
          </a:p>
          <a:p>
            <a:pPr>
              <a:lnSpc>
                <a:spcPct val="115000"/>
              </a:lnSpc>
              <a:spcAft>
                <a:spcPts val="1000"/>
              </a:spcAft>
              <a:tabLst>
                <a:tab pos="1933575" algn="l"/>
              </a:tabLst>
            </a:pPr>
            <a:endParaRPr lang="ar-IQ" sz="2400" b="1" dirty="0">
              <a:solidFill>
                <a:srgbClr val="FF0000"/>
              </a:solidFill>
              <a:ea typeface="Calibri"/>
              <a:cs typeface="Times New Roman"/>
            </a:endParaRPr>
          </a:p>
        </p:txBody>
      </p:sp>
    </p:spTree>
    <p:extLst>
      <p:ext uri="{BB962C8B-B14F-4D97-AF65-F5344CB8AC3E}">
        <p14:creationId xmlns:p14="http://schemas.microsoft.com/office/powerpoint/2010/main" val="14173352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53</a:t>
            </a:fld>
            <a:endParaRPr lang="ar-IQ" sz="1800" b="1" dirty="0">
              <a:solidFill>
                <a:prstClr val="black"/>
              </a:solidFill>
            </a:endParaRPr>
          </a:p>
        </p:txBody>
      </p:sp>
      <p:sp>
        <p:nvSpPr>
          <p:cNvPr id="2" name="TextBox 1"/>
          <p:cNvSpPr txBox="1"/>
          <p:nvPr/>
        </p:nvSpPr>
        <p:spPr>
          <a:xfrm>
            <a:off x="107504" y="188640"/>
            <a:ext cx="8784976" cy="6277424"/>
          </a:xfrm>
          <a:prstGeom prst="rect">
            <a:avLst/>
          </a:prstGeom>
          <a:noFill/>
        </p:spPr>
        <p:txBody>
          <a:bodyPr wrap="square" rtlCol="1">
            <a:spAutoFit/>
          </a:bodyPr>
          <a:lstStyle/>
          <a:p>
            <a:pPr algn="ctr">
              <a:lnSpc>
                <a:spcPct val="115000"/>
              </a:lnSpc>
              <a:spcAft>
                <a:spcPts val="1000"/>
              </a:spcAft>
              <a:tabLst>
                <a:tab pos="1933575" algn="l"/>
              </a:tabLst>
            </a:pPr>
            <a:r>
              <a:rPr lang="ar-IQ" sz="2400" b="1" dirty="0" smtClean="0">
                <a:solidFill>
                  <a:srgbClr val="FF0000"/>
                </a:solidFill>
                <a:ea typeface="Calibri"/>
                <a:cs typeface="Times New Roman"/>
              </a:rPr>
              <a:t>التمارين  </a:t>
            </a:r>
          </a:p>
          <a:p>
            <a:pPr>
              <a:lnSpc>
                <a:spcPct val="200000"/>
              </a:lnSpc>
              <a:spcAft>
                <a:spcPts val="1000"/>
              </a:spcAft>
              <a:tabLst>
                <a:tab pos="1933575" algn="l"/>
              </a:tabLst>
            </a:pPr>
            <a:r>
              <a:rPr lang="ar-IQ" sz="2400" b="1" dirty="0" smtClean="0">
                <a:ea typeface="Calibri"/>
                <a:cs typeface="Times New Roman"/>
              </a:rPr>
              <a:t>تمرين4</a:t>
            </a:r>
          </a:p>
          <a:p>
            <a:pPr algn="just">
              <a:lnSpc>
                <a:spcPct val="200000"/>
              </a:lnSpc>
              <a:tabLst>
                <a:tab pos="355600" algn="l"/>
              </a:tabLst>
            </a:pPr>
            <a:r>
              <a:rPr lang="ar-IQ" sz="2400" dirty="0">
                <a:solidFill>
                  <a:prstClr val="black"/>
                </a:solidFill>
                <a:ea typeface="Calibri"/>
              </a:rPr>
              <a:t> </a:t>
            </a:r>
            <a:r>
              <a:rPr lang="ar-IQ" sz="2400" b="1" dirty="0">
                <a:ea typeface="Calibri"/>
                <a:cs typeface="Times New Roman"/>
              </a:rPr>
              <a:t>في 1 </a:t>
            </a:r>
            <a:r>
              <a:rPr lang="en-US" sz="2400" b="1" dirty="0">
                <a:latin typeface="Times New Roman"/>
                <a:ea typeface="Calibri"/>
                <a:cs typeface="Arial"/>
              </a:rPr>
              <a:t>/ </a:t>
            </a:r>
            <a:r>
              <a:rPr lang="ar-IQ" sz="2400" b="1" dirty="0" smtClean="0">
                <a:latin typeface="Times New Roman"/>
                <a:ea typeface="Calibri"/>
                <a:cs typeface="Arial"/>
              </a:rPr>
              <a:t>9</a:t>
            </a:r>
            <a:r>
              <a:rPr lang="en-US" sz="2400" b="1" dirty="0" smtClean="0">
                <a:latin typeface="Times New Roman"/>
                <a:ea typeface="Calibri"/>
                <a:cs typeface="Arial"/>
              </a:rPr>
              <a:t>  </a:t>
            </a:r>
            <a:r>
              <a:rPr lang="en-US" sz="2400" b="1" dirty="0">
                <a:latin typeface="Times New Roman"/>
                <a:ea typeface="Calibri"/>
                <a:cs typeface="Arial"/>
              </a:rPr>
              <a:t>/</a:t>
            </a:r>
            <a:r>
              <a:rPr lang="ar-IQ" sz="2400" b="1" dirty="0">
                <a:ea typeface="Calibri"/>
                <a:cs typeface="Times New Roman"/>
              </a:rPr>
              <a:t>2017 قام الزبون لؤي بإيداع مبلغ 25,000,000 دينار كوديعة ثابتة في مصرف الرافدين فرع المنصور وبفائدة 6% وفي 1</a:t>
            </a:r>
            <a:r>
              <a:rPr lang="en-US" sz="2400" b="1" dirty="0">
                <a:latin typeface="Times New Roman"/>
                <a:ea typeface="Calibri"/>
                <a:cs typeface="Arial"/>
              </a:rPr>
              <a:t> /</a:t>
            </a:r>
            <a:r>
              <a:rPr lang="ar-IQ" sz="2400" b="1" dirty="0">
                <a:ea typeface="Calibri"/>
                <a:cs typeface="Times New Roman"/>
              </a:rPr>
              <a:t> 9 </a:t>
            </a:r>
            <a:r>
              <a:rPr lang="en-US" sz="2400" b="1" dirty="0">
                <a:latin typeface="Times New Roman"/>
                <a:ea typeface="Calibri"/>
                <a:cs typeface="Arial"/>
              </a:rPr>
              <a:t>/</a:t>
            </a:r>
            <a:r>
              <a:rPr lang="ar-IQ" sz="2400" b="1" dirty="0">
                <a:ea typeface="Calibri"/>
                <a:cs typeface="Times New Roman"/>
              </a:rPr>
              <a:t> 2018 طلب الزبون لؤي من المصرف سحب الوديعة مع فوائدها واضافة مبلغها الى حسابه الدائن لدى نفس المصرف.</a:t>
            </a:r>
            <a:endParaRPr lang="en-US" sz="2400" dirty="0">
              <a:ea typeface="Calibri"/>
              <a:cs typeface="Arial"/>
            </a:endParaRPr>
          </a:p>
          <a:p>
            <a:pPr>
              <a:lnSpc>
                <a:spcPct val="200000"/>
              </a:lnSpc>
              <a:spcAft>
                <a:spcPts val="1000"/>
              </a:spcAft>
            </a:pPr>
            <a:r>
              <a:rPr lang="ar-IQ" sz="2400" b="1" dirty="0">
                <a:ea typeface="Calibri"/>
                <a:cs typeface="Times New Roman"/>
              </a:rPr>
              <a:t> المطلوب- تسجيل القيود المحاسبية اللازمة في سجلات مصرف الرافدين فرع المنصور وللتاريخيين اعلاه.</a:t>
            </a:r>
            <a:endParaRPr lang="en-US" sz="2400" dirty="0">
              <a:ea typeface="Calibri"/>
              <a:cs typeface="Arial"/>
            </a:endParaRPr>
          </a:p>
          <a:p>
            <a:pPr marL="457200">
              <a:lnSpc>
                <a:spcPct val="115000"/>
              </a:lnSpc>
              <a:spcAft>
                <a:spcPts val="1000"/>
              </a:spcAft>
            </a:pPr>
            <a:endParaRPr lang="en-US" sz="2400" dirty="0">
              <a:solidFill>
                <a:prstClr val="black"/>
              </a:solidFill>
              <a:ea typeface="Calibri"/>
              <a:cs typeface="Arial"/>
            </a:endParaRPr>
          </a:p>
          <a:p>
            <a:pPr>
              <a:lnSpc>
                <a:spcPct val="115000"/>
              </a:lnSpc>
              <a:spcAft>
                <a:spcPts val="1000"/>
              </a:spcAft>
              <a:tabLst>
                <a:tab pos="1933575" algn="l"/>
              </a:tabLst>
            </a:pPr>
            <a:endParaRPr lang="ar-IQ" sz="2400" b="1" dirty="0">
              <a:solidFill>
                <a:srgbClr val="FF0000"/>
              </a:solidFill>
              <a:ea typeface="Calibri"/>
              <a:cs typeface="Times New Roman"/>
            </a:endParaRPr>
          </a:p>
        </p:txBody>
      </p:sp>
    </p:spTree>
    <p:extLst>
      <p:ext uri="{BB962C8B-B14F-4D97-AF65-F5344CB8AC3E}">
        <p14:creationId xmlns:p14="http://schemas.microsoft.com/office/powerpoint/2010/main" val="22043662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54</a:t>
            </a:fld>
            <a:endParaRPr lang="ar-IQ" sz="1800" b="1" dirty="0">
              <a:solidFill>
                <a:prstClr val="black"/>
              </a:solidFill>
            </a:endParaRPr>
          </a:p>
        </p:txBody>
      </p:sp>
      <p:sp>
        <p:nvSpPr>
          <p:cNvPr id="2" name="TextBox 1"/>
          <p:cNvSpPr txBox="1"/>
          <p:nvPr/>
        </p:nvSpPr>
        <p:spPr>
          <a:xfrm>
            <a:off x="107504" y="188640"/>
            <a:ext cx="8784976" cy="5610767"/>
          </a:xfrm>
          <a:prstGeom prst="rect">
            <a:avLst/>
          </a:prstGeom>
          <a:noFill/>
        </p:spPr>
        <p:txBody>
          <a:bodyPr wrap="square" rtlCol="1">
            <a:spAutoFit/>
          </a:bodyPr>
          <a:lstStyle/>
          <a:p>
            <a:pPr algn="ctr">
              <a:lnSpc>
                <a:spcPct val="115000"/>
              </a:lnSpc>
              <a:spcAft>
                <a:spcPts val="1000"/>
              </a:spcAft>
              <a:tabLst>
                <a:tab pos="1933575" algn="l"/>
              </a:tabLst>
            </a:pPr>
            <a:r>
              <a:rPr lang="ar-IQ" sz="2400" b="1" dirty="0" smtClean="0">
                <a:solidFill>
                  <a:srgbClr val="FF0000"/>
                </a:solidFill>
                <a:ea typeface="Calibri"/>
                <a:cs typeface="Times New Roman"/>
              </a:rPr>
              <a:t>التمارين  </a:t>
            </a:r>
          </a:p>
          <a:p>
            <a:pPr>
              <a:lnSpc>
                <a:spcPct val="200000"/>
              </a:lnSpc>
              <a:spcAft>
                <a:spcPts val="1000"/>
              </a:spcAft>
              <a:tabLst>
                <a:tab pos="1933575" algn="l"/>
              </a:tabLst>
            </a:pPr>
            <a:r>
              <a:rPr lang="ar-IQ" sz="2400" b="1" dirty="0" smtClean="0">
                <a:solidFill>
                  <a:prstClr val="black"/>
                </a:solidFill>
                <a:ea typeface="Calibri"/>
                <a:cs typeface="Times New Roman"/>
              </a:rPr>
              <a:t>تمرين5</a:t>
            </a:r>
          </a:p>
          <a:p>
            <a:pPr algn="just">
              <a:lnSpc>
                <a:spcPct val="115000"/>
              </a:lnSpc>
              <a:spcAft>
                <a:spcPts val="1000"/>
              </a:spcAft>
            </a:pPr>
            <a:r>
              <a:rPr lang="ar-IQ" sz="2400" dirty="0">
                <a:solidFill>
                  <a:prstClr val="black"/>
                </a:solidFill>
                <a:ea typeface="Calibri"/>
              </a:rPr>
              <a:t> </a:t>
            </a:r>
            <a:r>
              <a:rPr lang="ar-IQ" sz="2400" b="1" dirty="0">
                <a:ea typeface="Calibri"/>
              </a:rPr>
              <a:t>في 1</a:t>
            </a:r>
            <a:r>
              <a:rPr lang="en-US" sz="2400" b="1" dirty="0">
                <a:ea typeface="Calibri"/>
                <a:cs typeface="Arial"/>
              </a:rPr>
              <a:t>/</a:t>
            </a:r>
            <a:r>
              <a:rPr lang="en-US" sz="2400" b="1" dirty="0">
                <a:latin typeface="Arial"/>
                <a:ea typeface="Calibri"/>
                <a:cs typeface="Arial"/>
              </a:rPr>
              <a:t> </a:t>
            </a:r>
            <a:r>
              <a:rPr lang="ar-IQ" sz="2400" b="1" dirty="0" smtClean="0">
                <a:latin typeface="Arial"/>
                <a:ea typeface="Calibri"/>
              </a:rPr>
              <a:t>4 </a:t>
            </a:r>
            <a:r>
              <a:rPr lang="en-US" sz="2400" b="1" dirty="0">
                <a:ea typeface="Calibri"/>
                <a:cs typeface="Arial"/>
              </a:rPr>
              <a:t>/</a:t>
            </a:r>
            <a:r>
              <a:rPr lang="ar-IQ" sz="2400" b="1" dirty="0">
                <a:ea typeface="Calibri"/>
              </a:rPr>
              <a:t> 2017 راجع عبد الرحمن مصرف الرافدين فرع الحارثية وقام بإيداع مبلغ 12,000,000, دينار كوديعة ثابتة وبفائدة 10%, و في 1</a:t>
            </a:r>
            <a:r>
              <a:rPr lang="en-US" sz="2400" b="1" dirty="0">
                <a:ea typeface="Calibri"/>
                <a:cs typeface="Arial"/>
              </a:rPr>
              <a:t>/</a:t>
            </a:r>
            <a:r>
              <a:rPr lang="en-US" sz="2400" b="1" dirty="0">
                <a:latin typeface="Arial"/>
                <a:ea typeface="Calibri"/>
                <a:cs typeface="Arial"/>
              </a:rPr>
              <a:t> </a:t>
            </a:r>
            <a:r>
              <a:rPr lang="ar-IQ" sz="2400" b="1" dirty="0" smtClean="0">
                <a:latin typeface="Arial"/>
                <a:ea typeface="Calibri"/>
              </a:rPr>
              <a:t>4 </a:t>
            </a:r>
            <a:r>
              <a:rPr lang="en-US" sz="2400" b="1" dirty="0">
                <a:ea typeface="Calibri"/>
                <a:cs typeface="Arial"/>
              </a:rPr>
              <a:t>/</a:t>
            </a:r>
            <a:r>
              <a:rPr lang="ar-IQ" sz="2400" b="1" dirty="0">
                <a:ea typeface="Calibri"/>
              </a:rPr>
              <a:t> 2018 طلب من المصرف سحب الوديعة مع فوائدها واضافة مبلغها الى  حسابه الجاري الدائن لدى نفس المصرف وقد اجري اللازم .</a:t>
            </a:r>
            <a:endParaRPr lang="en-US" sz="2400" dirty="0">
              <a:ea typeface="Calibri"/>
              <a:cs typeface="Arial"/>
            </a:endParaRPr>
          </a:p>
          <a:p>
            <a:pPr algn="just"/>
            <a:r>
              <a:rPr lang="ar-IQ" sz="2400" b="1" dirty="0">
                <a:ea typeface="Calibri"/>
              </a:rPr>
              <a:t>المطلوب- تسجيل قيود اليومية اللازمة في سجلات مصرف الرافدين فرع الحارثية وفي التاريخيين اعلاه. </a:t>
            </a:r>
            <a:endParaRPr lang="en-US" sz="2400" dirty="0"/>
          </a:p>
          <a:p>
            <a:pPr algn="just"/>
            <a:r>
              <a:rPr lang="ar-IQ" sz="2400" b="1" dirty="0">
                <a:ea typeface="Calibri"/>
              </a:rPr>
              <a:t> </a:t>
            </a:r>
            <a:endParaRPr lang="en-US" sz="2400" dirty="0"/>
          </a:p>
          <a:p>
            <a:pPr algn="just">
              <a:lnSpc>
                <a:spcPct val="200000"/>
              </a:lnSpc>
              <a:tabLst>
                <a:tab pos="355600" algn="l"/>
              </a:tabLst>
            </a:pPr>
            <a:endParaRPr lang="en-US" sz="2400" dirty="0">
              <a:solidFill>
                <a:prstClr val="black"/>
              </a:solidFill>
              <a:ea typeface="Calibri"/>
              <a:cs typeface="Arial"/>
            </a:endParaRPr>
          </a:p>
          <a:p>
            <a:pPr>
              <a:lnSpc>
                <a:spcPct val="115000"/>
              </a:lnSpc>
              <a:spcAft>
                <a:spcPts val="1000"/>
              </a:spcAft>
              <a:tabLst>
                <a:tab pos="1933575" algn="l"/>
              </a:tabLst>
            </a:pPr>
            <a:endParaRPr lang="ar-IQ" sz="2400" b="1" dirty="0">
              <a:solidFill>
                <a:srgbClr val="FF0000"/>
              </a:solidFill>
              <a:ea typeface="Calibri"/>
              <a:cs typeface="Times New Roman"/>
            </a:endParaRPr>
          </a:p>
        </p:txBody>
      </p:sp>
    </p:spTree>
    <p:extLst>
      <p:ext uri="{BB962C8B-B14F-4D97-AF65-F5344CB8AC3E}">
        <p14:creationId xmlns:p14="http://schemas.microsoft.com/office/powerpoint/2010/main" val="24739018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5127" name="Subtitle 2"/>
          <p:cNvSpPr txBox="1">
            <a:spLocks/>
          </p:cNvSpPr>
          <p:nvPr/>
        </p:nvSpPr>
        <p:spPr bwMode="auto">
          <a:xfrm>
            <a:off x="5170220" y="3619500"/>
            <a:ext cx="3768969" cy="1943100"/>
          </a:xfrm>
          <a:prstGeom prst="rect">
            <a:avLst/>
          </a:prstGeom>
          <a:noFill/>
          <a:ln w="9525">
            <a:noFill/>
            <a:miter lim="800000"/>
            <a:headEnd/>
            <a:tailEnd/>
          </a:ln>
        </p:spPr>
        <p:txBody>
          <a:bodyPr/>
          <a:lstStyle/>
          <a:p>
            <a:pPr algn="ctr" rtl="0">
              <a:spcBef>
                <a:spcPct val="20000"/>
              </a:spcBef>
              <a:buFont typeface="Arial" pitchFamily="34" charset="0"/>
              <a:buNone/>
            </a:pPr>
            <a:r>
              <a:rPr lang="en-US" sz="2400" dirty="0" smtClean="0">
                <a:solidFill>
                  <a:srgbClr val="013E36"/>
                </a:solidFill>
              </a:rPr>
              <a:t>  </a:t>
            </a:r>
            <a:endParaRPr lang="en-US" sz="2400" dirty="0">
              <a:solidFill>
                <a:srgbClr val="013E36"/>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الخامسة </a:t>
            </a:r>
          </a:p>
          <a:p>
            <a:pPr algn="ctr"/>
            <a:r>
              <a:rPr lang="ar-IQ" sz="2800" b="1" dirty="0" smtClean="0">
                <a:solidFill>
                  <a:srgbClr val="BD13B1"/>
                </a:solidFill>
                <a:cs typeface="PT Bold Heading" pitchFamily="2" charset="-78"/>
              </a:rPr>
              <a:t>الكمبيالات المخصومة والسفتجة المسحوبة على المصرف</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55</a:t>
            </a:fld>
            <a:endParaRPr lang="en-US" sz="1200" dirty="0">
              <a:solidFill>
                <a:prstClr val="white"/>
              </a:solidFill>
            </a:endParaRPr>
          </a:p>
        </p:txBody>
      </p:sp>
      <p:sp>
        <p:nvSpPr>
          <p:cNvPr id="2" name="Footer Placeholder 1"/>
          <p:cNvSpPr>
            <a:spLocks noGrp="1"/>
          </p:cNvSpPr>
          <p:nvPr>
            <p:ph type="ftr" sz="quarter" idx="11"/>
          </p:nvPr>
        </p:nvSpPr>
        <p:spPr>
          <a:xfrm>
            <a:off x="254117" y="6405563"/>
            <a:ext cx="2895600" cy="365125"/>
          </a:xfrm>
        </p:spPr>
        <p:txBody>
          <a:bodyPr/>
          <a:lstStyle/>
          <a:p>
            <a:r>
              <a:rPr lang="ar-IQ" sz="2000" b="1" dirty="0" smtClean="0">
                <a:solidFill>
                  <a:srgbClr val="FF0000"/>
                </a:solidFill>
                <a:cs typeface="DecoType Naskh" pitchFamily="2" charset="-78"/>
              </a:rPr>
              <a:t>اعداد دكتورة امتثال الطائي</a:t>
            </a:r>
            <a:endParaRPr lang="ar-IQ" sz="2000" b="1" dirty="0">
              <a:solidFill>
                <a:srgbClr val="FF0000"/>
              </a:solidFill>
              <a:cs typeface="DecoType Naskh" pitchFamily="2" charset="-78"/>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55</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schemeClr val="tx1"/>
                </a:solidFill>
              </a:rPr>
              <a:pPr algn="ctr"/>
              <a:t>56</a:t>
            </a:fld>
            <a:endParaRPr lang="ar-IQ" sz="1800" b="1" dirty="0">
              <a:solidFill>
                <a:schemeClr val="tx1"/>
              </a:solidFill>
            </a:endParaRPr>
          </a:p>
        </p:txBody>
      </p:sp>
      <p:sp>
        <p:nvSpPr>
          <p:cNvPr id="2" name="TextBox 1"/>
          <p:cNvSpPr txBox="1"/>
          <p:nvPr/>
        </p:nvSpPr>
        <p:spPr>
          <a:xfrm>
            <a:off x="107504" y="188640"/>
            <a:ext cx="8784976" cy="6063198"/>
          </a:xfrm>
          <a:prstGeom prst="rect">
            <a:avLst/>
          </a:prstGeom>
          <a:noFill/>
        </p:spPr>
        <p:txBody>
          <a:bodyPr wrap="square" rtlCol="1">
            <a:spAutoFit/>
          </a:bodyPr>
          <a:lstStyle/>
          <a:p>
            <a:r>
              <a:rPr lang="ar-IQ" sz="2800" b="1" dirty="0">
                <a:solidFill>
                  <a:srgbClr val="FF0000"/>
                </a:solidFill>
              </a:rPr>
              <a:t>- خصم الاوراق التجارية وتحصيلها </a:t>
            </a:r>
          </a:p>
          <a:p>
            <a:r>
              <a:rPr lang="ar-IQ" dirty="0"/>
              <a:t> </a:t>
            </a:r>
            <a:r>
              <a:rPr lang="ar-IQ" sz="2400" b="1" dirty="0">
                <a:cs typeface="+mj-cs"/>
              </a:rPr>
              <a:t>يقوم المصرف بتقديم خدمة خصم الاوراق التجارية لعملائه حيث يقوم بتسديد قيمة الورقة التجارية مقدما الى المستفيد وينتظر لحين موعد استحقاق تسديدها من قبل المدين لاستلام المبلغ ويتقاضى المصرف لقاء هذه الخدمات فائدة وعمولة واي مصاريف اخرى تترتب على عملية الخصم.</a:t>
            </a:r>
          </a:p>
          <a:p>
            <a:r>
              <a:rPr lang="ar-IQ" sz="2400" b="1" dirty="0">
                <a:cs typeface="+mj-cs"/>
              </a:rPr>
              <a:t>المعالجات المحاسبية</a:t>
            </a:r>
          </a:p>
          <a:p>
            <a:r>
              <a:rPr lang="ar-IQ" sz="2400" b="1" dirty="0">
                <a:cs typeface="+mj-cs"/>
              </a:rPr>
              <a:t>1-	الكمبيالة المخصومة: وهي ورقة تجارية يقدمها الزبون للمصرف لأغراض الخصم وتحصيل قيمتها والمدين فيها هو داخل مدينة الفرع الذي قدمت له الكمبيالة  يكون القيد كالاتي:</a:t>
            </a:r>
          </a:p>
          <a:p>
            <a:r>
              <a:rPr lang="en-US" sz="2400" b="1" dirty="0">
                <a:cs typeface="+mj-cs"/>
              </a:rPr>
              <a:t>x </a:t>
            </a:r>
            <a:r>
              <a:rPr lang="en-US" sz="2400" b="1" dirty="0" err="1">
                <a:cs typeface="+mj-cs"/>
              </a:rPr>
              <a:t>x</a:t>
            </a:r>
            <a:r>
              <a:rPr lang="en-US" sz="2400" b="1" dirty="0">
                <a:cs typeface="+mj-cs"/>
              </a:rPr>
              <a:t> </a:t>
            </a:r>
            <a:r>
              <a:rPr lang="ar-IQ" sz="2400" b="1" dirty="0">
                <a:cs typeface="+mj-cs"/>
              </a:rPr>
              <a:t>من حــ / الكمبيالات المخصومة 1441 </a:t>
            </a:r>
          </a:p>
          <a:p>
            <a:r>
              <a:rPr lang="ar-IQ" sz="2400" b="1" dirty="0">
                <a:cs typeface="+mj-cs"/>
              </a:rPr>
              <a:t>                        الى مذكورين</a:t>
            </a:r>
          </a:p>
          <a:p>
            <a:r>
              <a:rPr lang="ar-IQ" sz="2400" b="1" dirty="0">
                <a:cs typeface="+mj-cs"/>
              </a:rPr>
              <a:t>               </a:t>
            </a:r>
            <a:r>
              <a:rPr lang="en-US" sz="2400" b="1" dirty="0">
                <a:cs typeface="+mj-cs"/>
              </a:rPr>
              <a:t>x </a:t>
            </a:r>
            <a:r>
              <a:rPr lang="en-US" sz="2400" b="1" dirty="0" err="1">
                <a:cs typeface="+mj-cs"/>
              </a:rPr>
              <a:t>x</a:t>
            </a:r>
            <a:r>
              <a:rPr lang="en-US" sz="2400" b="1" dirty="0">
                <a:cs typeface="+mj-cs"/>
              </a:rPr>
              <a:t>  </a:t>
            </a:r>
            <a:r>
              <a:rPr lang="ar-IQ" sz="2400" b="1" dirty="0">
                <a:cs typeface="+mj-cs"/>
              </a:rPr>
              <a:t>حــ/ فوائد الكمبيالات المخصومة 44231</a:t>
            </a:r>
          </a:p>
          <a:p>
            <a:r>
              <a:rPr lang="ar-IQ" sz="2400" b="1" dirty="0">
                <a:cs typeface="+mj-cs"/>
              </a:rPr>
              <a:t>               </a:t>
            </a:r>
            <a:r>
              <a:rPr lang="en-US" sz="2400" b="1" dirty="0">
                <a:cs typeface="+mj-cs"/>
              </a:rPr>
              <a:t>x </a:t>
            </a:r>
            <a:r>
              <a:rPr lang="en-US" sz="2400" b="1" dirty="0" err="1">
                <a:cs typeface="+mj-cs"/>
              </a:rPr>
              <a:t>x</a:t>
            </a:r>
            <a:r>
              <a:rPr lang="en-US" sz="2400" b="1" dirty="0">
                <a:cs typeface="+mj-cs"/>
              </a:rPr>
              <a:t>  </a:t>
            </a:r>
            <a:r>
              <a:rPr lang="ar-IQ" sz="2400" b="1" dirty="0">
                <a:cs typeface="+mj-cs"/>
              </a:rPr>
              <a:t>حــ/ حسابات جارية مدينة او دائنة حسب القطاع 143/251</a:t>
            </a:r>
          </a:p>
          <a:p>
            <a:r>
              <a:rPr lang="ar-IQ" sz="2400" b="1" dirty="0">
                <a:cs typeface="+mj-cs"/>
              </a:rPr>
              <a:t>وعند التحصيل يكون القيد الاتي:- </a:t>
            </a:r>
          </a:p>
          <a:p>
            <a:r>
              <a:rPr lang="en-US" sz="2400" b="1" dirty="0">
                <a:cs typeface="+mj-cs"/>
              </a:rPr>
              <a:t>x </a:t>
            </a:r>
            <a:r>
              <a:rPr lang="en-US" sz="2400" b="1" dirty="0" err="1">
                <a:cs typeface="+mj-cs"/>
              </a:rPr>
              <a:t>x</a:t>
            </a:r>
            <a:r>
              <a:rPr lang="en-US" sz="2400" b="1" dirty="0">
                <a:cs typeface="+mj-cs"/>
              </a:rPr>
              <a:t>  </a:t>
            </a:r>
            <a:r>
              <a:rPr lang="ar-IQ" sz="2400" b="1" dirty="0">
                <a:cs typeface="+mj-cs"/>
              </a:rPr>
              <a:t>من حـ / نقد في الصندوق181 </a:t>
            </a:r>
          </a:p>
          <a:p>
            <a:r>
              <a:rPr lang="ar-IQ" sz="2400" b="1" dirty="0">
                <a:cs typeface="+mj-cs"/>
              </a:rPr>
              <a:t>            </a:t>
            </a:r>
            <a:r>
              <a:rPr lang="en-US" sz="2400" b="1" dirty="0">
                <a:cs typeface="+mj-cs"/>
              </a:rPr>
              <a:t>xx </a:t>
            </a:r>
            <a:r>
              <a:rPr lang="ar-IQ" sz="2400" b="1" dirty="0">
                <a:cs typeface="+mj-cs"/>
              </a:rPr>
              <a:t>الى حـ /    الكمبيالات المخصومة 1442</a:t>
            </a:r>
          </a:p>
        </p:txBody>
      </p:sp>
    </p:spTree>
    <p:extLst>
      <p:ext uri="{BB962C8B-B14F-4D97-AF65-F5344CB8AC3E}">
        <p14:creationId xmlns:p14="http://schemas.microsoft.com/office/powerpoint/2010/main" val="4985281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57</a:t>
            </a:fld>
            <a:endParaRPr lang="ar-IQ" sz="1800" b="1" dirty="0">
              <a:solidFill>
                <a:prstClr val="black"/>
              </a:solidFill>
            </a:endParaRPr>
          </a:p>
        </p:txBody>
      </p:sp>
      <p:sp>
        <p:nvSpPr>
          <p:cNvPr id="2" name="TextBox 1"/>
          <p:cNvSpPr txBox="1"/>
          <p:nvPr/>
        </p:nvSpPr>
        <p:spPr>
          <a:xfrm>
            <a:off x="107504" y="188640"/>
            <a:ext cx="8784976" cy="5365571"/>
          </a:xfrm>
          <a:prstGeom prst="rect">
            <a:avLst/>
          </a:prstGeom>
          <a:noFill/>
        </p:spPr>
        <p:txBody>
          <a:bodyPr wrap="square" rtlCol="1">
            <a:spAutoFit/>
          </a:bodyPr>
          <a:lstStyle/>
          <a:p>
            <a:pPr marL="228600" algn="just">
              <a:lnSpc>
                <a:spcPct val="115000"/>
              </a:lnSpc>
              <a:spcAft>
                <a:spcPts val="1000"/>
              </a:spcAft>
              <a:tabLst>
                <a:tab pos="902335" algn="l"/>
              </a:tabLst>
            </a:pPr>
            <a:r>
              <a:rPr lang="ar-IQ" sz="2000" b="1" dirty="0">
                <a:ea typeface="Calibri"/>
                <a:cs typeface="Simplified Arabic"/>
              </a:rPr>
              <a:t>كيفية احتساب فوائد الكمبيالات والحوالات </a:t>
            </a:r>
            <a:endParaRPr lang="en-US" sz="2000" b="1" dirty="0">
              <a:ea typeface="Calibri"/>
              <a:cs typeface="Arial"/>
            </a:endParaRPr>
          </a:p>
          <a:p>
            <a:pPr marL="228600" algn="just">
              <a:lnSpc>
                <a:spcPct val="115000"/>
              </a:lnSpc>
              <a:spcAft>
                <a:spcPts val="1000"/>
              </a:spcAft>
              <a:tabLst>
                <a:tab pos="902335" algn="l"/>
              </a:tabLst>
            </a:pPr>
            <a:r>
              <a:rPr lang="ar-IQ" sz="2000" b="1" dirty="0">
                <a:ea typeface="Calibri"/>
                <a:cs typeface="Simplified Arabic"/>
              </a:rPr>
              <a:t>فوائد الكمبيالات والحوالات = مبلغ الكمبيالة × معدل الكمبيالة × في عدد ايام الانتظار في المصرف </a:t>
            </a:r>
            <a:r>
              <a:rPr lang="en-US" sz="2000" b="1" dirty="0">
                <a:latin typeface="Simplified Arabic"/>
                <a:ea typeface="Calibri"/>
                <a:cs typeface="Arial"/>
              </a:rPr>
              <a:t>/</a:t>
            </a:r>
            <a:r>
              <a:rPr lang="ar-IQ" sz="2000" b="1" dirty="0">
                <a:ea typeface="Calibri"/>
                <a:cs typeface="Simplified Arabic"/>
              </a:rPr>
              <a:t> 360</a:t>
            </a:r>
            <a:r>
              <a:rPr lang="ar-IQ" sz="2000" b="1" dirty="0" smtClean="0">
                <a:ea typeface="Calibri"/>
                <a:cs typeface="Simplified Arabic"/>
              </a:rPr>
              <a:t>)</a:t>
            </a:r>
          </a:p>
          <a:p>
            <a:pPr marL="228600" algn="just">
              <a:lnSpc>
                <a:spcPct val="115000"/>
              </a:lnSpc>
              <a:spcAft>
                <a:spcPts val="1000"/>
              </a:spcAft>
              <a:tabLst>
                <a:tab pos="902335" algn="l"/>
              </a:tabLst>
            </a:pPr>
            <a:r>
              <a:rPr lang="ar-IQ" sz="2000" b="1" dirty="0">
                <a:ea typeface="Calibri"/>
              </a:rPr>
              <a:t>2-	الحوالات المخصومة : وهي عبارة عن كمبيالة في اصلها الا ان المدين فيها هو في مدينة اخرى غير مدينة الفرع الذي قدمت له بغرض الخصم ولذلك سميت الحوالات المخصومة ويكون القيد كالاتي عند الخصم :</a:t>
            </a:r>
          </a:p>
          <a:p>
            <a:pPr marL="228600" algn="just">
              <a:lnSpc>
                <a:spcPct val="115000"/>
              </a:lnSpc>
              <a:spcAft>
                <a:spcPts val="1000"/>
              </a:spcAft>
              <a:tabLst>
                <a:tab pos="902335" algn="l"/>
              </a:tabLst>
            </a:pPr>
            <a:r>
              <a:rPr lang="en-US" sz="2000" b="1" dirty="0">
                <a:ea typeface="Calibri"/>
                <a:cs typeface="Arial"/>
              </a:rPr>
              <a:t>xx </a:t>
            </a:r>
            <a:r>
              <a:rPr lang="ar-IQ" sz="2000" b="1" dirty="0">
                <a:ea typeface="Calibri"/>
              </a:rPr>
              <a:t>من حـ /  الحوالات المخصومة 1441</a:t>
            </a:r>
          </a:p>
          <a:p>
            <a:pPr marL="228600" algn="just">
              <a:lnSpc>
                <a:spcPct val="115000"/>
              </a:lnSpc>
              <a:spcAft>
                <a:spcPts val="1000"/>
              </a:spcAft>
              <a:tabLst>
                <a:tab pos="902335" algn="l"/>
              </a:tabLst>
            </a:pPr>
            <a:r>
              <a:rPr lang="ar-IQ" sz="2000" b="1" dirty="0">
                <a:ea typeface="Calibri"/>
              </a:rPr>
              <a:t>الى مذكورين </a:t>
            </a:r>
          </a:p>
          <a:p>
            <a:pPr marL="228600" algn="just">
              <a:lnSpc>
                <a:spcPct val="115000"/>
              </a:lnSpc>
              <a:spcAft>
                <a:spcPts val="1000"/>
              </a:spcAft>
              <a:tabLst>
                <a:tab pos="902335" algn="l"/>
              </a:tabLst>
            </a:pPr>
            <a:r>
              <a:rPr lang="en-US" sz="2000" b="1" dirty="0">
                <a:ea typeface="Calibri"/>
                <a:cs typeface="Arial"/>
              </a:rPr>
              <a:t>xx </a:t>
            </a:r>
            <a:r>
              <a:rPr lang="ar-IQ" sz="2000" b="1" dirty="0">
                <a:ea typeface="Calibri"/>
              </a:rPr>
              <a:t>حـ / فوائد الكمبيالات المخصومة 44231</a:t>
            </a:r>
          </a:p>
          <a:p>
            <a:pPr marL="228600" algn="just">
              <a:lnSpc>
                <a:spcPct val="115000"/>
              </a:lnSpc>
              <a:spcAft>
                <a:spcPts val="1000"/>
              </a:spcAft>
              <a:tabLst>
                <a:tab pos="902335" algn="l"/>
              </a:tabLst>
            </a:pPr>
            <a:r>
              <a:rPr lang="en-US" sz="2000" b="1" dirty="0" smtClean="0">
                <a:ea typeface="Calibri"/>
                <a:cs typeface="Arial"/>
              </a:rPr>
              <a:t>xx                                          </a:t>
            </a:r>
            <a:r>
              <a:rPr lang="ar-IQ" sz="2000" b="1" dirty="0">
                <a:ea typeface="Calibri"/>
              </a:rPr>
              <a:t>حـ / عمولة الحوالات المخصومة 44232</a:t>
            </a:r>
          </a:p>
          <a:p>
            <a:pPr marL="228600" algn="just">
              <a:lnSpc>
                <a:spcPct val="115000"/>
              </a:lnSpc>
              <a:spcAft>
                <a:spcPts val="1000"/>
              </a:spcAft>
              <a:tabLst>
                <a:tab pos="902335" algn="l"/>
              </a:tabLst>
            </a:pPr>
            <a:r>
              <a:rPr lang="ar-IQ" sz="2000" b="1" dirty="0">
                <a:ea typeface="Calibri"/>
              </a:rPr>
              <a:t>                                 </a:t>
            </a:r>
            <a:r>
              <a:rPr lang="en-US" sz="2000" b="1" dirty="0" smtClean="0">
                <a:ea typeface="Calibri"/>
                <a:cs typeface="Arial"/>
              </a:rPr>
              <a:t>xx </a:t>
            </a:r>
            <a:r>
              <a:rPr lang="ar-IQ" sz="2000" b="1" dirty="0">
                <a:ea typeface="Calibri"/>
              </a:rPr>
              <a:t>حـ / مصاريف اتصالات مستردة 4482</a:t>
            </a:r>
          </a:p>
          <a:p>
            <a:pPr marL="228600" algn="just">
              <a:lnSpc>
                <a:spcPct val="115000"/>
              </a:lnSpc>
              <a:spcAft>
                <a:spcPts val="1000"/>
              </a:spcAft>
              <a:tabLst>
                <a:tab pos="902335" algn="l"/>
              </a:tabLst>
            </a:pPr>
            <a:r>
              <a:rPr lang="en-US" sz="2000" b="1" dirty="0" smtClean="0">
                <a:ea typeface="Calibri"/>
                <a:cs typeface="Arial"/>
              </a:rPr>
              <a:t>xx                                          </a:t>
            </a:r>
            <a:r>
              <a:rPr lang="ar-IQ" sz="2000" b="1" dirty="0">
                <a:ea typeface="Calibri"/>
              </a:rPr>
              <a:t>حـ/ حسابات جارية مدينة او دائنة حسب القطاع </a:t>
            </a:r>
            <a:r>
              <a:rPr lang="ar-IQ" sz="2000" b="1" dirty="0" smtClean="0">
                <a:ea typeface="Calibri"/>
              </a:rPr>
              <a:t>143/ 251</a:t>
            </a:r>
            <a:endParaRPr lang="en-US" sz="2000" b="1" dirty="0">
              <a:ea typeface="Calibri"/>
              <a:cs typeface="Arial"/>
            </a:endParaRPr>
          </a:p>
        </p:txBody>
      </p:sp>
    </p:spTree>
    <p:extLst>
      <p:ext uri="{BB962C8B-B14F-4D97-AF65-F5344CB8AC3E}">
        <p14:creationId xmlns:p14="http://schemas.microsoft.com/office/powerpoint/2010/main" val="35312401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58</a:t>
            </a:fld>
            <a:endParaRPr lang="ar-IQ" sz="1800" b="1" dirty="0">
              <a:solidFill>
                <a:prstClr val="black"/>
              </a:solidFill>
            </a:endParaRPr>
          </a:p>
        </p:txBody>
      </p:sp>
      <p:sp>
        <p:nvSpPr>
          <p:cNvPr id="2" name="TextBox 1"/>
          <p:cNvSpPr txBox="1"/>
          <p:nvPr/>
        </p:nvSpPr>
        <p:spPr>
          <a:xfrm>
            <a:off x="107504" y="188640"/>
            <a:ext cx="8784976" cy="5945923"/>
          </a:xfrm>
          <a:prstGeom prst="rect">
            <a:avLst/>
          </a:prstGeom>
          <a:noFill/>
        </p:spPr>
        <p:txBody>
          <a:bodyPr wrap="square" rtlCol="1">
            <a:spAutoFit/>
          </a:bodyPr>
          <a:lstStyle/>
          <a:p>
            <a:pPr marL="228600" algn="just">
              <a:lnSpc>
                <a:spcPct val="115000"/>
              </a:lnSpc>
              <a:spcAft>
                <a:spcPts val="1000"/>
              </a:spcAft>
              <a:tabLst>
                <a:tab pos="902335" algn="l"/>
              </a:tabLst>
            </a:pPr>
            <a:r>
              <a:rPr lang="ar-IQ" sz="2000" b="1" dirty="0">
                <a:solidFill>
                  <a:prstClr val="black"/>
                </a:solidFill>
                <a:ea typeface="Calibri"/>
              </a:rPr>
              <a:t>•	عند ارسال الحوالة المخصومة الى الفرع المسحوبة عليه الحوالة </a:t>
            </a:r>
          </a:p>
          <a:p>
            <a:pPr marL="228600" algn="just">
              <a:lnSpc>
                <a:spcPct val="115000"/>
              </a:lnSpc>
              <a:spcAft>
                <a:spcPts val="1000"/>
              </a:spcAft>
              <a:tabLst>
                <a:tab pos="902335" algn="l"/>
              </a:tabLst>
            </a:pPr>
            <a:r>
              <a:rPr lang="ar-IQ" sz="2000" b="1" dirty="0">
                <a:solidFill>
                  <a:prstClr val="black"/>
                </a:solidFill>
                <a:ea typeface="Calibri"/>
              </a:rPr>
              <a:t>1-	يتم تنظيم القيد الاتي:</a:t>
            </a:r>
          </a:p>
          <a:p>
            <a:pPr marL="228600" algn="just">
              <a:lnSpc>
                <a:spcPct val="115000"/>
              </a:lnSpc>
              <a:spcAft>
                <a:spcPts val="1000"/>
              </a:spcAft>
              <a:tabLst>
                <a:tab pos="902335" algn="l"/>
              </a:tabLst>
            </a:pPr>
            <a:endParaRPr lang="ar-IQ" sz="2000" b="1" dirty="0">
              <a:solidFill>
                <a:prstClr val="black"/>
              </a:solidFill>
              <a:ea typeface="Calibri"/>
            </a:endParaRPr>
          </a:p>
          <a:p>
            <a:pPr marL="228600" algn="just">
              <a:lnSpc>
                <a:spcPct val="115000"/>
              </a:lnSpc>
              <a:spcAft>
                <a:spcPts val="1000"/>
              </a:spcAft>
              <a:tabLst>
                <a:tab pos="902335" algn="l"/>
              </a:tabLst>
            </a:pPr>
            <a:r>
              <a:rPr lang="en-US" sz="2000" b="1" dirty="0" smtClean="0">
                <a:solidFill>
                  <a:prstClr val="black"/>
                </a:solidFill>
                <a:ea typeface="Calibri"/>
                <a:cs typeface="Arial"/>
              </a:rPr>
              <a:t>xx </a:t>
            </a:r>
            <a:r>
              <a:rPr lang="ar-IQ" sz="2000" b="1" dirty="0" smtClean="0">
                <a:solidFill>
                  <a:prstClr val="black"/>
                </a:solidFill>
                <a:ea typeface="Calibri"/>
              </a:rPr>
              <a:t>من </a:t>
            </a:r>
            <a:r>
              <a:rPr lang="ar-IQ" sz="2000" b="1" dirty="0">
                <a:solidFill>
                  <a:prstClr val="black"/>
                </a:solidFill>
                <a:ea typeface="Calibri"/>
              </a:rPr>
              <a:t>حـ / حسابات مدين متبادلة 163</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smtClean="0">
                <a:solidFill>
                  <a:prstClr val="black"/>
                </a:solidFill>
                <a:ea typeface="Calibri"/>
                <a:cs typeface="Arial"/>
              </a:rPr>
              <a:t>xx  </a:t>
            </a:r>
            <a:r>
              <a:rPr lang="ar-IQ" sz="2000" b="1" dirty="0">
                <a:solidFill>
                  <a:prstClr val="black"/>
                </a:solidFill>
                <a:ea typeface="Calibri"/>
              </a:rPr>
              <a:t>الى حـ / الحوالات المخصومة 1442 </a:t>
            </a:r>
          </a:p>
          <a:p>
            <a:pPr marL="228600" algn="just">
              <a:lnSpc>
                <a:spcPct val="115000"/>
              </a:lnSpc>
              <a:spcAft>
                <a:spcPts val="1000"/>
              </a:spcAft>
              <a:tabLst>
                <a:tab pos="902335" algn="l"/>
              </a:tabLst>
            </a:pPr>
            <a:r>
              <a:rPr lang="ar-IQ" sz="2000" b="1" dirty="0">
                <a:solidFill>
                  <a:prstClr val="black"/>
                </a:solidFill>
                <a:ea typeface="Calibri"/>
              </a:rPr>
              <a:t>ثم يتم تسجيل  قيد نظامي لغرض مراقبة تسديد هذه الحوالة </a:t>
            </a:r>
          </a:p>
          <a:p>
            <a:pPr marL="228600" algn="just">
              <a:lnSpc>
                <a:spcPct val="115000"/>
              </a:lnSpc>
              <a:spcAft>
                <a:spcPts val="1000"/>
              </a:spcAft>
              <a:tabLst>
                <a:tab pos="902335" algn="l"/>
              </a:tabLst>
            </a:pPr>
            <a:r>
              <a:rPr lang="en-US" sz="2000" b="1" dirty="0">
                <a:solidFill>
                  <a:prstClr val="black"/>
                </a:solidFill>
                <a:ea typeface="Calibri"/>
                <a:cs typeface="Arial"/>
              </a:rPr>
              <a:t>Xx </a:t>
            </a:r>
            <a:r>
              <a:rPr lang="ar-IQ" sz="2000" b="1" dirty="0">
                <a:solidFill>
                  <a:prstClr val="black"/>
                </a:solidFill>
                <a:ea typeface="Calibri"/>
              </a:rPr>
              <a:t>من حـ / الحوالات المخصومة المرسلة للفروع 1698 </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smtClean="0">
                <a:solidFill>
                  <a:prstClr val="black"/>
                </a:solidFill>
                <a:ea typeface="Calibri"/>
                <a:cs typeface="Arial"/>
              </a:rPr>
              <a:t>xx </a:t>
            </a:r>
            <a:r>
              <a:rPr lang="ar-IQ" sz="2000" b="1" dirty="0">
                <a:solidFill>
                  <a:prstClr val="black"/>
                </a:solidFill>
                <a:ea typeface="Calibri"/>
              </a:rPr>
              <a:t>الى حـ / مقابل الحوالات المخصومة المرسلة للفروع 2968</a:t>
            </a:r>
          </a:p>
          <a:p>
            <a:pPr marL="228600" algn="just">
              <a:lnSpc>
                <a:spcPct val="115000"/>
              </a:lnSpc>
              <a:spcAft>
                <a:spcPts val="1000"/>
              </a:spcAft>
              <a:tabLst>
                <a:tab pos="902335" algn="l"/>
              </a:tabLst>
            </a:pPr>
            <a:endParaRPr lang="ar-IQ" sz="2000" b="1" dirty="0">
              <a:solidFill>
                <a:prstClr val="black"/>
              </a:solidFill>
              <a:ea typeface="Calibri"/>
            </a:endParaRPr>
          </a:p>
          <a:p>
            <a:pPr marL="228600" algn="just">
              <a:lnSpc>
                <a:spcPct val="115000"/>
              </a:lnSpc>
              <a:spcAft>
                <a:spcPts val="1000"/>
              </a:spcAft>
              <a:tabLst>
                <a:tab pos="902335" algn="l"/>
              </a:tabLst>
            </a:pPr>
            <a:r>
              <a:rPr lang="ar-IQ" sz="2000" b="1" dirty="0">
                <a:solidFill>
                  <a:prstClr val="black"/>
                </a:solidFill>
                <a:ea typeface="Calibri"/>
              </a:rPr>
              <a:t>الحسابات المتقابلة : وتستخدم لتحديد التزامات وحقوق المصرف تجاه الغير ولا توثر على المركز للمصرف وتستخدم لأغراض الرقابة المحاسبية على موجودات المصرف.</a:t>
            </a:r>
          </a:p>
          <a:p>
            <a:pPr marL="228600" algn="just">
              <a:lnSpc>
                <a:spcPct val="115000"/>
              </a:lnSpc>
              <a:spcAft>
                <a:spcPts val="1000"/>
              </a:spcAft>
              <a:tabLst>
                <a:tab pos="902335" algn="l"/>
              </a:tabLst>
            </a:pPr>
            <a:r>
              <a:rPr lang="ar-IQ" sz="2000" b="1" dirty="0">
                <a:solidFill>
                  <a:prstClr val="black"/>
                </a:solidFill>
                <a:ea typeface="Calibri"/>
              </a:rPr>
              <a:t>3-سندات القبض : وهي الحوالات المخصومة المرسلة للفروع حيث تعامل عند هذه الفروع باعتبارها سندات قبض وهي تتماثل من ناحية الاجراءات الخاصة بتحصيل المبلغ مع الكمبيالة المخصومة.</a:t>
            </a:r>
          </a:p>
        </p:txBody>
      </p:sp>
    </p:spTree>
    <p:extLst>
      <p:ext uri="{BB962C8B-B14F-4D97-AF65-F5344CB8AC3E}">
        <p14:creationId xmlns:p14="http://schemas.microsoft.com/office/powerpoint/2010/main" val="20609797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59</a:t>
            </a:fld>
            <a:endParaRPr lang="ar-IQ" sz="1800" b="1" dirty="0">
              <a:solidFill>
                <a:prstClr val="black"/>
              </a:solidFill>
            </a:endParaRPr>
          </a:p>
        </p:txBody>
      </p:sp>
      <p:sp>
        <p:nvSpPr>
          <p:cNvPr id="2" name="TextBox 1"/>
          <p:cNvSpPr txBox="1"/>
          <p:nvPr/>
        </p:nvSpPr>
        <p:spPr>
          <a:xfrm>
            <a:off x="107504" y="188640"/>
            <a:ext cx="8784976" cy="4785926"/>
          </a:xfrm>
          <a:prstGeom prst="rect">
            <a:avLst/>
          </a:prstGeom>
          <a:noFill/>
        </p:spPr>
        <p:txBody>
          <a:bodyPr wrap="square" rtlCol="1">
            <a:spAutoFit/>
          </a:bodyPr>
          <a:lstStyle/>
          <a:p>
            <a:pPr marL="228600" algn="just">
              <a:lnSpc>
                <a:spcPct val="115000"/>
              </a:lnSpc>
              <a:spcAft>
                <a:spcPts val="1000"/>
              </a:spcAft>
              <a:tabLst>
                <a:tab pos="902335" algn="l"/>
              </a:tabLst>
            </a:pPr>
            <a:r>
              <a:rPr lang="ar-IQ" sz="2000" b="1" dirty="0">
                <a:solidFill>
                  <a:prstClr val="black"/>
                </a:solidFill>
                <a:ea typeface="Calibri"/>
              </a:rPr>
              <a:t>اذن عند استلام الحوالات المخصومة من قبل الفرع المرسلة اليه يسجل القيد الاتي:</a:t>
            </a:r>
          </a:p>
          <a:p>
            <a:pPr marL="228600" algn="just">
              <a:lnSpc>
                <a:spcPct val="115000"/>
              </a:lnSpc>
              <a:spcAft>
                <a:spcPts val="1000"/>
              </a:spcAft>
              <a:tabLst>
                <a:tab pos="902335" algn="l"/>
              </a:tabLst>
            </a:pPr>
            <a:endParaRPr lang="ar-IQ" sz="2000" b="1" dirty="0">
              <a:solidFill>
                <a:prstClr val="black"/>
              </a:solidFill>
              <a:ea typeface="Calibri"/>
            </a:endParaRPr>
          </a:p>
          <a:p>
            <a:pPr marL="228600" algn="just">
              <a:lnSpc>
                <a:spcPct val="115000"/>
              </a:lnSpc>
              <a:spcAft>
                <a:spcPts val="1000"/>
              </a:spcAft>
              <a:tabLst>
                <a:tab pos="902335" algn="l"/>
              </a:tabLst>
            </a:pPr>
            <a:r>
              <a:rPr lang="en-US" sz="2000" b="1" dirty="0">
                <a:solidFill>
                  <a:prstClr val="black"/>
                </a:solidFill>
                <a:ea typeface="Calibri"/>
              </a:rPr>
              <a:t>xx </a:t>
            </a:r>
            <a:r>
              <a:rPr lang="ar-IQ" sz="2000" b="1" dirty="0">
                <a:solidFill>
                  <a:prstClr val="black"/>
                </a:solidFill>
                <a:ea typeface="Calibri"/>
              </a:rPr>
              <a:t>من حـ / سندات القبض 1443</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a:solidFill>
                  <a:prstClr val="black"/>
                </a:solidFill>
                <a:ea typeface="Calibri"/>
              </a:rPr>
              <a:t>Xx </a:t>
            </a:r>
            <a:r>
              <a:rPr lang="ar-IQ" sz="2000" b="1" dirty="0">
                <a:solidFill>
                  <a:prstClr val="black"/>
                </a:solidFill>
                <a:ea typeface="Calibri"/>
              </a:rPr>
              <a:t>الى حـ / حسابات مدينة متبادلة163 </a:t>
            </a:r>
          </a:p>
          <a:p>
            <a:pPr marL="228600" algn="just">
              <a:lnSpc>
                <a:spcPct val="115000"/>
              </a:lnSpc>
              <a:spcAft>
                <a:spcPts val="1000"/>
              </a:spcAft>
              <a:tabLst>
                <a:tab pos="902335" algn="l"/>
              </a:tabLst>
            </a:pPr>
            <a:r>
              <a:rPr lang="ar-IQ" sz="2000" b="1" dirty="0">
                <a:solidFill>
                  <a:prstClr val="black"/>
                </a:solidFill>
                <a:ea typeface="Calibri"/>
              </a:rPr>
              <a:t>•	وعند استلام مبلغ الحوالة في تاريخ الاستحقاق يكون القيد :</a:t>
            </a:r>
          </a:p>
          <a:p>
            <a:pPr marL="228600" algn="just">
              <a:lnSpc>
                <a:spcPct val="115000"/>
              </a:lnSpc>
              <a:spcAft>
                <a:spcPts val="1000"/>
              </a:spcAft>
              <a:tabLst>
                <a:tab pos="902335" algn="l"/>
              </a:tabLst>
            </a:pPr>
            <a:r>
              <a:rPr lang="en-US" sz="2000" b="1" dirty="0">
                <a:solidFill>
                  <a:prstClr val="black"/>
                </a:solidFill>
                <a:ea typeface="Calibri"/>
              </a:rPr>
              <a:t>xx </a:t>
            </a:r>
            <a:r>
              <a:rPr lang="ar-IQ" sz="2000" b="1" dirty="0">
                <a:solidFill>
                  <a:prstClr val="black"/>
                </a:solidFill>
                <a:ea typeface="Calibri"/>
              </a:rPr>
              <a:t>من حـ/ الحسابات الجارية المدينة او الدائنة حسب القطاع 143/  251  </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a:solidFill>
                  <a:prstClr val="black"/>
                </a:solidFill>
                <a:ea typeface="Calibri"/>
              </a:rPr>
              <a:t>xx  </a:t>
            </a:r>
            <a:r>
              <a:rPr lang="ar-IQ" sz="2000" b="1" dirty="0">
                <a:solidFill>
                  <a:prstClr val="black"/>
                </a:solidFill>
                <a:ea typeface="Calibri"/>
              </a:rPr>
              <a:t>الى حـ / سندات القبض 1443 </a:t>
            </a:r>
          </a:p>
          <a:p>
            <a:pPr marL="228600" algn="just">
              <a:lnSpc>
                <a:spcPct val="115000"/>
              </a:lnSpc>
              <a:spcAft>
                <a:spcPts val="1000"/>
              </a:spcAft>
              <a:tabLst>
                <a:tab pos="902335" algn="l"/>
              </a:tabLst>
            </a:pPr>
            <a:r>
              <a:rPr lang="ar-IQ" sz="2000" b="1" dirty="0">
                <a:solidFill>
                  <a:prstClr val="black"/>
                </a:solidFill>
                <a:ea typeface="Calibri"/>
              </a:rPr>
              <a:t>ثم يقوم المصرف ( المرسل) بعكس القيد المتقابل كالاتي :</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a:solidFill>
                  <a:prstClr val="black"/>
                </a:solidFill>
                <a:ea typeface="Calibri"/>
              </a:rPr>
              <a:t>xx  </a:t>
            </a:r>
            <a:r>
              <a:rPr lang="ar-IQ" sz="2000" b="1" dirty="0">
                <a:solidFill>
                  <a:prstClr val="black"/>
                </a:solidFill>
                <a:ea typeface="Calibri"/>
              </a:rPr>
              <a:t>من حـ/ الحوالات المرسلة للفروع 2968  </a:t>
            </a:r>
          </a:p>
          <a:p>
            <a:pPr marL="228600" algn="just">
              <a:lnSpc>
                <a:spcPct val="115000"/>
              </a:lnSpc>
              <a:spcAft>
                <a:spcPts val="1000"/>
              </a:spcAft>
              <a:tabLst>
                <a:tab pos="902335" algn="l"/>
              </a:tabLst>
            </a:pPr>
            <a:r>
              <a:rPr lang="ar-IQ" sz="2000" b="1" dirty="0">
                <a:solidFill>
                  <a:prstClr val="black"/>
                </a:solidFill>
                <a:ea typeface="Calibri"/>
              </a:rPr>
              <a:t>                                 </a:t>
            </a:r>
            <a:r>
              <a:rPr lang="en-US" sz="2000" b="1" dirty="0">
                <a:solidFill>
                  <a:prstClr val="black"/>
                </a:solidFill>
                <a:ea typeface="Calibri"/>
              </a:rPr>
              <a:t>xx </a:t>
            </a:r>
            <a:r>
              <a:rPr lang="ar-IQ" sz="2000" b="1" dirty="0">
                <a:solidFill>
                  <a:prstClr val="black"/>
                </a:solidFill>
                <a:ea typeface="Calibri"/>
              </a:rPr>
              <a:t>الى حـ/ الحوالات المخصومة المرسلة للفروع  </a:t>
            </a:r>
            <a:r>
              <a:rPr lang="ar-IQ" sz="2000" b="1" dirty="0" smtClean="0">
                <a:solidFill>
                  <a:prstClr val="black"/>
                </a:solidFill>
                <a:ea typeface="Calibri"/>
              </a:rPr>
              <a:t>1698</a:t>
            </a:r>
            <a:endParaRPr lang="ar-IQ" sz="2000" b="1" dirty="0">
              <a:solidFill>
                <a:prstClr val="black"/>
              </a:solidFill>
              <a:ea typeface="Calibri"/>
            </a:endParaRPr>
          </a:p>
        </p:txBody>
      </p:sp>
    </p:spTree>
    <p:extLst>
      <p:ext uri="{BB962C8B-B14F-4D97-AF65-F5344CB8AC3E}">
        <p14:creationId xmlns:p14="http://schemas.microsoft.com/office/powerpoint/2010/main" val="162317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9525813"/>
          </a:xfrm>
          <a:prstGeom prst="rect">
            <a:avLst/>
          </a:prstGeom>
          <a:noFill/>
        </p:spPr>
        <p:txBody>
          <a:bodyPr wrap="square" rtlCol="1">
            <a:spAutoFit/>
          </a:bodyPr>
          <a:lstStyle/>
          <a:p>
            <a:pPr algn="ctr">
              <a:lnSpc>
                <a:spcPct val="115000"/>
              </a:lnSpc>
              <a:spcAft>
                <a:spcPts val="1000"/>
              </a:spcAft>
            </a:pPr>
            <a:r>
              <a:rPr lang="ar-IQ" sz="2800" b="1" dirty="0" smtClean="0">
                <a:solidFill>
                  <a:srgbClr val="FF0000"/>
                </a:solidFill>
                <a:ea typeface="Calibri"/>
              </a:rPr>
              <a:t>اهداف البنوك</a:t>
            </a:r>
          </a:p>
          <a:p>
            <a:pPr>
              <a:lnSpc>
                <a:spcPct val="115000"/>
              </a:lnSpc>
              <a:spcAft>
                <a:spcPts val="1000"/>
              </a:spcAft>
            </a:pPr>
            <a:r>
              <a:rPr lang="ar-IQ" b="1" dirty="0">
                <a:ea typeface="Calibri"/>
              </a:rPr>
              <a:t>هدف الربحية </a:t>
            </a:r>
            <a:r>
              <a:rPr lang="en-US" b="1" dirty="0">
                <a:ea typeface="Calibri"/>
              </a:rPr>
              <a:t>Profitability </a:t>
            </a:r>
          </a:p>
          <a:p>
            <a:pPr>
              <a:lnSpc>
                <a:spcPct val="115000"/>
              </a:lnSpc>
              <a:spcAft>
                <a:spcPts val="1000"/>
              </a:spcAft>
            </a:pPr>
            <a:r>
              <a:rPr lang="ar-IQ" b="1" dirty="0">
                <a:ea typeface="Calibri"/>
              </a:rPr>
              <a:t>هدف الأمـان </a:t>
            </a:r>
            <a:r>
              <a:rPr lang="en-US" b="1" dirty="0">
                <a:ea typeface="Calibri"/>
              </a:rPr>
              <a:t>Safety </a:t>
            </a:r>
          </a:p>
          <a:p>
            <a:pPr>
              <a:lnSpc>
                <a:spcPct val="115000"/>
              </a:lnSpc>
              <a:spcAft>
                <a:spcPts val="1000"/>
              </a:spcAft>
            </a:pPr>
            <a:r>
              <a:rPr lang="ar-IQ" b="1" dirty="0">
                <a:ea typeface="Calibri"/>
              </a:rPr>
              <a:t>هدف السيولة </a:t>
            </a:r>
            <a:r>
              <a:rPr lang="en-US" b="1" dirty="0">
                <a:ea typeface="Calibri"/>
              </a:rPr>
              <a:t>Liquidity </a:t>
            </a:r>
          </a:p>
          <a:p>
            <a:pPr>
              <a:lnSpc>
                <a:spcPct val="115000"/>
              </a:lnSpc>
              <a:spcAft>
                <a:spcPts val="1000"/>
              </a:spcAft>
            </a:pPr>
            <a:r>
              <a:rPr lang="ar-IQ" b="1" dirty="0">
                <a:ea typeface="Calibri"/>
              </a:rPr>
              <a:t>يلاحظ وجود تعارض بين تحقيق الأهداف المذكورة مما يشكل مشكلة للإدارة المصرفية، فمثلاً يمكن للمصرف تحقيق درجة عالية من السيولة باحتفاظه بنقدية كبيرة في خزائنه مما يعني انخفاض هدف الربحية، وفي نفس الوقت فإن البنك يمكنه توجيه أمواله نحو استثمارات عالية المخاطر لغرض زيادة الربحية ولكنه بذلك يكون قد عرض أمواله إلى مخاطر عالية مما قد ينجم عنه خسائر رأسمالية كثيرة، الأمـر الذي يؤدي إلى تدمير الهدف الثاني وهو تحقيق الأمان لأموال المودعين، ولتحقيق التوازن وعـدم التعارض بين هذه الأهداف نجد أن الهدف الأول يخدم المساهمين وأما الهدف الثاني والثالث فيخدم المودعين، الأمر الذي يدعو إلى التدخل التشريعي لحسم هذه المسألة من خلال ما تصدره السلطة النقدية من ضوابط وتعليمات في هذا الخصوص.</a:t>
            </a:r>
          </a:p>
          <a:p>
            <a:pPr>
              <a:lnSpc>
                <a:spcPct val="115000"/>
              </a:lnSpc>
              <a:spcAft>
                <a:spcPts val="1000"/>
              </a:spcAft>
            </a:pPr>
            <a:endParaRPr lang="ar-IQ" b="1" dirty="0">
              <a:ea typeface="Calibri"/>
            </a:endParaRPr>
          </a:p>
          <a:p>
            <a:pPr>
              <a:lnSpc>
                <a:spcPct val="115000"/>
              </a:lnSpc>
              <a:spcAft>
                <a:spcPts val="1000"/>
              </a:spcAft>
            </a:pPr>
            <a:endParaRPr lang="ar-IQ" b="1" dirty="0" smtClean="0">
              <a:ea typeface="Calibri"/>
            </a:endParaRPr>
          </a:p>
          <a:p>
            <a:pPr>
              <a:lnSpc>
                <a:spcPct val="115000"/>
              </a:lnSpc>
              <a:spcAft>
                <a:spcPts val="1000"/>
              </a:spcAft>
            </a:pPr>
            <a:endParaRPr lang="ar-IQ" b="1" dirty="0" smtClean="0">
              <a:ea typeface="Calibri"/>
            </a:endParaRPr>
          </a:p>
          <a:p>
            <a:pPr algn="ctr">
              <a:lnSpc>
                <a:spcPct val="115000"/>
              </a:lnSpc>
              <a:spcAft>
                <a:spcPts val="1000"/>
              </a:spcAft>
            </a:pPr>
            <a:endParaRPr lang="ar-IQ" b="1" dirty="0">
              <a:ea typeface="Calibri"/>
            </a:endParaRPr>
          </a:p>
          <a:p>
            <a:pPr algn="ctr">
              <a:lnSpc>
                <a:spcPct val="115000"/>
              </a:lnSpc>
              <a:spcAft>
                <a:spcPts val="1000"/>
              </a:spcAft>
            </a:pPr>
            <a:endParaRPr lang="ar-IQ" b="1" dirty="0" smtClean="0">
              <a:ea typeface="Calibri"/>
            </a:endParaRPr>
          </a:p>
          <a:p>
            <a:pPr algn="ctr">
              <a:lnSpc>
                <a:spcPct val="115000"/>
              </a:lnSpc>
              <a:spcAft>
                <a:spcPts val="1000"/>
              </a:spcAft>
            </a:pPr>
            <a:endParaRPr lang="ar-IQ" b="1" dirty="0">
              <a:ea typeface="Calibri"/>
            </a:endParaRPr>
          </a:p>
          <a:p>
            <a:pPr algn="ctr">
              <a:lnSpc>
                <a:spcPct val="115000"/>
              </a:lnSpc>
              <a:spcAft>
                <a:spcPts val="1000"/>
              </a:spcAft>
            </a:pPr>
            <a:endParaRPr lang="ar-IQ" b="1" dirty="0" smtClean="0">
              <a:ea typeface="Calibri"/>
            </a:endParaRPr>
          </a:p>
          <a:p>
            <a:pPr algn="ctr">
              <a:lnSpc>
                <a:spcPct val="115000"/>
              </a:lnSpc>
              <a:spcAft>
                <a:spcPts val="1000"/>
              </a:spcAft>
            </a:pPr>
            <a:endParaRPr lang="ar-IQ" b="1" dirty="0">
              <a:ea typeface="Calibri"/>
            </a:endParaRPr>
          </a:p>
          <a:p>
            <a:pPr algn="ctr">
              <a:lnSpc>
                <a:spcPct val="115000"/>
              </a:lnSpc>
              <a:spcAft>
                <a:spcPts val="1000"/>
              </a:spcAft>
            </a:pPr>
            <a:endParaRPr lang="ar-IQ" b="1" dirty="0" smtClean="0">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6</a:t>
            </a:fld>
            <a:endParaRPr lang="ar-IQ" sz="1800" b="1" dirty="0">
              <a:solidFill>
                <a:prstClr val="black"/>
              </a:solidFill>
            </a:endParaRPr>
          </a:p>
        </p:txBody>
      </p:sp>
    </p:spTree>
    <p:extLst>
      <p:ext uri="{BB962C8B-B14F-4D97-AF65-F5344CB8AC3E}">
        <p14:creationId xmlns:p14="http://schemas.microsoft.com/office/powerpoint/2010/main" val="11886456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60</a:t>
            </a:fld>
            <a:endParaRPr lang="ar-IQ" sz="1800" b="1" dirty="0">
              <a:solidFill>
                <a:prstClr val="black"/>
              </a:solidFill>
            </a:endParaRPr>
          </a:p>
        </p:txBody>
      </p:sp>
      <p:sp>
        <p:nvSpPr>
          <p:cNvPr id="2" name="TextBox 1"/>
          <p:cNvSpPr txBox="1"/>
          <p:nvPr/>
        </p:nvSpPr>
        <p:spPr>
          <a:xfrm>
            <a:off x="107504" y="188640"/>
            <a:ext cx="8784976" cy="6882910"/>
          </a:xfrm>
          <a:prstGeom prst="rect">
            <a:avLst/>
          </a:prstGeom>
          <a:noFill/>
        </p:spPr>
        <p:txBody>
          <a:bodyPr wrap="square" rtlCol="1">
            <a:spAutoFit/>
          </a:bodyPr>
          <a:lstStyle/>
          <a:p>
            <a:pPr>
              <a:lnSpc>
                <a:spcPct val="115000"/>
              </a:lnSpc>
              <a:spcAft>
                <a:spcPts val="1000"/>
              </a:spcAft>
              <a:tabLst>
                <a:tab pos="676275" algn="l"/>
              </a:tabLst>
            </a:pPr>
            <a:r>
              <a:rPr lang="ar-IQ" sz="2000" b="1" dirty="0">
                <a:ea typeface="Calibri"/>
                <a:cs typeface="Times New Roman"/>
              </a:rPr>
              <a:t>في حالة عدم مراجعة الزبون لتسديد الحوالة المخصومة في تاريخ الاستحقاق يتم اجراء القيد الاتي:</a:t>
            </a:r>
            <a:endParaRPr lang="en-US" sz="1600" dirty="0">
              <a:ea typeface="Calibri"/>
              <a:cs typeface="Arial"/>
            </a:endParaRPr>
          </a:p>
          <a:p>
            <a:pPr>
              <a:lnSpc>
                <a:spcPct val="115000"/>
              </a:lnSpc>
              <a:spcAft>
                <a:spcPts val="1000"/>
              </a:spcAft>
              <a:tabLst>
                <a:tab pos="676275" algn="l"/>
              </a:tabLst>
            </a:pPr>
            <a:r>
              <a:rPr lang="en-US" sz="2000" b="1" dirty="0">
                <a:latin typeface="Times New Roman"/>
                <a:ea typeface="Calibri"/>
                <a:cs typeface="Arial"/>
              </a:rPr>
              <a:t>xx</a:t>
            </a:r>
            <a:r>
              <a:rPr lang="ar-IQ" sz="2000" b="1" dirty="0">
                <a:ea typeface="Calibri"/>
                <a:cs typeface="Times New Roman"/>
              </a:rPr>
              <a:t> من حـ</a:t>
            </a:r>
            <a:r>
              <a:rPr lang="en-US" sz="2000" b="1" dirty="0">
                <a:latin typeface="Times New Roman"/>
                <a:ea typeface="Calibri"/>
                <a:cs typeface="Arial"/>
              </a:rPr>
              <a:t>/</a:t>
            </a:r>
            <a:r>
              <a:rPr lang="ar-IQ" sz="2000" b="1" dirty="0">
                <a:ea typeface="Calibri"/>
                <a:cs typeface="Times New Roman"/>
              </a:rPr>
              <a:t> حسابات مدينة متبادلة 163 </a:t>
            </a:r>
            <a:endParaRPr lang="en-US" sz="1600" dirty="0">
              <a:ea typeface="Calibri"/>
              <a:cs typeface="Arial"/>
            </a:endParaRPr>
          </a:p>
          <a:p>
            <a:pPr>
              <a:lnSpc>
                <a:spcPct val="115000"/>
              </a:lnSpc>
              <a:spcAft>
                <a:spcPts val="1000"/>
              </a:spcAft>
              <a:tabLst>
                <a:tab pos="676275" algn="l"/>
              </a:tabLst>
            </a:pPr>
            <a:r>
              <a:rPr lang="ar-IQ" sz="2000" b="1" dirty="0">
                <a:ea typeface="Calibri"/>
                <a:cs typeface="Times New Roman"/>
              </a:rPr>
              <a:t>                    </a:t>
            </a:r>
            <a:r>
              <a:rPr lang="en-US" sz="2000" b="1" dirty="0">
                <a:latin typeface="Times New Roman"/>
                <a:ea typeface="Calibri"/>
                <a:cs typeface="Arial"/>
              </a:rPr>
              <a:t>xx</a:t>
            </a:r>
            <a:r>
              <a:rPr lang="ar-IQ" sz="2000" b="1" dirty="0">
                <a:ea typeface="Calibri"/>
                <a:cs typeface="Times New Roman"/>
              </a:rPr>
              <a:t>الى حــ </a:t>
            </a:r>
            <a:r>
              <a:rPr lang="en-US" sz="2000" b="1" dirty="0">
                <a:latin typeface="Times New Roman"/>
                <a:ea typeface="Calibri"/>
                <a:cs typeface="Arial"/>
              </a:rPr>
              <a:t>/</a:t>
            </a:r>
            <a:r>
              <a:rPr lang="ar-IQ" sz="2000" b="1" dirty="0">
                <a:ea typeface="Calibri"/>
                <a:cs typeface="Times New Roman"/>
              </a:rPr>
              <a:t> سندات القبض 1443</a:t>
            </a:r>
            <a:endParaRPr lang="en-US" sz="1600" dirty="0">
              <a:ea typeface="Calibri"/>
              <a:cs typeface="Arial"/>
            </a:endParaRPr>
          </a:p>
          <a:p>
            <a:pPr>
              <a:lnSpc>
                <a:spcPct val="115000"/>
              </a:lnSpc>
              <a:spcAft>
                <a:spcPts val="1000"/>
              </a:spcAft>
              <a:tabLst>
                <a:tab pos="676275" algn="l"/>
              </a:tabLst>
            </a:pPr>
            <a:r>
              <a:rPr lang="ar-IQ" sz="2000" b="1" dirty="0">
                <a:ea typeface="Calibri"/>
                <a:cs typeface="Times New Roman"/>
              </a:rPr>
              <a:t>وعند استلام الفرع (المرسل) للأشعار المدين والحوالة يتم اجراء القيد الاتي:</a:t>
            </a:r>
            <a:endParaRPr lang="en-US" sz="1600" dirty="0">
              <a:ea typeface="Calibri"/>
              <a:cs typeface="Arial"/>
            </a:endParaRPr>
          </a:p>
          <a:p>
            <a:pPr>
              <a:lnSpc>
                <a:spcPct val="115000"/>
              </a:lnSpc>
              <a:spcAft>
                <a:spcPts val="1000"/>
              </a:spcAft>
              <a:tabLst>
                <a:tab pos="676275" algn="l"/>
              </a:tabLst>
            </a:pPr>
            <a:r>
              <a:rPr lang="ar-IQ" sz="1600" b="1" dirty="0">
                <a:ea typeface="Calibri"/>
                <a:cs typeface="Times New Roman"/>
              </a:rPr>
              <a:t>1)</a:t>
            </a:r>
            <a:endParaRPr lang="en-US" sz="1600" dirty="0">
              <a:ea typeface="Calibri"/>
              <a:cs typeface="Arial"/>
            </a:endParaRPr>
          </a:p>
          <a:p>
            <a:pPr>
              <a:lnSpc>
                <a:spcPct val="115000"/>
              </a:lnSpc>
              <a:spcAft>
                <a:spcPts val="1000"/>
              </a:spcAft>
              <a:tabLst>
                <a:tab pos="676275" algn="l"/>
              </a:tabLst>
            </a:pPr>
            <a:r>
              <a:rPr lang="en-US" sz="1600" b="1" dirty="0">
                <a:latin typeface="Times New Roman"/>
                <a:ea typeface="Calibri"/>
                <a:cs typeface="Arial"/>
              </a:rPr>
              <a:t>xx </a:t>
            </a:r>
            <a:r>
              <a:rPr lang="ar-IQ" sz="1600" b="1" dirty="0">
                <a:ea typeface="Calibri"/>
                <a:cs typeface="Times New Roman"/>
              </a:rPr>
              <a:t> من حـ </a:t>
            </a:r>
            <a:r>
              <a:rPr lang="en-US" sz="1600" b="1" dirty="0">
                <a:latin typeface="Times New Roman"/>
                <a:ea typeface="Calibri"/>
                <a:cs typeface="Arial"/>
              </a:rPr>
              <a:t>/</a:t>
            </a:r>
            <a:r>
              <a:rPr lang="ar-IQ" sz="1600" b="1" dirty="0">
                <a:ea typeface="Calibri"/>
                <a:cs typeface="Times New Roman"/>
              </a:rPr>
              <a:t> مدينو ديون متأخرة التسديد 1691 </a:t>
            </a:r>
            <a:endParaRPr lang="en-US" sz="1600" dirty="0">
              <a:ea typeface="Calibri"/>
              <a:cs typeface="Arial"/>
            </a:endParaRPr>
          </a:p>
          <a:p>
            <a:pPr>
              <a:lnSpc>
                <a:spcPct val="115000"/>
              </a:lnSpc>
              <a:spcAft>
                <a:spcPts val="1000"/>
              </a:spcAft>
              <a:tabLst>
                <a:tab pos="676275" algn="l"/>
              </a:tabLst>
            </a:pPr>
            <a:r>
              <a:rPr lang="ar-IQ" sz="1600" b="1" dirty="0">
                <a:ea typeface="Calibri"/>
                <a:cs typeface="Times New Roman"/>
              </a:rPr>
              <a:t>                                         </a:t>
            </a:r>
            <a:r>
              <a:rPr lang="en-US" sz="1600" b="1" dirty="0">
                <a:latin typeface="Times New Roman"/>
                <a:ea typeface="Calibri"/>
                <a:cs typeface="Arial"/>
              </a:rPr>
              <a:t>xx</a:t>
            </a:r>
            <a:r>
              <a:rPr lang="ar-IQ" sz="1600" b="1" dirty="0">
                <a:ea typeface="Calibri"/>
                <a:cs typeface="Times New Roman"/>
              </a:rPr>
              <a:t> الى حـ </a:t>
            </a:r>
            <a:r>
              <a:rPr lang="en-US" sz="1600" b="1" dirty="0">
                <a:latin typeface="Times New Roman"/>
                <a:ea typeface="Calibri"/>
                <a:cs typeface="Arial"/>
              </a:rPr>
              <a:t>/</a:t>
            </a:r>
            <a:r>
              <a:rPr lang="ar-IQ" sz="1600" b="1" dirty="0">
                <a:ea typeface="Calibri"/>
                <a:cs typeface="Times New Roman"/>
              </a:rPr>
              <a:t> حسابات مدينة متبادلة 163</a:t>
            </a:r>
            <a:endParaRPr lang="en-US" sz="1600" dirty="0">
              <a:ea typeface="Calibri"/>
              <a:cs typeface="Arial"/>
            </a:endParaRPr>
          </a:p>
          <a:p>
            <a:pPr marL="457200">
              <a:lnSpc>
                <a:spcPct val="115000"/>
              </a:lnSpc>
              <a:tabLst>
                <a:tab pos="676275" algn="l"/>
              </a:tabLst>
            </a:pPr>
            <a:r>
              <a:rPr lang="ar-IQ" sz="1600" b="1" dirty="0">
                <a:ea typeface="Calibri"/>
                <a:cs typeface="Times New Roman"/>
              </a:rPr>
              <a:t>عند  مراجعة الزبون والتسديد سيتم اجراء </a:t>
            </a:r>
            <a:r>
              <a:rPr lang="ar-IQ" sz="1600" b="1" dirty="0" err="1">
                <a:ea typeface="Calibri"/>
                <a:cs typeface="Times New Roman"/>
              </a:rPr>
              <a:t>القييدين</a:t>
            </a:r>
            <a:r>
              <a:rPr lang="ar-IQ" sz="1600" b="1" dirty="0">
                <a:ea typeface="Calibri"/>
                <a:cs typeface="Times New Roman"/>
              </a:rPr>
              <a:t> الآتيين: </a:t>
            </a:r>
            <a:endParaRPr lang="en-US" sz="1600" dirty="0">
              <a:ea typeface="Calibri"/>
              <a:cs typeface="Arial"/>
            </a:endParaRPr>
          </a:p>
          <a:p>
            <a:pPr marL="457200">
              <a:lnSpc>
                <a:spcPct val="115000"/>
              </a:lnSpc>
              <a:tabLst>
                <a:tab pos="676275" algn="l"/>
              </a:tabLst>
            </a:pPr>
            <a:r>
              <a:rPr lang="ar-IQ" sz="1600" b="1" dirty="0" smtClean="0">
                <a:ea typeface="Calibri"/>
                <a:cs typeface="Times New Roman"/>
              </a:rPr>
              <a:t>2)</a:t>
            </a:r>
            <a:endParaRPr lang="en-US" sz="1600" dirty="0">
              <a:ea typeface="Calibri"/>
              <a:cs typeface="Arial"/>
            </a:endParaRPr>
          </a:p>
          <a:p>
            <a:pPr marL="457200">
              <a:lnSpc>
                <a:spcPct val="115000"/>
              </a:lnSpc>
              <a:tabLst>
                <a:tab pos="676275" algn="l"/>
              </a:tabLst>
            </a:pPr>
            <a:r>
              <a:rPr lang="ar-IQ" sz="1600" b="1" dirty="0">
                <a:ea typeface="Calibri"/>
                <a:cs typeface="Times New Roman"/>
              </a:rPr>
              <a:t>يتم عكس القيد النظامي </a:t>
            </a:r>
            <a:endParaRPr lang="en-US" sz="1600" dirty="0">
              <a:ea typeface="Calibri"/>
              <a:cs typeface="Arial"/>
            </a:endParaRPr>
          </a:p>
          <a:p>
            <a:pPr marL="457200">
              <a:lnSpc>
                <a:spcPct val="115000"/>
              </a:lnSpc>
              <a:tabLst>
                <a:tab pos="676275" algn="l"/>
              </a:tabLst>
            </a:pPr>
            <a:r>
              <a:rPr lang="ar-IQ" sz="1600" b="1" dirty="0">
                <a:ea typeface="Calibri"/>
                <a:cs typeface="Times New Roman"/>
              </a:rPr>
              <a:t> </a:t>
            </a:r>
            <a:endParaRPr lang="en-US" sz="1600" dirty="0">
              <a:ea typeface="Calibri"/>
              <a:cs typeface="Arial"/>
            </a:endParaRPr>
          </a:p>
          <a:p>
            <a:pPr marL="457200">
              <a:lnSpc>
                <a:spcPct val="115000"/>
              </a:lnSpc>
              <a:tabLst>
                <a:tab pos="676275" algn="l"/>
              </a:tabLst>
            </a:pPr>
            <a:r>
              <a:rPr lang="en-US" sz="1600" b="1" dirty="0">
                <a:latin typeface="Times New Roman"/>
                <a:ea typeface="Calibri"/>
                <a:cs typeface="Arial"/>
              </a:rPr>
              <a:t>xx</a:t>
            </a:r>
            <a:r>
              <a:rPr lang="ar-IQ" sz="1600" b="1" dirty="0">
                <a:ea typeface="Calibri"/>
                <a:cs typeface="Times New Roman"/>
              </a:rPr>
              <a:t> من حـ </a:t>
            </a:r>
            <a:r>
              <a:rPr lang="en-US" sz="1600" b="1" dirty="0">
                <a:latin typeface="Times New Roman"/>
                <a:ea typeface="Calibri"/>
                <a:cs typeface="Arial"/>
              </a:rPr>
              <a:t>/</a:t>
            </a:r>
            <a:r>
              <a:rPr lang="ar-IQ" sz="1600" b="1" dirty="0">
                <a:ea typeface="Calibri"/>
                <a:cs typeface="Times New Roman"/>
              </a:rPr>
              <a:t> مقابل الحوالات المخصومة المرسلة للفروع 2968 </a:t>
            </a:r>
            <a:endParaRPr lang="en-US" sz="1600" dirty="0">
              <a:ea typeface="Calibri"/>
              <a:cs typeface="Arial"/>
            </a:endParaRPr>
          </a:p>
          <a:p>
            <a:pPr marL="457200" marR="457200">
              <a:lnSpc>
                <a:spcPct val="115000"/>
              </a:lnSpc>
              <a:tabLst>
                <a:tab pos="676275" algn="l"/>
              </a:tabLst>
            </a:pPr>
            <a:r>
              <a:rPr lang="ar-IQ" sz="1600" b="1" dirty="0">
                <a:ea typeface="Calibri"/>
                <a:cs typeface="Times New Roman"/>
              </a:rPr>
              <a:t>                                  </a:t>
            </a:r>
            <a:r>
              <a:rPr lang="en-US" sz="1600" b="1" dirty="0">
                <a:latin typeface="Times New Roman"/>
                <a:ea typeface="Calibri"/>
                <a:cs typeface="Arial"/>
              </a:rPr>
              <a:t>xx</a:t>
            </a:r>
            <a:r>
              <a:rPr lang="ar-IQ" sz="1600" b="1" dirty="0">
                <a:ea typeface="Calibri"/>
                <a:cs typeface="Times New Roman"/>
              </a:rPr>
              <a:t> الى حـ</a:t>
            </a:r>
            <a:r>
              <a:rPr lang="en-US" sz="1600" b="1" dirty="0">
                <a:latin typeface="Times New Roman"/>
                <a:ea typeface="Calibri"/>
                <a:cs typeface="Arial"/>
              </a:rPr>
              <a:t>/</a:t>
            </a:r>
            <a:r>
              <a:rPr lang="ar-IQ" sz="1600" b="1" dirty="0">
                <a:ea typeface="Calibri"/>
                <a:cs typeface="Times New Roman"/>
              </a:rPr>
              <a:t> حوالات مخصومة مرسلة للفروع 1968</a:t>
            </a:r>
            <a:endParaRPr lang="en-US" sz="1600" dirty="0">
              <a:ea typeface="Calibri"/>
              <a:cs typeface="Arial"/>
            </a:endParaRPr>
          </a:p>
          <a:p>
            <a:pPr marL="457200">
              <a:lnSpc>
                <a:spcPct val="115000"/>
              </a:lnSpc>
              <a:spcAft>
                <a:spcPts val="1000"/>
              </a:spcAft>
              <a:tabLst>
                <a:tab pos="676275" algn="l"/>
              </a:tabLst>
            </a:pPr>
            <a:r>
              <a:rPr lang="ar-IQ" sz="1600" b="1" dirty="0" smtClean="0">
                <a:ea typeface="Calibri"/>
                <a:cs typeface="Times New Roman"/>
              </a:rPr>
              <a:t>3)</a:t>
            </a:r>
            <a:endParaRPr lang="en-US" sz="1600" dirty="0">
              <a:ea typeface="Calibri"/>
              <a:cs typeface="Arial"/>
            </a:endParaRPr>
          </a:p>
          <a:p>
            <a:pPr>
              <a:lnSpc>
                <a:spcPct val="115000"/>
              </a:lnSpc>
              <a:spcAft>
                <a:spcPts val="1000"/>
              </a:spcAft>
              <a:tabLst>
                <a:tab pos="619125" algn="l"/>
              </a:tabLst>
            </a:pPr>
            <a:r>
              <a:rPr lang="ar-IQ" sz="1600" dirty="0">
                <a:ea typeface="Calibri"/>
                <a:cs typeface="Times New Roman"/>
              </a:rPr>
              <a:t>	</a:t>
            </a:r>
            <a:r>
              <a:rPr lang="en-US" sz="1600" dirty="0">
                <a:latin typeface="Times New Roman"/>
                <a:ea typeface="Calibri"/>
                <a:cs typeface="Arial"/>
              </a:rPr>
              <a:t> xx</a:t>
            </a:r>
            <a:r>
              <a:rPr lang="ar-IQ" sz="1600" b="1" dirty="0">
                <a:ea typeface="Calibri"/>
                <a:cs typeface="Times New Roman"/>
              </a:rPr>
              <a:t>من حـ</a:t>
            </a:r>
            <a:r>
              <a:rPr lang="en-US" sz="1600" b="1" dirty="0">
                <a:latin typeface="Times New Roman"/>
                <a:ea typeface="Calibri"/>
                <a:cs typeface="Arial"/>
              </a:rPr>
              <a:t>/</a:t>
            </a:r>
            <a:r>
              <a:rPr lang="ar-IQ" sz="1600" b="1" dirty="0">
                <a:ea typeface="Calibri"/>
                <a:cs typeface="Times New Roman"/>
              </a:rPr>
              <a:t> نقد في الصندوق 181 </a:t>
            </a:r>
            <a:endParaRPr lang="en-US" sz="1600" dirty="0">
              <a:ea typeface="Calibri"/>
              <a:cs typeface="Arial"/>
            </a:endParaRPr>
          </a:p>
          <a:p>
            <a:pPr>
              <a:lnSpc>
                <a:spcPct val="115000"/>
              </a:lnSpc>
              <a:spcAft>
                <a:spcPts val="1000"/>
              </a:spcAft>
              <a:tabLst>
                <a:tab pos="619125" algn="l"/>
              </a:tabLst>
            </a:pPr>
            <a:r>
              <a:rPr lang="ar-IQ" sz="1600" b="1" dirty="0">
                <a:ea typeface="Calibri"/>
                <a:cs typeface="Times New Roman"/>
              </a:rPr>
              <a:t>              </a:t>
            </a:r>
            <a:r>
              <a:rPr lang="ar-IQ" sz="1600" b="1" dirty="0" smtClean="0">
                <a:ea typeface="Calibri"/>
                <a:cs typeface="Times New Roman"/>
              </a:rPr>
              <a:t>او</a:t>
            </a:r>
            <a:r>
              <a:rPr lang="en-US" sz="1600" b="1" dirty="0" smtClean="0">
                <a:ea typeface="Calibri"/>
                <a:cs typeface="Times New Roman"/>
              </a:rPr>
              <a:t>xx</a:t>
            </a:r>
            <a:r>
              <a:rPr lang="ar-IQ" sz="1600" b="1" dirty="0" smtClean="0">
                <a:ea typeface="Calibri"/>
                <a:cs typeface="Times New Roman"/>
              </a:rPr>
              <a:t> </a:t>
            </a:r>
            <a:r>
              <a:rPr lang="ar-IQ" sz="1600" b="1" dirty="0">
                <a:ea typeface="Calibri"/>
                <a:cs typeface="Times New Roman"/>
              </a:rPr>
              <a:t>حـ</a:t>
            </a:r>
            <a:r>
              <a:rPr lang="en-US" sz="1600" b="1" dirty="0">
                <a:latin typeface="Times New Roman"/>
                <a:ea typeface="Calibri"/>
                <a:cs typeface="Arial"/>
              </a:rPr>
              <a:t>/</a:t>
            </a:r>
            <a:r>
              <a:rPr lang="ar-IQ" sz="1600" b="1" dirty="0">
                <a:ea typeface="Calibri"/>
                <a:cs typeface="Times New Roman"/>
              </a:rPr>
              <a:t> حسابات جارية  مدينة او دائنة حسب القطاع  143</a:t>
            </a:r>
            <a:r>
              <a:rPr lang="en-US" sz="1600" b="1" dirty="0">
                <a:latin typeface="Times New Roman"/>
                <a:ea typeface="Calibri"/>
                <a:cs typeface="Arial"/>
              </a:rPr>
              <a:t>/</a:t>
            </a:r>
            <a:r>
              <a:rPr lang="ar-IQ" sz="1600" b="1" dirty="0">
                <a:ea typeface="Calibri"/>
                <a:cs typeface="Times New Roman"/>
              </a:rPr>
              <a:t> 251</a:t>
            </a:r>
            <a:endParaRPr lang="en-US" sz="1600" dirty="0">
              <a:ea typeface="Calibri"/>
              <a:cs typeface="Arial"/>
            </a:endParaRPr>
          </a:p>
          <a:p>
            <a:pPr>
              <a:lnSpc>
                <a:spcPct val="115000"/>
              </a:lnSpc>
              <a:spcAft>
                <a:spcPts val="1000"/>
              </a:spcAft>
              <a:tabLst>
                <a:tab pos="1866900" algn="l"/>
              </a:tabLst>
            </a:pPr>
            <a:r>
              <a:rPr lang="ar-IQ" sz="1600" dirty="0">
                <a:ea typeface="Calibri"/>
                <a:cs typeface="Times New Roman"/>
              </a:rPr>
              <a:t>	</a:t>
            </a:r>
            <a:r>
              <a:rPr lang="en-US" sz="1600" b="1" dirty="0" smtClean="0">
                <a:latin typeface="Times New Roman"/>
                <a:ea typeface="Calibri"/>
                <a:cs typeface="Arial"/>
              </a:rPr>
              <a:t>xx                     </a:t>
            </a:r>
            <a:r>
              <a:rPr lang="ar-IQ" sz="1600" b="1" dirty="0" smtClean="0">
                <a:ea typeface="Calibri"/>
                <a:cs typeface="Times New Roman"/>
              </a:rPr>
              <a:t> </a:t>
            </a:r>
            <a:r>
              <a:rPr lang="ar-IQ" sz="1600" b="1" dirty="0">
                <a:ea typeface="Calibri"/>
                <a:cs typeface="Times New Roman"/>
              </a:rPr>
              <a:t>الى حـ </a:t>
            </a:r>
            <a:r>
              <a:rPr lang="en-US" sz="1600" b="1" dirty="0">
                <a:latin typeface="Times New Roman"/>
                <a:ea typeface="Calibri"/>
                <a:cs typeface="Arial"/>
              </a:rPr>
              <a:t>/</a:t>
            </a:r>
            <a:r>
              <a:rPr lang="ar-IQ" sz="1600" b="1" dirty="0">
                <a:ea typeface="Calibri"/>
                <a:cs typeface="Times New Roman"/>
              </a:rPr>
              <a:t> مدينو ديون متأخرة التسديد 1437 </a:t>
            </a:r>
            <a:endParaRPr lang="en-US" sz="1600" dirty="0">
              <a:ea typeface="Calibri"/>
              <a:cs typeface="Arial"/>
            </a:endParaRPr>
          </a:p>
          <a:p>
            <a:pPr>
              <a:lnSpc>
                <a:spcPct val="115000"/>
              </a:lnSpc>
              <a:spcAft>
                <a:spcPts val="1000"/>
              </a:spcAft>
              <a:tabLst>
                <a:tab pos="1866900" algn="l"/>
              </a:tabLst>
            </a:pPr>
            <a:r>
              <a:rPr lang="ar-IQ" sz="1600" b="1" dirty="0">
                <a:ea typeface="Calibri"/>
                <a:cs typeface="Times New Roman"/>
              </a:rPr>
              <a:t> </a:t>
            </a:r>
            <a:r>
              <a:rPr lang="ar-IQ" sz="1600" b="1" dirty="0" smtClean="0">
                <a:ea typeface="Calibri"/>
                <a:cs typeface="Times New Roman"/>
              </a:rPr>
              <a:t> </a:t>
            </a:r>
            <a:endParaRPr lang="en-US" sz="1600" dirty="0">
              <a:ea typeface="Calibri"/>
              <a:cs typeface="Arial"/>
            </a:endParaRPr>
          </a:p>
        </p:txBody>
      </p:sp>
    </p:spTree>
    <p:extLst>
      <p:ext uri="{BB962C8B-B14F-4D97-AF65-F5344CB8AC3E}">
        <p14:creationId xmlns:p14="http://schemas.microsoft.com/office/powerpoint/2010/main" val="24232619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61</a:t>
            </a:fld>
            <a:endParaRPr lang="ar-IQ" sz="1800" b="1" dirty="0">
              <a:solidFill>
                <a:prstClr val="black"/>
              </a:solidFill>
            </a:endParaRPr>
          </a:p>
        </p:txBody>
      </p:sp>
      <p:sp>
        <p:nvSpPr>
          <p:cNvPr id="2" name="TextBox 1"/>
          <p:cNvSpPr txBox="1"/>
          <p:nvPr/>
        </p:nvSpPr>
        <p:spPr>
          <a:xfrm>
            <a:off x="107504" y="188640"/>
            <a:ext cx="8784976" cy="6573081"/>
          </a:xfrm>
          <a:prstGeom prst="rect">
            <a:avLst/>
          </a:prstGeom>
          <a:noFill/>
        </p:spPr>
        <p:txBody>
          <a:bodyPr wrap="square" rtlCol="1">
            <a:spAutoFit/>
          </a:bodyPr>
          <a:lstStyle/>
          <a:p>
            <a:pPr>
              <a:lnSpc>
                <a:spcPct val="115000"/>
              </a:lnSpc>
              <a:spcAft>
                <a:spcPts val="1000"/>
              </a:spcAft>
              <a:tabLst>
                <a:tab pos="1866900" algn="l"/>
              </a:tabLst>
            </a:pPr>
            <a:r>
              <a:rPr lang="ar-IQ" sz="1600" b="1" dirty="0">
                <a:solidFill>
                  <a:prstClr val="black"/>
                </a:solidFill>
                <a:ea typeface="Calibri"/>
                <a:cs typeface="Times New Roman"/>
              </a:rPr>
              <a:t>مثال 1</a:t>
            </a:r>
          </a:p>
          <a:p>
            <a:pPr>
              <a:lnSpc>
                <a:spcPct val="115000"/>
              </a:lnSpc>
              <a:spcAft>
                <a:spcPts val="1000"/>
              </a:spcAft>
              <a:tabLst>
                <a:tab pos="1866900" algn="l"/>
              </a:tabLst>
            </a:pPr>
            <a:r>
              <a:rPr lang="ar-IQ" sz="1600" b="1" dirty="0">
                <a:solidFill>
                  <a:prstClr val="black"/>
                </a:solidFill>
                <a:ea typeface="Calibri"/>
                <a:cs typeface="Times New Roman"/>
              </a:rPr>
              <a:t>في 4/ 7 خصم مصرف الرشيد الادارة العامة كمبيالة مبلغها (500000) دينار لصالح الزبون سعد الذي لديه حساب جاري مدين لدى المصرف علما ان المدين محرر الورقة لديه حساب جاري دائن لدى نفس المصرف , وتاريخ انشاء الورقة هو نفس تاريخ تقديمها للخصم وان مدة الكمبيالة هي 4 اشهر وبمعدل فائدة 9% سنويا ,وفي تاريخ الاستحقاق تم تحصيل قيمة الكمبيالة من الحساب الجاري الدائن.</a:t>
            </a:r>
          </a:p>
          <a:p>
            <a:pPr>
              <a:lnSpc>
                <a:spcPct val="115000"/>
              </a:lnSpc>
              <a:spcAft>
                <a:spcPts val="1000"/>
              </a:spcAft>
              <a:tabLst>
                <a:tab pos="1866900" algn="l"/>
              </a:tabLst>
            </a:pPr>
            <a:r>
              <a:rPr lang="ar-IQ" sz="1600" b="1" dirty="0">
                <a:solidFill>
                  <a:prstClr val="black"/>
                </a:solidFill>
                <a:ea typeface="Calibri"/>
                <a:cs typeface="Times New Roman"/>
              </a:rPr>
              <a:t>المطلوب – تسجيل العمليات في سجلات مصرف الرافدين الادارة العامة.</a:t>
            </a:r>
          </a:p>
          <a:p>
            <a:pPr>
              <a:lnSpc>
                <a:spcPct val="115000"/>
              </a:lnSpc>
              <a:spcAft>
                <a:spcPts val="1000"/>
              </a:spcAft>
              <a:tabLst>
                <a:tab pos="1866900" algn="l"/>
              </a:tabLst>
            </a:pPr>
            <a:r>
              <a:rPr lang="ar-IQ" sz="1600" b="1" dirty="0">
                <a:solidFill>
                  <a:prstClr val="black"/>
                </a:solidFill>
                <a:ea typeface="Calibri"/>
                <a:cs typeface="Times New Roman"/>
              </a:rPr>
              <a:t>الحل /</a:t>
            </a:r>
          </a:p>
          <a:p>
            <a:pPr>
              <a:lnSpc>
                <a:spcPct val="115000"/>
              </a:lnSpc>
              <a:spcAft>
                <a:spcPts val="1000"/>
              </a:spcAft>
              <a:tabLst>
                <a:tab pos="1866900" algn="l"/>
              </a:tabLst>
            </a:pPr>
            <a:r>
              <a:rPr lang="ar-IQ" sz="1600" b="1" dirty="0">
                <a:solidFill>
                  <a:prstClr val="black"/>
                </a:solidFill>
                <a:ea typeface="Calibri"/>
                <a:cs typeface="Times New Roman"/>
              </a:rPr>
              <a:t>في 4/ 7 </a:t>
            </a:r>
          </a:p>
          <a:p>
            <a:pPr>
              <a:lnSpc>
                <a:spcPct val="115000"/>
              </a:lnSpc>
              <a:spcAft>
                <a:spcPts val="1000"/>
              </a:spcAft>
              <a:tabLst>
                <a:tab pos="1866900" algn="l"/>
              </a:tabLst>
            </a:pPr>
            <a:r>
              <a:rPr lang="ar-IQ" sz="1600" b="1" dirty="0">
                <a:solidFill>
                  <a:prstClr val="black"/>
                </a:solidFill>
                <a:ea typeface="Calibri"/>
                <a:cs typeface="Times New Roman"/>
              </a:rPr>
              <a:t>الفائدة 500000 * 9%*  124       = 15500 دينار</a:t>
            </a:r>
          </a:p>
          <a:p>
            <a:pPr>
              <a:lnSpc>
                <a:spcPct val="115000"/>
              </a:lnSpc>
              <a:spcAft>
                <a:spcPts val="1000"/>
              </a:spcAft>
              <a:tabLst>
                <a:tab pos="1866900" algn="l"/>
              </a:tabLst>
            </a:pPr>
            <a:r>
              <a:rPr lang="ar-IQ" sz="1600" b="1" dirty="0">
                <a:solidFill>
                  <a:prstClr val="black"/>
                </a:solidFill>
                <a:ea typeface="Calibri"/>
                <a:cs typeface="Times New Roman"/>
              </a:rPr>
              <a:t>	360</a:t>
            </a:r>
          </a:p>
          <a:p>
            <a:pPr>
              <a:lnSpc>
                <a:spcPct val="115000"/>
              </a:lnSpc>
              <a:spcAft>
                <a:spcPts val="1000"/>
              </a:spcAft>
              <a:tabLst>
                <a:tab pos="1866900" algn="l"/>
              </a:tabLst>
            </a:pPr>
            <a:r>
              <a:rPr lang="ar-IQ" sz="1600" b="1" dirty="0">
                <a:solidFill>
                  <a:prstClr val="black"/>
                </a:solidFill>
                <a:ea typeface="Calibri"/>
                <a:cs typeface="Times New Roman"/>
              </a:rPr>
              <a:t>500000 من حـ / الكمبيالات المخصومة 1441 </a:t>
            </a:r>
          </a:p>
          <a:p>
            <a:pPr>
              <a:lnSpc>
                <a:spcPct val="115000"/>
              </a:lnSpc>
              <a:spcAft>
                <a:spcPts val="1000"/>
              </a:spcAft>
              <a:tabLst>
                <a:tab pos="1866900" algn="l"/>
              </a:tabLst>
            </a:pPr>
            <a:r>
              <a:rPr lang="ar-IQ" sz="1600" b="1" dirty="0">
                <a:solidFill>
                  <a:prstClr val="black"/>
                </a:solidFill>
                <a:ea typeface="Calibri"/>
                <a:cs typeface="Times New Roman"/>
              </a:rPr>
              <a:t>                                  الى مذكورين</a:t>
            </a:r>
          </a:p>
          <a:p>
            <a:pPr>
              <a:lnSpc>
                <a:spcPct val="115000"/>
              </a:lnSpc>
              <a:spcAft>
                <a:spcPts val="1000"/>
              </a:spcAft>
              <a:tabLst>
                <a:tab pos="1866900" algn="l"/>
              </a:tabLst>
            </a:pPr>
            <a:r>
              <a:rPr lang="ar-IQ" sz="1600" b="1" dirty="0">
                <a:solidFill>
                  <a:prstClr val="black"/>
                </a:solidFill>
                <a:ea typeface="Calibri"/>
                <a:cs typeface="Times New Roman"/>
              </a:rPr>
              <a:t>	15500حـ  / فوائد الكمبيالات  والحوالات المخصومة 44231 </a:t>
            </a:r>
          </a:p>
          <a:p>
            <a:pPr>
              <a:lnSpc>
                <a:spcPct val="115000"/>
              </a:lnSpc>
              <a:spcAft>
                <a:spcPts val="1000"/>
              </a:spcAft>
              <a:tabLst>
                <a:tab pos="1866900" algn="l"/>
              </a:tabLst>
            </a:pPr>
            <a:r>
              <a:rPr lang="ar-IQ" sz="1600" b="1" dirty="0">
                <a:solidFill>
                  <a:prstClr val="black"/>
                </a:solidFill>
                <a:ea typeface="Calibri"/>
                <a:cs typeface="Times New Roman"/>
              </a:rPr>
              <a:t>                        484500حـ / حسابات جارية دائنة قطاع خاص افراد 2517 </a:t>
            </a:r>
          </a:p>
          <a:p>
            <a:pPr>
              <a:lnSpc>
                <a:spcPct val="115000"/>
              </a:lnSpc>
              <a:spcAft>
                <a:spcPts val="1000"/>
              </a:spcAft>
              <a:tabLst>
                <a:tab pos="1866900" algn="l"/>
              </a:tabLst>
            </a:pPr>
            <a:r>
              <a:rPr lang="ar-IQ" sz="1600" b="1" dirty="0">
                <a:solidFill>
                  <a:prstClr val="black"/>
                </a:solidFill>
                <a:ea typeface="Calibri"/>
                <a:cs typeface="Times New Roman"/>
              </a:rPr>
              <a:t>في 4 / 11 </a:t>
            </a:r>
          </a:p>
          <a:p>
            <a:pPr>
              <a:lnSpc>
                <a:spcPct val="115000"/>
              </a:lnSpc>
              <a:spcAft>
                <a:spcPts val="1000"/>
              </a:spcAft>
              <a:tabLst>
                <a:tab pos="1866900" algn="l"/>
              </a:tabLst>
            </a:pPr>
            <a:r>
              <a:rPr lang="ar-IQ" sz="1600" b="1" dirty="0">
                <a:solidFill>
                  <a:prstClr val="black"/>
                </a:solidFill>
                <a:ea typeface="Calibri"/>
                <a:cs typeface="Times New Roman"/>
              </a:rPr>
              <a:t>500000 من حـ  / حسابات جارية دائنة قطاع خاص افراد 2517</a:t>
            </a:r>
          </a:p>
          <a:p>
            <a:pPr>
              <a:lnSpc>
                <a:spcPct val="115000"/>
              </a:lnSpc>
              <a:spcAft>
                <a:spcPts val="1000"/>
              </a:spcAft>
              <a:tabLst>
                <a:tab pos="1866900" algn="l"/>
              </a:tabLst>
            </a:pPr>
            <a:r>
              <a:rPr lang="ar-IQ" sz="1600" b="1" dirty="0">
                <a:solidFill>
                  <a:prstClr val="black"/>
                </a:solidFill>
                <a:ea typeface="Calibri"/>
                <a:cs typeface="Times New Roman"/>
              </a:rPr>
              <a:t>                                             الى / حـ الكمبيالات المخصومة 1441 </a:t>
            </a:r>
          </a:p>
        </p:txBody>
      </p:sp>
    </p:spTree>
    <p:extLst>
      <p:ext uri="{BB962C8B-B14F-4D97-AF65-F5344CB8AC3E}">
        <p14:creationId xmlns:p14="http://schemas.microsoft.com/office/powerpoint/2010/main" val="21741694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62</a:t>
            </a:fld>
            <a:endParaRPr lang="ar-IQ" sz="1800" b="1" dirty="0">
              <a:solidFill>
                <a:prstClr val="black"/>
              </a:solidFill>
            </a:endParaRPr>
          </a:p>
        </p:txBody>
      </p:sp>
      <p:sp>
        <p:nvSpPr>
          <p:cNvPr id="2" name="TextBox 1"/>
          <p:cNvSpPr txBox="1"/>
          <p:nvPr/>
        </p:nvSpPr>
        <p:spPr>
          <a:xfrm>
            <a:off x="107504" y="188640"/>
            <a:ext cx="8784976" cy="6135013"/>
          </a:xfrm>
          <a:prstGeom prst="rect">
            <a:avLst/>
          </a:prstGeom>
          <a:noFill/>
        </p:spPr>
        <p:txBody>
          <a:bodyPr wrap="square" rtlCol="1">
            <a:spAutoFit/>
          </a:bodyPr>
          <a:lstStyle/>
          <a:p>
            <a:pPr>
              <a:lnSpc>
                <a:spcPct val="115000"/>
              </a:lnSpc>
              <a:spcAft>
                <a:spcPts val="1000"/>
              </a:spcAft>
              <a:tabLst>
                <a:tab pos="1057275" algn="l"/>
              </a:tabLst>
            </a:pPr>
            <a:r>
              <a:rPr lang="ar-IQ" sz="1600" b="1" dirty="0">
                <a:ea typeface="Calibri"/>
                <a:cs typeface="Times New Roman"/>
              </a:rPr>
              <a:t>مثال 2  نفس بيانات المثال 1 افترض ان تاريخ خصم الورقة هو 4</a:t>
            </a:r>
            <a:r>
              <a:rPr lang="en-US" sz="1600" b="1" dirty="0">
                <a:latin typeface="Times New Roman"/>
                <a:ea typeface="Calibri"/>
                <a:cs typeface="Arial"/>
              </a:rPr>
              <a:t> /</a:t>
            </a:r>
            <a:r>
              <a:rPr lang="ar-IQ" sz="1600" b="1" dirty="0">
                <a:ea typeface="Calibri"/>
                <a:cs typeface="Times New Roman"/>
              </a:rPr>
              <a:t> 10</a:t>
            </a:r>
            <a:r>
              <a:rPr lang="en-US" sz="1600" b="1" dirty="0">
                <a:latin typeface="Times New Roman"/>
                <a:ea typeface="Calibri"/>
                <a:cs typeface="Arial"/>
              </a:rPr>
              <a:t>/</a:t>
            </a:r>
            <a:r>
              <a:rPr lang="ar-IQ" sz="1600" b="1" dirty="0">
                <a:ea typeface="Calibri"/>
                <a:cs typeface="Times New Roman"/>
              </a:rPr>
              <a:t> 2016 وتاريخ استحقاقها هو 4</a:t>
            </a:r>
            <a:r>
              <a:rPr lang="en-US" sz="1600" b="1" dirty="0">
                <a:latin typeface="Times New Roman"/>
                <a:ea typeface="Calibri"/>
                <a:cs typeface="Arial"/>
              </a:rPr>
              <a:t>/</a:t>
            </a:r>
            <a:r>
              <a:rPr lang="ar-IQ" sz="1600" b="1" dirty="0">
                <a:ea typeface="Calibri"/>
                <a:cs typeface="Times New Roman"/>
              </a:rPr>
              <a:t> 4</a:t>
            </a:r>
            <a:r>
              <a:rPr lang="en-US" sz="1600" b="1" dirty="0">
                <a:latin typeface="Times New Roman"/>
                <a:ea typeface="Calibri"/>
                <a:cs typeface="Arial"/>
              </a:rPr>
              <a:t>/</a:t>
            </a:r>
            <a:r>
              <a:rPr lang="ar-IQ" sz="1600" b="1" dirty="0">
                <a:ea typeface="Calibri"/>
                <a:cs typeface="Times New Roman"/>
              </a:rPr>
              <a:t> 2017</a:t>
            </a:r>
            <a:endParaRPr lang="en-US" sz="1200" b="1" dirty="0">
              <a:ea typeface="Calibri"/>
              <a:cs typeface="Arial"/>
            </a:endParaRPr>
          </a:p>
          <a:p>
            <a:pPr>
              <a:lnSpc>
                <a:spcPct val="115000"/>
              </a:lnSpc>
              <a:spcAft>
                <a:spcPts val="1000"/>
              </a:spcAft>
            </a:pPr>
            <a:r>
              <a:rPr lang="ar-IQ" sz="1600" b="1" dirty="0">
                <a:ea typeface="Calibri"/>
                <a:cs typeface="Times New Roman"/>
              </a:rPr>
              <a:t>المطلوب – تسجيل قيود اليومية اللازمة عند الخصم والتسديد</a:t>
            </a:r>
            <a:endParaRPr lang="en-US" sz="1200" b="1" dirty="0">
              <a:ea typeface="Calibri"/>
              <a:cs typeface="Arial"/>
            </a:endParaRPr>
          </a:p>
          <a:p>
            <a:pPr>
              <a:lnSpc>
                <a:spcPct val="115000"/>
              </a:lnSpc>
              <a:spcAft>
                <a:spcPts val="1000"/>
              </a:spcAft>
              <a:tabLst>
                <a:tab pos="3314700" algn="l"/>
              </a:tabLst>
            </a:pPr>
            <a:r>
              <a:rPr lang="ar-IQ" sz="1600" b="1" dirty="0">
                <a:ea typeface="Calibri"/>
                <a:cs typeface="Times New Roman"/>
              </a:rPr>
              <a:t>فائدة سنة 2016 تساوي  500000 *9%*  </a:t>
            </a:r>
            <a:r>
              <a:rPr lang="ar-IQ" sz="1600" b="1" u="sng" dirty="0">
                <a:ea typeface="Calibri"/>
                <a:cs typeface="Times New Roman"/>
              </a:rPr>
              <a:t>89</a:t>
            </a:r>
            <a:r>
              <a:rPr lang="ar-IQ" sz="1600" b="1" dirty="0">
                <a:ea typeface="Calibri"/>
                <a:cs typeface="Times New Roman"/>
              </a:rPr>
              <a:t>	= </a:t>
            </a:r>
            <a:r>
              <a:rPr lang="ar-IQ" sz="1600" b="1" dirty="0" smtClean="0">
                <a:ea typeface="Calibri"/>
                <a:cs typeface="Times New Roman"/>
              </a:rPr>
              <a:t>11125</a:t>
            </a:r>
            <a:endParaRPr lang="ar-IQ" sz="1200" b="1" dirty="0" smtClean="0">
              <a:ea typeface="Calibri"/>
              <a:cs typeface="Arial"/>
            </a:endParaRPr>
          </a:p>
          <a:p>
            <a:pPr>
              <a:lnSpc>
                <a:spcPct val="115000"/>
              </a:lnSpc>
              <a:spcAft>
                <a:spcPts val="1000"/>
              </a:spcAft>
              <a:tabLst>
                <a:tab pos="3314700" algn="l"/>
              </a:tabLst>
            </a:pPr>
            <a:r>
              <a:rPr lang="ar-IQ" sz="1200" b="1" dirty="0">
                <a:ea typeface="Calibri"/>
                <a:cs typeface="Arial"/>
              </a:rPr>
              <a:t> </a:t>
            </a:r>
            <a:r>
              <a:rPr lang="ar-IQ" sz="1200" b="1" dirty="0" smtClean="0">
                <a:ea typeface="Calibri"/>
                <a:cs typeface="Arial"/>
              </a:rPr>
              <a:t>                                                                     360</a:t>
            </a:r>
            <a:r>
              <a:rPr lang="ar-IQ" sz="1600" b="1" dirty="0" smtClean="0">
                <a:ea typeface="Calibri"/>
                <a:cs typeface="Times New Roman"/>
              </a:rPr>
              <a:t> </a:t>
            </a:r>
            <a:r>
              <a:rPr lang="ar-IQ" sz="1600" b="1" dirty="0">
                <a:ea typeface="Calibri"/>
                <a:cs typeface="Times New Roman"/>
              </a:rPr>
              <a:t>	</a:t>
            </a:r>
            <a:endParaRPr lang="en-US" sz="1200" b="1" dirty="0">
              <a:ea typeface="Calibri"/>
              <a:cs typeface="Arial"/>
            </a:endParaRPr>
          </a:p>
          <a:p>
            <a:pPr>
              <a:lnSpc>
                <a:spcPct val="115000"/>
              </a:lnSpc>
              <a:spcAft>
                <a:spcPts val="1000"/>
              </a:spcAft>
            </a:pPr>
            <a:r>
              <a:rPr lang="ar-IQ" sz="1600" b="1" dirty="0">
                <a:ea typeface="Calibri"/>
                <a:cs typeface="Times New Roman"/>
              </a:rPr>
              <a:t>    </a:t>
            </a:r>
            <a:r>
              <a:rPr lang="ar-IQ" sz="1600" b="1" dirty="0" smtClean="0">
                <a:ea typeface="Calibri"/>
                <a:cs typeface="Times New Roman"/>
              </a:rPr>
              <a:t>          </a:t>
            </a:r>
            <a:endParaRPr lang="en-US" sz="1200" b="1" dirty="0">
              <a:ea typeface="Calibri"/>
              <a:cs typeface="Arial"/>
            </a:endParaRPr>
          </a:p>
          <a:p>
            <a:pPr>
              <a:lnSpc>
                <a:spcPct val="115000"/>
              </a:lnSpc>
              <a:spcAft>
                <a:spcPts val="1000"/>
              </a:spcAft>
              <a:tabLst>
                <a:tab pos="2066925" algn="l"/>
              </a:tabLst>
            </a:pPr>
            <a:r>
              <a:rPr lang="ar-IQ" sz="1600" b="1" dirty="0">
                <a:ea typeface="Calibri"/>
                <a:cs typeface="Times New Roman"/>
              </a:rPr>
              <a:t>فائدة سنة 2017 تساوي  500000 * </a:t>
            </a:r>
            <a:r>
              <a:rPr lang="ar-IQ" sz="1600" b="1" dirty="0" smtClean="0">
                <a:ea typeface="Calibri"/>
                <a:cs typeface="Times New Roman"/>
              </a:rPr>
              <a:t> </a:t>
            </a:r>
            <a:r>
              <a:rPr lang="ar-IQ" sz="1600" b="1" u="sng" dirty="0" smtClean="0">
                <a:ea typeface="Calibri"/>
                <a:cs typeface="Times New Roman"/>
              </a:rPr>
              <a:t>95</a:t>
            </a:r>
            <a:r>
              <a:rPr lang="ar-IQ" sz="1600" b="1" dirty="0" smtClean="0">
                <a:ea typeface="Calibri"/>
                <a:cs typeface="Times New Roman"/>
              </a:rPr>
              <a:t>     </a:t>
            </a:r>
            <a:r>
              <a:rPr lang="ar-IQ" sz="1600" b="1" dirty="0">
                <a:ea typeface="Calibri"/>
                <a:cs typeface="Times New Roman"/>
              </a:rPr>
              <a:t>= 11875          </a:t>
            </a:r>
            <a:endParaRPr lang="en-US" sz="1200" b="1" dirty="0">
              <a:ea typeface="Calibri"/>
              <a:cs typeface="Arial"/>
            </a:endParaRPr>
          </a:p>
          <a:p>
            <a:pPr>
              <a:lnSpc>
                <a:spcPct val="115000"/>
              </a:lnSpc>
              <a:spcAft>
                <a:spcPts val="1000"/>
              </a:spcAft>
              <a:tabLst>
                <a:tab pos="2066925" algn="l"/>
              </a:tabLst>
            </a:pPr>
            <a:r>
              <a:rPr lang="ar-IQ" sz="1600" b="1" dirty="0" smtClean="0">
                <a:ea typeface="Calibri"/>
                <a:cs typeface="Times New Roman"/>
              </a:rPr>
              <a:t>                                                   360</a:t>
            </a:r>
            <a:endParaRPr lang="en-US" sz="1200" b="1" dirty="0">
              <a:ea typeface="Calibri"/>
              <a:cs typeface="Arial"/>
            </a:endParaRPr>
          </a:p>
          <a:p>
            <a:pPr>
              <a:lnSpc>
                <a:spcPct val="115000"/>
              </a:lnSpc>
              <a:spcAft>
                <a:spcPts val="1000"/>
              </a:spcAft>
              <a:tabLst>
                <a:tab pos="2066925" algn="l"/>
              </a:tabLst>
            </a:pPr>
            <a:r>
              <a:rPr lang="ar-IQ" sz="1600" b="1" dirty="0">
                <a:ea typeface="Calibri"/>
                <a:cs typeface="Times New Roman"/>
              </a:rPr>
              <a:t>القيد بتاريخ 4</a:t>
            </a:r>
            <a:r>
              <a:rPr lang="en-US" sz="1600" b="1" dirty="0">
                <a:latin typeface="Times New Roman"/>
                <a:ea typeface="Calibri"/>
                <a:cs typeface="Arial"/>
              </a:rPr>
              <a:t>/</a:t>
            </a:r>
            <a:r>
              <a:rPr lang="ar-IQ" sz="1600" b="1" dirty="0">
                <a:ea typeface="Calibri"/>
                <a:cs typeface="Times New Roman"/>
              </a:rPr>
              <a:t> 4</a:t>
            </a:r>
            <a:r>
              <a:rPr lang="en-US" sz="1600" b="1" dirty="0">
                <a:latin typeface="Times New Roman"/>
                <a:ea typeface="Calibri"/>
                <a:cs typeface="Arial"/>
              </a:rPr>
              <a:t>/</a:t>
            </a:r>
            <a:r>
              <a:rPr lang="ar-IQ" sz="1600" b="1" dirty="0">
                <a:ea typeface="Calibri"/>
                <a:cs typeface="Times New Roman"/>
              </a:rPr>
              <a:t> 2016</a:t>
            </a:r>
            <a:endParaRPr lang="en-US" sz="1200" b="1" dirty="0">
              <a:ea typeface="Calibri"/>
              <a:cs typeface="Arial"/>
            </a:endParaRPr>
          </a:p>
          <a:p>
            <a:pPr>
              <a:lnSpc>
                <a:spcPct val="115000"/>
              </a:lnSpc>
              <a:spcAft>
                <a:spcPts val="1000"/>
              </a:spcAft>
            </a:pPr>
            <a:r>
              <a:rPr lang="ar-IQ" sz="1600" b="1" dirty="0">
                <a:ea typeface="Calibri"/>
                <a:cs typeface="Times New Roman"/>
              </a:rPr>
              <a:t> </a:t>
            </a:r>
            <a:endParaRPr lang="en-US" sz="1200" b="1" dirty="0">
              <a:ea typeface="Calibri"/>
              <a:cs typeface="Arial"/>
            </a:endParaRPr>
          </a:p>
          <a:p>
            <a:pPr>
              <a:lnSpc>
                <a:spcPct val="115000"/>
              </a:lnSpc>
              <a:spcAft>
                <a:spcPts val="1000"/>
              </a:spcAft>
              <a:tabLst>
                <a:tab pos="1104900" algn="l"/>
              </a:tabLst>
            </a:pPr>
            <a:r>
              <a:rPr lang="ar-IQ" sz="1600" b="1" dirty="0">
                <a:ea typeface="Calibri"/>
                <a:cs typeface="Times New Roman"/>
              </a:rPr>
              <a:t>	500000 من حـ</a:t>
            </a:r>
            <a:r>
              <a:rPr lang="en-US" sz="1600" b="1" dirty="0">
                <a:latin typeface="Times New Roman"/>
                <a:ea typeface="Calibri"/>
                <a:cs typeface="Arial"/>
              </a:rPr>
              <a:t>/</a:t>
            </a:r>
            <a:r>
              <a:rPr lang="ar-IQ" sz="1600" b="1" dirty="0">
                <a:ea typeface="Calibri"/>
                <a:cs typeface="Times New Roman"/>
              </a:rPr>
              <a:t> الكمبيالات المخصومة  1441</a:t>
            </a:r>
            <a:endParaRPr lang="en-US" sz="1200" b="1" dirty="0">
              <a:ea typeface="Calibri"/>
              <a:cs typeface="Arial"/>
            </a:endParaRPr>
          </a:p>
          <a:p>
            <a:pPr>
              <a:lnSpc>
                <a:spcPct val="115000"/>
              </a:lnSpc>
              <a:spcAft>
                <a:spcPts val="1000"/>
              </a:spcAft>
              <a:tabLst>
                <a:tab pos="2590800" algn="l"/>
              </a:tabLst>
            </a:pPr>
            <a:r>
              <a:rPr lang="ar-IQ" sz="1600" b="1" dirty="0">
                <a:ea typeface="Calibri"/>
                <a:cs typeface="Times New Roman"/>
              </a:rPr>
              <a:t>	الى مذكورين </a:t>
            </a:r>
            <a:endParaRPr lang="en-US" sz="1200" b="1" dirty="0">
              <a:ea typeface="Calibri"/>
              <a:cs typeface="Arial"/>
            </a:endParaRPr>
          </a:p>
          <a:p>
            <a:pPr>
              <a:lnSpc>
                <a:spcPct val="115000"/>
              </a:lnSpc>
              <a:spcAft>
                <a:spcPts val="1000"/>
              </a:spcAft>
              <a:tabLst>
                <a:tab pos="2590800" algn="l"/>
              </a:tabLst>
            </a:pPr>
            <a:r>
              <a:rPr lang="ar-IQ" sz="1600" b="1" dirty="0">
                <a:ea typeface="Calibri"/>
                <a:cs typeface="Times New Roman"/>
              </a:rPr>
              <a:t>                                         11125 حـ</a:t>
            </a:r>
            <a:r>
              <a:rPr lang="en-US" sz="1600" b="1" dirty="0">
                <a:latin typeface="Times New Roman"/>
                <a:ea typeface="Calibri"/>
                <a:cs typeface="Arial"/>
              </a:rPr>
              <a:t>/</a:t>
            </a:r>
            <a:r>
              <a:rPr lang="ar-IQ" sz="1600" b="1" dirty="0">
                <a:ea typeface="Calibri"/>
                <a:cs typeface="Times New Roman"/>
              </a:rPr>
              <a:t> ايرادات مستلمة مقدما 2662</a:t>
            </a:r>
            <a:endParaRPr lang="en-US" sz="1200" b="1" dirty="0">
              <a:ea typeface="Calibri"/>
              <a:cs typeface="Arial"/>
            </a:endParaRPr>
          </a:p>
          <a:p>
            <a:pPr>
              <a:lnSpc>
                <a:spcPct val="115000"/>
              </a:lnSpc>
              <a:spcAft>
                <a:spcPts val="1000"/>
              </a:spcAft>
              <a:tabLst>
                <a:tab pos="2590800" algn="l"/>
              </a:tabLst>
            </a:pPr>
            <a:r>
              <a:rPr lang="ar-IQ" sz="1600" b="1" dirty="0">
                <a:ea typeface="Calibri"/>
                <a:cs typeface="Times New Roman"/>
              </a:rPr>
              <a:t>                                        11875   حـ</a:t>
            </a:r>
            <a:r>
              <a:rPr lang="en-US" sz="1600" b="1" dirty="0">
                <a:latin typeface="Times New Roman"/>
                <a:ea typeface="Calibri"/>
                <a:cs typeface="Arial"/>
              </a:rPr>
              <a:t>/</a:t>
            </a:r>
            <a:r>
              <a:rPr lang="ar-IQ" sz="1600" b="1" dirty="0">
                <a:ea typeface="Calibri"/>
                <a:cs typeface="Times New Roman"/>
              </a:rPr>
              <a:t> فوائد الكمبيالات والحوالات المخصومة 44231</a:t>
            </a:r>
            <a:endParaRPr lang="en-US" sz="1200" b="1" dirty="0">
              <a:ea typeface="Calibri"/>
              <a:cs typeface="Arial"/>
            </a:endParaRPr>
          </a:p>
          <a:p>
            <a:pPr>
              <a:lnSpc>
                <a:spcPct val="115000"/>
              </a:lnSpc>
              <a:spcAft>
                <a:spcPts val="1000"/>
              </a:spcAft>
              <a:tabLst>
                <a:tab pos="2181225" algn="l"/>
              </a:tabLst>
            </a:pPr>
            <a:r>
              <a:rPr lang="ar-IQ" sz="1600" b="1" dirty="0">
                <a:ea typeface="Calibri"/>
                <a:cs typeface="Times New Roman"/>
              </a:rPr>
              <a:t>                                       477000 حـ</a:t>
            </a:r>
            <a:r>
              <a:rPr lang="en-US" sz="1600" b="1" dirty="0">
                <a:latin typeface="Times New Roman"/>
                <a:ea typeface="Calibri"/>
                <a:cs typeface="Arial"/>
              </a:rPr>
              <a:t>/</a:t>
            </a:r>
            <a:r>
              <a:rPr lang="ar-IQ" sz="1600" b="1" dirty="0">
                <a:ea typeface="Calibri"/>
                <a:cs typeface="Times New Roman"/>
              </a:rPr>
              <a:t> حسابات جارية دائنة قطاع خاص افراد 2517</a:t>
            </a:r>
            <a:endParaRPr lang="en-US" sz="1200" b="1" dirty="0">
              <a:ea typeface="Calibri"/>
              <a:cs typeface="Arial"/>
            </a:endParaRPr>
          </a:p>
          <a:p>
            <a:pPr algn="ctr">
              <a:lnSpc>
                <a:spcPct val="115000"/>
              </a:lnSpc>
              <a:spcAft>
                <a:spcPts val="1000"/>
              </a:spcAft>
            </a:pPr>
            <a:r>
              <a:rPr lang="ar-IQ" sz="1600" dirty="0">
                <a:ea typeface="Calibri"/>
                <a:cs typeface="Times New Roman"/>
              </a:rPr>
              <a:t> </a:t>
            </a:r>
            <a:endParaRPr lang="en-US" sz="1200" dirty="0">
              <a:ea typeface="Calibri"/>
              <a:cs typeface="Arial"/>
            </a:endParaRPr>
          </a:p>
        </p:txBody>
      </p:sp>
    </p:spTree>
    <p:extLst>
      <p:ext uri="{BB962C8B-B14F-4D97-AF65-F5344CB8AC3E}">
        <p14:creationId xmlns:p14="http://schemas.microsoft.com/office/powerpoint/2010/main" val="1402291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63</a:t>
            </a:fld>
            <a:endParaRPr lang="ar-IQ" sz="1800" b="1" dirty="0">
              <a:solidFill>
                <a:prstClr val="black"/>
              </a:solidFill>
            </a:endParaRPr>
          </a:p>
        </p:txBody>
      </p:sp>
      <p:sp>
        <p:nvSpPr>
          <p:cNvPr id="2" name="TextBox 1"/>
          <p:cNvSpPr txBox="1"/>
          <p:nvPr/>
        </p:nvSpPr>
        <p:spPr>
          <a:xfrm>
            <a:off x="107504" y="188640"/>
            <a:ext cx="8784976" cy="11642674"/>
          </a:xfrm>
          <a:prstGeom prst="rect">
            <a:avLst/>
          </a:prstGeom>
          <a:noFill/>
        </p:spPr>
        <p:txBody>
          <a:bodyPr wrap="square" rtlCol="1">
            <a:spAutoFit/>
          </a:bodyPr>
          <a:lstStyle/>
          <a:p>
            <a:pPr indent="457200">
              <a:lnSpc>
                <a:spcPct val="115000"/>
              </a:lnSpc>
              <a:spcAft>
                <a:spcPts val="1000"/>
              </a:spcAft>
            </a:pPr>
            <a:r>
              <a:rPr lang="ar-IQ" b="1" dirty="0">
                <a:ea typeface="Calibri"/>
                <a:cs typeface="Times New Roman"/>
              </a:rPr>
              <a:t>في 4</a:t>
            </a:r>
            <a:r>
              <a:rPr lang="en-US" b="1" dirty="0">
                <a:latin typeface="Times New Roman"/>
                <a:ea typeface="Calibri"/>
                <a:cs typeface="Arial"/>
              </a:rPr>
              <a:t> /</a:t>
            </a:r>
            <a:r>
              <a:rPr lang="ar-IQ" b="1" dirty="0">
                <a:ea typeface="Calibri"/>
                <a:cs typeface="Times New Roman"/>
              </a:rPr>
              <a:t> 4</a:t>
            </a:r>
            <a:r>
              <a:rPr lang="en-US" b="1" dirty="0">
                <a:latin typeface="Times New Roman"/>
                <a:ea typeface="Calibri"/>
                <a:cs typeface="Arial"/>
              </a:rPr>
              <a:t>/</a:t>
            </a:r>
            <a:r>
              <a:rPr lang="ar-IQ" b="1" dirty="0">
                <a:ea typeface="Calibri"/>
                <a:cs typeface="Times New Roman"/>
              </a:rPr>
              <a:t> 2017 </a:t>
            </a:r>
            <a:endParaRPr lang="en-US" b="1" dirty="0">
              <a:ea typeface="Calibri"/>
              <a:cs typeface="Arial"/>
            </a:endParaRPr>
          </a:p>
          <a:p>
            <a:pPr indent="457200">
              <a:lnSpc>
                <a:spcPct val="115000"/>
              </a:lnSpc>
              <a:spcAft>
                <a:spcPts val="1000"/>
              </a:spcAft>
            </a:pPr>
            <a:r>
              <a:rPr lang="ar-IQ" b="1" dirty="0">
                <a:ea typeface="Calibri"/>
                <a:cs typeface="Times New Roman"/>
              </a:rPr>
              <a:t>500000 من حـ </a:t>
            </a:r>
            <a:r>
              <a:rPr lang="en-US" b="1" dirty="0">
                <a:latin typeface="Times New Roman"/>
                <a:ea typeface="Calibri"/>
                <a:cs typeface="Arial"/>
              </a:rPr>
              <a:t> /</a:t>
            </a:r>
            <a:r>
              <a:rPr lang="ar-IQ" b="1" dirty="0">
                <a:ea typeface="Calibri"/>
                <a:cs typeface="Times New Roman"/>
              </a:rPr>
              <a:t> حسابات جارية دائنة قطاع خاص افراد 2517	</a:t>
            </a:r>
            <a:endParaRPr lang="en-US" b="1" dirty="0">
              <a:ea typeface="Calibri"/>
              <a:cs typeface="Arial"/>
            </a:endParaRPr>
          </a:p>
          <a:p>
            <a:pPr algn="ctr">
              <a:lnSpc>
                <a:spcPct val="115000"/>
              </a:lnSpc>
              <a:spcAft>
                <a:spcPts val="1000"/>
              </a:spcAft>
            </a:pPr>
            <a:r>
              <a:rPr lang="ar-IQ" b="1" dirty="0">
                <a:ea typeface="Calibri"/>
                <a:cs typeface="Times New Roman"/>
              </a:rPr>
              <a:t>500000 الى حـ </a:t>
            </a:r>
            <a:r>
              <a:rPr lang="en-US" b="1" dirty="0">
                <a:latin typeface="Times New Roman"/>
                <a:ea typeface="Calibri"/>
                <a:cs typeface="Arial"/>
              </a:rPr>
              <a:t> /</a:t>
            </a:r>
            <a:r>
              <a:rPr lang="ar-IQ" b="1" dirty="0">
                <a:ea typeface="Calibri"/>
                <a:cs typeface="Times New Roman"/>
              </a:rPr>
              <a:t> الكمبيالات المخصومة </a:t>
            </a:r>
            <a:r>
              <a:rPr lang="ar-IQ" b="1" dirty="0" smtClean="0">
                <a:ea typeface="Calibri"/>
                <a:cs typeface="Times New Roman"/>
              </a:rPr>
              <a:t>1441 </a:t>
            </a:r>
          </a:p>
          <a:p>
            <a:pPr>
              <a:lnSpc>
                <a:spcPct val="115000"/>
              </a:lnSpc>
              <a:spcAft>
                <a:spcPts val="1000"/>
              </a:spcAft>
            </a:pPr>
            <a:r>
              <a:rPr lang="ar-IQ" b="1" dirty="0">
                <a:ea typeface="Calibri"/>
                <a:cs typeface="Times New Roman"/>
              </a:rPr>
              <a:t>مثال 2) </a:t>
            </a:r>
          </a:p>
          <a:p>
            <a:pPr marL="285750" indent="-285750">
              <a:lnSpc>
                <a:spcPct val="115000"/>
              </a:lnSpc>
              <a:spcAft>
                <a:spcPts val="1000"/>
              </a:spcAft>
              <a:buFont typeface="Wingdings" pitchFamily="2" charset="2"/>
              <a:buChar char="q"/>
            </a:pPr>
            <a:r>
              <a:rPr lang="ar-IQ" b="1" dirty="0" smtClean="0">
                <a:ea typeface="Calibri"/>
                <a:cs typeface="Times New Roman"/>
              </a:rPr>
              <a:t>في </a:t>
            </a:r>
            <a:r>
              <a:rPr lang="ar-IQ" b="1" dirty="0">
                <a:ea typeface="Calibri"/>
                <a:cs typeface="Times New Roman"/>
              </a:rPr>
              <a:t>1/ 8 خصم مصرف الرافدين فرع ساحة التحرير كمبيالة مبلغها 600000 دينار لمدة ثلاثة اشهر لزبونه لؤي عامر اما المدين محرر الورقة هو احد زبائن مصرف الرافدين فرع كربلاء وقد تم ايداع صافي المبلغ في الحساب الجاري المدين  لؤي عامر بعد استيفاء الفائدة 9% واجور البريد 1000  وعمولة  1500 دينار .</a:t>
            </a:r>
          </a:p>
          <a:p>
            <a:pPr marL="285750" indent="-285750">
              <a:lnSpc>
                <a:spcPct val="115000"/>
              </a:lnSpc>
              <a:spcAft>
                <a:spcPts val="1000"/>
              </a:spcAft>
              <a:buFont typeface="Wingdings" pitchFamily="2" charset="2"/>
              <a:buChar char="q"/>
            </a:pPr>
            <a:r>
              <a:rPr lang="ar-IQ" b="1" dirty="0" smtClean="0">
                <a:ea typeface="Calibri"/>
                <a:cs typeface="Times New Roman"/>
              </a:rPr>
              <a:t>في </a:t>
            </a:r>
            <a:r>
              <a:rPr lang="ar-IQ" b="1" dirty="0">
                <a:ea typeface="Calibri"/>
                <a:cs typeface="Times New Roman"/>
              </a:rPr>
              <a:t>نفس التاريخ ارسل المصرف فرع ساحة التحرير الكمبيالة المذكورة الى فرع كربلاء مع اشعار مدين .</a:t>
            </a:r>
          </a:p>
          <a:p>
            <a:pPr marL="285750" indent="-285750">
              <a:lnSpc>
                <a:spcPct val="115000"/>
              </a:lnSpc>
              <a:spcAft>
                <a:spcPts val="1000"/>
              </a:spcAft>
              <a:buFont typeface="Wingdings" pitchFamily="2" charset="2"/>
              <a:buChar char="q"/>
            </a:pPr>
            <a:r>
              <a:rPr lang="ar-IQ" b="1" dirty="0" smtClean="0">
                <a:ea typeface="Calibri"/>
                <a:cs typeface="Times New Roman"/>
              </a:rPr>
              <a:t>في </a:t>
            </a:r>
            <a:r>
              <a:rPr lang="ar-IQ" b="1" dirty="0">
                <a:ea typeface="Calibri"/>
                <a:cs typeface="Times New Roman"/>
              </a:rPr>
              <a:t>3 / 8 استلم فرع كربلاء الكمبيالة المذكورة مع اشعار المدين وقد تم اشعار محرر الورقة بموعد التسديد.</a:t>
            </a:r>
          </a:p>
          <a:p>
            <a:pPr marL="285750" indent="-285750">
              <a:lnSpc>
                <a:spcPct val="115000"/>
              </a:lnSpc>
              <a:spcAft>
                <a:spcPts val="1000"/>
              </a:spcAft>
              <a:buFont typeface="Wingdings" pitchFamily="2" charset="2"/>
              <a:buChar char="q"/>
            </a:pPr>
            <a:r>
              <a:rPr lang="ar-IQ" b="1" dirty="0" smtClean="0">
                <a:ea typeface="Calibri"/>
                <a:cs typeface="Times New Roman"/>
              </a:rPr>
              <a:t>في </a:t>
            </a:r>
            <a:r>
              <a:rPr lang="ar-IQ" b="1" dirty="0">
                <a:ea typeface="Calibri"/>
                <a:cs typeface="Times New Roman"/>
              </a:rPr>
              <a:t>3/ 11 قام المدين تسديد مبلغ الكمبيالة نقدا وقام الفرع المذكور بأرسال اشعار لمصرف الرافدين ساحة التحرير يعلمه بالتسديد. </a:t>
            </a:r>
            <a:endParaRPr lang="ar-IQ" b="1" dirty="0" smtClean="0">
              <a:ea typeface="Calibri"/>
              <a:cs typeface="Times New Roman"/>
            </a:endParaRPr>
          </a:p>
          <a:p>
            <a:pPr marL="285750" indent="-285750">
              <a:lnSpc>
                <a:spcPct val="115000"/>
              </a:lnSpc>
              <a:spcAft>
                <a:spcPts val="1000"/>
              </a:spcAft>
              <a:buFont typeface="Wingdings" pitchFamily="2" charset="2"/>
              <a:buChar char="q"/>
            </a:pPr>
            <a:r>
              <a:rPr lang="ar-IQ" b="1" dirty="0" smtClean="0">
                <a:ea typeface="Calibri"/>
                <a:cs typeface="Times New Roman"/>
              </a:rPr>
              <a:t>بتاريخ </a:t>
            </a:r>
            <a:r>
              <a:rPr lang="ar-IQ" b="1" dirty="0">
                <a:ea typeface="Calibri"/>
                <a:cs typeface="Times New Roman"/>
              </a:rPr>
              <a:t>5 / 11 اجري اللازم من قبل فرع ساحة التحرير .</a:t>
            </a:r>
          </a:p>
          <a:p>
            <a:pPr>
              <a:lnSpc>
                <a:spcPct val="115000"/>
              </a:lnSpc>
              <a:spcAft>
                <a:spcPts val="1000"/>
              </a:spcAft>
            </a:pPr>
            <a:r>
              <a:rPr lang="ar-IQ" b="1" dirty="0">
                <a:ea typeface="Calibri"/>
                <a:cs typeface="Times New Roman"/>
              </a:rPr>
              <a:t>المطلوب – تسجيل القيود المحاسبية اللازمة في سجلات فرعي ساحة التحرير وكربلاء.</a:t>
            </a: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smtClean="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smtClean="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smtClean="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ar-IQ" b="1" dirty="0" smtClean="0">
              <a:ea typeface="Calibri"/>
              <a:cs typeface="Times New Roman"/>
            </a:endParaRPr>
          </a:p>
          <a:p>
            <a:pPr algn="ctr">
              <a:lnSpc>
                <a:spcPct val="115000"/>
              </a:lnSpc>
              <a:spcAft>
                <a:spcPts val="1000"/>
              </a:spcAft>
            </a:pPr>
            <a:endParaRPr lang="ar-IQ" b="1" dirty="0">
              <a:ea typeface="Calibri"/>
              <a:cs typeface="Times New Roman"/>
            </a:endParaRPr>
          </a:p>
          <a:p>
            <a:pPr algn="ctr">
              <a:lnSpc>
                <a:spcPct val="115000"/>
              </a:lnSpc>
              <a:spcAft>
                <a:spcPts val="1000"/>
              </a:spcAft>
            </a:pPr>
            <a:endParaRPr lang="en-US" b="1" dirty="0">
              <a:ea typeface="Calibri"/>
              <a:cs typeface="Arial"/>
            </a:endParaRPr>
          </a:p>
        </p:txBody>
      </p:sp>
    </p:spTree>
    <p:extLst>
      <p:ext uri="{BB962C8B-B14F-4D97-AF65-F5344CB8AC3E}">
        <p14:creationId xmlns:p14="http://schemas.microsoft.com/office/powerpoint/2010/main" val="22292882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64</a:t>
            </a:fld>
            <a:endParaRPr lang="ar-IQ" sz="1800" b="1" dirty="0">
              <a:solidFill>
                <a:prstClr val="black"/>
              </a:solidFill>
            </a:endParaRPr>
          </a:p>
        </p:txBody>
      </p:sp>
      <p:sp>
        <p:nvSpPr>
          <p:cNvPr id="2" name="TextBox 1"/>
          <p:cNvSpPr txBox="1"/>
          <p:nvPr/>
        </p:nvSpPr>
        <p:spPr>
          <a:xfrm>
            <a:off x="107504" y="188640"/>
            <a:ext cx="8784976" cy="5753626"/>
          </a:xfrm>
          <a:prstGeom prst="rect">
            <a:avLst/>
          </a:prstGeom>
          <a:noFill/>
        </p:spPr>
        <p:txBody>
          <a:bodyPr wrap="square" rtlCol="1">
            <a:spAutoFit/>
          </a:bodyPr>
          <a:lstStyle/>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smtClean="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smtClean="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smtClean="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ar-IQ" b="1" dirty="0" smtClean="0">
              <a:solidFill>
                <a:prstClr val="black"/>
              </a:solidFill>
              <a:ea typeface="Calibri"/>
              <a:cs typeface="Times New Roman"/>
            </a:endParaRPr>
          </a:p>
          <a:p>
            <a:pPr algn="ctr">
              <a:lnSpc>
                <a:spcPct val="115000"/>
              </a:lnSpc>
              <a:spcAft>
                <a:spcPts val="1000"/>
              </a:spcAft>
            </a:pPr>
            <a:endParaRPr lang="ar-IQ" b="1" dirty="0">
              <a:solidFill>
                <a:prstClr val="black"/>
              </a:solidFill>
              <a:ea typeface="Calibri"/>
              <a:cs typeface="Times New Roman"/>
            </a:endParaRPr>
          </a:p>
          <a:p>
            <a:pPr algn="ctr">
              <a:lnSpc>
                <a:spcPct val="115000"/>
              </a:lnSpc>
              <a:spcAft>
                <a:spcPts val="1000"/>
              </a:spcAft>
            </a:pPr>
            <a:endParaRPr lang="en-US" b="1" dirty="0">
              <a:solidFill>
                <a:prstClr val="black"/>
              </a:solidFill>
              <a:ea typeface="Calibri"/>
              <a:cs typeface="Aria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13006"/>
            <a:ext cx="8064896"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4856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65</a:t>
            </a:fld>
            <a:endParaRPr lang="ar-IQ" sz="1800" b="1" dirty="0">
              <a:solidFill>
                <a:prstClr val="black"/>
              </a:solidFill>
            </a:endParaRPr>
          </a:p>
        </p:txBody>
      </p:sp>
      <p:sp>
        <p:nvSpPr>
          <p:cNvPr id="2" name="TextBox 1"/>
          <p:cNvSpPr txBox="1"/>
          <p:nvPr/>
        </p:nvSpPr>
        <p:spPr>
          <a:xfrm>
            <a:off x="107504" y="188640"/>
            <a:ext cx="8784976" cy="6219138"/>
          </a:xfrm>
          <a:prstGeom prst="rect">
            <a:avLst/>
          </a:prstGeom>
          <a:noFill/>
        </p:spPr>
        <p:txBody>
          <a:bodyPr wrap="square" rtlCol="1">
            <a:spAutoFit/>
          </a:bodyPr>
          <a:lstStyle/>
          <a:p>
            <a:pPr algn="just">
              <a:lnSpc>
                <a:spcPct val="115000"/>
              </a:lnSpc>
              <a:spcAft>
                <a:spcPts val="1000"/>
              </a:spcAft>
            </a:pPr>
            <a:r>
              <a:rPr lang="ar-IQ" dirty="0">
                <a:ea typeface="Calibri"/>
                <a:cs typeface="Times New Roman"/>
              </a:rPr>
              <a:t>مثال 3 نفس بيانات المثال السابق افترض ان المدين لم يسدد مبلغ الورقة في 3</a:t>
            </a:r>
            <a:r>
              <a:rPr lang="en-US" dirty="0">
                <a:latin typeface="Times New Roman"/>
                <a:ea typeface="Calibri"/>
                <a:cs typeface="Arial"/>
              </a:rPr>
              <a:t> /</a:t>
            </a:r>
            <a:r>
              <a:rPr lang="ar-IQ" dirty="0">
                <a:ea typeface="Calibri"/>
                <a:cs typeface="Times New Roman"/>
              </a:rPr>
              <a:t> 11</a:t>
            </a:r>
            <a:endParaRPr lang="en-US" sz="1400" dirty="0">
              <a:ea typeface="Calibri"/>
              <a:cs typeface="Arial"/>
            </a:endParaRPr>
          </a:p>
          <a:p>
            <a:pPr algn="just">
              <a:lnSpc>
                <a:spcPct val="115000"/>
              </a:lnSpc>
              <a:spcAft>
                <a:spcPts val="1000"/>
              </a:spcAft>
            </a:pPr>
            <a:r>
              <a:rPr lang="ar-IQ" dirty="0">
                <a:ea typeface="Calibri"/>
                <a:cs typeface="Times New Roman"/>
              </a:rPr>
              <a:t>                                                              </a:t>
            </a:r>
            <a:r>
              <a:rPr lang="ar-IQ" b="1" dirty="0">
                <a:ea typeface="Calibri"/>
                <a:cs typeface="Times New Roman"/>
              </a:rPr>
              <a:t>القيد في 3 </a:t>
            </a:r>
            <a:r>
              <a:rPr lang="en-US" b="1" dirty="0">
                <a:latin typeface="Times New Roman"/>
                <a:ea typeface="Calibri"/>
                <a:cs typeface="Arial"/>
              </a:rPr>
              <a:t>/</a:t>
            </a:r>
            <a:r>
              <a:rPr lang="ar-IQ" b="1" dirty="0">
                <a:ea typeface="Calibri"/>
                <a:cs typeface="Times New Roman"/>
              </a:rPr>
              <a:t> 11 سجلات فرع كربلاء</a:t>
            </a:r>
            <a:endParaRPr lang="en-US" sz="1400" dirty="0">
              <a:ea typeface="Calibri"/>
              <a:cs typeface="Arial"/>
            </a:endParaRPr>
          </a:p>
          <a:p>
            <a:pPr algn="ctr">
              <a:lnSpc>
                <a:spcPct val="115000"/>
              </a:lnSpc>
              <a:spcAft>
                <a:spcPts val="1000"/>
              </a:spcAft>
              <a:tabLst>
                <a:tab pos="4019550" algn="l"/>
              </a:tabLst>
            </a:pPr>
            <a:r>
              <a:rPr lang="ar-IQ" dirty="0">
                <a:ea typeface="Calibri"/>
                <a:cs typeface="Times New Roman"/>
              </a:rPr>
              <a:t>                                                    600000 من  حـ </a:t>
            </a:r>
            <a:r>
              <a:rPr lang="en-US" dirty="0">
                <a:latin typeface="Times New Roman"/>
                <a:ea typeface="Calibri"/>
                <a:cs typeface="Arial"/>
              </a:rPr>
              <a:t>/</a:t>
            </a:r>
            <a:r>
              <a:rPr lang="ar-IQ" dirty="0">
                <a:ea typeface="Calibri"/>
                <a:cs typeface="Times New Roman"/>
              </a:rPr>
              <a:t> حسابات مدينة متبادلة 163</a:t>
            </a:r>
            <a:endParaRPr lang="en-US" sz="1400" dirty="0">
              <a:ea typeface="Calibri"/>
              <a:cs typeface="Arial"/>
            </a:endParaRPr>
          </a:p>
          <a:p>
            <a:pPr algn="l">
              <a:lnSpc>
                <a:spcPct val="115000"/>
              </a:lnSpc>
              <a:spcAft>
                <a:spcPts val="1000"/>
              </a:spcAft>
              <a:tabLst>
                <a:tab pos="4019550" algn="l"/>
              </a:tabLst>
            </a:pPr>
            <a:r>
              <a:rPr lang="ar-IQ" dirty="0">
                <a:ea typeface="Calibri"/>
                <a:cs typeface="Times New Roman"/>
              </a:rPr>
              <a:t>                                                       600000 الى حـ </a:t>
            </a:r>
            <a:r>
              <a:rPr lang="en-US" dirty="0">
                <a:latin typeface="Times New Roman"/>
                <a:ea typeface="Calibri"/>
                <a:cs typeface="Arial"/>
              </a:rPr>
              <a:t>/</a:t>
            </a:r>
            <a:r>
              <a:rPr lang="ar-IQ" dirty="0">
                <a:ea typeface="Calibri"/>
                <a:cs typeface="Times New Roman"/>
              </a:rPr>
              <a:t> سندات القبض 1443</a:t>
            </a:r>
            <a:endParaRPr lang="en-US" sz="1400" dirty="0">
              <a:ea typeface="Calibri"/>
              <a:cs typeface="Arial"/>
            </a:endParaRPr>
          </a:p>
          <a:p>
            <a:pPr>
              <a:lnSpc>
                <a:spcPct val="115000"/>
              </a:lnSpc>
              <a:spcAft>
                <a:spcPts val="1000"/>
              </a:spcAft>
              <a:tabLst>
                <a:tab pos="4019550" algn="l"/>
              </a:tabLst>
            </a:pPr>
            <a:r>
              <a:rPr lang="ar-IQ" dirty="0">
                <a:ea typeface="Calibri"/>
                <a:cs typeface="Times New Roman"/>
              </a:rPr>
              <a:t>حيث يتم اعادة الورقة مع اشعار يعلم فيه فرع ساحة التحرير بعدم التسديد</a:t>
            </a:r>
            <a:endParaRPr lang="en-US" sz="1400" dirty="0">
              <a:ea typeface="Calibri"/>
              <a:cs typeface="Arial"/>
            </a:endParaRPr>
          </a:p>
          <a:p>
            <a:pPr>
              <a:lnSpc>
                <a:spcPct val="115000"/>
              </a:lnSpc>
              <a:spcAft>
                <a:spcPts val="1000"/>
              </a:spcAft>
              <a:tabLst>
                <a:tab pos="4019550" algn="l"/>
              </a:tabLst>
            </a:pPr>
            <a:r>
              <a:rPr lang="ar-IQ" b="1" dirty="0">
                <a:ea typeface="Calibri"/>
                <a:cs typeface="Times New Roman"/>
              </a:rPr>
              <a:t>القيد في 3</a:t>
            </a:r>
            <a:r>
              <a:rPr lang="en-US" b="1" dirty="0">
                <a:latin typeface="Times New Roman"/>
                <a:ea typeface="Calibri"/>
                <a:cs typeface="Arial"/>
              </a:rPr>
              <a:t>/</a:t>
            </a:r>
            <a:r>
              <a:rPr lang="ar-IQ" b="1" dirty="0">
                <a:ea typeface="Calibri"/>
                <a:cs typeface="Times New Roman"/>
              </a:rPr>
              <a:t> 11  سجلات فرع ساحة التحرير </a:t>
            </a:r>
            <a:endParaRPr lang="en-US" sz="1400" dirty="0">
              <a:ea typeface="Calibri"/>
              <a:cs typeface="Arial"/>
            </a:endParaRPr>
          </a:p>
          <a:p>
            <a:pPr>
              <a:lnSpc>
                <a:spcPct val="115000"/>
              </a:lnSpc>
              <a:spcAft>
                <a:spcPts val="1000"/>
              </a:spcAft>
            </a:pPr>
            <a:r>
              <a:rPr lang="ar-IQ" dirty="0">
                <a:ea typeface="Calibri"/>
                <a:cs typeface="Times New Roman"/>
              </a:rPr>
              <a:t>1)</a:t>
            </a:r>
            <a:endParaRPr lang="en-US" sz="1400" dirty="0">
              <a:ea typeface="Calibri"/>
              <a:cs typeface="Arial"/>
            </a:endParaRPr>
          </a:p>
          <a:p>
            <a:pPr indent="116205" algn="just">
              <a:lnSpc>
                <a:spcPct val="115000"/>
              </a:lnSpc>
              <a:spcAft>
                <a:spcPts val="1000"/>
              </a:spcAft>
            </a:pPr>
            <a:r>
              <a:rPr lang="ar-IQ" dirty="0">
                <a:ea typeface="Calibri"/>
                <a:cs typeface="Times New Roman"/>
              </a:rPr>
              <a:t>600000 من حـ </a:t>
            </a:r>
            <a:r>
              <a:rPr lang="en-US" dirty="0">
                <a:latin typeface="Times New Roman"/>
                <a:ea typeface="Calibri"/>
                <a:cs typeface="Arial"/>
              </a:rPr>
              <a:t>/</a:t>
            </a:r>
            <a:r>
              <a:rPr lang="ar-IQ" dirty="0">
                <a:ea typeface="Calibri"/>
                <a:cs typeface="Times New Roman"/>
              </a:rPr>
              <a:t> مقابل الحوالات المخصومة المرسلة 2968</a:t>
            </a:r>
            <a:endParaRPr lang="en-US" sz="1400" dirty="0">
              <a:ea typeface="Calibri"/>
              <a:cs typeface="Arial"/>
            </a:endParaRPr>
          </a:p>
          <a:p>
            <a:pPr indent="457200">
              <a:lnSpc>
                <a:spcPct val="115000"/>
              </a:lnSpc>
              <a:spcAft>
                <a:spcPts val="1000"/>
              </a:spcAft>
            </a:pPr>
            <a:r>
              <a:rPr lang="ar-IQ" dirty="0">
                <a:ea typeface="Calibri"/>
                <a:cs typeface="Times New Roman"/>
              </a:rPr>
              <a:t>    600000 الى حـ </a:t>
            </a:r>
            <a:r>
              <a:rPr lang="en-US" dirty="0">
                <a:latin typeface="Times New Roman"/>
                <a:ea typeface="Calibri"/>
                <a:cs typeface="Arial"/>
              </a:rPr>
              <a:t>/</a:t>
            </a:r>
            <a:r>
              <a:rPr lang="ar-IQ" dirty="0">
                <a:ea typeface="Calibri"/>
                <a:cs typeface="Times New Roman"/>
              </a:rPr>
              <a:t> الحوالات المخصومة المرسلة للفروع 1968</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a:p>
            <a:pPr marL="457200">
              <a:lnSpc>
                <a:spcPct val="115000"/>
              </a:lnSpc>
              <a:spcAft>
                <a:spcPts val="1000"/>
              </a:spcAft>
            </a:pPr>
            <a:r>
              <a:rPr lang="ar-IQ" dirty="0">
                <a:ea typeface="Calibri"/>
                <a:cs typeface="Times New Roman"/>
              </a:rPr>
              <a:t>2)تسجيل مبلغ الحوالة 600000 دينا بذمة الزبون لؤي عامر وكالاتي:</a:t>
            </a:r>
            <a:endParaRPr lang="en-US" sz="1400" dirty="0">
              <a:ea typeface="Calibri"/>
              <a:cs typeface="Arial"/>
            </a:endParaRPr>
          </a:p>
          <a:p>
            <a:pPr indent="457200">
              <a:lnSpc>
                <a:spcPct val="115000"/>
              </a:lnSpc>
              <a:spcAft>
                <a:spcPts val="1000"/>
              </a:spcAft>
            </a:pPr>
            <a:r>
              <a:rPr lang="ar-IQ" dirty="0">
                <a:ea typeface="Calibri"/>
                <a:cs typeface="Times New Roman"/>
              </a:rPr>
              <a:t>600000 من حـ</a:t>
            </a:r>
            <a:r>
              <a:rPr lang="en-US" dirty="0">
                <a:latin typeface="Times New Roman"/>
                <a:ea typeface="Calibri"/>
                <a:cs typeface="Arial"/>
              </a:rPr>
              <a:t>/</a:t>
            </a:r>
            <a:r>
              <a:rPr lang="ar-IQ" dirty="0">
                <a:ea typeface="Calibri"/>
                <a:cs typeface="Times New Roman"/>
              </a:rPr>
              <a:t> مدينو ديون متأخرة التسديد 1691</a:t>
            </a:r>
            <a:endParaRPr lang="en-US" sz="1400" dirty="0">
              <a:ea typeface="Calibri"/>
              <a:cs typeface="Arial"/>
            </a:endParaRPr>
          </a:p>
          <a:p>
            <a:pPr indent="457200">
              <a:lnSpc>
                <a:spcPct val="115000"/>
              </a:lnSpc>
              <a:spcAft>
                <a:spcPts val="1000"/>
              </a:spcAft>
            </a:pPr>
            <a:r>
              <a:rPr lang="ar-IQ" dirty="0">
                <a:ea typeface="Calibri"/>
                <a:cs typeface="Times New Roman"/>
              </a:rPr>
              <a:t>                         600000 الى حـ </a:t>
            </a:r>
            <a:r>
              <a:rPr lang="en-US" dirty="0">
                <a:latin typeface="Times New Roman"/>
                <a:ea typeface="Calibri"/>
                <a:cs typeface="Arial"/>
              </a:rPr>
              <a:t>/</a:t>
            </a:r>
            <a:r>
              <a:rPr lang="ar-IQ" dirty="0">
                <a:ea typeface="Calibri"/>
                <a:cs typeface="Times New Roman"/>
              </a:rPr>
              <a:t> حسابات مدينة متبادلة 163</a:t>
            </a:r>
            <a:endParaRPr lang="en-US" sz="1400" dirty="0">
              <a:ea typeface="Calibri"/>
              <a:cs typeface="Arial"/>
            </a:endParaRPr>
          </a:p>
          <a:p>
            <a:pPr indent="457200">
              <a:lnSpc>
                <a:spcPct val="115000"/>
              </a:lnSpc>
              <a:spcAft>
                <a:spcPts val="1000"/>
              </a:spcAft>
            </a:pPr>
            <a:r>
              <a:rPr lang="ar-IQ" dirty="0">
                <a:ea typeface="Calibri"/>
                <a:cs typeface="Times New Roman"/>
              </a:rPr>
              <a:t> </a:t>
            </a:r>
            <a:endParaRPr lang="en-US" sz="1400" dirty="0">
              <a:ea typeface="Calibri"/>
              <a:cs typeface="Arial"/>
            </a:endParaRPr>
          </a:p>
        </p:txBody>
      </p:sp>
    </p:spTree>
    <p:extLst>
      <p:ext uri="{BB962C8B-B14F-4D97-AF65-F5344CB8AC3E}">
        <p14:creationId xmlns:p14="http://schemas.microsoft.com/office/powerpoint/2010/main" val="10231004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66</a:t>
            </a:fld>
            <a:endParaRPr lang="ar-IQ" sz="1800" b="1" dirty="0">
              <a:solidFill>
                <a:prstClr val="black"/>
              </a:solidFill>
            </a:endParaRPr>
          </a:p>
        </p:txBody>
      </p:sp>
      <p:sp>
        <p:nvSpPr>
          <p:cNvPr id="2" name="TextBox 1"/>
          <p:cNvSpPr txBox="1"/>
          <p:nvPr/>
        </p:nvSpPr>
        <p:spPr>
          <a:xfrm>
            <a:off x="107504" y="188640"/>
            <a:ext cx="8784976" cy="5171800"/>
          </a:xfrm>
          <a:prstGeom prst="rect">
            <a:avLst/>
          </a:prstGeom>
          <a:noFill/>
        </p:spPr>
        <p:txBody>
          <a:bodyPr wrap="square" rtlCol="1">
            <a:spAutoFit/>
          </a:bodyPr>
          <a:lstStyle/>
          <a:p>
            <a:pPr>
              <a:lnSpc>
                <a:spcPct val="115000"/>
              </a:lnSpc>
              <a:spcAft>
                <a:spcPts val="1000"/>
              </a:spcAft>
            </a:pPr>
            <a:r>
              <a:rPr lang="ar-IQ" b="1" dirty="0">
                <a:solidFill>
                  <a:srgbClr val="FF0000"/>
                </a:solidFill>
                <a:ea typeface="Calibri"/>
                <a:cs typeface="Times New Roman"/>
              </a:rPr>
              <a:t>السفاتج المسحوبة على المصرف </a:t>
            </a:r>
          </a:p>
          <a:p>
            <a:pPr>
              <a:lnSpc>
                <a:spcPct val="115000"/>
              </a:lnSpc>
              <a:spcAft>
                <a:spcPts val="1000"/>
              </a:spcAft>
            </a:pPr>
            <a:r>
              <a:rPr lang="ar-IQ" b="1" dirty="0">
                <a:solidFill>
                  <a:prstClr val="black"/>
                </a:solidFill>
                <a:ea typeface="Calibri"/>
                <a:cs typeface="Times New Roman"/>
              </a:rPr>
              <a:t>وهي نوع من انواع الحوالات حيث تسحب </a:t>
            </a:r>
            <a:r>
              <a:rPr lang="ar-IQ" b="1" dirty="0" err="1">
                <a:solidFill>
                  <a:prstClr val="black"/>
                </a:solidFill>
                <a:ea typeface="Calibri"/>
                <a:cs typeface="Times New Roman"/>
              </a:rPr>
              <a:t>بناءا</a:t>
            </a:r>
            <a:r>
              <a:rPr lang="ar-IQ" b="1" dirty="0">
                <a:solidFill>
                  <a:prstClr val="black"/>
                </a:solidFill>
                <a:ea typeface="Calibri"/>
                <a:cs typeface="Times New Roman"/>
              </a:rPr>
              <a:t> على طلب احد المراجعين سواء الذين لهم حساب جاري مع المصرف او ليس لهم مثل هذا الحساب وتكون مسحوبة لأمر جهات حكومية وعادة يستوفى المصرف لقاء ذلك عمولات.</a:t>
            </a:r>
          </a:p>
          <a:p>
            <a:pPr>
              <a:lnSpc>
                <a:spcPct val="115000"/>
              </a:lnSpc>
              <a:spcAft>
                <a:spcPts val="1000"/>
              </a:spcAft>
            </a:pPr>
            <a:r>
              <a:rPr lang="ar-IQ" b="1" dirty="0">
                <a:solidFill>
                  <a:prstClr val="black"/>
                </a:solidFill>
                <a:ea typeface="Calibri"/>
                <a:cs typeface="Times New Roman"/>
              </a:rPr>
              <a:t>1)عند تنظيم السفتجة لأمر جهة معينة يكون القيد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من حـ / نقد في الصندوق او الحسابات الجارية حسب القطاع </a:t>
            </a:r>
          </a:p>
          <a:p>
            <a:pPr>
              <a:lnSpc>
                <a:spcPct val="115000"/>
              </a:lnSpc>
              <a:spcAft>
                <a:spcPts val="1000"/>
              </a:spcAft>
            </a:pPr>
            <a:r>
              <a:rPr lang="ar-IQ" b="1" dirty="0">
                <a:solidFill>
                  <a:prstClr val="black"/>
                </a:solidFill>
                <a:ea typeface="Calibri"/>
                <a:cs typeface="Times New Roman"/>
              </a:rPr>
              <a:t>          الى مذكورين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حـ / السفاتج المسحوبة على المصرف 2562</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حـ/عمولة اصدار السفاتج واعتماد الشيكات2562</a:t>
            </a:r>
          </a:p>
          <a:p>
            <a:pPr>
              <a:lnSpc>
                <a:spcPct val="115000"/>
              </a:lnSpc>
              <a:spcAft>
                <a:spcPts val="1000"/>
              </a:spcAft>
            </a:pPr>
            <a:r>
              <a:rPr lang="ar-IQ" b="1" dirty="0">
                <a:solidFill>
                  <a:prstClr val="black"/>
                </a:solidFill>
                <a:ea typeface="Calibri"/>
                <a:cs typeface="Times New Roman"/>
              </a:rPr>
              <a:t>2)	وعند تقديم السفتجة من قبل الجهة المستفيدة لغرض تسديد مبلغها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من حـ / السفاتج المسحوبة على المصرف 2562</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الى حـ/ نقد في الصندوق او الحسابات الجارية حسب القطاع</a:t>
            </a:r>
          </a:p>
          <a:p>
            <a:pPr>
              <a:lnSpc>
                <a:spcPct val="115000"/>
              </a:lnSpc>
              <a:spcAft>
                <a:spcPts val="1000"/>
              </a:spcAf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94810319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67</a:t>
            </a:fld>
            <a:endParaRPr lang="ar-IQ" sz="1800" b="1" dirty="0">
              <a:solidFill>
                <a:prstClr val="black"/>
              </a:solidFill>
            </a:endParaRPr>
          </a:p>
        </p:txBody>
      </p:sp>
      <p:sp>
        <p:nvSpPr>
          <p:cNvPr id="2" name="TextBox 1"/>
          <p:cNvSpPr txBox="1"/>
          <p:nvPr/>
        </p:nvSpPr>
        <p:spPr>
          <a:xfrm>
            <a:off x="88114" y="188640"/>
            <a:ext cx="8784976" cy="5171800"/>
          </a:xfrm>
          <a:prstGeom prst="rect">
            <a:avLst/>
          </a:prstGeom>
          <a:noFill/>
        </p:spPr>
        <p:txBody>
          <a:bodyPr wrap="square" rtlCol="1">
            <a:spAutoFit/>
          </a:bodyPr>
          <a:lstStyle/>
          <a:p>
            <a:pPr>
              <a:lnSpc>
                <a:spcPct val="115000"/>
              </a:lnSpc>
              <a:spcAft>
                <a:spcPts val="1000"/>
              </a:spcAft>
            </a:pPr>
            <a:r>
              <a:rPr lang="ar-IQ" b="1" dirty="0">
                <a:solidFill>
                  <a:srgbClr val="FF0000"/>
                </a:solidFill>
                <a:ea typeface="Calibri"/>
                <a:cs typeface="Times New Roman"/>
              </a:rPr>
              <a:t>السفاتج المسحوبة على المصرف </a:t>
            </a:r>
          </a:p>
          <a:p>
            <a:pPr>
              <a:lnSpc>
                <a:spcPct val="115000"/>
              </a:lnSpc>
              <a:spcAft>
                <a:spcPts val="1000"/>
              </a:spcAft>
            </a:pPr>
            <a:r>
              <a:rPr lang="ar-IQ" b="1" dirty="0">
                <a:solidFill>
                  <a:prstClr val="black"/>
                </a:solidFill>
                <a:ea typeface="Calibri"/>
                <a:cs typeface="Times New Roman"/>
              </a:rPr>
              <a:t>وهي نوع من انواع الحوالات حيث تسحب </a:t>
            </a:r>
            <a:r>
              <a:rPr lang="ar-IQ" b="1" dirty="0" err="1">
                <a:solidFill>
                  <a:prstClr val="black"/>
                </a:solidFill>
                <a:ea typeface="Calibri"/>
                <a:cs typeface="Times New Roman"/>
              </a:rPr>
              <a:t>بناءا</a:t>
            </a:r>
            <a:r>
              <a:rPr lang="ar-IQ" b="1" dirty="0">
                <a:solidFill>
                  <a:prstClr val="black"/>
                </a:solidFill>
                <a:ea typeface="Calibri"/>
                <a:cs typeface="Times New Roman"/>
              </a:rPr>
              <a:t> على طلب احد المراجعين سواء الذين لهم حساب جاري مع المصرف او ليس لهم مثل هذا الحساب وتكون مسحوبة لأمر جهات حكومية وعادة يستوفى المصرف لقاء ذلك عمولات.</a:t>
            </a:r>
          </a:p>
          <a:p>
            <a:pPr>
              <a:lnSpc>
                <a:spcPct val="115000"/>
              </a:lnSpc>
              <a:spcAft>
                <a:spcPts val="1000"/>
              </a:spcAft>
            </a:pPr>
            <a:r>
              <a:rPr lang="ar-IQ" b="1" dirty="0">
                <a:solidFill>
                  <a:prstClr val="black"/>
                </a:solidFill>
                <a:ea typeface="Calibri"/>
                <a:cs typeface="Times New Roman"/>
              </a:rPr>
              <a:t>1)عند تنظيم السفتجة لأمر جهة معينة يكون القيد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من حـ / نقد في الصندوق او الحسابات الجارية حسب القطاع </a:t>
            </a:r>
          </a:p>
          <a:p>
            <a:pPr>
              <a:lnSpc>
                <a:spcPct val="115000"/>
              </a:lnSpc>
              <a:spcAft>
                <a:spcPts val="1000"/>
              </a:spcAft>
            </a:pPr>
            <a:r>
              <a:rPr lang="ar-IQ" b="1" dirty="0">
                <a:solidFill>
                  <a:prstClr val="black"/>
                </a:solidFill>
                <a:ea typeface="Calibri"/>
                <a:cs typeface="Times New Roman"/>
              </a:rPr>
              <a:t>          الى مذكورين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حـ / السفاتج المسحوبة على المصرف 2562</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حـ/عمولة اصدار السفاتج واعتماد الشيكات2562</a:t>
            </a:r>
          </a:p>
          <a:p>
            <a:pPr>
              <a:lnSpc>
                <a:spcPct val="115000"/>
              </a:lnSpc>
              <a:spcAft>
                <a:spcPts val="1000"/>
              </a:spcAft>
            </a:pPr>
            <a:r>
              <a:rPr lang="ar-IQ" b="1" dirty="0">
                <a:solidFill>
                  <a:prstClr val="black"/>
                </a:solidFill>
                <a:ea typeface="Calibri"/>
                <a:cs typeface="Times New Roman"/>
              </a:rPr>
              <a:t>2)	وعند تقديم السفتجة من قبل الجهة المستفيدة لغرض تسديد مبلغها </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من حـ / السفاتج المسحوبة على المصرف 2562</a:t>
            </a:r>
          </a:p>
          <a:p>
            <a:pPr>
              <a:lnSpc>
                <a:spcPct val="115000"/>
              </a:lnSpc>
              <a:spcAft>
                <a:spcPts val="1000"/>
              </a:spcAft>
            </a:pPr>
            <a:r>
              <a:rPr lang="ar-IQ" b="1" dirty="0">
                <a:solidFill>
                  <a:prstClr val="black"/>
                </a:solidFill>
                <a:ea typeface="Calibri"/>
                <a:cs typeface="Times New Roman"/>
              </a:rPr>
              <a:t>      </a:t>
            </a:r>
            <a:r>
              <a:rPr lang="en-US" b="1" dirty="0">
                <a:solidFill>
                  <a:prstClr val="black"/>
                </a:solidFill>
                <a:ea typeface="Calibri"/>
                <a:cs typeface="Times New Roman"/>
              </a:rPr>
              <a:t>xx </a:t>
            </a:r>
            <a:r>
              <a:rPr lang="ar-IQ" b="1" dirty="0">
                <a:solidFill>
                  <a:prstClr val="black"/>
                </a:solidFill>
                <a:ea typeface="Calibri"/>
                <a:cs typeface="Times New Roman"/>
              </a:rPr>
              <a:t>الى حـ/ نقد في الصندوق او الحسابات الجارية حسب القطاع</a:t>
            </a:r>
          </a:p>
          <a:p>
            <a:pPr>
              <a:lnSpc>
                <a:spcPct val="115000"/>
              </a:lnSpc>
              <a:spcAft>
                <a:spcPts val="1000"/>
              </a:spcAf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5578157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68</a:t>
            </a:fld>
            <a:endParaRPr lang="ar-IQ" sz="1800" b="1" dirty="0">
              <a:solidFill>
                <a:prstClr val="black"/>
              </a:solidFill>
            </a:endParaRPr>
          </a:p>
        </p:txBody>
      </p:sp>
      <p:sp>
        <p:nvSpPr>
          <p:cNvPr id="2" name="TextBox 1"/>
          <p:cNvSpPr txBox="1"/>
          <p:nvPr/>
        </p:nvSpPr>
        <p:spPr>
          <a:xfrm>
            <a:off x="107504" y="188640"/>
            <a:ext cx="8784976" cy="6255687"/>
          </a:xfrm>
          <a:prstGeom prst="rect">
            <a:avLst/>
          </a:prstGeom>
          <a:noFill/>
        </p:spPr>
        <p:txBody>
          <a:bodyPr wrap="square" rtlCol="1">
            <a:spAutoFit/>
          </a:bodyPr>
          <a:lstStyle/>
          <a:p>
            <a:pPr>
              <a:lnSpc>
                <a:spcPct val="115000"/>
              </a:lnSpc>
              <a:spcAft>
                <a:spcPts val="1000"/>
              </a:spcAft>
            </a:pPr>
            <a:r>
              <a:rPr lang="ar-IQ" b="1" dirty="0">
                <a:solidFill>
                  <a:prstClr val="black"/>
                </a:solidFill>
                <a:ea typeface="Calibri"/>
                <a:cs typeface="Times New Roman"/>
              </a:rPr>
              <a:t>مثال </a:t>
            </a:r>
            <a:r>
              <a:rPr lang="ar-IQ" b="1" dirty="0" smtClean="0">
                <a:solidFill>
                  <a:prstClr val="black"/>
                </a:solidFill>
                <a:ea typeface="Calibri"/>
                <a:cs typeface="Times New Roman"/>
              </a:rPr>
              <a:t>1</a:t>
            </a:r>
            <a:endParaRPr lang="ar-IQ" b="1" dirty="0">
              <a:solidFill>
                <a:prstClr val="black"/>
              </a:solidFill>
              <a:ea typeface="Calibri"/>
              <a:cs typeface="Times New Roman"/>
            </a:endParaRPr>
          </a:p>
          <a:p>
            <a:pPr>
              <a:lnSpc>
                <a:spcPct val="115000"/>
              </a:lnSpc>
              <a:spcAft>
                <a:spcPts val="1000"/>
              </a:spcAft>
            </a:pPr>
            <a:r>
              <a:rPr lang="ar-IQ" b="1" dirty="0">
                <a:solidFill>
                  <a:prstClr val="black"/>
                </a:solidFill>
                <a:ea typeface="Calibri"/>
                <a:cs typeface="Times New Roman"/>
              </a:rPr>
              <a:t>بتاريخ 11/ 5 طلبت احد شركات المقاولات من القطاع الخاص من مصرف الرشيد الادارة العامة تنظيم سفتجة لأمر الهيئة العامة للضرائب بمبلغ 7000000 دينار وقد استوفى المصرف السفتجة نقدا اضافة الى عمولة اصدار 125000 دينار , وفي 25/ 5 طلبت الهيئة العامة للضرائب اضافة مبلغ السفتجة الى حسابها الدائن المفتوح لدى نفس المصرف.</a:t>
            </a:r>
          </a:p>
          <a:p>
            <a:pPr>
              <a:lnSpc>
                <a:spcPct val="115000"/>
              </a:lnSpc>
              <a:spcAft>
                <a:spcPts val="1000"/>
              </a:spcAft>
            </a:pPr>
            <a:r>
              <a:rPr lang="ar-IQ" b="1" dirty="0">
                <a:solidFill>
                  <a:prstClr val="black"/>
                </a:solidFill>
                <a:ea typeface="Calibri"/>
                <a:cs typeface="Times New Roman"/>
              </a:rPr>
              <a:t>الحل / </a:t>
            </a:r>
          </a:p>
          <a:p>
            <a:pPr>
              <a:lnSpc>
                <a:spcPct val="115000"/>
              </a:lnSpc>
              <a:spcAft>
                <a:spcPts val="1000"/>
              </a:spcAft>
            </a:pPr>
            <a:r>
              <a:rPr lang="ar-IQ" b="1" dirty="0">
                <a:solidFill>
                  <a:prstClr val="black"/>
                </a:solidFill>
                <a:ea typeface="Calibri"/>
                <a:cs typeface="Times New Roman"/>
              </a:rPr>
              <a:t>في 11/ 5 </a:t>
            </a:r>
          </a:p>
          <a:p>
            <a:pPr>
              <a:lnSpc>
                <a:spcPct val="115000"/>
              </a:lnSpc>
              <a:spcAft>
                <a:spcPts val="1000"/>
              </a:spcAft>
            </a:pPr>
            <a:r>
              <a:rPr lang="ar-IQ" b="1" dirty="0">
                <a:solidFill>
                  <a:prstClr val="black"/>
                </a:solidFill>
                <a:ea typeface="Calibri"/>
                <a:cs typeface="Times New Roman"/>
              </a:rPr>
              <a:t> 7125000 من حـ / نقد في الصندوق 181 </a:t>
            </a:r>
          </a:p>
          <a:p>
            <a:pPr>
              <a:lnSpc>
                <a:spcPct val="115000"/>
              </a:lnSpc>
              <a:spcAft>
                <a:spcPts val="1000"/>
              </a:spcAft>
            </a:pPr>
            <a:r>
              <a:rPr lang="ar-IQ" b="1" dirty="0">
                <a:solidFill>
                  <a:prstClr val="black"/>
                </a:solidFill>
                <a:ea typeface="Calibri"/>
                <a:cs typeface="Times New Roman"/>
              </a:rPr>
              <a:t>                          الى مذكورين </a:t>
            </a:r>
          </a:p>
          <a:p>
            <a:pPr>
              <a:lnSpc>
                <a:spcPct val="115000"/>
              </a:lnSpc>
              <a:spcAft>
                <a:spcPts val="1000"/>
              </a:spcAft>
            </a:pPr>
            <a:r>
              <a:rPr lang="ar-IQ" b="1" dirty="0">
                <a:solidFill>
                  <a:prstClr val="black"/>
                </a:solidFill>
                <a:ea typeface="Calibri"/>
                <a:cs typeface="Times New Roman"/>
              </a:rPr>
              <a:t>                   7000000 حـ / السفاتج المسحوبة على المصرف 2562</a:t>
            </a:r>
          </a:p>
          <a:p>
            <a:pPr>
              <a:lnSpc>
                <a:spcPct val="115000"/>
              </a:lnSpc>
              <a:spcAft>
                <a:spcPts val="1000"/>
              </a:spcAft>
            </a:pPr>
            <a:r>
              <a:rPr lang="ar-IQ" b="1" dirty="0">
                <a:solidFill>
                  <a:prstClr val="black"/>
                </a:solidFill>
                <a:ea typeface="Calibri"/>
                <a:cs typeface="Times New Roman"/>
              </a:rPr>
              <a:t>                   125000 حـ / عمولة اصدار السفاتج واعتماد الشيكات 4471</a:t>
            </a:r>
          </a:p>
          <a:p>
            <a:pPr>
              <a:lnSpc>
                <a:spcPct val="115000"/>
              </a:lnSpc>
              <a:spcAft>
                <a:spcPts val="1000"/>
              </a:spcAft>
            </a:pPr>
            <a:r>
              <a:rPr lang="ar-IQ" b="1" dirty="0">
                <a:solidFill>
                  <a:prstClr val="black"/>
                </a:solidFill>
                <a:ea typeface="Calibri"/>
                <a:cs typeface="Times New Roman"/>
              </a:rPr>
              <a:t>في 25/ 5 </a:t>
            </a:r>
          </a:p>
          <a:p>
            <a:pPr>
              <a:lnSpc>
                <a:spcPct val="115000"/>
              </a:lnSpc>
              <a:spcAft>
                <a:spcPts val="1000"/>
              </a:spcAft>
            </a:pPr>
            <a:r>
              <a:rPr lang="ar-IQ" b="1" dirty="0">
                <a:solidFill>
                  <a:prstClr val="black"/>
                </a:solidFill>
                <a:ea typeface="Calibri"/>
                <a:cs typeface="Times New Roman"/>
              </a:rPr>
              <a:t>7000000 من حـ / السفاتج المسحوبة على المصرف 2562</a:t>
            </a:r>
          </a:p>
          <a:p>
            <a:pPr>
              <a:lnSpc>
                <a:spcPct val="115000"/>
              </a:lnSpc>
              <a:spcAft>
                <a:spcPts val="1000"/>
              </a:spcAft>
            </a:pPr>
            <a:r>
              <a:rPr lang="ar-IQ" b="1" dirty="0">
                <a:solidFill>
                  <a:prstClr val="black"/>
                </a:solidFill>
                <a:ea typeface="Calibri"/>
                <a:cs typeface="Times New Roman"/>
              </a:rPr>
              <a:t>                         7000000 الى حـ / حسابات جارية دائنة قطاع حكومي 2511</a:t>
            </a:r>
          </a:p>
          <a:p>
            <a:pPr>
              <a:lnSpc>
                <a:spcPct val="115000"/>
              </a:lnSpc>
              <a:spcAft>
                <a:spcPts val="1000"/>
              </a:spcAft>
            </a:pPr>
            <a:endParaRPr lang="ar-IQ" b="1" dirty="0">
              <a:solidFill>
                <a:prstClr val="black"/>
              </a:solidFill>
              <a:ea typeface="Calibri"/>
              <a:cs typeface="Times New Roman"/>
            </a:endParaRPr>
          </a:p>
        </p:txBody>
      </p:sp>
    </p:spTree>
    <p:extLst>
      <p:ext uri="{BB962C8B-B14F-4D97-AF65-F5344CB8AC3E}">
        <p14:creationId xmlns:p14="http://schemas.microsoft.com/office/powerpoint/2010/main" val="5578157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69</a:t>
            </a:fld>
            <a:endParaRPr lang="ar-IQ" sz="1800" b="1" dirty="0">
              <a:solidFill>
                <a:prstClr val="black"/>
              </a:solidFill>
            </a:endParaRPr>
          </a:p>
        </p:txBody>
      </p:sp>
      <p:sp>
        <p:nvSpPr>
          <p:cNvPr id="2" name="TextBox 1"/>
          <p:cNvSpPr txBox="1"/>
          <p:nvPr/>
        </p:nvSpPr>
        <p:spPr>
          <a:xfrm>
            <a:off x="88114" y="188640"/>
            <a:ext cx="8784976" cy="5595891"/>
          </a:xfrm>
          <a:prstGeom prst="rect">
            <a:avLst/>
          </a:prstGeom>
          <a:noFill/>
        </p:spPr>
        <p:txBody>
          <a:bodyPr wrap="square" rtlCol="1">
            <a:spAutoFit/>
          </a:bodyPr>
          <a:lstStyle/>
          <a:p>
            <a:pPr marL="457200" indent="90170" algn="just">
              <a:lnSpc>
                <a:spcPct val="115000"/>
              </a:lnSpc>
              <a:tabLst>
                <a:tab pos="2105025" algn="l"/>
              </a:tabLst>
            </a:pPr>
            <a:r>
              <a:rPr lang="ar-IQ" b="1" dirty="0">
                <a:solidFill>
                  <a:srgbClr val="FF0000"/>
                </a:solidFill>
                <a:ea typeface="Calibri"/>
                <a:cs typeface="Times New Roman"/>
              </a:rPr>
              <a:t>تمرين 1</a:t>
            </a:r>
            <a:endParaRPr lang="en-US" sz="1400" dirty="0">
              <a:solidFill>
                <a:srgbClr val="FF0000"/>
              </a:solidFill>
              <a:ea typeface="Calibri"/>
              <a:cs typeface="Arial"/>
            </a:endParaRPr>
          </a:p>
          <a:p>
            <a:pPr marL="457200" indent="90170" algn="just">
              <a:lnSpc>
                <a:spcPct val="115000"/>
              </a:lnSpc>
              <a:tabLst>
                <a:tab pos="2105025" algn="l"/>
              </a:tabLst>
            </a:pPr>
            <a:r>
              <a:rPr lang="ar-IQ" b="1" dirty="0">
                <a:ea typeface="Calibri"/>
                <a:cs typeface="Times New Roman"/>
              </a:rPr>
              <a:t>في 1</a:t>
            </a:r>
            <a:r>
              <a:rPr lang="en-US" b="1" dirty="0">
                <a:latin typeface="Times New Roman"/>
                <a:ea typeface="Calibri"/>
                <a:cs typeface="Arial"/>
              </a:rPr>
              <a:t>/</a:t>
            </a:r>
            <a:r>
              <a:rPr lang="ar-IQ" b="1" dirty="0">
                <a:ea typeface="Calibri"/>
                <a:cs typeface="Times New Roman"/>
              </a:rPr>
              <a:t> 6 قدم التاجر مؤيد الذي لديه حساب جاري دائن كمبيالة لغرض الخصم الى مصرف الرافدين </a:t>
            </a:r>
            <a:r>
              <a:rPr lang="ar-IQ" b="1" dirty="0" err="1">
                <a:ea typeface="Calibri"/>
                <a:cs typeface="Times New Roman"/>
              </a:rPr>
              <a:t>الوزيرية</a:t>
            </a:r>
            <a:r>
              <a:rPr lang="ar-IQ" b="1" dirty="0">
                <a:ea typeface="Calibri"/>
                <a:cs typeface="Times New Roman"/>
              </a:rPr>
              <a:t> علما ان قيمة الكمبيالة 3000000 دينار معد ل الفائدة 10% , مصاريف   اتصال 1000, تاريخ استحقاق الكمبيالة في 1</a:t>
            </a:r>
            <a:r>
              <a:rPr lang="en-US" b="1" dirty="0">
                <a:latin typeface="Times New Roman"/>
                <a:ea typeface="Calibri"/>
                <a:cs typeface="Arial"/>
              </a:rPr>
              <a:t>/</a:t>
            </a:r>
            <a:r>
              <a:rPr lang="ar-IQ" b="1" dirty="0">
                <a:ea typeface="Calibri"/>
                <a:cs typeface="Times New Roman"/>
              </a:rPr>
              <a:t> 7  مسحوبة على شركة النور للمقاولات جاري دائن مصرف الرافدين فرع البصرة, في موعد استحقاق الكمبيالة تم تسديده نقدا.</a:t>
            </a:r>
            <a:endParaRPr lang="en-US" sz="1400" dirty="0">
              <a:ea typeface="Calibri"/>
              <a:cs typeface="Arial"/>
            </a:endParaRPr>
          </a:p>
          <a:p>
            <a:pPr marL="457200" indent="90170" algn="just">
              <a:lnSpc>
                <a:spcPct val="115000"/>
              </a:lnSpc>
              <a:spcAft>
                <a:spcPts val="1000"/>
              </a:spcAft>
              <a:tabLst>
                <a:tab pos="2105025" algn="l"/>
              </a:tabLst>
            </a:pPr>
            <a:r>
              <a:rPr lang="ar-IQ" b="1" dirty="0">
                <a:ea typeface="Calibri"/>
                <a:cs typeface="Times New Roman"/>
              </a:rPr>
              <a:t>المطلوب تسجيل القيود المحاسبية في مصرف الرافدين فرعي </a:t>
            </a:r>
            <a:r>
              <a:rPr lang="ar-IQ" b="1" dirty="0" err="1">
                <a:ea typeface="Calibri"/>
                <a:cs typeface="Times New Roman"/>
              </a:rPr>
              <a:t>الوزيرية</a:t>
            </a:r>
            <a:r>
              <a:rPr lang="ar-IQ" b="1" dirty="0">
                <a:ea typeface="Calibri"/>
                <a:cs typeface="Times New Roman"/>
              </a:rPr>
              <a:t> والبصرة</a:t>
            </a:r>
            <a:r>
              <a:rPr lang="ar-IQ" b="1" dirty="0" smtClean="0">
                <a:ea typeface="Calibri"/>
                <a:cs typeface="Times New Roman"/>
              </a:rPr>
              <a:t>.</a:t>
            </a:r>
          </a:p>
          <a:p>
            <a:pPr marL="457200" indent="90170" algn="just">
              <a:lnSpc>
                <a:spcPct val="115000"/>
              </a:lnSpc>
              <a:spcAft>
                <a:spcPts val="1000"/>
              </a:spcAft>
              <a:tabLst>
                <a:tab pos="2105025" algn="l"/>
              </a:tabLst>
            </a:pPr>
            <a:r>
              <a:rPr lang="ar-IQ" sz="2000" b="1" dirty="0">
                <a:solidFill>
                  <a:srgbClr val="FF0000"/>
                </a:solidFill>
                <a:ea typeface="Calibri"/>
              </a:rPr>
              <a:t>تمرين 2</a:t>
            </a:r>
          </a:p>
          <a:p>
            <a:pPr marL="457200" indent="90170" algn="just">
              <a:lnSpc>
                <a:spcPct val="115000"/>
              </a:lnSpc>
              <a:spcAft>
                <a:spcPts val="1000"/>
              </a:spcAft>
              <a:tabLst>
                <a:tab pos="2105025" algn="l"/>
              </a:tabLst>
            </a:pPr>
            <a:r>
              <a:rPr lang="ar-IQ" sz="2000" b="1" dirty="0">
                <a:ea typeface="Calibri"/>
              </a:rPr>
              <a:t>في يوم 1/ 8  قدمت نجلاء  التي لديها حساب جاري دائن لدى مصرف الرافدين فرع بغداد الجديدة طلب الى مصرف بتحويل 800000 دينار من حسابها الجاري الى الحساب الجاري لشركة القيس للمقاولات المرقم 8260 لدى مصرف الرافدين فرع السنك ويتقاضى المصرف 3000 دينار عمولة ,1000 دينار مصاريف بريد , علما  انه تم استلام اشعار مصرف الرافدين فرع بغداد الجديدة من قبل مصرف الرافدين فرع السنك وذلك في يوم 2/ 8 حيث تم اضافة المبلغ الى الحساب الجاري للشركة وتم تسديد المبلغ المحول نقدا الى المستفيد.</a:t>
            </a:r>
          </a:p>
          <a:p>
            <a:pPr marL="457200" indent="90170" algn="just">
              <a:lnSpc>
                <a:spcPct val="115000"/>
              </a:lnSpc>
              <a:spcAft>
                <a:spcPts val="1000"/>
              </a:spcAft>
              <a:tabLst>
                <a:tab pos="2105025" algn="l"/>
              </a:tabLst>
            </a:pPr>
            <a:r>
              <a:rPr lang="ar-IQ" sz="2000" b="1" dirty="0">
                <a:ea typeface="Calibri"/>
              </a:rPr>
              <a:t>المطلوب – تسجيل القيود اللازمة لكلا المصرفين</a:t>
            </a:r>
            <a:r>
              <a:rPr lang="ar-IQ" sz="1400" dirty="0">
                <a:ea typeface="Calibri"/>
              </a:rPr>
              <a:t>.</a:t>
            </a:r>
          </a:p>
          <a:p>
            <a:pPr marL="457200" indent="90170" algn="just">
              <a:lnSpc>
                <a:spcPct val="115000"/>
              </a:lnSpc>
              <a:spcAft>
                <a:spcPts val="1000"/>
              </a:spcAft>
              <a:tabLst>
                <a:tab pos="2105025" algn="l"/>
              </a:tabLst>
            </a:pPr>
            <a:endParaRPr lang="en-US" sz="1400" dirty="0">
              <a:ea typeface="Calibri"/>
              <a:cs typeface="Arial"/>
            </a:endParaRPr>
          </a:p>
        </p:txBody>
      </p:sp>
    </p:spTree>
    <p:extLst>
      <p:ext uri="{BB962C8B-B14F-4D97-AF65-F5344CB8AC3E}">
        <p14:creationId xmlns:p14="http://schemas.microsoft.com/office/powerpoint/2010/main" val="3711942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9550307"/>
          </a:xfrm>
          <a:prstGeom prst="rect">
            <a:avLst/>
          </a:prstGeom>
          <a:noFill/>
        </p:spPr>
        <p:txBody>
          <a:bodyPr wrap="square" rtlCol="1">
            <a:spAutoFit/>
          </a:bodyPr>
          <a:lstStyle/>
          <a:p>
            <a:pPr algn="ctr">
              <a:lnSpc>
                <a:spcPct val="115000"/>
              </a:lnSpc>
              <a:spcAft>
                <a:spcPts val="1000"/>
              </a:spcAft>
            </a:pPr>
            <a:r>
              <a:rPr lang="ar-IQ" sz="2800" b="1" dirty="0" smtClean="0">
                <a:solidFill>
                  <a:srgbClr val="FF0000"/>
                </a:solidFill>
                <a:ea typeface="Calibri"/>
              </a:rPr>
              <a:t>الاشكال التنظيمية للبنوك</a:t>
            </a:r>
          </a:p>
          <a:p>
            <a:pPr>
              <a:lnSpc>
                <a:spcPct val="115000"/>
              </a:lnSpc>
              <a:spcAft>
                <a:spcPts val="1000"/>
              </a:spcAft>
            </a:pPr>
            <a:r>
              <a:rPr lang="ar-IQ" sz="2800" b="1" dirty="0">
                <a:solidFill>
                  <a:srgbClr val="0070C0"/>
                </a:solidFill>
                <a:ea typeface="Calibri"/>
              </a:rPr>
              <a:t>تأخذ </a:t>
            </a:r>
            <a:r>
              <a:rPr lang="ar-IQ" sz="2800" b="1" dirty="0" smtClean="0">
                <a:solidFill>
                  <a:srgbClr val="0070C0"/>
                </a:solidFill>
                <a:ea typeface="Calibri"/>
              </a:rPr>
              <a:t>البنوك </a:t>
            </a:r>
            <a:r>
              <a:rPr lang="ar-IQ" sz="2800" b="1" dirty="0">
                <a:solidFill>
                  <a:srgbClr val="0070C0"/>
                </a:solidFill>
                <a:ea typeface="Calibri"/>
              </a:rPr>
              <a:t>الأشكال التنظيمية التالية :</a:t>
            </a:r>
          </a:p>
          <a:p>
            <a:pPr marL="342900" indent="-342900">
              <a:lnSpc>
                <a:spcPct val="115000"/>
              </a:lnSpc>
              <a:spcAft>
                <a:spcPts val="1000"/>
              </a:spcAft>
              <a:buFont typeface="Arial" pitchFamily="34" charset="0"/>
              <a:buChar char="•"/>
            </a:pPr>
            <a:r>
              <a:rPr lang="ar-IQ" sz="2000" b="1" dirty="0">
                <a:ea typeface="Calibri"/>
              </a:rPr>
              <a:t>بنوك متفرعة </a:t>
            </a:r>
            <a:r>
              <a:rPr lang="en-US" sz="2000" b="1" dirty="0">
                <a:ea typeface="Calibri"/>
              </a:rPr>
              <a:t>Branch Banks </a:t>
            </a:r>
          </a:p>
          <a:p>
            <a:pPr marL="342900" indent="-342900">
              <a:lnSpc>
                <a:spcPct val="115000"/>
              </a:lnSpc>
              <a:spcAft>
                <a:spcPts val="1000"/>
              </a:spcAft>
              <a:buFont typeface="Arial" pitchFamily="34" charset="0"/>
              <a:buChar char="•"/>
            </a:pPr>
            <a:r>
              <a:rPr lang="ar-IQ" sz="2000" b="1" dirty="0">
                <a:ea typeface="Calibri"/>
              </a:rPr>
              <a:t>بنوك مفردة </a:t>
            </a:r>
            <a:r>
              <a:rPr lang="en-US" sz="2000" b="1" dirty="0">
                <a:ea typeface="Calibri"/>
              </a:rPr>
              <a:t>Unit Banks</a:t>
            </a:r>
          </a:p>
          <a:p>
            <a:pPr marL="342900" indent="-342900">
              <a:lnSpc>
                <a:spcPct val="115000"/>
              </a:lnSpc>
              <a:spcAft>
                <a:spcPts val="1000"/>
              </a:spcAft>
              <a:buFont typeface="Arial" pitchFamily="34" charset="0"/>
              <a:buChar char="•"/>
            </a:pPr>
            <a:r>
              <a:rPr lang="ar-IQ" sz="2000" b="1" dirty="0">
                <a:ea typeface="Calibri"/>
              </a:rPr>
              <a:t>البنوك الإلكترونية </a:t>
            </a:r>
            <a:r>
              <a:rPr lang="en-US" sz="2000" b="1" dirty="0">
                <a:ea typeface="Calibri"/>
              </a:rPr>
              <a:t>E- Banks </a:t>
            </a:r>
          </a:p>
          <a:p>
            <a:pPr marL="342900" indent="-342900">
              <a:lnSpc>
                <a:spcPct val="115000"/>
              </a:lnSpc>
              <a:spcAft>
                <a:spcPts val="1000"/>
              </a:spcAft>
              <a:buFont typeface="Arial" pitchFamily="34" charset="0"/>
              <a:buChar char="•"/>
            </a:pPr>
            <a:r>
              <a:rPr lang="ar-IQ" sz="2000" b="1" dirty="0">
                <a:ea typeface="Calibri"/>
              </a:rPr>
              <a:t>آلات الصرف الذاتي </a:t>
            </a:r>
            <a:r>
              <a:rPr lang="en-US" sz="2000" b="1" dirty="0">
                <a:ea typeface="Calibri"/>
              </a:rPr>
              <a:t>Automated Teller Machines </a:t>
            </a:r>
          </a:p>
          <a:p>
            <a:pPr marL="342900" indent="-342900">
              <a:lnSpc>
                <a:spcPct val="115000"/>
              </a:lnSpc>
              <a:spcAft>
                <a:spcPts val="1000"/>
              </a:spcAft>
              <a:buFont typeface="Arial" pitchFamily="34" charset="0"/>
              <a:buChar char="•"/>
            </a:pPr>
            <a:r>
              <a:rPr lang="ar-IQ" sz="2000" b="1" dirty="0">
                <a:ea typeface="Calibri"/>
              </a:rPr>
              <a:t>البنوك المنزلية </a:t>
            </a:r>
            <a:r>
              <a:rPr lang="en-US" sz="2000" b="1" dirty="0">
                <a:ea typeface="Calibri"/>
              </a:rPr>
              <a:t>Home Banks </a:t>
            </a:r>
          </a:p>
          <a:p>
            <a:pPr marL="342900" indent="-342900">
              <a:lnSpc>
                <a:spcPct val="115000"/>
              </a:lnSpc>
              <a:spcAft>
                <a:spcPts val="1000"/>
              </a:spcAft>
              <a:buFont typeface="Arial" pitchFamily="34" charset="0"/>
              <a:buChar char="•"/>
            </a:pPr>
            <a:r>
              <a:rPr lang="ar-IQ" sz="2000" b="1" dirty="0">
                <a:ea typeface="Calibri"/>
              </a:rPr>
              <a:t>الوحدات الطرفية عند نقاط البيع </a:t>
            </a:r>
            <a:r>
              <a:rPr lang="en-US" sz="2000" b="1" dirty="0">
                <a:ea typeface="Calibri"/>
              </a:rPr>
              <a:t>Point of Sale Terminals </a:t>
            </a:r>
          </a:p>
          <a:p>
            <a:pPr>
              <a:lnSpc>
                <a:spcPct val="115000"/>
              </a:lnSpc>
              <a:spcAft>
                <a:spcPts val="1000"/>
              </a:spcAft>
            </a:pPr>
            <a:endParaRPr lang="ar-IQ" sz="2800" b="1" dirty="0" smtClean="0">
              <a:solidFill>
                <a:srgbClr val="FF0000"/>
              </a:solidFill>
              <a:ea typeface="Calibri"/>
            </a:endParaRPr>
          </a:p>
          <a:p>
            <a:pPr>
              <a:lnSpc>
                <a:spcPct val="115000"/>
              </a:lnSpc>
              <a:spcAft>
                <a:spcPts val="1000"/>
              </a:spcAft>
            </a:pPr>
            <a:endParaRPr lang="ar-IQ" b="1" dirty="0" smtClean="0">
              <a:solidFill>
                <a:prstClr val="black"/>
              </a:solidFill>
              <a:ea typeface="Calibri"/>
            </a:endParaRPr>
          </a:p>
          <a:p>
            <a:pPr>
              <a:lnSpc>
                <a:spcPct val="115000"/>
              </a:lnSpc>
              <a:spcAft>
                <a:spcPts val="1000"/>
              </a:spcAft>
            </a:pPr>
            <a:endParaRPr lang="ar-IQ" b="1" dirty="0" smtClean="0">
              <a:solidFill>
                <a:prstClr val="black"/>
              </a:solidFill>
              <a:ea typeface="Calibri"/>
            </a:endParaRPr>
          </a:p>
          <a:p>
            <a:pPr algn="ctr">
              <a:lnSpc>
                <a:spcPct val="115000"/>
              </a:lnSpc>
              <a:spcAft>
                <a:spcPts val="1000"/>
              </a:spcAft>
            </a:pPr>
            <a:endParaRPr lang="ar-IQ" b="1" dirty="0">
              <a:solidFill>
                <a:prstClr val="black"/>
              </a:solidFill>
              <a:ea typeface="Calibri"/>
            </a:endParaRPr>
          </a:p>
          <a:p>
            <a:pPr algn="ctr">
              <a:lnSpc>
                <a:spcPct val="115000"/>
              </a:lnSpc>
              <a:spcAft>
                <a:spcPts val="1000"/>
              </a:spcAft>
            </a:pPr>
            <a:endParaRPr lang="ar-IQ" b="1" dirty="0" smtClean="0">
              <a:solidFill>
                <a:prstClr val="black"/>
              </a:solidFill>
              <a:ea typeface="Calibri"/>
            </a:endParaRPr>
          </a:p>
          <a:p>
            <a:pPr algn="ctr">
              <a:lnSpc>
                <a:spcPct val="115000"/>
              </a:lnSpc>
              <a:spcAft>
                <a:spcPts val="1000"/>
              </a:spcAft>
            </a:pPr>
            <a:endParaRPr lang="ar-IQ" b="1" dirty="0">
              <a:solidFill>
                <a:prstClr val="black"/>
              </a:solidFill>
              <a:ea typeface="Calibri"/>
            </a:endParaRPr>
          </a:p>
          <a:p>
            <a:pPr algn="ctr">
              <a:lnSpc>
                <a:spcPct val="115000"/>
              </a:lnSpc>
              <a:spcAft>
                <a:spcPts val="1000"/>
              </a:spcAft>
            </a:pPr>
            <a:endParaRPr lang="ar-IQ" b="1" dirty="0" smtClean="0">
              <a:solidFill>
                <a:prstClr val="black"/>
              </a:solidFill>
              <a:ea typeface="Calibri"/>
            </a:endParaRPr>
          </a:p>
          <a:p>
            <a:pPr algn="ctr">
              <a:lnSpc>
                <a:spcPct val="115000"/>
              </a:lnSpc>
              <a:spcAft>
                <a:spcPts val="1000"/>
              </a:spcAft>
            </a:pPr>
            <a:endParaRPr lang="ar-IQ" b="1" dirty="0">
              <a:solidFill>
                <a:prstClr val="black"/>
              </a:solidFill>
              <a:ea typeface="Calibri"/>
            </a:endParaRPr>
          </a:p>
          <a:p>
            <a:pPr algn="ctr">
              <a:lnSpc>
                <a:spcPct val="115000"/>
              </a:lnSpc>
              <a:spcAft>
                <a:spcPts val="1000"/>
              </a:spcAft>
            </a:pPr>
            <a:endParaRPr lang="ar-IQ" b="1" dirty="0" smtClean="0">
              <a:solidFill>
                <a:prstClr val="black"/>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7</a:t>
            </a:fld>
            <a:endParaRPr lang="ar-IQ" sz="1800" b="1" dirty="0">
              <a:solidFill>
                <a:prstClr val="black"/>
              </a:solidFill>
            </a:endParaRPr>
          </a:p>
        </p:txBody>
      </p:sp>
    </p:spTree>
    <p:extLst>
      <p:ext uri="{BB962C8B-B14F-4D97-AF65-F5344CB8AC3E}">
        <p14:creationId xmlns:p14="http://schemas.microsoft.com/office/powerpoint/2010/main" val="15737360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70</a:t>
            </a:fld>
            <a:endParaRPr lang="ar-IQ" sz="1800" b="1" dirty="0">
              <a:solidFill>
                <a:prstClr val="black"/>
              </a:solidFill>
            </a:endParaRPr>
          </a:p>
        </p:txBody>
      </p:sp>
      <p:sp>
        <p:nvSpPr>
          <p:cNvPr id="2" name="TextBox 1"/>
          <p:cNvSpPr txBox="1"/>
          <p:nvPr/>
        </p:nvSpPr>
        <p:spPr>
          <a:xfrm>
            <a:off x="88114" y="188640"/>
            <a:ext cx="8784976" cy="7803162"/>
          </a:xfrm>
          <a:prstGeom prst="rect">
            <a:avLst/>
          </a:prstGeom>
          <a:noFill/>
        </p:spPr>
        <p:txBody>
          <a:bodyPr wrap="square" rtlCol="1">
            <a:spAutoFit/>
          </a:bodyPr>
          <a:lstStyle/>
          <a:p>
            <a:pPr marL="457200" indent="90170" algn="just">
              <a:lnSpc>
                <a:spcPct val="115000"/>
              </a:lnSpc>
              <a:spcAft>
                <a:spcPts val="1000"/>
              </a:spcAft>
              <a:tabLst>
                <a:tab pos="2105025" algn="l"/>
              </a:tabLst>
            </a:pPr>
            <a:r>
              <a:rPr lang="ar-IQ" b="1" dirty="0" smtClean="0">
                <a:solidFill>
                  <a:srgbClr val="FF0000"/>
                </a:solidFill>
                <a:ea typeface="Calibri"/>
              </a:rPr>
              <a:t>تمرين 3</a:t>
            </a:r>
            <a:r>
              <a:rPr lang="ar-IQ" b="1" dirty="0" smtClean="0">
                <a:solidFill>
                  <a:prstClr val="black"/>
                </a:solidFill>
                <a:ea typeface="Calibri"/>
              </a:rPr>
              <a:t> في </a:t>
            </a:r>
            <a:r>
              <a:rPr lang="ar-IQ" b="1" dirty="0">
                <a:solidFill>
                  <a:prstClr val="black"/>
                </a:solidFill>
                <a:ea typeface="Calibri"/>
              </a:rPr>
              <a:t>يوم 11 / 8 قدمت وزارة الداخلية التي لديها حساب جاري دائن لدى مصرف الرافدين فرع </a:t>
            </a:r>
            <a:r>
              <a:rPr lang="ar-IQ" b="1" dirty="0" err="1">
                <a:solidFill>
                  <a:prstClr val="black"/>
                </a:solidFill>
                <a:ea typeface="Calibri"/>
              </a:rPr>
              <a:t>الوزيرية</a:t>
            </a:r>
            <a:r>
              <a:rPr lang="ar-IQ" b="1" dirty="0">
                <a:solidFill>
                  <a:prstClr val="black"/>
                </a:solidFill>
                <a:ea typeface="Calibri"/>
              </a:rPr>
              <a:t> طلب تحرير صك مصدق بمبلغ 150,000,000 دينار لأمر الشركة العامة لتجارة السيارات علما ان نسبة العمولة 0.01 وفي تاريخ 14/ 8 دفع المصرف المبلغ الى الشركة نقدا. </a:t>
            </a:r>
          </a:p>
          <a:p>
            <a:pPr marL="457200" indent="90170" algn="just">
              <a:lnSpc>
                <a:spcPct val="115000"/>
              </a:lnSpc>
              <a:spcAft>
                <a:spcPts val="1000"/>
              </a:spcAft>
              <a:tabLst>
                <a:tab pos="2105025" algn="l"/>
              </a:tabLst>
            </a:pPr>
            <a:r>
              <a:rPr lang="ar-IQ" b="1" dirty="0">
                <a:solidFill>
                  <a:prstClr val="black"/>
                </a:solidFill>
                <a:ea typeface="Calibri"/>
              </a:rPr>
              <a:t>المطلوب – تسجيل القيود المحاسبية اللازمة</a:t>
            </a:r>
            <a:r>
              <a:rPr lang="ar-IQ" b="1" dirty="0" smtClean="0">
                <a:solidFill>
                  <a:prstClr val="black"/>
                </a:solidFill>
                <a:ea typeface="Calibri"/>
              </a:rPr>
              <a:t>.</a:t>
            </a:r>
          </a:p>
          <a:p>
            <a:pPr marL="457200" indent="90170" algn="just">
              <a:lnSpc>
                <a:spcPct val="115000"/>
              </a:lnSpc>
              <a:spcAft>
                <a:spcPts val="1000"/>
              </a:spcAft>
              <a:tabLst>
                <a:tab pos="2105025" algn="l"/>
              </a:tabLst>
            </a:pPr>
            <a:r>
              <a:rPr lang="ar-IQ" b="1" dirty="0">
                <a:solidFill>
                  <a:srgbClr val="FF0000"/>
                </a:solidFill>
                <a:ea typeface="Calibri"/>
              </a:rPr>
              <a:t> تمرين 4</a:t>
            </a:r>
            <a:r>
              <a:rPr lang="ar-IQ" b="1" dirty="0">
                <a:ea typeface="Calibri"/>
              </a:rPr>
              <a:t>في 1</a:t>
            </a:r>
            <a:r>
              <a:rPr lang="en-US" b="1" dirty="0">
                <a:ea typeface="Calibri"/>
              </a:rPr>
              <a:t>/ </a:t>
            </a:r>
            <a:r>
              <a:rPr lang="ar-IQ" b="1" dirty="0">
                <a:ea typeface="Calibri"/>
              </a:rPr>
              <a:t>6</a:t>
            </a:r>
            <a:r>
              <a:rPr lang="en-US" b="1" dirty="0">
                <a:ea typeface="Calibri"/>
              </a:rPr>
              <a:t>/</a:t>
            </a:r>
            <a:r>
              <a:rPr lang="ar-IQ" b="1" dirty="0">
                <a:ea typeface="Calibri"/>
              </a:rPr>
              <a:t> 2017 خصم مصرف الرشيد الادارة العامة كمبيالة مبلغها 30.000.000 دينار لصالح الزبون يحيى مجيد الذي لديه حساب جاري دائن لدى نفس المصرف , وتاريخ انشاء الورقة هو نفس تاريخ تقديمها للخصم وان مدة الكمبيالة هي 6 اشهر وبمعدل فائدة  10% سنويا وفي تاريخ الاستحقاق تم تحصيل قيمة الكمبيالة من الحساب الجاري الدائن .</a:t>
            </a:r>
            <a:endParaRPr lang="en-US" b="1" dirty="0">
              <a:ea typeface="Calibri"/>
            </a:endParaRPr>
          </a:p>
          <a:p>
            <a:pPr marL="457200" indent="90170" algn="just">
              <a:lnSpc>
                <a:spcPct val="115000"/>
              </a:lnSpc>
              <a:spcAft>
                <a:spcPts val="1000"/>
              </a:spcAft>
              <a:tabLst>
                <a:tab pos="2105025" algn="l"/>
              </a:tabLst>
            </a:pPr>
            <a:r>
              <a:rPr lang="ar-IQ" b="1" dirty="0">
                <a:ea typeface="Calibri"/>
              </a:rPr>
              <a:t>المطلوب- تسجيل القيود المحاسبية اللازمة في 1</a:t>
            </a:r>
            <a:r>
              <a:rPr lang="en-US" b="1" dirty="0">
                <a:ea typeface="Calibri"/>
              </a:rPr>
              <a:t>/</a:t>
            </a:r>
            <a:r>
              <a:rPr lang="ar-IQ" b="1" dirty="0">
                <a:ea typeface="Calibri"/>
              </a:rPr>
              <a:t> 6</a:t>
            </a:r>
            <a:r>
              <a:rPr lang="en-US" b="1" dirty="0">
                <a:ea typeface="Calibri"/>
              </a:rPr>
              <a:t>/</a:t>
            </a:r>
            <a:r>
              <a:rPr lang="ar-IQ" b="1" dirty="0">
                <a:ea typeface="Calibri"/>
              </a:rPr>
              <a:t> 2017.</a:t>
            </a:r>
          </a:p>
          <a:p>
            <a:pPr marL="457200" indent="90170" algn="just">
              <a:lnSpc>
                <a:spcPct val="115000"/>
              </a:lnSpc>
              <a:spcAft>
                <a:spcPts val="1000"/>
              </a:spcAft>
              <a:tabLst>
                <a:tab pos="2105025" algn="l"/>
              </a:tabLst>
            </a:pPr>
            <a:r>
              <a:rPr lang="ar-IQ" b="1" dirty="0">
                <a:solidFill>
                  <a:srgbClr val="FF0000"/>
                </a:solidFill>
                <a:ea typeface="Calibri"/>
              </a:rPr>
              <a:t>تمرين 5</a:t>
            </a:r>
            <a:r>
              <a:rPr lang="ar-IQ" b="1" dirty="0">
                <a:ea typeface="Calibri"/>
              </a:rPr>
              <a:t> بتاريخ 11</a:t>
            </a:r>
            <a:r>
              <a:rPr lang="en-US" b="1" dirty="0">
                <a:ea typeface="Calibri"/>
              </a:rPr>
              <a:t>/</a:t>
            </a:r>
            <a:r>
              <a:rPr lang="ar-IQ" b="1" dirty="0">
                <a:ea typeface="Calibri"/>
              </a:rPr>
              <a:t> 5 </a:t>
            </a:r>
            <a:r>
              <a:rPr lang="en-US" b="1" dirty="0">
                <a:ea typeface="Calibri"/>
              </a:rPr>
              <a:t>/</a:t>
            </a:r>
            <a:r>
              <a:rPr lang="ar-IQ" b="1" dirty="0">
                <a:ea typeface="Calibri"/>
              </a:rPr>
              <a:t> 2018 طلبت احدى الشركات المقاولات من القطاع الخاص من مصرف الرشيد الادارة العامة تنظيم سفتجة لآمر الهيئة العامة للضرائب بمبلغ 7,000,000 دينار وقد استوفى المصرف السفتجة نقدا اضافة الى عمولة اصدار 125,000 دينار, وفي 25 </a:t>
            </a:r>
            <a:r>
              <a:rPr lang="en-US" b="1" dirty="0">
                <a:ea typeface="Calibri"/>
              </a:rPr>
              <a:t>/</a:t>
            </a:r>
            <a:r>
              <a:rPr lang="ar-IQ" b="1" dirty="0">
                <a:ea typeface="Calibri"/>
              </a:rPr>
              <a:t> 5 طلبت الهيئة العامة للضرائب اضافة مبلغ السفتجة الى حسابها الدائن المفتوح لدى نفس المصرف.</a:t>
            </a:r>
            <a:endParaRPr lang="en-US" b="1" dirty="0">
              <a:ea typeface="Calibri"/>
            </a:endParaRPr>
          </a:p>
          <a:p>
            <a:pPr marL="457200" indent="90170" algn="just">
              <a:lnSpc>
                <a:spcPct val="115000"/>
              </a:lnSpc>
              <a:spcAft>
                <a:spcPts val="1000"/>
              </a:spcAft>
              <a:tabLst>
                <a:tab pos="2105025" algn="l"/>
              </a:tabLst>
            </a:pPr>
            <a:r>
              <a:rPr lang="ar-IQ" b="1" dirty="0">
                <a:ea typeface="Calibri"/>
              </a:rPr>
              <a:t>المطلوب – تسجيل القيود المحاسبية اللازمة .</a:t>
            </a:r>
            <a:endParaRPr lang="en-US" b="1" dirty="0">
              <a:ea typeface="Calibri"/>
            </a:endParaRPr>
          </a:p>
          <a:p>
            <a:pPr marL="457200" indent="90170" algn="just">
              <a:lnSpc>
                <a:spcPct val="115000"/>
              </a:lnSpc>
              <a:spcAft>
                <a:spcPts val="1000"/>
              </a:spcAft>
              <a:tabLst>
                <a:tab pos="2105025" algn="l"/>
              </a:tabLst>
            </a:pPr>
            <a:endParaRPr lang="ar-IQ" b="1" dirty="0">
              <a:solidFill>
                <a:srgbClr val="FF0000"/>
              </a:solidFill>
              <a:ea typeface="Calibri"/>
            </a:endParaRPr>
          </a:p>
          <a:p>
            <a:pPr marL="457200" indent="90170" algn="just">
              <a:lnSpc>
                <a:spcPct val="115000"/>
              </a:lnSpc>
              <a:spcAft>
                <a:spcPts val="1000"/>
              </a:spcAft>
              <a:tabLst>
                <a:tab pos="2105025" algn="l"/>
              </a:tabLst>
            </a:pPr>
            <a:endParaRPr lang="ar-IQ" b="1" dirty="0" smtClean="0">
              <a:ea typeface="Calibri"/>
            </a:endParaRPr>
          </a:p>
          <a:p>
            <a:pPr marL="457200" indent="90170" algn="just">
              <a:lnSpc>
                <a:spcPct val="115000"/>
              </a:lnSpc>
              <a:spcAft>
                <a:spcPts val="1000"/>
              </a:spcAft>
              <a:tabLst>
                <a:tab pos="2105025" algn="l"/>
              </a:tabLst>
            </a:pPr>
            <a:endParaRPr lang="ar-IQ" b="1" dirty="0">
              <a:ea typeface="Calibri"/>
            </a:endParaRPr>
          </a:p>
          <a:p>
            <a:pPr marL="457200" indent="90170" algn="just">
              <a:lnSpc>
                <a:spcPct val="115000"/>
              </a:lnSpc>
              <a:spcAft>
                <a:spcPts val="1000"/>
              </a:spcAft>
              <a:tabLst>
                <a:tab pos="2105025" algn="l"/>
              </a:tabLst>
            </a:pPr>
            <a:endParaRPr lang="ar-IQ" b="1" dirty="0" smtClean="0">
              <a:ea typeface="Calibri"/>
            </a:endParaRPr>
          </a:p>
          <a:p>
            <a:pPr marL="457200" indent="90170" algn="just">
              <a:lnSpc>
                <a:spcPct val="115000"/>
              </a:lnSpc>
              <a:spcAft>
                <a:spcPts val="1000"/>
              </a:spcAft>
              <a:tabLst>
                <a:tab pos="2105025" algn="l"/>
              </a:tabLst>
            </a:pPr>
            <a:endParaRPr lang="en-US" b="1" dirty="0">
              <a:ea typeface="Calibri"/>
            </a:endParaRPr>
          </a:p>
          <a:p>
            <a:pPr marL="457200" indent="90170" algn="just">
              <a:lnSpc>
                <a:spcPct val="115000"/>
              </a:lnSpc>
              <a:spcAft>
                <a:spcPts val="1000"/>
              </a:spcAft>
              <a:tabLst>
                <a:tab pos="2105025" algn="l"/>
              </a:tabLst>
            </a:pPr>
            <a:r>
              <a:rPr lang="ar-IQ" b="1" dirty="0" smtClean="0">
                <a:solidFill>
                  <a:prstClr val="black"/>
                </a:solidFill>
                <a:ea typeface="Calibri"/>
              </a:rPr>
              <a:t> </a:t>
            </a:r>
            <a:endParaRPr lang="ar-IQ" b="1" dirty="0">
              <a:solidFill>
                <a:prstClr val="black"/>
              </a:solidFill>
              <a:ea typeface="Calibri"/>
            </a:endParaRPr>
          </a:p>
        </p:txBody>
      </p:sp>
    </p:spTree>
    <p:extLst>
      <p:ext uri="{BB962C8B-B14F-4D97-AF65-F5344CB8AC3E}">
        <p14:creationId xmlns:p14="http://schemas.microsoft.com/office/powerpoint/2010/main" val="34005499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71</a:t>
            </a:fld>
            <a:endParaRPr lang="ar-IQ" sz="1800" b="1" dirty="0">
              <a:solidFill>
                <a:prstClr val="black"/>
              </a:solidFill>
            </a:endParaRPr>
          </a:p>
        </p:txBody>
      </p:sp>
      <p:sp>
        <p:nvSpPr>
          <p:cNvPr id="2" name="TextBox 1"/>
          <p:cNvSpPr txBox="1"/>
          <p:nvPr/>
        </p:nvSpPr>
        <p:spPr>
          <a:xfrm>
            <a:off x="88114" y="476672"/>
            <a:ext cx="8784976" cy="3790781"/>
          </a:xfrm>
          <a:prstGeom prst="rect">
            <a:avLst/>
          </a:prstGeom>
          <a:noFill/>
        </p:spPr>
        <p:txBody>
          <a:bodyPr wrap="square" rtlCol="1">
            <a:spAutoFit/>
          </a:bodyPr>
          <a:lstStyle/>
          <a:p>
            <a:pPr algn="just">
              <a:lnSpc>
                <a:spcPct val="115000"/>
              </a:lnSpc>
              <a:spcAft>
                <a:spcPts val="1000"/>
              </a:spcAft>
            </a:pPr>
            <a:r>
              <a:rPr lang="ar-IQ" b="1" dirty="0" smtClean="0">
                <a:solidFill>
                  <a:srgbClr val="FF0000"/>
                </a:solidFill>
                <a:ea typeface="Calibri"/>
                <a:cs typeface="Times New Roman"/>
              </a:rPr>
              <a:t>تمرين 6</a:t>
            </a:r>
            <a:r>
              <a:rPr lang="ar-IQ" b="1" dirty="0" smtClean="0">
                <a:ea typeface="Calibri"/>
                <a:cs typeface="Times New Roman"/>
              </a:rPr>
              <a:t> في </a:t>
            </a:r>
            <a:r>
              <a:rPr lang="ar-IQ" b="1" dirty="0">
                <a:ea typeface="Calibri"/>
                <a:cs typeface="Times New Roman"/>
              </a:rPr>
              <a:t>6</a:t>
            </a:r>
            <a:r>
              <a:rPr lang="en-US" b="1" dirty="0">
                <a:latin typeface="Times New Roman"/>
                <a:ea typeface="Calibri"/>
                <a:cs typeface="Arial"/>
              </a:rPr>
              <a:t>/</a:t>
            </a:r>
            <a:r>
              <a:rPr lang="ar-IQ" b="1" dirty="0">
                <a:ea typeface="Calibri"/>
                <a:cs typeface="Times New Roman"/>
              </a:rPr>
              <a:t> 10</a:t>
            </a:r>
            <a:r>
              <a:rPr lang="en-US" b="1" dirty="0">
                <a:latin typeface="Times New Roman"/>
                <a:ea typeface="Calibri"/>
                <a:cs typeface="Arial"/>
              </a:rPr>
              <a:t>/</a:t>
            </a:r>
            <a:r>
              <a:rPr lang="ar-IQ" b="1" dirty="0">
                <a:ea typeface="Calibri"/>
                <a:cs typeface="Times New Roman"/>
              </a:rPr>
              <a:t> 2016 خصم مصرف الرافدين  الادارة العامة كمبيالة مبلغها 2,000,000 دينار لصالح الزبون  مجيد الذي لديه حساب جاري مدين لدى المصرف علما ان المدين محرر الورقة لديه حساب جاري دائن لدى نفس المصرف , وتاريخ انشاء الورقة هو نفس تاريخ تقديمها للخصم وان تاريخ استحقاقها هو 6</a:t>
            </a:r>
            <a:r>
              <a:rPr lang="en-US" b="1" dirty="0">
                <a:latin typeface="Times New Roman"/>
                <a:ea typeface="Calibri"/>
                <a:cs typeface="Arial"/>
              </a:rPr>
              <a:t>/</a:t>
            </a:r>
            <a:r>
              <a:rPr lang="ar-IQ" b="1" dirty="0">
                <a:ea typeface="Calibri"/>
                <a:cs typeface="Times New Roman"/>
              </a:rPr>
              <a:t> 4</a:t>
            </a:r>
            <a:r>
              <a:rPr lang="en-US" b="1" dirty="0">
                <a:latin typeface="Times New Roman"/>
                <a:ea typeface="Calibri"/>
                <a:cs typeface="Arial"/>
              </a:rPr>
              <a:t>/</a:t>
            </a:r>
            <a:r>
              <a:rPr lang="ar-IQ" b="1" dirty="0">
                <a:ea typeface="Calibri"/>
                <a:cs typeface="Times New Roman"/>
              </a:rPr>
              <a:t> 2017 وبمعدل فائدة 8% سنويا وفي تاريخ الاستحقاق تم تحصيل قيمة الكمبيالة من الحساب الجاري الدائن.</a:t>
            </a:r>
            <a:endParaRPr lang="en-US" dirty="0">
              <a:ea typeface="Calibri"/>
              <a:cs typeface="Arial"/>
            </a:endParaRPr>
          </a:p>
          <a:p>
            <a:pPr algn="just">
              <a:lnSpc>
                <a:spcPct val="115000"/>
              </a:lnSpc>
              <a:spcAft>
                <a:spcPts val="1000"/>
              </a:spcAft>
            </a:pPr>
            <a:r>
              <a:rPr lang="ar-IQ" b="1" dirty="0">
                <a:ea typeface="Calibri"/>
                <a:cs typeface="Times New Roman"/>
              </a:rPr>
              <a:t>المطلوب : تسجيل القيود اللازمة في مصرف الرافدين الادارة </a:t>
            </a:r>
            <a:r>
              <a:rPr lang="ar-IQ" b="1" dirty="0" smtClean="0">
                <a:ea typeface="Calibri"/>
                <a:cs typeface="Times New Roman"/>
              </a:rPr>
              <a:t>العامة</a:t>
            </a:r>
            <a:endParaRPr lang="ar-IQ" b="1" dirty="0">
              <a:ea typeface="Calibri"/>
              <a:cs typeface="Times New Roman"/>
            </a:endParaRPr>
          </a:p>
          <a:p>
            <a:pPr algn="just">
              <a:lnSpc>
                <a:spcPct val="115000"/>
              </a:lnSpc>
              <a:spcAft>
                <a:spcPts val="1000"/>
              </a:spcAft>
            </a:pPr>
            <a:r>
              <a:rPr lang="ar-IQ" b="1" dirty="0" smtClean="0">
                <a:solidFill>
                  <a:srgbClr val="FF0000"/>
                </a:solidFill>
                <a:ea typeface="Calibri"/>
                <a:cs typeface="Times New Roman"/>
              </a:rPr>
              <a:t>تمرين 7 </a:t>
            </a:r>
            <a:r>
              <a:rPr lang="ar-IQ" b="1" dirty="0">
                <a:ea typeface="Calibri"/>
                <a:cs typeface="Times New Roman"/>
              </a:rPr>
              <a:t>في يوم 11 </a:t>
            </a:r>
            <a:r>
              <a:rPr lang="en-US" b="1" dirty="0">
                <a:latin typeface="Times New Roman"/>
                <a:ea typeface="Calibri"/>
                <a:cs typeface="Arial"/>
              </a:rPr>
              <a:t>/</a:t>
            </a:r>
            <a:r>
              <a:rPr lang="ar-IQ" b="1" dirty="0">
                <a:ea typeface="Calibri"/>
                <a:cs typeface="Times New Roman"/>
              </a:rPr>
              <a:t> 10 قدمت رغد التي لديها حساب جاري دائن لدى مصرف الرافدين فرع المنصور طلب تحرير صك مصدق بمبلغ 1,300,000 دينار لأمر كلية الادارة والاقتصاد – بغداد علما ان نسبة العمولة 0.01 وفي تاريخ 14</a:t>
            </a:r>
            <a:r>
              <a:rPr lang="en-US" b="1" dirty="0">
                <a:latin typeface="Times New Roman"/>
                <a:ea typeface="Calibri"/>
                <a:cs typeface="Arial"/>
              </a:rPr>
              <a:t>/</a:t>
            </a:r>
            <a:r>
              <a:rPr lang="ar-IQ" b="1" dirty="0">
                <a:ea typeface="Calibri"/>
                <a:cs typeface="Times New Roman"/>
              </a:rPr>
              <a:t> 10 دفع المصرف المبلغ الى الكلية نقدا. </a:t>
            </a:r>
            <a:endParaRPr lang="en-US" sz="1400" dirty="0">
              <a:ea typeface="Calibri"/>
              <a:cs typeface="Arial"/>
            </a:endParaRPr>
          </a:p>
          <a:p>
            <a:pPr algn="just">
              <a:lnSpc>
                <a:spcPct val="115000"/>
              </a:lnSpc>
              <a:spcAft>
                <a:spcPts val="1000"/>
              </a:spcAft>
            </a:pPr>
            <a:r>
              <a:rPr lang="ar-IQ" b="1" dirty="0">
                <a:ea typeface="Calibri"/>
                <a:cs typeface="Times New Roman"/>
              </a:rPr>
              <a:t>المطلوب – تسجيل القيود المحاسبية اللازمة.</a:t>
            </a:r>
            <a:endParaRPr lang="en-US" sz="1400" dirty="0">
              <a:ea typeface="Calibri"/>
              <a:cs typeface="Arial"/>
            </a:endParaRPr>
          </a:p>
          <a:p>
            <a:pPr algn="just">
              <a:lnSpc>
                <a:spcPct val="115000"/>
              </a:lnSpc>
              <a:spcAft>
                <a:spcPts val="1000"/>
              </a:spcAft>
            </a:pPr>
            <a:endParaRPr lang="en-US" dirty="0">
              <a:solidFill>
                <a:srgbClr val="FF0000"/>
              </a:solidFill>
              <a:ea typeface="Calibri"/>
              <a:cs typeface="Arial"/>
            </a:endParaRPr>
          </a:p>
        </p:txBody>
      </p:sp>
    </p:spTree>
    <p:extLst>
      <p:ext uri="{BB962C8B-B14F-4D97-AF65-F5344CB8AC3E}">
        <p14:creationId xmlns:p14="http://schemas.microsoft.com/office/powerpoint/2010/main" val="26862196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السادسة </a:t>
            </a:r>
          </a:p>
          <a:p>
            <a:pPr algn="ctr"/>
            <a:r>
              <a:rPr lang="ar-IQ" sz="2800" b="1" dirty="0" smtClean="0">
                <a:solidFill>
                  <a:srgbClr val="BD13B1"/>
                </a:solidFill>
                <a:cs typeface="PT Bold Heading" pitchFamily="2" charset="-78"/>
              </a:rPr>
              <a:t>شيكات المسافرين</a:t>
            </a:r>
          </a:p>
          <a:p>
            <a:pPr algn="ct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72</a:t>
            </a:fld>
            <a:endParaRPr lang="en-US" sz="1200" dirty="0">
              <a:solidFill>
                <a:prstClr val="white"/>
              </a:solidFill>
            </a:endParaRPr>
          </a:p>
        </p:txBody>
      </p:sp>
      <p:sp>
        <p:nvSpPr>
          <p:cNvPr id="2" name="Footer Placeholder 1"/>
          <p:cNvSpPr>
            <a:spLocks noGrp="1"/>
          </p:cNvSpPr>
          <p:nvPr>
            <p:ph type="ftr" sz="quarter" idx="11"/>
          </p:nvPr>
        </p:nvSpPr>
        <p:spPr>
          <a:xfrm>
            <a:off x="254117" y="6405563"/>
            <a:ext cx="2895600" cy="365125"/>
          </a:xfrm>
        </p:spPr>
        <p:txBody>
          <a:bodyPr/>
          <a:lstStyle/>
          <a:p>
            <a:r>
              <a:rPr lang="ar-IQ" sz="2000" b="1" dirty="0" smtClean="0">
                <a:solidFill>
                  <a:srgbClr val="FF0000"/>
                </a:solidFill>
                <a:cs typeface="DecoType Naskh" pitchFamily="2" charset="-78"/>
              </a:rPr>
              <a:t>اعداد دكتورة امتثال الطائي</a:t>
            </a:r>
            <a:endParaRPr lang="ar-IQ" sz="2000" b="1" dirty="0">
              <a:solidFill>
                <a:srgbClr val="FF0000"/>
              </a:solidFill>
              <a:cs typeface="DecoType Naskh" pitchFamily="2" charset="-78"/>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72</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schemeClr val="tx1"/>
                </a:solidFill>
              </a:rPr>
              <a:pPr algn="ctr"/>
              <a:t>73</a:t>
            </a:fld>
            <a:endParaRPr lang="ar-IQ" sz="1800" b="1" dirty="0">
              <a:solidFill>
                <a:schemeClr val="tx1"/>
              </a:solidFill>
            </a:endParaRPr>
          </a:p>
        </p:txBody>
      </p:sp>
      <p:sp>
        <p:nvSpPr>
          <p:cNvPr id="2" name="TextBox 1"/>
          <p:cNvSpPr txBox="1"/>
          <p:nvPr/>
        </p:nvSpPr>
        <p:spPr>
          <a:xfrm>
            <a:off x="107504" y="188640"/>
            <a:ext cx="8784976" cy="461665"/>
          </a:xfrm>
          <a:prstGeom prst="rect">
            <a:avLst/>
          </a:prstGeom>
          <a:noFill/>
        </p:spPr>
        <p:txBody>
          <a:bodyPr wrap="square" rtlCol="1">
            <a:spAutoFit/>
          </a:bodyPr>
          <a:lstStyle/>
          <a:p>
            <a:r>
              <a:rPr lang="ar-IQ" sz="2400" b="1" dirty="0" smtClean="0">
                <a:solidFill>
                  <a:srgbClr val="FF0000"/>
                </a:solidFill>
                <a:cs typeface="PT Bold Heading" pitchFamily="2" charset="-78"/>
              </a:rPr>
              <a:t>شيكات المسافرين</a:t>
            </a:r>
            <a:endParaRPr lang="en-US" sz="2400" b="1" dirty="0">
              <a:solidFill>
                <a:srgbClr val="FF0000"/>
              </a:solidFill>
              <a:cs typeface="PT Bold Heading" pitchFamily="2" charset="-78"/>
            </a:endParaRPr>
          </a:p>
        </p:txBody>
      </p:sp>
      <p:sp>
        <p:nvSpPr>
          <p:cNvPr id="3" name="TextBox 2"/>
          <p:cNvSpPr txBox="1"/>
          <p:nvPr/>
        </p:nvSpPr>
        <p:spPr>
          <a:xfrm>
            <a:off x="107504" y="807913"/>
            <a:ext cx="8784976" cy="4801314"/>
          </a:xfrm>
          <a:prstGeom prst="rect">
            <a:avLst/>
          </a:prstGeom>
          <a:noFill/>
        </p:spPr>
        <p:txBody>
          <a:bodyPr wrap="square" rtlCol="1">
            <a:spAutoFit/>
          </a:bodyPr>
          <a:lstStyle/>
          <a:p>
            <a:r>
              <a:rPr lang="ar-IQ" b="1" dirty="0">
                <a:solidFill>
                  <a:srgbClr val="0070C0"/>
                </a:solidFill>
              </a:rPr>
              <a:t>شيكات المسافرين : وهي عبارة عن شيكات بموجب نموذج خاص يزود بها المسافرين وهي بمثابة عملة اجنبية بحوزتهم يمكن تصريفها من اي بلد حسب الاعراف المصرفية وهي سهلة التداول.</a:t>
            </a:r>
          </a:p>
          <a:p>
            <a:r>
              <a:rPr lang="ar-IQ" b="1" dirty="0"/>
              <a:t>المعالجات المحاسبية</a:t>
            </a:r>
          </a:p>
          <a:p>
            <a:pPr marL="285750" indent="-285750">
              <a:buFont typeface="Wingdings" pitchFamily="2" charset="2"/>
              <a:buChar char="q"/>
            </a:pPr>
            <a:r>
              <a:rPr lang="ar-IQ" b="1" dirty="0" smtClean="0"/>
              <a:t>عند </a:t>
            </a:r>
            <a:r>
              <a:rPr lang="ar-IQ" b="1" dirty="0"/>
              <a:t>استلام الادارة العامة للمصرف شيكات المسافرين يتم اجراء القيد الاتي </a:t>
            </a:r>
            <a:endParaRPr lang="ar-IQ" b="1" dirty="0" smtClean="0"/>
          </a:p>
          <a:p>
            <a:r>
              <a:rPr lang="ar-IQ" b="1" dirty="0" smtClean="0"/>
              <a:t>       </a:t>
            </a:r>
            <a:r>
              <a:rPr lang="en-US" b="1" dirty="0"/>
              <a:t>xx </a:t>
            </a:r>
            <a:r>
              <a:rPr lang="ar-IQ" b="1" dirty="0"/>
              <a:t>من حـ / شيكات المسافرين بحوزة المصرف 1974</a:t>
            </a:r>
          </a:p>
          <a:p>
            <a:r>
              <a:rPr lang="ar-IQ" b="1" dirty="0"/>
              <a:t>                            </a:t>
            </a:r>
            <a:r>
              <a:rPr lang="en-US" b="1" dirty="0"/>
              <a:t>xx  </a:t>
            </a:r>
            <a:r>
              <a:rPr lang="ar-IQ" b="1" dirty="0"/>
              <a:t>الى حـ  / مقابل شيكات المسافرين بحوزة المصرف 2974</a:t>
            </a:r>
          </a:p>
          <a:p>
            <a:pPr marL="285750" indent="-285750">
              <a:buFont typeface="Wingdings" pitchFamily="2" charset="2"/>
              <a:buChar char="q"/>
            </a:pPr>
            <a:r>
              <a:rPr lang="ar-IQ" b="1" dirty="0" smtClean="0"/>
              <a:t>وعندما </a:t>
            </a:r>
            <a:r>
              <a:rPr lang="ar-IQ" b="1" dirty="0"/>
              <a:t>يتم تجهيز احد الفروع التابعة للمصرف بكمية من هذه الشيكات يجري القيد الاتي:</a:t>
            </a:r>
          </a:p>
          <a:p>
            <a:r>
              <a:rPr lang="en-US" b="1" dirty="0"/>
              <a:t>xx </a:t>
            </a:r>
            <a:r>
              <a:rPr lang="ar-IQ" b="1" dirty="0"/>
              <a:t>من حـ/ مقابل شيكات المسافرين بحوزة المصرف 2974</a:t>
            </a:r>
          </a:p>
          <a:p>
            <a:r>
              <a:rPr lang="ar-IQ" b="1" dirty="0"/>
              <a:t>                                  </a:t>
            </a:r>
            <a:r>
              <a:rPr lang="en-US" b="1" dirty="0"/>
              <a:t>xx </a:t>
            </a:r>
            <a:r>
              <a:rPr lang="ar-IQ" b="1" dirty="0"/>
              <a:t>حـ / شيكات المسافرين بحوزة المصرف 1974</a:t>
            </a:r>
          </a:p>
          <a:p>
            <a:pPr marL="285750" indent="-285750">
              <a:buFont typeface="Wingdings" pitchFamily="2" charset="2"/>
              <a:buChar char="q"/>
            </a:pPr>
            <a:r>
              <a:rPr lang="ar-IQ" b="1" dirty="0"/>
              <a:t>الفرع المستلم للشيكات يسجل القيود الاتية</a:t>
            </a:r>
          </a:p>
          <a:p>
            <a:r>
              <a:rPr lang="ar-IQ" b="1" dirty="0"/>
              <a:t>	 </a:t>
            </a:r>
            <a:r>
              <a:rPr lang="en-US" b="1" dirty="0"/>
              <a:t>xx </a:t>
            </a:r>
            <a:r>
              <a:rPr lang="ar-IQ" b="1" dirty="0"/>
              <a:t>من حـ /  شيكات المسافرين بحوزة الفرع 1975</a:t>
            </a:r>
          </a:p>
          <a:p>
            <a:r>
              <a:rPr lang="ar-IQ" b="1" dirty="0"/>
              <a:t>                     </a:t>
            </a:r>
            <a:r>
              <a:rPr lang="en-US" b="1" dirty="0"/>
              <a:t>xx </a:t>
            </a:r>
            <a:r>
              <a:rPr lang="ar-IQ" b="1" dirty="0"/>
              <a:t>الى حـ / مقابل شيكات المسافرين بحوزة الفرع 2975</a:t>
            </a:r>
          </a:p>
          <a:p>
            <a:pPr marL="285750" indent="-285750">
              <a:buFont typeface="Wingdings" pitchFamily="2" charset="2"/>
              <a:buChar char="q"/>
            </a:pPr>
            <a:r>
              <a:rPr lang="ar-IQ" b="1" dirty="0"/>
              <a:t>وعند قيام الفرع ببيع شيكات المسافرين للزبائن يتم اجراء القيد  الاتي:</a:t>
            </a:r>
          </a:p>
          <a:p>
            <a:r>
              <a:rPr lang="ar-IQ" b="1" dirty="0"/>
              <a:t>	</a:t>
            </a:r>
            <a:r>
              <a:rPr lang="en-US" b="1" dirty="0"/>
              <a:t>xx </a:t>
            </a:r>
            <a:r>
              <a:rPr lang="ar-IQ" b="1" dirty="0"/>
              <a:t>من حـ / نقد في الصندوق 181</a:t>
            </a:r>
          </a:p>
          <a:p>
            <a:r>
              <a:rPr lang="ar-IQ" b="1" dirty="0"/>
              <a:t>             الى مذكورين </a:t>
            </a:r>
          </a:p>
          <a:p>
            <a:r>
              <a:rPr lang="ar-IQ" b="1" dirty="0"/>
              <a:t>        </a:t>
            </a:r>
            <a:r>
              <a:rPr lang="en-US" b="1" dirty="0"/>
              <a:t>xx                              </a:t>
            </a:r>
            <a:r>
              <a:rPr lang="ar-IQ" b="1" dirty="0"/>
              <a:t>حـ / شيكات المسافرين المباعة 2574</a:t>
            </a:r>
          </a:p>
          <a:p>
            <a:r>
              <a:rPr lang="ar-IQ" b="1" dirty="0"/>
              <a:t>                            </a:t>
            </a:r>
            <a:r>
              <a:rPr lang="en-US" b="1" dirty="0"/>
              <a:t>xx </a:t>
            </a:r>
            <a:r>
              <a:rPr lang="en-US" b="1" dirty="0" smtClean="0"/>
              <a:t>     </a:t>
            </a:r>
            <a:r>
              <a:rPr lang="ar-IQ" b="1" dirty="0"/>
              <a:t>حـ / عمولة الحوالات الخارجية 4432</a:t>
            </a:r>
          </a:p>
        </p:txBody>
      </p:sp>
    </p:spTree>
    <p:extLst>
      <p:ext uri="{BB962C8B-B14F-4D97-AF65-F5344CB8AC3E}">
        <p14:creationId xmlns:p14="http://schemas.microsoft.com/office/powerpoint/2010/main" val="370380576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74</a:t>
            </a:fld>
            <a:endParaRPr lang="ar-IQ" sz="1800" b="1" dirty="0">
              <a:solidFill>
                <a:prstClr val="black"/>
              </a:solidFill>
            </a:endParaRPr>
          </a:p>
        </p:txBody>
      </p:sp>
      <p:sp>
        <p:nvSpPr>
          <p:cNvPr id="3" name="TextBox 2"/>
          <p:cNvSpPr txBox="1"/>
          <p:nvPr/>
        </p:nvSpPr>
        <p:spPr>
          <a:xfrm>
            <a:off x="112575" y="397408"/>
            <a:ext cx="8784976" cy="6110391"/>
          </a:xfrm>
          <a:prstGeom prst="rect">
            <a:avLst/>
          </a:prstGeom>
          <a:noFill/>
        </p:spPr>
        <p:txBody>
          <a:bodyPr wrap="square" rtlCol="1">
            <a:spAutoFit/>
          </a:bodyPr>
          <a:lstStyle/>
          <a:p>
            <a:pPr marL="914400" algn="just">
              <a:lnSpc>
                <a:spcPct val="150000"/>
              </a:lnSpc>
            </a:pPr>
            <a:r>
              <a:rPr lang="ar-IQ" b="1" dirty="0">
                <a:ea typeface="Calibri"/>
              </a:rPr>
              <a:t>وينظم الفرع بهذا القيد اشعار دائن مرفق بجدول يمثل تفاصيل الشيكات وحسب الفترات المحددة ثم يعكس القيد المقابل بقيمة الشيكات المباعة وقبل ذلك يسجل قيد التحويل لقيمة شيكات المسافرين:</a:t>
            </a:r>
            <a:endParaRPr lang="en-US" sz="1400" dirty="0">
              <a:ea typeface="Calibri"/>
              <a:cs typeface="Arial"/>
            </a:endParaRPr>
          </a:p>
          <a:p>
            <a:pPr marL="914400" algn="just">
              <a:lnSpc>
                <a:spcPct val="150000"/>
              </a:lnSpc>
            </a:pPr>
            <a:r>
              <a:rPr lang="en-US" b="1" dirty="0">
                <a:ea typeface="Calibri"/>
                <a:cs typeface="Arial"/>
              </a:rPr>
              <a:t>xx</a:t>
            </a:r>
            <a:r>
              <a:rPr lang="ar-IQ" b="1" dirty="0">
                <a:ea typeface="Calibri"/>
              </a:rPr>
              <a:t> من حـ </a:t>
            </a:r>
            <a:r>
              <a:rPr lang="en-US" b="1" dirty="0">
                <a:ea typeface="Calibri"/>
                <a:cs typeface="Arial"/>
              </a:rPr>
              <a:t>/</a:t>
            </a:r>
            <a:r>
              <a:rPr lang="ar-IQ" b="1" dirty="0">
                <a:ea typeface="Calibri"/>
              </a:rPr>
              <a:t> شيكات المسافرين المباعة 2574</a:t>
            </a:r>
            <a:endParaRPr lang="en-US" sz="1400" dirty="0">
              <a:ea typeface="Calibri"/>
              <a:cs typeface="Arial"/>
            </a:endParaRPr>
          </a:p>
          <a:p>
            <a:pPr marL="457200" marR="914400" algn="just">
              <a:lnSpc>
                <a:spcPct val="150000"/>
              </a:lnSpc>
            </a:pPr>
            <a:r>
              <a:rPr lang="ar-IQ" b="1" dirty="0">
                <a:ea typeface="Calibri"/>
              </a:rPr>
              <a:t>                      </a:t>
            </a:r>
            <a:r>
              <a:rPr lang="en-US" b="1" dirty="0">
                <a:ea typeface="Calibri"/>
                <a:cs typeface="Arial"/>
              </a:rPr>
              <a:t>xx</a:t>
            </a:r>
            <a:r>
              <a:rPr lang="ar-IQ" b="1" dirty="0">
                <a:ea typeface="Calibri"/>
              </a:rPr>
              <a:t> الى حـ</a:t>
            </a:r>
            <a:r>
              <a:rPr lang="en-US" b="1" dirty="0">
                <a:ea typeface="Calibri"/>
                <a:cs typeface="Arial"/>
              </a:rPr>
              <a:t>/</a:t>
            </a:r>
            <a:r>
              <a:rPr lang="ar-IQ" b="1" dirty="0">
                <a:ea typeface="Calibri"/>
              </a:rPr>
              <a:t> حسابات مدينة متبادلة 163</a:t>
            </a:r>
            <a:endParaRPr lang="en-US" sz="1400" dirty="0">
              <a:ea typeface="Calibri"/>
              <a:cs typeface="Arial"/>
            </a:endParaRPr>
          </a:p>
          <a:p>
            <a:pPr marL="914400" algn="just">
              <a:lnSpc>
                <a:spcPct val="150000"/>
              </a:lnSpc>
            </a:pPr>
            <a:r>
              <a:rPr lang="ar-IQ" b="1" dirty="0">
                <a:ea typeface="Calibri"/>
              </a:rPr>
              <a:t>بعد ذلك يعكس القيد المتقابل وكالاتي:</a:t>
            </a:r>
            <a:endParaRPr lang="en-US" sz="1400" dirty="0">
              <a:ea typeface="Calibri"/>
              <a:cs typeface="Arial"/>
            </a:endParaRPr>
          </a:p>
          <a:p>
            <a:pPr marL="914400" algn="just">
              <a:lnSpc>
                <a:spcPct val="150000"/>
              </a:lnSpc>
            </a:pPr>
            <a:r>
              <a:rPr lang="en-US" b="1" dirty="0">
                <a:ea typeface="Calibri"/>
                <a:cs typeface="Arial"/>
              </a:rPr>
              <a:t>xx</a:t>
            </a:r>
            <a:r>
              <a:rPr lang="ar-IQ" b="1" dirty="0">
                <a:ea typeface="Calibri"/>
              </a:rPr>
              <a:t> من حـ</a:t>
            </a:r>
            <a:r>
              <a:rPr lang="en-US" b="1" dirty="0">
                <a:ea typeface="Calibri"/>
                <a:cs typeface="Arial"/>
              </a:rPr>
              <a:t>/</a:t>
            </a:r>
            <a:r>
              <a:rPr lang="ar-IQ" b="1" dirty="0">
                <a:ea typeface="Calibri"/>
              </a:rPr>
              <a:t> مقابل شيكات المسافرين بحوزة الفرع2975</a:t>
            </a:r>
            <a:endParaRPr lang="en-US" sz="1400" dirty="0">
              <a:ea typeface="Calibri"/>
              <a:cs typeface="Arial"/>
            </a:endParaRPr>
          </a:p>
          <a:p>
            <a:pPr marL="457200" marR="914400" algn="just">
              <a:lnSpc>
                <a:spcPct val="150000"/>
              </a:lnSpc>
            </a:pPr>
            <a:r>
              <a:rPr lang="ar-IQ" b="1" dirty="0">
                <a:ea typeface="Calibri"/>
              </a:rPr>
              <a:t>                     </a:t>
            </a:r>
            <a:r>
              <a:rPr lang="en-US" b="1" dirty="0">
                <a:ea typeface="Calibri"/>
                <a:cs typeface="Arial"/>
              </a:rPr>
              <a:t>Xx</a:t>
            </a:r>
            <a:r>
              <a:rPr lang="ar-IQ" b="1" dirty="0">
                <a:ea typeface="Calibri"/>
              </a:rPr>
              <a:t> الى حـ </a:t>
            </a:r>
            <a:r>
              <a:rPr lang="en-US" b="1" dirty="0">
                <a:ea typeface="Calibri"/>
                <a:cs typeface="Arial"/>
              </a:rPr>
              <a:t>/</a:t>
            </a:r>
            <a:r>
              <a:rPr lang="ar-IQ" b="1" dirty="0">
                <a:ea typeface="Calibri"/>
              </a:rPr>
              <a:t> شيكات المسافرين بحوزة الفرع 1975</a:t>
            </a:r>
            <a:endParaRPr lang="en-US" sz="1400" dirty="0">
              <a:ea typeface="Calibri"/>
              <a:cs typeface="Arial"/>
            </a:endParaRPr>
          </a:p>
          <a:p>
            <a:pPr marL="914400" algn="just">
              <a:lnSpc>
                <a:spcPct val="150000"/>
              </a:lnSpc>
            </a:pPr>
            <a:r>
              <a:rPr lang="ar-IQ" b="1" dirty="0">
                <a:ea typeface="Calibri"/>
              </a:rPr>
              <a:t>وتقدم الشيكات المباعة التي بحوزة المسافرين لغرض صرفها في احد البلدان وعندما تصرف هذه الشيكات من قبل احد المراسلين تعاد الى المصرف الذي باعها برفقة اشعار مدين وعند استلام هذه الشيكات والاشعار من قبل الادارة العامة للمصرف يسجل القيد الاتي: </a:t>
            </a:r>
            <a:endParaRPr lang="en-US" sz="1400" dirty="0">
              <a:ea typeface="Calibri"/>
              <a:cs typeface="Arial"/>
            </a:endParaRPr>
          </a:p>
          <a:p>
            <a:pPr marL="914400" algn="just">
              <a:lnSpc>
                <a:spcPct val="150000"/>
              </a:lnSpc>
            </a:pPr>
            <a:r>
              <a:rPr lang="en-US" b="1" dirty="0">
                <a:ea typeface="Calibri"/>
                <a:cs typeface="Arial"/>
              </a:rPr>
              <a:t>xx</a:t>
            </a:r>
            <a:r>
              <a:rPr lang="ar-IQ" b="1" dirty="0">
                <a:ea typeface="Calibri"/>
              </a:rPr>
              <a:t> من حـ</a:t>
            </a:r>
            <a:r>
              <a:rPr lang="en-US" b="1" dirty="0">
                <a:ea typeface="Calibri"/>
                <a:cs typeface="Arial"/>
              </a:rPr>
              <a:t>/</a:t>
            </a:r>
            <a:r>
              <a:rPr lang="ar-IQ" b="1" dirty="0">
                <a:ea typeface="Calibri"/>
              </a:rPr>
              <a:t> شيكات المسافرين المباعة 2574</a:t>
            </a:r>
            <a:endParaRPr lang="en-US" sz="1400" dirty="0">
              <a:ea typeface="Calibri"/>
              <a:cs typeface="Arial"/>
            </a:endParaRPr>
          </a:p>
          <a:p>
            <a:pPr marL="457200" marR="914400" algn="just">
              <a:lnSpc>
                <a:spcPct val="150000"/>
              </a:lnSpc>
            </a:pPr>
            <a:r>
              <a:rPr lang="ar-IQ" b="1" dirty="0">
                <a:ea typeface="Calibri"/>
              </a:rPr>
              <a:t>                    </a:t>
            </a:r>
            <a:r>
              <a:rPr lang="en-US" b="1" dirty="0">
                <a:ea typeface="Calibri"/>
                <a:cs typeface="Arial"/>
              </a:rPr>
              <a:t>xx</a:t>
            </a:r>
            <a:r>
              <a:rPr lang="ar-IQ" b="1" dirty="0">
                <a:ea typeface="Calibri"/>
              </a:rPr>
              <a:t> الى حـ </a:t>
            </a:r>
            <a:r>
              <a:rPr lang="en-US" b="1" dirty="0">
                <a:ea typeface="Calibri"/>
                <a:cs typeface="Arial"/>
              </a:rPr>
              <a:t>/</a:t>
            </a:r>
            <a:r>
              <a:rPr lang="ar-IQ" b="1" dirty="0">
                <a:ea typeface="Calibri"/>
              </a:rPr>
              <a:t> حسابات مصارف خارجية مع المصرف 2541</a:t>
            </a:r>
            <a:endParaRPr lang="en-US" sz="1400" dirty="0">
              <a:ea typeface="Calibri"/>
              <a:cs typeface="Arial"/>
            </a:endParaRPr>
          </a:p>
          <a:p>
            <a:pPr marL="914400" algn="just">
              <a:lnSpc>
                <a:spcPct val="150000"/>
              </a:lnSpc>
            </a:pPr>
            <a:r>
              <a:rPr lang="ar-IQ" b="1" dirty="0">
                <a:ea typeface="Calibri"/>
              </a:rPr>
              <a:t> </a:t>
            </a:r>
            <a:endParaRPr lang="en-US" sz="1400" dirty="0">
              <a:ea typeface="Calibri"/>
              <a:cs typeface="Arial"/>
            </a:endParaRPr>
          </a:p>
          <a:p>
            <a:pPr marL="914400" algn="just">
              <a:lnSpc>
                <a:spcPct val="115000"/>
              </a:lnSpc>
            </a:pPr>
            <a:r>
              <a:rPr lang="ar-IQ" b="1" dirty="0">
                <a:ea typeface="Calibri"/>
              </a:rPr>
              <a:t> </a:t>
            </a:r>
            <a:endParaRPr lang="en-US" sz="1400" dirty="0">
              <a:ea typeface="Calibri"/>
              <a:cs typeface="Arial"/>
            </a:endParaRPr>
          </a:p>
          <a:p>
            <a:pPr marL="914400" algn="just">
              <a:lnSpc>
                <a:spcPct val="115000"/>
              </a:lnSpc>
              <a:spcAft>
                <a:spcPts val="1000"/>
              </a:spcAft>
            </a:pPr>
            <a:r>
              <a:rPr lang="ar-IQ" b="1" dirty="0">
                <a:ea typeface="Calibri"/>
              </a:rPr>
              <a:t>                              </a:t>
            </a:r>
            <a:endParaRPr lang="en-US" sz="1400" dirty="0">
              <a:ea typeface="Calibri"/>
              <a:cs typeface="Arial"/>
            </a:endParaRPr>
          </a:p>
        </p:txBody>
      </p:sp>
    </p:spTree>
    <p:extLst>
      <p:ext uri="{BB962C8B-B14F-4D97-AF65-F5344CB8AC3E}">
        <p14:creationId xmlns:p14="http://schemas.microsoft.com/office/powerpoint/2010/main" val="35806077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75</a:t>
            </a:fld>
            <a:endParaRPr lang="ar-IQ" sz="1800" b="1" dirty="0">
              <a:solidFill>
                <a:prstClr val="black"/>
              </a:solidFill>
            </a:endParaRPr>
          </a:p>
        </p:txBody>
      </p:sp>
      <p:sp>
        <p:nvSpPr>
          <p:cNvPr id="3" name="TextBox 2"/>
          <p:cNvSpPr txBox="1"/>
          <p:nvPr/>
        </p:nvSpPr>
        <p:spPr>
          <a:xfrm>
            <a:off x="112575" y="397408"/>
            <a:ext cx="8784976" cy="3888244"/>
          </a:xfrm>
          <a:prstGeom prst="rect">
            <a:avLst/>
          </a:prstGeom>
          <a:noFill/>
        </p:spPr>
        <p:txBody>
          <a:bodyPr wrap="square" rtlCol="1">
            <a:spAutoFit/>
          </a:bodyPr>
          <a:lstStyle/>
          <a:p>
            <a:pPr>
              <a:lnSpc>
                <a:spcPct val="115000"/>
              </a:lnSpc>
              <a:spcAft>
                <a:spcPts val="1000"/>
              </a:spcAft>
              <a:tabLst>
                <a:tab pos="2590800" algn="l"/>
              </a:tabLst>
            </a:pPr>
            <a:r>
              <a:rPr lang="ar-IQ" sz="2000" b="1" dirty="0">
                <a:ea typeface="Calibri"/>
              </a:rPr>
              <a:t>مثال </a:t>
            </a:r>
            <a:r>
              <a:rPr lang="ar-IQ" sz="2000" b="1" dirty="0" smtClean="0">
                <a:ea typeface="Calibri"/>
              </a:rPr>
              <a:t>1 </a:t>
            </a:r>
            <a:endParaRPr lang="en-US" sz="2000" dirty="0">
              <a:ea typeface="Calibri"/>
              <a:cs typeface="Arial"/>
            </a:endParaRPr>
          </a:p>
          <a:p>
            <a:pPr marL="342900" lvl="0" indent="-342900" algn="just">
              <a:lnSpc>
                <a:spcPct val="115000"/>
              </a:lnSpc>
              <a:buFont typeface="Wingdings" pitchFamily="2" charset="2"/>
              <a:buChar char="q"/>
              <a:tabLst>
                <a:tab pos="2590800" algn="l"/>
              </a:tabLst>
            </a:pPr>
            <a:r>
              <a:rPr lang="ar-IQ" sz="2000" b="1" dirty="0">
                <a:ea typeface="Calibri"/>
              </a:rPr>
              <a:t>في 1</a:t>
            </a:r>
            <a:r>
              <a:rPr lang="en-US" sz="2000" b="1" dirty="0">
                <a:ea typeface="Calibri"/>
                <a:cs typeface="Arial"/>
              </a:rPr>
              <a:t>/</a:t>
            </a:r>
            <a:r>
              <a:rPr lang="ar-IQ" sz="2000" b="1" dirty="0">
                <a:ea typeface="Calibri"/>
              </a:rPr>
              <a:t> 5 استلمت الادارة العامة لمصرف الرافدين نماذج لشيكات المسافرين قيمتها 750000 دينار  وقد قام المصرف بتجهيز فرع المنصور بشيكات ذات قيمة 250000 دينار بنفس التاريخ. </a:t>
            </a:r>
            <a:endParaRPr lang="en-US" sz="2000" dirty="0">
              <a:ea typeface="Calibri"/>
              <a:cs typeface="Arial"/>
            </a:endParaRPr>
          </a:p>
          <a:p>
            <a:pPr marL="342900" lvl="0" indent="-342900" algn="just">
              <a:lnSpc>
                <a:spcPct val="115000"/>
              </a:lnSpc>
              <a:buFont typeface="Wingdings" pitchFamily="2" charset="2"/>
              <a:buChar char="q"/>
              <a:tabLst>
                <a:tab pos="2590800" algn="l"/>
              </a:tabLst>
            </a:pPr>
            <a:r>
              <a:rPr lang="ar-IQ" sz="2000" b="1" dirty="0">
                <a:ea typeface="Calibri"/>
              </a:rPr>
              <a:t>في 2</a:t>
            </a:r>
            <a:r>
              <a:rPr lang="en-US" sz="2000" b="1" dirty="0">
                <a:ea typeface="Calibri"/>
                <a:cs typeface="Arial"/>
              </a:rPr>
              <a:t>/</a:t>
            </a:r>
            <a:r>
              <a:rPr lang="ar-IQ" sz="2000" b="1" dirty="0">
                <a:ea typeface="Calibri"/>
              </a:rPr>
              <a:t> 5 استلم فرع المنصور الشيكات من الادارة العامة</a:t>
            </a:r>
            <a:endParaRPr lang="en-US" sz="2000" dirty="0">
              <a:ea typeface="Calibri"/>
              <a:cs typeface="Arial"/>
            </a:endParaRPr>
          </a:p>
          <a:p>
            <a:pPr marL="342900" lvl="0" indent="-342900" algn="just">
              <a:lnSpc>
                <a:spcPct val="115000"/>
              </a:lnSpc>
              <a:spcAft>
                <a:spcPts val="1000"/>
              </a:spcAft>
              <a:buFont typeface="Wingdings" pitchFamily="2" charset="2"/>
              <a:buChar char="q"/>
              <a:tabLst>
                <a:tab pos="2590800" algn="l"/>
              </a:tabLst>
            </a:pPr>
            <a:r>
              <a:rPr lang="ar-IQ" sz="2000" b="1" dirty="0">
                <a:ea typeface="Calibri"/>
              </a:rPr>
              <a:t>25</a:t>
            </a:r>
            <a:r>
              <a:rPr lang="en-US" sz="2000" b="1" dirty="0">
                <a:ea typeface="Calibri"/>
                <a:cs typeface="Arial"/>
              </a:rPr>
              <a:t>/</a:t>
            </a:r>
            <a:r>
              <a:rPr lang="ar-IQ" sz="2000" b="1" dirty="0">
                <a:ea typeface="Calibri"/>
              </a:rPr>
              <a:t> 5 قام فرع المنصور ببيع كل الشيكات التي بحوزته علما ان اجمالي عمولاته بلغ 25000 دينار وقد نظم الفرع اشعارا في نهاية الشهر ارسل الى  الادارة العامة يعلمه تفاصيل الشيكات المباعة </a:t>
            </a:r>
            <a:r>
              <a:rPr lang="ar-IQ" sz="2000" b="1" dirty="0" smtClean="0">
                <a:ea typeface="Calibri"/>
              </a:rPr>
              <a:t>.</a:t>
            </a:r>
            <a:endParaRPr lang="en-US" sz="2000" dirty="0">
              <a:ea typeface="Calibri"/>
              <a:cs typeface="Arial"/>
            </a:endParaRPr>
          </a:p>
          <a:p>
            <a:pPr marL="342900" lvl="0" indent="-342900" algn="just">
              <a:lnSpc>
                <a:spcPct val="115000"/>
              </a:lnSpc>
              <a:buFont typeface="Wingdings" pitchFamily="2" charset="2"/>
              <a:buChar char="q"/>
              <a:tabLst>
                <a:tab pos="2590800" algn="l"/>
              </a:tabLst>
            </a:pPr>
            <a:r>
              <a:rPr lang="ar-IQ" sz="2000" b="1" dirty="0">
                <a:ea typeface="Calibri"/>
              </a:rPr>
              <a:t>في 2</a:t>
            </a:r>
            <a:r>
              <a:rPr lang="en-US" sz="2000" b="1" dirty="0">
                <a:ea typeface="Calibri"/>
                <a:cs typeface="Arial"/>
              </a:rPr>
              <a:t>/</a:t>
            </a:r>
            <a:r>
              <a:rPr lang="ar-IQ" sz="2000" b="1" dirty="0">
                <a:ea typeface="Calibri"/>
              </a:rPr>
              <a:t> 6 استلم الادارة العامة الاشعار واجري اللازم.</a:t>
            </a:r>
            <a:endParaRPr lang="en-US" sz="2000" dirty="0">
              <a:ea typeface="Calibri"/>
              <a:cs typeface="Arial"/>
            </a:endParaRPr>
          </a:p>
          <a:p>
            <a:pPr marL="342900" lvl="0" indent="-342900" algn="just">
              <a:lnSpc>
                <a:spcPct val="115000"/>
              </a:lnSpc>
              <a:buFont typeface="Wingdings" pitchFamily="2" charset="2"/>
              <a:buChar char="q"/>
              <a:tabLst>
                <a:tab pos="2590800" algn="l"/>
              </a:tabLst>
            </a:pPr>
            <a:r>
              <a:rPr lang="ar-IQ" sz="2000" b="1" dirty="0">
                <a:ea typeface="Calibri"/>
              </a:rPr>
              <a:t>25</a:t>
            </a:r>
            <a:r>
              <a:rPr lang="en-US" sz="2000" b="1" dirty="0">
                <a:ea typeface="Calibri"/>
                <a:cs typeface="Arial"/>
              </a:rPr>
              <a:t>/</a:t>
            </a:r>
            <a:r>
              <a:rPr lang="ar-IQ" sz="2000" b="1" dirty="0">
                <a:ea typeface="Calibri"/>
              </a:rPr>
              <a:t> 6 استلم الادارة العامة اشعار من المراسل يعلمه بتصريف شيكات مسافرين قيمتها 250000 دينار وقام المصرف بتسجيل قيمة الشيكات لصالح حسابات المراسل </a:t>
            </a:r>
            <a:r>
              <a:rPr lang="ar-IQ" sz="2000" b="1" dirty="0" smtClean="0">
                <a:ea typeface="Calibri"/>
              </a:rPr>
              <a:t>لديه</a:t>
            </a:r>
          </a:p>
          <a:p>
            <a:pPr marL="342900" lvl="0" indent="-342900" algn="just">
              <a:lnSpc>
                <a:spcPct val="115000"/>
              </a:lnSpc>
              <a:buFont typeface="Wingdings" pitchFamily="2" charset="2"/>
              <a:buChar char="q"/>
              <a:tabLst>
                <a:tab pos="2590800" algn="l"/>
              </a:tabLst>
            </a:pPr>
            <a:r>
              <a:rPr lang="ar-IQ" sz="2000" b="1" dirty="0" smtClean="0">
                <a:ea typeface="Calibri"/>
              </a:rPr>
              <a:t>المطلوب </a:t>
            </a:r>
            <a:r>
              <a:rPr lang="ar-IQ" sz="2000" b="1" dirty="0">
                <a:ea typeface="Calibri"/>
              </a:rPr>
              <a:t>–تسجيل القيود اليومية اللازمة في سجلات  مصرف الرافدين الادارة العامة وفرع المنصور</a:t>
            </a:r>
            <a:r>
              <a:rPr lang="ar-IQ" sz="2000" b="1" dirty="0" smtClean="0">
                <a:ea typeface="Calibri"/>
              </a:rPr>
              <a:t>.</a:t>
            </a:r>
            <a:endParaRPr lang="en-US" sz="1600" dirty="0">
              <a:ea typeface="Calibri"/>
              <a:cs typeface="Arial"/>
            </a:endParaRPr>
          </a:p>
        </p:txBody>
      </p:sp>
    </p:spTree>
    <p:extLst>
      <p:ext uri="{BB962C8B-B14F-4D97-AF65-F5344CB8AC3E}">
        <p14:creationId xmlns:p14="http://schemas.microsoft.com/office/powerpoint/2010/main" val="37769222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76</a:t>
            </a:fld>
            <a:endParaRPr lang="ar-IQ" sz="1800" b="1" dirty="0">
              <a:solidFill>
                <a:prstClr val="black"/>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709" y="332656"/>
            <a:ext cx="7186613" cy="547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8113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77</a:t>
            </a:fld>
            <a:endParaRPr lang="ar-IQ" sz="1800" b="1" dirty="0">
              <a:solidFill>
                <a:prstClr val="black"/>
              </a:solidFill>
            </a:endParaRPr>
          </a:p>
        </p:txBody>
      </p:sp>
      <p:sp>
        <p:nvSpPr>
          <p:cNvPr id="2" name="TextBox 1"/>
          <p:cNvSpPr txBox="1"/>
          <p:nvPr/>
        </p:nvSpPr>
        <p:spPr>
          <a:xfrm>
            <a:off x="107504" y="188640"/>
            <a:ext cx="8784976" cy="3746667"/>
          </a:xfrm>
          <a:prstGeom prst="rect">
            <a:avLst/>
          </a:prstGeom>
          <a:noFill/>
        </p:spPr>
        <p:txBody>
          <a:bodyPr wrap="square" rtlCol="1">
            <a:spAutoFit/>
          </a:bodyPr>
          <a:lstStyle/>
          <a:p>
            <a:pPr>
              <a:lnSpc>
                <a:spcPct val="115000"/>
              </a:lnSpc>
              <a:spcAft>
                <a:spcPts val="1000"/>
              </a:spcAft>
            </a:pPr>
            <a:r>
              <a:rPr lang="ar-IQ" sz="2400" b="1" dirty="0">
                <a:ea typeface="Calibri"/>
                <a:cs typeface="Times New Roman"/>
              </a:rPr>
              <a:t>تمرين </a:t>
            </a:r>
            <a:r>
              <a:rPr lang="ar-IQ" sz="2400" b="1" dirty="0" smtClean="0">
                <a:ea typeface="Calibri"/>
                <a:cs typeface="Times New Roman"/>
              </a:rPr>
              <a:t>1</a:t>
            </a:r>
            <a:endParaRPr lang="en-US" sz="2400" dirty="0">
              <a:ea typeface="Calibri"/>
              <a:cs typeface="Arial"/>
            </a:endParaRPr>
          </a:p>
          <a:p>
            <a:pPr algn="just">
              <a:lnSpc>
                <a:spcPct val="115000"/>
              </a:lnSpc>
              <a:spcAft>
                <a:spcPts val="1000"/>
              </a:spcAft>
            </a:pPr>
            <a:r>
              <a:rPr lang="ar-IQ" sz="2400" b="1" dirty="0">
                <a:ea typeface="Calibri"/>
                <a:cs typeface="Times New Roman"/>
              </a:rPr>
              <a:t>في 15</a:t>
            </a:r>
            <a:r>
              <a:rPr lang="en-US" sz="2400" b="1" dirty="0">
                <a:latin typeface="Times New Roman"/>
                <a:ea typeface="Calibri"/>
                <a:cs typeface="Arial"/>
              </a:rPr>
              <a:t>/</a:t>
            </a:r>
            <a:r>
              <a:rPr lang="ar-IQ" sz="2400" b="1" dirty="0">
                <a:ea typeface="Calibri"/>
                <a:cs typeface="Times New Roman"/>
              </a:rPr>
              <a:t> 3 باع  مصرف الرافدين فرع العطيفة 100 شيك سياحي بفئة 20 دولار لاحد الشركات السياحية وبسعر صرف 1000 دينار لكل دولار  والمصرف يتقاضى المصرف عمولة بنسبة </a:t>
            </a:r>
            <a:r>
              <a:rPr lang="en-US" sz="2400" b="1" dirty="0">
                <a:latin typeface="Times New Roman"/>
                <a:ea typeface="Calibri"/>
                <a:cs typeface="Arial"/>
              </a:rPr>
              <a:t>0.002</a:t>
            </a:r>
            <a:r>
              <a:rPr lang="ar-IQ" sz="2400" b="1" dirty="0">
                <a:ea typeface="Calibri"/>
                <a:cs typeface="Times New Roman"/>
              </a:rPr>
              <a:t>  علما ان رصيد الشيكات السياحية في المصرف كان 800 شيك بذلك التاريخ</a:t>
            </a:r>
            <a:endParaRPr lang="en-US" sz="2400" dirty="0">
              <a:ea typeface="Calibri"/>
              <a:cs typeface="Arial"/>
            </a:endParaRPr>
          </a:p>
          <a:p>
            <a:pPr algn="just">
              <a:lnSpc>
                <a:spcPct val="115000"/>
              </a:lnSpc>
              <a:spcAft>
                <a:spcPts val="1000"/>
              </a:spcAft>
            </a:pPr>
            <a:r>
              <a:rPr lang="ar-IQ" sz="2400" b="1" dirty="0">
                <a:ea typeface="Calibri"/>
                <a:cs typeface="Times New Roman"/>
              </a:rPr>
              <a:t>المطلوب- تسجيل القيود اللازمة في مصرف الرافدين فرع العطيفة وفي الادارة العامة حيث كانت تفاصيل الرصيد بالفرع كالاتي:1) في 1</a:t>
            </a:r>
            <a:r>
              <a:rPr lang="en-US" sz="2400" b="1" dirty="0">
                <a:latin typeface="Times New Roman"/>
                <a:ea typeface="Calibri"/>
                <a:cs typeface="Arial"/>
              </a:rPr>
              <a:t>/</a:t>
            </a:r>
            <a:r>
              <a:rPr lang="ar-IQ" sz="2400" b="1" dirty="0">
                <a:ea typeface="Calibri"/>
                <a:cs typeface="Times New Roman"/>
              </a:rPr>
              <a:t> 3 الرصيد كان 400 شيك .2) 10</a:t>
            </a:r>
            <a:r>
              <a:rPr lang="en-US" sz="2400" b="1" dirty="0">
                <a:latin typeface="Times New Roman"/>
                <a:ea typeface="Calibri"/>
                <a:cs typeface="Arial"/>
              </a:rPr>
              <a:t>/</a:t>
            </a:r>
            <a:r>
              <a:rPr lang="ar-IQ" sz="2400" b="1" dirty="0">
                <a:ea typeface="Calibri"/>
                <a:cs typeface="Times New Roman"/>
              </a:rPr>
              <a:t> 3 تم تجهيز فرع العطيفة 400 شيك سياحي.</a:t>
            </a:r>
            <a:endParaRPr lang="en-US" sz="2400" dirty="0">
              <a:ea typeface="Calibri"/>
              <a:cs typeface="Arial"/>
            </a:endParaRPr>
          </a:p>
        </p:txBody>
      </p:sp>
    </p:spTree>
    <p:extLst>
      <p:ext uri="{BB962C8B-B14F-4D97-AF65-F5344CB8AC3E}">
        <p14:creationId xmlns:p14="http://schemas.microsoft.com/office/powerpoint/2010/main" val="405285539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78</a:t>
            </a:fld>
            <a:endParaRPr lang="ar-IQ" sz="1800" b="1" dirty="0">
              <a:solidFill>
                <a:prstClr val="black"/>
              </a:solidFill>
            </a:endParaRPr>
          </a:p>
        </p:txBody>
      </p:sp>
      <p:sp>
        <p:nvSpPr>
          <p:cNvPr id="2" name="TextBox 1"/>
          <p:cNvSpPr txBox="1"/>
          <p:nvPr/>
        </p:nvSpPr>
        <p:spPr>
          <a:xfrm>
            <a:off x="107504" y="188640"/>
            <a:ext cx="8784976" cy="3295069"/>
          </a:xfrm>
          <a:prstGeom prst="rect">
            <a:avLst/>
          </a:prstGeom>
          <a:noFill/>
        </p:spPr>
        <p:txBody>
          <a:bodyPr wrap="square" rtlCol="1">
            <a:spAutoFit/>
          </a:bodyPr>
          <a:lstStyle/>
          <a:p>
            <a:pPr algn="just">
              <a:lnSpc>
                <a:spcPct val="115000"/>
              </a:lnSpc>
              <a:spcAft>
                <a:spcPts val="1000"/>
              </a:spcAft>
            </a:pPr>
            <a:r>
              <a:rPr lang="ar-IQ" sz="2400" b="1" dirty="0" smtClean="0">
                <a:ea typeface="Calibri"/>
                <a:cs typeface="Times New Roman"/>
              </a:rPr>
              <a:t>تمرين 2</a:t>
            </a:r>
          </a:p>
          <a:p>
            <a:pPr algn="just">
              <a:lnSpc>
                <a:spcPct val="115000"/>
              </a:lnSpc>
              <a:spcAft>
                <a:spcPts val="1000"/>
              </a:spcAft>
            </a:pPr>
            <a:r>
              <a:rPr lang="ar-IQ" sz="2400" b="1" dirty="0" smtClean="0">
                <a:ea typeface="Calibri"/>
                <a:cs typeface="Times New Roman"/>
              </a:rPr>
              <a:t>في </a:t>
            </a:r>
            <a:r>
              <a:rPr lang="ar-IQ" sz="2400" b="1" dirty="0">
                <a:ea typeface="Calibri"/>
                <a:cs typeface="Times New Roman"/>
              </a:rPr>
              <a:t>15</a:t>
            </a:r>
            <a:r>
              <a:rPr lang="en-US" sz="2400" b="1" dirty="0">
                <a:latin typeface="Times New Roman"/>
                <a:ea typeface="Calibri"/>
                <a:cs typeface="Arial"/>
              </a:rPr>
              <a:t>/</a:t>
            </a:r>
            <a:r>
              <a:rPr lang="ar-IQ" sz="2400" b="1" dirty="0">
                <a:ea typeface="Calibri"/>
                <a:cs typeface="Times New Roman"/>
              </a:rPr>
              <a:t> 3 باع مصرف الرافدين فرع العطيفة 100 شيك سياحي بفئة 20 دولار لاحد الشركات السياحية وبسعر صرف 1000 دينار لكل دولار والمصرف يتقاضى عمولة بنسبة 0,02 علما ان رصيد الشيكات السياحية في المصرف كان 800 شيك بذلك التاريخ.</a:t>
            </a:r>
            <a:endParaRPr lang="en-US" sz="2400" dirty="0">
              <a:ea typeface="Calibri"/>
              <a:cs typeface="Arial"/>
            </a:endParaRPr>
          </a:p>
          <a:p>
            <a:pPr algn="just">
              <a:lnSpc>
                <a:spcPct val="115000"/>
              </a:lnSpc>
              <a:spcAft>
                <a:spcPts val="1000"/>
              </a:spcAft>
            </a:pPr>
            <a:r>
              <a:rPr lang="ar-IQ" sz="2400" b="1" dirty="0">
                <a:ea typeface="Calibri"/>
                <a:cs typeface="Times New Roman"/>
              </a:rPr>
              <a:t>المطلوب- تسجيل القيود المحاسبية اللازمة  للتاريخ اعلاه في سجلات مصرف الرافدين فرع العطيفة, وكانت تفاصيل  كالاتي : في  1</a:t>
            </a:r>
            <a:r>
              <a:rPr lang="en-US" sz="2400" b="1" dirty="0">
                <a:latin typeface="Times New Roman"/>
                <a:ea typeface="Calibri"/>
                <a:cs typeface="Arial"/>
              </a:rPr>
              <a:t>/</a:t>
            </a:r>
            <a:r>
              <a:rPr lang="ar-IQ" sz="2400" b="1" dirty="0">
                <a:ea typeface="Calibri"/>
                <a:cs typeface="Times New Roman"/>
              </a:rPr>
              <a:t> 3 كان الرصيد  400 شيك سياحي, وفي 10</a:t>
            </a:r>
            <a:r>
              <a:rPr lang="en-US" sz="2400" b="1" dirty="0">
                <a:latin typeface="Times New Roman"/>
                <a:ea typeface="Calibri"/>
                <a:cs typeface="Arial"/>
              </a:rPr>
              <a:t>/</a:t>
            </a:r>
            <a:r>
              <a:rPr lang="ar-IQ" sz="2400" b="1" dirty="0">
                <a:ea typeface="Calibri"/>
                <a:cs typeface="Times New Roman"/>
              </a:rPr>
              <a:t> 3 تم تجهيزه 400 شيك سياحي.</a:t>
            </a:r>
            <a:endParaRPr lang="en-US" sz="2400" dirty="0">
              <a:ea typeface="Calibri"/>
              <a:cs typeface="Arial"/>
            </a:endParaRPr>
          </a:p>
        </p:txBody>
      </p:sp>
    </p:spTree>
    <p:extLst>
      <p:ext uri="{BB962C8B-B14F-4D97-AF65-F5344CB8AC3E}">
        <p14:creationId xmlns:p14="http://schemas.microsoft.com/office/powerpoint/2010/main" val="66540700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79</a:t>
            </a:fld>
            <a:endParaRPr lang="ar-IQ" sz="1800" b="1" dirty="0">
              <a:solidFill>
                <a:prstClr val="black"/>
              </a:solidFill>
            </a:endParaRPr>
          </a:p>
        </p:txBody>
      </p:sp>
      <p:sp>
        <p:nvSpPr>
          <p:cNvPr id="2" name="TextBox 1"/>
          <p:cNvSpPr txBox="1"/>
          <p:nvPr/>
        </p:nvSpPr>
        <p:spPr>
          <a:xfrm>
            <a:off x="107504" y="188640"/>
            <a:ext cx="8784976" cy="3294620"/>
          </a:xfrm>
          <a:prstGeom prst="rect">
            <a:avLst/>
          </a:prstGeom>
          <a:noFill/>
        </p:spPr>
        <p:txBody>
          <a:bodyPr wrap="square" rtlCol="1">
            <a:spAutoFit/>
          </a:bodyPr>
          <a:lstStyle/>
          <a:p>
            <a:pPr algn="just">
              <a:lnSpc>
                <a:spcPct val="115000"/>
              </a:lnSpc>
              <a:spcAft>
                <a:spcPts val="1000"/>
              </a:spcAft>
            </a:pPr>
            <a:r>
              <a:rPr lang="ar-IQ" sz="2400" b="1" dirty="0" smtClean="0">
                <a:ea typeface="Calibri"/>
              </a:rPr>
              <a:t>تمرين 3</a:t>
            </a:r>
          </a:p>
          <a:p>
            <a:pPr algn="just">
              <a:lnSpc>
                <a:spcPct val="115000"/>
              </a:lnSpc>
              <a:spcAft>
                <a:spcPts val="1000"/>
              </a:spcAft>
            </a:pPr>
            <a:r>
              <a:rPr lang="ar-IQ" sz="2400" b="1" dirty="0" smtClean="0">
                <a:ea typeface="Calibri"/>
              </a:rPr>
              <a:t>في </a:t>
            </a:r>
            <a:r>
              <a:rPr lang="ar-IQ" sz="2400" b="1" dirty="0">
                <a:ea typeface="Calibri"/>
              </a:rPr>
              <a:t>25</a:t>
            </a:r>
            <a:r>
              <a:rPr lang="en-US" sz="2400" b="1" dirty="0">
                <a:ea typeface="Calibri"/>
                <a:cs typeface="Arial"/>
              </a:rPr>
              <a:t>/</a:t>
            </a:r>
            <a:r>
              <a:rPr lang="ar-IQ" sz="2400" b="1" dirty="0">
                <a:ea typeface="Calibri"/>
              </a:rPr>
              <a:t> 3 </a:t>
            </a:r>
            <a:r>
              <a:rPr lang="en-US" sz="2400" b="1" dirty="0">
                <a:ea typeface="Calibri"/>
                <a:cs typeface="Arial"/>
              </a:rPr>
              <a:t>/</a:t>
            </a:r>
            <a:r>
              <a:rPr lang="ar-IQ" sz="2400" b="1" dirty="0">
                <a:ea typeface="Calibri"/>
              </a:rPr>
              <a:t> 2018 استلمت الادارة العامة لمصرف الرشيد نماذج لشيكات المسافرين قيمتها 4,5,00,000  دينار وقد قام المصرف بتجهيز فرع الكرادة بشيكات ذات قيمة 3,000,000 دينار بنفس التاريخ وفي 26</a:t>
            </a:r>
            <a:r>
              <a:rPr lang="en-US" sz="2400" b="1" dirty="0">
                <a:ea typeface="Calibri"/>
                <a:cs typeface="Arial"/>
              </a:rPr>
              <a:t>/</a:t>
            </a:r>
            <a:r>
              <a:rPr lang="ar-IQ" sz="2400" b="1" dirty="0">
                <a:ea typeface="Calibri"/>
              </a:rPr>
              <a:t> 3 استلم فرع الكرادة الشيكات من الادارة العامة .</a:t>
            </a:r>
            <a:endParaRPr lang="en-US" sz="2400" dirty="0">
              <a:ea typeface="Calibri"/>
              <a:cs typeface="Arial"/>
            </a:endParaRPr>
          </a:p>
          <a:p>
            <a:pPr>
              <a:lnSpc>
                <a:spcPct val="115000"/>
              </a:lnSpc>
              <a:spcAft>
                <a:spcPts val="1000"/>
              </a:spcAft>
            </a:pPr>
            <a:r>
              <a:rPr lang="ar-IQ" sz="2400" b="1" dirty="0">
                <a:ea typeface="Calibri"/>
              </a:rPr>
              <a:t>المطلوب : تسجيل القيود المحاسبية اللازمة في سجلات مصرف الرشيد الادارة العامة وفرع الكرادة .بتاريخ 26 </a:t>
            </a:r>
            <a:r>
              <a:rPr lang="en-US" sz="2400" b="1" dirty="0">
                <a:ea typeface="Calibri"/>
                <a:cs typeface="Arial"/>
              </a:rPr>
              <a:t>/</a:t>
            </a:r>
            <a:r>
              <a:rPr lang="ar-IQ" sz="2400" b="1" dirty="0">
                <a:ea typeface="Calibri"/>
              </a:rPr>
              <a:t> 3 </a:t>
            </a:r>
            <a:r>
              <a:rPr lang="en-US" sz="2400" b="1" dirty="0">
                <a:ea typeface="Calibri"/>
                <a:cs typeface="Arial"/>
              </a:rPr>
              <a:t>/</a:t>
            </a:r>
            <a:r>
              <a:rPr lang="ar-IQ" sz="2400" b="1" dirty="0">
                <a:ea typeface="Calibri"/>
              </a:rPr>
              <a:t> 2018.</a:t>
            </a:r>
            <a:endParaRPr lang="en-US" sz="2400" dirty="0">
              <a:ea typeface="Calibri"/>
              <a:cs typeface="Arial"/>
            </a:endParaRPr>
          </a:p>
        </p:txBody>
      </p:sp>
    </p:spTree>
    <p:extLst>
      <p:ext uri="{BB962C8B-B14F-4D97-AF65-F5344CB8AC3E}">
        <p14:creationId xmlns:p14="http://schemas.microsoft.com/office/powerpoint/2010/main" val="3240294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11616513"/>
          </a:xfrm>
          <a:prstGeom prst="rect">
            <a:avLst/>
          </a:prstGeom>
          <a:noFill/>
        </p:spPr>
        <p:txBody>
          <a:bodyPr wrap="square" rtlCol="1">
            <a:spAutoFit/>
          </a:bodyPr>
          <a:lstStyle/>
          <a:p>
            <a:pPr algn="ctr">
              <a:lnSpc>
                <a:spcPct val="115000"/>
              </a:lnSpc>
              <a:spcAft>
                <a:spcPts val="1000"/>
              </a:spcAft>
            </a:pPr>
            <a:r>
              <a:rPr lang="ar-IQ" sz="2800" b="1" dirty="0" smtClean="0">
                <a:solidFill>
                  <a:srgbClr val="FF0000"/>
                </a:solidFill>
                <a:ea typeface="Calibri"/>
              </a:rPr>
              <a:t>النظام المحاسبي في المصارف</a:t>
            </a:r>
            <a:r>
              <a:rPr lang="en-US" sz="2800" b="1" dirty="0" smtClean="0">
                <a:solidFill>
                  <a:srgbClr val="FF0000"/>
                </a:solidFill>
                <a:ea typeface="Calibri"/>
              </a:rPr>
              <a:t>Accounting System of Banks </a:t>
            </a:r>
            <a:r>
              <a:rPr lang="ar-IQ" sz="2800" b="1" dirty="0" smtClean="0">
                <a:solidFill>
                  <a:srgbClr val="FF0000"/>
                </a:solidFill>
                <a:ea typeface="Calibri"/>
              </a:rPr>
              <a:t>  </a:t>
            </a:r>
          </a:p>
          <a:p>
            <a:pPr>
              <a:lnSpc>
                <a:spcPct val="115000"/>
              </a:lnSpc>
              <a:spcAft>
                <a:spcPts val="1000"/>
              </a:spcAft>
            </a:pPr>
            <a:r>
              <a:rPr lang="ar-IQ" sz="2400" b="1" dirty="0" smtClean="0">
                <a:solidFill>
                  <a:srgbClr val="0070C0"/>
                </a:solidFill>
                <a:ea typeface="Calibri"/>
              </a:rPr>
              <a:t>     مكونات </a:t>
            </a:r>
            <a:r>
              <a:rPr lang="ar-IQ" sz="2400" b="1" dirty="0">
                <a:solidFill>
                  <a:srgbClr val="0070C0"/>
                </a:solidFill>
                <a:ea typeface="Calibri"/>
              </a:rPr>
              <a:t>النظام المحاسبي في </a:t>
            </a:r>
            <a:r>
              <a:rPr lang="ar-IQ" sz="2400" b="1" dirty="0" smtClean="0">
                <a:solidFill>
                  <a:srgbClr val="0070C0"/>
                </a:solidFill>
                <a:ea typeface="Calibri"/>
              </a:rPr>
              <a:t>المصارف:</a:t>
            </a:r>
            <a:endParaRPr lang="ar-IQ" sz="2400" b="1" dirty="0">
              <a:solidFill>
                <a:srgbClr val="0070C0"/>
              </a:solidFill>
              <a:ea typeface="Calibri"/>
            </a:endParaRPr>
          </a:p>
          <a:p>
            <a:pPr>
              <a:lnSpc>
                <a:spcPct val="115000"/>
              </a:lnSpc>
              <a:spcAft>
                <a:spcPts val="1000"/>
              </a:spcAft>
            </a:pPr>
            <a:r>
              <a:rPr lang="ar-IQ" sz="2000" b="1" dirty="0">
                <a:solidFill>
                  <a:prstClr val="black"/>
                </a:solidFill>
                <a:ea typeface="Calibri"/>
              </a:rPr>
              <a:t>تتميز محاسبة </a:t>
            </a:r>
            <a:r>
              <a:rPr lang="ar-IQ" sz="2000" b="1" dirty="0" smtClean="0">
                <a:solidFill>
                  <a:prstClr val="black"/>
                </a:solidFill>
                <a:ea typeface="Calibri"/>
              </a:rPr>
              <a:t>المصارف </a:t>
            </a:r>
            <a:r>
              <a:rPr lang="ar-IQ" sz="2000" b="1" dirty="0">
                <a:solidFill>
                  <a:prstClr val="black"/>
                </a:solidFill>
                <a:ea typeface="Calibri"/>
              </a:rPr>
              <a:t>عن غيرها من نظم المحاسبة بوجود نظام خاص بها وهو يشتمل على عناصر معينة شبيه بعناصر ومحتويات أي نظام محاسبي إلا أنه في مجال التطبيق العملي يختلف عنه اختلافاً كبيراً حيث يقوم على مجموعة من القواعد والخصائص المميزة له التي تعود إلى خصوصية الأعمال والمهام والوظائف التي تؤديها المصارف التجارية كما يلي :-</a:t>
            </a:r>
          </a:p>
          <a:p>
            <a:pPr>
              <a:lnSpc>
                <a:spcPct val="115000"/>
              </a:lnSpc>
              <a:spcAft>
                <a:spcPts val="1000"/>
              </a:spcAft>
            </a:pPr>
            <a:r>
              <a:rPr lang="ar-IQ" sz="2000" b="1" dirty="0" smtClean="0">
                <a:solidFill>
                  <a:prstClr val="black"/>
                </a:solidFill>
                <a:ea typeface="Calibri"/>
              </a:rPr>
              <a:t>- محاسبة </a:t>
            </a:r>
            <a:r>
              <a:rPr lang="ar-IQ" sz="2000" b="1" dirty="0">
                <a:solidFill>
                  <a:prstClr val="black"/>
                </a:solidFill>
                <a:ea typeface="Calibri"/>
              </a:rPr>
              <a:t>مركزية في الإدارة العامة </a:t>
            </a:r>
            <a:r>
              <a:rPr lang="ar-IQ" sz="2000" b="1" dirty="0" smtClean="0">
                <a:solidFill>
                  <a:prstClr val="black"/>
                </a:solidFill>
                <a:ea typeface="Calibri"/>
              </a:rPr>
              <a:t>للمصرف</a:t>
            </a:r>
            <a:endParaRPr lang="ar-IQ" sz="2000" b="1" dirty="0">
              <a:solidFill>
                <a:prstClr val="black"/>
              </a:solidFill>
              <a:ea typeface="Calibri"/>
            </a:endParaRPr>
          </a:p>
          <a:p>
            <a:pPr>
              <a:lnSpc>
                <a:spcPct val="115000"/>
              </a:lnSpc>
              <a:spcAft>
                <a:spcPts val="1000"/>
              </a:spcAft>
            </a:pPr>
            <a:r>
              <a:rPr lang="ar-IQ" sz="2000" b="1" dirty="0" smtClean="0">
                <a:solidFill>
                  <a:prstClr val="black"/>
                </a:solidFill>
                <a:ea typeface="Calibri"/>
              </a:rPr>
              <a:t>- محاسبة </a:t>
            </a:r>
            <a:r>
              <a:rPr lang="ar-IQ" sz="2000" b="1" dirty="0">
                <a:solidFill>
                  <a:prstClr val="black"/>
                </a:solidFill>
                <a:ea typeface="Calibri"/>
              </a:rPr>
              <a:t>مستقلة لكل فرع تظهر فيها نتائج أعماله خلال فترة زمنية </a:t>
            </a:r>
          </a:p>
          <a:p>
            <a:pPr>
              <a:lnSpc>
                <a:spcPct val="115000"/>
              </a:lnSpc>
              <a:spcAft>
                <a:spcPts val="1000"/>
              </a:spcAft>
            </a:pPr>
            <a:r>
              <a:rPr lang="ar-IQ" sz="2000" b="1" dirty="0" smtClean="0">
                <a:solidFill>
                  <a:prstClr val="black"/>
                </a:solidFill>
                <a:ea typeface="Calibri"/>
              </a:rPr>
              <a:t>- تتولى </a:t>
            </a:r>
            <a:r>
              <a:rPr lang="ar-IQ" sz="2000" b="1" dirty="0">
                <a:solidFill>
                  <a:prstClr val="black"/>
                </a:solidFill>
                <a:ea typeface="Calibri"/>
              </a:rPr>
              <a:t>الإدارة العامة مسك بعض الحسابات بصورة </a:t>
            </a:r>
            <a:r>
              <a:rPr lang="ar-IQ" sz="2000" b="1" dirty="0" smtClean="0">
                <a:solidFill>
                  <a:prstClr val="black"/>
                </a:solidFill>
                <a:ea typeface="Calibri"/>
              </a:rPr>
              <a:t>مركزية يتم </a:t>
            </a:r>
            <a:r>
              <a:rPr lang="ar-IQ" sz="2000" b="1" dirty="0">
                <a:solidFill>
                  <a:prstClr val="black"/>
                </a:solidFill>
                <a:ea typeface="Calibri"/>
              </a:rPr>
              <a:t>مسك الحسابات وفقاً للأصول والقواعد والأعراف المحاسبية </a:t>
            </a:r>
          </a:p>
          <a:p>
            <a:pPr>
              <a:lnSpc>
                <a:spcPct val="115000"/>
              </a:lnSpc>
              <a:spcAft>
                <a:spcPts val="1000"/>
              </a:spcAft>
            </a:pPr>
            <a:r>
              <a:rPr lang="ar-IQ" sz="2000" b="1" dirty="0">
                <a:solidFill>
                  <a:prstClr val="black"/>
                </a:solidFill>
                <a:ea typeface="Calibri"/>
              </a:rPr>
              <a:t>مثل النظرية المحاسبية والطريقة المحاسبية والمجموعة </a:t>
            </a:r>
            <a:r>
              <a:rPr lang="ar-IQ" sz="2000" b="1" dirty="0" smtClean="0">
                <a:solidFill>
                  <a:prstClr val="black"/>
                </a:solidFill>
                <a:ea typeface="Calibri"/>
              </a:rPr>
              <a:t>االمستندية </a:t>
            </a:r>
            <a:r>
              <a:rPr lang="ar-IQ" sz="2000" b="1" dirty="0">
                <a:solidFill>
                  <a:prstClr val="black"/>
                </a:solidFill>
                <a:ea typeface="Calibri"/>
              </a:rPr>
              <a:t>والمجموعة الدفترية والقوائم المالية والكشوفات الإحصائية الأجهزة والمعدات والأنظمة الرقابية والتعليمات الإجرائية والعاملون</a:t>
            </a:r>
          </a:p>
          <a:p>
            <a:pPr>
              <a:lnSpc>
                <a:spcPct val="115000"/>
              </a:lnSpc>
              <a:spcAft>
                <a:spcPts val="1000"/>
              </a:spcAft>
            </a:pPr>
            <a:endParaRPr lang="ar-IQ" sz="2000" b="1" dirty="0">
              <a:solidFill>
                <a:prstClr val="black"/>
              </a:solidFill>
              <a:ea typeface="Calibri"/>
            </a:endParaRPr>
          </a:p>
          <a:p>
            <a:pPr>
              <a:lnSpc>
                <a:spcPct val="115000"/>
              </a:lnSpc>
              <a:spcAft>
                <a:spcPts val="1000"/>
              </a:spcAft>
            </a:pPr>
            <a:endParaRPr lang="ar-IQ" sz="2000" b="1" dirty="0" smtClean="0">
              <a:solidFill>
                <a:prstClr val="black"/>
              </a:solidFill>
              <a:ea typeface="Calibri"/>
            </a:endParaRPr>
          </a:p>
          <a:p>
            <a:pPr>
              <a:lnSpc>
                <a:spcPct val="115000"/>
              </a:lnSpc>
              <a:spcAft>
                <a:spcPts val="1000"/>
              </a:spcAft>
            </a:pPr>
            <a:endParaRPr lang="ar-IQ" sz="2000" b="1" dirty="0">
              <a:solidFill>
                <a:prstClr val="black"/>
              </a:solidFill>
              <a:ea typeface="Calibri"/>
            </a:endParaRPr>
          </a:p>
          <a:p>
            <a:pPr>
              <a:lnSpc>
                <a:spcPct val="115000"/>
              </a:lnSpc>
              <a:spcAft>
                <a:spcPts val="1000"/>
              </a:spcAft>
            </a:pPr>
            <a:endParaRPr lang="ar-IQ" sz="20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8</a:t>
            </a:fld>
            <a:endParaRPr lang="ar-IQ" sz="1800" b="1" dirty="0">
              <a:solidFill>
                <a:prstClr val="black"/>
              </a:solidFill>
            </a:endParaRPr>
          </a:p>
        </p:txBody>
      </p:sp>
    </p:spTree>
    <p:extLst>
      <p:ext uri="{BB962C8B-B14F-4D97-AF65-F5344CB8AC3E}">
        <p14:creationId xmlns:p14="http://schemas.microsoft.com/office/powerpoint/2010/main" val="40140775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3" y="3200400"/>
            <a:ext cx="4652356" cy="2590800"/>
          </a:xfrm>
          <a:prstGeom prst="rect">
            <a:avLst/>
          </a:prstGeom>
          <a:noFill/>
          <a:ln w="9525">
            <a:noFill/>
            <a:miter lim="800000"/>
            <a:headEnd/>
            <a:tailEnd/>
          </a:ln>
        </p:spPr>
        <p:txBody>
          <a:bodyPr anchor="ctr"/>
          <a:lstStyle/>
          <a:p>
            <a:pPr algn="ctr"/>
            <a:r>
              <a:rPr lang="ar-IQ" sz="2800" b="1" dirty="0" smtClean="0">
                <a:solidFill>
                  <a:srgbClr val="BD13B1"/>
                </a:solidFill>
                <a:cs typeface="PT Bold Heading" pitchFamily="2" charset="-78"/>
              </a:rPr>
              <a:t>المحاضرة السابعة </a:t>
            </a:r>
          </a:p>
          <a:p>
            <a:pPr algn="ctr"/>
            <a:r>
              <a:rPr lang="ar-IQ" sz="2800" b="1" dirty="0" smtClean="0">
                <a:solidFill>
                  <a:srgbClr val="BD13B1"/>
                </a:solidFill>
                <a:cs typeface="PT Bold Heading" pitchFamily="2" charset="-78"/>
              </a:rPr>
              <a:t>الاعتمادات المستندية</a:t>
            </a: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80</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80</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schemeClr val="tx1"/>
                </a:solidFill>
              </a:rPr>
              <a:pPr algn="ctr"/>
              <a:t>81</a:t>
            </a:fld>
            <a:endParaRPr lang="ar-IQ" sz="1800" b="1" dirty="0">
              <a:solidFill>
                <a:schemeClr val="tx1"/>
              </a:solidFill>
            </a:endParaRPr>
          </a:p>
        </p:txBody>
      </p:sp>
      <p:sp>
        <p:nvSpPr>
          <p:cNvPr id="2" name="TextBox 1"/>
          <p:cNvSpPr txBox="1"/>
          <p:nvPr/>
        </p:nvSpPr>
        <p:spPr>
          <a:xfrm>
            <a:off x="107504" y="188640"/>
            <a:ext cx="8784976" cy="523220"/>
          </a:xfrm>
          <a:prstGeom prst="rect">
            <a:avLst/>
          </a:prstGeom>
          <a:noFill/>
        </p:spPr>
        <p:txBody>
          <a:bodyPr wrap="square" rtlCol="1">
            <a:spAutoFit/>
          </a:bodyPr>
          <a:lstStyle/>
          <a:p>
            <a:r>
              <a:rPr lang="ar-IQ" sz="2800" b="1" u="sng" dirty="0">
                <a:solidFill>
                  <a:srgbClr val="FF0000"/>
                </a:solidFill>
                <a:cs typeface="PT Bold Heading" pitchFamily="2" charset="-78"/>
              </a:rPr>
              <a:t>المحاضرة </a:t>
            </a:r>
            <a:r>
              <a:rPr lang="ar-IQ" sz="2800" b="1" u="sng" dirty="0" smtClean="0">
                <a:solidFill>
                  <a:srgbClr val="FF0000"/>
                </a:solidFill>
                <a:cs typeface="PT Bold Heading" pitchFamily="2" charset="-78"/>
              </a:rPr>
              <a:t>السابعة الاعتمادات المستندية</a:t>
            </a:r>
            <a:endParaRPr lang="en-US" sz="2800" u="sng" dirty="0">
              <a:solidFill>
                <a:srgbClr val="FF0000"/>
              </a:solidFill>
              <a:cs typeface="PT Bold Heading" pitchFamily="2" charset="-78"/>
            </a:endParaRPr>
          </a:p>
        </p:txBody>
      </p:sp>
      <p:sp>
        <p:nvSpPr>
          <p:cNvPr id="3" name="TextBox 2"/>
          <p:cNvSpPr txBox="1"/>
          <p:nvPr/>
        </p:nvSpPr>
        <p:spPr>
          <a:xfrm>
            <a:off x="135958" y="746358"/>
            <a:ext cx="8900537" cy="5693866"/>
          </a:xfrm>
          <a:prstGeom prst="rect">
            <a:avLst/>
          </a:prstGeom>
          <a:noFill/>
        </p:spPr>
        <p:txBody>
          <a:bodyPr wrap="square" rtlCol="1">
            <a:spAutoFit/>
          </a:bodyPr>
          <a:lstStyle/>
          <a:p>
            <a:pPr algn="just"/>
            <a:r>
              <a:rPr lang="ar-IQ" sz="2000" b="1" dirty="0" smtClean="0">
                <a:solidFill>
                  <a:srgbClr val="0070C0"/>
                </a:solidFill>
              </a:rPr>
              <a:t>أ‌-اعتماد </a:t>
            </a:r>
            <a:r>
              <a:rPr lang="ar-IQ" sz="2000" b="1" dirty="0">
                <a:solidFill>
                  <a:srgbClr val="0070C0"/>
                </a:solidFill>
              </a:rPr>
              <a:t>مستندي  الصادرة للاستيراد: وهي الاعتمادات التي تفتح لغرض استيراد بضائع بموجب مستندات واجراءات يقوم المصرف فاتح الاعتماد بناء على طلب الزبون.</a:t>
            </a:r>
          </a:p>
          <a:p>
            <a:pPr algn="just"/>
            <a:r>
              <a:rPr lang="ar-IQ" b="1" dirty="0"/>
              <a:t>المعالجات المحاسبية </a:t>
            </a:r>
          </a:p>
          <a:p>
            <a:pPr algn="just"/>
            <a:r>
              <a:rPr lang="ar-IQ" b="1" dirty="0"/>
              <a:t>1)	 عند فتح الاعتماد</a:t>
            </a:r>
          </a:p>
          <a:p>
            <a:pPr algn="just"/>
            <a:r>
              <a:rPr lang="en-US" b="1" dirty="0"/>
              <a:t>xx </a:t>
            </a:r>
            <a:r>
              <a:rPr lang="ar-IQ" b="1" dirty="0"/>
              <a:t>من حـ / الحساب الجاري للمستورد حسب القطاع </a:t>
            </a:r>
          </a:p>
          <a:p>
            <a:pPr algn="just"/>
            <a:r>
              <a:rPr lang="ar-IQ" b="1" dirty="0"/>
              <a:t>                    الى مذكورين</a:t>
            </a:r>
          </a:p>
          <a:p>
            <a:pPr algn="just"/>
            <a:r>
              <a:rPr lang="ar-IQ" b="1" dirty="0"/>
              <a:t>       </a:t>
            </a:r>
            <a:r>
              <a:rPr lang="en-US" b="1" dirty="0"/>
              <a:t>xx </a:t>
            </a:r>
            <a:r>
              <a:rPr lang="ar-IQ" b="1" dirty="0"/>
              <a:t>حـ/ تأمينات لقاء الاعتمادات الصادرة 2551</a:t>
            </a:r>
          </a:p>
          <a:p>
            <a:pPr algn="just"/>
            <a:r>
              <a:rPr lang="en-US" b="1" dirty="0"/>
              <a:t>xx         </a:t>
            </a:r>
            <a:r>
              <a:rPr lang="ar-IQ" b="1" dirty="0"/>
              <a:t>حـ/ عمولة الاعتمادات الصادرة 4441</a:t>
            </a:r>
          </a:p>
          <a:p>
            <a:pPr algn="just"/>
            <a:r>
              <a:rPr lang="ar-IQ" b="1" dirty="0"/>
              <a:t>       </a:t>
            </a:r>
            <a:r>
              <a:rPr lang="en-US" b="1" dirty="0"/>
              <a:t>xx </a:t>
            </a:r>
            <a:r>
              <a:rPr lang="ar-IQ" b="1" dirty="0"/>
              <a:t>حـ/ مصاريف اتصالات مستردة 4482</a:t>
            </a:r>
          </a:p>
          <a:p>
            <a:pPr algn="just"/>
            <a:r>
              <a:rPr lang="ar-IQ" b="1" dirty="0"/>
              <a:t>ويسجل بنفس التاريخ القيد المتقابل  الاتي لغرض تحديد التزامات المصرف تجاه الغير ويبقى هذا القيد كما هو الا اذا طلب العميل او فاتح الاعتماد تعديل المبلغ بالزيادة او النقص.</a:t>
            </a:r>
          </a:p>
          <a:p>
            <a:pPr algn="just"/>
            <a:r>
              <a:rPr lang="en-US" b="1" dirty="0"/>
              <a:t>xx </a:t>
            </a:r>
            <a:r>
              <a:rPr lang="ar-IQ" b="1" dirty="0"/>
              <a:t>من حـ / التزامات العملاء لقاء الاعتمادات المستندية 1931</a:t>
            </a:r>
          </a:p>
          <a:p>
            <a:pPr algn="just"/>
            <a:r>
              <a:rPr lang="ar-IQ" b="1" dirty="0"/>
              <a:t>                  </a:t>
            </a:r>
            <a:r>
              <a:rPr lang="en-US" b="1" dirty="0"/>
              <a:t>xx </a:t>
            </a:r>
            <a:r>
              <a:rPr lang="ar-IQ" b="1" dirty="0"/>
              <a:t>الى حـ/ التزامات المصرف لقاء الاعتمادات المستندية الصادرة 2931</a:t>
            </a:r>
          </a:p>
          <a:p>
            <a:pPr algn="just"/>
            <a:r>
              <a:rPr lang="ar-IQ" b="1" dirty="0"/>
              <a:t>2)	بوالص الشحن وهي دليل اثبات  نقل  واستلام البضاعة  وبوصول مستندات الشحن بأنواعها يتم تسجيل القيد الاتي/:</a:t>
            </a:r>
          </a:p>
          <a:p>
            <a:pPr algn="just"/>
            <a:r>
              <a:rPr lang="en-US" b="1" dirty="0"/>
              <a:t>xx </a:t>
            </a:r>
            <a:r>
              <a:rPr lang="ar-IQ" b="1" dirty="0"/>
              <a:t>من حـ / مستندات شحن استيراد بحوزة المصرف 145</a:t>
            </a:r>
          </a:p>
          <a:p>
            <a:pPr algn="just"/>
            <a:r>
              <a:rPr lang="ar-IQ" b="1" dirty="0"/>
              <a:t>                               </a:t>
            </a:r>
            <a:r>
              <a:rPr lang="en-US" b="1" dirty="0"/>
              <a:t>xx </a:t>
            </a:r>
            <a:r>
              <a:rPr lang="ar-IQ" b="1" dirty="0"/>
              <a:t>الى حـ  / حسابات الاعتمادات 26671</a:t>
            </a:r>
          </a:p>
          <a:p>
            <a:pPr algn="just"/>
            <a:r>
              <a:rPr lang="ar-IQ" b="1" dirty="0"/>
              <a:t>ثم يجري عكس القيد المتقابل الذي نظم عند فتح الاعتماد وكالاتي:</a:t>
            </a:r>
          </a:p>
          <a:p>
            <a:pPr algn="just"/>
            <a:r>
              <a:rPr lang="en-US" b="1" dirty="0"/>
              <a:t>xx </a:t>
            </a:r>
            <a:r>
              <a:rPr lang="ar-IQ" b="1" dirty="0"/>
              <a:t>من حـ / التزامات المصرف لقاء الاعتمادات المستندية 2931 </a:t>
            </a:r>
          </a:p>
          <a:p>
            <a:pPr algn="just"/>
            <a:r>
              <a:rPr lang="ar-IQ" b="1" dirty="0"/>
              <a:t>             </a:t>
            </a:r>
            <a:r>
              <a:rPr lang="en-US" b="1" dirty="0"/>
              <a:t>xx </a:t>
            </a:r>
            <a:r>
              <a:rPr lang="ar-IQ" b="1" dirty="0"/>
              <a:t>الى حـ/ التزامات العملاء لقاء الاعتمادات المستندية 1931</a:t>
            </a:r>
          </a:p>
        </p:txBody>
      </p:sp>
    </p:spTree>
    <p:extLst>
      <p:ext uri="{BB962C8B-B14F-4D97-AF65-F5344CB8AC3E}">
        <p14:creationId xmlns:p14="http://schemas.microsoft.com/office/powerpoint/2010/main" val="323232451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82</a:t>
            </a:fld>
            <a:endParaRPr lang="ar-IQ" sz="1800" b="1" dirty="0">
              <a:solidFill>
                <a:prstClr val="black"/>
              </a:solidFill>
            </a:endParaRPr>
          </a:p>
        </p:txBody>
      </p:sp>
      <p:sp>
        <p:nvSpPr>
          <p:cNvPr id="3" name="TextBox 2"/>
          <p:cNvSpPr txBox="1"/>
          <p:nvPr/>
        </p:nvSpPr>
        <p:spPr>
          <a:xfrm>
            <a:off x="135958" y="383492"/>
            <a:ext cx="8900537" cy="4524315"/>
          </a:xfrm>
          <a:prstGeom prst="rect">
            <a:avLst/>
          </a:prstGeom>
          <a:noFill/>
        </p:spPr>
        <p:txBody>
          <a:bodyPr wrap="square" rtlCol="1">
            <a:spAutoFit/>
          </a:bodyPr>
          <a:lstStyle/>
          <a:p>
            <a:pPr algn="just"/>
            <a:r>
              <a:rPr lang="ar-IQ" b="1" dirty="0" smtClean="0">
                <a:solidFill>
                  <a:prstClr val="black"/>
                </a:solidFill>
              </a:rPr>
              <a:t>3)وعند </a:t>
            </a:r>
            <a:r>
              <a:rPr lang="ar-IQ" b="1" dirty="0">
                <a:solidFill>
                  <a:prstClr val="black"/>
                </a:solidFill>
              </a:rPr>
              <a:t>ورود الاشعار  المدين من المراسل الاجنبي الخاص بقيد  المبلغ بقيمة مستندات الشحن على حساب المصرف يسجل القيد الاتي: بالفرع الرئيسي  ( الادارة العامة) وبقيمة الاعتماد </a:t>
            </a:r>
          </a:p>
          <a:p>
            <a:pPr algn="just"/>
            <a:r>
              <a:rPr lang="ar-IQ" b="1" dirty="0">
                <a:solidFill>
                  <a:prstClr val="black"/>
                </a:solidFill>
              </a:rPr>
              <a:t> </a:t>
            </a:r>
            <a:r>
              <a:rPr lang="en-US" b="1" dirty="0">
                <a:solidFill>
                  <a:prstClr val="black"/>
                </a:solidFill>
              </a:rPr>
              <a:t>xx </a:t>
            </a:r>
            <a:r>
              <a:rPr lang="ar-IQ" b="1" dirty="0">
                <a:solidFill>
                  <a:prstClr val="black"/>
                </a:solidFill>
              </a:rPr>
              <a:t>من حـ/ حسابات الاعتمادات 26671</a:t>
            </a:r>
          </a:p>
          <a:p>
            <a:pPr algn="just"/>
            <a:r>
              <a:rPr lang="ar-IQ" b="1" dirty="0">
                <a:solidFill>
                  <a:prstClr val="black"/>
                </a:solidFill>
              </a:rPr>
              <a:t>        </a:t>
            </a:r>
            <a:r>
              <a:rPr lang="en-US" b="1" dirty="0">
                <a:solidFill>
                  <a:prstClr val="black"/>
                </a:solidFill>
              </a:rPr>
              <a:t>xx </a:t>
            </a:r>
            <a:r>
              <a:rPr lang="ar-IQ" b="1" dirty="0">
                <a:solidFill>
                  <a:prstClr val="black"/>
                </a:solidFill>
              </a:rPr>
              <a:t>الى حـ / حسابات مصارف خارجية مع المصرف 2541</a:t>
            </a:r>
          </a:p>
          <a:p>
            <a:pPr algn="just"/>
            <a:endParaRPr lang="ar-IQ" b="1" dirty="0">
              <a:solidFill>
                <a:prstClr val="black"/>
              </a:solidFill>
            </a:endParaRPr>
          </a:p>
          <a:p>
            <a:pPr algn="just"/>
            <a:r>
              <a:rPr lang="ar-IQ" b="1" dirty="0">
                <a:solidFill>
                  <a:prstClr val="black"/>
                </a:solidFill>
              </a:rPr>
              <a:t>ملاحظة: اذا كان المصرف هو غير المصرف الرئيسي اي احد فروعه فيكون القيد كالاتي:</a:t>
            </a:r>
          </a:p>
          <a:p>
            <a:pPr algn="just"/>
            <a:r>
              <a:rPr lang="en-US" b="1" dirty="0">
                <a:solidFill>
                  <a:prstClr val="black"/>
                </a:solidFill>
              </a:rPr>
              <a:t>xx </a:t>
            </a:r>
            <a:r>
              <a:rPr lang="ar-IQ" b="1" dirty="0">
                <a:solidFill>
                  <a:prstClr val="black"/>
                </a:solidFill>
              </a:rPr>
              <a:t>من حـ/ حسابات الاعتمادات 26671</a:t>
            </a:r>
          </a:p>
          <a:p>
            <a:pPr algn="just"/>
            <a:r>
              <a:rPr lang="ar-IQ" b="1" dirty="0">
                <a:solidFill>
                  <a:prstClr val="black"/>
                </a:solidFill>
              </a:rPr>
              <a:t>        </a:t>
            </a:r>
            <a:r>
              <a:rPr lang="en-US" b="1" dirty="0">
                <a:solidFill>
                  <a:prstClr val="black"/>
                </a:solidFill>
              </a:rPr>
              <a:t>xx </a:t>
            </a:r>
            <a:r>
              <a:rPr lang="ar-IQ" b="1" dirty="0">
                <a:solidFill>
                  <a:prstClr val="black"/>
                </a:solidFill>
              </a:rPr>
              <a:t>الى حـ / حسابات مدينة متبادلة 163 </a:t>
            </a:r>
          </a:p>
          <a:p>
            <a:pPr algn="just"/>
            <a:r>
              <a:rPr lang="ar-IQ" b="1" dirty="0" smtClean="0">
                <a:solidFill>
                  <a:prstClr val="black"/>
                </a:solidFill>
              </a:rPr>
              <a:t>4)عند </a:t>
            </a:r>
            <a:r>
              <a:rPr lang="ar-IQ" b="1" dirty="0">
                <a:solidFill>
                  <a:prstClr val="black"/>
                </a:solidFill>
              </a:rPr>
              <a:t>تخليص مستندات الشحن من  قبل المستورد يجري القيد الاتي:</a:t>
            </a:r>
          </a:p>
          <a:p>
            <a:pPr algn="just"/>
            <a:r>
              <a:rPr lang="ar-IQ" b="1" dirty="0">
                <a:solidFill>
                  <a:prstClr val="black"/>
                </a:solidFill>
              </a:rPr>
              <a:t>             من مذكورين</a:t>
            </a:r>
          </a:p>
          <a:p>
            <a:pPr algn="just"/>
            <a:r>
              <a:rPr lang="ar-IQ" b="1" dirty="0">
                <a:solidFill>
                  <a:prstClr val="black"/>
                </a:solidFill>
              </a:rPr>
              <a:t>/</a:t>
            </a:r>
            <a:r>
              <a:rPr lang="en-US" b="1" dirty="0">
                <a:solidFill>
                  <a:prstClr val="black"/>
                </a:solidFill>
              </a:rPr>
              <a:t>xx</a:t>
            </a:r>
            <a:r>
              <a:rPr lang="ar-IQ" b="1" dirty="0">
                <a:solidFill>
                  <a:prstClr val="black"/>
                </a:solidFill>
              </a:rPr>
              <a:t>حسابات جارية المستورد حسب القطاع</a:t>
            </a:r>
          </a:p>
          <a:p>
            <a:pPr algn="just"/>
            <a:r>
              <a:rPr lang="ar-IQ" b="1" dirty="0">
                <a:solidFill>
                  <a:prstClr val="black"/>
                </a:solidFill>
              </a:rPr>
              <a:t> </a:t>
            </a:r>
            <a:r>
              <a:rPr lang="en-US" b="1" dirty="0">
                <a:solidFill>
                  <a:prstClr val="black"/>
                </a:solidFill>
              </a:rPr>
              <a:t>xx</a:t>
            </a:r>
            <a:r>
              <a:rPr lang="ar-IQ" b="1" dirty="0">
                <a:solidFill>
                  <a:prstClr val="black"/>
                </a:solidFill>
              </a:rPr>
              <a:t>حـ ـ تأمينات لقاء الاعتمادات الصادرة2551</a:t>
            </a:r>
          </a:p>
          <a:p>
            <a:pPr algn="just"/>
            <a:r>
              <a:rPr lang="ar-IQ" b="1" dirty="0">
                <a:solidFill>
                  <a:prstClr val="black"/>
                </a:solidFill>
              </a:rPr>
              <a:t>                                               الى مذكورين </a:t>
            </a:r>
          </a:p>
          <a:p>
            <a:pPr algn="just"/>
            <a:r>
              <a:rPr lang="ar-IQ" b="1" dirty="0">
                <a:solidFill>
                  <a:prstClr val="black"/>
                </a:solidFill>
              </a:rPr>
              <a:t>                        </a:t>
            </a:r>
            <a:r>
              <a:rPr lang="en-US" b="1" dirty="0">
                <a:solidFill>
                  <a:prstClr val="black"/>
                </a:solidFill>
              </a:rPr>
              <a:t>xx </a:t>
            </a:r>
            <a:r>
              <a:rPr lang="ar-IQ" b="1" dirty="0">
                <a:solidFill>
                  <a:prstClr val="black"/>
                </a:solidFill>
              </a:rPr>
              <a:t>حـ / مستندات شحن استيراد بحوزة المصرف145</a:t>
            </a:r>
          </a:p>
          <a:p>
            <a:pPr algn="just"/>
            <a:r>
              <a:rPr lang="ar-IQ" b="1" dirty="0">
                <a:solidFill>
                  <a:prstClr val="black"/>
                </a:solidFill>
              </a:rPr>
              <a:t>                         </a:t>
            </a:r>
            <a:r>
              <a:rPr lang="en-US" b="1" dirty="0">
                <a:solidFill>
                  <a:prstClr val="black"/>
                </a:solidFill>
              </a:rPr>
              <a:t>xx</a:t>
            </a:r>
            <a:r>
              <a:rPr lang="ar-IQ" b="1" dirty="0">
                <a:solidFill>
                  <a:prstClr val="black"/>
                </a:solidFill>
              </a:rPr>
              <a:t>حـ/ عمولة الاعتمادات المستندية الصادرة4441   </a:t>
            </a:r>
          </a:p>
          <a:p>
            <a:pPr algn="just"/>
            <a:endParaRPr lang="ar-IQ" b="1" dirty="0">
              <a:solidFill>
                <a:prstClr val="black"/>
              </a:solidFill>
            </a:endParaRPr>
          </a:p>
        </p:txBody>
      </p:sp>
    </p:spTree>
    <p:extLst>
      <p:ext uri="{BB962C8B-B14F-4D97-AF65-F5344CB8AC3E}">
        <p14:creationId xmlns:p14="http://schemas.microsoft.com/office/powerpoint/2010/main" val="383974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83</a:t>
            </a:fld>
            <a:endParaRPr lang="ar-IQ" sz="1800" b="1" dirty="0">
              <a:solidFill>
                <a:prstClr val="black"/>
              </a:solidFill>
            </a:endParaRPr>
          </a:p>
        </p:txBody>
      </p:sp>
      <p:sp>
        <p:nvSpPr>
          <p:cNvPr id="3" name="TextBox 2"/>
          <p:cNvSpPr txBox="1"/>
          <p:nvPr/>
        </p:nvSpPr>
        <p:spPr>
          <a:xfrm>
            <a:off x="135958" y="383492"/>
            <a:ext cx="8900537" cy="4057521"/>
          </a:xfrm>
          <a:prstGeom prst="rect">
            <a:avLst/>
          </a:prstGeom>
          <a:noFill/>
        </p:spPr>
        <p:txBody>
          <a:bodyPr wrap="square" rtlCol="1">
            <a:spAutoFit/>
          </a:bodyPr>
          <a:lstStyle/>
          <a:p>
            <a:pPr algn="just"/>
            <a:r>
              <a:rPr lang="ar-IQ" b="1" dirty="0" smtClean="0">
                <a:solidFill>
                  <a:prstClr val="black"/>
                </a:solidFill>
              </a:rPr>
              <a:t>مثال 1</a:t>
            </a:r>
            <a:r>
              <a:rPr lang="ar-IQ" b="1" dirty="0">
                <a:solidFill>
                  <a:prstClr val="black"/>
                </a:solidFill>
              </a:rPr>
              <a:t>	</a:t>
            </a:r>
            <a:endParaRPr lang="ar-IQ" b="1" dirty="0" smtClean="0">
              <a:solidFill>
                <a:prstClr val="black"/>
              </a:solidFill>
            </a:endParaRPr>
          </a:p>
          <a:p>
            <a:pPr marL="285750" indent="-285750" algn="just">
              <a:lnSpc>
                <a:spcPct val="150000"/>
              </a:lnSpc>
              <a:buFont typeface="Wingdings" pitchFamily="2" charset="2"/>
              <a:buChar char="q"/>
            </a:pPr>
            <a:r>
              <a:rPr lang="ar-IQ" b="1" dirty="0" smtClean="0">
                <a:solidFill>
                  <a:prstClr val="black"/>
                </a:solidFill>
              </a:rPr>
              <a:t>في </a:t>
            </a:r>
            <a:r>
              <a:rPr lang="ar-IQ" b="1" dirty="0">
                <a:solidFill>
                  <a:prstClr val="black"/>
                </a:solidFill>
              </a:rPr>
              <a:t>1/ 2 قدمت وزارة الصحة طلب بفتح اعتماد مستندي الى المصرف الرشيد الادارة العامة 1000000 دولار,100 دينار لكل دولار </a:t>
            </a:r>
          </a:p>
          <a:p>
            <a:pPr marL="285750" indent="-285750" algn="just">
              <a:lnSpc>
                <a:spcPct val="150000"/>
              </a:lnSpc>
              <a:buFont typeface="Wingdings" pitchFamily="2" charset="2"/>
              <a:buChar char="q"/>
            </a:pPr>
            <a:r>
              <a:rPr lang="ar-IQ" b="1" dirty="0" smtClean="0">
                <a:solidFill>
                  <a:prstClr val="black"/>
                </a:solidFill>
              </a:rPr>
              <a:t>جاري </a:t>
            </a:r>
            <a:r>
              <a:rPr lang="ar-IQ" b="1" dirty="0">
                <a:solidFill>
                  <a:prstClr val="black"/>
                </a:solidFill>
              </a:rPr>
              <a:t>رقم 6821 ولمدة خمسة اشهر المصرف يتقاضى  في تاريخ فتح الاعتماد( مبلغ 50% من اصل المبلغ تأمينات العمولة, 0.01 عمولة , 250000 مصاريف بريد), وفي 10/3  طلب المستورد زيادة المبلغ الاعتماد 10 مليون لغرض استيراد اجهزة طبية وادوية حيث استوفى المصرف نفس النسب السابقة بالنسبة الى التأمينات, العمولة 0.01, مصاريف 0.002 على ان يتم الاستيراد من الهند وبالتحديد بالدولار.</a:t>
            </a:r>
          </a:p>
          <a:p>
            <a:pPr marL="285750" indent="-285750" algn="just">
              <a:lnSpc>
                <a:spcPct val="150000"/>
              </a:lnSpc>
              <a:buFont typeface="Wingdings" pitchFamily="2" charset="2"/>
              <a:buChar char="q"/>
            </a:pPr>
            <a:r>
              <a:rPr lang="ar-IQ" b="1" dirty="0" smtClean="0">
                <a:solidFill>
                  <a:prstClr val="black"/>
                </a:solidFill>
              </a:rPr>
              <a:t>31</a:t>
            </a:r>
            <a:r>
              <a:rPr lang="ar-IQ" b="1" dirty="0">
                <a:solidFill>
                  <a:prstClr val="black"/>
                </a:solidFill>
              </a:rPr>
              <a:t>/ 6  ورد الى المصرف اشعار مدين الى المصرف المراسل مرفق بمستندات الشحن وبما يعادل كامل مبلغ الاعتماد وكانت مطابقة الى الشروط والمواصفات.</a:t>
            </a:r>
          </a:p>
          <a:p>
            <a:pPr marL="285750" indent="-285750" algn="just">
              <a:lnSpc>
                <a:spcPct val="150000"/>
              </a:lnSpc>
              <a:buFont typeface="Wingdings" pitchFamily="2" charset="2"/>
              <a:buChar char="q"/>
            </a:pPr>
            <a:r>
              <a:rPr lang="ar-IQ" b="1" dirty="0">
                <a:solidFill>
                  <a:prstClr val="black"/>
                </a:solidFill>
              </a:rPr>
              <a:t>المطلوب- تسجيل القيود اللازمة في مصرف الرشيد الادارة العامة</a:t>
            </a:r>
          </a:p>
        </p:txBody>
      </p:sp>
    </p:spTree>
    <p:extLst>
      <p:ext uri="{BB962C8B-B14F-4D97-AF65-F5344CB8AC3E}">
        <p14:creationId xmlns:p14="http://schemas.microsoft.com/office/powerpoint/2010/main" val="196482652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84</a:t>
            </a:fld>
            <a:endParaRPr lang="ar-IQ" sz="1800" b="1" dirty="0">
              <a:solidFill>
                <a:prstClr val="black"/>
              </a:solidFill>
            </a:endParaRPr>
          </a:p>
        </p:txBody>
      </p:sp>
      <p:sp>
        <p:nvSpPr>
          <p:cNvPr id="3" name="TextBox 2"/>
          <p:cNvSpPr txBox="1"/>
          <p:nvPr/>
        </p:nvSpPr>
        <p:spPr>
          <a:xfrm>
            <a:off x="135958" y="383492"/>
            <a:ext cx="8900537" cy="6324808"/>
          </a:xfrm>
          <a:prstGeom prst="rect">
            <a:avLst/>
          </a:prstGeom>
          <a:noFill/>
        </p:spPr>
        <p:txBody>
          <a:bodyPr wrap="square" rtlCol="1">
            <a:spAutoFit/>
          </a:bodyPr>
          <a:lstStyle/>
          <a:p>
            <a:pPr algn="just"/>
            <a:r>
              <a:rPr lang="ar-IQ" b="1" dirty="0">
                <a:solidFill>
                  <a:prstClr val="black"/>
                </a:solidFill>
              </a:rPr>
              <a:t>الحل / </a:t>
            </a:r>
            <a:endParaRPr lang="ar-IQ" b="1" dirty="0" smtClean="0">
              <a:solidFill>
                <a:prstClr val="black"/>
              </a:solidFill>
            </a:endParaRPr>
          </a:p>
          <a:p>
            <a:pPr algn="just">
              <a:lnSpc>
                <a:spcPct val="150000"/>
              </a:lnSpc>
            </a:pPr>
            <a:r>
              <a:rPr lang="ar-IQ" b="1" dirty="0" smtClean="0">
                <a:solidFill>
                  <a:prstClr val="black"/>
                </a:solidFill>
              </a:rPr>
              <a:t>1/2 </a:t>
            </a:r>
            <a:r>
              <a:rPr lang="ar-IQ" b="1" dirty="0">
                <a:solidFill>
                  <a:prstClr val="black"/>
                </a:solidFill>
              </a:rPr>
              <a:t>عند فتح الاعتماد</a:t>
            </a:r>
          </a:p>
          <a:p>
            <a:pPr algn="just">
              <a:lnSpc>
                <a:spcPct val="150000"/>
              </a:lnSpc>
            </a:pPr>
            <a:r>
              <a:rPr lang="ar-IQ" b="1" dirty="0">
                <a:solidFill>
                  <a:prstClr val="black"/>
                </a:solidFill>
              </a:rPr>
              <a:t>قيمية الاعتماد = 100,000,000 دينار </a:t>
            </a:r>
          </a:p>
          <a:p>
            <a:pPr algn="just">
              <a:lnSpc>
                <a:spcPct val="150000"/>
              </a:lnSpc>
            </a:pPr>
            <a:r>
              <a:rPr lang="ar-IQ" b="1" dirty="0">
                <a:solidFill>
                  <a:prstClr val="black"/>
                </a:solidFill>
              </a:rPr>
              <a:t>100,000,000*50%= 50,000,000 تأمينات الاعتماد</a:t>
            </a:r>
          </a:p>
          <a:p>
            <a:pPr algn="just">
              <a:lnSpc>
                <a:spcPct val="150000"/>
              </a:lnSpc>
            </a:pPr>
            <a:r>
              <a:rPr lang="ar-IQ" b="1" dirty="0">
                <a:solidFill>
                  <a:prstClr val="black"/>
                </a:solidFill>
              </a:rPr>
              <a:t>100,000,000* 0.01= 1000,000 دينار عمولة الاعتماد</a:t>
            </a:r>
          </a:p>
          <a:p>
            <a:pPr algn="just">
              <a:lnSpc>
                <a:spcPct val="150000"/>
              </a:lnSpc>
            </a:pPr>
            <a:r>
              <a:rPr lang="ar-IQ" b="1" dirty="0">
                <a:solidFill>
                  <a:prstClr val="black"/>
                </a:solidFill>
              </a:rPr>
              <a:t>250000 مصاريف اتصالات مستردة</a:t>
            </a:r>
          </a:p>
          <a:p>
            <a:pPr algn="just">
              <a:lnSpc>
                <a:spcPct val="150000"/>
              </a:lnSpc>
            </a:pPr>
            <a:r>
              <a:rPr lang="ar-IQ" b="1" dirty="0">
                <a:solidFill>
                  <a:prstClr val="black"/>
                </a:solidFill>
              </a:rPr>
              <a:t>51250000 من حـ/ الحساب الجاري للمستورد 6821-2511</a:t>
            </a:r>
          </a:p>
          <a:p>
            <a:pPr algn="just">
              <a:lnSpc>
                <a:spcPct val="150000"/>
              </a:lnSpc>
            </a:pPr>
            <a:r>
              <a:rPr lang="ar-IQ" b="1" dirty="0">
                <a:solidFill>
                  <a:prstClr val="black"/>
                </a:solidFill>
              </a:rPr>
              <a:t>                          الى مذكورين </a:t>
            </a:r>
          </a:p>
          <a:p>
            <a:pPr algn="just">
              <a:lnSpc>
                <a:spcPct val="150000"/>
              </a:lnSpc>
            </a:pPr>
            <a:r>
              <a:rPr lang="ar-IQ" b="1" dirty="0">
                <a:solidFill>
                  <a:prstClr val="black"/>
                </a:solidFill>
              </a:rPr>
              <a:t>               50,000,000 حـ/ تأمينات لقاء الاعتمادات الصادرة 2551</a:t>
            </a:r>
          </a:p>
          <a:p>
            <a:pPr algn="just">
              <a:lnSpc>
                <a:spcPct val="150000"/>
              </a:lnSpc>
            </a:pPr>
            <a:r>
              <a:rPr lang="ar-IQ" b="1" dirty="0">
                <a:solidFill>
                  <a:prstClr val="black"/>
                </a:solidFill>
              </a:rPr>
              <a:t>               1,000,000حـ/ عمولة الاعتمادات الصادرة 4441</a:t>
            </a:r>
          </a:p>
          <a:p>
            <a:pPr algn="just">
              <a:lnSpc>
                <a:spcPct val="150000"/>
              </a:lnSpc>
            </a:pPr>
            <a:r>
              <a:rPr lang="ar-IQ" b="1" dirty="0">
                <a:solidFill>
                  <a:prstClr val="black"/>
                </a:solidFill>
              </a:rPr>
              <a:t>                250,000 حـ/ مصاريف اتصالات مستردة 4482 </a:t>
            </a:r>
            <a:endParaRPr lang="ar-IQ" b="1" dirty="0" smtClean="0">
              <a:solidFill>
                <a:prstClr val="black"/>
              </a:solidFill>
            </a:endParaRPr>
          </a:p>
          <a:p>
            <a:pPr algn="just">
              <a:lnSpc>
                <a:spcPct val="150000"/>
              </a:lnSpc>
            </a:pPr>
            <a:r>
              <a:rPr lang="ar-IQ" b="1" dirty="0" smtClean="0">
                <a:solidFill>
                  <a:prstClr val="black"/>
                </a:solidFill>
              </a:rPr>
              <a:t>1</a:t>
            </a:r>
            <a:r>
              <a:rPr lang="en-US" b="1" dirty="0" smtClean="0">
                <a:solidFill>
                  <a:prstClr val="black"/>
                </a:solidFill>
              </a:rPr>
              <a:t>/ </a:t>
            </a:r>
            <a:r>
              <a:rPr lang="ar-IQ" b="1" dirty="0" smtClean="0">
                <a:solidFill>
                  <a:prstClr val="black"/>
                </a:solidFill>
              </a:rPr>
              <a:t>2</a:t>
            </a:r>
            <a:endParaRPr lang="ar-IQ" b="1" dirty="0">
              <a:solidFill>
                <a:prstClr val="black"/>
              </a:solidFill>
            </a:endParaRPr>
          </a:p>
          <a:p>
            <a:pPr algn="just">
              <a:lnSpc>
                <a:spcPct val="150000"/>
              </a:lnSpc>
            </a:pPr>
            <a:r>
              <a:rPr lang="ar-IQ" b="1" dirty="0">
                <a:solidFill>
                  <a:prstClr val="black"/>
                </a:solidFill>
              </a:rPr>
              <a:t>100,000,000 من حـ/ التزامات العملاء لقاء الاعتمادات المستندية 1931</a:t>
            </a:r>
          </a:p>
          <a:p>
            <a:pPr algn="just">
              <a:lnSpc>
                <a:spcPct val="150000"/>
              </a:lnSpc>
            </a:pPr>
            <a:r>
              <a:rPr lang="ar-IQ" b="1" dirty="0">
                <a:solidFill>
                  <a:prstClr val="black"/>
                </a:solidFill>
              </a:rPr>
              <a:t>             100,000,000 الى حـ/ التزامات المصرف لقاء الاعتمادات المستندية الصادرة2931</a:t>
            </a:r>
          </a:p>
          <a:p>
            <a:pPr algn="just"/>
            <a:endParaRPr lang="ar-IQ" b="1" dirty="0" smtClean="0">
              <a:solidFill>
                <a:prstClr val="black"/>
              </a:solidFill>
            </a:endParaRPr>
          </a:p>
          <a:p>
            <a:pPr algn="just"/>
            <a:endParaRPr lang="ar-IQ" b="1" dirty="0">
              <a:solidFill>
                <a:prstClr val="black"/>
              </a:solidFill>
            </a:endParaRPr>
          </a:p>
        </p:txBody>
      </p:sp>
    </p:spTree>
    <p:extLst>
      <p:ext uri="{BB962C8B-B14F-4D97-AF65-F5344CB8AC3E}">
        <p14:creationId xmlns:p14="http://schemas.microsoft.com/office/powerpoint/2010/main" val="257291128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85</a:t>
            </a:fld>
            <a:endParaRPr lang="ar-IQ" sz="1800" b="1" dirty="0">
              <a:solidFill>
                <a:prstClr val="black"/>
              </a:solidFill>
            </a:endParaRPr>
          </a:p>
        </p:txBody>
      </p:sp>
      <p:sp>
        <p:nvSpPr>
          <p:cNvPr id="3" name="TextBox 2"/>
          <p:cNvSpPr txBox="1"/>
          <p:nvPr/>
        </p:nvSpPr>
        <p:spPr>
          <a:xfrm>
            <a:off x="135958" y="383492"/>
            <a:ext cx="8900537" cy="4524315"/>
          </a:xfrm>
          <a:prstGeom prst="rect">
            <a:avLst/>
          </a:prstGeom>
          <a:noFill/>
        </p:spPr>
        <p:txBody>
          <a:bodyPr wrap="square" rtlCol="1">
            <a:spAutoFit/>
          </a:bodyPr>
          <a:lstStyle/>
          <a:p>
            <a:pPr algn="just"/>
            <a:r>
              <a:rPr lang="ar-IQ" b="1" dirty="0" smtClean="0">
                <a:solidFill>
                  <a:prstClr val="black"/>
                </a:solidFill>
              </a:rPr>
              <a:t>10 </a:t>
            </a:r>
            <a:r>
              <a:rPr lang="en-US" b="1" dirty="0" smtClean="0">
                <a:solidFill>
                  <a:prstClr val="black"/>
                </a:solidFill>
              </a:rPr>
              <a:t>/</a:t>
            </a:r>
            <a:r>
              <a:rPr lang="ar-IQ" b="1" dirty="0" smtClean="0">
                <a:solidFill>
                  <a:prstClr val="black"/>
                </a:solidFill>
              </a:rPr>
              <a:t>3</a:t>
            </a:r>
            <a:endParaRPr lang="ar-IQ" b="1" dirty="0">
              <a:solidFill>
                <a:prstClr val="black"/>
              </a:solidFill>
            </a:endParaRPr>
          </a:p>
          <a:p>
            <a:pPr algn="just"/>
            <a:r>
              <a:rPr lang="ar-IQ" b="1" dirty="0">
                <a:solidFill>
                  <a:prstClr val="black"/>
                </a:solidFill>
              </a:rPr>
              <a:t>10,000,000 * 50% = 5000000 دينار تأمينات الاعتماد</a:t>
            </a:r>
          </a:p>
          <a:p>
            <a:pPr algn="just"/>
            <a:r>
              <a:rPr lang="ar-IQ" b="1" dirty="0">
                <a:solidFill>
                  <a:prstClr val="black"/>
                </a:solidFill>
              </a:rPr>
              <a:t>10,000,000*0.01= 100000 دينار عمولة الاعتماد</a:t>
            </a:r>
          </a:p>
          <a:p>
            <a:pPr algn="just"/>
            <a:r>
              <a:rPr lang="ar-IQ" b="1" dirty="0">
                <a:solidFill>
                  <a:prstClr val="black"/>
                </a:solidFill>
              </a:rPr>
              <a:t>10,000,000 *0.002= 20000 دينار مصاريف  بريد</a:t>
            </a:r>
          </a:p>
          <a:p>
            <a:pPr algn="just"/>
            <a:r>
              <a:rPr lang="ar-IQ" b="1" dirty="0">
                <a:solidFill>
                  <a:prstClr val="black"/>
                </a:solidFill>
              </a:rPr>
              <a:t>5120000 من حـ/ الحساب الجاري للمستورد 6821-2511</a:t>
            </a:r>
          </a:p>
          <a:p>
            <a:pPr algn="just"/>
            <a:r>
              <a:rPr lang="ar-IQ" b="1" dirty="0">
                <a:solidFill>
                  <a:prstClr val="black"/>
                </a:solidFill>
              </a:rPr>
              <a:t>                          الى مذكورين </a:t>
            </a:r>
          </a:p>
          <a:p>
            <a:pPr algn="just"/>
            <a:r>
              <a:rPr lang="ar-IQ" b="1" dirty="0">
                <a:solidFill>
                  <a:prstClr val="black"/>
                </a:solidFill>
              </a:rPr>
              <a:t>               5,000,000 حـ/ تأمينات لقاء الاعتمادات الصادرة 2551</a:t>
            </a:r>
          </a:p>
          <a:p>
            <a:pPr algn="just"/>
            <a:r>
              <a:rPr lang="ar-IQ" b="1" dirty="0">
                <a:solidFill>
                  <a:prstClr val="black"/>
                </a:solidFill>
              </a:rPr>
              <a:t>               100000حـ/ عمولة الاعتمادات الصادرة 4441</a:t>
            </a:r>
          </a:p>
          <a:p>
            <a:pPr algn="just"/>
            <a:r>
              <a:rPr lang="ar-IQ" b="1" dirty="0">
                <a:solidFill>
                  <a:prstClr val="black"/>
                </a:solidFill>
              </a:rPr>
              <a:t>                20000 حـ/ مصاريف اتصالات مستردة4482 </a:t>
            </a:r>
          </a:p>
          <a:p>
            <a:pPr algn="just"/>
            <a:r>
              <a:rPr lang="ar-IQ" b="1" dirty="0">
                <a:solidFill>
                  <a:prstClr val="black"/>
                </a:solidFill>
              </a:rPr>
              <a:t>10/ 3 </a:t>
            </a:r>
          </a:p>
          <a:p>
            <a:pPr algn="just"/>
            <a:r>
              <a:rPr lang="ar-IQ" b="1" dirty="0">
                <a:solidFill>
                  <a:prstClr val="black"/>
                </a:solidFill>
              </a:rPr>
              <a:t>10.000.000 من حـ/ التزامات العملاء لقاء الاعتمادات المستندية 1931</a:t>
            </a:r>
          </a:p>
          <a:p>
            <a:pPr algn="just"/>
            <a:r>
              <a:rPr lang="ar-IQ" b="1" dirty="0">
                <a:solidFill>
                  <a:prstClr val="black"/>
                </a:solidFill>
              </a:rPr>
              <a:t>                  10.000.000الى حـ/ التزامات المصرف لقاء الاعتمادات المستندية الصادرة2931</a:t>
            </a:r>
          </a:p>
          <a:p>
            <a:pPr algn="just"/>
            <a:r>
              <a:rPr lang="ar-IQ" b="1" dirty="0">
                <a:solidFill>
                  <a:prstClr val="black"/>
                </a:solidFill>
              </a:rPr>
              <a:t>31/ 6 </a:t>
            </a:r>
          </a:p>
          <a:p>
            <a:pPr algn="just"/>
            <a:r>
              <a:rPr lang="ar-IQ" b="1" dirty="0">
                <a:solidFill>
                  <a:prstClr val="black"/>
                </a:solidFill>
              </a:rPr>
              <a:t>110.000.000 من حـ/ مستندات الشحن استيراد بحوزة المصرف145</a:t>
            </a:r>
          </a:p>
          <a:p>
            <a:pPr algn="just"/>
            <a:r>
              <a:rPr lang="ar-IQ" b="1" dirty="0">
                <a:solidFill>
                  <a:prstClr val="black"/>
                </a:solidFill>
              </a:rPr>
              <a:t>                         110.000.000 الى حـ / الاعتمادات المستندية 26671</a:t>
            </a:r>
          </a:p>
          <a:p>
            <a:pPr algn="just"/>
            <a:endParaRPr lang="ar-IQ" b="1" dirty="0">
              <a:solidFill>
                <a:prstClr val="black"/>
              </a:solidFill>
            </a:endParaRPr>
          </a:p>
        </p:txBody>
      </p:sp>
    </p:spTree>
    <p:extLst>
      <p:ext uri="{BB962C8B-B14F-4D97-AF65-F5344CB8AC3E}">
        <p14:creationId xmlns:p14="http://schemas.microsoft.com/office/powerpoint/2010/main" val="30834406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86</a:t>
            </a:fld>
            <a:endParaRPr lang="ar-IQ" sz="1800" b="1" dirty="0">
              <a:solidFill>
                <a:prstClr val="black"/>
              </a:solidFill>
            </a:endParaRPr>
          </a:p>
        </p:txBody>
      </p:sp>
      <p:sp>
        <p:nvSpPr>
          <p:cNvPr id="3" name="TextBox 2"/>
          <p:cNvSpPr txBox="1"/>
          <p:nvPr/>
        </p:nvSpPr>
        <p:spPr>
          <a:xfrm>
            <a:off x="135958" y="383492"/>
            <a:ext cx="8900537" cy="3139321"/>
          </a:xfrm>
          <a:prstGeom prst="rect">
            <a:avLst/>
          </a:prstGeom>
          <a:noFill/>
        </p:spPr>
        <p:txBody>
          <a:bodyPr wrap="square" rtlCol="1">
            <a:spAutoFit/>
          </a:bodyPr>
          <a:lstStyle/>
          <a:p>
            <a:pPr algn="just"/>
            <a:endParaRPr lang="ar-IQ" b="1" dirty="0">
              <a:solidFill>
                <a:prstClr val="black"/>
              </a:solidFill>
            </a:endParaRPr>
          </a:p>
          <a:p>
            <a:pPr algn="just"/>
            <a:r>
              <a:rPr lang="ar-IQ" b="1" dirty="0">
                <a:solidFill>
                  <a:prstClr val="black"/>
                </a:solidFill>
              </a:rPr>
              <a:t>110.000.000 من حـ / التزامات المصرف لقاء الاعتمادات المستندية 2931 </a:t>
            </a:r>
          </a:p>
          <a:p>
            <a:pPr algn="just"/>
            <a:r>
              <a:rPr lang="ar-IQ" b="1" dirty="0">
                <a:solidFill>
                  <a:prstClr val="black"/>
                </a:solidFill>
              </a:rPr>
              <a:t>                110.000.000الى حـ/ التزامات العملاء لقاء الاعتمادات المستندية 1931</a:t>
            </a:r>
          </a:p>
          <a:p>
            <a:pPr algn="just"/>
            <a:r>
              <a:rPr lang="ar-IQ" b="1" dirty="0">
                <a:solidFill>
                  <a:prstClr val="black"/>
                </a:solidFill>
              </a:rPr>
              <a:t>--------------------------------------------------------------</a:t>
            </a:r>
          </a:p>
          <a:p>
            <a:pPr algn="just"/>
            <a:endParaRPr lang="ar-IQ" b="1" dirty="0">
              <a:solidFill>
                <a:prstClr val="black"/>
              </a:solidFill>
            </a:endParaRPr>
          </a:p>
          <a:p>
            <a:pPr algn="just"/>
            <a:r>
              <a:rPr lang="ar-IQ" b="1" dirty="0">
                <a:solidFill>
                  <a:prstClr val="black"/>
                </a:solidFill>
              </a:rPr>
              <a:t>110.000.000 من حـ/ حسابات الاعتمادات 26671</a:t>
            </a:r>
          </a:p>
          <a:p>
            <a:pPr algn="just"/>
            <a:r>
              <a:rPr lang="ar-IQ" b="1" dirty="0">
                <a:solidFill>
                  <a:prstClr val="black"/>
                </a:solidFill>
              </a:rPr>
              <a:t>              110.000.000الى حـ / حسابات مصارف خارجية مع المصرف 2541</a:t>
            </a:r>
          </a:p>
          <a:p>
            <a:pPr algn="just"/>
            <a:r>
              <a:rPr lang="ar-IQ" b="1" dirty="0">
                <a:solidFill>
                  <a:prstClr val="black"/>
                </a:solidFill>
              </a:rPr>
              <a:t>من مذكورين</a:t>
            </a:r>
          </a:p>
          <a:p>
            <a:pPr algn="just"/>
            <a:r>
              <a:rPr lang="ar-IQ" b="1" dirty="0">
                <a:solidFill>
                  <a:prstClr val="black"/>
                </a:solidFill>
              </a:rPr>
              <a:t>55.000.000حـ /حسابات جارية المستورد حسب القطاع</a:t>
            </a:r>
          </a:p>
          <a:p>
            <a:pPr algn="just"/>
            <a:r>
              <a:rPr lang="ar-IQ" b="1" dirty="0">
                <a:solidFill>
                  <a:prstClr val="black"/>
                </a:solidFill>
              </a:rPr>
              <a:t> 55.000.000حـ ـ تأمينات لقاء الاعتمادات الصادرة2551</a:t>
            </a:r>
          </a:p>
          <a:p>
            <a:pPr algn="just"/>
            <a:r>
              <a:rPr lang="ar-IQ" b="1" dirty="0">
                <a:solidFill>
                  <a:prstClr val="black"/>
                </a:solidFill>
              </a:rPr>
              <a:t>            110.000.000  الى حـ / مستندات شحن استيراد بحوزة المصرف145</a:t>
            </a:r>
          </a:p>
        </p:txBody>
      </p:sp>
    </p:spTree>
    <p:extLst>
      <p:ext uri="{BB962C8B-B14F-4D97-AF65-F5344CB8AC3E}">
        <p14:creationId xmlns:p14="http://schemas.microsoft.com/office/powerpoint/2010/main" val="156033020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87</a:t>
            </a:fld>
            <a:endParaRPr lang="ar-IQ" sz="1800" b="1" dirty="0">
              <a:solidFill>
                <a:prstClr val="black"/>
              </a:solidFill>
            </a:endParaRPr>
          </a:p>
        </p:txBody>
      </p:sp>
      <p:sp>
        <p:nvSpPr>
          <p:cNvPr id="3" name="TextBox 2"/>
          <p:cNvSpPr txBox="1"/>
          <p:nvPr/>
        </p:nvSpPr>
        <p:spPr>
          <a:xfrm>
            <a:off x="135958" y="383492"/>
            <a:ext cx="8900537" cy="5632311"/>
          </a:xfrm>
          <a:prstGeom prst="rect">
            <a:avLst/>
          </a:prstGeom>
          <a:noFill/>
        </p:spPr>
        <p:txBody>
          <a:bodyPr wrap="square" rtlCol="1">
            <a:spAutoFit/>
          </a:bodyPr>
          <a:lstStyle/>
          <a:p>
            <a:pPr algn="just"/>
            <a:r>
              <a:rPr lang="ar-IQ" b="1" dirty="0">
                <a:solidFill>
                  <a:srgbClr val="0070C0"/>
                </a:solidFill>
              </a:rPr>
              <a:t>ب- الاعتمادات المستندية الواردة للتصدير: هي تلك الاعتمادات التي ترد للمصرف من قبل مراسليه في الخارج لغرض تصدير بضاعة الى مستوردين  خارجيين.</a:t>
            </a:r>
          </a:p>
          <a:p>
            <a:pPr algn="just"/>
            <a:r>
              <a:rPr lang="ar-IQ" b="1" dirty="0">
                <a:solidFill>
                  <a:prstClr val="black"/>
                </a:solidFill>
              </a:rPr>
              <a:t>المعالجات المحاسبية </a:t>
            </a:r>
          </a:p>
          <a:p>
            <a:pPr algn="just"/>
            <a:r>
              <a:rPr lang="ar-IQ" b="1" dirty="0">
                <a:solidFill>
                  <a:prstClr val="black"/>
                </a:solidFill>
              </a:rPr>
              <a:t>1)	عند استلام المصرف لكتاب الاعتماد المفتوح من المراسل بعد التأكد من صحته يسجل القيد الاتي:</a:t>
            </a:r>
          </a:p>
          <a:p>
            <a:pPr algn="just"/>
            <a:r>
              <a:rPr lang="en-US" b="1" dirty="0">
                <a:solidFill>
                  <a:prstClr val="black"/>
                </a:solidFill>
              </a:rPr>
              <a:t>xx </a:t>
            </a:r>
            <a:r>
              <a:rPr lang="ar-IQ" b="1" dirty="0">
                <a:solidFill>
                  <a:prstClr val="black"/>
                </a:solidFill>
              </a:rPr>
              <a:t>من حـ/ التزامات المراسلين لقاء الاعتمادات الواردة 195 </a:t>
            </a:r>
          </a:p>
          <a:p>
            <a:pPr algn="just"/>
            <a:r>
              <a:rPr lang="ar-IQ" b="1" dirty="0">
                <a:solidFill>
                  <a:prstClr val="black"/>
                </a:solidFill>
              </a:rPr>
              <a:t>                  </a:t>
            </a:r>
            <a:r>
              <a:rPr lang="en-US" b="1" dirty="0">
                <a:solidFill>
                  <a:prstClr val="black"/>
                </a:solidFill>
              </a:rPr>
              <a:t>xx </a:t>
            </a:r>
            <a:r>
              <a:rPr lang="ar-IQ" b="1" dirty="0">
                <a:solidFill>
                  <a:prstClr val="black"/>
                </a:solidFill>
              </a:rPr>
              <a:t>الى حـ / المستفيدين من الاعتمادات الواردة 295</a:t>
            </a:r>
          </a:p>
          <a:p>
            <a:pPr algn="just"/>
            <a:r>
              <a:rPr lang="ar-IQ" b="1" dirty="0">
                <a:solidFill>
                  <a:prstClr val="black"/>
                </a:solidFill>
              </a:rPr>
              <a:t>2)	 بعد استلام المصرف المستندات الخاصة بشحن البضاعة  يعلم الزبون ويقوم باستيفاء العمولات والاجور المطلوبة  ويسجل القيد الاتي:</a:t>
            </a:r>
          </a:p>
          <a:p>
            <a:pPr algn="just"/>
            <a:endParaRPr lang="ar-IQ" b="1" dirty="0">
              <a:solidFill>
                <a:prstClr val="black"/>
              </a:solidFill>
            </a:endParaRPr>
          </a:p>
          <a:p>
            <a:pPr algn="just"/>
            <a:endParaRPr lang="ar-IQ" b="1" dirty="0">
              <a:solidFill>
                <a:prstClr val="black"/>
              </a:solidFill>
            </a:endParaRPr>
          </a:p>
          <a:p>
            <a:pPr algn="just"/>
            <a:r>
              <a:rPr lang="en-US" b="1" dirty="0">
                <a:solidFill>
                  <a:prstClr val="black"/>
                </a:solidFill>
              </a:rPr>
              <a:t>xx </a:t>
            </a:r>
            <a:r>
              <a:rPr lang="ar-IQ" b="1" dirty="0">
                <a:solidFill>
                  <a:prstClr val="black"/>
                </a:solidFill>
              </a:rPr>
              <a:t>من حـ / مستندات الشحن لقاء اعتمادات واردة للتصدير 146</a:t>
            </a:r>
          </a:p>
          <a:p>
            <a:pPr algn="just"/>
            <a:r>
              <a:rPr lang="ar-IQ" b="1" dirty="0">
                <a:solidFill>
                  <a:prstClr val="black"/>
                </a:solidFill>
              </a:rPr>
              <a:t>           الى مذكورين </a:t>
            </a:r>
          </a:p>
          <a:p>
            <a:pPr algn="just"/>
            <a:r>
              <a:rPr lang="ar-IQ" b="1" dirty="0">
                <a:solidFill>
                  <a:prstClr val="black"/>
                </a:solidFill>
              </a:rPr>
              <a:t>              </a:t>
            </a:r>
            <a:r>
              <a:rPr lang="en-US" b="1" dirty="0">
                <a:solidFill>
                  <a:prstClr val="black"/>
                </a:solidFill>
              </a:rPr>
              <a:t>xx </a:t>
            </a:r>
            <a:r>
              <a:rPr lang="ar-IQ" b="1" dirty="0">
                <a:solidFill>
                  <a:prstClr val="black"/>
                </a:solidFill>
              </a:rPr>
              <a:t>حـ /عمولة الاعتمادات الواردة 4443</a:t>
            </a:r>
          </a:p>
          <a:p>
            <a:pPr algn="just"/>
            <a:r>
              <a:rPr lang="ar-IQ" b="1" dirty="0">
                <a:solidFill>
                  <a:prstClr val="black"/>
                </a:solidFill>
              </a:rPr>
              <a:t>            </a:t>
            </a:r>
            <a:r>
              <a:rPr lang="en-US" b="1" dirty="0">
                <a:solidFill>
                  <a:prstClr val="black"/>
                </a:solidFill>
              </a:rPr>
              <a:t>xx   </a:t>
            </a:r>
            <a:r>
              <a:rPr lang="ar-IQ" b="1" dirty="0">
                <a:solidFill>
                  <a:prstClr val="black"/>
                </a:solidFill>
              </a:rPr>
              <a:t>حـ/ حسابات جارية  مدينة او دائنة حسب القطاع143-251 </a:t>
            </a:r>
          </a:p>
          <a:p>
            <a:pPr algn="just"/>
            <a:r>
              <a:rPr lang="ar-IQ" b="1" dirty="0">
                <a:solidFill>
                  <a:prstClr val="black"/>
                </a:solidFill>
              </a:rPr>
              <a:t>3)	عند ورود الاشعار من قبل المراسل والخاص بقيد المبلغ لصالح المصرف يجري القيد الاتي:</a:t>
            </a:r>
          </a:p>
          <a:p>
            <a:pPr algn="just"/>
            <a:r>
              <a:rPr lang="en-US" b="1" dirty="0">
                <a:solidFill>
                  <a:prstClr val="black"/>
                </a:solidFill>
              </a:rPr>
              <a:t>xx </a:t>
            </a:r>
            <a:r>
              <a:rPr lang="ar-IQ" b="1" dirty="0">
                <a:solidFill>
                  <a:prstClr val="black"/>
                </a:solidFill>
              </a:rPr>
              <a:t>من حـ / نقد لدى المصارف الخارجية 187</a:t>
            </a:r>
          </a:p>
          <a:p>
            <a:pPr algn="just"/>
            <a:r>
              <a:rPr lang="ar-IQ" b="1" dirty="0">
                <a:solidFill>
                  <a:prstClr val="black"/>
                </a:solidFill>
              </a:rPr>
              <a:t>                            </a:t>
            </a:r>
            <a:r>
              <a:rPr lang="en-US" b="1" dirty="0">
                <a:solidFill>
                  <a:prstClr val="black"/>
                </a:solidFill>
              </a:rPr>
              <a:t>xx </a:t>
            </a:r>
            <a:r>
              <a:rPr lang="ar-IQ" b="1" dirty="0">
                <a:solidFill>
                  <a:prstClr val="black"/>
                </a:solidFill>
              </a:rPr>
              <a:t>الى حـ/ مستندات الشحن لقاء اعتمادات واردة للتصدير 146</a:t>
            </a:r>
          </a:p>
          <a:p>
            <a:pPr algn="just"/>
            <a:r>
              <a:rPr lang="ar-IQ" b="1" dirty="0">
                <a:solidFill>
                  <a:prstClr val="black"/>
                </a:solidFill>
              </a:rPr>
              <a:t>ثم يعكس القيد المتقابل الذي تم تسجيله عند فتح الاعتماد </a:t>
            </a:r>
          </a:p>
          <a:p>
            <a:pPr algn="just"/>
            <a:r>
              <a:rPr lang="en-US" b="1" dirty="0">
                <a:solidFill>
                  <a:prstClr val="black"/>
                </a:solidFill>
              </a:rPr>
              <a:t>xx </a:t>
            </a:r>
            <a:r>
              <a:rPr lang="ar-IQ" b="1" dirty="0">
                <a:solidFill>
                  <a:prstClr val="black"/>
                </a:solidFill>
              </a:rPr>
              <a:t>من حـ/ المستفيدين من الاعتمادات الواردة 295</a:t>
            </a:r>
          </a:p>
          <a:p>
            <a:pPr algn="just"/>
            <a:r>
              <a:rPr lang="ar-IQ" b="1" dirty="0">
                <a:solidFill>
                  <a:prstClr val="black"/>
                </a:solidFill>
              </a:rPr>
              <a:t>                     </a:t>
            </a:r>
            <a:r>
              <a:rPr lang="en-US" b="1" dirty="0">
                <a:solidFill>
                  <a:prstClr val="black"/>
                </a:solidFill>
              </a:rPr>
              <a:t>xx </a:t>
            </a:r>
            <a:r>
              <a:rPr lang="ar-IQ" b="1" dirty="0">
                <a:solidFill>
                  <a:prstClr val="black"/>
                </a:solidFill>
              </a:rPr>
              <a:t>الى حـ / التزامات المراسلين لقاء الاعتمادات الواردة </a:t>
            </a:r>
            <a:r>
              <a:rPr lang="ar-IQ" b="1" dirty="0" smtClean="0">
                <a:solidFill>
                  <a:prstClr val="black"/>
                </a:solidFill>
              </a:rPr>
              <a:t>195</a:t>
            </a:r>
            <a:endParaRPr lang="ar-IQ" b="1" dirty="0">
              <a:solidFill>
                <a:prstClr val="black"/>
              </a:solidFill>
            </a:endParaRPr>
          </a:p>
        </p:txBody>
      </p:sp>
    </p:spTree>
    <p:extLst>
      <p:ext uri="{BB962C8B-B14F-4D97-AF65-F5344CB8AC3E}">
        <p14:creationId xmlns:p14="http://schemas.microsoft.com/office/powerpoint/2010/main" val="423182345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88</a:t>
            </a:fld>
            <a:endParaRPr lang="ar-IQ" sz="1800" b="1" dirty="0">
              <a:solidFill>
                <a:prstClr val="black"/>
              </a:solidFill>
            </a:endParaRPr>
          </a:p>
        </p:txBody>
      </p:sp>
      <p:sp>
        <p:nvSpPr>
          <p:cNvPr id="3" name="TextBox 2"/>
          <p:cNvSpPr txBox="1"/>
          <p:nvPr/>
        </p:nvSpPr>
        <p:spPr>
          <a:xfrm>
            <a:off x="135958" y="383492"/>
            <a:ext cx="8900537" cy="7294305"/>
          </a:xfrm>
          <a:prstGeom prst="rect">
            <a:avLst/>
          </a:prstGeom>
          <a:noFill/>
        </p:spPr>
        <p:txBody>
          <a:bodyPr wrap="square" rtlCol="1">
            <a:spAutoFit/>
          </a:bodyPr>
          <a:lstStyle/>
          <a:p>
            <a:pPr algn="just"/>
            <a:r>
              <a:rPr lang="ar-IQ" b="1" dirty="0">
                <a:solidFill>
                  <a:prstClr val="black"/>
                </a:solidFill>
              </a:rPr>
              <a:t>مثال </a:t>
            </a:r>
            <a:r>
              <a:rPr lang="ar-IQ" b="1" dirty="0" smtClean="0">
                <a:solidFill>
                  <a:prstClr val="black"/>
                </a:solidFill>
              </a:rPr>
              <a:t>2</a:t>
            </a:r>
            <a:endParaRPr lang="ar-IQ" b="1" dirty="0">
              <a:solidFill>
                <a:prstClr val="black"/>
              </a:solidFill>
            </a:endParaRPr>
          </a:p>
          <a:p>
            <a:pPr algn="just"/>
            <a:r>
              <a:rPr lang="ar-IQ" b="1" dirty="0">
                <a:solidFill>
                  <a:prstClr val="black"/>
                </a:solidFill>
              </a:rPr>
              <a:t>في 1/ 7 ورد الى مصرف الرافدين الادارة العامة كتاب بفتح اعتماد مستندي من المصرف المراسل في عمان والخاص بتصدير تمور عراقية الى الخارج وبقيمة 35 مليون دينار عراقي وقد تم اتخاذ اللازم , وفي 1/ 11 استلم المصرف مستندات الشحن البضاعة من المجهز المصدر العراقي حيث قام المصرف بدفع قيمة المستندات الى المصدر العراقي بعد استيفاء عمولة قدرها 0.002 واضيف صافي المبلغ الى الحساب الجاري له المرقم 4500, وفي 5/ 11 ورد اشعار المراسل بقيد المبلغ لصالح المصرف.</a:t>
            </a:r>
          </a:p>
          <a:p>
            <a:pPr algn="just"/>
            <a:r>
              <a:rPr lang="ar-IQ" b="1" dirty="0">
                <a:solidFill>
                  <a:prstClr val="black"/>
                </a:solidFill>
              </a:rPr>
              <a:t>المطلوب تسجيل القيود المحاسبية اللازمة.</a:t>
            </a:r>
          </a:p>
          <a:p>
            <a:pPr algn="just"/>
            <a:r>
              <a:rPr lang="ar-IQ" b="1" dirty="0">
                <a:solidFill>
                  <a:prstClr val="black"/>
                </a:solidFill>
              </a:rPr>
              <a:t>الحل / </a:t>
            </a:r>
          </a:p>
          <a:p>
            <a:pPr algn="just"/>
            <a:r>
              <a:rPr lang="ar-IQ" b="1" dirty="0">
                <a:solidFill>
                  <a:prstClr val="black"/>
                </a:solidFill>
              </a:rPr>
              <a:t>1/ 7 </a:t>
            </a:r>
          </a:p>
          <a:p>
            <a:pPr algn="just"/>
            <a:r>
              <a:rPr lang="ar-IQ" b="1" dirty="0">
                <a:solidFill>
                  <a:prstClr val="black"/>
                </a:solidFill>
              </a:rPr>
              <a:t>35000000 من حـ / التزامات المراسلين لقاء الاعتمادات الواردة 195</a:t>
            </a:r>
          </a:p>
          <a:p>
            <a:pPr algn="just"/>
            <a:r>
              <a:rPr lang="ar-IQ" b="1" dirty="0">
                <a:solidFill>
                  <a:prstClr val="black"/>
                </a:solidFill>
              </a:rPr>
              <a:t>                       35000000 الى حـ / المستفيدين من الاعتمادات الواردة </a:t>
            </a:r>
            <a:r>
              <a:rPr lang="ar-IQ" b="1" dirty="0" smtClean="0">
                <a:solidFill>
                  <a:prstClr val="black"/>
                </a:solidFill>
              </a:rPr>
              <a:t>295</a:t>
            </a:r>
          </a:p>
          <a:p>
            <a:pPr algn="just"/>
            <a:r>
              <a:rPr lang="ar-IQ" b="1" dirty="0" smtClean="0">
                <a:solidFill>
                  <a:prstClr val="black"/>
                </a:solidFill>
              </a:rPr>
              <a:t>1/ </a:t>
            </a:r>
            <a:r>
              <a:rPr lang="ar-IQ" b="1" dirty="0">
                <a:solidFill>
                  <a:prstClr val="black"/>
                </a:solidFill>
              </a:rPr>
              <a:t>11  العمولة 35000000 * 0.002= 70000 دينار</a:t>
            </a:r>
          </a:p>
          <a:p>
            <a:pPr algn="just"/>
            <a:r>
              <a:rPr lang="ar-IQ" b="1" dirty="0">
                <a:solidFill>
                  <a:prstClr val="black"/>
                </a:solidFill>
              </a:rPr>
              <a:t>35.000.000 من حـ / مستندات الشحن لقاء اعتمادات واردة للتصدير 146</a:t>
            </a:r>
          </a:p>
          <a:p>
            <a:pPr algn="just"/>
            <a:r>
              <a:rPr lang="ar-IQ" b="1" dirty="0">
                <a:solidFill>
                  <a:prstClr val="black"/>
                </a:solidFill>
              </a:rPr>
              <a:t>           الى مذكورين </a:t>
            </a:r>
          </a:p>
          <a:p>
            <a:pPr algn="just"/>
            <a:r>
              <a:rPr lang="ar-IQ" b="1" dirty="0">
                <a:solidFill>
                  <a:prstClr val="black"/>
                </a:solidFill>
              </a:rPr>
              <a:t>                          70.000 حـ /عمولة الاعتمادات الواردة 4443</a:t>
            </a:r>
          </a:p>
          <a:p>
            <a:pPr algn="just"/>
            <a:r>
              <a:rPr lang="ar-IQ" b="1" dirty="0">
                <a:solidFill>
                  <a:prstClr val="black"/>
                </a:solidFill>
              </a:rPr>
              <a:t>                         34930000 حـ/ حسابات جارية  دائنة قطاع خاص 2517</a:t>
            </a:r>
          </a:p>
          <a:p>
            <a:pPr algn="just"/>
            <a:r>
              <a:rPr lang="ar-IQ" b="1" dirty="0">
                <a:solidFill>
                  <a:prstClr val="black"/>
                </a:solidFill>
              </a:rPr>
              <a:t>5/ 11 </a:t>
            </a:r>
          </a:p>
          <a:p>
            <a:pPr algn="just"/>
            <a:r>
              <a:rPr lang="ar-IQ" b="1" dirty="0">
                <a:solidFill>
                  <a:prstClr val="black"/>
                </a:solidFill>
              </a:rPr>
              <a:t>35000000 من حـ / نقد لدى المصارف الخارجية 187</a:t>
            </a:r>
          </a:p>
          <a:p>
            <a:pPr algn="just"/>
            <a:r>
              <a:rPr lang="ar-IQ" b="1" dirty="0">
                <a:solidFill>
                  <a:prstClr val="black"/>
                </a:solidFill>
              </a:rPr>
              <a:t>                            35000000 الى حـ/ مستندات الشحن لقاء اعتمادات واردة للتصدير </a:t>
            </a:r>
            <a:r>
              <a:rPr lang="ar-IQ" b="1" dirty="0" smtClean="0">
                <a:solidFill>
                  <a:prstClr val="black"/>
                </a:solidFill>
              </a:rPr>
              <a:t>146</a:t>
            </a:r>
          </a:p>
          <a:p>
            <a:pPr algn="just"/>
            <a:r>
              <a:rPr lang="ar-IQ" b="1" dirty="0">
                <a:solidFill>
                  <a:prstClr val="black"/>
                </a:solidFill>
              </a:rPr>
              <a:t>35000000 من حـ/ المستفيدين من الاعتمادات الواردة 295</a:t>
            </a:r>
          </a:p>
          <a:p>
            <a:pPr algn="just"/>
            <a:r>
              <a:rPr lang="ar-IQ" b="1" dirty="0">
                <a:solidFill>
                  <a:prstClr val="black"/>
                </a:solidFill>
              </a:rPr>
              <a:t>                         35000000 الى حـ / التزامات المراسلين لقاء الاعتمادات الواردة 195</a:t>
            </a:r>
          </a:p>
          <a:p>
            <a:pPr algn="just"/>
            <a:endParaRPr lang="ar-IQ" b="1" dirty="0">
              <a:solidFill>
                <a:prstClr val="black"/>
              </a:solidFill>
            </a:endParaRPr>
          </a:p>
          <a:p>
            <a:pPr algn="just"/>
            <a:endParaRPr lang="ar-IQ" b="1" dirty="0">
              <a:solidFill>
                <a:prstClr val="black"/>
              </a:solidFill>
            </a:endParaRPr>
          </a:p>
          <a:p>
            <a:pPr algn="just"/>
            <a:endParaRPr lang="ar-IQ" b="1" dirty="0">
              <a:solidFill>
                <a:prstClr val="black"/>
              </a:solidFill>
            </a:endParaRPr>
          </a:p>
          <a:p>
            <a:pPr algn="just"/>
            <a:endParaRPr lang="ar-IQ" b="1" dirty="0">
              <a:solidFill>
                <a:prstClr val="black"/>
              </a:solidFill>
            </a:endParaRPr>
          </a:p>
          <a:p>
            <a:pPr algn="just"/>
            <a:endParaRPr lang="ar-IQ" b="1" dirty="0">
              <a:solidFill>
                <a:prstClr val="black"/>
              </a:solidFill>
            </a:endParaRPr>
          </a:p>
        </p:txBody>
      </p:sp>
    </p:spTree>
    <p:extLst>
      <p:ext uri="{BB962C8B-B14F-4D97-AF65-F5344CB8AC3E}">
        <p14:creationId xmlns:p14="http://schemas.microsoft.com/office/powerpoint/2010/main" val="8163490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89</a:t>
            </a:fld>
            <a:endParaRPr lang="ar-IQ" sz="1800" b="1" dirty="0">
              <a:solidFill>
                <a:prstClr val="black"/>
              </a:solidFill>
            </a:endParaRPr>
          </a:p>
        </p:txBody>
      </p:sp>
      <p:sp>
        <p:nvSpPr>
          <p:cNvPr id="2" name="TextBox 1"/>
          <p:cNvSpPr txBox="1"/>
          <p:nvPr/>
        </p:nvSpPr>
        <p:spPr>
          <a:xfrm>
            <a:off x="107504" y="26531"/>
            <a:ext cx="8784976" cy="1384995"/>
          </a:xfrm>
          <a:prstGeom prst="rect">
            <a:avLst/>
          </a:prstGeom>
          <a:noFill/>
        </p:spPr>
        <p:txBody>
          <a:bodyPr wrap="square" rtlCol="1">
            <a:spAutoFit/>
          </a:bodyPr>
          <a:lstStyle/>
          <a:p>
            <a:r>
              <a:rPr lang="ar-IQ" sz="2800" b="1" u="sng" dirty="0" smtClean="0">
                <a:solidFill>
                  <a:srgbClr val="FF0000"/>
                </a:solidFill>
                <a:cs typeface="PT Bold Heading" pitchFamily="2" charset="-78"/>
              </a:rPr>
              <a:t>تمارين </a:t>
            </a:r>
          </a:p>
          <a:p>
            <a:endParaRPr lang="ar-IQ" sz="2800" b="1" u="sng" dirty="0">
              <a:solidFill>
                <a:srgbClr val="FF0000"/>
              </a:solidFill>
              <a:cs typeface="PT Bold Heading" pitchFamily="2" charset="-78"/>
            </a:endParaRPr>
          </a:p>
          <a:p>
            <a:endParaRPr lang="en-US" sz="2800" u="sng" dirty="0">
              <a:solidFill>
                <a:srgbClr val="FF0000"/>
              </a:solidFill>
              <a:cs typeface="PT Bold Heading" pitchFamily="2" charset="-78"/>
            </a:endParaRPr>
          </a:p>
        </p:txBody>
      </p:sp>
      <p:sp>
        <p:nvSpPr>
          <p:cNvPr id="3" name="TextBox 2"/>
          <p:cNvSpPr txBox="1"/>
          <p:nvPr/>
        </p:nvSpPr>
        <p:spPr>
          <a:xfrm>
            <a:off x="107504" y="548680"/>
            <a:ext cx="8640960" cy="4234172"/>
          </a:xfrm>
          <a:prstGeom prst="rect">
            <a:avLst/>
          </a:prstGeom>
          <a:noFill/>
        </p:spPr>
        <p:txBody>
          <a:bodyPr wrap="square" rtlCol="1">
            <a:spAutoFit/>
          </a:bodyPr>
          <a:lstStyle/>
          <a:p>
            <a:pPr>
              <a:lnSpc>
                <a:spcPct val="115000"/>
              </a:lnSpc>
              <a:spcAft>
                <a:spcPts val="1000"/>
              </a:spcAft>
            </a:pPr>
            <a:r>
              <a:rPr lang="ar-IQ" b="1" dirty="0">
                <a:solidFill>
                  <a:prstClr val="black"/>
                </a:solidFill>
                <a:ea typeface="Calibri"/>
                <a:cs typeface="Times New Roman"/>
              </a:rPr>
              <a:t>تمرين </a:t>
            </a:r>
            <a:r>
              <a:rPr lang="ar-IQ" b="1" dirty="0" smtClean="0">
                <a:solidFill>
                  <a:prstClr val="black"/>
                </a:solidFill>
                <a:ea typeface="Calibri"/>
                <a:cs typeface="Times New Roman"/>
              </a:rPr>
              <a:t>1</a:t>
            </a:r>
            <a:endParaRPr lang="en-US" sz="1400" dirty="0">
              <a:solidFill>
                <a:prstClr val="black"/>
              </a:solidFill>
              <a:ea typeface="Calibri"/>
              <a:cs typeface="Arial"/>
            </a:endParaRPr>
          </a:p>
          <a:p>
            <a:pPr marL="342900" indent="-342900" algn="just">
              <a:lnSpc>
                <a:spcPct val="150000"/>
              </a:lnSpc>
              <a:buFont typeface="Wingdings" pitchFamily="2" charset="2"/>
              <a:buChar char="q"/>
            </a:pPr>
            <a:r>
              <a:rPr lang="ar-IQ" b="1" dirty="0">
                <a:solidFill>
                  <a:prstClr val="black"/>
                </a:solidFill>
                <a:ea typeface="Calibri"/>
                <a:cs typeface="Times New Roman"/>
              </a:rPr>
              <a:t>1</a:t>
            </a:r>
            <a:r>
              <a:rPr lang="en-US" b="1" dirty="0">
                <a:solidFill>
                  <a:prstClr val="black"/>
                </a:solidFill>
                <a:latin typeface="Times New Roman"/>
                <a:ea typeface="Calibri"/>
                <a:cs typeface="Arial"/>
              </a:rPr>
              <a:t>/</a:t>
            </a:r>
            <a:r>
              <a:rPr lang="ar-IQ" b="1" dirty="0">
                <a:solidFill>
                  <a:prstClr val="black"/>
                </a:solidFill>
                <a:ea typeface="Calibri"/>
                <a:cs typeface="Times New Roman"/>
              </a:rPr>
              <a:t> 6 طلب المستورد ( شركة  الامواج التجارية) احدى شركات القطاع الخاص من مصرف الرشيد الادارة العامة لفتح اعتماد مستندي مبلغه 3.000.000 دينار عراقي ولمدة 4 اشهر وقد تم فتح الاعتماد وتم استيفاء المبالغ الاتية من الحساب الجاري الدائن للمستورد ( 25%  تأمينات , 2500 دينار عمولة, 100 اجور بريد.</a:t>
            </a:r>
            <a:endParaRPr lang="en-US" sz="1400" dirty="0">
              <a:solidFill>
                <a:prstClr val="black"/>
              </a:solidFill>
              <a:ea typeface="Calibri"/>
              <a:cs typeface="Arial"/>
            </a:endParaRPr>
          </a:p>
          <a:p>
            <a:pPr marL="342900" indent="-342900" algn="just">
              <a:lnSpc>
                <a:spcPct val="150000"/>
              </a:lnSpc>
              <a:buFont typeface="Wingdings" pitchFamily="2" charset="2"/>
              <a:buChar char="q"/>
            </a:pPr>
            <a:r>
              <a:rPr lang="ar-IQ" b="1" dirty="0">
                <a:solidFill>
                  <a:prstClr val="black"/>
                </a:solidFill>
                <a:ea typeface="Calibri"/>
                <a:cs typeface="Times New Roman"/>
              </a:rPr>
              <a:t>في 15</a:t>
            </a:r>
            <a:r>
              <a:rPr lang="en-US" b="1" dirty="0">
                <a:solidFill>
                  <a:prstClr val="black"/>
                </a:solidFill>
                <a:latin typeface="Times New Roman"/>
                <a:ea typeface="Calibri"/>
                <a:cs typeface="Arial"/>
              </a:rPr>
              <a:t>/</a:t>
            </a:r>
            <a:r>
              <a:rPr lang="ar-IQ" b="1" dirty="0">
                <a:solidFill>
                  <a:prstClr val="black"/>
                </a:solidFill>
                <a:ea typeface="Calibri"/>
                <a:cs typeface="Times New Roman"/>
              </a:rPr>
              <a:t> 6 طلب المستورد ( شركة الامواج التجارية) زيادة مبلغ الاعتماد 1.000.000 دينار  واستوفى المصرف عمولة 25% واجور بريد 100 دينار وعمولة 2500 دينار.</a:t>
            </a:r>
            <a:endParaRPr lang="en-US" sz="1400" dirty="0">
              <a:solidFill>
                <a:prstClr val="black"/>
              </a:solidFill>
              <a:ea typeface="Calibri"/>
              <a:cs typeface="Arial"/>
            </a:endParaRPr>
          </a:p>
          <a:p>
            <a:pPr marL="342900" indent="-342900" algn="just">
              <a:lnSpc>
                <a:spcPct val="150000"/>
              </a:lnSpc>
              <a:buFont typeface="Wingdings" pitchFamily="2" charset="2"/>
              <a:buChar char="q"/>
            </a:pPr>
            <a:r>
              <a:rPr lang="ar-IQ" b="1" dirty="0">
                <a:solidFill>
                  <a:prstClr val="black"/>
                </a:solidFill>
                <a:ea typeface="Calibri"/>
                <a:cs typeface="Times New Roman"/>
              </a:rPr>
              <a:t>1</a:t>
            </a:r>
            <a:r>
              <a:rPr lang="en-US" b="1" dirty="0">
                <a:solidFill>
                  <a:prstClr val="black"/>
                </a:solidFill>
                <a:latin typeface="Times New Roman"/>
                <a:ea typeface="Calibri"/>
                <a:cs typeface="Arial"/>
              </a:rPr>
              <a:t>/</a:t>
            </a:r>
            <a:r>
              <a:rPr lang="ar-IQ" b="1" dirty="0">
                <a:solidFill>
                  <a:prstClr val="black"/>
                </a:solidFill>
                <a:ea typeface="Calibri"/>
                <a:cs typeface="Times New Roman"/>
              </a:rPr>
              <a:t> 10 وردت مستندات شحن البضاعة المستوردة بقيمة 4.000.000 دينار مع اشعار من المراسل بقيمة المبلغ على حسابات المصرف لديه.</a:t>
            </a:r>
            <a:endParaRPr lang="en-US" sz="1400" dirty="0">
              <a:solidFill>
                <a:prstClr val="black"/>
              </a:solidFill>
              <a:ea typeface="Calibri"/>
              <a:cs typeface="Arial"/>
            </a:endParaRPr>
          </a:p>
          <a:p>
            <a:pPr marL="342900" indent="-342900" algn="just">
              <a:lnSpc>
                <a:spcPct val="150000"/>
              </a:lnSpc>
              <a:buFont typeface="Wingdings" pitchFamily="2" charset="2"/>
              <a:buChar char="q"/>
            </a:pPr>
            <a:r>
              <a:rPr lang="ar-IQ" b="1" dirty="0">
                <a:solidFill>
                  <a:prstClr val="black"/>
                </a:solidFill>
                <a:ea typeface="Calibri"/>
                <a:cs typeface="Times New Roman"/>
              </a:rPr>
              <a:t>في 5</a:t>
            </a:r>
            <a:r>
              <a:rPr lang="en-US" b="1" dirty="0">
                <a:solidFill>
                  <a:prstClr val="black"/>
                </a:solidFill>
                <a:latin typeface="Times New Roman"/>
                <a:ea typeface="Calibri"/>
                <a:cs typeface="Arial"/>
              </a:rPr>
              <a:t>/</a:t>
            </a:r>
            <a:r>
              <a:rPr lang="ar-IQ" b="1" dirty="0">
                <a:solidFill>
                  <a:prstClr val="black"/>
                </a:solidFill>
                <a:ea typeface="Calibri"/>
                <a:cs typeface="Times New Roman"/>
              </a:rPr>
              <a:t> 10 راجع المستورد (شركة الامواج التجارية) المصرف وتم تخليص مستندات الشحن </a:t>
            </a:r>
            <a:r>
              <a:rPr lang="ar-IQ" b="1" dirty="0" smtClean="0">
                <a:solidFill>
                  <a:prstClr val="black"/>
                </a:solidFill>
                <a:ea typeface="Calibri"/>
                <a:cs typeface="Times New Roman"/>
              </a:rPr>
              <a:t>.</a:t>
            </a:r>
            <a:endParaRPr lang="ar-IQ" sz="1400" dirty="0" smtClean="0">
              <a:solidFill>
                <a:prstClr val="black"/>
              </a:solidFill>
              <a:ea typeface="Calibri"/>
            </a:endParaRPr>
          </a:p>
          <a:p>
            <a:pPr marL="342900" indent="-342900" algn="just">
              <a:lnSpc>
                <a:spcPct val="150000"/>
              </a:lnSpc>
              <a:buFont typeface="Wingdings" pitchFamily="2" charset="2"/>
              <a:buChar char="q"/>
            </a:pPr>
            <a:r>
              <a:rPr lang="ar-IQ" b="1" dirty="0" smtClean="0">
                <a:solidFill>
                  <a:prstClr val="black"/>
                </a:solidFill>
                <a:ea typeface="Calibri"/>
                <a:cs typeface="Times New Roman"/>
              </a:rPr>
              <a:t>المطلوب </a:t>
            </a:r>
            <a:r>
              <a:rPr lang="ar-IQ" b="1" dirty="0">
                <a:solidFill>
                  <a:prstClr val="black"/>
                </a:solidFill>
                <a:ea typeface="Calibri"/>
                <a:cs typeface="Times New Roman"/>
              </a:rPr>
              <a:t>– تسجيل قيود اليومية اللازمة في سجلات مصرف الرشيد الادارة العامة.</a:t>
            </a:r>
            <a:endParaRPr lang="en-US" sz="1400" dirty="0">
              <a:solidFill>
                <a:prstClr val="black"/>
              </a:solidFill>
              <a:ea typeface="Calibri"/>
              <a:cs typeface="Arial"/>
            </a:endParaRPr>
          </a:p>
        </p:txBody>
      </p:sp>
    </p:spTree>
    <p:extLst>
      <p:ext uri="{BB962C8B-B14F-4D97-AF65-F5344CB8AC3E}">
        <p14:creationId xmlns:p14="http://schemas.microsoft.com/office/powerpoint/2010/main" val="900626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9512" y="404664"/>
            <a:ext cx="8928992" cy="12012135"/>
          </a:xfrm>
          <a:prstGeom prst="rect">
            <a:avLst/>
          </a:prstGeom>
          <a:noFill/>
        </p:spPr>
        <p:txBody>
          <a:bodyPr wrap="square" rtlCol="1">
            <a:spAutoFit/>
          </a:bodyPr>
          <a:lstStyle/>
          <a:p>
            <a:pPr algn="ctr">
              <a:lnSpc>
                <a:spcPct val="115000"/>
              </a:lnSpc>
              <a:spcAft>
                <a:spcPts val="1000"/>
              </a:spcAft>
            </a:pPr>
            <a:r>
              <a:rPr lang="ar-IQ" sz="2400" b="1" dirty="0" smtClean="0">
                <a:solidFill>
                  <a:srgbClr val="FF0000"/>
                </a:solidFill>
                <a:ea typeface="Calibri"/>
              </a:rPr>
              <a:t>خصائص النظام المحاسبي في المصارف</a:t>
            </a:r>
          </a:p>
          <a:p>
            <a:pPr marL="342900" indent="-342900">
              <a:lnSpc>
                <a:spcPct val="115000"/>
              </a:lnSpc>
              <a:spcAft>
                <a:spcPts val="1000"/>
              </a:spcAft>
              <a:buFont typeface="Arial" pitchFamily="34" charset="0"/>
              <a:buChar char="•"/>
            </a:pPr>
            <a:r>
              <a:rPr lang="ar-IQ" sz="2000" b="1" dirty="0">
                <a:ea typeface="Calibri"/>
              </a:rPr>
              <a:t>يقوم كل قسم من أقسام البنك بتنظيم عملياته وتحديد مستنداته وكشوفاته وسجلاته المساعدة بصورة انفرادية ويتم تدقيقها .</a:t>
            </a:r>
          </a:p>
          <a:p>
            <a:pPr marL="342900" indent="-342900">
              <a:lnSpc>
                <a:spcPct val="115000"/>
              </a:lnSpc>
              <a:spcAft>
                <a:spcPts val="1000"/>
              </a:spcAft>
              <a:buFont typeface="Arial" pitchFamily="34" charset="0"/>
              <a:buChar char="•"/>
            </a:pPr>
            <a:r>
              <a:rPr lang="ar-IQ" sz="2000" b="1" dirty="0">
                <a:ea typeface="Calibri"/>
              </a:rPr>
              <a:t>يتم إثبات القيود في اليوميات المساعدة لدى كل قسم من مستندات القيد الأولى ثم تنظم ملاحق يومية ترسل لقسم المحاسبة في نفس اليوم لإجراء المطابقة .</a:t>
            </a:r>
          </a:p>
          <a:p>
            <a:pPr marL="342900" indent="-342900">
              <a:lnSpc>
                <a:spcPct val="115000"/>
              </a:lnSpc>
              <a:spcAft>
                <a:spcPts val="1000"/>
              </a:spcAft>
              <a:buFont typeface="Arial" pitchFamily="34" charset="0"/>
              <a:buChar char="•"/>
            </a:pPr>
            <a:r>
              <a:rPr lang="ar-IQ" sz="2000" b="1" dirty="0">
                <a:ea typeface="Calibri"/>
              </a:rPr>
              <a:t>إذا تبين وجود اختلاف بين المبالغ المسجلة يتم البحث عن أساب الفرو قات ومعالجتها بالتنسيق مع قسم المحاسبة بالفرع.</a:t>
            </a:r>
          </a:p>
          <a:p>
            <a:pPr marL="342900" indent="-342900">
              <a:lnSpc>
                <a:spcPct val="115000"/>
              </a:lnSpc>
              <a:spcAft>
                <a:spcPts val="1000"/>
              </a:spcAft>
              <a:buFont typeface="Arial" pitchFamily="34" charset="0"/>
              <a:buChar char="•"/>
            </a:pPr>
            <a:r>
              <a:rPr lang="ar-IQ" sz="2000" b="1" dirty="0">
                <a:ea typeface="Calibri"/>
              </a:rPr>
              <a:t>يمسك كل قسم كل حسب اختصاصه حسابات الأستاذ المساعد للعمليات.</a:t>
            </a:r>
          </a:p>
          <a:p>
            <a:pPr marL="342900" indent="-342900">
              <a:lnSpc>
                <a:spcPct val="115000"/>
              </a:lnSpc>
              <a:spcAft>
                <a:spcPts val="1000"/>
              </a:spcAft>
              <a:buFont typeface="Arial" pitchFamily="34" charset="0"/>
              <a:buChar char="•"/>
            </a:pPr>
            <a:r>
              <a:rPr lang="ar-IQ" sz="2000" b="1" dirty="0">
                <a:ea typeface="Calibri"/>
              </a:rPr>
              <a:t>يقوم قسم المحاسبة في كل فرع بإعداد ميزان مراجعة يومي للحسابات الرئيسية ويرسل إلى الإدارة العامة للمحاسبة بالمركز الرئيسي للبنك.</a:t>
            </a:r>
          </a:p>
          <a:p>
            <a:pPr marL="342900" indent="-342900">
              <a:lnSpc>
                <a:spcPct val="115000"/>
              </a:lnSpc>
              <a:spcAft>
                <a:spcPts val="1000"/>
              </a:spcAft>
              <a:buFont typeface="Arial" pitchFamily="34" charset="0"/>
              <a:buChar char="•"/>
            </a:pPr>
            <a:r>
              <a:rPr lang="ar-IQ" sz="2000" b="1" dirty="0">
                <a:ea typeface="Calibri"/>
              </a:rPr>
              <a:t>يكون مركز الحسابات الرئيسي (المحاسبة المركزية) بالإدارة العامة للبنك هو المركز الذي تصب فيه خلاصة الأعمـال اليومية التي ترد من الفروع، بما يمكن من إعداد ميزان المراجعة والقيد في الحسابات الإجمالية العامة واستخراج نتائج الأعمـال</a:t>
            </a:r>
            <a:r>
              <a:rPr lang="ar-IQ" sz="2400" b="1" dirty="0">
                <a:solidFill>
                  <a:srgbClr val="FF0000"/>
                </a:solidFill>
                <a:ea typeface="Calibri"/>
              </a:rPr>
              <a:t>.</a:t>
            </a:r>
          </a:p>
          <a:p>
            <a:pPr>
              <a:lnSpc>
                <a:spcPct val="115000"/>
              </a:lnSpc>
              <a:spcAft>
                <a:spcPts val="1000"/>
              </a:spcAft>
            </a:pPr>
            <a:endParaRPr lang="ar-IQ" sz="2400" b="1" dirty="0">
              <a:solidFill>
                <a:srgbClr val="FF0000"/>
              </a:solidFill>
              <a:ea typeface="Calibri"/>
            </a:endParaRPr>
          </a:p>
          <a:p>
            <a:pPr>
              <a:lnSpc>
                <a:spcPct val="115000"/>
              </a:lnSpc>
              <a:spcAft>
                <a:spcPts val="1000"/>
              </a:spcAft>
            </a:pPr>
            <a:endParaRPr lang="ar-IQ" sz="2400" b="1" dirty="0" smtClean="0">
              <a:solidFill>
                <a:srgbClr val="FF0000"/>
              </a:solidFill>
              <a:ea typeface="Calibri"/>
            </a:endParaRPr>
          </a:p>
          <a:p>
            <a:pPr>
              <a:lnSpc>
                <a:spcPct val="115000"/>
              </a:lnSpc>
              <a:spcAft>
                <a:spcPts val="1000"/>
              </a:spcAft>
            </a:pPr>
            <a:endParaRPr lang="ar-IQ" sz="2000" b="1" dirty="0">
              <a:solidFill>
                <a:prstClr val="black"/>
              </a:solidFill>
              <a:ea typeface="Calibri"/>
            </a:endParaRPr>
          </a:p>
          <a:p>
            <a:pPr>
              <a:lnSpc>
                <a:spcPct val="115000"/>
              </a:lnSpc>
              <a:spcAft>
                <a:spcPts val="1000"/>
              </a:spcAft>
            </a:pPr>
            <a:endParaRPr lang="ar-IQ" sz="20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ar-IQ" sz="2800" b="1" dirty="0" smtClean="0">
              <a:solidFill>
                <a:srgbClr val="FF0000"/>
              </a:solidFill>
              <a:ea typeface="Calibri"/>
            </a:endParaRPr>
          </a:p>
          <a:p>
            <a:pPr algn="ctr">
              <a:lnSpc>
                <a:spcPct val="115000"/>
              </a:lnSpc>
              <a:spcAft>
                <a:spcPts val="1000"/>
              </a:spcAft>
            </a:pPr>
            <a:endParaRPr lang="ar-IQ" sz="2800" b="1" dirty="0">
              <a:solidFill>
                <a:srgbClr val="FF0000"/>
              </a:solidFill>
              <a:ea typeface="Calibri"/>
            </a:endParaRPr>
          </a:p>
          <a:p>
            <a:pPr algn="ctr">
              <a:lnSpc>
                <a:spcPct val="115000"/>
              </a:lnSpc>
              <a:spcAft>
                <a:spcPts val="1000"/>
              </a:spcAft>
            </a:pPr>
            <a:endParaRPr lang="en-US" sz="2800" b="1" dirty="0">
              <a:solidFill>
                <a:srgbClr val="FF0000"/>
              </a:solidFill>
              <a:ea typeface="Calibri"/>
              <a:cs typeface="Arial"/>
            </a:endParaRPr>
          </a:p>
        </p:txBody>
      </p:sp>
      <p:sp>
        <p:nvSpPr>
          <p:cNvPr id="11" name="Footer Placeholder 10"/>
          <p:cNvSpPr>
            <a:spLocks noGrp="1"/>
          </p:cNvSpPr>
          <p:nvPr>
            <p:ph type="ftr" sz="quarter" idx="11"/>
          </p:nvPr>
        </p:nvSpPr>
        <p:spPr>
          <a:xfrm>
            <a:off x="618274" y="6430476"/>
            <a:ext cx="2895600"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12" name="Slide Number Placeholder 11"/>
          <p:cNvSpPr>
            <a:spLocks noGrp="1"/>
          </p:cNvSpPr>
          <p:nvPr>
            <p:ph type="sldNum" sz="quarter" idx="12"/>
          </p:nvPr>
        </p:nvSpPr>
        <p:spPr>
          <a:xfrm>
            <a:off x="4932040" y="6430476"/>
            <a:ext cx="2133600" cy="365125"/>
          </a:xfrm>
        </p:spPr>
        <p:txBody>
          <a:bodyPr/>
          <a:lstStyle/>
          <a:p>
            <a:pPr algn="ctr"/>
            <a:fld id="{F7233229-3CF6-463C-8A0A-1D47573CA7E8}" type="slidenum">
              <a:rPr lang="ar-IQ" sz="1800" b="1" smtClean="0">
                <a:solidFill>
                  <a:prstClr val="black"/>
                </a:solidFill>
              </a:rPr>
              <a:pPr algn="ctr"/>
              <a:t>9</a:t>
            </a:fld>
            <a:endParaRPr lang="ar-IQ" sz="1800" b="1" dirty="0">
              <a:solidFill>
                <a:prstClr val="black"/>
              </a:solidFill>
            </a:endParaRPr>
          </a:p>
        </p:txBody>
      </p:sp>
    </p:spTree>
    <p:extLst>
      <p:ext uri="{BB962C8B-B14F-4D97-AF65-F5344CB8AC3E}">
        <p14:creationId xmlns:p14="http://schemas.microsoft.com/office/powerpoint/2010/main" val="18246463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90</a:t>
            </a:fld>
            <a:endParaRPr lang="ar-IQ" sz="1800" b="1" dirty="0">
              <a:solidFill>
                <a:prstClr val="black"/>
              </a:solidFill>
            </a:endParaRPr>
          </a:p>
        </p:txBody>
      </p:sp>
      <p:sp>
        <p:nvSpPr>
          <p:cNvPr id="3" name="TextBox 2"/>
          <p:cNvSpPr txBox="1"/>
          <p:nvPr/>
        </p:nvSpPr>
        <p:spPr>
          <a:xfrm>
            <a:off x="135958" y="383492"/>
            <a:ext cx="8900537" cy="5909310"/>
          </a:xfrm>
          <a:prstGeom prst="rect">
            <a:avLst/>
          </a:prstGeom>
          <a:noFill/>
        </p:spPr>
        <p:txBody>
          <a:bodyPr wrap="square" rtlCol="1">
            <a:spAutoFit/>
          </a:bodyPr>
          <a:lstStyle/>
          <a:p>
            <a:pPr algn="just">
              <a:lnSpc>
                <a:spcPct val="200000"/>
              </a:lnSpc>
            </a:pPr>
            <a:r>
              <a:rPr lang="ar-IQ" b="1" dirty="0">
                <a:solidFill>
                  <a:prstClr val="black"/>
                </a:solidFill>
              </a:rPr>
              <a:t>تمرين </a:t>
            </a:r>
            <a:r>
              <a:rPr lang="ar-IQ" b="1" dirty="0" smtClean="0">
                <a:solidFill>
                  <a:prstClr val="black"/>
                </a:solidFill>
              </a:rPr>
              <a:t>3 </a:t>
            </a:r>
            <a:endParaRPr lang="ar-IQ" b="1" dirty="0">
              <a:solidFill>
                <a:prstClr val="black"/>
              </a:solidFill>
            </a:endParaRP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1  / 7 ورد الى مصرف الرافدين الادارة العامة كتاب بفتح اعتماد من المراسل في لندن والخاص بتصدير بضائع الى المستورد في لندن وبعد التأكد من صحة الاعتماد البلغ قيمته  3.500.000 دينار وقد اجري اللازم.</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1/ 11 استلم المصرف المستندات الخاصة بشحن البضاعة من المصدر العراقي والبلغة 3500000 دينار وقد قام المصرف بدفع قيمة  المستندات الى المصدر بعد استقطاع عمولة 3000 دينار وتم اضافة صافي المبلغ الى الحساب الجاري الدائن له.</a:t>
            </a:r>
          </a:p>
          <a:p>
            <a:pPr marL="285750" indent="-285750" algn="just">
              <a:lnSpc>
                <a:spcPct val="200000"/>
              </a:lnSpc>
              <a:buFont typeface="Wingdings" pitchFamily="2" charset="2"/>
              <a:buChar char="q"/>
            </a:pPr>
            <a:r>
              <a:rPr lang="ar-IQ" b="1" dirty="0" smtClean="0">
                <a:solidFill>
                  <a:prstClr val="black"/>
                </a:solidFill>
              </a:rPr>
              <a:t>في </a:t>
            </a:r>
            <a:r>
              <a:rPr lang="ar-IQ" b="1" dirty="0">
                <a:solidFill>
                  <a:prstClr val="black"/>
                </a:solidFill>
              </a:rPr>
              <a:t>5/ 11 ورد اشعار المراسل بقيد المبلغ لصالح حساب المصرف لديه</a:t>
            </a:r>
          </a:p>
          <a:p>
            <a:pPr marL="285750" indent="-285750" algn="just">
              <a:lnSpc>
                <a:spcPct val="200000"/>
              </a:lnSpc>
              <a:buFont typeface="Wingdings" pitchFamily="2" charset="2"/>
              <a:buChar char="q"/>
            </a:pPr>
            <a:r>
              <a:rPr lang="ar-IQ" b="1" dirty="0">
                <a:solidFill>
                  <a:prstClr val="black"/>
                </a:solidFill>
              </a:rPr>
              <a:t>المطلوب- تسجيل قيود اليومية اللازمة.</a:t>
            </a: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a:p>
            <a:pPr algn="just"/>
            <a:endParaRPr lang="ar-IQ" b="1" dirty="0">
              <a:solidFill>
                <a:prstClr val="black"/>
              </a:solidFill>
            </a:endParaRPr>
          </a:p>
        </p:txBody>
      </p:sp>
    </p:spTree>
    <p:extLst>
      <p:ext uri="{BB962C8B-B14F-4D97-AF65-F5344CB8AC3E}">
        <p14:creationId xmlns:p14="http://schemas.microsoft.com/office/powerpoint/2010/main" val="99802151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91</a:t>
            </a:fld>
            <a:endParaRPr lang="ar-IQ" sz="1800" b="1" dirty="0">
              <a:solidFill>
                <a:prstClr val="black"/>
              </a:solidFill>
            </a:endParaRPr>
          </a:p>
        </p:txBody>
      </p:sp>
      <p:sp>
        <p:nvSpPr>
          <p:cNvPr id="3" name="TextBox 2"/>
          <p:cNvSpPr txBox="1"/>
          <p:nvPr/>
        </p:nvSpPr>
        <p:spPr>
          <a:xfrm>
            <a:off x="135958" y="383492"/>
            <a:ext cx="8900537" cy="3416320"/>
          </a:xfrm>
          <a:prstGeom prst="rect">
            <a:avLst/>
          </a:prstGeom>
          <a:noFill/>
        </p:spPr>
        <p:txBody>
          <a:bodyPr wrap="square" rtlCol="1">
            <a:spAutoFit/>
          </a:bodyPr>
          <a:lstStyle/>
          <a:p>
            <a:pPr algn="just">
              <a:lnSpc>
                <a:spcPct val="200000"/>
              </a:lnSpc>
            </a:pPr>
            <a:r>
              <a:rPr lang="ar-IQ" b="1" dirty="0" smtClean="0">
                <a:solidFill>
                  <a:prstClr val="black"/>
                </a:solidFill>
              </a:rPr>
              <a:t>تمرين 4 </a:t>
            </a:r>
          </a:p>
          <a:p>
            <a:pPr algn="just">
              <a:lnSpc>
                <a:spcPct val="200000"/>
              </a:lnSpc>
            </a:pPr>
            <a:r>
              <a:rPr lang="ar-IQ" b="1" dirty="0" smtClean="0">
                <a:solidFill>
                  <a:prstClr val="black"/>
                </a:solidFill>
              </a:rPr>
              <a:t>في </a:t>
            </a:r>
            <a:r>
              <a:rPr lang="ar-IQ" b="1" dirty="0">
                <a:solidFill>
                  <a:prstClr val="black"/>
                </a:solidFill>
              </a:rPr>
              <a:t>1/ 6 طلب المستورد ( شركة الامواج التجارية ) احدى تشكيلات القطاع الخاص من مصرف الرشيد الادارة العامة فتح اعتماد مستندي مبلغه 6,000,000 11 دينار عراقي ولمدة اربعة اشهر وقد تم فتح الاعتماد وتم استيفاء المبالغ الاتية: من الحساب الجاري الدائن للمستورد (25% تأمينات , 290,000 دينار عمولة , 10,000 دينار اجور بريد , وفي تاريخ 1/ 10 وردت مستندات شحن البضاعة المستوردة  مع اشعار من المراسل بقيمة المبلغ على حسابات المصرف لديه.</a:t>
            </a:r>
          </a:p>
        </p:txBody>
      </p:sp>
    </p:spTree>
    <p:extLst>
      <p:ext uri="{BB962C8B-B14F-4D97-AF65-F5344CB8AC3E}">
        <p14:creationId xmlns:p14="http://schemas.microsoft.com/office/powerpoint/2010/main" val="306953454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92</a:t>
            </a:fld>
            <a:endParaRPr lang="ar-IQ" sz="1800" b="1" dirty="0">
              <a:solidFill>
                <a:prstClr val="black"/>
              </a:solidFill>
            </a:endParaRPr>
          </a:p>
        </p:txBody>
      </p:sp>
      <p:sp>
        <p:nvSpPr>
          <p:cNvPr id="3" name="TextBox 2"/>
          <p:cNvSpPr txBox="1"/>
          <p:nvPr/>
        </p:nvSpPr>
        <p:spPr>
          <a:xfrm>
            <a:off x="135958" y="383492"/>
            <a:ext cx="8900537" cy="4524315"/>
          </a:xfrm>
          <a:prstGeom prst="rect">
            <a:avLst/>
          </a:prstGeom>
          <a:noFill/>
        </p:spPr>
        <p:txBody>
          <a:bodyPr wrap="square" rtlCol="1">
            <a:spAutoFit/>
          </a:bodyPr>
          <a:lstStyle/>
          <a:p>
            <a:pPr algn="just">
              <a:lnSpc>
                <a:spcPct val="200000"/>
              </a:lnSpc>
            </a:pPr>
            <a:r>
              <a:rPr lang="ar-IQ" b="1" dirty="0" smtClean="0">
                <a:solidFill>
                  <a:prstClr val="black"/>
                </a:solidFill>
              </a:rPr>
              <a:t>تمرين 5</a:t>
            </a:r>
          </a:p>
          <a:p>
            <a:pPr algn="just">
              <a:lnSpc>
                <a:spcPct val="200000"/>
              </a:lnSpc>
            </a:pPr>
            <a:r>
              <a:rPr lang="ar-IQ" b="1" dirty="0">
                <a:solidFill>
                  <a:prstClr val="black"/>
                </a:solidFill>
              </a:rPr>
              <a:t>في 1/ 7 / 2017 ورد الى مصرف الرافدين الادارة العامة كتاب بفتح اعتماد مستندي من المصرف المراسل في  عمان والخاص بتصدير تمور عراقية الى الخارج وبقيمة 90,000,000 دينار عراقي وقد تم اتخاذ اللازم , وفي 1/ 11 استلم المصرف مستندات الشحن للبضاعة من المجهز المصدر العراقي حيث قام المصرف بدفع قيمة المستندات الى المصدر العراقي بعد استيفاء عمولة قدرها 0.002 واضيف صافي المبلغ الى الحساب الجاري المرقم 4466 , وفي 5/ 11 ورد اشعار المراسل بقيد المبلغ لصالح المصرف.</a:t>
            </a:r>
          </a:p>
          <a:p>
            <a:pPr algn="just">
              <a:lnSpc>
                <a:spcPct val="200000"/>
              </a:lnSpc>
            </a:pPr>
            <a:r>
              <a:rPr lang="ar-IQ" b="1" dirty="0">
                <a:solidFill>
                  <a:prstClr val="black"/>
                </a:solidFill>
              </a:rPr>
              <a:t>المطلوب- تسجيل القيود المحاسبية اللازمة في تاريخ 5/ 11.</a:t>
            </a:r>
          </a:p>
          <a:p>
            <a:pPr algn="just">
              <a:lnSpc>
                <a:spcPct val="200000"/>
              </a:lnSpc>
            </a:pPr>
            <a:endParaRPr lang="ar-IQ" b="1" dirty="0" smtClean="0">
              <a:solidFill>
                <a:prstClr val="black"/>
              </a:solidFill>
            </a:endParaRPr>
          </a:p>
        </p:txBody>
      </p:sp>
    </p:spTree>
    <p:extLst>
      <p:ext uri="{BB962C8B-B14F-4D97-AF65-F5344CB8AC3E}">
        <p14:creationId xmlns:p14="http://schemas.microsoft.com/office/powerpoint/2010/main" val="349333329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93</a:t>
            </a:fld>
            <a:endParaRPr lang="ar-IQ" sz="1800" b="1" dirty="0">
              <a:solidFill>
                <a:prstClr val="black"/>
              </a:solidFill>
            </a:endParaRPr>
          </a:p>
        </p:txBody>
      </p:sp>
      <p:sp>
        <p:nvSpPr>
          <p:cNvPr id="3" name="TextBox 2"/>
          <p:cNvSpPr txBox="1"/>
          <p:nvPr/>
        </p:nvSpPr>
        <p:spPr>
          <a:xfrm>
            <a:off x="135958" y="383492"/>
            <a:ext cx="8900537" cy="3970318"/>
          </a:xfrm>
          <a:prstGeom prst="rect">
            <a:avLst/>
          </a:prstGeom>
          <a:noFill/>
        </p:spPr>
        <p:txBody>
          <a:bodyPr wrap="square" rtlCol="1">
            <a:spAutoFit/>
          </a:bodyPr>
          <a:lstStyle/>
          <a:p>
            <a:pPr algn="just">
              <a:lnSpc>
                <a:spcPct val="200000"/>
              </a:lnSpc>
            </a:pPr>
            <a:r>
              <a:rPr lang="ar-IQ" b="1" dirty="0" smtClean="0">
                <a:solidFill>
                  <a:prstClr val="black"/>
                </a:solidFill>
              </a:rPr>
              <a:t>تمرين 5</a:t>
            </a:r>
          </a:p>
          <a:p>
            <a:pPr algn="just">
              <a:lnSpc>
                <a:spcPct val="200000"/>
              </a:lnSpc>
            </a:pPr>
            <a:r>
              <a:rPr lang="ar-IQ" b="1" dirty="0">
                <a:solidFill>
                  <a:prstClr val="black"/>
                </a:solidFill>
              </a:rPr>
              <a:t>ف</a:t>
            </a:r>
            <a:r>
              <a:rPr lang="ar-IQ" b="1" dirty="0" smtClean="0">
                <a:solidFill>
                  <a:prstClr val="black"/>
                </a:solidFill>
              </a:rPr>
              <a:t>ي </a:t>
            </a:r>
            <a:r>
              <a:rPr lang="ar-IQ" b="1" dirty="0">
                <a:solidFill>
                  <a:prstClr val="black"/>
                </a:solidFill>
              </a:rPr>
              <a:t>4/ 5 /2017 قدمت وزارة الصحة طلب بفتح اعتماد مستندي الى مصرف الرشيد الادارة العامة بمبلغ 2,000,000 دولار , 100 دينار لكل دولار , جاري رقم 6554 ولمدة ستة اشهر المصرف يتقاضى في تاريخ فتح الاعتماد مبلغ ( 50% تامينات , 0,01 عمولة , 350,000 مصاريف بريد) وفي 10/ 6 طلب المستورد زيادة مبلغ الاعتماد 50 مليون دينار لغرض استيراد اجهزة طبية وادوية حيث استوفى المصرف نفس النسب بالنسبة </a:t>
            </a:r>
            <a:r>
              <a:rPr lang="ar-IQ" b="1" dirty="0" err="1">
                <a:solidFill>
                  <a:prstClr val="black"/>
                </a:solidFill>
              </a:rPr>
              <a:t>للتامينات</a:t>
            </a:r>
            <a:r>
              <a:rPr lang="ar-IQ" b="1" dirty="0">
                <a:solidFill>
                  <a:prstClr val="black"/>
                </a:solidFill>
              </a:rPr>
              <a:t> , العمولة 0,01 , مصاريف بريد 0,002 على ان يتم الاستيراد من تركيا وبالتحديد بالدولار.</a:t>
            </a:r>
          </a:p>
          <a:p>
            <a:pPr algn="just">
              <a:lnSpc>
                <a:spcPct val="200000"/>
              </a:lnSpc>
            </a:pPr>
            <a:r>
              <a:rPr lang="ar-IQ" b="1" dirty="0">
                <a:solidFill>
                  <a:prstClr val="black"/>
                </a:solidFill>
              </a:rPr>
              <a:t>المطلوب- تسجيل القيود المحاسبية اللازمة بتاريخ 10/ 6/ </a:t>
            </a:r>
            <a:r>
              <a:rPr lang="ar-IQ" b="1" dirty="0" smtClean="0">
                <a:solidFill>
                  <a:prstClr val="black"/>
                </a:solidFill>
              </a:rPr>
              <a:t>2017</a:t>
            </a:r>
            <a:endParaRPr lang="ar-IQ" b="1" dirty="0">
              <a:solidFill>
                <a:prstClr val="black"/>
              </a:solidFill>
            </a:endParaRPr>
          </a:p>
        </p:txBody>
      </p:sp>
    </p:spTree>
    <p:extLst>
      <p:ext uri="{BB962C8B-B14F-4D97-AF65-F5344CB8AC3E}">
        <p14:creationId xmlns:p14="http://schemas.microsoft.com/office/powerpoint/2010/main" val="391603891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2130426"/>
            <a:ext cx="7772400" cy="1470025"/>
          </a:xfrm>
        </p:spPr>
        <p:txBody>
          <a:bodyPr/>
          <a:lstStyle/>
          <a:p>
            <a:pPr eaLnBrk="1" hangingPunct="1"/>
            <a:endParaRPr lang="ar-SA" smtClean="0">
              <a:solidFill>
                <a:srgbClr val="376092"/>
              </a:solidFill>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smtClean="0">
              <a:cs typeface="+mn-cs"/>
            </a:endParaRPr>
          </a:p>
        </p:txBody>
      </p:sp>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6" name="Rectangle 5"/>
          <p:cNvSpPr/>
          <p:nvPr/>
        </p:nvSpPr>
        <p:spPr>
          <a:xfrm>
            <a:off x="0" y="-228600"/>
            <a:ext cx="9144000" cy="3429000"/>
          </a:xfrm>
          <a:prstGeom prst="rect">
            <a:avLst/>
          </a:prstGeom>
          <a:solidFill>
            <a:srgbClr val="BD13B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solidFill>
                <a:prstClr val="white"/>
              </a:solidFill>
            </a:endParaRPr>
          </a:p>
        </p:txBody>
      </p:sp>
      <p:sp>
        <p:nvSpPr>
          <p:cNvPr id="11" name="Freeform 10"/>
          <p:cNvSpPr/>
          <p:nvPr/>
        </p:nvSpPr>
        <p:spPr>
          <a:xfrm>
            <a:off x="0" y="2667000"/>
            <a:ext cx="5622681"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solidFill>
                <a:prstClr val="white"/>
              </a:solidFill>
            </a:endParaRPr>
          </a:p>
        </p:txBody>
      </p:sp>
      <p:sp>
        <p:nvSpPr>
          <p:cNvPr id="5130" name="Title 1"/>
          <p:cNvSpPr txBox="1">
            <a:spLocks/>
          </p:cNvSpPr>
          <p:nvPr/>
        </p:nvSpPr>
        <p:spPr bwMode="auto">
          <a:xfrm>
            <a:off x="351692" y="3200400"/>
            <a:ext cx="5483217" cy="2590800"/>
          </a:xfrm>
          <a:prstGeom prst="rect">
            <a:avLst/>
          </a:prstGeom>
          <a:noFill/>
          <a:ln w="9525">
            <a:noFill/>
            <a:miter lim="800000"/>
            <a:headEnd/>
            <a:tailEnd/>
          </a:ln>
        </p:spPr>
        <p:txBody>
          <a:bodyPr anchor="ctr"/>
          <a:lstStyle/>
          <a:p>
            <a:pPr algn="ctr"/>
            <a:r>
              <a:rPr lang="ar-IQ" sz="3700" b="1" dirty="0" smtClean="0">
                <a:solidFill>
                  <a:srgbClr val="BD13B1"/>
                </a:solidFill>
                <a:latin typeface="AYM Wadiy S_U normal."/>
                <a:cs typeface="PT Bold Heading" pitchFamily="2" charset="-78"/>
              </a:rPr>
              <a:t>المحاضرة الثامنة</a:t>
            </a:r>
            <a:endParaRPr lang="ar-SA" sz="3700" b="1" dirty="0" smtClean="0">
              <a:solidFill>
                <a:srgbClr val="BD13B1"/>
              </a:solidFill>
              <a:latin typeface="AYM Wadiy S_U normal."/>
              <a:cs typeface="PT Bold Heading" pitchFamily="2" charset="-78"/>
            </a:endParaRPr>
          </a:p>
          <a:p>
            <a:pPr algn="ctr"/>
            <a:r>
              <a:rPr lang="ar-IQ" sz="2800" b="1" dirty="0" smtClean="0">
                <a:solidFill>
                  <a:srgbClr val="BD13B1"/>
                </a:solidFill>
                <a:cs typeface="PT Bold Heading" pitchFamily="2" charset="-78"/>
              </a:rPr>
              <a:t>خطابات الضمان</a:t>
            </a:r>
            <a:endParaRPr lang="en-US" sz="2800" b="1" dirty="0">
              <a:solidFill>
                <a:srgbClr val="BD13B1"/>
              </a:solidFill>
              <a:cs typeface="PT Bold Heading" pitchFamily="2" charset="-78"/>
            </a:endParaRPr>
          </a:p>
        </p:txBody>
      </p:sp>
      <p:sp>
        <p:nvSpPr>
          <p:cNvPr id="5131" name="Slide Number Placeholder 10"/>
          <p:cNvSpPr txBox="1">
            <a:spLocks/>
          </p:cNvSpPr>
          <p:nvPr/>
        </p:nvSpPr>
        <p:spPr bwMode="auto">
          <a:xfrm>
            <a:off x="351692" y="6405564"/>
            <a:ext cx="2133600" cy="365125"/>
          </a:xfrm>
          <a:prstGeom prst="rect">
            <a:avLst/>
          </a:prstGeom>
          <a:noFill/>
          <a:ln w="9525">
            <a:noFill/>
            <a:miter lim="800000"/>
            <a:headEnd/>
            <a:tailEnd/>
          </a:ln>
        </p:spPr>
        <p:txBody>
          <a:bodyPr anchor="ctr"/>
          <a:lstStyle/>
          <a:p>
            <a:pPr rtl="0"/>
            <a:fld id="{BD304080-26AE-472C-BC30-C39120F3D8A0}" type="slidenum">
              <a:rPr lang="ar-SA" sz="1200">
                <a:solidFill>
                  <a:prstClr val="white"/>
                </a:solidFill>
              </a:rPr>
              <a:pPr rtl="0"/>
              <a:t>94</a:t>
            </a:fld>
            <a:endParaRPr lang="en-US" sz="1200" dirty="0">
              <a:solidFill>
                <a:prstClr val="white"/>
              </a:solidFill>
            </a:endParaRPr>
          </a:p>
        </p:txBody>
      </p:sp>
      <p:sp>
        <p:nvSpPr>
          <p:cNvPr id="4" name="Slide Number Placeholder 3"/>
          <p:cNvSpPr>
            <a:spLocks noGrp="1"/>
          </p:cNvSpPr>
          <p:nvPr>
            <p:ph type="sldNum" sz="quarter" idx="12"/>
          </p:nvPr>
        </p:nvSpPr>
        <p:spPr>
          <a:xfrm>
            <a:off x="3505200" y="6405563"/>
            <a:ext cx="2133600" cy="365125"/>
          </a:xfrm>
        </p:spPr>
        <p:txBody>
          <a:bodyPr/>
          <a:lstStyle/>
          <a:p>
            <a:fld id="{F7233229-3CF6-463C-8A0A-1D47573CA7E8}" type="slidenum">
              <a:rPr lang="ar-IQ" sz="1800" b="1" smtClean="0">
                <a:solidFill>
                  <a:prstClr val="black"/>
                </a:solidFill>
              </a:rPr>
              <a:pPr/>
              <a:t>94</a:t>
            </a:fld>
            <a:endParaRPr lang="ar-IQ" sz="1800" b="1" dirty="0">
              <a:solidFill>
                <a:prstClr val="black"/>
              </a:solidFill>
            </a:endParaRPr>
          </a:p>
        </p:txBody>
      </p:sp>
    </p:spTree>
    <p:extLst>
      <p:ext uri="{BB962C8B-B14F-4D97-AF65-F5344CB8AC3E}">
        <p14:creationId xmlns:p14="http://schemas.microsoft.com/office/powerpoint/2010/main" val="60420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95</a:t>
            </a:fld>
            <a:endParaRPr lang="ar-IQ" sz="1800" b="1" dirty="0">
              <a:solidFill>
                <a:prstClr val="black"/>
              </a:solidFill>
            </a:endParaRPr>
          </a:p>
        </p:txBody>
      </p:sp>
      <p:sp>
        <p:nvSpPr>
          <p:cNvPr id="3" name="TextBox 2"/>
          <p:cNvSpPr txBox="1"/>
          <p:nvPr/>
        </p:nvSpPr>
        <p:spPr>
          <a:xfrm>
            <a:off x="135958" y="383492"/>
            <a:ext cx="8900537" cy="7355860"/>
          </a:xfrm>
          <a:prstGeom prst="rect">
            <a:avLst/>
          </a:prstGeom>
          <a:noFill/>
        </p:spPr>
        <p:txBody>
          <a:bodyPr wrap="square" rtlCol="1">
            <a:spAutoFit/>
          </a:bodyPr>
          <a:lstStyle/>
          <a:p>
            <a:pPr algn="just">
              <a:lnSpc>
                <a:spcPct val="200000"/>
              </a:lnSpc>
            </a:pPr>
            <a:r>
              <a:rPr lang="ar-IQ" sz="2000" b="1" dirty="0" smtClean="0">
                <a:solidFill>
                  <a:srgbClr val="0070C0"/>
                </a:solidFill>
              </a:rPr>
              <a:t>أ‌-خطابات </a:t>
            </a:r>
            <a:r>
              <a:rPr lang="ar-IQ" sz="2000" b="1" dirty="0">
                <a:solidFill>
                  <a:srgbClr val="0070C0"/>
                </a:solidFill>
              </a:rPr>
              <a:t>الضمان  الداخلية :  </a:t>
            </a:r>
            <a:r>
              <a:rPr lang="ar-IQ" b="1" dirty="0">
                <a:solidFill>
                  <a:prstClr val="black"/>
                </a:solidFill>
              </a:rPr>
              <a:t>وهي التي تصدر </a:t>
            </a:r>
            <a:r>
              <a:rPr lang="ar-IQ" b="1" dirty="0" err="1">
                <a:solidFill>
                  <a:prstClr val="black"/>
                </a:solidFill>
              </a:rPr>
              <a:t>بناءا</a:t>
            </a:r>
            <a:r>
              <a:rPr lang="ar-IQ" b="1" dirty="0">
                <a:solidFill>
                  <a:prstClr val="black"/>
                </a:solidFill>
              </a:rPr>
              <a:t> على طلب داخلي لمنفعة جهة داخل البلد ويتطلب الامر عند اصدارها الالتزام بالضوابط التي تنظم عملياتها, ومن اهم الضوابط مدة خطاب الضمان اذ تنتهي مسؤولية المصرف بانتهاء مالم يتم تجديدها والغرض من خطاب الضمان.</a:t>
            </a:r>
          </a:p>
          <a:p>
            <a:pPr algn="just">
              <a:lnSpc>
                <a:spcPct val="200000"/>
              </a:lnSpc>
            </a:pPr>
            <a:r>
              <a:rPr lang="ar-IQ" b="1" dirty="0" smtClean="0">
                <a:solidFill>
                  <a:prstClr val="black"/>
                </a:solidFill>
              </a:rPr>
              <a:t>المعالجات </a:t>
            </a:r>
            <a:r>
              <a:rPr lang="ar-IQ" b="1" dirty="0">
                <a:solidFill>
                  <a:prstClr val="black"/>
                </a:solidFill>
              </a:rPr>
              <a:t>المحاسبية </a:t>
            </a:r>
          </a:p>
          <a:p>
            <a:pPr algn="just">
              <a:lnSpc>
                <a:spcPct val="200000"/>
              </a:lnSpc>
            </a:pPr>
            <a:r>
              <a:rPr lang="ar-IQ" b="1" dirty="0" smtClean="0">
                <a:solidFill>
                  <a:prstClr val="black"/>
                </a:solidFill>
              </a:rPr>
              <a:t>1)عند </a:t>
            </a:r>
            <a:r>
              <a:rPr lang="ar-IQ" b="1" dirty="0">
                <a:solidFill>
                  <a:prstClr val="black"/>
                </a:solidFill>
              </a:rPr>
              <a:t>اصدار خطاب الضمان من قبل المصرف يسجل القيد الاتي</a:t>
            </a:r>
            <a:r>
              <a:rPr lang="ar-IQ" b="1" dirty="0" smtClean="0">
                <a:solidFill>
                  <a:prstClr val="black"/>
                </a:solidFill>
              </a:rPr>
              <a:t>:</a:t>
            </a:r>
            <a:endParaRPr lang="ar-IQ" b="1" dirty="0">
              <a:solidFill>
                <a:prstClr val="black"/>
              </a:solidFill>
            </a:endParaRPr>
          </a:p>
          <a:p>
            <a:pPr algn="just">
              <a:lnSpc>
                <a:spcPct val="200000"/>
              </a:lnSpc>
            </a:pPr>
            <a:r>
              <a:rPr lang="en-US" b="1" dirty="0">
                <a:solidFill>
                  <a:prstClr val="black"/>
                </a:solidFill>
              </a:rPr>
              <a:t>xx </a:t>
            </a:r>
            <a:r>
              <a:rPr lang="ar-IQ" b="1" dirty="0">
                <a:solidFill>
                  <a:prstClr val="black"/>
                </a:solidFill>
              </a:rPr>
              <a:t>من حـ / الحسابات الجارية مدينة او دائنة حسب القطاع 143او 251 </a:t>
            </a:r>
          </a:p>
          <a:p>
            <a:pPr algn="just">
              <a:lnSpc>
                <a:spcPct val="200000"/>
              </a:lnSpc>
            </a:pPr>
            <a:r>
              <a:rPr lang="ar-IQ" b="1" dirty="0">
                <a:solidFill>
                  <a:prstClr val="black"/>
                </a:solidFill>
              </a:rPr>
              <a:t>                      الى مذكورين </a:t>
            </a:r>
          </a:p>
          <a:p>
            <a:pPr algn="just">
              <a:lnSpc>
                <a:spcPct val="200000"/>
              </a:lnSpc>
            </a:pPr>
            <a:r>
              <a:rPr lang="ar-IQ" b="1" dirty="0" smtClean="0">
                <a:solidFill>
                  <a:prstClr val="black"/>
                </a:solidFill>
              </a:rPr>
              <a:t>            </a:t>
            </a:r>
            <a:r>
              <a:rPr lang="en-US" b="1" dirty="0">
                <a:solidFill>
                  <a:prstClr val="black"/>
                </a:solidFill>
              </a:rPr>
              <a:t>xx  </a:t>
            </a:r>
            <a:r>
              <a:rPr lang="ar-IQ" b="1" dirty="0">
                <a:solidFill>
                  <a:prstClr val="black"/>
                </a:solidFill>
              </a:rPr>
              <a:t>حـ / تأمينات لقاء خطابات الضمان 2551</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حـ / عمولة خطابات الضمان الداخلية 4451</a:t>
            </a:r>
          </a:p>
          <a:p>
            <a:pPr algn="just">
              <a:lnSpc>
                <a:spcPct val="200000"/>
              </a:lnSpc>
            </a:pPr>
            <a:r>
              <a:rPr lang="ar-IQ" b="1" dirty="0">
                <a:solidFill>
                  <a:prstClr val="black"/>
                </a:solidFill>
              </a:rPr>
              <a:t>            </a:t>
            </a:r>
            <a:r>
              <a:rPr lang="ar-IQ" b="1" dirty="0" smtClean="0">
                <a:solidFill>
                  <a:prstClr val="black"/>
                </a:solidFill>
              </a:rPr>
              <a:t> </a:t>
            </a:r>
            <a:r>
              <a:rPr lang="en-US" b="1" dirty="0" smtClean="0">
                <a:solidFill>
                  <a:prstClr val="black"/>
                </a:solidFill>
              </a:rPr>
              <a:t>xx </a:t>
            </a:r>
            <a:r>
              <a:rPr lang="ar-IQ" b="1" dirty="0">
                <a:solidFill>
                  <a:prstClr val="black"/>
                </a:solidFill>
              </a:rPr>
              <a:t>حـ / رسوم الطوابع المالية المستحقة 2666</a:t>
            </a: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26172947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96</a:t>
            </a:fld>
            <a:endParaRPr lang="ar-IQ" sz="1800" b="1" dirty="0">
              <a:solidFill>
                <a:prstClr val="black"/>
              </a:solidFill>
            </a:endParaRPr>
          </a:p>
        </p:txBody>
      </p:sp>
      <p:sp>
        <p:nvSpPr>
          <p:cNvPr id="3" name="TextBox 2"/>
          <p:cNvSpPr txBox="1"/>
          <p:nvPr/>
        </p:nvSpPr>
        <p:spPr>
          <a:xfrm>
            <a:off x="135958" y="383492"/>
            <a:ext cx="8900537" cy="5632311"/>
          </a:xfrm>
          <a:prstGeom prst="rect">
            <a:avLst/>
          </a:prstGeom>
          <a:noFill/>
        </p:spPr>
        <p:txBody>
          <a:bodyPr wrap="square" rtlCol="1">
            <a:spAutoFit/>
          </a:bodyPr>
          <a:lstStyle/>
          <a:p>
            <a:pPr algn="just">
              <a:lnSpc>
                <a:spcPct val="200000"/>
              </a:lnSpc>
            </a:pPr>
            <a:r>
              <a:rPr lang="ar-IQ" b="1" dirty="0" smtClean="0">
                <a:solidFill>
                  <a:prstClr val="black"/>
                </a:solidFill>
              </a:rPr>
              <a:t>3)اما </a:t>
            </a:r>
            <a:r>
              <a:rPr lang="ar-IQ" b="1" dirty="0">
                <a:solidFill>
                  <a:prstClr val="black"/>
                </a:solidFill>
              </a:rPr>
              <a:t>اذا </a:t>
            </a:r>
            <a:r>
              <a:rPr lang="ar-IQ" b="1" dirty="0" smtClean="0">
                <a:solidFill>
                  <a:prstClr val="black"/>
                </a:solidFill>
              </a:rPr>
              <a:t>ااعيدت نسخة </a:t>
            </a:r>
            <a:r>
              <a:rPr lang="ar-IQ" b="1" dirty="0">
                <a:solidFill>
                  <a:prstClr val="black"/>
                </a:solidFill>
              </a:rPr>
              <a:t>السند الاصلي من الخطاب الى المصرف من قبل الجهة المستفيدة لانتفاء الحاجة اليه يقوم المصرف هنا بعكس القيد المتقابل   وكالاتي:</a:t>
            </a:r>
          </a:p>
          <a:p>
            <a:pPr algn="just">
              <a:lnSpc>
                <a:spcPct val="200000"/>
              </a:lnSpc>
            </a:pPr>
            <a:r>
              <a:rPr lang="en-US" b="1" dirty="0">
                <a:solidFill>
                  <a:prstClr val="black"/>
                </a:solidFill>
              </a:rPr>
              <a:t>xx </a:t>
            </a:r>
            <a:r>
              <a:rPr lang="ar-IQ" b="1" dirty="0">
                <a:solidFill>
                  <a:prstClr val="black"/>
                </a:solidFill>
              </a:rPr>
              <a:t>من حـ/  خطابات الضمان الداخلية المصدرة بعهدة المصرف 2921</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الى حـ/ التزامات العملاء لقاء خطابات الضمان الداخلية المصدرة 1921</a:t>
            </a:r>
          </a:p>
          <a:p>
            <a:pPr algn="just">
              <a:lnSpc>
                <a:spcPct val="200000"/>
              </a:lnSpc>
            </a:pPr>
            <a:r>
              <a:rPr lang="ar-IQ" b="1" dirty="0" smtClean="0">
                <a:solidFill>
                  <a:prstClr val="black"/>
                </a:solidFill>
              </a:rPr>
              <a:t>4)ويتم </a:t>
            </a:r>
            <a:r>
              <a:rPr lang="ar-IQ" b="1" dirty="0">
                <a:solidFill>
                  <a:prstClr val="black"/>
                </a:solidFill>
              </a:rPr>
              <a:t>اعادة التأمينات بموجب القيد الاتي:</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من حـ / تأمينات لقاء خطابات الضمان الداخلية 2552</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الى حـ/ الحسابات الجارية مدينة او دائنة حسب القطاع 143او 251</a:t>
            </a:r>
          </a:p>
          <a:p>
            <a:pPr algn="just">
              <a:lnSpc>
                <a:spcPct val="200000"/>
              </a:lnSpc>
            </a:pPr>
            <a:r>
              <a:rPr lang="ar-IQ" b="1" dirty="0" smtClean="0">
                <a:solidFill>
                  <a:prstClr val="black"/>
                </a:solidFill>
              </a:rPr>
              <a:t>5)وفي حالة </a:t>
            </a:r>
            <a:r>
              <a:rPr lang="ar-IQ" b="1" dirty="0">
                <a:solidFill>
                  <a:prstClr val="black"/>
                </a:solidFill>
              </a:rPr>
              <a:t>ترتب فوائد تاخييرية عن المدة التي يبقى فيها المصرف ملتزما مبين انتهاء المدة الاصلية وتاريخ الالغاء يجري القيد الاتي:</a:t>
            </a: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132537402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97</a:t>
            </a:fld>
            <a:endParaRPr lang="ar-IQ" sz="1800" b="1" dirty="0">
              <a:solidFill>
                <a:prstClr val="black"/>
              </a:solidFill>
            </a:endParaRPr>
          </a:p>
        </p:txBody>
      </p:sp>
      <p:sp>
        <p:nvSpPr>
          <p:cNvPr id="3" name="TextBox 2"/>
          <p:cNvSpPr txBox="1"/>
          <p:nvPr/>
        </p:nvSpPr>
        <p:spPr>
          <a:xfrm>
            <a:off x="135958" y="383492"/>
            <a:ext cx="8900537" cy="3970318"/>
          </a:xfrm>
          <a:prstGeom prst="rect">
            <a:avLst/>
          </a:prstGeom>
          <a:noFill/>
        </p:spPr>
        <p:txBody>
          <a:bodyPr wrap="square" rtlCol="1">
            <a:spAutoFit/>
          </a:bodyPr>
          <a:lstStyle/>
          <a:p>
            <a:pPr algn="just">
              <a:lnSpc>
                <a:spcPct val="200000"/>
              </a:lnSpc>
            </a:pPr>
            <a:r>
              <a:rPr lang="ar-IQ" b="1" dirty="0">
                <a:solidFill>
                  <a:prstClr val="black"/>
                </a:solidFill>
              </a:rPr>
              <a:t>ثم يرجع المصرف على التأمينات المستلمة عن خطابات الضمان والى الحساب الجاري للزبون الامر وهناك حالتين هما:</a:t>
            </a:r>
          </a:p>
          <a:p>
            <a:pPr algn="just">
              <a:lnSpc>
                <a:spcPct val="200000"/>
              </a:lnSpc>
            </a:pPr>
            <a:r>
              <a:rPr lang="ar-IQ" b="1" dirty="0" smtClean="0">
                <a:solidFill>
                  <a:prstClr val="black"/>
                </a:solidFill>
              </a:rPr>
              <a:t>اولا- </a:t>
            </a:r>
            <a:r>
              <a:rPr lang="ar-IQ" b="1" dirty="0">
                <a:solidFill>
                  <a:prstClr val="black"/>
                </a:solidFill>
              </a:rPr>
              <a:t>اذا كان الرصيد الجاري الدائن والمدين الى الزبون الامر كافي لتغطية قيمة الخطاب مع التأمينات السابقة يسجل القيد الاتي: </a:t>
            </a:r>
          </a:p>
          <a:p>
            <a:pPr algn="just">
              <a:lnSpc>
                <a:spcPct val="200000"/>
              </a:lnSpc>
            </a:pPr>
            <a:r>
              <a:rPr lang="ar-IQ" b="1" dirty="0" smtClean="0">
                <a:solidFill>
                  <a:prstClr val="black"/>
                </a:solidFill>
              </a:rPr>
              <a:t>   </a:t>
            </a:r>
            <a:r>
              <a:rPr lang="ar-IQ" b="1" dirty="0">
                <a:solidFill>
                  <a:prstClr val="black"/>
                </a:solidFill>
              </a:rPr>
              <a:t>من مذكورين </a:t>
            </a:r>
          </a:p>
          <a:p>
            <a:pPr algn="just">
              <a:lnSpc>
                <a:spcPct val="200000"/>
              </a:lnSpc>
            </a:pPr>
            <a:r>
              <a:rPr lang="en-US" b="1" dirty="0">
                <a:solidFill>
                  <a:prstClr val="black"/>
                </a:solidFill>
              </a:rPr>
              <a:t>xx </a:t>
            </a:r>
            <a:r>
              <a:rPr lang="ar-IQ" b="1" dirty="0">
                <a:solidFill>
                  <a:prstClr val="black"/>
                </a:solidFill>
              </a:rPr>
              <a:t>حـ/ التأمينات لقاء خطابات الضمان 255</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حـ/ الحسابات الجارية مدينة او دائنة حسب القطاع 143او 251</a:t>
            </a:r>
          </a:p>
          <a:p>
            <a:pPr algn="just">
              <a:lnSpc>
                <a:spcPct val="200000"/>
              </a:lnSpc>
            </a:pPr>
            <a:r>
              <a:rPr lang="ar-IQ" b="1" dirty="0">
                <a:solidFill>
                  <a:prstClr val="black"/>
                </a:solidFill>
              </a:rPr>
              <a:t>                               </a:t>
            </a:r>
            <a:r>
              <a:rPr lang="en-US" b="1" dirty="0">
                <a:solidFill>
                  <a:prstClr val="black"/>
                </a:solidFill>
              </a:rPr>
              <a:t>xx </a:t>
            </a:r>
            <a:r>
              <a:rPr lang="ar-IQ" b="1" dirty="0">
                <a:solidFill>
                  <a:prstClr val="black"/>
                </a:solidFill>
              </a:rPr>
              <a:t>الى حـ/  مدينو خطابات الضمان المدفوعة </a:t>
            </a:r>
            <a:r>
              <a:rPr lang="ar-IQ" b="1" dirty="0" smtClean="0">
                <a:solidFill>
                  <a:prstClr val="black"/>
                </a:solidFill>
              </a:rPr>
              <a:t>1693</a:t>
            </a:r>
            <a:endParaRPr lang="ar-IQ" b="1" dirty="0">
              <a:solidFill>
                <a:prstClr val="black"/>
              </a:solidFill>
            </a:endParaRPr>
          </a:p>
        </p:txBody>
      </p:sp>
    </p:spTree>
    <p:extLst>
      <p:ext uri="{BB962C8B-B14F-4D97-AF65-F5344CB8AC3E}">
        <p14:creationId xmlns:p14="http://schemas.microsoft.com/office/powerpoint/2010/main" val="276031452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98</a:t>
            </a:fld>
            <a:endParaRPr lang="ar-IQ" sz="1800" b="1" dirty="0">
              <a:solidFill>
                <a:prstClr val="black"/>
              </a:solidFill>
            </a:endParaRPr>
          </a:p>
        </p:txBody>
      </p:sp>
      <p:sp>
        <p:nvSpPr>
          <p:cNvPr id="3" name="TextBox 2"/>
          <p:cNvSpPr txBox="1"/>
          <p:nvPr/>
        </p:nvSpPr>
        <p:spPr>
          <a:xfrm>
            <a:off x="135958" y="383492"/>
            <a:ext cx="8900537" cy="7294305"/>
          </a:xfrm>
          <a:prstGeom prst="rect">
            <a:avLst/>
          </a:prstGeom>
          <a:noFill/>
        </p:spPr>
        <p:txBody>
          <a:bodyPr wrap="square" rtlCol="1">
            <a:spAutoFit/>
          </a:bodyPr>
          <a:lstStyle/>
          <a:p>
            <a:pPr algn="just">
              <a:lnSpc>
                <a:spcPct val="200000"/>
              </a:lnSpc>
            </a:pPr>
            <a:r>
              <a:rPr lang="ar-IQ" b="1" dirty="0">
                <a:solidFill>
                  <a:prstClr val="black"/>
                </a:solidFill>
              </a:rPr>
              <a:t>مثال </a:t>
            </a:r>
            <a:r>
              <a:rPr lang="ar-IQ" b="1" dirty="0" smtClean="0">
                <a:solidFill>
                  <a:prstClr val="black"/>
                </a:solidFill>
              </a:rPr>
              <a:t>1</a:t>
            </a:r>
            <a:endParaRPr lang="ar-IQ" b="1" dirty="0">
              <a:solidFill>
                <a:prstClr val="black"/>
              </a:solidFill>
            </a:endParaRPr>
          </a:p>
          <a:p>
            <a:pPr marL="285750" indent="-285750" algn="just">
              <a:lnSpc>
                <a:spcPct val="200000"/>
              </a:lnSpc>
              <a:buFont typeface="Wingdings" pitchFamily="2" charset="2"/>
              <a:buChar char="q"/>
            </a:pPr>
            <a:r>
              <a:rPr lang="ar-IQ" b="1" dirty="0" smtClean="0">
                <a:solidFill>
                  <a:prstClr val="black"/>
                </a:solidFill>
              </a:rPr>
              <a:t>2</a:t>
            </a:r>
            <a:r>
              <a:rPr lang="ar-IQ" b="1" dirty="0">
                <a:solidFill>
                  <a:prstClr val="black"/>
                </a:solidFill>
              </a:rPr>
              <a:t>/ 1 طلبت الشركة العراقية للاستثمارات العقارية قطاع خاص اصدار خطاب ضمان داخلي بمبلغ 50 مليون دينار عراقي من مصرف الرافدين فرع راغبة خاتون  لصالح شركة اكد  للمقاولات قطاع حكومي لتنفيذ مقاولة رست عليها واستوفى المصرف المبالغ  الاتية من الحسابات الجارية الدائنة (25% تأمينات, 10000 عمولة, 5000 رسم طابع) وفي 30/ 6 طلبت شركة اكد للمقاولات من المصرف تسديد قيمة خطاب الضمان لعدم تمكن الشركة العراقية من تنفيذ التزاماتها وقد اجري المصرف اللازم , علما ان الرصيد الجاري الدائن للشركة العراقية غير كافي لتغطية مبلغ الخطاب بحدود 2 مليون دينار عراقي.</a:t>
            </a:r>
          </a:p>
          <a:p>
            <a:pPr marL="285750" indent="-285750" algn="just">
              <a:lnSpc>
                <a:spcPct val="200000"/>
              </a:lnSpc>
              <a:buFont typeface="Wingdings" pitchFamily="2" charset="2"/>
              <a:buChar char="q"/>
            </a:pPr>
            <a:r>
              <a:rPr lang="ar-IQ" b="1" dirty="0" smtClean="0">
                <a:solidFill>
                  <a:prstClr val="black"/>
                </a:solidFill>
              </a:rPr>
              <a:t>15</a:t>
            </a:r>
            <a:r>
              <a:rPr lang="ar-IQ" b="1" dirty="0">
                <a:solidFill>
                  <a:prstClr val="black"/>
                </a:solidFill>
              </a:rPr>
              <a:t>/ 7 سددت الشركة ما بذمتها من دين الى المصرف نقدا .</a:t>
            </a:r>
          </a:p>
          <a:p>
            <a:pPr marL="285750" indent="-285750" algn="just">
              <a:lnSpc>
                <a:spcPct val="200000"/>
              </a:lnSpc>
              <a:buFont typeface="Wingdings" pitchFamily="2" charset="2"/>
              <a:buChar char="q"/>
            </a:pPr>
            <a:r>
              <a:rPr lang="ar-IQ" b="1" dirty="0" smtClean="0">
                <a:solidFill>
                  <a:prstClr val="black"/>
                </a:solidFill>
              </a:rPr>
              <a:t>30/ </a:t>
            </a:r>
            <a:r>
              <a:rPr lang="ar-IQ" b="1" dirty="0">
                <a:solidFill>
                  <a:prstClr val="black"/>
                </a:solidFill>
              </a:rPr>
              <a:t>7 اعادة شركة اكد للمقاولات نسخة السند الاصلي من خطاب الضمان الى المصرف لتنفيذ الشركة العراقية للالتزامات. </a:t>
            </a:r>
          </a:p>
          <a:p>
            <a:pPr algn="just">
              <a:lnSpc>
                <a:spcPct val="200000"/>
              </a:lnSpc>
            </a:pPr>
            <a:r>
              <a:rPr lang="ar-IQ" b="1" dirty="0" smtClean="0">
                <a:solidFill>
                  <a:prstClr val="black"/>
                </a:solidFill>
              </a:rPr>
              <a:t>المطلوب </a:t>
            </a:r>
            <a:r>
              <a:rPr lang="ar-IQ" b="1" dirty="0">
                <a:solidFill>
                  <a:prstClr val="black"/>
                </a:solidFill>
              </a:rPr>
              <a:t>– تسجيل القيود المحاسبية اللازمة للعميات اعلاه</a:t>
            </a:r>
          </a:p>
          <a:p>
            <a:pPr algn="just">
              <a:lnSpc>
                <a:spcPct val="200000"/>
              </a:lnSpc>
            </a:pPr>
            <a:endParaRPr lang="ar-IQ" b="1" dirty="0">
              <a:solidFill>
                <a:prstClr val="black"/>
              </a:solidFill>
            </a:endParaRPr>
          </a:p>
          <a:p>
            <a:pPr algn="just">
              <a:lnSpc>
                <a:spcPct val="200000"/>
              </a:lnSpc>
            </a:pPr>
            <a:endParaRPr lang="ar-IQ" b="1" dirty="0">
              <a:solidFill>
                <a:prstClr val="black"/>
              </a:solidFill>
            </a:endParaRPr>
          </a:p>
        </p:txBody>
      </p:sp>
    </p:spTree>
    <p:extLst>
      <p:ext uri="{BB962C8B-B14F-4D97-AF65-F5344CB8AC3E}">
        <p14:creationId xmlns:p14="http://schemas.microsoft.com/office/powerpoint/2010/main" val="224382733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8520" y="6381328"/>
            <a:ext cx="4248472" cy="365125"/>
          </a:xfrm>
        </p:spPr>
        <p:txBody>
          <a:bodyPr/>
          <a:lstStyle/>
          <a:p>
            <a:r>
              <a:rPr lang="ar-IQ" sz="1800" b="1" dirty="0" smtClean="0">
                <a:solidFill>
                  <a:srgbClr val="FF0000"/>
                </a:solidFill>
                <a:cs typeface="DecoType Naskh" pitchFamily="2" charset="-78"/>
              </a:rPr>
              <a:t>اعداد الدكتورة امتثال الطائي</a:t>
            </a:r>
            <a:endParaRPr lang="ar-IQ" sz="1800" b="1" dirty="0">
              <a:solidFill>
                <a:srgbClr val="FF0000"/>
              </a:solidFill>
              <a:cs typeface="DecoType Naskh" pitchFamily="2" charset="-78"/>
            </a:endParaRPr>
          </a:p>
        </p:txBody>
      </p:sp>
      <p:sp>
        <p:nvSpPr>
          <p:cNvPr id="5" name="Slide Number Placeholder 4"/>
          <p:cNvSpPr>
            <a:spLocks noGrp="1"/>
          </p:cNvSpPr>
          <p:nvPr>
            <p:ph type="sldNum" sz="quarter" idx="12"/>
          </p:nvPr>
        </p:nvSpPr>
        <p:spPr>
          <a:xfrm>
            <a:off x="4067944" y="6309320"/>
            <a:ext cx="2133600" cy="365125"/>
          </a:xfrm>
        </p:spPr>
        <p:txBody>
          <a:bodyPr/>
          <a:lstStyle/>
          <a:p>
            <a:pPr algn="ctr"/>
            <a:fld id="{F7233229-3CF6-463C-8A0A-1D47573CA7E8}" type="slidenum">
              <a:rPr lang="ar-IQ" sz="1800" b="1" smtClean="0">
                <a:solidFill>
                  <a:prstClr val="black"/>
                </a:solidFill>
              </a:rPr>
              <a:pPr algn="ctr"/>
              <a:t>99</a:t>
            </a:fld>
            <a:endParaRPr lang="ar-IQ" sz="1800" b="1" dirty="0">
              <a:solidFill>
                <a:prstClr val="black"/>
              </a:solidFill>
            </a:endParaRPr>
          </a:p>
        </p:txBody>
      </p:sp>
      <p:sp>
        <p:nvSpPr>
          <p:cNvPr id="3" name="TextBox 2"/>
          <p:cNvSpPr txBox="1"/>
          <p:nvPr/>
        </p:nvSpPr>
        <p:spPr>
          <a:xfrm>
            <a:off x="135958" y="383492"/>
            <a:ext cx="8900537" cy="6370975"/>
          </a:xfrm>
          <a:prstGeom prst="rect">
            <a:avLst/>
          </a:prstGeom>
          <a:noFill/>
        </p:spPr>
        <p:txBody>
          <a:bodyPr wrap="square" rtlCol="1">
            <a:spAutoFit/>
          </a:bodyPr>
          <a:lstStyle/>
          <a:p>
            <a:pPr algn="just">
              <a:lnSpc>
                <a:spcPct val="200000"/>
              </a:lnSpc>
            </a:pPr>
            <a:r>
              <a:rPr lang="ar-IQ" sz="1600" b="1" dirty="0">
                <a:solidFill>
                  <a:prstClr val="black"/>
                </a:solidFill>
              </a:rPr>
              <a:t>الحل/ </a:t>
            </a:r>
          </a:p>
          <a:p>
            <a:pPr algn="just">
              <a:lnSpc>
                <a:spcPct val="200000"/>
              </a:lnSpc>
            </a:pPr>
            <a:r>
              <a:rPr lang="ar-IQ" sz="1600" b="1" dirty="0">
                <a:solidFill>
                  <a:prstClr val="black"/>
                </a:solidFill>
              </a:rPr>
              <a:t>2/ 1 </a:t>
            </a:r>
          </a:p>
          <a:p>
            <a:pPr algn="just">
              <a:lnSpc>
                <a:spcPct val="200000"/>
              </a:lnSpc>
            </a:pPr>
            <a:r>
              <a:rPr lang="ar-IQ" sz="1600" b="1" dirty="0">
                <a:solidFill>
                  <a:prstClr val="black"/>
                </a:solidFill>
              </a:rPr>
              <a:t>50 مليون *25%= 12500000 دينار تأمينات</a:t>
            </a:r>
          </a:p>
          <a:p>
            <a:pPr algn="just">
              <a:lnSpc>
                <a:spcPct val="200000"/>
              </a:lnSpc>
            </a:pPr>
            <a:r>
              <a:rPr lang="ar-IQ" sz="1600" b="1" dirty="0">
                <a:solidFill>
                  <a:prstClr val="black"/>
                </a:solidFill>
              </a:rPr>
              <a:t>10000 عمولة , 5000 رسم الطابع</a:t>
            </a:r>
          </a:p>
          <a:p>
            <a:pPr algn="just">
              <a:lnSpc>
                <a:spcPct val="200000"/>
              </a:lnSpc>
            </a:pPr>
            <a:r>
              <a:rPr lang="ar-IQ" sz="1600" b="1" dirty="0">
                <a:solidFill>
                  <a:prstClr val="black"/>
                </a:solidFill>
              </a:rPr>
              <a:t>12515000 من حـ / الحسابات الجارية دائنة 2516 </a:t>
            </a:r>
          </a:p>
          <a:p>
            <a:pPr algn="just">
              <a:lnSpc>
                <a:spcPct val="200000"/>
              </a:lnSpc>
            </a:pPr>
            <a:r>
              <a:rPr lang="ar-IQ" sz="1600" b="1" dirty="0">
                <a:solidFill>
                  <a:prstClr val="black"/>
                </a:solidFill>
              </a:rPr>
              <a:t>                      الى مذكورين </a:t>
            </a:r>
          </a:p>
          <a:p>
            <a:pPr algn="just">
              <a:lnSpc>
                <a:spcPct val="200000"/>
              </a:lnSpc>
            </a:pPr>
            <a:r>
              <a:rPr lang="ar-IQ" sz="1600" b="1" dirty="0">
                <a:solidFill>
                  <a:prstClr val="black"/>
                </a:solidFill>
              </a:rPr>
              <a:t>           12500000 حـ / تأمينات لقاء خطابات الضمان 2551</a:t>
            </a:r>
          </a:p>
          <a:p>
            <a:pPr algn="just">
              <a:lnSpc>
                <a:spcPct val="200000"/>
              </a:lnSpc>
            </a:pPr>
            <a:r>
              <a:rPr lang="ar-IQ" sz="1600" b="1" dirty="0">
                <a:solidFill>
                  <a:prstClr val="black"/>
                </a:solidFill>
              </a:rPr>
              <a:t>            10000حـ / عمولة خطابات الضمان الداخلية 4451</a:t>
            </a:r>
          </a:p>
          <a:p>
            <a:pPr algn="just">
              <a:lnSpc>
                <a:spcPct val="200000"/>
              </a:lnSpc>
            </a:pPr>
            <a:r>
              <a:rPr lang="ar-IQ" sz="1600" b="1" dirty="0">
                <a:solidFill>
                  <a:prstClr val="black"/>
                </a:solidFill>
              </a:rPr>
              <a:t>              5000حـ / رسوم الطوابع المالية المستحقة 2666</a:t>
            </a:r>
          </a:p>
          <a:p>
            <a:pPr algn="just">
              <a:lnSpc>
                <a:spcPct val="200000"/>
              </a:lnSpc>
            </a:pPr>
            <a:r>
              <a:rPr lang="ar-IQ" sz="1600" b="1" dirty="0">
                <a:solidFill>
                  <a:prstClr val="black"/>
                </a:solidFill>
              </a:rPr>
              <a:t>50000000 من حـ/ التزامات العملاء لقاء خطابات الضمان الداخلية المصدرة 1921</a:t>
            </a:r>
          </a:p>
          <a:p>
            <a:pPr algn="just">
              <a:lnSpc>
                <a:spcPct val="200000"/>
              </a:lnSpc>
            </a:pPr>
            <a:r>
              <a:rPr lang="ar-IQ" sz="1600" b="1" dirty="0">
                <a:solidFill>
                  <a:prstClr val="black"/>
                </a:solidFill>
              </a:rPr>
              <a:t>                   50000000 الى حـ/  خطابات الضمان الداخلية المصدرة بعهدة المصرف 2921</a:t>
            </a:r>
          </a:p>
          <a:p>
            <a:pPr algn="just">
              <a:lnSpc>
                <a:spcPct val="200000"/>
              </a:lnSpc>
            </a:pPr>
            <a:endParaRPr lang="ar-IQ" sz="1600" b="1" dirty="0">
              <a:solidFill>
                <a:prstClr val="black"/>
              </a:solidFill>
            </a:endParaRPr>
          </a:p>
          <a:p>
            <a:pPr algn="just">
              <a:lnSpc>
                <a:spcPct val="200000"/>
              </a:lnSpc>
            </a:pPr>
            <a:endParaRPr lang="ar-IQ" sz="1200" b="1" dirty="0">
              <a:solidFill>
                <a:prstClr val="black"/>
              </a:solidFill>
            </a:endParaRPr>
          </a:p>
        </p:txBody>
      </p:sp>
    </p:spTree>
    <p:extLst>
      <p:ext uri="{BB962C8B-B14F-4D97-AF65-F5344CB8AC3E}">
        <p14:creationId xmlns:p14="http://schemas.microsoft.com/office/powerpoint/2010/main" val="2021717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10474</Words>
  <Application>Microsoft Office PowerPoint</Application>
  <PresentationFormat>On-screen Show (4:3)</PresentationFormat>
  <Paragraphs>2005</Paragraphs>
  <Slides>139</Slides>
  <Notes>118</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AL-RA'Y</cp:lastModifiedBy>
  <cp:revision>132</cp:revision>
  <dcterms:created xsi:type="dcterms:W3CDTF">2018-11-09T14:22:28Z</dcterms:created>
  <dcterms:modified xsi:type="dcterms:W3CDTF">2019-02-23T23:34:17Z</dcterms:modified>
</cp:coreProperties>
</file>