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797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366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667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325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317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543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67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655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355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642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670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B2189-2B5C-4698-94D1-DAC767294A6D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92508-1DD4-4471-B791-87F31B3C65D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364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FF0000"/>
                </a:solidFill>
              </a:rPr>
              <a:t>Lecture One</a:t>
            </a:r>
            <a:endParaRPr lang="ar-IQ" sz="7200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Philosophical Point of </a:t>
            </a:r>
            <a:r>
              <a:rPr lang="en-US" sz="4000" b="1" dirty="0" smtClean="0">
                <a:solidFill>
                  <a:srgbClr val="7030A0"/>
                </a:solidFill>
              </a:rPr>
              <a:t>View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0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l" rtl="0"/>
            <a:r>
              <a:rPr lang="en-US" b="1" u="sng" dirty="0">
                <a:solidFill>
                  <a:srgbClr val="C00000"/>
                </a:solidFill>
              </a:rPr>
              <a:t>The role of Design of </a:t>
            </a:r>
            <a:r>
              <a:rPr lang="en-US" b="1" u="sng" dirty="0" smtClean="0">
                <a:solidFill>
                  <a:srgbClr val="C00000"/>
                </a:solidFill>
              </a:rPr>
              <a:t>Experiments</a:t>
            </a:r>
          </a:p>
          <a:p>
            <a:pPr marL="0" indent="0" algn="l" rtl="0">
              <a:buNone/>
            </a:pPr>
            <a:r>
              <a:rPr lang="en-US" dirty="0"/>
              <a:t>The design of experiments is </a:t>
            </a:r>
            <a:r>
              <a:rPr lang="en-US" i="1" dirty="0"/>
              <a:t>useful to attempt to characterize the processes of science and technology</a:t>
            </a:r>
            <a:r>
              <a:rPr lang="en-US" dirty="0"/>
              <a:t>. 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l" rtl="0"/>
            <a:r>
              <a:rPr lang="en-US" b="1" u="sng" dirty="0" smtClean="0">
                <a:solidFill>
                  <a:srgbClr val="C00000"/>
                </a:solidFill>
              </a:rPr>
              <a:t>Observations</a:t>
            </a:r>
          </a:p>
          <a:p>
            <a:pPr marL="0" indent="0" algn="l" rtl="0">
              <a:buNone/>
            </a:pPr>
            <a:r>
              <a:rPr lang="en-US" dirty="0"/>
              <a:t>In science, a reaction to a portion of the world is an </a:t>
            </a:r>
            <a:r>
              <a:rPr lang="en-US" i="1" dirty="0"/>
              <a:t>observation only if that reaction can be recorded</a:t>
            </a:r>
            <a:r>
              <a:rPr lang="en-US" dirty="0"/>
              <a:t>, perhaps only in memory, or better, of course, by </a:t>
            </a:r>
            <a:r>
              <a:rPr lang="en-US" i="1" dirty="0"/>
              <a:t>actual physical recording</a:t>
            </a:r>
            <a:r>
              <a:rPr lang="en-US" dirty="0"/>
              <a:t>.</a:t>
            </a:r>
            <a:endParaRPr lang="en-US" dirty="0">
              <a:solidFill>
                <a:srgbClr val="C00000"/>
              </a:solidFill>
            </a:endParaRPr>
          </a:p>
          <a:p>
            <a:pPr algn="l" rtl="0"/>
            <a:endParaRPr lang="en-US" dirty="0">
              <a:solidFill>
                <a:srgbClr val="C00000"/>
              </a:solidFill>
            </a:endParaRPr>
          </a:p>
          <a:p>
            <a:pPr algn="l" rtl="0"/>
            <a:endParaRPr lang="ar-IQ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953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u="sng" dirty="0" smtClean="0">
                <a:solidFill>
                  <a:srgbClr val="C00000"/>
                </a:solidFill>
              </a:rPr>
              <a:t>Types </a:t>
            </a:r>
            <a:r>
              <a:rPr lang="en-US" b="1" u="sng" dirty="0">
                <a:solidFill>
                  <a:srgbClr val="C00000"/>
                </a:solidFill>
              </a:rPr>
              <a:t>of </a:t>
            </a:r>
            <a:r>
              <a:rPr lang="en-US" b="1" u="sng" dirty="0" smtClean="0">
                <a:solidFill>
                  <a:srgbClr val="C00000"/>
                </a:solidFill>
              </a:rPr>
              <a:t>observations</a:t>
            </a:r>
          </a:p>
          <a:p>
            <a:pPr marL="0" indent="0" algn="just" rtl="0">
              <a:buNone/>
            </a:pPr>
            <a:r>
              <a:rPr lang="en-US" dirty="0" smtClean="0"/>
              <a:t>1- The </a:t>
            </a:r>
            <a:r>
              <a:rPr lang="en-US" dirty="0"/>
              <a:t>first </a:t>
            </a:r>
            <a:r>
              <a:rPr lang="en-US" dirty="0" smtClean="0"/>
              <a:t>type consists </a:t>
            </a:r>
            <a:r>
              <a:rPr lang="en-US" dirty="0"/>
              <a:t>of placing an observation of an object of observation in </a:t>
            </a:r>
            <a:r>
              <a:rPr lang="en-US" dirty="0" smtClean="0"/>
              <a:t>a class</a:t>
            </a:r>
            <a:r>
              <a:rPr lang="en-US" dirty="0"/>
              <a:t>: for instance, the flower being observed is pink or has pinnate leaves</a:t>
            </a:r>
            <a:r>
              <a:rPr lang="en-US" dirty="0" smtClean="0"/>
              <a:t>.</a:t>
            </a:r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r>
              <a:rPr lang="en-US" dirty="0" smtClean="0"/>
              <a:t>2- </a:t>
            </a:r>
            <a:r>
              <a:rPr lang="en-US" dirty="0"/>
              <a:t>The second type of observation, which permeates quantitative science, is the measurement of a numerical magnitude, for example, the weight of a piece of rock, which one is confident does not change.</a:t>
            </a:r>
            <a:endParaRPr lang="en-US" dirty="0" smtClean="0"/>
          </a:p>
          <a:p>
            <a:pPr marL="0" indent="0" algn="just" rtl="0">
              <a:buNone/>
            </a:pPr>
            <a:endParaRPr lang="en-US" dirty="0"/>
          </a:p>
          <a:p>
            <a:pPr marL="0" indent="0" algn="just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50449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b="1" u="sng" dirty="0" smtClean="0">
                <a:solidFill>
                  <a:srgbClr val="C00000"/>
                </a:solidFill>
              </a:rPr>
              <a:t>Law</a:t>
            </a:r>
          </a:p>
          <a:p>
            <a:pPr marL="0" indent="0" algn="just" rtl="0">
              <a:buNone/>
            </a:pPr>
            <a:r>
              <a:rPr lang="en-US" dirty="0"/>
              <a:t>A </a:t>
            </a:r>
            <a:r>
              <a:rPr lang="en-US" b="1" dirty="0"/>
              <a:t>“</a:t>
            </a:r>
            <a:r>
              <a:rPr lang="en-US" b="1" i="1" dirty="0"/>
              <a:t>law</a:t>
            </a:r>
            <a:r>
              <a:rPr lang="en-US" b="1" dirty="0"/>
              <a:t>”</a:t>
            </a:r>
            <a:r>
              <a:rPr lang="en-US" dirty="0"/>
              <a:t> states that something </a:t>
            </a:r>
            <a:r>
              <a:rPr lang="en-US" i="1" dirty="0"/>
              <a:t>must </a:t>
            </a:r>
            <a:r>
              <a:rPr lang="en-US" dirty="0"/>
              <a:t>occur. The Creator has decreed so. This is one sense. </a:t>
            </a:r>
            <a:r>
              <a:rPr lang="en-US" dirty="0" smtClean="0"/>
              <a:t>Another </a:t>
            </a:r>
            <a:r>
              <a:rPr lang="en-US" dirty="0"/>
              <a:t>sense, which is really quite different, is that a law is an </a:t>
            </a:r>
            <a:r>
              <a:rPr lang="en-US" i="1" dirty="0"/>
              <a:t>empirical generalization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 rtl="0">
              <a:buNone/>
            </a:pPr>
            <a:endParaRPr lang="en-US" dirty="0"/>
          </a:p>
          <a:p>
            <a:pPr algn="just" rtl="0"/>
            <a:r>
              <a:rPr lang="en-US" b="1" u="sng" dirty="0">
                <a:solidFill>
                  <a:srgbClr val="C00000"/>
                </a:solidFill>
              </a:rPr>
              <a:t>Deduction, Induction and </a:t>
            </a:r>
            <a:r>
              <a:rPr lang="en-US" b="1" u="sng" dirty="0" smtClean="0">
                <a:solidFill>
                  <a:srgbClr val="C00000"/>
                </a:solidFill>
              </a:rPr>
              <a:t>Hypothesis</a:t>
            </a:r>
          </a:p>
          <a:p>
            <a:pPr marL="0" indent="0" algn="just" rtl="0">
              <a:buNone/>
            </a:pPr>
            <a:r>
              <a:rPr lang="en-US" dirty="0"/>
              <a:t>Workers in statistics will have no difficulty in appreciating this third type: a considerable portion of statistical theory and practice is the testing of statistical models.</a:t>
            </a:r>
          </a:p>
          <a:p>
            <a:pPr marL="0" indent="0" algn="just" rtl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 algn="just" rtl="0">
              <a:buNone/>
            </a:pPr>
            <a:endParaRPr lang="en-US" dirty="0"/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88478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sz="3800" b="1" u="sng" dirty="0" smtClean="0">
                <a:solidFill>
                  <a:srgbClr val="C00000"/>
                </a:solidFill>
              </a:rPr>
              <a:t>Science</a:t>
            </a:r>
            <a:endParaRPr lang="en-US" sz="3800" b="1" dirty="0" smtClean="0">
              <a:solidFill>
                <a:srgbClr val="C00000"/>
              </a:solidFill>
            </a:endParaRPr>
          </a:p>
          <a:p>
            <a:pPr marL="0" indent="0" algn="just" rtl="0">
              <a:buNone/>
            </a:pPr>
            <a:r>
              <a:rPr lang="en-US" dirty="0"/>
              <a:t>One has to go back to the </a:t>
            </a:r>
            <a:r>
              <a:rPr lang="en-US" dirty="0" smtClean="0"/>
              <a:t>Greeks which leads us, </a:t>
            </a:r>
            <a:r>
              <a:rPr lang="en-US" dirty="0"/>
              <a:t>of course, to the question of “What is truth?</a:t>
            </a:r>
          </a:p>
          <a:p>
            <a:pPr marL="0" indent="0" algn="just" rtl="0">
              <a:buNone/>
            </a:pPr>
            <a:r>
              <a:rPr lang="en-US" dirty="0" smtClean="0"/>
              <a:t>take </a:t>
            </a:r>
            <a:r>
              <a:rPr lang="en-US" dirty="0"/>
              <a:t>as true certain axioms and then deduce the proposition from those axioms </a:t>
            </a:r>
            <a:r>
              <a:rPr lang="en-US" dirty="0" smtClean="0"/>
              <a:t>by </a:t>
            </a:r>
            <a:r>
              <a:rPr lang="en-US" b="1" i="1" dirty="0" smtClean="0"/>
              <a:t>Aristotelian</a:t>
            </a:r>
            <a:r>
              <a:rPr lang="en-US" dirty="0" smtClean="0"/>
              <a:t> </a:t>
            </a:r>
            <a:r>
              <a:rPr lang="en-US" dirty="0"/>
              <a:t>logic.</a:t>
            </a:r>
          </a:p>
          <a:p>
            <a:pPr marL="0" indent="0" algn="just" rtl="0">
              <a:buNone/>
            </a:pPr>
            <a:r>
              <a:rPr lang="en-US" b="1" i="1" dirty="0" smtClean="0"/>
              <a:t>Descartes</a:t>
            </a:r>
            <a:r>
              <a:rPr lang="en-US" dirty="0" smtClean="0"/>
              <a:t> </a:t>
            </a:r>
            <a:r>
              <a:rPr lang="en-US" dirty="0"/>
              <a:t>(1596-1650), whose prescription was to subject every proposition to extreme doubt</a:t>
            </a:r>
            <a:r>
              <a:rPr lang="en-US" dirty="0" smtClean="0"/>
              <a:t>.</a:t>
            </a:r>
          </a:p>
          <a:p>
            <a:pPr marL="0" indent="0" algn="just" rtl="0">
              <a:buNone/>
            </a:pPr>
            <a:r>
              <a:rPr lang="en-US" i="1" dirty="0" smtClean="0"/>
              <a:t>The </a:t>
            </a:r>
            <a:r>
              <a:rPr lang="en-US" b="1" i="1" dirty="0"/>
              <a:t>Kant</a:t>
            </a:r>
            <a:r>
              <a:rPr lang="en-US" dirty="0"/>
              <a:t> (1724-1804), had two highly significant ideas. </a:t>
            </a:r>
            <a:r>
              <a:rPr lang="en-US" i="1" dirty="0"/>
              <a:t>One</a:t>
            </a:r>
            <a:r>
              <a:rPr lang="en-US" dirty="0"/>
              <a:t> is that behind the world of </a:t>
            </a:r>
            <a:r>
              <a:rPr lang="en-US" i="1" dirty="0"/>
              <a:t>phenomena</a:t>
            </a:r>
            <a:r>
              <a:rPr lang="en-US" dirty="0"/>
              <a:t> there is a world of </a:t>
            </a:r>
            <a:r>
              <a:rPr lang="en-US" i="1" dirty="0" err="1"/>
              <a:t>noumena</a:t>
            </a:r>
            <a:r>
              <a:rPr lang="en-US" dirty="0"/>
              <a:t>, about which we can know </a:t>
            </a:r>
            <a:r>
              <a:rPr lang="en-US" i="1" dirty="0"/>
              <a:t>nothing</a:t>
            </a:r>
            <a:r>
              <a:rPr lang="en-US" dirty="0"/>
              <a:t>. The one such that Kant accepted is “</a:t>
            </a:r>
            <a:r>
              <a:rPr lang="en-US" i="1" dirty="0"/>
              <a:t>Every event has a cause</a:t>
            </a:r>
            <a:r>
              <a:rPr lang="en-US" dirty="0"/>
              <a:t>”. This leads us into the meaning of </a:t>
            </a:r>
            <a:r>
              <a:rPr lang="en-US" i="1" dirty="0"/>
              <a:t>cause</a:t>
            </a:r>
            <a:r>
              <a:rPr lang="en-US" dirty="0"/>
              <a:t> and </a:t>
            </a:r>
            <a:r>
              <a:rPr lang="en-US" i="1" dirty="0"/>
              <a:t>causality</a:t>
            </a:r>
            <a:r>
              <a:rPr lang="en-US" dirty="0"/>
              <a:t>, which we shall take up later.</a:t>
            </a:r>
          </a:p>
          <a:p>
            <a:pPr marL="0" indent="0" algn="just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10682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/>
          </a:bodyPr>
          <a:lstStyle/>
          <a:p>
            <a:pPr algn="just" rtl="0"/>
            <a:r>
              <a:rPr lang="en-US" b="1" u="sng" dirty="0">
                <a:solidFill>
                  <a:srgbClr val="C00000"/>
                </a:solidFill>
              </a:rPr>
              <a:t>Types of </a:t>
            </a:r>
            <a:r>
              <a:rPr lang="en-US" b="1" u="sng" dirty="0" smtClean="0">
                <a:solidFill>
                  <a:srgbClr val="C00000"/>
                </a:solidFill>
              </a:rPr>
              <a:t>Science</a:t>
            </a:r>
          </a:p>
          <a:p>
            <a:pPr marL="0" indent="0" algn="just" rtl="0">
              <a:buNone/>
            </a:pPr>
            <a:r>
              <a:rPr lang="en-US" b="1" dirty="0" smtClean="0"/>
              <a:t>1-</a:t>
            </a:r>
            <a:r>
              <a:rPr lang="en-US" dirty="0" smtClean="0"/>
              <a:t> </a:t>
            </a:r>
            <a:r>
              <a:rPr lang="en-US" dirty="0"/>
              <a:t>The first type is descriptive science, in which man looks at the universe and describes what he sees</a:t>
            </a:r>
            <a:r>
              <a:rPr lang="en-US" dirty="0" smtClean="0"/>
              <a:t>.</a:t>
            </a:r>
          </a:p>
          <a:p>
            <a:pPr marL="0" indent="0" algn="just" rtl="0">
              <a:buNone/>
            </a:pPr>
            <a:r>
              <a:rPr lang="en-US" b="1" dirty="0" smtClean="0"/>
              <a:t>2-</a:t>
            </a:r>
            <a:r>
              <a:rPr lang="en-US" dirty="0" smtClean="0"/>
              <a:t> </a:t>
            </a:r>
            <a:r>
              <a:rPr lang="en-US" dirty="0"/>
              <a:t>The second part of science is the development of theory</a:t>
            </a:r>
            <a:r>
              <a:rPr lang="en-US" dirty="0" smtClean="0"/>
              <a:t>.</a:t>
            </a:r>
          </a:p>
          <a:p>
            <a:pPr algn="just" rtl="0"/>
            <a:r>
              <a:rPr lang="en-US" dirty="0" smtClean="0"/>
              <a:t>These </a:t>
            </a:r>
            <a:r>
              <a:rPr lang="en-US" dirty="0"/>
              <a:t>procedures have two critical properties </a:t>
            </a:r>
            <a:r>
              <a:rPr lang="en-US" b="1" i="1" dirty="0"/>
              <a:t>(Errors)</a:t>
            </a:r>
            <a:r>
              <a:rPr lang="en-US" dirty="0"/>
              <a:t>: </a:t>
            </a:r>
            <a:r>
              <a:rPr lang="en-US" i="1" dirty="0" smtClean="0"/>
              <a:t>measurement error</a:t>
            </a:r>
            <a:r>
              <a:rPr lang="en-US" dirty="0" smtClean="0"/>
              <a:t>  and the </a:t>
            </a:r>
            <a:r>
              <a:rPr lang="en-US" dirty="0"/>
              <a:t>measurement process itself does not affect the properties being </a:t>
            </a:r>
            <a:r>
              <a:rPr lang="en-US" dirty="0" smtClean="0"/>
              <a:t>measured.</a:t>
            </a:r>
          </a:p>
          <a:p>
            <a:pPr algn="just" rtl="0"/>
            <a:r>
              <a:rPr lang="en-US" b="1" u="sng" dirty="0">
                <a:solidFill>
                  <a:srgbClr val="C00000"/>
                </a:solidFill>
              </a:rPr>
              <a:t>Problems of Science</a:t>
            </a:r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algn="just" rtl="0"/>
            <a:endParaRPr lang="ar-IQ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4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400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Lecture One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One</dc:title>
  <dc:creator>DR.Ahmed Saker</dc:creator>
  <cp:lastModifiedBy>DR.Ahmed Saker</cp:lastModifiedBy>
  <cp:revision>9</cp:revision>
  <dcterms:created xsi:type="dcterms:W3CDTF">2019-03-29T14:15:20Z</dcterms:created>
  <dcterms:modified xsi:type="dcterms:W3CDTF">2019-03-29T14:50:41Z</dcterms:modified>
</cp:coreProperties>
</file>