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797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366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667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325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317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543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67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655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355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642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6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364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FF0000"/>
                </a:solidFill>
              </a:rPr>
              <a:t>Lecture </a:t>
            </a:r>
            <a:r>
              <a:rPr lang="en-US" sz="7200" b="1" u="sng" dirty="0" smtClean="0">
                <a:solidFill>
                  <a:srgbClr val="FF0000"/>
                </a:solidFill>
              </a:rPr>
              <a:t>Two</a:t>
            </a:r>
            <a:endParaRPr lang="ar-IQ" sz="72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Experiments and Data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0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 rtl="0">
              <a:buNone/>
            </a:pPr>
            <a:endParaRPr lang="en-US" b="1" u="sng" dirty="0" smtClean="0">
              <a:solidFill>
                <a:srgbClr val="C00000"/>
              </a:solidFill>
            </a:endParaRPr>
          </a:p>
          <a:p>
            <a:pPr algn="just" rtl="0"/>
            <a:r>
              <a:rPr lang="en-US" b="1" u="sng" dirty="0">
                <a:solidFill>
                  <a:srgbClr val="C00000"/>
                </a:solidFill>
              </a:rPr>
              <a:t>Data Analysis</a:t>
            </a:r>
            <a:endParaRPr lang="en-US" dirty="0">
              <a:solidFill>
                <a:srgbClr val="C00000"/>
              </a:solidFill>
            </a:endParaRPr>
          </a:p>
          <a:p>
            <a:pPr marL="0" indent="0" algn="just" rtl="0">
              <a:buNone/>
            </a:pPr>
            <a:r>
              <a:rPr lang="en-US" dirty="0"/>
              <a:t>All we can do is to do data analysis in which we look to see </a:t>
            </a:r>
            <a:r>
              <a:rPr lang="en-US" dirty="0" smtClean="0"/>
              <a:t>if such </a:t>
            </a:r>
            <a:r>
              <a:rPr lang="en-US" dirty="0"/>
              <a:t>factors of classification (categorical, ordered categorical, or arithmetically based</a:t>
            </a:r>
            <a:r>
              <a:rPr lang="en-US" dirty="0" smtClean="0"/>
              <a:t>) give </a:t>
            </a:r>
            <a:r>
              <a:rPr lang="en-US" dirty="0"/>
              <a:t>evidence of having explanatory power with respect to outcome of the experiment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sz="2800" b="1" u="sng" dirty="0">
                <a:solidFill>
                  <a:srgbClr val="C00000"/>
                </a:solidFill>
              </a:rPr>
              <a:t>Inference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 algn="just" rtl="0">
              <a:buNone/>
            </a:pPr>
            <a:r>
              <a:rPr lang="en-US" sz="2800" dirty="0"/>
              <a:t>The inference is subjective</a:t>
            </a:r>
            <a:r>
              <a:rPr lang="en-US" sz="2800" dirty="0" smtClean="0"/>
              <a:t>.</a:t>
            </a:r>
          </a:p>
          <a:p>
            <a:pPr algn="just" rtl="0"/>
            <a:r>
              <a:rPr lang="en-US" sz="2800" b="1" u="sng" dirty="0" smtClean="0">
                <a:solidFill>
                  <a:srgbClr val="C00000"/>
                </a:solidFill>
              </a:rPr>
              <a:t>Causality</a:t>
            </a:r>
          </a:p>
          <a:p>
            <a:pPr algn="just" rtl="0"/>
            <a:r>
              <a:rPr lang="en-US" sz="2800" b="1" u="sng" dirty="0" smtClean="0">
                <a:solidFill>
                  <a:srgbClr val="C00000"/>
                </a:solidFill>
              </a:rPr>
              <a:t>Experiment</a:t>
            </a:r>
          </a:p>
          <a:p>
            <a:pPr algn="just" rtl="0"/>
            <a:r>
              <a:rPr lang="en-US" sz="2800" b="1" u="sng" dirty="0">
                <a:solidFill>
                  <a:srgbClr val="C00000"/>
                </a:solidFill>
              </a:rPr>
              <a:t>Absolute &amp; Comparative </a:t>
            </a:r>
            <a:r>
              <a:rPr lang="en-US" sz="2800" b="1" u="sng" dirty="0" smtClean="0">
                <a:solidFill>
                  <a:srgbClr val="C00000"/>
                </a:solidFill>
              </a:rPr>
              <a:t>Experiments</a:t>
            </a:r>
          </a:p>
          <a:p>
            <a:pPr algn="just" rtl="0"/>
            <a:r>
              <a:rPr lang="en-US" sz="2800" b="1" u="sng" dirty="0">
                <a:solidFill>
                  <a:srgbClr val="C00000"/>
                </a:solidFill>
              </a:rPr>
              <a:t>Types of </a:t>
            </a:r>
            <a:r>
              <a:rPr lang="en-US" sz="2800" b="1" u="sng" dirty="0" smtClean="0">
                <a:solidFill>
                  <a:srgbClr val="C00000"/>
                </a:solidFill>
              </a:rPr>
              <a:t>Experiments</a:t>
            </a:r>
          </a:p>
          <a:p>
            <a:pPr marL="0" indent="0" algn="just" rtl="0">
              <a:buNone/>
            </a:pPr>
            <a:r>
              <a:rPr lang="en-US" sz="2800" dirty="0" smtClean="0"/>
              <a:t>1- </a:t>
            </a:r>
            <a:r>
              <a:rPr lang="en-US" sz="2800" dirty="0"/>
              <a:t>Type (1): The observation of an assumed constant</a:t>
            </a:r>
            <a:r>
              <a:rPr lang="en-US" sz="2800" dirty="0" smtClean="0"/>
              <a:t>.</a:t>
            </a:r>
          </a:p>
          <a:p>
            <a:pPr marL="0" indent="0" algn="just" rtl="0">
              <a:buNone/>
            </a:pPr>
            <a:r>
              <a:rPr lang="en-US" sz="2800" dirty="0" smtClean="0"/>
              <a:t>2- </a:t>
            </a:r>
            <a:r>
              <a:rPr lang="en-US" sz="2800" dirty="0"/>
              <a:t>Type (2): The measurement of a property of a population the numbers of which </a:t>
            </a:r>
            <a:r>
              <a:rPr lang="en-US" sz="2800" dirty="0" smtClean="0"/>
              <a:t>have variability.</a:t>
            </a:r>
          </a:p>
          <a:p>
            <a:pPr marL="0" indent="0" algn="just" rtl="0">
              <a:buNone/>
            </a:pPr>
            <a:r>
              <a:rPr lang="en-US" sz="2800" dirty="0" smtClean="0"/>
              <a:t>3- Type </a:t>
            </a:r>
            <a:r>
              <a:rPr lang="en-US" sz="2800" dirty="0"/>
              <a:t>(3): It is illustrated in Design and Analysis it is best exemplified by biological examples, but the same considerations arise throughout all technology, including engineering, and agriculture</a:t>
            </a:r>
            <a:r>
              <a:rPr lang="en-US" sz="2800" dirty="0" smtClean="0"/>
              <a:t>.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 algn="just" rtl="0">
              <a:buNone/>
            </a:pPr>
            <a:endParaRPr lang="ar-IQ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4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algn="just" rtl="0"/>
            <a:r>
              <a:rPr lang="en-US" b="1" u="sng" dirty="0">
                <a:solidFill>
                  <a:srgbClr val="C00000"/>
                </a:solidFill>
              </a:rPr>
              <a:t>Inference and </a:t>
            </a:r>
            <a:r>
              <a:rPr lang="en-US" b="1" u="sng" dirty="0" smtClean="0">
                <a:solidFill>
                  <a:srgbClr val="C00000"/>
                </a:solidFill>
              </a:rPr>
              <a:t>Probability</a:t>
            </a:r>
          </a:p>
          <a:p>
            <a:pPr marL="0" indent="0" algn="just" rtl="0">
              <a:buNone/>
            </a:pPr>
            <a:r>
              <a:rPr lang="en-US" dirty="0"/>
              <a:t>The elementary of probabilities were assumed to be frequencies of outcomes. </a:t>
            </a:r>
            <a:endParaRPr lang="en-US" dirty="0" smtClean="0"/>
          </a:p>
          <a:p>
            <a:pPr marL="0" indent="0" algn="just" rtl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 algn="just" rtl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algn="just" rtl="0"/>
            <a:r>
              <a:rPr lang="en-US" b="1" u="sng" dirty="0">
                <a:solidFill>
                  <a:srgbClr val="C00000"/>
                </a:solidFill>
              </a:rPr>
              <a:t>Variability &amp; Randomization </a:t>
            </a:r>
            <a:endParaRPr lang="en-US" dirty="0">
              <a:solidFill>
                <a:srgbClr val="C00000"/>
              </a:solidFill>
            </a:endParaRPr>
          </a:p>
          <a:p>
            <a:pPr marL="0" indent="0" algn="just" rtl="0">
              <a:buNone/>
            </a:pPr>
            <a:r>
              <a:rPr lang="en-US" dirty="0"/>
              <a:t>The need for use of probability ideas arises from the fact that variability of outcome </a:t>
            </a:r>
            <a:r>
              <a:rPr lang="en-US" dirty="0" smtClean="0"/>
              <a:t>is omnipresent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 rtl="0">
              <a:buNone/>
            </a:pPr>
            <a:r>
              <a:rPr lang="en-US" dirty="0"/>
              <a:t>However, we find that the </a:t>
            </a:r>
            <a:r>
              <a:rPr lang="en-US" i="1" dirty="0"/>
              <a:t>randomization</a:t>
            </a:r>
            <a:r>
              <a:rPr lang="en-US" dirty="0"/>
              <a:t> distribution of the usual test statistics is closely approximated by the </a:t>
            </a:r>
            <a:r>
              <a:rPr lang="en-US" i="1" dirty="0"/>
              <a:t>Gaussian</a:t>
            </a:r>
            <a:r>
              <a:rPr lang="en-US" dirty="0"/>
              <a:t> linear model distribution of the same </a:t>
            </a:r>
            <a:r>
              <a:rPr lang="en-US" dirty="0" smtClean="0"/>
              <a:t>statistics. The </a:t>
            </a:r>
            <a:r>
              <a:rPr lang="en-US" dirty="0"/>
              <a:t>point is simply that the probability is ensured essentially by the </a:t>
            </a:r>
            <a:r>
              <a:rPr lang="en-US" i="1" dirty="0"/>
              <a:t>randomization</a:t>
            </a:r>
            <a:r>
              <a:rPr lang="en-US" dirty="0"/>
              <a:t> procedure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algn="just" rtl="0"/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1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Lecture Two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One</dc:title>
  <dc:creator>DR.Ahmed Saker</dc:creator>
  <cp:lastModifiedBy>DR.Ahmed Saker</cp:lastModifiedBy>
  <cp:revision>8</cp:revision>
  <dcterms:created xsi:type="dcterms:W3CDTF">2019-03-29T14:15:20Z</dcterms:created>
  <dcterms:modified xsi:type="dcterms:W3CDTF">2019-03-29T14:48:58Z</dcterms:modified>
</cp:coreProperties>
</file>