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2BE996B-A1C2-406D-AA58-BD076D0265F8}" type="datetimeFigureOut">
              <a:rPr lang="ar-IQ" smtClean="0"/>
              <a:t>23/07/1440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59092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BE996B-A1C2-406D-AA58-BD076D0265F8}" type="datetimeFigureOut">
              <a:rPr lang="ar-IQ" smtClean="0"/>
              <a:t>23/07/1440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198987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BE996B-A1C2-406D-AA58-BD076D0265F8}" type="datetimeFigureOut">
              <a:rPr lang="ar-IQ" smtClean="0"/>
              <a:t>23/07/1440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3372842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BE996B-A1C2-406D-AA58-BD076D0265F8}" type="datetimeFigureOut">
              <a:rPr lang="ar-IQ" smtClean="0"/>
              <a:t>23/07/1440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257714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E996B-A1C2-406D-AA58-BD076D0265F8}" type="datetimeFigureOut">
              <a:rPr lang="ar-IQ" smtClean="0"/>
              <a:t>23/07/1440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87788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2BE996B-A1C2-406D-AA58-BD076D0265F8}" type="datetimeFigureOut">
              <a:rPr lang="ar-IQ" smtClean="0"/>
              <a:t>23/07/1440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350073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2BE996B-A1C2-406D-AA58-BD076D0265F8}" type="datetimeFigureOut">
              <a:rPr lang="ar-IQ" smtClean="0"/>
              <a:t>23/07/1440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423274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2BE996B-A1C2-406D-AA58-BD076D0265F8}" type="datetimeFigureOut">
              <a:rPr lang="ar-IQ" smtClean="0"/>
              <a:t>23/07/1440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233019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E996B-A1C2-406D-AA58-BD076D0265F8}" type="datetimeFigureOut">
              <a:rPr lang="ar-IQ" smtClean="0"/>
              <a:t>23/07/1440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147824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E996B-A1C2-406D-AA58-BD076D0265F8}" type="datetimeFigureOut">
              <a:rPr lang="ar-IQ" smtClean="0"/>
              <a:t>23/07/1440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172740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E996B-A1C2-406D-AA58-BD076D0265F8}" type="datetimeFigureOut">
              <a:rPr lang="ar-IQ" smtClean="0"/>
              <a:t>23/07/1440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C3CE39-114F-4079-AFBD-5C84C78A50A1}" type="slidenum">
              <a:rPr lang="ar-IQ" smtClean="0"/>
              <a:t>‹#›</a:t>
            </a:fld>
            <a:endParaRPr lang="ar-IQ"/>
          </a:p>
        </p:txBody>
      </p:sp>
    </p:spTree>
    <p:extLst>
      <p:ext uri="{BB962C8B-B14F-4D97-AF65-F5344CB8AC3E}">
        <p14:creationId xmlns:p14="http://schemas.microsoft.com/office/powerpoint/2010/main" val="395802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BE996B-A1C2-406D-AA58-BD076D0265F8}" type="datetimeFigureOut">
              <a:rPr lang="ar-IQ" smtClean="0"/>
              <a:t>23/07/1440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C3CE39-114F-4079-AFBD-5C84C78A50A1}" type="slidenum">
              <a:rPr lang="ar-IQ" smtClean="0"/>
              <a:t>‹#›</a:t>
            </a:fld>
            <a:endParaRPr lang="ar-IQ"/>
          </a:p>
        </p:txBody>
      </p:sp>
    </p:spTree>
    <p:extLst>
      <p:ext uri="{BB962C8B-B14F-4D97-AF65-F5344CB8AC3E}">
        <p14:creationId xmlns:p14="http://schemas.microsoft.com/office/powerpoint/2010/main" val="364386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u="sng" dirty="0" smtClean="0">
                <a:solidFill>
                  <a:srgbClr val="FF0000"/>
                </a:solidFill>
              </a:rPr>
              <a:t>Lecture Three</a:t>
            </a:r>
            <a:endParaRPr lang="ar-IQ" sz="5400" b="1" u="sng" dirty="0">
              <a:solidFill>
                <a:srgbClr val="FF0000"/>
              </a:solidFill>
            </a:endParaRPr>
          </a:p>
        </p:txBody>
      </p:sp>
      <p:sp>
        <p:nvSpPr>
          <p:cNvPr id="3" name="Subtitle 2"/>
          <p:cNvSpPr>
            <a:spLocks noGrp="1"/>
          </p:cNvSpPr>
          <p:nvPr>
            <p:ph type="subTitle" idx="1"/>
          </p:nvPr>
        </p:nvSpPr>
        <p:spPr/>
        <p:txBody>
          <a:bodyPr/>
          <a:lstStyle/>
          <a:p>
            <a:r>
              <a:rPr lang="en-US" b="1" u="sng" dirty="0">
                <a:solidFill>
                  <a:srgbClr val="7030A0"/>
                </a:solidFill>
              </a:rPr>
              <a:t>Principles of Experimental </a:t>
            </a:r>
            <a:r>
              <a:rPr lang="en-US" b="1" u="sng" dirty="0" smtClean="0">
                <a:solidFill>
                  <a:srgbClr val="7030A0"/>
                </a:solidFill>
              </a:rPr>
              <a:t>Design</a:t>
            </a:r>
            <a:endParaRPr lang="en-US" dirty="0">
              <a:solidFill>
                <a:srgbClr val="7030A0"/>
              </a:solidFill>
            </a:endParaRPr>
          </a:p>
        </p:txBody>
      </p:sp>
    </p:spTree>
    <p:extLst>
      <p:ext uri="{BB962C8B-B14F-4D97-AF65-F5344CB8AC3E}">
        <p14:creationId xmlns:p14="http://schemas.microsoft.com/office/powerpoint/2010/main" val="3538792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4421905"/>
              </p:ext>
            </p:extLst>
          </p:nvPr>
        </p:nvGraphicFramePr>
        <p:xfrm>
          <a:off x="457200" y="549276"/>
          <a:ext cx="8229600" cy="5688035"/>
        </p:xfrm>
        <a:graphic>
          <a:graphicData uri="http://schemas.openxmlformats.org/drawingml/2006/table">
            <a:tbl>
              <a:tblPr rtl="1" firstRow="1" bandRow="1">
                <a:tableStyleId>{5C22544A-7EE6-4342-B048-85BDC9FD1C3A}</a:tableStyleId>
              </a:tblPr>
              <a:tblGrid>
                <a:gridCol w="4505712"/>
                <a:gridCol w="3091096"/>
                <a:gridCol w="632792"/>
              </a:tblGrid>
              <a:tr h="573687">
                <a:tc>
                  <a:txBody>
                    <a:bodyPr/>
                    <a:lstStyle/>
                    <a:p>
                      <a:pPr algn="l" rtl="0">
                        <a:lnSpc>
                          <a:spcPct val="115000"/>
                        </a:lnSpc>
                        <a:spcAft>
                          <a:spcPts val="0"/>
                        </a:spcAft>
                      </a:pPr>
                      <a:r>
                        <a:rPr lang="en-US" sz="1600" dirty="0">
                          <a:solidFill>
                            <a:schemeClr val="tx1"/>
                          </a:solidFill>
                          <a:effectLst/>
                          <a:latin typeface="Times New Roman"/>
                          <a:ea typeface="Calibri"/>
                          <a:cs typeface="Arial"/>
                        </a:rPr>
                        <a:t>An expression explaining observation interms of component parts.</a:t>
                      </a:r>
                      <a:endParaRPr lang="en-US" sz="1600" dirty="0">
                        <a:solidFill>
                          <a:schemeClr val="tx1"/>
                        </a:solidFill>
                        <a:effectLst/>
                        <a:latin typeface="Calibri"/>
                        <a:ea typeface="Calibri"/>
                        <a:cs typeface="Arial"/>
                      </a:endParaRPr>
                    </a:p>
                  </a:txBody>
                  <a:tcPr marL="68580" marR="68580" marT="0" marB="0">
                    <a:solidFill>
                      <a:schemeClr val="tx2">
                        <a:lumMod val="40000"/>
                        <a:lumOff val="60000"/>
                      </a:schemeClr>
                    </a:solidFill>
                  </a:tcPr>
                </a:tc>
                <a:tc>
                  <a:txBody>
                    <a:bodyPr/>
                    <a:lstStyle/>
                    <a:p>
                      <a:pPr algn="l" rtl="0">
                        <a:lnSpc>
                          <a:spcPct val="115000"/>
                        </a:lnSpc>
                        <a:spcAft>
                          <a:spcPts val="0"/>
                        </a:spcAft>
                      </a:pPr>
                      <a:r>
                        <a:rPr lang="en-US" sz="1600" b="1" dirty="0">
                          <a:solidFill>
                            <a:schemeClr val="tx1"/>
                          </a:solidFill>
                          <a:effectLst/>
                          <a:latin typeface="Times New Roman"/>
                          <a:ea typeface="Calibri"/>
                          <a:cs typeface="Arial"/>
                        </a:rPr>
                        <a:t>Model</a:t>
                      </a:r>
                      <a:endParaRPr lang="en-US" sz="1600" dirty="0">
                        <a:solidFill>
                          <a:schemeClr val="tx1"/>
                        </a:solidFill>
                        <a:effectLst/>
                        <a:latin typeface="Calibri"/>
                        <a:ea typeface="Calibri"/>
                        <a:cs typeface="Arial"/>
                      </a:endParaRPr>
                    </a:p>
                  </a:txBody>
                  <a:tcPr marL="68580" marR="68580" marT="0" marB="0">
                    <a:solidFill>
                      <a:schemeClr val="tx2">
                        <a:lumMod val="40000"/>
                        <a:lumOff val="60000"/>
                      </a:schemeClr>
                    </a:solidFill>
                  </a:tcPr>
                </a:tc>
                <a:tc>
                  <a:txBody>
                    <a:bodyPr/>
                    <a:lstStyle/>
                    <a:p>
                      <a:pPr algn="l" rtl="0">
                        <a:lnSpc>
                          <a:spcPct val="115000"/>
                        </a:lnSpc>
                        <a:spcAft>
                          <a:spcPts val="0"/>
                        </a:spcAft>
                      </a:pPr>
                      <a:r>
                        <a:rPr lang="en-US" sz="1600" b="1" dirty="0">
                          <a:solidFill>
                            <a:schemeClr val="tx1"/>
                          </a:solidFill>
                          <a:effectLst/>
                          <a:latin typeface="Times New Roman"/>
                          <a:ea typeface="Calibri"/>
                          <a:cs typeface="Arial"/>
                        </a:rPr>
                        <a:t>1.</a:t>
                      </a:r>
                      <a:endParaRPr lang="en-US" sz="1600" dirty="0">
                        <a:solidFill>
                          <a:schemeClr val="tx1"/>
                        </a:solidFill>
                        <a:effectLst/>
                        <a:latin typeface="Calibri"/>
                        <a:ea typeface="Calibri"/>
                        <a:cs typeface="Arial"/>
                      </a:endParaRPr>
                    </a:p>
                  </a:txBody>
                  <a:tcPr marL="68580" marR="68580" marT="0" marB="0">
                    <a:solidFill>
                      <a:schemeClr val="tx2">
                        <a:lumMod val="40000"/>
                        <a:lumOff val="60000"/>
                      </a:schemeClr>
                    </a:solidFill>
                  </a:tcPr>
                </a:tc>
              </a:tr>
              <a:tr h="391760">
                <a:tc>
                  <a:txBody>
                    <a:bodyPr/>
                    <a:lstStyle/>
                    <a:p>
                      <a:pPr algn="l" rtl="0">
                        <a:lnSpc>
                          <a:spcPct val="115000"/>
                        </a:lnSpc>
                        <a:spcAft>
                          <a:spcPts val="0"/>
                        </a:spcAft>
                      </a:pPr>
                      <a:r>
                        <a:rPr lang="en-US" sz="1600" dirty="0">
                          <a:solidFill>
                            <a:schemeClr val="tx1"/>
                          </a:solidFill>
                          <a:effectLst/>
                          <a:latin typeface="Times New Roman"/>
                          <a:ea typeface="Calibri"/>
                          <a:cs typeface="Arial"/>
                        </a:rPr>
                        <a:t>Parameters enter in a linear fashion only.</a:t>
                      </a:r>
                      <a:endParaRPr lang="en-US" sz="1600" dirty="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Linear</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2.</a:t>
                      </a:r>
                      <a:endParaRPr lang="en-US" sz="1600">
                        <a:solidFill>
                          <a:schemeClr val="tx1"/>
                        </a:solidFill>
                        <a:effectLst/>
                        <a:latin typeface="Calibri"/>
                        <a:ea typeface="Calibri"/>
                        <a:cs typeface="Arial"/>
                      </a:endParaRPr>
                    </a:p>
                  </a:txBody>
                  <a:tcPr marL="68580" marR="68580" marT="0" marB="0"/>
                </a:tc>
              </a:tr>
              <a:tr h="573687">
                <a:tc>
                  <a:txBody>
                    <a:bodyPr/>
                    <a:lstStyle/>
                    <a:p>
                      <a:pPr algn="l" rtl="0">
                        <a:lnSpc>
                          <a:spcPct val="115000"/>
                        </a:lnSpc>
                        <a:spcAft>
                          <a:spcPts val="0"/>
                        </a:spcAft>
                      </a:pPr>
                      <a:r>
                        <a:rPr lang="en-US" sz="1600">
                          <a:solidFill>
                            <a:schemeClr val="tx1"/>
                          </a:solidFill>
                          <a:effectLst/>
                          <a:latin typeface="Times New Roman"/>
                          <a:ea typeface="Calibri"/>
                          <a:cs typeface="Arial"/>
                        </a:rPr>
                        <a:t>Research designed to compare (or investigate) population.</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dirty="0">
                          <a:solidFill>
                            <a:schemeClr val="tx1"/>
                          </a:solidFill>
                          <a:effectLst/>
                          <a:latin typeface="Times New Roman"/>
                          <a:ea typeface="Calibri"/>
                          <a:cs typeface="Arial"/>
                        </a:rPr>
                        <a:t>Experiment</a:t>
                      </a:r>
                      <a:endParaRPr lang="en-US" sz="1600" dirty="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3.</a:t>
                      </a:r>
                      <a:endParaRPr lang="en-US" sz="1600">
                        <a:solidFill>
                          <a:schemeClr val="tx1"/>
                        </a:solidFill>
                        <a:effectLst/>
                        <a:latin typeface="Calibri"/>
                        <a:ea typeface="Calibri"/>
                        <a:cs typeface="Arial"/>
                      </a:endParaRPr>
                    </a:p>
                  </a:txBody>
                  <a:tcPr marL="68580" marR="68580" marT="0" marB="0"/>
                </a:tc>
              </a:tr>
              <a:tr h="573687">
                <a:tc>
                  <a:txBody>
                    <a:bodyPr/>
                    <a:lstStyle/>
                    <a:p>
                      <a:pPr algn="l" rtl="0">
                        <a:lnSpc>
                          <a:spcPct val="115000"/>
                        </a:lnSpc>
                        <a:spcAft>
                          <a:spcPts val="0"/>
                        </a:spcAft>
                      </a:pPr>
                      <a:r>
                        <a:rPr lang="en-US" sz="1600">
                          <a:solidFill>
                            <a:schemeClr val="tx1"/>
                          </a:solidFill>
                          <a:effectLst/>
                          <a:latin typeface="Times New Roman"/>
                          <a:ea typeface="Calibri"/>
                          <a:cs typeface="Arial"/>
                        </a:rPr>
                        <a:t>Conditions which are administrated to experimental units (EU) need to define a population.</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Treatment</a:t>
                      </a:r>
                      <a:r>
                        <a:rPr lang="en-US" sz="1600">
                          <a:solidFill>
                            <a:schemeClr val="tx1"/>
                          </a:solidFill>
                          <a:effectLst/>
                          <a:latin typeface="Times New Roman"/>
                          <a:ea typeface="Calibri"/>
                          <a:cs typeface="Arial"/>
                        </a:rPr>
                        <a:t> </a:t>
                      </a:r>
                      <a:endParaRPr lang="en-US" sz="1600">
                        <a:solidFill>
                          <a:schemeClr val="tx1"/>
                        </a:solidFill>
                        <a:effectLst/>
                        <a:latin typeface="Calibri"/>
                        <a:ea typeface="Calibri"/>
                        <a:cs typeface="Arial"/>
                      </a:endParaRPr>
                    </a:p>
                    <a:p>
                      <a:pPr algn="l" rtl="0">
                        <a:lnSpc>
                          <a:spcPct val="115000"/>
                        </a:lnSpc>
                        <a:spcAft>
                          <a:spcPts val="0"/>
                        </a:spcAft>
                      </a:pPr>
                      <a:r>
                        <a:rPr lang="en-US" sz="1600" b="1">
                          <a:solidFill>
                            <a:schemeClr val="tx1"/>
                          </a:solidFill>
                          <a:effectLst/>
                          <a:latin typeface="Times New Roman"/>
                          <a:ea typeface="Calibri"/>
                          <a:cs typeface="Arial"/>
                        </a:rPr>
                        <a:t>(or Factors)</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4.</a:t>
                      </a:r>
                      <a:endParaRPr lang="en-US" sz="1600">
                        <a:solidFill>
                          <a:schemeClr val="tx1"/>
                        </a:solidFill>
                        <a:effectLst/>
                        <a:latin typeface="Calibri"/>
                        <a:ea typeface="Calibri"/>
                        <a:cs typeface="Arial"/>
                      </a:endParaRPr>
                    </a:p>
                  </a:txBody>
                  <a:tcPr marL="68580" marR="68580" marT="0" marB="0"/>
                </a:tc>
              </a:tr>
              <a:tr h="391760">
                <a:tc>
                  <a:txBody>
                    <a:bodyPr/>
                    <a:lstStyle/>
                    <a:p>
                      <a:pPr algn="l" rtl="0">
                        <a:lnSpc>
                          <a:spcPct val="115000"/>
                        </a:lnSpc>
                        <a:spcAft>
                          <a:spcPts val="0"/>
                        </a:spcAft>
                      </a:pPr>
                      <a:r>
                        <a:rPr lang="en-US" sz="1600">
                          <a:solidFill>
                            <a:schemeClr val="tx1"/>
                          </a:solidFill>
                          <a:effectLst/>
                          <a:latin typeface="Times New Roman"/>
                          <a:ea typeface="Calibri"/>
                          <a:cs typeface="Arial"/>
                        </a:rPr>
                        <a:t>Dummy treatment, standard or placebo.</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Control treatment</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5.</a:t>
                      </a:r>
                      <a:endParaRPr lang="en-US" sz="1600">
                        <a:solidFill>
                          <a:schemeClr val="tx1"/>
                        </a:solidFill>
                        <a:effectLst/>
                        <a:latin typeface="Calibri"/>
                        <a:ea typeface="Calibri"/>
                        <a:cs typeface="Arial"/>
                      </a:endParaRPr>
                    </a:p>
                  </a:txBody>
                  <a:tcPr marL="68580" marR="68580" marT="0" marB="0"/>
                </a:tc>
              </a:tr>
              <a:tr h="573687">
                <a:tc>
                  <a:txBody>
                    <a:bodyPr/>
                    <a:lstStyle/>
                    <a:p>
                      <a:pPr algn="l" rtl="0">
                        <a:lnSpc>
                          <a:spcPct val="115000"/>
                        </a:lnSpc>
                        <a:spcAft>
                          <a:spcPts val="0"/>
                        </a:spcAft>
                      </a:pPr>
                      <a:r>
                        <a:rPr lang="en-US" sz="1600">
                          <a:solidFill>
                            <a:schemeClr val="tx1"/>
                          </a:solidFill>
                          <a:effectLst/>
                          <a:latin typeface="Times New Roman"/>
                          <a:ea typeface="Calibri"/>
                          <a:cs typeface="Arial"/>
                        </a:rPr>
                        <a:t>Classifications within a more general treatments n-factor such as: low energy and high energy.</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Levels</a:t>
                      </a:r>
                      <a:endParaRPr lang="en-US" sz="1600">
                        <a:solidFill>
                          <a:schemeClr val="tx1"/>
                        </a:solidFill>
                        <a:effectLst/>
                        <a:latin typeface="Calibri"/>
                        <a:ea typeface="Calibri"/>
                        <a:cs typeface="Arial"/>
                      </a:endParaRPr>
                    </a:p>
                    <a:p>
                      <a:pPr algn="l" rtl="0">
                        <a:lnSpc>
                          <a:spcPct val="115000"/>
                        </a:lnSpc>
                        <a:spcAft>
                          <a:spcPts val="0"/>
                        </a:spcAft>
                      </a:pPr>
                      <a:r>
                        <a:rPr lang="en-US" sz="1600" b="1">
                          <a:solidFill>
                            <a:schemeClr val="tx1"/>
                          </a:solidFill>
                          <a:effectLst/>
                          <a:latin typeface="Times New Roman"/>
                          <a:ea typeface="Calibri"/>
                          <a:cs typeface="Arial"/>
                        </a:rPr>
                        <a:t>(or Categories)</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6.</a:t>
                      </a:r>
                      <a:endParaRPr lang="en-US" sz="1600">
                        <a:solidFill>
                          <a:schemeClr val="tx1"/>
                        </a:solidFill>
                        <a:effectLst/>
                        <a:latin typeface="Calibri"/>
                        <a:ea typeface="Calibri"/>
                        <a:cs typeface="Arial"/>
                      </a:endParaRPr>
                    </a:p>
                  </a:txBody>
                  <a:tcPr marL="68580" marR="68580" marT="0" marB="0"/>
                </a:tc>
              </a:tr>
              <a:tr h="573687">
                <a:tc>
                  <a:txBody>
                    <a:bodyPr/>
                    <a:lstStyle/>
                    <a:p>
                      <a:pPr algn="l" rtl="0">
                        <a:lnSpc>
                          <a:spcPct val="115000"/>
                        </a:lnSpc>
                        <a:spcAft>
                          <a:spcPts val="0"/>
                        </a:spcAft>
                      </a:pPr>
                      <a:r>
                        <a:rPr lang="en-US" sz="1600">
                          <a:solidFill>
                            <a:schemeClr val="tx1"/>
                          </a:solidFill>
                          <a:effectLst/>
                          <a:latin typeface="Times New Roman"/>
                          <a:ea typeface="Calibri"/>
                          <a:cs typeface="Arial"/>
                        </a:rPr>
                        <a:t>The smallest amount of experimental material to which a single treatment is applied once.</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Experiment Unit</a:t>
                      </a:r>
                      <a:endParaRPr lang="en-US" sz="1600">
                        <a:solidFill>
                          <a:schemeClr val="tx1"/>
                        </a:solidFill>
                        <a:effectLst/>
                        <a:latin typeface="Calibri"/>
                        <a:ea typeface="Calibri"/>
                        <a:cs typeface="Arial"/>
                      </a:endParaRPr>
                    </a:p>
                    <a:p>
                      <a:pPr algn="l" rtl="0">
                        <a:lnSpc>
                          <a:spcPct val="115000"/>
                        </a:lnSpc>
                        <a:spcAft>
                          <a:spcPts val="0"/>
                        </a:spcAft>
                      </a:pPr>
                      <a:r>
                        <a:rPr lang="en-US" sz="1600" b="1">
                          <a:solidFill>
                            <a:schemeClr val="tx1"/>
                          </a:solidFill>
                          <a:effectLst/>
                          <a:latin typeface="Times New Roman"/>
                          <a:ea typeface="Calibri"/>
                          <a:cs typeface="Arial"/>
                        </a:rPr>
                        <a:t>(EU)</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7.</a:t>
                      </a:r>
                      <a:endParaRPr lang="en-US" sz="1600">
                        <a:solidFill>
                          <a:schemeClr val="tx1"/>
                        </a:solidFill>
                        <a:effectLst/>
                        <a:latin typeface="Calibri"/>
                        <a:ea typeface="Calibri"/>
                        <a:cs typeface="Arial"/>
                      </a:endParaRPr>
                    </a:p>
                  </a:txBody>
                  <a:tcPr marL="68580" marR="68580" marT="0" marB="0"/>
                </a:tc>
              </a:tr>
              <a:tr h="869922">
                <a:tc>
                  <a:txBody>
                    <a:bodyPr/>
                    <a:lstStyle/>
                    <a:p>
                      <a:pPr algn="l" rtl="0">
                        <a:lnSpc>
                          <a:spcPct val="115000"/>
                        </a:lnSpc>
                        <a:spcAft>
                          <a:spcPts val="0"/>
                        </a:spcAft>
                      </a:pPr>
                      <a:r>
                        <a:rPr lang="en-US" sz="1600">
                          <a:solidFill>
                            <a:schemeClr val="tx1"/>
                          </a:solidFill>
                          <a:effectLst/>
                          <a:latin typeface="Times New Roman"/>
                          <a:ea typeface="Calibri"/>
                          <a:cs typeface="Arial"/>
                        </a:rPr>
                        <a:t>The portion of (EU) that is measured or observed (may be the entire EU). It is merely error associated with OU.</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Sampling Unit (or observational unit OU)</a:t>
                      </a:r>
                      <a:endParaRPr lang="en-US" sz="160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a:solidFill>
                            <a:schemeClr val="tx1"/>
                          </a:solidFill>
                          <a:effectLst/>
                          <a:latin typeface="Times New Roman"/>
                          <a:ea typeface="Calibri"/>
                          <a:cs typeface="Arial"/>
                        </a:rPr>
                        <a:t>8.</a:t>
                      </a:r>
                      <a:endParaRPr lang="en-US" sz="1600">
                        <a:solidFill>
                          <a:schemeClr val="tx1"/>
                        </a:solidFill>
                        <a:effectLst/>
                        <a:latin typeface="Calibri"/>
                        <a:ea typeface="Calibri"/>
                        <a:cs typeface="Arial"/>
                      </a:endParaRPr>
                    </a:p>
                  </a:txBody>
                  <a:tcPr marL="68580" marR="68580" marT="0" marB="0"/>
                </a:tc>
              </a:tr>
              <a:tr h="1166158">
                <a:tc>
                  <a:txBody>
                    <a:bodyPr/>
                    <a:lstStyle/>
                    <a:p>
                      <a:pPr algn="l" rtl="0">
                        <a:lnSpc>
                          <a:spcPct val="115000"/>
                        </a:lnSpc>
                        <a:spcAft>
                          <a:spcPts val="0"/>
                        </a:spcAft>
                      </a:pPr>
                      <a:r>
                        <a:rPr lang="en-US" sz="1600" dirty="0">
                          <a:solidFill>
                            <a:schemeClr val="tx1"/>
                          </a:solidFill>
                          <a:effectLst/>
                          <a:latin typeface="Times New Roman"/>
                          <a:ea typeface="Calibri"/>
                          <a:cs typeface="Arial"/>
                        </a:rPr>
                        <a:t>Variation among observations from EU receiving the same treatments (with population variability). Sometimes we call it: </a:t>
                      </a:r>
                      <a:r>
                        <a:rPr lang="en-US" sz="1600" b="1" i="1" dirty="0">
                          <a:solidFill>
                            <a:schemeClr val="tx1"/>
                          </a:solidFill>
                          <a:effectLst/>
                          <a:latin typeface="Times New Roman"/>
                          <a:ea typeface="Calibri"/>
                          <a:cs typeface="Arial"/>
                        </a:rPr>
                        <a:t>"Residual Variance"</a:t>
                      </a:r>
                      <a:r>
                        <a:rPr lang="en-US" sz="1600" dirty="0">
                          <a:solidFill>
                            <a:schemeClr val="tx1"/>
                          </a:solidFill>
                          <a:effectLst/>
                          <a:latin typeface="Times New Roman"/>
                          <a:ea typeface="Calibri"/>
                          <a:cs typeface="Arial"/>
                        </a:rPr>
                        <a:t>, i.e., error associated with (EU).</a:t>
                      </a:r>
                      <a:endParaRPr lang="en-US" sz="1600" dirty="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dirty="0">
                          <a:solidFill>
                            <a:schemeClr val="tx1"/>
                          </a:solidFill>
                          <a:effectLst/>
                          <a:latin typeface="Times New Roman"/>
                          <a:ea typeface="Calibri"/>
                          <a:cs typeface="Arial"/>
                        </a:rPr>
                        <a:t>Experimental Error Variability</a:t>
                      </a:r>
                      <a:endParaRPr lang="en-US" sz="1600" dirty="0">
                        <a:solidFill>
                          <a:schemeClr val="tx1"/>
                        </a:solidFill>
                        <a:effectLst/>
                        <a:latin typeface="Calibri"/>
                        <a:ea typeface="Calibri"/>
                        <a:cs typeface="Arial"/>
                      </a:endParaRPr>
                    </a:p>
                  </a:txBody>
                  <a:tcPr marL="68580" marR="68580" marT="0" marB="0"/>
                </a:tc>
                <a:tc>
                  <a:txBody>
                    <a:bodyPr/>
                    <a:lstStyle/>
                    <a:p>
                      <a:pPr algn="l" rtl="0">
                        <a:lnSpc>
                          <a:spcPct val="115000"/>
                        </a:lnSpc>
                        <a:spcAft>
                          <a:spcPts val="0"/>
                        </a:spcAft>
                      </a:pPr>
                      <a:r>
                        <a:rPr lang="en-US" sz="1600" b="1" dirty="0">
                          <a:solidFill>
                            <a:schemeClr val="tx1"/>
                          </a:solidFill>
                          <a:effectLst/>
                          <a:latin typeface="Times New Roman"/>
                          <a:ea typeface="Calibri"/>
                          <a:cs typeface="Arial"/>
                        </a:rPr>
                        <a:t>9.</a:t>
                      </a:r>
                      <a:endParaRPr lang="en-US" sz="1600" dirty="0">
                        <a:solidFill>
                          <a:schemeClr val="tx1"/>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700040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l" rtl="0"/>
            <a:r>
              <a:rPr lang="en-US" b="1" u="sng" dirty="0">
                <a:solidFill>
                  <a:srgbClr val="C00000"/>
                </a:solidFill>
              </a:rPr>
              <a:t>Statement of the Problem</a:t>
            </a:r>
            <a:endParaRPr lang="en-US" dirty="0">
              <a:solidFill>
                <a:srgbClr val="C00000"/>
              </a:solidFill>
            </a:endParaRPr>
          </a:p>
          <a:p>
            <a:pPr marL="0" indent="0" algn="just" rtl="0">
              <a:buNone/>
            </a:pPr>
            <a:r>
              <a:rPr lang="en-US" dirty="0" smtClean="0"/>
              <a:t>Statement </a:t>
            </a:r>
            <a:r>
              <a:rPr lang="en-US" dirty="0"/>
              <a:t>of the problem, is equivalent to the formulation of questions or research and working hypotheses. Such hypotheses must be stated as clearly as possible even though the formulation may not be as precise as that of a statistical hypothesis. </a:t>
            </a:r>
            <a:endParaRPr lang="en-US" dirty="0" smtClean="0"/>
          </a:p>
          <a:p>
            <a:pPr marL="0" indent="0" algn="just" rtl="0">
              <a:buNone/>
            </a:pPr>
            <a:endParaRPr lang="en-US" dirty="0" smtClean="0"/>
          </a:p>
          <a:p>
            <a:pPr algn="just" rtl="0"/>
            <a:r>
              <a:rPr lang="en-US" b="1" u="sng" dirty="0">
                <a:solidFill>
                  <a:srgbClr val="C00000"/>
                </a:solidFill>
              </a:rPr>
              <a:t>Subject Matter </a:t>
            </a:r>
            <a:r>
              <a:rPr lang="en-US" b="1" u="sng" dirty="0" smtClean="0">
                <a:solidFill>
                  <a:srgbClr val="C00000"/>
                </a:solidFill>
              </a:rPr>
              <a:t>Model</a:t>
            </a:r>
          </a:p>
          <a:p>
            <a:pPr marL="0" indent="0" algn="just" rtl="0">
              <a:buNone/>
            </a:pPr>
            <a:r>
              <a:rPr lang="en-US" dirty="0"/>
              <a:t>we simply mean a listing of all the </a:t>
            </a:r>
            <a:r>
              <a:rPr lang="en-US" i="1" dirty="0"/>
              <a:t>factors</a:t>
            </a:r>
            <a:r>
              <a:rPr lang="en-US" dirty="0"/>
              <a:t> that might influence the outcome of the experiment. Such factors will include the </a:t>
            </a:r>
            <a:r>
              <a:rPr lang="en-US" i="1" dirty="0"/>
              <a:t>treatment </a:t>
            </a:r>
            <a:r>
              <a:rPr lang="en-US" dirty="0"/>
              <a:t>factors which are the </a:t>
            </a:r>
            <a:r>
              <a:rPr lang="en-US" i="1" dirty="0"/>
              <a:t>main objective</a:t>
            </a:r>
            <a:r>
              <a:rPr lang="en-US" dirty="0"/>
              <a:t> of the investigation as well as </a:t>
            </a:r>
            <a:r>
              <a:rPr lang="en-US" i="1" dirty="0"/>
              <a:t>classification</a:t>
            </a:r>
            <a:r>
              <a:rPr lang="en-US" dirty="0"/>
              <a:t> (or </a:t>
            </a:r>
            <a:r>
              <a:rPr lang="en-US" i="1" dirty="0"/>
              <a:t>blocking</a:t>
            </a:r>
            <a:r>
              <a:rPr lang="en-US" dirty="0"/>
              <a:t>) factors which are determined by the conditions under which the experiment is performed.</a:t>
            </a:r>
            <a:endParaRPr lang="en-US" dirty="0">
              <a:solidFill>
                <a:srgbClr val="C00000"/>
              </a:solidFill>
            </a:endParaRPr>
          </a:p>
          <a:p>
            <a:pPr marL="0" indent="0" algn="just" rtl="0">
              <a:buNone/>
            </a:pPr>
            <a:endParaRPr lang="ar-IQ" dirty="0"/>
          </a:p>
        </p:txBody>
      </p:sp>
    </p:spTree>
    <p:extLst>
      <p:ext uri="{BB962C8B-B14F-4D97-AF65-F5344CB8AC3E}">
        <p14:creationId xmlns:p14="http://schemas.microsoft.com/office/powerpoint/2010/main" val="3092516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a:bodyPr>
          <a:lstStyle/>
          <a:p>
            <a:pPr algn="just" rtl="0"/>
            <a:r>
              <a:rPr lang="en-US" b="1" u="sng" dirty="0">
                <a:solidFill>
                  <a:srgbClr val="C00000"/>
                </a:solidFill>
              </a:rPr>
              <a:t>Sources of Residual Variability</a:t>
            </a:r>
            <a:endParaRPr lang="en-US" dirty="0">
              <a:solidFill>
                <a:srgbClr val="C00000"/>
              </a:solidFill>
            </a:endParaRPr>
          </a:p>
          <a:p>
            <a:pPr marL="0" lvl="0" indent="0" algn="just" rtl="0">
              <a:buNone/>
            </a:pPr>
            <a:r>
              <a:rPr lang="en-US" dirty="0" smtClean="0"/>
              <a:t>1- Naturally </a:t>
            </a:r>
            <a:r>
              <a:rPr lang="en-US" dirty="0"/>
              <a:t>inherent differences.</a:t>
            </a:r>
          </a:p>
          <a:p>
            <a:pPr marL="0" lvl="0" indent="0" algn="just" rtl="0">
              <a:buNone/>
            </a:pPr>
            <a:r>
              <a:rPr lang="en-US" dirty="0" smtClean="0"/>
              <a:t>2- Lack </a:t>
            </a:r>
            <a:r>
              <a:rPr lang="en-US" dirty="0"/>
              <a:t>of uniformity in conducting the experiment.</a:t>
            </a:r>
          </a:p>
          <a:p>
            <a:pPr marL="0" lvl="0" indent="0" algn="just" rtl="0">
              <a:buNone/>
            </a:pPr>
            <a:r>
              <a:rPr lang="en-US" dirty="0" smtClean="0"/>
              <a:t>3- All </a:t>
            </a:r>
            <a:r>
              <a:rPr lang="en-US" dirty="0"/>
              <a:t>unexplained variation</a:t>
            </a:r>
            <a:r>
              <a:rPr lang="en-US" dirty="0" smtClean="0"/>
              <a:t>.</a:t>
            </a:r>
          </a:p>
          <a:p>
            <a:pPr marL="0" lvl="0" indent="0" algn="just" rtl="0">
              <a:buNone/>
            </a:pPr>
            <a:endParaRPr lang="en-US" dirty="0"/>
          </a:p>
          <a:p>
            <a:pPr algn="just" rtl="0"/>
            <a:r>
              <a:rPr lang="en-US" b="1" u="sng" dirty="0">
                <a:solidFill>
                  <a:srgbClr val="C00000"/>
                </a:solidFill>
              </a:rPr>
              <a:t>Increasing  Replication causes:</a:t>
            </a:r>
          </a:p>
          <a:p>
            <a:pPr marL="0" lvl="0" indent="0" algn="just" rtl="0">
              <a:buNone/>
            </a:pPr>
            <a:r>
              <a:rPr lang="en-US" dirty="0" smtClean="0"/>
              <a:t>1- Smaller </a:t>
            </a:r>
            <a:r>
              <a:rPr lang="en-US" dirty="0"/>
              <a:t>differences among treatment can be detected.</a:t>
            </a:r>
          </a:p>
          <a:p>
            <a:pPr marL="0" lvl="0" indent="0" algn="just" rtl="0">
              <a:buNone/>
            </a:pPr>
            <a:r>
              <a:rPr lang="en-US" dirty="0" smtClean="0"/>
              <a:t>2- Increasing </a:t>
            </a:r>
            <a:r>
              <a:rPr lang="en-US" dirty="0"/>
              <a:t>the sensitivity of the experiment.</a:t>
            </a:r>
          </a:p>
          <a:p>
            <a:pPr marL="0" lvl="0" indent="0" algn="just" rtl="0">
              <a:buNone/>
            </a:pPr>
            <a:r>
              <a:rPr lang="en-US" dirty="0" smtClean="0"/>
              <a:t>3- Residual </a:t>
            </a:r>
            <a:r>
              <a:rPr lang="en-US" dirty="0"/>
              <a:t>variation is decreased. </a:t>
            </a:r>
          </a:p>
          <a:p>
            <a:pPr marL="0" lvl="0" indent="0" algn="just" rtl="0">
              <a:buNone/>
            </a:pPr>
            <a:endParaRPr lang="en-US" dirty="0"/>
          </a:p>
          <a:p>
            <a:pPr algn="just" rtl="0"/>
            <a:endParaRPr lang="ar-IQ" dirty="0"/>
          </a:p>
        </p:txBody>
      </p:sp>
    </p:spTree>
    <p:extLst>
      <p:ext uri="{BB962C8B-B14F-4D97-AF65-F5344CB8AC3E}">
        <p14:creationId xmlns:p14="http://schemas.microsoft.com/office/powerpoint/2010/main" val="3482288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l" rtl="0"/>
            <a:endParaRPr lang="en-US" dirty="0" smtClean="0">
              <a:solidFill>
                <a:srgbClr val="C00000"/>
              </a:solidFill>
            </a:endParaRPr>
          </a:p>
          <a:p>
            <a:pPr algn="l" rtl="0"/>
            <a:r>
              <a:rPr lang="en-US" dirty="0" smtClean="0">
                <a:solidFill>
                  <a:srgbClr val="C00000"/>
                </a:solidFill>
              </a:rPr>
              <a:t> </a:t>
            </a:r>
            <a:r>
              <a:rPr lang="en-US" b="1" u="sng" dirty="0">
                <a:solidFill>
                  <a:srgbClr val="C00000"/>
                </a:solidFill>
              </a:rPr>
              <a:t>Randomization </a:t>
            </a:r>
            <a:endParaRPr lang="en-US" b="1" u="sng" dirty="0" smtClean="0">
              <a:solidFill>
                <a:srgbClr val="C00000"/>
              </a:solidFill>
            </a:endParaRPr>
          </a:p>
          <a:p>
            <a:pPr marL="0" indent="0" algn="l" rtl="0">
              <a:buNone/>
            </a:pPr>
            <a:endParaRPr lang="en-US" b="1" u="sng" dirty="0" smtClean="0">
              <a:solidFill>
                <a:srgbClr val="C00000"/>
              </a:solidFill>
            </a:endParaRPr>
          </a:p>
          <a:p>
            <a:pPr marL="0" indent="0" algn="just" rtl="0">
              <a:buNone/>
            </a:pPr>
            <a:r>
              <a:rPr lang="en-US" dirty="0"/>
              <a:t>The manner in which the treatments are allocated to the EU to prevent systematic error</a:t>
            </a:r>
            <a:r>
              <a:rPr lang="en-US" dirty="0" smtClean="0"/>
              <a:t>.</a:t>
            </a:r>
          </a:p>
          <a:p>
            <a:pPr marL="0" indent="0" algn="just" rtl="0">
              <a:buNone/>
            </a:pPr>
            <a:r>
              <a:rPr lang="en-US" dirty="0"/>
              <a:t>There are two main reasons for randomization:</a:t>
            </a:r>
          </a:p>
          <a:p>
            <a:pPr marL="0" lvl="0" indent="0" algn="just" rtl="0">
              <a:buNone/>
            </a:pPr>
            <a:r>
              <a:rPr lang="en-US" dirty="0" smtClean="0"/>
              <a:t>1- To </a:t>
            </a:r>
            <a:r>
              <a:rPr lang="en-US" dirty="0"/>
              <a:t>eliminate personal preference biases systematic variations and soon.</a:t>
            </a:r>
          </a:p>
          <a:p>
            <a:pPr marL="0" lvl="0" indent="0" algn="just" rtl="0">
              <a:buNone/>
            </a:pPr>
            <a:r>
              <a:rPr lang="en-US" dirty="0" smtClean="0"/>
              <a:t>2- To </a:t>
            </a:r>
            <a:r>
              <a:rPr lang="en-US" dirty="0"/>
              <a:t>assure that the proper residual variability terms will be obtained</a:t>
            </a:r>
            <a:r>
              <a:rPr lang="en-US" dirty="0" smtClean="0"/>
              <a:t>.</a:t>
            </a:r>
          </a:p>
          <a:p>
            <a:pPr marL="0" lvl="0" indent="0" algn="just" rtl="0">
              <a:buNone/>
            </a:pPr>
            <a:endParaRPr lang="en-US" dirty="0"/>
          </a:p>
          <a:p>
            <a:pPr marL="0" indent="0" algn="just" rtl="0">
              <a:buNone/>
            </a:pPr>
            <a:endParaRPr lang="en-US" dirty="0">
              <a:solidFill>
                <a:srgbClr val="C00000"/>
              </a:solidFill>
            </a:endParaRPr>
          </a:p>
          <a:p>
            <a:pPr marL="0" indent="0" algn="just" rtl="0">
              <a:buNone/>
            </a:pPr>
            <a:endParaRPr lang="ar-IQ" dirty="0"/>
          </a:p>
        </p:txBody>
      </p:sp>
    </p:spTree>
    <p:extLst>
      <p:ext uri="{BB962C8B-B14F-4D97-AF65-F5344CB8AC3E}">
        <p14:creationId xmlns:p14="http://schemas.microsoft.com/office/powerpoint/2010/main" val="3706723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C00000"/>
                </a:solidFill>
              </a:rPr>
              <a:t>Accuracy </a:t>
            </a:r>
            <a:r>
              <a:rPr lang="en-US" b="1" u="sng" dirty="0" err="1">
                <a:solidFill>
                  <a:srgbClr val="C00000"/>
                </a:solidFill>
              </a:rPr>
              <a:t>v.s</a:t>
            </a:r>
            <a:r>
              <a:rPr lang="en-US" b="1" u="sng" dirty="0">
                <a:solidFill>
                  <a:srgbClr val="C00000"/>
                </a:solidFill>
              </a:rPr>
              <a:t>. Precision </a:t>
            </a:r>
            <a:endParaRPr lang="ar-IQ" dirty="0">
              <a:solidFill>
                <a:srgbClr val="C00000"/>
              </a:solidFill>
            </a:endParaRPr>
          </a:p>
        </p:txBody>
      </p:sp>
      <p:sp>
        <p:nvSpPr>
          <p:cNvPr id="3" name="Content Placeholder 2"/>
          <p:cNvSpPr>
            <a:spLocks noGrp="1"/>
          </p:cNvSpPr>
          <p:nvPr>
            <p:ph idx="1"/>
          </p:nvPr>
        </p:nvSpPr>
        <p:spPr/>
        <p:txBody>
          <a:bodyPr/>
          <a:lstStyle/>
          <a:p>
            <a:pPr marL="0" indent="0">
              <a:buNone/>
            </a:pPr>
            <a:r>
              <a:rPr lang="en-US" b="1" u="sng" dirty="0">
                <a:solidFill>
                  <a:srgbClr val="C00000"/>
                </a:solidFill>
              </a:rPr>
              <a:t>Accuracy</a:t>
            </a:r>
            <a:r>
              <a:rPr lang="en-US" dirty="0">
                <a:solidFill>
                  <a:srgbClr val="C00000"/>
                </a:solidFill>
              </a:rPr>
              <a:t>:</a:t>
            </a:r>
            <a:r>
              <a:rPr lang="en-US" dirty="0"/>
              <a:t> Refers to the closeness of an estimate to the true value of parameter (related to bias). </a:t>
            </a:r>
            <a:endParaRPr lang="en-US" dirty="0" smtClean="0"/>
          </a:p>
          <a:p>
            <a:pPr marL="0" indent="0" algn="l" rtl="0">
              <a:buNone/>
            </a:pPr>
            <a:r>
              <a:rPr lang="en-US" dirty="0" smtClean="0"/>
              <a:t> </a:t>
            </a:r>
            <a:endParaRPr lang="en-US" dirty="0"/>
          </a:p>
          <a:p>
            <a:pPr marL="0" indent="0" algn="l" rtl="0">
              <a:buNone/>
            </a:pPr>
            <a:r>
              <a:rPr lang="en-US" b="1" u="sng" dirty="0">
                <a:solidFill>
                  <a:srgbClr val="C00000"/>
                </a:solidFill>
              </a:rPr>
              <a:t>Precision</a:t>
            </a:r>
            <a:r>
              <a:rPr lang="en-US" b="1" dirty="0">
                <a:solidFill>
                  <a:srgbClr val="C00000"/>
                </a:solidFill>
              </a:rPr>
              <a:t>: </a:t>
            </a:r>
            <a:r>
              <a:rPr lang="en-US" dirty="0"/>
              <a:t>Refers to the repeatability of an estimate (related to variance).</a:t>
            </a:r>
          </a:p>
          <a:p>
            <a:pPr marL="0" indent="0" algn="l" rtl="0">
              <a:buNone/>
            </a:pP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0209" y="2708920"/>
            <a:ext cx="2522273" cy="718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240" y="4437112"/>
            <a:ext cx="2686706" cy="845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3961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437</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Lecture Three</vt:lpstr>
      <vt:lpstr>PowerPoint Presentation</vt:lpstr>
      <vt:lpstr>PowerPoint Presentation</vt:lpstr>
      <vt:lpstr>PowerPoint Presentation</vt:lpstr>
      <vt:lpstr>PowerPoint Presentation</vt:lpstr>
      <vt:lpstr>Accuracy v.s. Precision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Three</dc:title>
  <dc:creator>DR.Ahmed Saker</dc:creator>
  <cp:lastModifiedBy>DR.Ahmed Saker</cp:lastModifiedBy>
  <cp:revision>5</cp:revision>
  <dcterms:created xsi:type="dcterms:W3CDTF">2019-03-29T15:08:31Z</dcterms:created>
  <dcterms:modified xsi:type="dcterms:W3CDTF">2019-03-29T15:49:23Z</dcterms:modified>
</cp:coreProperties>
</file>