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816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820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423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44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494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958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2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647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602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97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54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9520-23E3-42C4-9782-81B0D3E17FBA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2B2C-7102-430F-9456-1C3081C729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935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Lecture Four</a:t>
            </a:r>
            <a:endParaRPr lang="ar-IQ" sz="54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Analysis of Variance: ANOVA</a:t>
            </a:r>
            <a:endParaRPr lang="en-US" sz="3600" b="1" dirty="0">
              <a:solidFill>
                <a:srgbClr val="7030A0"/>
              </a:solidFill>
            </a:endParaRPr>
          </a:p>
          <a:p>
            <a:endParaRPr lang="ar-IQ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6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 rtl="0"/>
            <a:endParaRPr lang="en-US" b="1" u="sng" dirty="0" smtClean="0">
              <a:solidFill>
                <a:srgbClr val="C00000"/>
              </a:solidFill>
            </a:endParaRPr>
          </a:p>
          <a:p>
            <a:pPr algn="just" rtl="0"/>
            <a:r>
              <a:rPr lang="en-US" b="1" u="sng" dirty="0" smtClean="0">
                <a:solidFill>
                  <a:srgbClr val="C00000"/>
                </a:solidFill>
              </a:rPr>
              <a:t>ANOVA</a:t>
            </a:r>
          </a:p>
          <a:p>
            <a:pPr marL="0" indent="0" algn="just" rtl="0">
              <a:buNone/>
            </a:pPr>
            <a:r>
              <a:rPr lang="en-US" dirty="0" smtClean="0"/>
              <a:t>The </a:t>
            </a:r>
            <a:r>
              <a:rPr lang="en-US" dirty="0"/>
              <a:t>process of decomposition (or subdividing) the total variability in a set of experimental observations into component parts attributable to recognized ( or identified) sources of variation "</a:t>
            </a:r>
            <a:r>
              <a:rPr lang="en-US" i="1" dirty="0"/>
              <a:t>Total S.S.</a:t>
            </a:r>
            <a:r>
              <a:rPr lang="en-US" dirty="0"/>
              <a:t>" which get subdivided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24549"/>
            <a:ext cx="5980107" cy="56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60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Three Aspects of </a:t>
            </a:r>
            <a:r>
              <a:rPr lang="en-US" b="1" u="sng" dirty="0" smtClean="0">
                <a:solidFill>
                  <a:srgbClr val="C00000"/>
                </a:solidFill>
              </a:rPr>
              <a:t>Design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Treatment </a:t>
            </a:r>
            <a:r>
              <a:rPr lang="en-US" b="1" u="sng" dirty="0" smtClean="0">
                <a:solidFill>
                  <a:srgbClr val="C00000"/>
                </a:solidFill>
              </a:rPr>
              <a:t>design</a:t>
            </a:r>
          </a:p>
          <a:p>
            <a:pPr marL="0" indent="0" algn="l" rtl="0">
              <a:buNone/>
            </a:pPr>
            <a:r>
              <a:rPr lang="en-US" dirty="0"/>
              <a:t>Specifies how the treatments related to each other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b="1" dirty="0" smtClean="0"/>
              <a:t>It </a:t>
            </a:r>
            <a:r>
              <a:rPr lang="en-US" b="1" dirty="0"/>
              <a:t>can be classified as:</a:t>
            </a:r>
            <a:endParaRPr lang="en-US" dirty="0"/>
          </a:p>
          <a:p>
            <a:pPr marL="0" lvl="0" indent="0" algn="just" rtl="0">
              <a:buNone/>
            </a:pPr>
            <a:r>
              <a:rPr lang="en-US" dirty="0" smtClean="0"/>
              <a:t>1- Unstructured </a:t>
            </a:r>
            <a:r>
              <a:rPr lang="en-US" dirty="0"/>
              <a:t>treatments (unrelated set of treatments).</a:t>
            </a:r>
          </a:p>
          <a:p>
            <a:pPr marL="0" lvl="0" indent="0" algn="just" rtl="0">
              <a:buNone/>
            </a:pPr>
            <a:r>
              <a:rPr lang="en-US" dirty="0" smtClean="0"/>
              <a:t>2- Structured </a:t>
            </a:r>
            <a:r>
              <a:rPr lang="en-US" dirty="0"/>
              <a:t>treatments (may be related), such </a:t>
            </a:r>
            <a:r>
              <a:rPr lang="en-US" dirty="0" smtClean="0"/>
              <a:t>as: Related </a:t>
            </a:r>
            <a:r>
              <a:rPr lang="en-US" dirty="0"/>
              <a:t>by variable structure: (e.g. Regression).</a:t>
            </a:r>
          </a:p>
          <a:p>
            <a:pPr marL="0" indent="0" algn="l" rtl="0">
              <a:buNone/>
            </a:pPr>
            <a:endParaRPr lang="ar-IQ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7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Error-control </a:t>
            </a:r>
            <a:r>
              <a:rPr lang="en-US" b="1" u="sng" dirty="0" smtClean="0">
                <a:solidFill>
                  <a:srgbClr val="C00000"/>
                </a:solidFill>
              </a:rPr>
              <a:t>design</a:t>
            </a:r>
          </a:p>
          <a:p>
            <a:pPr marL="0" indent="0" algn="l" rtl="0">
              <a:buNone/>
            </a:pPr>
            <a:r>
              <a:rPr lang="en-US" dirty="0"/>
              <a:t>Examples of such designs are the completely randomized design, randomized (complete or incomplete) block design, Latin square design, etc. </a:t>
            </a:r>
            <a:endParaRPr lang="en-US" dirty="0" smtClean="0"/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E</a:t>
            </a:r>
            <a:r>
              <a:rPr lang="en-US" b="1" i="1" u="sng" dirty="0">
                <a:solidFill>
                  <a:srgbClr val="C00000"/>
                </a:solidFill>
              </a:rPr>
              <a:t>xperimental design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dirty="0" smtClean="0"/>
              <a:t>It is </a:t>
            </a:r>
            <a:r>
              <a:rPr lang="en-US" dirty="0"/>
              <a:t>(Sampling and Observation </a:t>
            </a:r>
            <a:r>
              <a:rPr lang="en-US" dirty="0" smtClean="0"/>
              <a:t>design) </a:t>
            </a:r>
            <a:r>
              <a:rPr lang="en-US" dirty="0"/>
              <a:t>it specifies whether univariate or multivariate observations are to be taken</a:t>
            </a:r>
            <a:r>
              <a:rPr lang="en-US" dirty="0" smtClean="0"/>
              <a:t>.</a:t>
            </a:r>
          </a:p>
          <a:p>
            <a:pPr lvl="0" algn="just" rtl="0"/>
            <a:r>
              <a:rPr lang="en-US" b="1" u="sng" dirty="0">
                <a:solidFill>
                  <a:srgbClr val="C00000"/>
                </a:solidFill>
              </a:rPr>
              <a:t>Modeling the Response (Response Design)</a:t>
            </a:r>
            <a:r>
              <a:rPr lang="en-US" b="1" u="sng" dirty="0"/>
              <a:t> </a:t>
            </a:r>
            <a:endParaRPr lang="en-US" dirty="0"/>
          </a:p>
          <a:p>
            <a:pPr algn="just" rtl="0"/>
            <a:r>
              <a:rPr lang="en-US" dirty="0"/>
              <a:t>Refers to the experimental materials from which the observations are obtained (as sampling components).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9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Lecture Four</vt:lpstr>
      <vt:lpstr>PowerPoint Presentation</vt:lpstr>
      <vt:lpstr>Three Aspects of Design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</dc:title>
  <dc:creator>DR.Ahmed Saker</dc:creator>
  <cp:lastModifiedBy>DR.Ahmed Saker</cp:lastModifiedBy>
  <cp:revision>5</cp:revision>
  <dcterms:created xsi:type="dcterms:W3CDTF">2019-03-29T15:49:40Z</dcterms:created>
  <dcterms:modified xsi:type="dcterms:W3CDTF">2019-03-29T16:02:00Z</dcterms:modified>
</cp:coreProperties>
</file>