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039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495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70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163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520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588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265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878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903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922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031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5464-6C9E-43D6-8578-068160610E45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ED860-37B8-4B8F-AFD2-2144E6CDF2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82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Lecture Six</a:t>
            </a:r>
            <a:endParaRPr lang="ar-IQ" sz="54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Basic Experimental Designs</a:t>
            </a:r>
            <a:endParaRPr lang="ar-IQ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7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Completely Randomized Design (CRD)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- Way Classification </a:t>
            </a:r>
            <a:endParaRPr lang="ar-IQ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b="1" u="sng" dirty="0" smtClean="0">
              <a:solidFill>
                <a:srgbClr val="C00000"/>
              </a:solidFill>
            </a:endParaRP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Mathematical Model</a:t>
            </a:r>
          </a:p>
          <a:p>
            <a:pPr marL="0" indent="0" algn="l" rtl="0">
              <a:buNone/>
            </a:pPr>
            <a:endParaRPr lang="en-US" b="1" u="sng" dirty="0">
              <a:solidFill>
                <a:srgbClr val="C00000"/>
              </a:solidFill>
            </a:endParaRP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Estimation </a:t>
            </a:r>
            <a:r>
              <a:rPr lang="en-US" b="1" u="sng" dirty="0">
                <a:solidFill>
                  <a:srgbClr val="C00000"/>
                </a:solidFill>
              </a:rPr>
              <a:t>of Variance </a:t>
            </a:r>
            <a:r>
              <a:rPr lang="en-US" b="1" u="sng" dirty="0" smtClean="0">
                <a:solidFill>
                  <a:srgbClr val="C00000"/>
                </a:solidFill>
              </a:rPr>
              <a:t>Components</a:t>
            </a:r>
          </a:p>
          <a:p>
            <a:pPr marL="0" indent="0" algn="l" rtl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US" u="sng" dirty="0" smtClean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US" u="sng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624234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614" y="4114016"/>
            <a:ext cx="137952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970" y="4653136"/>
            <a:ext cx="242881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128" y="5437192"/>
            <a:ext cx="2050494" cy="75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98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Completely Randomized Blocks Design (CRBD)</a:t>
            </a:r>
            <a:b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- Way Classification</a:t>
            </a:r>
            <a:endParaRPr lang="ar-IQ" sz="3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b="1" u="sng" dirty="0" smtClean="0">
              <a:solidFill>
                <a:srgbClr val="C00000"/>
              </a:solidFill>
            </a:endParaRP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Mathematical Model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           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97" y="3951337"/>
            <a:ext cx="3117023" cy="55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98" y="4117455"/>
            <a:ext cx="2704790" cy="31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54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Square Design (LSD)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- Way Classification</a:t>
            </a:r>
            <a:endParaRPr lang="ar-IQ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l" rtl="0"/>
            <a:endParaRPr lang="en-US" b="1" u="sng" dirty="0" smtClean="0">
              <a:solidFill>
                <a:srgbClr val="C00000"/>
              </a:solidFill>
            </a:endParaRP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Mathematical Model</a:t>
            </a:r>
          </a:p>
          <a:p>
            <a:pPr marL="0" indent="0" algn="ctr" rtl="0">
              <a:buNone/>
            </a:pPr>
            <a:r>
              <a:rPr lang="en-US" sz="2800" b="1" dirty="0" err="1"/>
              <a:t>y</a:t>
            </a:r>
            <a:r>
              <a:rPr lang="en-US" sz="2800" b="1" baseline="-25000" dirty="0" err="1"/>
              <a:t>ij</a:t>
            </a:r>
            <a:r>
              <a:rPr lang="en-US" sz="2800" b="1" baseline="-25000" dirty="0"/>
              <a:t>(k)</a:t>
            </a:r>
            <a:r>
              <a:rPr lang="en-US" sz="2800" b="1" dirty="0"/>
              <a:t> = </a:t>
            </a:r>
            <a:r>
              <a:rPr lang="en-US" sz="2800" b="1" dirty="0">
                <a:sym typeface="Symbol"/>
              </a:rPr>
              <a:t></a:t>
            </a:r>
            <a:r>
              <a:rPr lang="en-US" sz="2800" b="1" dirty="0"/>
              <a:t> +</a:t>
            </a:r>
            <a:r>
              <a:rPr lang="en-US" sz="2800" b="1" dirty="0" err="1"/>
              <a:t>R</a:t>
            </a:r>
            <a:r>
              <a:rPr lang="en-US" sz="2800" b="1" baseline="-25000" dirty="0" err="1"/>
              <a:t>i</a:t>
            </a:r>
            <a:r>
              <a:rPr lang="en-US" sz="2800" b="1" dirty="0"/>
              <a:t> +</a:t>
            </a:r>
            <a:r>
              <a:rPr lang="en-US" sz="2800" b="1" dirty="0" err="1"/>
              <a:t>C</a:t>
            </a:r>
            <a:r>
              <a:rPr lang="en-US" sz="2800" b="1" baseline="-25000" dirty="0" err="1"/>
              <a:t>j</a:t>
            </a:r>
            <a:r>
              <a:rPr lang="en-US" sz="2800" b="1" dirty="0"/>
              <a:t> + </a:t>
            </a:r>
            <a:r>
              <a:rPr lang="en-US" sz="2800" b="1" dirty="0" err="1"/>
              <a:t>T</a:t>
            </a:r>
            <a:r>
              <a:rPr lang="en-US" sz="2800" b="1" baseline="-25000" dirty="0" err="1"/>
              <a:t>k</a:t>
            </a:r>
            <a:r>
              <a:rPr lang="en-US" sz="2800" b="1" dirty="0"/>
              <a:t> +</a:t>
            </a:r>
            <a:r>
              <a:rPr lang="en-US" sz="2800" b="1" dirty="0" err="1"/>
              <a:t>e</a:t>
            </a:r>
            <a:r>
              <a:rPr lang="en-US" sz="2800" b="1" baseline="-25000" dirty="0" err="1"/>
              <a:t>ij</a:t>
            </a:r>
            <a:r>
              <a:rPr lang="en-US" sz="2800" b="1" baseline="-25000" dirty="0"/>
              <a:t>(k)</a:t>
            </a:r>
            <a:r>
              <a:rPr lang="en-US" sz="2800" b="1" dirty="0"/>
              <a:t>       ;    </a:t>
            </a:r>
            <a:r>
              <a:rPr lang="en-US" sz="2800" b="1" dirty="0" smtClean="0"/>
              <a:t>       </a:t>
            </a:r>
            <a:r>
              <a:rPr lang="en-US" sz="2800" b="1" dirty="0"/>
              <a:t>i, j, k, = 1,2,…..</a:t>
            </a:r>
            <a:r>
              <a:rPr lang="en-US" sz="2800" b="1" dirty="0" smtClean="0"/>
              <a:t>r</a:t>
            </a:r>
          </a:p>
          <a:p>
            <a:pPr marL="0" indent="0" algn="ctr" rtl="0">
              <a:buNone/>
            </a:pPr>
            <a:endParaRPr lang="en-US" sz="2800" b="1"/>
          </a:p>
          <a:p>
            <a:pPr marL="0" indent="0" algn="ctr" rtl="0">
              <a:buNone/>
            </a:pPr>
            <a:endParaRPr lang="en-US" sz="2800" dirty="0"/>
          </a:p>
          <a:p>
            <a:pPr marL="0" indent="0" algn="l" rtl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8286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Lecture Six</vt:lpstr>
      <vt:lpstr>Completely Randomized Design (CRD)  One - Way Classification </vt:lpstr>
      <vt:lpstr>Completely Randomized Blocks Design (CRBD) Two - Way Classification</vt:lpstr>
      <vt:lpstr>Latin Square Design (LSD) Three - Way Classification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Six</dc:title>
  <dc:creator>DR.Ahmed Saker</dc:creator>
  <cp:lastModifiedBy>DR.Ahmed Saker</cp:lastModifiedBy>
  <cp:revision>2</cp:revision>
  <dcterms:created xsi:type="dcterms:W3CDTF">2019-03-29T16:40:05Z</dcterms:created>
  <dcterms:modified xsi:type="dcterms:W3CDTF">2019-03-29T16:49:09Z</dcterms:modified>
</cp:coreProperties>
</file>