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3/28/2019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89724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3/28/2019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المحاسبة المالية المتقدمة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الثالثة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الأول : إندماج الشركات </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2016224"/>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r>
              <a:rPr lang="ar-IQ" sz="5800" b="1" dirty="0" smtClean="0">
                <a:solidFill>
                  <a:schemeClr val="tx2">
                    <a:lumMod val="75000"/>
                  </a:schemeClr>
                </a:solidFill>
                <a:effectLst>
                  <a:outerShdw blurRad="38100" dist="38100" dir="2700000" algn="tl">
                    <a:srgbClr val="000000">
                      <a:alpha val="43137"/>
                    </a:srgbClr>
                  </a:outerShdw>
                </a:effectLst>
              </a:rPr>
              <a:t>أ.د. بشرى نجم عبدالله المشهداني </a:t>
            </a:r>
          </a:p>
          <a:p>
            <a:r>
              <a:rPr lang="ar-IQ" sz="5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5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r>
              <a:rPr lang="ar-IQ" sz="2800" b="1" dirty="0" smtClean="0">
                <a:solidFill>
                  <a:schemeClr val="tx2">
                    <a:lumMod val="75000"/>
                  </a:schemeClr>
                </a:solidFill>
                <a:effectLst>
                  <a:outerShdw blurRad="38100" dist="38100" dir="2700000" algn="tl">
                    <a:srgbClr val="000000">
                      <a:alpha val="43137"/>
                    </a:srgbClr>
                  </a:outerShdw>
                </a:effectLst>
              </a:rPr>
              <a:t> </a:t>
            </a:r>
            <a:r>
              <a:rPr lang="ar-IQ" sz="2800" b="1" dirty="0" smtClean="0">
                <a:solidFill>
                  <a:schemeClr val="tx2">
                    <a:lumMod val="75000"/>
                  </a:schemeClr>
                </a:solidFill>
                <a:effectLst>
                  <a:outerShdw blurRad="38100" dist="38100" dir="2700000" algn="tl">
                    <a:srgbClr val="000000">
                      <a:alpha val="43137"/>
                    </a:srgbClr>
                  </a:outerShdw>
                </a:effectLst>
              </a:rPr>
              <a:t>  </a:t>
            </a:r>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6984776" cy="648072"/>
          </a:xfrm>
        </p:spPr>
        <p:style>
          <a:lnRef idx="1">
            <a:schemeClr val="accent3"/>
          </a:lnRef>
          <a:fillRef idx="2">
            <a:schemeClr val="accent3"/>
          </a:fillRef>
          <a:effectRef idx="1">
            <a:schemeClr val="accent3"/>
          </a:effectRef>
          <a:fontRef idx="minor">
            <a:schemeClr val="dk1"/>
          </a:fontRef>
        </p:style>
        <p:txBody>
          <a:bodyPr>
            <a:normAutofit/>
          </a:bodyPr>
          <a:lstStyle/>
          <a:p>
            <a:pPr rtl="1"/>
            <a:r>
              <a:rPr lang="ar-IQ" sz="2800" b="1" dirty="0" smtClean="0">
                <a:effectLst>
                  <a:outerShdw blurRad="50800" dist="38100" dir="8100000" algn="tr">
                    <a:srgbClr val="000000">
                      <a:alpha val="40000"/>
                    </a:srgbClr>
                  </a:outerShdw>
                </a:effectLst>
                <a:ea typeface="Calibri"/>
              </a:rPr>
              <a:t>حل ت 1 – الحالة الثالثة / بديل الشهرة السالبة</a:t>
            </a:r>
            <a:endParaRPr lang="en-US" sz="2800" b="1" dirty="0">
              <a:effectLst>
                <a:outerShdw blurRad="38100" dist="38100" dir="2700000" algn="tl">
                  <a:srgbClr val="000000">
                    <a:alpha val="43137"/>
                  </a:srgbClr>
                </a:outerShdw>
              </a:effectLst>
            </a:endParaRPr>
          </a:p>
        </p:txBody>
      </p:sp>
      <p:sp>
        <p:nvSpPr>
          <p:cNvPr id="5" name="Content Placeholder 2"/>
          <p:cNvSpPr>
            <a:spLocks noGrp="1"/>
          </p:cNvSpPr>
          <p:nvPr>
            <p:ph sz="half" idx="2"/>
          </p:nvPr>
        </p:nvSpPr>
        <p:spPr>
          <a:xfrm>
            <a:off x="755576" y="1412776"/>
            <a:ext cx="7488832" cy="5184576"/>
          </a:xfrm>
        </p:spPr>
        <p:txBody>
          <a:bodyPr>
            <a:normAutofit fontScale="47500" lnSpcReduction="20000"/>
          </a:bodyPr>
          <a:lstStyle/>
          <a:p>
            <a:pPr marL="0" indent="0" algn="r" rtl="1">
              <a:buNone/>
            </a:pPr>
            <a:endParaRPr lang="ar-IQ" sz="1600" b="1" dirty="0"/>
          </a:p>
          <a:p>
            <a:pPr marL="0" indent="0" algn="r" rtl="1">
              <a:buNone/>
            </a:pPr>
            <a:r>
              <a:rPr lang="ar-IQ" sz="2900" b="1" dirty="0"/>
              <a:t>الحالة الثالثة : </a:t>
            </a:r>
          </a:p>
          <a:p>
            <a:pPr marL="0" indent="0" algn="r" rtl="1">
              <a:buNone/>
            </a:pPr>
            <a:r>
              <a:rPr lang="ar-IQ" sz="2900" b="1" dirty="0"/>
              <a:t>تكلفة الشراء التي تحملتها الشركة المشترية (ورقة دفع)          490000 دينار </a:t>
            </a:r>
          </a:p>
          <a:p>
            <a:pPr marL="0" indent="0" algn="r" rtl="1">
              <a:buNone/>
            </a:pPr>
            <a:r>
              <a:rPr lang="ar-IQ" sz="2900" b="1" dirty="0"/>
              <a:t>القيمة الدفترية لصافي أصول الشركة المشتراة </a:t>
            </a:r>
          </a:p>
          <a:p>
            <a:pPr marL="0" indent="0" algn="r" rtl="1">
              <a:buNone/>
            </a:pPr>
            <a:r>
              <a:rPr lang="ar-IQ" sz="2900" b="1" dirty="0"/>
              <a:t>                     رأس المال                200000</a:t>
            </a:r>
          </a:p>
          <a:p>
            <a:pPr marL="0" indent="0" algn="r" rtl="1">
              <a:buNone/>
            </a:pPr>
            <a:r>
              <a:rPr lang="ar-IQ" sz="2900" b="1" dirty="0"/>
              <a:t>                     علاوة إصدار الأسهم     100000 </a:t>
            </a:r>
          </a:p>
          <a:p>
            <a:pPr marL="0" indent="0" algn="r" rtl="1">
              <a:buNone/>
            </a:pPr>
            <a:r>
              <a:rPr lang="ar-IQ" sz="2900" b="1" dirty="0"/>
              <a:t>                     الأرباح المحتجزة         120000   </a:t>
            </a:r>
          </a:p>
          <a:p>
            <a:pPr marL="0" indent="0" algn="r" rtl="1">
              <a:buNone/>
            </a:pPr>
            <a:r>
              <a:rPr lang="ar-IQ" sz="2900" b="1" dirty="0"/>
              <a:t>                                                                   (420000)     </a:t>
            </a:r>
          </a:p>
          <a:p>
            <a:pPr marL="0" indent="0" algn="r" rtl="1">
              <a:buNone/>
            </a:pPr>
            <a:r>
              <a:rPr lang="ar-IQ" sz="2900" b="1" dirty="0"/>
              <a:t> الفرق بين تكلفة الشراء والقيمة الدفترية لصافي الأصول       70000                                                             </a:t>
            </a:r>
          </a:p>
          <a:p>
            <a:pPr marL="0" indent="0" algn="r" rtl="1">
              <a:buNone/>
            </a:pPr>
            <a:r>
              <a:rPr lang="ar-IQ" sz="2900" b="1" dirty="0"/>
              <a:t>الزيادة في قيمة الأصول المتداولة                                (20000)</a:t>
            </a:r>
          </a:p>
          <a:p>
            <a:pPr marL="0" indent="0" algn="r" rtl="1">
              <a:buNone/>
            </a:pPr>
            <a:r>
              <a:rPr lang="ar-IQ" sz="2900" b="1" dirty="0"/>
              <a:t>الزيادة في قيمة الأصول الثابتة                                  (130000) </a:t>
            </a:r>
          </a:p>
          <a:p>
            <a:pPr marL="0" indent="0" algn="r" rtl="1">
              <a:buNone/>
            </a:pPr>
            <a:r>
              <a:rPr lang="ar-IQ" sz="2900" b="1" dirty="0"/>
              <a:t>الإنخفاض في قيمة براءة الاختراع                                40000  </a:t>
            </a:r>
          </a:p>
          <a:p>
            <a:pPr marL="0" indent="0" algn="r" rtl="1">
              <a:buNone/>
            </a:pPr>
            <a:r>
              <a:rPr lang="ar-IQ" sz="2900" b="1" dirty="0"/>
              <a:t>شهرة المحل السالبة ( أو مكاسب الإندماج )                 </a:t>
            </a:r>
            <a:r>
              <a:rPr lang="ar-IQ" sz="2900" b="1" dirty="0" smtClean="0"/>
              <a:t>   </a:t>
            </a:r>
            <a:r>
              <a:rPr lang="ar-IQ" sz="2900" b="1" dirty="0"/>
              <a:t>(40000)         </a:t>
            </a:r>
          </a:p>
          <a:p>
            <a:pPr marL="0" indent="0" algn="r" rtl="1">
              <a:buNone/>
            </a:pPr>
            <a:endParaRPr lang="ar-IQ" sz="2900" b="1" dirty="0"/>
          </a:p>
          <a:p>
            <a:pPr marL="0" indent="0" algn="r" rtl="1">
              <a:buNone/>
            </a:pPr>
            <a:r>
              <a:rPr lang="ar-IQ" sz="2900" b="1" dirty="0"/>
              <a:t>وعليه يتم إثبات القيد التالي في سجلات شركة دجلة :</a:t>
            </a:r>
          </a:p>
          <a:p>
            <a:pPr marL="0" indent="0" algn="r" rtl="1">
              <a:buNone/>
            </a:pPr>
            <a:r>
              <a:rPr lang="ar-IQ" sz="2900" b="1" dirty="0"/>
              <a:t>أ‌.	 بديل شهرة المحل السالبة : </a:t>
            </a:r>
          </a:p>
          <a:p>
            <a:pPr marL="0" indent="0" algn="r" rtl="1">
              <a:buNone/>
            </a:pPr>
            <a:r>
              <a:rPr lang="ar-IQ" sz="2900" b="1" dirty="0"/>
              <a:t>120000 حـ/ الأصول المتداولة </a:t>
            </a:r>
          </a:p>
          <a:p>
            <a:pPr marL="0" indent="0" algn="r" rtl="1">
              <a:buNone/>
            </a:pPr>
            <a:r>
              <a:rPr lang="ar-IQ" sz="2900" b="1" dirty="0"/>
              <a:t>348980 حـ/ الأصول الثابتة ] 380000 – ( 40000 × 380000/490000 )[*</a:t>
            </a:r>
          </a:p>
          <a:p>
            <a:pPr marL="0" indent="0" algn="r" rtl="1">
              <a:buNone/>
            </a:pPr>
            <a:r>
              <a:rPr lang="ar-IQ" sz="2900" b="1" dirty="0"/>
              <a:t>101020 حـ/ براءة الأختراع ] 110000 – (40000 × 110000/490000)[</a:t>
            </a:r>
          </a:p>
          <a:p>
            <a:pPr marL="0" indent="0" algn="r" rtl="1">
              <a:buNone/>
            </a:pPr>
            <a:r>
              <a:rPr lang="ar-IQ" sz="2900" b="1" dirty="0"/>
              <a:t>          80000 حـ/ الإلتزامات المتداولة </a:t>
            </a:r>
          </a:p>
          <a:p>
            <a:pPr marL="0" indent="0" algn="r" rtl="1">
              <a:buNone/>
            </a:pPr>
            <a:r>
              <a:rPr lang="ar-IQ" sz="2900" b="1" dirty="0"/>
              <a:t>          490000 حـ/ أوراق </a:t>
            </a:r>
            <a:r>
              <a:rPr lang="ar-IQ" sz="2900" b="1" dirty="0" smtClean="0"/>
              <a:t>دفع</a:t>
            </a:r>
          </a:p>
          <a:p>
            <a:pPr marL="0" indent="0" algn="r" rtl="1">
              <a:buNone/>
            </a:pPr>
            <a:endParaRPr lang="ar-IQ" sz="2900" b="1" dirty="0"/>
          </a:p>
          <a:p>
            <a:pPr marL="0" indent="0" algn="r" rtl="1">
              <a:buNone/>
            </a:pPr>
            <a:r>
              <a:rPr lang="ar-IQ" sz="1600" b="1" dirty="0"/>
              <a:t>*</a:t>
            </a:r>
            <a:r>
              <a:rPr lang="ar-IQ" sz="2900" b="1" dirty="0"/>
              <a:t>تم توزيع شهرة المحل السالبة على الأصول طويلة الأجل حسب القيمة العادلة لتلك الأصول بنسبة الجزء إلى الكل .</a:t>
            </a:r>
            <a:endParaRPr lang="ar-IQ" sz="2900" b="1" dirty="0" smtClean="0"/>
          </a:p>
          <a:p>
            <a:pPr marL="0" indent="0" algn="r" rtl="1">
              <a:buNone/>
            </a:pPr>
            <a:endParaRPr lang="ar-IQ" sz="2900" dirty="0"/>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31881420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6768752" cy="7200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IQ" sz="2800" b="1" dirty="0">
                <a:solidFill>
                  <a:prstClr val="black"/>
                </a:solidFill>
                <a:effectLst>
                  <a:outerShdw blurRad="50800" dist="38100" dir="8100000" algn="tr">
                    <a:srgbClr val="000000">
                      <a:alpha val="40000"/>
                    </a:srgbClr>
                  </a:outerShdw>
                </a:effectLst>
                <a:ea typeface="Calibri"/>
              </a:rPr>
              <a:t>حل ت 1 – الحالة الثالثة / بديل </a:t>
            </a:r>
            <a:r>
              <a:rPr lang="ar-IQ" sz="2800" b="1" dirty="0" smtClean="0">
                <a:solidFill>
                  <a:prstClr val="black"/>
                </a:solidFill>
                <a:effectLst>
                  <a:outerShdw blurRad="50800" dist="38100" dir="8100000" algn="tr">
                    <a:srgbClr val="000000">
                      <a:alpha val="40000"/>
                    </a:srgbClr>
                  </a:outerShdw>
                </a:effectLst>
                <a:ea typeface="Calibri"/>
              </a:rPr>
              <a:t>مكاسب الإندماج</a:t>
            </a:r>
            <a:endParaRPr lang="en-US" sz="4000" b="1" dirty="0">
              <a:effectLst>
                <a:outerShdw blurRad="38100" dist="38100" dir="2700000" algn="tl">
                  <a:srgbClr val="000000">
                    <a:alpha val="43137"/>
                  </a:srgbClr>
                </a:outerShdw>
              </a:effectLst>
            </a:endParaRPr>
          </a:p>
        </p:txBody>
      </p:sp>
      <p:sp>
        <p:nvSpPr>
          <p:cNvPr id="9" name="Content Placeholder 2"/>
          <p:cNvSpPr>
            <a:spLocks noGrp="1"/>
          </p:cNvSpPr>
          <p:nvPr>
            <p:ph sz="half" idx="2"/>
          </p:nvPr>
        </p:nvSpPr>
        <p:spPr>
          <a:xfrm>
            <a:off x="755576" y="1268760"/>
            <a:ext cx="7488832" cy="4857403"/>
          </a:xfrm>
        </p:spPr>
        <p:txBody>
          <a:bodyPr>
            <a:normAutofit fontScale="62500" lnSpcReduction="20000"/>
          </a:bodyPr>
          <a:lstStyle/>
          <a:p>
            <a:pPr marL="0" indent="0" algn="r" rtl="1">
              <a:buNone/>
            </a:pPr>
            <a:endParaRPr lang="ar-IQ" sz="1600" b="1" dirty="0"/>
          </a:p>
          <a:p>
            <a:pPr marL="0" indent="0" algn="r" rtl="1">
              <a:buNone/>
            </a:pPr>
            <a:r>
              <a:rPr lang="ar-IQ" sz="2000" b="1" dirty="0"/>
              <a:t>الحالة الثالثة : </a:t>
            </a:r>
          </a:p>
          <a:p>
            <a:pPr marL="0" indent="0" algn="r" rtl="1">
              <a:buNone/>
            </a:pPr>
            <a:r>
              <a:rPr lang="ar-IQ" sz="2000" b="1" dirty="0"/>
              <a:t>تكلفة الشراء التي تحملتها الشركة المشترية (ورقة دفع)          490000 دينار </a:t>
            </a:r>
          </a:p>
          <a:p>
            <a:pPr marL="0" indent="0" algn="r" rtl="1">
              <a:buNone/>
            </a:pPr>
            <a:r>
              <a:rPr lang="ar-IQ" sz="2000" b="1" dirty="0"/>
              <a:t>القيمة الدفترية لصافي أصول الشركة المشتراة </a:t>
            </a:r>
          </a:p>
          <a:p>
            <a:pPr marL="0" indent="0" algn="r" rtl="1">
              <a:buNone/>
            </a:pPr>
            <a:r>
              <a:rPr lang="ar-IQ" sz="2000" b="1" dirty="0"/>
              <a:t>                     رأس المال                200000</a:t>
            </a:r>
          </a:p>
          <a:p>
            <a:pPr marL="0" indent="0" algn="r" rtl="1">
              <a:buNone/>
            </a:pPr>
            <a:r>
              <a:rPr lang="ar-IQ" sz="2000" b="1" dirty="0"/>
              <a:t>                     علاوة إصدار الأسهم     100000 </a:t>
            </a:r>
          </a:p>
          <a:p>
            <a:pPr marL="0" indent="0" algn="r" rtl="1">
              <a:buNone/>
            </a:pPr>
            <a:r>
              <a:rPr lang="ar-IQ" sz="2000" b="1" dirty="0"/>
              <a:t>                     الأرباح المحتجزة         120000   </a:t>
            </a:r>
          </a:p>
          <a:p>
            <a:pPr marL="0" indent="0" algn="r" rtl="1">
              <a:buNone/>
            </a:pPr>
            <a:r>
              <a:rPr lang="ar-IQ" sz="2000" b="1" dirty="0"/>
              <a:t>                                                                   (420000)     </a:t>
            </a:r>
          </a:p>
          <a:p>
            <a:pPr marL="0" indent="0" algn="r" rtl="1">
              <a:buNone/>
            </a:pPr>
            <a:r>
              <a:rPr lang="ar-IQ" sz="2000" b="1" dirty="0"/>
              <a:t> الفرق بين تكلفة الشراء والقيمة الدفترية لصافي الأصول       70000                                                             </a:t>
            </a:r>
          </a:p>
          <a:p>
            <a:pPr marL="0" indent="0" algn="r" rtl="1">
              <a:buNone/>
            </a:pPr>
            <a:r>
              <a:rPr lang="ar-IQ" sz="2000" b="1" dirty="0"/>
              <a:t>الزيادة في قيمة الأصول المتداولة                                (20000)</a:t>
            </a:r>
          </a:p>
          <a:p>
            <a:pPr marL="0" indent="0" algn="r" rtl="1">
              <a:buNone/>
            </a:pPr>
            <a:r>
              <a:rPr lang="ar-IQ" sz="2000" b="1" dirty="0"/>
              <a:t>الزيادة في قيمة الأصول الثابتة                                  (130000) </a:t>
            </a:r>
          </a:p>
          <a:p>
            <a:pPr marL="0" indent="0" algn="r" rtl="1">
              <a:buNone/>
            </a:pPr>
            <a:r>
              <a:rPr lang="ar-IQ" sz="2000" b="1" dirty="0"/>
              <a:t>الإنخفاض في قيمة براءة الاختراع                                40000  </a:t>
            </a:r>
          </a:p>
          <a:p>
            <a:pPr marL="0" indent="0" algn="r" rtl="1">
              <a:buNone/>
            </a:pPr>
            <a:r>
              <a:rPr lang="ar-IQ" sz="2000" b="1" dirty="0"/>
              <a:t>شهرة المحل السالبة ( أو مكاسب الإندماج )                 </a:t>
            </a:r>
            <a:r>
              <a:rPr lang="ar-IQ" sz="2000" b="1" dirty="0" smtClean="0"/>
              <a:t>   </a:t>
            </a:r>
            <a:r>
              <a:rPr lang="ar-IQ" sz="2000" b="1" dirty="0"/>
              <a:t>(40000)         </a:t>
            </a:r>
          </a:p>
          <a:p>
            <a:pPr marL="0" indent="0" algn="r" rtl="1">
              <a:buNone/>
            </a:pPr>
            <a:endParaRPr lang="ar-IQ" sz="2000" b="1" dirty="0"/>
          </a:p>
          <a:p>
            <a:pPr marL="0" indent="0" algn="r" rtl="1">
              <a:buNone/>
            </a:pPr>
            <a:r>
              <a:rPr lang="ar-IQ" sz="2000" b="1" dirty="0"/>
              <a:t>وعليه يتم إثبات القيد التالي في سجلات شركة دجلة </a:t>
            </a:r>
            <a:r>
              <a:rPr lang="ar-IQ" sz="2000" b="1" dirty="0" smtClean="0"/>
              <a:t>:</a:t>
            </a:r>
            <a:r>
              <a:rPr lang="ar-IQ" sz="2000" b="1" dirty="0"/>
              <a:t>	</a:t>
            </a:r>
            <a:endParaRPr lang="ar-IQ" sz="2000" dirty="0"/>
          </a:p>
          <a:p>
            <a:pPr marL="0" indent="0" algn="r" rtl="1">
              <a:buNone/>
            </a:pPr>
            <a:r>
              <a:rPr lang="ar-IQ" sz="2000" b="1" dirty="0" smtClean="0"/>
              <a:t>120000 </a:t>
            </a:r>
            <a:r>
              <a:rPr lang="ar-IQ" sz="2000" b="1" dirty="0"/>
              <a:t>حـ/ الأصول المتداولة </a:t>
            </a:r>
          </a:p>
          <a:p>
            <a:pPr marL="0" indent="0" algn="r" rtl="1">
              <a:buNone/>
            </a:pPr>
            <a:r>
              <a:rPr lang="ar-IQ" sz="2000" b="1" dirty="0"/>
              <a:t>380000 حـ/ الأصول الثابتة </a:t>
            </a:r>
          </a:p>
          <a:p>
            <a:pPr marL="0" indent="0" algn="r" rtl="1">
              <a:buNone/>
            </a:pPr>
            <a:r>
              <a:rPr lang="ar-IQ" sz="2000" b="1" dirty="0"/>
              <a:t>110000 حـ/ براءة الأختراع </a:t>
            </a:r>
          </a:p>
          <a:p>
            <a:pPr marL="0" indent="0" algn="r" rtl="1">
              <a:buNone/>
            </a:pPr>
            <a:r>
              <a:rPr lang="ar-IQ" sz="2000" b="1" dirty="0"/>
              <a:t>          80000 حـ/ الإلتزامات المتداولة 	</a:t>
            </a:r>
          </a:p>
          <a:p>
            <a:pPr marL="0" indent="0" algn="r" rtl="1">
              <a:buNone/>
            </a:pPr>
            <a:r>
              <a:rPr lang="ar-IQ" sz="2000" b="1" dirty="0"/>
              <a:t>          490000 حـ/ أوراق دفع </a:t>
            </a:r>
          </a:p>
          <a:p>
            <a:pPr marL="0" indent="0" algn="r" rtl="1">
              <a:buNone/>
            </a:pPr>
            <a:r>
              <a:rPr lang="ar-IQ" sz="2000" b="1" dirty="0"/>
              <a:t>          40000 حـ/ مكاسب الإندماج*</a:t>
            </a:r>
          </a:p>
          <a:p>
            <a:pPr marL="0" indent="0" algn="r" rtl="1">
              <a:buNone/>
            </a:pPr>
            <a:r>
              <a:rPr lang="ar-IQ" sz="2000" b="1" dirty="0"/>
              <a:t>   *هذا ويتم غلق حـ/ مكاسب الإندماج في حساب الأرباح المحتجزة للشركة الدامجة عند إعداد قائمة الميزانية بعد الإندماج , في حين يظهر حساب شهرة المحل كما في الحالة 2 في جانب الأصول تحت فقرة الأصول غير الملموسة عند إعداد قائمة الميزانية بعد الإندماج .</a:t>
            </a:r>
          </a:p>
          <a:p>
            <a:pPr marL="0" indent="0" algn="r" rtl="1">
              <a:buNone/>
            </a:pPr>
            <a:endParaRPr lang="ar-IQ" dirty="0"/>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1801327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848872" cy="108012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rtl="1"/>
            <a:r>
              <a:rPr lang="ar-IQ" sz="4000" b="1" dirty="0" smtClean="0">
                <a:effectLst>
                  <a:outerShdw blurRad="38100" dist="38100" dir="2700000" algn="tl">
                    <a:srgbClr val="000000">
                      <a:alpha val="43137"/>
                    </a:srgbClr>
                  </a:outerShdw>
                </a:effectLst>
              </a:rPr>
              <a:t>ملاحظة حول مصاريف الإندماج التي تتحملها الشركة الدامجة وتثبت في سجلاتها</a:t>
            </a:r>
            <a:endParaRPr lang="en-US" sz="4000" b="1"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683568" y="1556792"/>
            <a:ext cx="7488832" cy="4824536"/>
          </a:xfrm>
        </p:spPr>
        <p:style>
          <a:lnRef idx="1">
            <a:schemeClr val="accent3"/>
          </a:lnRef>
          <a:fillRef idx="2">
            <a:schemeClr val="accent3"/>
          </a:fillRef>
          <a:effectRef idx="1">
            <a:schemeClr val="accent3"/>
          </a:effectRef>
          <a:fontRef idx="minor">
            <a:schemeClr val="dk1"/>
          </a:fontRef>
        </p:style>
        <p:txBody>
          <a:bodyPr anchor="ctr">
            <a:noAutofit/>
          </a:bodyPr>
          <a:lstStyle/>
          <a:p>
            <a:pPr marL="0" lvl="0" indent="0" algn="just" rtl="1">
              <a:spcBef>
                <a:spcPts val="0"/>
              </a:spcBef>
              <a:buNone/>
            </a:pPr>
            <a:r>
              <a:rPr lang="ar-IQ" sz="2000" b="1" dirty="0" smtClean="0">
                <a:effectLst>
                  <a:outerShdw blurRad="38100" dist="38100" dir="2700000" algn="tl">
                    <a:srgbClr val="000000">
                      <a:alpha val="43137"/>
                    </a:srgbClr>
                  </a:outerShdw>
                </a:effectLst>
              </a:rPr>
              <a:t>ملاحظة1 :  </a:t>
            </a:r>
            <a:r>
              <a:rPr lang="ar-IQ" sz="2000" b="1" dirty="0">
                <a:effectLst>
                  <a:outerShdw blurRad="38100" dist="38100" dir="2700000" algn="tl">
                    <a:srgbClr val="000000">
                      <a:alpha val="43137"/>
                    </a:srgbClr>
                  </a:outerShdw>
                </a:effectLst>
              </a:rPr>
              <a:t>إذا ترتب </a:t>
            </a:r>
            <a:r>
              <a:rPr lang="ar-IQ" sz="2000" b="1" dirty="0" smtClean="0">
                <a:effectLst>
                  <a:outerShdw blurRad="38100" dist="38100" dir="2700000" algn="tl">
                    <a:srgbClr val="000000">
                      <a:alpha val="43137"/>
                    </a:srgbClr>
                  </a:outerShdw>
                </a:effectLst>
              </a:rPr>
              <a:t>مصاريف على الشركة الدامجة نتيجة إتمام صفقة الإندماج فيتم عندها </a:t>
            </a:r>
          </a:p>
          <a:p>
            <a:pPr algn="just" rtl="1">
              <a:spcBef>
                <a:spcPts val="0"/>
              </a:spcBef>
            </a:pPr>
            <a:r>
              <a:rPr lang="ar-IQ" sz="2000" b="1" dirty="0" smtClean="0">
                <a:effectLst>
                  <a:outerShdw blurRad="38100" dist="38100" dir="2700000" algn="tl">
                    <a:srgbClr val="000000">
                      <a:alpha val="43137"/>
                    </a:srgbClr>
                  </a:outerShdw>
                </a:effectLst>
              </a:rPr>
              <a:t>إثبات </a:t>
            </a:r>
            <a:r>
              <a:rPr lang="ar-IQ" sz="2000" b="1" dirty="0">
                <a:effectLst>
                  <a:outerShdw blurRad="38100" dist="38100" dir="2700000" algn="tl">
                    <a:srgbClr val="000000">
                      <a:alpha val="43137"/>
                    </a:srgbClr>
                  </a:outerShdw>
                </a:effectLst>
              </a:rPr>
              <a:t>قيد بالمصاريف </a:t>
            </a:r>
            <a:r>
              <a:rPr lang="ar-IQ" sz="2000" b="1" dirty="0" smtClean="0">
                <a:effectLst>
                  <a:outerShdw blurRad="38100" dist="38100" dir="2700000" algn="tl">
                    <a:srgbClr val="000000">
                      <a:alpha val="43137"/>
                    </a:srgbClr>
                  </a:outerShdw>
                </a:effectLst>
              </a:rPr>
              <a:t>بقيد محاسبي .</a:t>
            </a:r>
            <a:endParaRPr lang="ar-IQ" sz="2000" b="1" dirty="0">
              <a:effectLst>
                <a:outerShdw blurRad="38100" dist="38100" dir="2700000" algn="tl">
                  <a:srgbClr val="000000">
                    <a:alpha val="43137"/>
                  </a:srgbClr>
                </a:outerShdw>
              </a:effectLst>
            </a:endParaRPr>
          </a:p>
          <a:p>
            <a:pPr algn="just" rtl="1">
              <a:spcBef>
                <a:spcPts val="0"/>
              </a:spcBef>
            </a:pPr>
            <a:r>
              <a:rPr lang="ar-IQ" sz="2000" b="1" dirty="0" smtClean="0">
                <a:effectLst>
                  <a:outerShdw blurRad="38100" dist="38100" dir="2700000" algn="tl">
                    <a:srgbClr val="000000">
                      <a:alpha val="43137"/>
                    </a:srgbClr>
                  </a:outerShdw>
                </a:effectLst>
              </a:rPr>
              <a:t>غلق المصاريف </a:t>
            </a:r>
            <a:r>
              <a:rPr lang="ar-IQ" sz="2000" b="1" dirty="0">
                <a:effectLst>
                  <a:outerShdw blurRad="38100" dist="38100" dir="2700000" algn="tl">
                    <a:srgbClr val="000000">
                      <a:alpha val="43137"/>
                    </a:srgbClr>
                  </a:outerShdw>
                </a:effectLst>
              </a:rPr>
              <a:t>في حساب </a:t>
            </a:r>
            <a:r>
              <a:rPr lang="ar-IQ" sz="2000" b="1" dirty="0" smtClean="0">
                <a:effectLst>
                  <a:outerShdw blurRad="38100" dist="38100" dir="2700000" algn="tl">
                    <a:srgbClr val="000000">
                      <a:alpha val="43137"/>
                    </a:srgbClr>
                  </a:outerShdw>
                </a:effectLst>
              </a:rPr>
              <a:t>الأرباح المحتجزة .</a:t>
            </a:r>
            <a:endParaRPr lang="ar-IQ" sz="2000" b="1" dirty="0">
              <a:effectLst>
                <a:outerShdw blurRad="38100" dist="38100" dir="2700000" algn="tl">
                  <a:srgbClr val="000000">
                    <a:alpha val="43137"/>
                  </a:srgbClr>
                </a:outerShdw>
              </a:effectLst>
            </a:endParaRPr>
          </a:p>
          <a:p>
            <a:pPr marL="0" lvl="0" indent="0" algn="just" rtl="1">
              <a:spcBef>
                <a:spcPts val="0"/>
              </a:spcBef>
              <a:buNone/>
            </a:pPr>
            <a:r>
              <a:rPr lang="ar-IQ" sz="2000" b="1" dirty="0">
                <a:effectLst>
                  <a:outerShdw blurRad="38100" dist="38100" dir="2700000" algn="tl">
                    <a:srgbClr val="000000">
                      <a:alpha val="43137"/>
                    </a:srgbClr>
                  </a:outerShdw>
                </a:effectLst>
              </a:rPr>
              <a:t>وبالتالي يظهر حساب </a:t>
            </a:r>
            <a:r>
              <a:rPr lang="ar-IQ" sz="2000" b="1" dirty="0" smtClean="0">
                <a:effectLst>
                  <a:outerShdw blurRad="38100" dist="38100" dir="2700000" algn="tl">
                    <a:srgbClr val="000000">
                      <a:alpha val="43137"/>
                    </a:srgbClr>
                  </a:outerShdw>
                </a:effectLst>
              </a:rPr>
              <a:t>الأرباح المحتجزة باقل </a:t>
            </a:r>
            <a:r>
              <a:rPr lang="ar-IQ" sz="2000" b="1" dirty="0">
                <a:effectLst>
                  <a:outerShdw blurRad="38100" dist="38100" dir="2700000" algn="tl">
                    <a:srgbClr val="000000">
                      <a:alpha val="43137"/>
                    </a:srgbClr>
                  </a:outerShdw>
                </a:effectLst>
              </a:rPr>
              <a:t>من قيمته </a:t>
            </a:r>
            <a:r>
              <a:rPr lang="ar-IQ" sz="2000" b="1" dirty="0" smtClean="0">
                <a:effectLst>
                  <a:outerShdw blurRad="38100" dist="38100" dir="2700000" algn="tl">
                    <a:srgbClr val="000000">
                      <a:alpha val="43137"/>
                    </a:srgbClr>
                  </a:outerShdw>
                </a:effectLst>
              </a:rPr>
              <a:t>في قائمة الميزانية بعد الإندماج بما </a:t>
            </a:r>
            <a:r>
              <a:rPr lang="ar-IQ" sz="2000" b="1" dirty="0">
                <a:effectLst>
                  <a:outerShdw blurRad="38100" dist="38100" dir="2700000" algn="tl">
                    <a:srgbClr val="000000">
                      <a:alpha val="43137"/>
                    </a:srgbClr>
                  </a:outerShdw>
                </a:effectLst>
              </a:rPr>
              <a:t>يعادل مصاريف </a:t>
            </a:r>
            <a:r>
              <a:rPr lang="ar-IQ" sz="2000" b="1" dirty="0" smtClean="0">
                <a:effectLst>
                  <a:outerShdw blurRad="38100" dist="38100" dir="2700000" algn="tl">
                    <a:srgbClr val="000000">
                      <a:alpha val="43137"/>
                    </a:srgbClr>
                  </a:outerShdw>
                </a:effectLst>
              </a:rPr>
              <a:t>الإندماج</a:t>
            </a:r>
            <a:endParaRPr lang="ar-IQ" sz="2000" b="1" dirty="0">
              <a:effectLst>
                <a:outerShdw blurRad="38100" dist="38100" dir="2700000" algn="tl">
                  <a:srgbClr val="000000">
                    <a:alpha val="43137"/>
                  </a:srgbClr>
                </a:outerShdw>
              </a:effectLst>
            </a:endParaRPr>
          </a:p>
          <a:p>
            <a:pPr marL="0" lvl="0" indent="0" algn="just" rtl="1">
              <a:spcBef>
                <a:spcPts val="0"/>
              </a:spcBef>
              <a:buNone/>
            </a:pPr>
            <a:endParaRPr lang="ar-IQ" sz="2000" b="1" dirty="0" smtClean="0">
              <a:effectLst>
                <a:outerShdw blurRad="38100" dist="38100" dir="2700000" algn="tl">
                  <a:srgbClr val="000000">
                    <a:alpha val="43137"/>
                  </a:srgbClr>
                </a:outerShdw>
              </a:effectLst>
            </a:endParaRPr>
          </a:p>
          <a:p>
            <a:pPr marL="0" lvl="0" indent="0" algn="just" rtl="1">
              <a:spcBef>
                <a:spcPts val="0"/>
              </a:spcBef>
              <a:buNone/>
            </a:pPr>
            <a:r>
              <a:rPr lang="ar-IQ" sz="2000" b="1" dirty="0" smtClean="0">
                <a:effectLst>
                  <a:outerShdw blurRad="38100" dist="38100" dir="2700000" algn="tl">
                    <a:srgbClr val="000000">
                      <a:alpha val="43137"/>
                    </a:srgbClr>
                  </a:outerShdw>
                </a:effectLst>
              </a:rPr>
              <a:t>ملاحظة 2 </a:t>
            </a:r>
            <a:r>
              <a:rPr lang="ar-IQ" sz="2000" b="1" dirty="0">
                <a:effectLst>
                  <a:outerShdw blurRad="38100" dist="38100" dir="2700000" algn="tl">
                    <a:srgbClr val="000000">
                      <a:alpha val="43137"/>
                    </a:srgbClr>
                  </a:outerShdw>
                </a:effectLst>
              </a:rPr>
              <a:t>: إذا ترتب مصاريف على إصدار الأسهم </a:t>
            </a:r>
            <a:r>
              <a:rPr lang="ar-IQ" sz="2000" b="1" dirty="0" smtClean="0">
                <a:effectLst>
                  <a:outerShdw blurRad="38100" dist="38100" dir="2700000" algn="tl">
                    <a:srgbClr val="000000">
                      <a:alpha val="43137"/>
                    </a:srgbClr>
                  </a:outerShdw>
                </a:effectLst>
              </a:rPr>
              <a:t>لمساهمي الشركة المندمجة مصاريف </a:t>
            </a:r>
            <a:r>
              <a:rPr lang="ar-IQ" sz="2000" b="1" dirty="0">
                <a:effectLst>
                  <a:outerShdw blurRad="38100" dist="38100" dir="2700000" algn="tl">
                    <a:srgbClr val="000000">
                      <a:alpha val="43137"/>
                    </a:srgbClr>
                  </a:outerShdw>
                </a:effectLst>
              </a:rPr>
              <a:t>إصدار فيتم عندها :</a:t>
            </a:r>
          </a:p>
          <a:p>
            <a:pPr algn="just" rtl="1">
              <a:spcBef>
                <a:spcPts val="0"/>
              </a:spcBef>
            </a:pPr>
            <a:r>
              <a:rPr lang="ar-IQ" sz="2000" b="1" dirty="0" smtClean="0">
                <a:effectLst>
                  <a:outerShdw blurRad="38100" dist="38100" dir="2700000" algn="tl">
                    <a:srgbClr val="000000">
                      <a:alpha val="43137"/>
                    </a:srgbClr>
                  </a:outerShdw>
                </a:effectLst>
              </a:rPr>
              <a:t>إثبات قيد </a:t>
            </a:r>
            <a:r>
              <a:rPr lang="ar-IQ" sz="2000" b="1" dirty="0">
                <a:effectLst>
                  <a:outerShdw blurRad="38100" dist="38100" dir="2700000" algn="tl">
                    <a:srgbClr val="000000">
                      <a:alpha val="43137"/>
                    </a:srgbClr>
                  </a:outerShdw>
                </a:effectLst>
              </a:rPr>
              <a:t>بالمصاريف .</a:t>
            </a:r>
          </a:p>
          <a:p>
            <a:pPr algn="just" rtl="1">
              <a:spcBef>
                <a:spcPts val="0"/>
              </a:spcBef>
            </a:pPr>
            <a:r>
              <a:rPr lang="ar-IQ" sz="2000" b="1" dirty="0" smtClean="0">
                <a:effectLst>
                  <a:outerShdw blurRad="38100" dist="38100" dir="2700000" algn="tl">
                    <a:srgbClr val="000000">
                      <a:alpha val="43137"/>
                    </a:srgbClr>
                  </a:outerShdw>
                </a:effectLst>
              </a:rPr>
              <a:t>غلق </a:t>
            </a:r>
            <a:r>
              <a:rPr lang="ar-IQ" sz="2000" b="1" dirty="0">
                <a:effectLst>
                  <a:outerShdw blurRad="38100" dist="38100" dir="2700000" algn="tl">
                    <a:srgbClr val="000000">
                      <a:alpha val="43137"/>
                    </a:srgbClr>
                  </a:outerShdw>
                </a:effectLst>
              </a:rPr>
              <a:t>المصاريف في حساب علاوة إصدار الأسهم </a:t>
            </a:r>
          </a:p>
          <a:p>
            <a:pPr marL="0" lvl="0" indent="0" algn="just" rtl="1">
              <a:spcBef>
                <a:spcPts val="0"/>
              </a:spcBef>
              <a:buNone/>
            </a:pPr>
            <a:r>
              <a:rPr lang="ar-IQ" sz="2000" b="1" dirty="0" smtClean="0">
                <a:effectLst>
                  <a:outerShdw blurRad="38100" dist="38100" dir="2700000" algn="tl">
                    <a:srgbClr val="000000">
                      <a:alpha val="43137"/>
                    </a:srgbClr>
                  </a:outerShdw>
                </a:effectLst>
              </a:rPr>
              <a:t>وبالتالي </a:t>
            </a:r>
            <a:r>
              <a:rPr lang="ar-IQ" sz="2000" b="1" dirty="0">
                <a:effectLst>
                  <a:outerShdw blurRad="38100" dist="38100" dir="2700000" algn="tl">
                    <a:srgbClr val="000000">
                      <a:alpha val="43137"/>
                    </a:srgbClr>
                  </a:outerShdw>
                </a:effectLst>
              </a:rPr>
              <a:t>يظهر حساب علاوة الإصدار في قائمة الميزانية بعد الإندماج باقل من قيمته بما يعادل مصاريف الإصدار </a:t>
            </a:r>
            <a:r>
              <a:rPr lang="ar-IQ" sz="2000" b="1" dirty="0" smtClean="0">
                <a:effectLst>
                  <a:outerShdw blurRad="38100" dist="38100" dir="2700000" algn="tl">
                    <a:srgbClr val="000000">
                      <a:alpha val="43137"/>
                    </a:srgbClr>
                  </a:outerShdw>
                </a:effectLst>
              </a:rPr>
              <a:t>.</a:t>
            </a:r>
            <a:endParaRPr lang="ar-IQ" sz="2000" b="1" dirty="0">
              <a:effectLst>
                <a:outerShdw blurRad="38100" dist="38100" dir="2700000" algn="tl">
                  <a:srgbClr val="000000">
                    <a:alpha val="43137"/>
                  </a:srgbClr>
                </a:outerShdw>
              </a:effectLst>
            </a:endParaRPr>
          </a:p>
          <a:p>
            <a:pPr marL="0" lvl="0" indent="0" algn="just" rtl="1">
              <a:spcBef>
                <a:spcPts val="0"/>
              </a:spcBef>
              <a:buNone/>
            </a:pP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9844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0474" y="404665"/>
            <a:ext cx="2989678" cy="509736"/>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ar-IQ" sz="3600" b="1" dirty="0" smtClean="0">
                <a:effectLst>
                  <a:outerShdw blurRad="38100" dist="38100" dir="2700000" algn="tl">
                    <a:srgbClr val="000000">
                      <a:alpha val="43137"/>
                    </a:srgbClr>
                  </a:outerShdw>
                </a:effectLst>
              </a:rPr>
              <a:t>تمهيد</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43607" y="1050614"/>
            <a:ext cx="6912769" cy="5067673"/>
          </a:xfrm>
        </p:spPr>
        <p:style>
          <a:lnRef idx="0">
            <a:schemeClr val="accent3"/>
          </a:lnRef>
          <a:fillRef idx="3">
            <a:schemeClr val="accent3"/>
          </a:fillRef>
          <a:effectRef idx="3">
            <a:schemeClr val="accent3"/>
          </a:effectRef>
          <a:fontRef idx="minor">
            <a:schemeClr val="lt1"/>
          </a:fontRef>
        </p:style>
        <p:txBody>
          <a:bodyPr>
            <a:normAutofit/>
          </a:bodyPr>
          <a:lstStyle/>
          <a:p>
            <a:pPr lvl="0" algn="l" rtl="1" eaLnBrk="0" fontAlgn="base" hangingPunct="0">
              <a:spcBef>
                <a:spcPct val="0"/>
              </a:spcBef>
              <a:spcAft>
                <a:spcPct val="0"/>
              </a:spcAft>
              <a:tabLst>
                <a:tab pos="2743200" algn="ctr"/>
                <a:tab pos="3114675" algn="l"/>
              </a:tabLst>
            </a:pPr>
            <a:endParaRPr lang="en-US" sz="800" dirty="0">
              <a:solidFill>
                <a:prstClr val="black"/>
              </a:solidFill>
              <a:latin typeface="Arial" pitchFamily="34" charset="0"/>
              <a:cs typeface="Arial" pitchFamily="34" charset="0"/>
            </a:endParaRPr>
          </a:p>
        </p:txBody>
      </p:sp>
      <p:sp>
        <p:nvSpPr>
          <p:cNvPr id="4" name="Text Box 17"/>
          <p:cNvSpPr txBox="1"/>
          <p:nvPr/>
        </p:nvSpPr>
        <p:spPr>
          <a:xfrm>
            <a:off x="3848953" y="2420888"/>
            <a:ext cx="1581150" cy="361950"/>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300" b="1" dirty="0">
                <a:effectLst>
                  <a:outerShdw blurRad="50800" dist="38100" dir="8100000" algn="tr">
                    <a:srgbClr val="000000">
                      <a:alpha val="40000"/>
                    </a:srgbClr>
                  </a:outerShdw>
                </a:effectLst>
                <a:latin typeface="Calibri"/>
                <a:ea typeface="Calibri"/>
                <a:cs typeface="Arial"/>
              </a:rPr>
              <a:t>بديلي النمو أو التوسع</a:t>
            </a:r>
            <a:endParaRPr lang="en-US" sz="1100" dirty="0">
              <a:effectLst/>
              <a:latin typeface="Calibri"/>
              <a:ea typeface="Calibri"/>
              <a:cs typeface="Arial"/>
            </a:endParaRPr>
          </a:p>
        </p:txBody>
      </p:sp>
      <p:cxnSp>
        <p:nvCxnSpPr>
          <p:cNvPr id="5" name="Straight Arrow Connector 4"/>
          <p:cNvCxnSpPr/>
          <p:nvPr/>
        </p:nvCxnSpPr>
        <p:spPr>
          <a:xfrm>
            <a:off x="6200633" y="3103298"/>
            <a:ext cx="0" cy="371475"/>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6" name="Straight Arrow Connector 5"/>
          <p:cNvCxnSpPr/>
          <p:nvPr/>
        </p:nvCxnSpPr>
        <p:spPr>
          <a:xfrm>
            <a:off x="2975322" y="3102915"/>
            <a:ext cx="0" cy="371475"/>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7" name="Straight Connector 6"/>
          <p:cNvCxnSpPr/>
          <p:nvPr/>
        </p:nvCxnSpPr>
        <p:spPr>
          <a:xfrm>
            <a:off x="4639528" y="2782838"/>
            <a:ext cx="0" cy="314325"/>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8" name="Straight Connector 7"/>
          <p:cNvCxnSpPr/>
          <p:nvPr/>
        </p:nvCxnSpPr>
        <p:spPr>
          <a:xfrm>
            <a:off x="2962133" y="3102915"/>
            <a:ext cx="3238500"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9" name="Text Box 12"/>
          <p:cNvSpPr txBox="1"/>
          <p:nvPr/>
        </p:nvSpPr>
        <p:spPr>
          <a:xfrm>
            <a:off x="5124450" y="3479435"/>
            <a:ext cx="2133600" cy="685800"/>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300" b="1">
                <a:effectLst>
                  <a:outerShdw blurRad="50800" dist="38100" dir="8100000" algn="tr">
                    <a:srgbClr val="000000">
                      <a:alpha val="40000"/>
                    </a:srgbClr>
                  </a:outerShdw>
                </a:effectLst>
                <a:latin typeface="Calibri"/>
                <a:ea typeface="Calibri"/>
                <a:cs typeface="Arial"/>
              </a:rPr>
              <a:t>النمو أو التوسع الداخلي من خلال إستغلال الموارد الداخلية للشركة  </a:t>
            </a:r>
            <a:endParaRPr lang="en-US" sz="1100">
              <a:effectLst/>
              <a:latin typeface="Calibri"/>
              <a:ea typeface="Calibri"/>
              <a:cs typeface="Arial"/>
            </a:endParaRPr>
          </a:p>
        </p:txBody>
      </p:sp>
      <p:sp>
        <p:nvSpPr>
          <p:cNvPr id="10" name="Text Box 18"/>
          <p:cNvSpPr txBox="1"/>
          <p:nvPr/>
        </p:nvSpPr>
        <p:spPr>
          <a:xfrm>
            <a:off x="1681162" y="3527060"/>
            <a:ext cx="2543175" cy="63817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300" b="1">
                <a:effectLst>
                  <a:outerShdw blurRad="50800" dist="38100" dir="8100000" algn="tr">
                    <a:srgbClr val="000000">
                      <a:alpha val="40000"/>
                    </a:srgbClr>
                  </a:outerShdw>
                </a:effectLst>
                <a:latin typeface="Calibri"/>
                <a:ea typeface="Calibri"/>
                <a:cs typeface="Arial"/>
              </a:rPr>
              <a:t>النمو أو التوسع الخارجي من خلال إندماج الشركة مع شركة أو شركات أخرى</a:t>
            </a:r>
            <a:endParaRPr lang="en-US" sz="1100">
              <a:effectLst/>
              <a:latin typeface="Calibri"/>
              <a:ea typeface="Calibri"/>
              <a:cs typeface="Arial"/>
            </a:endParaRPr>
          </a:p>
        </p:txBody>
      </p:sp>
      <p:cxnSp>
        <p:nvCxnSpPr>
          <p:cNvPr id="11" name="Straight Connector 10"/>
          <p:cNvCxnSpPr/>
          <p:nvPr/>
        </p:nvCxnSpPr>
        <p:spPr>
          <a:xfrm flipH="1">
            <a:off x="7531080" y="4698283"/>
            <a:ext cx="10241" cy="729334"/>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12" name="Text Box 28"/>
          <p:cNvSpPr txBox="1"/>
          <p:nvPr/>
        </p:nvSpPr>
        <p:spPr>
          <a:xfrm>
            <a:off x="5118053" y="4394112"/>
            <a:ext cx="2133600" cy="55245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200" b="1" dirty="0">
                <a:effectLst>
                  <a:outerShdw blurRad="50800" dist="38100" dir="8100000" algn="tr">
                    <a:srgbClr val="000000">
                      <a:alpha val="40000"/>
                    </a:srgbClr>
                  </a:outerShdw>
                </a:effectLst>
                <a:latin typeface="Calibri"/>
                <a:ea typeface="Calibri"/>
                <a:cs typeface="Arial"/>
              </a:rPr>
              <a:t>التركيز على أنشطة البحث والتطوير للمحافظة على الحصة السوقية   </a:t>
            </a:r>
            <a:endParaRPr lang="en-US" sz="1100" dirty="0">
              <a:effectLst/>
              <a:latin typeface="Calibri"/>
              <a:ea typeface="Calibri"/>
              <a:cs typeface="Arial"/>
            </a:endParaRPr>
          </a:p>
        </p:txBody>
      </p:sp>
      <p:cxnSp>
        <p:nvCxnSpPr>
          <p:cNvPr id="13" name="Straight Connector 12"/>
          <p:cNvCxnSpPr/>
          <p:nvPr/>
        </p:nvCxnSpPr>
        <p:spPr>
          <a:xfrm>
            <a:off x="6184853" y="4164883"/>
            <a:ext cx="0" cy="20955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4" name="Straight Connector 13"/>
          <p:cNvCxnSpPr/>
          <p:nvPr/>
        </p:nvCxnSpPr>
        <p:spPr>
          <a:xfrm>
            <a:off x="7292955" y="4698283"/>
            <a:ext cx="238125"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15" name="Text Box 27"/>
          <p:cNvSpPr txBox="1"/>
          <p:nvPr/>
        </p:nvSpPr>
        <p:spPr>
          <a:xfrm>
            <a:off x="5133833" y="5130803"/>
            <a:ext cx="2133600" cy="55245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200" b="1">
                <a:effectLst>
                  <a:outerShdw blurRad="50800" dist="38100" dir="8100000" algn="tr">
                    <a:srgbClr val="000000">
                      <a:alpha val="40000"/>
                    </a:srgbClr>
                  </a:outerShdw>
                </a:effectLst>
                <a:latin typeface="Calibri"/>
                <a:ea typeface="Calibri"/>
                <a:cs typeface="Arial"/>
              </a:rPr>
              <a:t>التركيز على التسويق والترويج لزيادة الحصة السوقية   </a:t>
            </a:r>
            <a:endParaRPr lang="en-US" sz="1100">
              <a:effectLst/>
              <a:latin typeface="Calibri"/>
              <a:ea typeface="Calibri"/>
              <a:cs typeface="Arial"/>
            </a:endParaRPr>
          </a:p>
        </p:txBody>
      </p:sp>
      <p:cxnSp>
        <p:nvCxnSpPr>
          <p:cNvPr id="16" name="Straight Connector 15"/>
          <p:cNvCxnSpPr/>
          <p:nvPr/>
        </p:nvCxnSpPr>
        <p:spPr>
          <a:xfrm>
            <a:off x="7318685" y="5427617"/>
            <a:ext cx="238125"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7" name="Straight Connector 16"/>
          <p:cNvCxnSpPr/>
          <p:nvPr/>
        </p:nvCxnSpPr>
        <p:spPr>
          <a:xfrm>
            <a:off x="2950474" y="4164883"/>
            <a:ext cx="0" cy="257175"/>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8" name="Straight Connector 17"/>
          <p:cNvCxnSpPr/>
          <p:nvPr/>
        </p:nvCxnSpPr>
        <p:spPr>
          <a:xfrm flipH="1">
            <a:off x="4512331" y="4715379"/>
            <a:ext cx="11502" cy="712238"/>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19" name="Straight Connector 18"/>
          <p:cNvCxnSpPr/>
          <p:nvPr/>
        </p:nvCxnSpPr>
        <p:spPr>
          <a:xfrm>
            <a:off x="4246910" y="4715379"/>
            <a:ext cx="238125"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0" name="Straight Connector 19"/>
          <p:cNvCxnSpPr/>
          <p:nvPr/>
        </p:nvCxnSpPr>
        <p:spPr>
          <a:xfrm>
            <a:off x="4285708" y="5427617"/>
            <a:ext cx="238125"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21" name="Text Box 30"/>
          <p:cNvSpPr txBox="1"/>
          <p:nvPr/>
        </p:nvSpPr>
        <p:spPr>
          <a:xfrm>
            <a:off x="1731031" y="5151392"/>
            <a:ext cx="2543175" cy="55245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200" b="1" dirty="0">
                <a:effectLst>
                  <a:outerShdw blurRad="50800" dist="38100" dir="8100000" algn="tr">
                    <a:srgbClr val="000000">
                      <a:alpha val="40000"/>
                    </a:srgbClr>
                  </a:outerShdw>
                </a:effectLst>
                <a:latin typeface="Calibri"/>
                <a:ea typeface="Calibri"/>
                <a:cs typeface="Arial"/>
              </a:rPr>
              <a:t>من خلال إكتساب أسهم شركة أو شركات أخرى ( بنسبة أكثر من 50% ولغاية 100% ) </a:t>
            </a:r>
            <a:endParaRPr lang="en-US" sz="1100" dirty="0">
              <a:effectLst/>
              <a:latin typeface="Calibri"/>
              <a:ea typeface="Calibri"/>
              <a:cs typeface="Arial"/>
            </a:endParaRPr>
          </a:p>
        </p:txBody>
      </p:sp>
      <p:sp>
        <p:nvSpPr>
          <p:cNvPr id="22" name="Text Box 23"/>
          <p:cNvSpPr txBox="1"/>
          <p:nvPr/>
        </p:nvSpPr>
        <p:spPr>
          <a:xfrm>
            <a:off x="1703735" y="4422058"/>
            <a:ext cx="2543175" cy="552450"/>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ar-IQ" sz="1200" b="1" dirty="0">
                <a:effectLst>
                  <a:outerShdw blurRad="50800" dist="38100" dir="8100000" algn="tr">
                    <a:srgbClr val="000000">
                      <a:alpha val="40000"/>
                    </a:srgbClr>
                  </a:outerShdw>
                </a:effectLst>
                <a:latin typeface="Calibri"/>
                <a:ea typeface="Calibri"/>
                <a:cs typeface="Arial"/>
              </a:rPr>
              <a:t>من خلال إكتساب صافي أصول شركة أو شركات أخرى ( بنسبة 100% )   </a:t>
            </a:r>
            <a:endParaRPr lang="en-US" sz="1100" dirty="0">
              <a:effectLst/>
              <a:latin typeface="Calibri"/>
              <a:ea typeface="Calibri"/>
              <a:cs typeface="Arial"/>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9"/>
          <p:cNvSpPr>
            <a:spLocks noChangeArrowheads="1"/>
          </p:cNvSpPr>
          <p:nvPr/>
        </p:nvSpPr>
        <p:spPr bwMode="auto">
          <a:xfrm>
            <a:off x="2781208" y="1220941"/>
            <a:ext cx="3485249"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2743200" algn="ctr"/>
                <a:tab pos="3114675" algn="l"/>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البدائل المتاحة أمام الشركات للنمو والتوسع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60648"/>
            <a:ext cx="4176464" cy="576064"/>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ar-IQ" sz="4000" b="1" dirty="0" smtClean="0">
                <a:effectLst>
                  <a:outerShdw blurRad="38100" dist="38100" dir="2700000" algn="tl">
                    <a:srgbClr val="000000">
                      <a:alpha val="43137"/>
                    </a:srgbClr>
                  </a:outerShdw>
                </a:effectLst>
              </a:rPr>
              <a:t>تعريف الإندماج</a:t>
            </a:r>
            <a:endParaRPr lang="en-US" sz="4000" b="1"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395536" y="980728"/>
            <a:ext cx="8424936" cy="514543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ctr" rtl="1">
              <a:lnSpc>
                <a:spcPct val="115000"/>
              </a:lnSpc>
              <a:spcAft>
                <a:spcPts val="0"/>
              </a:spcAft>
              <a:buNone/>
            </a:pPr>
            <a:r>
              <a:rPr lang="ar-IQ" sz="3000" b="1" dirty="0" smtClean="0">
                <a:effectLst>
                  <a:outerShdw blurRad="50800" dist="38100" dir="8100000" algn="tr">
                    <a:srgbClr val="000000">
                      <a:alpha val="40000"/>
                    </a:srgbClr>
                  </a:outerShdw>
                </a:effectLst>
                <a:ea typeface="Calibri"/>
              </a:rPr>
              <a:t>يحصل الإندماج عندما تصبح نشاطات أو عمليات شركتين أو أكثر تحت سيطرة </a:t>
            </a:r>
            <a:r>
              <a:rPr lang="ar-IQ" sz="3000" b="1" dirty="0">
                <a:effectLst>
                  <a:outerShdw blurRad="50800" dist="38100" dir="8100000" algn="tr">
                    <a:srgbClr val="000000">
                      <a:alpha val="40000"/>
                    </a:srgbClr>
                  </a:outerShdw>
                </a:effectLst>
                <a:ea typeface="Calibri"/>
              </a:rPr>
              <a:t>واحدة وملكية مشتركة</a:t>
            </a:r>
            <a:endParaRPr lang="en-US" sz="3000" dirty="0">
              <a:ea typeface="Calibri"/>
              <a:cs typeface="Arial"/>
            </a:endParaRPr>
          </a:p>
          <a:p>
            <a:pPr marL="0" indent="0" algn="just" rtl="1">
              <a:lnSpc>
                <a:spcPct val="110000"/>
              </a:lnSpc>
              <a:spcAft>
                <a:spcPts val="1000"/>
              </a:spcAft>
              <a:buNone/>
            </a:pPr>
            <a:r>
              <a:rPr lang="ar-IQ" sz="2200" b="1" dirty="0" smtClean="0">
                <a:effectLst>
                  <a:outerShdw blurRad="50800" dist="38100" dir="8100000" algn="tr">
                    <a:srgbClr val="000000">
                      <a:alpha val="40000"/>
                    </a:srgbClr>
                  </a:outerShdw>
                </a:effectLst>
                <a:ea typeface="Calibri"/>
              </a:rPr>
              <a:t>     </a:t>
            </a:r>
            <a:r>
              <a:rPr lang="ar-IQ" sz="2400" b="1" dirty="0" smtClean="0">
                <a:effectLst>
                  <a:outerShdw blurRad="50800" dist="38100" dir="8100000" algn="tr">
                    <a:srgbClr val="000000">
                      <a:alpha val="40000"/>
                    </a:srgbClr>
                  </a:outerShdw>
                </a:effectLst>
                <a:ea typeface="Calibri"/>
              </a:rPr>
              <a:t>وتكون السيطرة لإحدى الشركتين الداخلة في الإندماج في مجال التخطيط والتوجيه وصناعة القرار في مجال أعمال الشركة وبحسب نوع الإندماج تكون الشركة الدامجة هي التي تسيطر على الشركة المندمجة عندما يكون الإندماج من خلال إكتساب صافي الأصول وتكون الشركة القابضة هي التي تسيطر على الشركة التابعة عندما يكون الإندماج من خلال إكتساب الأسهم .</a:t>
            </a:r>
          </a:p>
          <a:p>
            <a:pPr marL="0" indent="0" algn="just" rtl="1">
              <a:lnSpc>
                <a:spcPct val="110000"/>
              </a:lnSpc>
              <a:spcAft>
                <a:spcPts val="1000"/>
              </a:spcAft>
              <a:buNone/>
            </a:pPr>
            <a:r>
              <a:rPr lang="ar-IQ" sz="2400" b="1" dirty="0" smtClean="0">
                <a:effectLst>
                  <a:outerShdw blurRad="50800" dist="38100" dir="8100000" algn="tr">
                    <a:srgbClr val="000000">
                      <a:alpha val="40000"/>
                    </a:srgbClr>
                  </a:outerShdw>
                </a:effectLst>
                <a:ea typeface="Calibri"/>
              </a:rPr>
              <a:t>      وتكون </a:t>
            </a:r>
            <a:r>
              <a:rPr lang="ar-IQ" sz="2400" b="1" dirty="0">
                <a:effectLst>
                  <a:outerShdw blurRad="50800" dist="38100" dir="8100000" algn="tr">
                    <a:srgbClr val="000000">
                      <a:alpha val="40000"/>
                    </a:srgbClr>
                  </a:outerShdw>
                </a:effectLst>
                <a:ea typeface="Calibri"/>
              </a:rPr>
              <a:t>الملكية مشتركة لكلا الشركتين الداخلة في الإندماج فإذا تم الإندماج بغض النظر عن نوعه من خلال إصدار أسهم لمساهمي الشركة المندمجة أو الشركة التابعة فمعنى ذلك أن المساهمين في كلا الشركتين يمتلكون أسهم في الشركة الدامجة أو الشركة القابضة أما إذا كان الإندماج مقابل سداد مبلغ نقدي أو لقاء تعهدات بسداد مبلغ نقدي في المستقبل عندها الملكية تكون لمساهمي الشركة الدامجة أو الشركة القابضة فقط لأن مساهمي الشركة المندمجة أو الشركة التابعة أصبحوا خارج الشركة بعد الإندماج </a:t>
            </a:r>
            <a:r>
              <a:rPr lang="ar-IQ" sz="2400" b="1" dirty="0" smtClean="0">
                <a:effectLst>
                  <a:outerShdw blurRad="50800" dist="38100" dir="8100000" algn="tr">
                    <a:srgbClr val="000000">
                      <a:alpha val="40000"/>
                    </a:srgbClr>
                  </a:outerShdw>
                </a:effectLst>
                <a:ea typeface="Calibri"/>
              </a:rPr>
              <a:t>. </a:t>
            </a:r>
            <a:endParaRPr lang="en-US" sz="2400" dirty="0">
              <a:ea typeface="Calibri"/>
              <a:cs typeface="Arial"/>
            </a:endParaRPr>
          </a:p>
          <a:p>
            <a:pPr marL="0" indent="0" algn="just" rtl="1">
              <a:lnSpc>
                <a:spcPct val="115000"/>
              </a:lnSpc>
              <a:spcAft>
                <a:spcPts val="1000"/>
              </a:spcAft>
              <a:buNone/>
            </a:pPr>
            <a:endParaRPr lang="en-US" sz="2200" dirty="0" smtClean="0">
              <a:ea typeface="Calibri"/>
              <a:cs typeface="Arial"/>
            </a:endParaRPr>
          </a:p>
          <a:p>
            <a:pPr marL="0" indent="0" algn="ctr" rtl="1">
              <a:buNone/>
            </a:pPr>
            <a:endParaRPr lang="en-US" sz="3200" dirty="0"/>
          </a:p>
        </p:txBody>
      </p:sp>
    </p:spTree>
    <p:extLst>
      <p:ext uri="{BB962C8B-B14F-4D97-AF65-F5344CB8AC3E}">
        <p14:creationId xmlns:p14="http://schemas.microsoft.com/office/powerpoint/2010/main" val="3452104605"/>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1000"/>
                                  </p:stCondLst>
                                  <p:childTnLst>
                                    <p:set>
                                      <p:cBhvr>
                                        <p:cTn id="6" dur="1" fill="hold">
                                          <p:stCondLst>
                                            <p:cond delay="0"/>
                                          </p:stCondLst>
                                        </p:cTn>
                                        <p:tgtEl>
                                          <p:spTgt spid="4">
                                            <p:bg/>
                                          </p:spTgt>
                                        </p:tgtEl>
                                        <p:attrNameLst>
                                          <p:attrName>style.visibility</p:attrName>
                                        </p:attrNameLst>
                                      </p:cBhvr>
                                      <p:to>
                                        <p:strVal val="visible"/>
                                      </p:to>
                                    </p:set>
                                    <p:animEffect transition="in" filter="circle(in)">
                                      <p:cBhvr>
                                        <p:cTn id="7" dur="3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100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3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100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ircle(in)">
                                      <p:cBhvr>
                                        <p:cTn id="17" dur="3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100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circle(in)">
                                      <p:cBhvr>
                                        <p:cTn id="22" dur="3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60648"/>
            <a:ext cx="4176464" cy="792088"/>
          </a:xfrm>
        </p:spPr>
        <p:style>
          <a:lnRef idx="3">
            <a:schemeClr val="lt1"/>
          </a:lnRef>
          <a:fillRef idx="1">
            <a:schemeClr val="accent4"/>
          </a:fillRef>
          <a:effectRef idx="1">
            <a:schemeClr val="accent4"/>
          </a:effectRef>
          <a:fontRef idx="minor">
            <a:schemeClr val="lt1"/>
          </a:fontRef>
        </p:style>
        <p:txBody>
          <a:bodyPr>
            <a:normAutofit/>
          </a:bodyPr>
          <a:lstStyle/>
          <a:p>
            <a:r>
              <a:rPr lang="ar-IQ" sz="4000" b="1" dirty="0" smtClean="0">
                <a:effectLst>
                  <a:outerShdw blurRad="38100" dist="38100" dir="2700000" algn="tl">
                    <a:srgbClr val="000000">
                      <a:alpha val="43137"/>
                    </a:srgbClr>
                  </a:outerShdw>
                </a:effectLst>
              </a:rPr>
              <a:t>منافع الإندماج</a:t>
            </a:r>
            <a:endParaRPr lang="en-US" sz="4000" b="1"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683568" y="1396365"/>
            <a:ext cx="7488832" cy="4380254"/>
          </a:xfrm>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a:p>
            <a:pPr algn="ctr" rtl="1"/>
            <a:endParaRPr lang="en-US" sz="3200" dirty="0"/>
          </a:p>
        </p:txBody>
      </p:sp>
      <p:sp>
        <p:nvSpPr>
          <p:cNvPr id="19" name="Text Box 31"/>
          <p:cNvSpPr txBox="1"/>
          <p:nvPr/>
        </p:nvSpPr>
        <p:spPr>
          <a:xfrm>
            <a:off x="3041015" y="1396365"/>
            <a:ext cx="1651635" cy="407035"/>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منافع الإندماج</a:t>
            </a:r>
            <a:endParaRPr lang="en-US" sz="1100">
              <a:effectLst/>
              <a:latin typeface="Calibri"/>
              <a:ea typeface="Calibri"/>
              <a:cs typeface="Arial"/>
            </a:endParaRPr>
          </a:p>
        </p:txBody>
      </p:sp>
      <p:cxnSp>
        <p:nvCxnSpPr>
          <p:cNvPr id="20" name="Straight Connector 19"/>
          <p:cNvCxnSpPr/>
          <p:nvPr/>
        </p:nvCxnSpPr>
        <p:spPr>
          <a:xfrm flipV="1">
            <a:off x="1927860" y="1990725"/>
            <a:ext cx="3965575" cy="1016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1" name="Straight Connector 20"/>
          <p:cNvCxnSpPr/>
          <p:nvPr/>
        </p:nvCxnSpPr>
        <p:spPr>
          <a:xfrm>
            <a:off x="4139952" y="1805305"/>
            <a:ext cx="0" cy="18669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22" name="Text Box 40"/>
          <p:cNvSpPr txBox="1"/>
          <p:nvPr/>
        </p:nvSpPr>
        <p:spPr>
          <a:xfrm>
            <a:off x="5724128" y="2249331"/>
            <a:ext cx="1740535" cy="73787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التوافق أو التعاون التشغيلي بين الشركات المندمجة معاً أفقياً أو عمودياً </a:t>
            </a:r>
            <a:endParaRPr lang="en-US" sz="1100">
              <a:effectLst/>
              <a:latin typeface="Calibri"/>
              <a:ea typeface="Calibri"/>
              <a:cs typeface="Arial"/>
            </a:endParaRPr>
          </a:p>
        </p:txBody>
      </p:sp>
      <p:sp>
        <p:nvSpPr>
          <p:cNvPr id="23" name="Text Box 39"/>
          <p:cNvSpPr txBox="1"/>
          <p:nvPr/>
        </p:nvSpPr>
        <p:spPr>
          <a:xfrm>
            <a:off x="3454400" y="2290274"/>
            <a:ext cx="1574800" cy="75946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تمكين الشركات المندمجة معاً من المنافسة في الأسواق الدولية</a:t>
            </a:r>
            <a:endParaRPr lang="en-US" sz="1100">
              <a:effectLst/>
              <a:latin typeface="Calibri"/>
              <a:ea typeface="Calibri"/>
              <a:cs typeface="Arial"/>
            </a:endParaRPr>
          </a:p>
        </p:txBody>
      </p:sp>
      <p:sp>
        <p:nvSpPr>
          <p:cNvPr id="24" name="Text Box 42"/>
          <p:cNvSpPr txBox="1"/>
          <p:nvPr/>
        </p:nvSpPr>
        <p:spPr>
          <a:xfrm>
            <a:off x="2090757" y="3724391"/>
            <a:ext cx="2082165" cy="1000125"/>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تحقيق الوفورات الضريبية من خلال الإبلاغ عن دخل               وخسارة الشركات المندمجة معاً كوحدة واحدة  </a:t>
            </a:r>
            <a:endParaRPr lang="en-US" sz="1100">
              <a:effectLst/>
              <a:latin typeface="Calibri"/>
              <a:ea typeface="Calibri"/>
              <a:cs typeface="Arial"/>
            </a:endParaRPr>
          </a:p>
        </p:txBody>
      </p:sp>
      <p:sp>
        <p:nvSpPr>
          <p:cNvPr id="25" name="Text Box 43"/>
          <p:cNvSpPr txBox="1"/>
          <p:nvPr/>
        </p:nvSpPr>
        <p:spPr>
          <a:xfrm>
            <a:off x="4655740" y="3717032"/>
            <a:ext cx="2136775" cy="981075"/>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تنويع الإستثمارات وتحقيق درجة من المرونة وحصة أكبر في السوق وتمويل  من خلال الديون وحماية أكبر من المنافسين  </a:t>
            </a:r>
            <a:endParaRPr lang="en-US" sz="1100">
              <a:effectLst/>
              <a:latin typeface="Calibri"/>
              <a:ea typeface="Calibri"/>
              <a:cs typeface="Arial"/>
            </a:endParaRPr>
          </a:p>
        </p:txBody>
      </p:sp>
      <p:sp>
        <p:nvSpPr>
          <p:cNvPr id="26" name="Text Box 41"/>
          <p:cNvSpPr txBox="1"/>
          <p:nvPr/>
        </p:nvSpPr>
        <p:spPr>
          <a:xfrm>
            <a:off x="1080393" y="2287905"/>
            <a:ext cx="1816735" cy="75946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rtl="1">
              <a:lnSpc>
                <a:spcPct val="115000"/>
              </a:lnSpc>
              <a:spcAft>
                <a:spcPts val="1000"/>
              </a:spcAft>
            </a:pPr>
            <a:r>
              <a:rPr lang="ar-IQ" sz="1300" b="1">
                <a:effectLst/>
                <a:latin typeface="Calibri"/>
                <a:ea typeface="Calibri"/>
                <a:cs typeface="Arial"/>
              </a:rPr>
              <a:t>يعد خيار الإندماج والإستمرار أفضل من خيار تصفية الشركات المندمجة معاً </a:t>
            </a:r>
            <a:endParaRPr lang="en-US" sz="1100">
              <a:effectLst/>
              <a:latin typeface="Calibri"/>
              <a:ea typeface="Calibri"/>
              <a:cs typeface="Arial"/>
            </a:endParaRPr>
          </a:p>
        </p:txBody>
      </p:sp>
      <p:cxnSp>
        <p:nvCxnSpPr>
          <p:cNvPr id="27" name="Straight Connector 26"/>
          <p:cNvCxnSpPr/>
          <p:nvPr/>
        </p:nvCxnSpPr>
        <p:spPr>
          <a:xfrm>
            <a:off x="4139952" y="2001520"/>
            <a:ext cx="0" cy="241935"/>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8" name="Straight Connector 27"/>
          <p:cNvCxnSpPr/>
          <p:nvPr/>
        </p:nvCxnSpPr>
        <p:spPr>
          <a:xfrm>
            <a:off x="1927225" y="1990725"/>
            <a:ext cx="0" cy="263525"/>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29" name="Straight Connector 28"/>
          <p:cNvCxnSpPr/>
          <p:nvPr/>
        </p:nvCxnSpPr>
        <p:spPr>
          <a:xfrm>
            <a:off x="5893435" y="1979930"/>
            <a:ext cx="0" cy="263525"/>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30" name="Straight Connector 29"/>
          <p:cNvCxnSpPr>
            <a:endCxn id="24" idx="0"/>
          </p:cNvCxnSpPr>
          <p:nvPr/>
        </p:nvCxnSpPr>
        <p:spPr>
          <a:xfrm>
            <a:off x="3131840" y="1979930"/>
            <a:ext cx="0" cy="1744461"/>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cxnSp>
        <p:nvCxnSpPr>
          <p:cNvPr id="31" name="Straight Connector 30"/>
          <p:cNvCxnSpPr/>
          <p:nvPr/>
        </p:nvCxnSpPr>
        <p:spPr>
          <a:xfrm>
            <a:off x="5364088" y="2012950"/>
            <a:ext cx="0" cy="1704082"/>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32"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2"/>
          <p:cNvSpPr>
            <a:spLocks noChangeArrowheads="1"/>
          </p:cNvSpPr>
          <p:nvPr/>
        </p:nvSpPr>
        <p:spPr bwMode="auto">
          <a:xfrm>
            <a:off x="45720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32852121"/>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0648"/>
            <a:ext cx="4176464" cy="720080"/>
          </a:xfrm>
        </p:spPr>
        <p:style>
          <a:lnRef idx="3">
            <a:schemeClr val="lt1"/>
          </a:lnRef>
          <a:fillRef idx="1">
            <a:schemeClr val="accent4"/>
          </a:fillRef>
          <a:effectRef idx="1">
            <a:schemeClr val="accent4"/>
          </a:effectRef>
          <a:fontRef idx="minor">
            <a:schemeClr val="lt1"/>
          </a:fontRef>
        </p:style>
        <p:txBody>
          <a:bodyPr>
            <a:normAutofit fontScale="90000"/>
          </a:bodyPr>
          <a:lstStyle/>
          <a:p>
            <a:pPr lvl="0" rtl="1">
              <a:lnSpc>
                <a:spcPct val="115000"/>
              </a:lnSpc>
              <a:spcBef>
                <a:spcPct val="20000"/>
              </a:spcBef>
            </a:pPr>
            <a:r>
              <a:rPr lang="ar-IQ" sz="4000" b="1" dirty="0" smtClean="0">
                <a:effectLst>
                  <a:outerShdw blurRad="38100" dist="38100" dir="2700000" algn="tl">
                    <a:srgbClr val="000000">
                      <a:alpha val="43137"/>
                    </a:srgbClr>
                  </a:outerShdw>
                </a:effectLst>
              </a:rPr>
              <a:t>أنواع الإندماج</a:t>
            </a:r>
            <a:endParaRPr lang="en-US" sz="4000" b="1"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251520" y="1124744"/>
            <a:ext cx="8496944" cy="5544616"/>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indent="0" algn="just" rtl="1">
              <a:lnSpc>
                <a:spcPct val="115000"/>
              </a:lnSpc>
              <a:spcAft>
                <a:spcPts val="1000"/>
              </a:spcAft>
              <a:buNone/>
            </a:pPr>
            <a:r>
              <a:rPr lang="ar-IQ" b="1" dirty="0" smtClean="0">
                <a:effectLst>
                  <a:outerShdw blurRad="50800" dist="38100" dir="8100000" algn="tr">
                    <a:srgbClr val="000000">
                      <a:alpha val="40000"/>
                    </a:srgbClr>
                  </a:outerShdw>
                </a:effectLst>
                <a:ea typeface="Calibri"/>
              </a:rPr>
              <a:t>الإندماج من خلال إكتساب الأصول وبنسبة 100%</a:t>
            </a:r>
          </a:p>
          <a:p>
            <a:pPr marL="0" indent="0" algn="just" rtl="1">
              <a:spcAft>
                <a:spcPts val="1000"/>
              </a:spcAft>
              <a:buNone/>
            </a:pPr>
            <a:r>
              <a:rPr lang="ar-IQ" sz="3300" b="1" dirty="0" smtClean="0">
                <a:effectLst>
                  <a:outerShdw blurRad="50800" dist="38100" dir="8100000" algn="tr">
                    <a:srgbClr val="000000">
                      <a:alpha val="40000"/>
                    </a:srgbClr>
                  </a:outerShdw>
                </a:effectLst>
                <a:ea typeface="Calibri"/>
              </a:rPr>
              <a:t>الإندماج </a:t>
            </a:r>
            <a:r>
              <a:rPr lang="ar-IQ" sz="3300" b="1" dirty="0">
                <a:effectLst>
                  <a:outerShdw blurRad="50800" dist="38100" dir="8100000" algn="tr">
                    <a:srgbClr val="000000">
                      <a:alpha val="40000"/>
                    </a:srgbClr>
                  </a:outerShdw>
                </a:effectLst>
                <a:ea typeface="Calibri"/>
              </a:rPr>
              <a:t>القانوني :</a:t>
            </a:r>
            <a:endParaRPr lang="en-US" sz="3300" b="1" dirty="0">
              <a:ea typeface="Calibri"/>
              <a:cs typeface="Arial"/>
            </a:endParaRPr>
          </a:p>
          <a:p>
            <a:pPr marL="0" indent="0" algn="just" rtl="1">
              <a:spcAft>
                <a:spcPts val="1000"/>
              </a:spcAft>
              <a:buNone/>
            </a:pPr>
            <a:r>
              <a:rPr lang="ar-IQ" sz="3300" dirty="0" smtClean="0">
                <a:effectLst>
                  <a:outerShdw blurRad="50800" dist="38100" dir="8100000" algn="tr">
                    <a:srgbClr val="000000">
                      <a:alpha val="40000"/>
                    </a:srgbClr>
                  </a:outerShdw>
                </a:effectLst>
                <a:ea typeface="Calibri"/>
              </a:rPr>
              <a:t>ويتم </a:t>
            </a:r>
            <a:r>
              <a:rPr lang="ar-IQ" sz="3300" dirty="0">
                <a:effectLst>
                  <a:outerShdw blurRad="50800" dist="38100" dir="8100000" algn="tr">
                    <a:srgbClr val="000000">
                      <a:alpha val="40000"/>
                    </a:srgbClr>
                  </a:outerShdw>
                </a:effectLst>
                <a:ea typeface="Calibri"/>
              </a:rPr>
              <a:t>فيه إكتساب الأصول </a:t>
            </a:r>
            <a:r>
              <a:rPr lang="ar-IQ" sz="3300" dirty="0" smtClean="0">
                <a:effectLst>
                  <a:outerShdw blurRad="50800" dist="38100" dir="8100000" algn="tr">
                    <a:srgbClr val="000000">
                      <a:alpha val="40000"/>
                    </a:srgbClr>
                  </a:outerShdw>
                </a:effectLst>
                <a:ea typeface="Calibri"/>
              </a:rPr>
              <a:t>من </a:t>
            </a:r>
            <a:r>
              <a:rPr lang="ar-IQ" sz="3300" dirty="0">
                <a:effectLst>
                  <a:outerShdw blurRad="50800" dist="38100" dir="8100000" algn="tr">
                    <a:srgbClr val="000000">
                      <a:alpha val="40000"/>
                    </a:srgbClr>
                  </a:outerShdw>
                </a:effectLst>
                <a:ea typeface="Calibri"/>
              </a:rPr>
              <a:t>خلال تبادل الأسهم القابلة للتصويت لكل من الشركة الدامجة والمندمجة أو سداد النقد أو أية أصول أخرى أو إصدار ديون , ويتم فيه بقاء الشركة المكتسبة (الدامجة) على قيد الحياة مقابل إلغاء الشخصية المعنوية للشركة المكتسبة (المندمجة</a:t>
            </a:r>
            <a:r>
              <a:rPr lang="ar-IQ" sz="3300" dirty="0" smtClean="0">
                <a:effectLst>
                  <a:outerShdw blurRad="50800" dist="38100" dir="8100000" algn="tr">
                    <a:srgbClr val="000000">
                      <a:alpha val="40000"/>
                    </a:srgbClr>
                  </a:outerShdw>
                </a:effectLst>
                <a:ea typeface="Calibri"/>
              </a:rPr>
              <a:t>). </a:t>
            </a:r>
            <a:r>
              <a:rPr lang="en-GB" sz="3300" b="1" dirty="0" smtClean="0">
                <a:effectLst>
                  <a:outerShdw blurRad="50800" dist="38100" dir="8100000" algn="tr">
                    <a:srgbClr val="000000">
                      <a:alpha val="40000"/>
                    </a:srgbClr>
                  </a:outerShdw>
                </a:effectLst>
                <a:ea typeface="Calibri"/>
                <a:cs typeface="Arial"/>
              </a:rPr>
              <a:t>A+B </a:t>
            </a:r>
            <a:r>
              <a:rPr lang="en-GB" sz="3300" b="1" dirty="0">
                <a:effectLst>
                  <a:outerShdw blurRad="50800" dist="38100" dir="8100000" algn="tr">
                    <a:srgbClr val="000000">
                      <a:alpha val="40000"/>
                    </a:srgbClr>
                  </a:outerShdw>
                </a:effectLst>
                <a:ea typeface="Calibri"/>
                <a:cs typeface="Arial"/>
              </a:rPr>
              <a:t>=</a:t>
            </a:r>
            <a:r>
              <a:rPr lang="en-GB" sz="3300" b="1" dirty="0" smtClean="0">
                <a:effectLst>
                  <a:outerShdw blurRad="50800" dist="38100" dir="8100000" algn="tr">
                    <a:srgbClr val="000000">
                      <a:alpha val="40000"/>
                    </a:srgbClr>
                  </a:outerShdw>
                </a:effectLst>
                <a:ea typeface="Calibri"/>
                <a:cs typeface="Arial"/>
              </a:rPr>
              <a:t>A</a:t>
            </a:r>
            <a:endParaRPr lang="ar-IQ" sz="3300" b="1" dirty="0" smtClean="0">
              <a:effectLst>
                <a:outerShdw blurRad="38100" dist="38100" dir="2700000" algn="tl">
                  <a:srgbClr val="000000">
                    <a:alpha val="43137"/>
                  </a:srgbClr>
                </a:outerShdw>
              </a:effectLst>
              <a:ea typeface="Calibri"/>
            </a:endParaRPr>
          </a:p>
          <a:p>
            <a:pPr marL="0" indent="0" algn="just" rtl="1">
              <a:spcAft>
                <a:spcPts val="1000"/>
              </a:spcAft>
              <a:buNone/>
            </a:pPr>
            <a:r>
              <a:rPr lang="ar-IQ" sz="3300" b="1" dirty="0" smtClean="0">
                <a:effectLst>
                  <a:outerShdw blurRad="50800" dist="38100" dir="8100000" algn="tr">
                    <a:srgbClr val="000000">
                      <a:alpha val="40000"/>
                    </a:srgbClr>
                  </a:outerShdw>
                </a:effectLst>
                <a:ea typeface="Calibri"/>
              </a:rPr>
              <a:t>التوحيد </a:t>
            </a:r>
            <a:r>
              <a:rPr lang="ar-IQ" sz="3300" b="1" dirty="0">
                <a:effectLst>
                  <a:outerShdw blurRad="50800" dist="38100" dir="8100000" algn="tr">
                    <a:srgbClr val="000000">
                      <a:alpha val="40000"/>
                    </a:srgbClr>
                  </a:outerShdw>
                </a:effectLst>
                <a:ea typeface="Calibri"/>
              </a:rPr>
              <a:t>القانوني :</a:t>
            </a:r>
            <a:endParaRPr lang="en-US" sz="3300" dirty="0">
              <a:ea typeface="Calibri"/>
              <a:cs typeface="Arial"/>
            </a:endParaRPr>
          </a:p>
          <a:p>
            <a:pPr marL="0" indent="0" algn="just" rtl="1">
              <a:lnSpc>
                <a:spcPct val="120000"/>
              </a:lnSpc>
              <a:spcAft>
                <a:spcPts val="1000"/>
              </a:spcAft>
              <a:buNone/>
            </a:pPr>
            <a:r>
              <a:rPr lang="ar-IQ" sz="3300" dirty="0" smtClean="0">
                <a:effectLst>
                  <a:outerShdw blurRad="50800" dist="38100" dir="8100000" algn="tr">
                    <a:srgbClr val="000000">
                      <a:alpha val="40000"/>
                    </a:srgbClr>
                  </a:outerShdw>
                </a:effectLst>
                <a:ea typeface="Calibri"/>
              </a:rPr>
              <a:t>ويتم </a:t>
            </a:r>
            <a:r>
              <a:rPr lang="ar-IQ" sz="3300" dirty="0">
                <a:effectLst>
                  <a:outerShdw blurRad="50800" dist="38100" dir="8100000" algn="tr">
                    <a:srgbClr val="000000">
                      <a:alpha val="40000"/>
                    </a:srgbClr>
                  </a:outerShdw>
                </a:effectLst>
                <a:ea typeface="Calibri"/>
              </a:rPr>
              <a:t>فيه تأسيس شركة جديدة لتحصل على شركتين أو أكثر من خلال تبادل الأسهم حصراً , كما يتم فيه الغاء الشخصية المعنوية لكل من الشركة الدامجة والشركة أو الشركات المندمجة . </a:t>
            </a:r>
            <a:r>
              <a:rPr lang="en-GB" sz="3300" b="1" dirty="0" smtClean="0">
                <a:effectLst>
                  <a:outerShdw blurRad="50800" dist="38100" dir="8100000" algn="tr">
                    <a:srgbClr val="000000">
                      <a:alpha val="40000"/>
                    </a:srgbClr>
                  </a:outerShdw>
                </a:effectLst>
                <a:ea typeface="Calibri"/>
                <a:cs typeface="Arial"/>
              </a:rPr>
              <a:t>A+B </a:t>
            </a:r>
            <a:r>
              <a:rPr lang="en-GB" sz="3300" b="1" dirty="0">
                <a:effectLst>
                  <a:outerShdw blurRad="50800" dist="38100" dir="8100000" algn="tr">
                    <a:srgbClr val="000000">
                      <a:alpha val="40000"/>
                    </a:srgbClr>
                  </a:outerShdw>
                </a:effectLst>
                <a:ea typeface="Calibri"/>
                <a:cs typeface="Arial"/>
              </a:rPr>
              <a:t>= C</a:t>
            </a:r>
            <a:endParaRPr lang="ar-IQ" sz="33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p:txBody>
      </p:sp>
    </p:spTree>
    <p:extLst>
      <p:ext uri="{BB962C8B-B14F-4D97-AF65-F5344CB8AC3E}">
        <p14:creationId xmlns:p14="http://schemas.microsoft.com/office/powerpoint/2010/main" val="3066397325"/>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339752" y="260648"/>
            <a:ext cx="4176464" cy="720080"/>
          </a:xfrm>
        </p:spPr>
        <p:style>
          <a:lnRef idx="3">
            <a:schemeClr val="lt1"/>
          </a:lnRef>
          <a:fillRef idx="1">
            <a:schemeClr val="accent4"/>
          </a:fillRef>
          <a:effectRef idx="1">
            <a:schemeClr val="accent4"/>
          </a:effectRef>
          <a:fontRef idx="minor">
            <a:schemeClr val="lt1"/>
          </a:fontRef>
        </p:style>
        <p:txBody>
          <a:bodyPr>
            <a:normAutofit fontScale="90000"/>
          </a:bodyPr>
          <a:lstStyle/>
          <a:p>
            <a:pPr lvl="0" rtl="1">
              <a:lnSpc>
                <a:spcPct val="115000"/>
              </a:lnSpc>
              <a:spcBef>
                <a:spcPct val="20000"/>
              </a:spcBef>
            </a:pPr>
            <a:r>
              <a:rPr lang="ar-IQ" sz="4000" b="1" dirty="0" smtClean="0">
                <a:effectLst>
                  <a:outerShdw blurRad="38100" dist="38100" dir="2700000" algn="tl">
                    <a:srgbClr val="000000">
                      <a:alpha val="43137"/>
                    </a:srgbClr>
                  </a:outerShdw>
                </a:effectLst>
              </a:rPr>
              <a:t>أنواع الإندماج</a:t>
            </a:r>
            <a:endParaRPr lang="en-US" sz="4000" b="1" dirty="0">
              <a:effectLst>
                <a:outerShdw blurRad="38100" dist="38100" dir="2700000" algn="tl">
                  <a:srgbClr val="000000">
                    <a:alpha val="43137"/>
                  </a:srgbClr>
                </a:outerShdw>
              </a:effectLst>
            </a:endParaRPr>
          </a:p>
        </p:txBody>
      </p:sp>
      <p:sp>
        <p:nvSpPr>
          <p:cNvPr id="7" name="Content Placeholder 3"/>
          <p:cNvSpPr>
            <a:spLocks noGrp="1"/>
          </p:cNvSpPr>
          <p:nvPr>
            <p:ph sz="half" idx="2"/>
          </p:nvPr>
        </p:nvSpPr>
        <p:spPr>
          <a:xfrm>
            <a:off x="539552" y="1556792"/>
            <a:ext cx="7776864" cy="3600400"/>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rtl="1">
              <a:lnSpc>
                <a:spcPct val="115000"/>
              </a:lnSpc>
              <a:spcAft>
                <a:spcPts val="1000"/>
              </a:spcAft>
              <a:buNone/>
            </a:pPr>
            <a:r>
              <a:rPr lang="ar-IQ" b="1" dirty="0" smtClean="0">
                <a:effectLst>
                  <a:outerShdw blurRad="50800" dist="38100" dir="8100000" algn="tr">
                    <a:srgbClr val="000000">
                      <a:alpha val="40000"/>
                    </a:srgbClr>
                  </a:outerShdw>
                </a:effectLst>
                <a:ea typeface="Calibri"/>
              </a:rPr>
              <a:t>الإندماج من خلال إكتساب الأسهم وبنسبة 51% -100 %</a:t>
            </a:r>
          </a:p>
          <a:p>
            <a:pPr marL="0" indent="0" algn="just" rtl="1">
              <a:lnSpc>
                <a:spcPct val="115000"/>
              </a:lnSpc>
              <a:spcAft>
                <a:spcPts val="1000"/>
              </a:spcAft>
              <a:buNone/>
            </a:pPr>
            <a:r>
              <a:rPr lang="ar-IQ" sz="3200" dirty="0">
                <a:effectLst>
                  <a:outerShdw blurRad="50800" dist="38100" dir="8100000" algn="tr">
                    <a:srgbClr val="000000">
                      <a:alpha val="40000"/>
                    </a:srgbClr>
                  </a:outerShdw>
                </a:effectLst>
                <a:ea typeface="Calibri"/>
              </a:rPr>
              <a:t>ويتم فيه إكتساب الأسهم من شركة ما ( القابضة) مقابل سداد نقد أو إصدار أسهم أو إصدار ديون إلى الشركة أو الشركات الأخرى (التابعة) على أن تبقى كلا الشركتين محتفظة بشخصيتها المعنوية</a:t>
            </a:r>
            <a:r>
              <a:rPr lang="ar-IQ" sz="3200" dirty="0" smtClean="0">
                <a:effectLst>
                  <a:outerShdw blurRad="50800" dist="38100" dir="8100000" algn="tr">
                    <a:srgbClr val="000000">
                      <a:alpha val="40000"/>
                    </a:srgbClr>
                  </a:outerShdw>
                </a:effectLst>
                <a:ea typeface="Calibri"/>
              </a:rPr>
              <a:t>. </a:t>
            </a:r>
            <a:r>
              <a:rPr lang="en-GB" sz="3600" b="1" dirty="0" smtClean="0">
                <a:effectLst>
                  <a:outerShdw blurRad="50800" dist="38100" dir="8100000" algn="tr">
                    <a:srgbClr val="000000">
                      <a:alpha val="40000"/>
                    </a:srgbClr>
                  </a:outerShdw>
                </a:effectLst>
                <a:ea typeface="Calibri"/>
                <a:cs typeface="Arial"/>
              </a:rPr>
              <a:t>SFS </a:t>
            </a:r>
            <a:r>
              <a:rPr lang="en-GB" sz="3600" b="1" dirty="0">
                <a:effectLst>
                  <a:outerShdw blurRad="50800" dist="38100" dir="8100000" algn="tr">
                    <a:srgbClr val="000000">
                      <a:alpha val="40000"/>
                    </a:srgbClr>
                  </a:outerShdw>
                </a:effectLst>
                <a:ea typeface="Calibri"/>
                <a:cs typeface="Arial"/>
              </a:rPr>
              <a:t>+ PFS = CFS</a:t>
            </a: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a:p>
            <a:pPr marL="0" lvl="0" indent="0" algn="ctr" rtl="1">
              <a:lnSpc>
                <a:spcPct val="115000"/>
              </a:lnSpc>
              <a:buNone/>
            </a:pPr>
            <a:endParaRPr lang="ar-IQ" sz="3600" b="1" dirty="0">
              <a:effectLst>
                <a:outerShdw blurRad="38100" dist="38100" dir="2700000" algn="tl">
                  <a:srgbClr val="000000">
                    <a:alpha val="43137"/>
                  </a:srgbClr>
                </a:outerShdw>
              </a:effectLst>
              <a:ea typeface="Calibri"/>
            </a:endParaRPr>
          </a:p>
        </p:txBody>
      </p:sp>
    </p:spTree>
    <p:extLst>
      <p:ext uri="{BB962C8B-B14F-4D97-AF65-F5344CB8AC3E}">
        <p14:creationId xmlns:p14="http://schemas.microsoft.com/office/powerpoint/2010/main" val="3996519207"/>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 calcmode="lin" valueType="num">
                                      <p:cBhvr additive="base">
                                        <p:cTn id="12"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992888" cy="576064"/>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sz="4000" b="1" dirty="0" smtClean="0">
                <a:effectLst>
                  <a:outerShdw blurRad="38100" dist="38100" dir="2700000" algn="tl">
                    <a:srgbClr val="000000">
                      <a:alpha val="43137"/>
                    </a:srgbClr>
                  </a:outerShdw>
                </a:effectLst>
              </a:rPr>
              <a:t>المعالجات المحاسبية – إكتساب صافي أصول</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sz="half" idx="2"/>
          </p:nvPr>
        </p:nvSpPr>
        <p:spPr>
          <a:xfrm>
            <a:off x="179512" y="1340768"/>
            <a:ext cx="8712968" cy="4392488"/>
          </a:xfrm>
        </p:spPr>
        <p:txBody>
          <a:bodyPr>
            <a:normAutofit fontScale="62500" lnSpcReduction="20000"/>
          </a:bodyPr>
          <a:lstStyle/>
          <a:p>
            <a:pPr marL="0" indent="0" algn="just" rtl="1">
              <a:lnSpc>
                <a:spcPct val="115000"/>
              </a:lnSpc>
              <a:spcAft>
                <a:spcPts val="0"/>
              </a:spcAft>
              <a:buNone/>
            </a:pPr>
            <a:r>
              <a:rPr lang="ar-SA" sz="2100" b="1" dirty="0">
                <a:effectLst>
                  <a:outerShdw blurRad="50800" dist="38100" dir="8100000" algn="tr">
                    <a:srgbClr val="000000">
                      <a:alpha val="40000"/>
                    </a:srgbClr>
                  </a:outerShdw>
                </a:effectLst>
                <a:ea typeface="Times New Roman"/>
              </a:rPr>
              <a:t>ت1 </a:t>
            </a:r>
            <a:r>
              <a:rPr lang="ar-SA" sz="2100" dirty="0">
                <a:effectLst>
                  <a:outerShdw blurRad="50800" dist="38100" dir="8100000" algn="tr">
                    <a:srgbClr val="000000">
                      <a:alpha val="40000"/>
                    </a:srgbClr>
                  </a:outerShdw>
                </a:effectLst>
                <a:ea typeface="Times New Roman"/>
              </a:rPr>
              <a:t>: فيما يلي قائمة الميزانية لشركة بغداد التجارية المساهمة كما في 1/1/2018 </a:t>
            </a:r>
            <a:endParaRPr lang="en-US" sz="2100" dirty="0">
              <a:ea typeface="Calibri"/>
              <a:cs typeface="Arial"/>
            </a:endParaRPr>
          </a:p>
          <a:p>
            <a:pPr marL="0" indent="0" algn="just" rtl="1">
              <a:lnSpc>
                <a:spcPct val="115000"/>
              </a:lnSpc>
              <a:spcAft>
                <a:spcPts val="0"/>
              </a:spcAft>
              <a:buNone/>
            </a:pPr>
            <a:r>
              <a:rPr lang="ar-SA" sz="2100" dirty="0" smtClean="0">
                <a:effectLst>
                  <a:outerShdw blurRad="50800" dist="38100" dir="8100000" algn="tr">
                    <a:srgbClr val="000000">
                      <a:alpha val="40000"/>
                    </a:srgbClr>
                  </a:outerShdw>
                </a:effectLst>
                <a:ea typeface="Times New Roman"/>
              </a:rPr>
              <a:t>               </a:t>
            </a:r>
            <a:r>
              <a:rPr lang="ar-SA" sz="2100" u="sng" dirty="0">
                <a:effectLst>
                  <a:outerShdw blurRad="50800" dist="38100" dir="8100000" algn="tr">
                    <a:srgbClr val="000000">
                      <a:alpha val="40000"/>
                    </a:srgbClr>
                  </a:outerShdw>
                </a:effectLst>
                <a:ea typeface="Times New Roman"/>
              </a:rPr>
              <a:t>الأصول</a:t>
            </a:r>
            <a:r>
              <a:rPr lang="ar-SA" sz="2100" dirty="0">
                <a:effectLst>
                  <a:outerShdw blurRad="50800" dist="38100" dir="8100000" algn="tr">
                    <a:srgbClr val="000000">
                      <a:alpha val="40000"/>
                    </a:srgbClr>
                  </a:outerShdw>
                </a:effectLst>
                <a:ea typeface="Times New Roman"/>
              </a:rPr>
              <a:t>                     </a:t>
            </a:r>
            <a:r>
              <a:rPr lang="ar-IQ" sz="2100" dirty="0" smtClean="0">
                <a:effectLst>
                  <a:outerShdw blurRad="50800" dist="38100" dir="8100000" algn="tr">
                    <a:srgbClr val="000000">
                      <a:alpha val="40000"/>
                    </a:srgbClr>
                  </a:outerShdw>
                </a:effectLst>
                <a:ea typeface="Times New Roman"/>
              </a:rPr>
              <a:t>        </a:t>
            </a:r>
            <a:r>
              <a:rPr lang="ar-SA" sz="2100" dirty="0" smtClean="0">
                <a:effectLst>
                  <a:outerShdw blurRad="50800" dist="38100" dir="8100000" algn="tr">
                    <a:srgbClr val="000000">
                      <a:alpha val="40000"/>
                    </a:srgbClr>
                  </a:outerShdw>
                </a:effectLst>
                <a:ea typeface="Times New Roman"/>
              </a:rPr>
              <a:t>     </a:t>
            </a:r>
            <a:r>
              <a:rPr lang="ar-SA" sz="2100" u="sng" dirty="0">
                <a:effectLst>
                  <a:outerShdw blurRad="50800" dist="38100" dir="8100000" algn="tr">
                    <a:srgbClr val="000000">
                      <a:alpha val="40000"/>
                    </a:srgbClr>
                  </a:outerShdw>
                </a:effectLst>
                <a:ea typeface="Times New Roman"/>
              </a:rPr>
              <a:t>الإلتزامات وحقوق الملكية</a:t>
            </a:r>
            <a:r>
              <a:rPr lang="ar-SA" sz="2100" dirty="0">
                <a:effectLst>
                  <a:outerShdw blurRad="50800" dist="38100" dir="8100000" algn="tr">
                    <a:srgbClr val="000000">
                      <a:alpha val="40000"/>
                    </a:srgbClr>
                  </a:outerShdw>
                </a:effectLst>
                <a:ea typeface="Times New Roman"/>
              </a:rPr>
              <a:t> </a:t>
            </a:r>
            <a:endParaRPr lang="en-US" sz="2100" dirty="0">
              <a:ea typeface="Calibri"/>
              <a:cs typeface="Arial"/>
            </a:endParaRPr>
          </a:p>
          <a:p>
            <a:pPr algn="just" rtl="1">
              <a:lnSpc>
                <a:spcPct val="115000"/>
              </a:lnSpc>
              <a:spcAft>
                <a:spcPts val="0"/>
              </a:spcAft>
            </a:pPr>
            <a:r>
              <a:rPr lang="ar-SA" sz="2100" dirty="0" smtClean="0">
                <a:effectLst>
                  <a:outerShdw blurRad="50800" dist="38100" dir="8100000" algn="tr">
                    <a:srgbClr val="000000">
                      <a:alpha val="40000"/>
                    </a:srgbClr>
                  </a:outerShdw>
                </a:effectLst>
                <a:ea typeface="Times New Roman"/>
              </a:rPr>
              <a:t>100000</a:t>
            </a:r>
            <a:r>
              <a:rPr lang="ar-IQ" sz="2100" dirty="0" smtClean="0">
                <a:effectLst>
                  <a:outerShdw blurRad="50800" dist="38100" dir="8100000" algn="tr">
                    <a:srgbClr val="000000">
                      <a:alpha val="40000"/>
                    </a:srgbClr>
                  </a:outerShdw>
                </a:effectLst>
                <a:ea typeface="Times New Roman"/>
              </a:rPr>
              <a:t> </a:t>
            </a:r>
            <a:r>
              <a:rPr lang="ar-SA" sz="2100" dirty="0" smtClean="0">
                <a:effectLst>
                  <a:outerShdw blurRad="50800" dist="38100" dir="8100000" algn="tr">
                    <a:srgbClr val="000000">
                      <a:alpha val="40000"/>
                    </a:srgbClr>
                  </a:outerShdw>
                </a:effectLst>
                <a:ea typeface="Times New Roman"/>
              </a:rPr>
              <a:t>الأصول </a:t>
            </a:r>
            <a:r>
              <a:rPr lang="ar-SA" sz="2100" dirty="0">
                <a:effectLst>
                  <a:outerShdw blurRad="50800" dist="38100" dir="8100000" algn="tr">
                    <a:srgbClr val="000000">
                      <a:alpha val="40000"/>
                    </a:srgbClr>
                  </a:outerShdw>
                </a:effectLst>
                <a:ea typeface="Times New Roman"/>
              </a:rPr>
              <a:t>المتداولة                  </a:t>
            </a:r>
            <a:r>
              <a:rPr lang="ar-SA" sz="2100" dirty="0" smtClean="0">
                <a:effectLst>
                  <a:outerShdw blurRad="50800" dist="38100" dir="8100000" algn="tr">
                    <a:srgbClr val="000000">
                      <a:alpha val="40000"/>
                    </a:srgbClr>
                  </a:outerShdw>
                </a:effectLst>
                <a:ea typeface="Times New Roman"/>
              </a:rPr>
              <a:t>80000 </a:t>
            </a:r>
            <a:r>
              <a:rPr lang="ar-SA" sz="2100" dirty="0">
                <a:effectLst>
                  <a:outerShdw blurRad="50800" dist="38100" dir="8100000" algn="tr">
                    <a:srgbClr val="000000">
                      <a:alpha val="40000"/>
                    </a:srgbClr>
                  </a:outerShdw>
                </a:effectLst>
                <a:ea typeface="Times New Roman"/>
              </a:rPr>
              <a:t>الإلتزامات </a:t>
            </a:r>
            <a:r>
              <a:rPr lang="ar-SA" sz="2100" dirty="0" smtClean="0">
                <a:effectLst>
                  <a:outerShdw blurRad="50800" dist="38100" dir="8100000" algn="tr">
                    <a:srgbClr val="000000">
                      <a:alpha val="40000"/>
                    </a:srgbClr>
                  </a:outerShdw>
                </a:effectLst>
                <a:ea typeface="Times New Roman"/>
              </a:rPr>
              <a:t>المتداولة</a:t>
            </a:r>
            <a:endParaRPr lang="en-US" sz="2100" dirty="0">
              <a:ea typeface="Calibri"/>
              <a:cs typeface="Arial"/>
            </a:endParaRPr>
          </a:p>
          <a:p>
            <a:pPr algn="just" rtl="1">
              <a:lnSpc>
                <a:spcPct val="115000"/>
              </a:lnSpc>
              <a:spcAft>
                <a:spcPts val="0"/>
              </a:spcAft>
            </a:pPr>
            <a:r>
              <a:rPr lang="ar-SA" sz="2100" dirty="0">
                <a:effectLst>
                  <a:outerShdw blurRad="50800" dist="38100" dir="8100000" algn="tr">
                    <a:srgbClr val="000000">
                      <a:alpha val="40000"/>
                    </a:srgbClr>
                  </a:outerShdw>
                </a:effectLst>
                <a:ea typeface="Times New Roman"/>
              </a:rPr>
              <a:t> 250000 الأصول الثابتة ( بالصافي )   </a:t>
            </a:r>
            <a:r>
              <a:rPr lang="ar-SA" sz="2100" dirty="0" smtClean="0">
                <a:effectLst>
                  <a:outerShdw blurRad="50800" dist="38100" dir="8100000" algn="tr">
                    <a:srgbClr val="000000">
                      <a:alpha val="40000"/>
                    </a:srgbClr>
                  </a:outerShdw>
                </a:effectLst>
                <a:ea typeface="Times New Roman"/>
              </a:rPr>
              <a:t> </a:t>
            </a:r>
            <a:r>
              <a:rPr lang="ar-SA" sz="2100" dirty="0">
                <a:effectLst>
                  <a:outerShdw blurRad="50800" dist="38100" dir="8100000" algn="tr">
                    <a:srgbClr val="000000">
                      <a:alpha val="40000"/>
                    </a:srgbClr>
                  </a:outerShdw>
                </a:effectLst>
                <a:ea typeface="Times New Roman"/>
              </a:rPr>
              <a:t>200000 رأس المال (قيمة أسمية 1 دينار)</a:t>
            </a:r>
            <a:endParaRPr lang="en-US" sz="2100" dirty="0">
              <a:ea typeface="Calibri"/>
              <a:cs typeface="Arial"/>
            </a:endParaRPr>
          </a:p>
          <a:p>
            <a:pPr algn="just" rtl="1">
              <a:lnSpc>
                <a:spcPct val="115000"/>
              </a:lnSpc>
              <a:spcAft>
                <a:spcPts val="0"/>
              </a:spcAft>
            </a:pPr>
            <a:r>
              <a:rPr lang="ar-SA" sz="2100" dirty="0">
                <a:effectLst>
                  <a:outerShdw blurRad="50800" dist="38100" dir="8100000" algn="tr">
                    <a:srgbClr val="000000">
                      <a:alpha val="40000"/>
                    </a:srgbClr>
                  </a:outerShdw>
                </a:effectLst>
                <a:ea typeface="Times New Roman"/>
              </a:rPr>
              <a:t> 150000 براءة الأختراع                  </a:t>
            </a:r>
            <a:r>
              <a:rPr lang="ar-SA" sz="2100" dirty="0" smtClean="0">
                <a:effectLst>
                  <a:outerShdw blurRad="50800" dist="38100" dir="8100000" algn="tr">
                    <a:srgbClr val="000000">
                      <a:alpha val="40000"/>
                    </a:srgbClr>
                  </a:outerShdw>
                </a:effectLst>
                <a:ea typeface="Times New Roman"/>
              </a:rPr>
              <a:t> </a:t>
            </a:r>
            <a:r>
              <a:rPr lang="ar-SA" sz="2100" dirty="0">
                <a:effectLst>
                  <a:outerShdw blurRad="50800" dist="38100" dir="8100000" algn="tr">
                    <a:srgbClr val="000000">
                      <a:alpha val="40000"/>
                    </a:srgbClr>
                  </a:outerShdw>
                </a:effectLst>
                <a:ea typeface="Times New Roman"/>
              </a:rPr>
              <a:t>100000 علاوة إصدار الأسهم</a:t>
            </a:r>
            <a:endParaRPr lang="en-US" sz="2100" dirty="0">
              <a:ea typeface="Calibri"/>
              <a:cs typeface="Arial"/>
            </a:endParaRPr>
          </a:p>
          <a:p>
            <a:pPr marL="0" indent="0" algn="just" rtl="1">
              <a:lnSpc>
                <a:spcPct val="115000"/>
              </a:lnSpc>
              <a:spcAft>
                <a:spcPts val="0"/>
              </a:spcAft>
              <a:buNone/>
            </a:pPr>
            <a:r>
              <a:rPr lang="ar-IQ" sz="2100" dirty="0" smtClean="0">
                <a:effectLst>
                  <a:outerShdw blurRad="50800" dist="38100" dir="8100000" algn="tr">
                    <a:srgbClr val="000000">
                      <a:alpha val="40000"/>
                    </a:srgbClr>
                  </a:outerShdw>
                </a:effectLst>
                <a:ea typeface="Times New Roman"/>
              </a:rPr>
              <a:t>      </a:t>
            </a:r>
            <a:r>
              <a:rPr lang="ar-SA" sz="2100" dirty="0" smtClean="0">
                <a:effectLst>
                  <a:outerShdw blurRad="50800" dist="38100" dir="8100000" algn="tr">
                    <a:srgbClr val="000000">
                      <a:alpha val="40000"/>
                    </a:srgbClr>
                  </a:outerShdw>
                </a:effectLst>
                <a:ea typeface="Times New Roman"/>
              </a:rPr>
              <a:t>                                                120000 </a:t>
            </a:r>
            <a:r>
              <a:rPr lang="ar-SA" sz="2100" dirty="0">
                <a:effectLst>
                  <a:outerShdw blurRad="50800" dist="38100" dir="8100000" algn="tr">
                    <a:srgbClr val="000000">
                      <a:alpha val="40000"/>
                    </a:srgbClr>
                  </a:outerShdw>
                </a:effectLst>
                <a:ea typeface="Times New Roman"/>
              </a:rPr>
              <a:t>الأرباح المحتجزة</a:t>
            </a:r>
            <a:endParaRPr lang="en-US" sz="2100" dirty="0">
              <a:ea typeface="Calibri"/>
              <a:cs typeface="Arial"/>
            </a:endParaRPr>
          </a:p>
          <a:p>
            <a:pPr algn="just" rtl="1">
              <a:lnSpc>
                <a:spcPct val="115000"/>
              </a:lnSpc>
              <a:spcAft>
                <a:spcPts val="0"/>
              </a:spcAft>
            </a:pPr>
            <a:r>
              <a:rPr lang="ar-SA" sz="2100" u="sng" dirty="0">
                <a:effectLst>
                  <a:outerShdw blurRad="50800" dist="38100" dir="8100000" algn="tr">
                    <a:srgbClr val="000000">
                      <a:alpha val="40000"/>
                    </a:srgbClr>
                  </a:outerShdw>
                </a:effectLst>
                <a:ea typeface="Times New Roman"/>
              </a:rPr>
              <a:t>500000</a:t>
            </a:r>
            <a:r>
              <a:rPr lang="ar-SA" sz="2100" dirty="0">
                <a:effectLst>
                  <a:outerShdw blurRad="50800" dist="38100" dir="8100000" algn="tr">
                    <a:srgbClr val="000000">
                      <a:alpha val="40000"/>
                    </a:srgbClr>
                  </a:outerShdw>
                </a:effectLst>
                <a:ea typeface="Times New Roman"/>
              </a:rPr>
              <a:t> مجموع الأصول            </a:t>
            </a:r>
            <a:r>
              <a:rPr lang="ar-IQ" sz="2100" dirty="0" smtClean="0">
                <a:effectLst>
                  <a:outerShdw blurRad="50800" dist="38100" dir="8100000" algn="tr">
                    <a:srgbClr val="000000">
                      <a:alpha val="40000"/>
                    </a:srgbClr>
                  </a:outerShdw>
                </a:effectLst>
                <a:ea typeface="Times New Roman"/>
              </a:rPr>
              <a:t>    </a:t>
            </a:r>
            <a:r>
              <a:rPr lang="ar-SA" sz="2100" dirty="0" smtClean="0">
                <a:effectLst>
                  <a:outerShdw blurRad="50800" dist="38100" dir="8100000" algn="tr">
                    <a:srgbClr val="000000">
                      <a:alpha val="40000"/>
                    </a:srgbClr>
                  </a:outerShdw>
                </a:effectLst>
                <a:ea typeface="Times New Roman"/>
              </a:rPr>
              <a:t>  </a:t>
            </a:r>
            <a:r>
              <a:rPr lang="ar-SA" sz="2100" u="sng" dirty="0" smtClean="0">
                <a:effectLst>
                  <a:outerShdw blurRad="50800" dist="38100" dir="8100000" algn="tr">
                    <a:srgbClr val="000000">
                      <a:alpha val="40000"/>
                    </a:srgbClr>
                  </a:outerShdw>
                </a:effectLst>
                <a:ea typeface="Times New Roman"/>
              </a:rPr>
              <a:t>500000</a:t>
            </a:r>
            <a:r>
              <a:rPr lang="ar-SA" sz="2100" dirty="0" smtClean="0">
                <a:effectLst>
                  <a:outerShdw blurRad="50800" dist="38100" dir="8100000" algn="tr">
                    <a:srgbClr val="000000">
                      <a:alpha val="40000"/>
                    </a:srgbClr>
                  </a:outerShdw>
                </a:effectLst>
                <a:ea typeface="Times New Roman"/>
              </a:rPr>
              <a:t> </a:t>
            </a:r>
            <a:r>
              <a:rPr lang="ar-SA" sz="2100" dirty="0">
                <a:effectLst>
                  <a:outerShdw blurRad="50800" dist="38100" dir="8100000" algn="tr">
                    <a:srgbClr val="000000">
                      <a:alpha val="40000"/>
                    </a:srgbClr>
                  </a:outerShdw>
                </a:effectLst>
                <a:ea typeface="Times New Roman"/>
              </a:rPr>
              <a:t>مجموع الإلتزامات </a:t>
            </a:r>
            <a:r>
              <a:rPr lang="ar-SA" sz="2100" dirty="0" smtClean="0">
                <a:effectLst>
                  <a:outerShdw blurRad="50800" dist="38100" dir="8100000" algn="tr">
                    <a:srgbClr val="000000">
                      <a:alpha val="40000"/>
                    </a:srgbClr>
                  </a:outerShdw>
                </a:effectLst>
                <a:ea typeface="Times New Roman"/>
              </a:rPr>
              <a:t>وحقوق</a:t>
            </a:r>
            <a:r>
              <a:rPr lang="ar-IQ" sz="2100" dirty="0" smtClean="0">
                <a:effectLst>
                  <a:outerShdw blurRad="50800" dist="38100" dir="8100000" algn="tr">
                    <a:srgbClr val="000000">
                      <a:alpha val="40000"/>
                    </a:srgbClr>
                  </a:outerShdw>
                </a:effectLst>
                <a:ea typeface="Times New Roman"/>
              </a:rPr>
              <a:t> الملكية</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       وفي ذلك التاريخ قررت شركة دجلة التجارية المساهمة إكتساب صافي أصول شركة بغداد بعد تقييمها وفقا لقيمتها العادلة وكما يلي :</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الأصول المتداولة 120000 دينار </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الأصول الثابتة    380000 دينار </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براءة الأختراع   110000 دينار </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المطلوب : إثبات القيود المحاسبية للإندماج في ظل الحالات الثلاث الآتية وبشكل مستقل :</a:t>
            </a:r>
          </a:p>
          <a:p>
            <a:pPr marL="0" indent="0" algn="just" rtl="1">
              <a:lnSpc>
                <a:spcPct val="115000"/>
              </a:lnSpc>
              <a:spcAft>
                <a:spcPts val="0"/>
              </a:spcAft>
              <a:buNone/>
            </a:pPr>
            <a:r>
              <a:rPr lang="ar-IQ" sz="2100" dirty="0" smtClean="0">
                <a:effectLst>
                  <a:outerShdw blurRad="50800" dist="38100" dir="8100000" algn="tr">
                    <a:srgbClr val="000000">
                      <a:alpha val="40000"/>
                    </a:srgbClr>
                  </a:outerShdw>
                </a:effectLst>
                <a:ea typeface="Times New Roman"/>
              </a:rPr>
              <a:t>1. بلغت </a:t>
            </a:r>
            <a:r>
              <a:rPr lang="ar-IQ" sz="2100" dirty="0">
                <a:effectLst>
                  <a:outerShdw blurRad="50800" dist="38100" dir="8100000" algn="tr">
                    <a:srgbClr val="000000">
                      <a:alpha val="40000"/>
                    </a:srgbClr>
                  </a:outerShdw>
                </a:effectLst>
                <a:ea typeface="Times New Roman"/>
              </a:rPr>
              <a:t>تكلفة الإندماج 530000 دينار دفعت نقدا .</a:t>
            </a:r>
          </a:p>
          <a:p>
            <a:pPr marL="0" indent="0" algn="just" rtl="1">
              <a:lnSpc>
                <a:spcPct val="115000"/>
              </a:lnSpc>
              <a:spcAft>
                <a:spcPts val="0"/>
              </a:spcAft>
              <a:buNone/>
            </a:pPr>
            <a:r>
              <a:rPr lang="ar-IQ" sz="2100" dirty="0">
                <a:effectLst>
                  <a:outerShdw blurRad="50800" dist="38100" dir="8100000" algn="tr">
                    <a:srgbClr val="000000">
                      <a:alpha val="40000"/>
                    </a:srgbClr>
                  </a:outerShdw>
                </a:effectLst>
                <a:ea typeface="Times New Roman"/>
              </a:rPr>
              <a:t>2</a:t>
            </a:r>
            <a:r>
              <a:rPr lang="ar-IQ" sz="2100" dirty="0" smtClean="0">
                <a:effectLst>
                  <a:outerShdw blurRad="50800" dist="38100" dir="8100000" algn="tr">
                    <a:srgbClr val="000000">
                      <a:alpha val="40000"/>
                    </a:srgbClr>
                  </a:outerShdw>
                </a:effectLst>
                <a:ea typeface="Times New Roman"/>
              </a:rPr>
              <a:t>. تمثلت </a:t>
            </a:r>
            <a:r>
              <a:rPr lang="ar-IQ" sz="2100" dirty="0">
                <a:effectLst>
                  <a:outerShdw blurRad="50800" dist="38100" dir="8100000" algn="tr">
                    <a:srgbClr val="000000">
                      <a:alpha val="40000"/>
                    </a:srgbClr>
                  </a:outerShdw>
                </a:effectLst>
                <a:ea typeface="Times New Roman"/>
              </a:rPr>
              <a:t>تكلفة الإندماج بإصدار 132000 سهم بقيمة عادلة 5 دينار للسهم  .</a:t>
            </a:r>
          </a:p>
          <a:p>
            <a:pPr marL="0" indent="0" algn="just" rtl="1">
              <a:lnSpc>
                <a:spcPct val="115000"/>
              </a:lnSpc>
              <a:spcAft>
                <a:spcPts val="0"/>
              </a:spcAft>
              <a:buNone/>
            </a:pPr>
            <a:r>
              <a:rPr lang="ar-IQ" sz="2100" dirty="0" smtClean="0">
                <a:effectLst>
                  <a:outerShdw blurRad="50800" dist="38100" dir="8100000" algn="tr">
                    <a:srgbClr val="000000">
                      <a:alpha val="40000"/>
                    </a:srgbClr>
                  </a:outerShdw>
                </a:effectLst>
                <a:ea typeface="Times New Roman"/>
              </a:rPr>
              <a:t>3. تمثلت </a:t>
            </a:r>
            <a:r>
              <a:rPr lang="ar-IQ" sz="2100" dirty="0">
                <a:effectLst>
                  <a:outerShdw blurRad="50800" dist="38100" dir="8100000" algn="tr">
                    <a:srgbClr val="000000">
                      <a:alpha val="40000"/>
                    </a:srgbClr>
                  </a:outerShdw>
                </a:effectLst>
                <a:ea typeface="Times New Roman"/>
              </a:rPr>
              <a:t>تكلفة الإندماج بإصدار ورقة دفع إلى مساهمي الشركة المندمجة بقيمة إجمالية 490000 دينار. </a:t>
            </a:r>
          </a:p>
          <a:p>
            <a:pPr marL="0" indent="0" algn="just" rtl="1">
              <a:lnSpc>
                <a:spcPct val="115000"/>
              </a:lnSpc>
              <a:spcAft>
                <a:spcPts val="0"/>
              </a:spcAft>
              <a:buNone/>
            </a:pPr>
            <a:endParaRPr lang="ar-IQ" sz="1900" dirty="0">
              <a:effectLst>
                <a:outerShdw blurRad="50800" dist="38100" dir="8100000" algn="tr">
                  <a:srgbClr val="000000">
                    <a:alpha val="40000"/>
                  </a:srgbClr>
                </a:outerShdw>
              </a:effectLst>
              <a:ea typeface="Times New Roman"/>
            </a:endParaRPr>
          </a:p>
          <a:p>
            <a:pPr marL="0" indent="0" algn="just" rtl="1">
              <a:lnSpc>
                <a:spcPct val="115000"/>
              </a:lnSpc>
              <a:spcAft>
                <a:spcPts val="0"/>
              </a:spcAft>
              <a:buNone/>
            </a:pPr>
            <a:r>
              <a:rPr lang="ar-SA" sz="1900" dirty="0">
                <a:effectLst>
                  <a:outerShdw blurRad="50800" dist="38100" dir="8100000" algn="tr">
                    <a:srgbClr val="000000">
                      <a:alpha val="40000"/>
                    </a:srgbClr>
                  </a:outerShdw>
                </a:effectLst>
                <a:ea typeface="Times New Roman"/>
              </a:rPr>
              <a:t> </a:t>
            </a:r>
            <a:endParaRPr lang="en-US" sz="1900" dirty="0">
              <a:ea typeface="Calibri"/>
              <a:cs typeface="Arial"/>
            </a:endParaRPr>
          </a:p>
          <a:p>
            <a:pPr marL="0" indent="0" algn="just" rtl="1">
              <a:buNone/>
            </a:pPr>
            <a:endParaRPr lang="en-US" dirty="0"/>
          </a:p>
        </p:txBody>
      </p:sp>
    </p:spTree>
    <p:extLst>
      <p:ext uri="{BB962C8B-B14F-4D97-AF65-F5344CB8AC3E}">
        <p14:creationId xmlns:p14="http://schemas.microsoft.com/office/powerpoint/2010/main" val="31966653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260648"/>
            <a:ext cx="3456384" cy="576064"/>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rtl="1"/>
            <a:r>
              <a:rPr lang="ar-IQ" sz="4000" b="1" dirty="0" smtClean="0">
                <a:effectLst>
                  <a:outerShdw blurRad="38100" dist="38100" dir="2700000" algn="tl">
                    <a:srgbClr val="000000">
                      <a:alpha val="43137"/>
                    </a:srgbClr>
                  </a:outerShdw>
                </a:effectLst>
              </a:rPr>
              <a:t> حل ت 1- الحالة 1</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sz="half" idx="2"/>
          </p:nvPr>
        </p:nvSpPr>
        <p:spPr>
          <a:xfrm>
            <a:off x="323528" y="1052736"/>
            <a:ext cx="8363272" cy="5073427"/>
          </a:xfrm>
        </p:spPr>
        <p:txBody>
          <a:bodyPr>
            <a:normAutofit fontScale="55000" lnSpcReduction="20000"/>
          </a:bodyPr>
          <a:lstStyle/>
          <a:p>
            <a:pPr marL="0" indent="0" algn="r" rtl="1">
              <a:buNone/>
            </a:pPr>
            <a:r>
              <a:rPr lang="ar-IQ" b="1" dirty="0"/>
              <a:t>الحالة الأولى : </a:t>
            </a:r>
            <a:endParaRPr lang="ar-IQ" b="1" dirty="0" smtClean="0"/>
          </a:p>
          <a:p>
            <a:pPr marL="0" indent="0" algn="r" rtl="1">
              <a:buNone/>
            </a:pPr>
            <a:endParaRPr lang="ar-IQ" b="1" dirty="0"/>
          </a:p>
          <a:p>
            <a:pPr marL="0" indent="0" algn="r" rtl="1">
              <a:buNone/>
            </a:pPr>
            <a:r>
              <a:rPr lang="ar-IQ" b="1" dirty="0"/>
              <a:t>تكلفة الشراء المدفوعة من قبل الشركة المشترية (نقداً )             530000 دينار </a:t>
            </a:r>
          </a:p>
          <a:p>
            <a:pPr marL="0" indent="0" algn="r" rtl="1">
              <a:buNone/>
            </a:pPr>
            <a:r>
              <a:rPr lang="ar-IQ" b="1" dirty="0"/>
              <a:t>القيمة الدفترية لصافي أصول الشركة المشتراة </a:t>
            </a:r>
          </a:p>
          <a:p>
            <a:pPr marL="0" indent="0" algn="r" rtl="1">
              <a:buNone/>
            </a:pPr>
            <a:r>
              <a:rPr lang="ar-IQ" b="1" dirty="0"/>
              <a:t>                     رأس المال                  200000</a:t>
            </a:r>
          </a:p>
          <a:p>
            <a:pPr marL="0" indent="0" algn="r" rtl="1">
              <a:buNone/>
            </a:pPr>
            <a:r>
              <a:rPr lang="ar-IQ" b="1" dirty="0"/>
              <a:t>                     علاوة إصدار الأسهم       100000 </a:t>
            </a:r>
          </a:p>
          <a:p>
            <a:pPr marL="0" indent="0" algn="r" rtl="1">
              <a:buNone/>
            </a:pPr>
            <a:r>
              <a:rPr lang="ar-IQ" b="1" dirty="0"/>
              <a:t>                     الأرباح المحتجزة           120000   </a:t>
            </a:r>
          </a:p>
          <a:p>
            <a:pPr marL="0" indent="0" algn="r" rtl="1">
              <a:buNone/>
            </a:pPr>
            <a:r>
              <a:rPr lang="ar-IQ" b="1" dirty="0"/>
              <a:t>                                                                       (420000)     </a:t>
            </a:r>
          </a:p>
          <a:p>
            <a:pPr marL="0" indent="0" algn="r" rtl="1">
              <a:buNone/>
            </a:pPr>
            <a:r>
              <a:rPr lang="ar-IQ" b="1" dirty="0"/>
              <a:t> الفرق بين تكلفة الشراء والقيمة الدفترية لصافي الأصول           110000                                                              </a:t>
            </a:r>
          </a:p>
          <a:p>
            <a:pPr marL="0" indent="0" algn="r" rtl="1">
              <a:buNone/>
            </a:pPr>
            <a:r>
              <a:rPr lang="ar-IQ" b="1" dirty="0"/>
              <a:t>الزيادة في قيمة الأصول المتداولة                                   (20000)</a:t>
            </a:r>
          </a:p>
          <a:p>
            <a:pPr marL="0" indent="0" algn="r" rtl="1">
              <a:buNone/>
            </a:pPr>
            <a:r>
              <a:rPr lang="ar-IQ" b="1" dirty="0"/>
              <a:t>الزيادة في قيمة الأصول الثابتة                                      (130000) </a:t>
            </a:r>
          </a:p>
          <a:p>
            <a:pPr marL="0" indent="0" algn="r" rtl="1">
              <a:buNone/>
            </a:pPr>
            <a:r>
              <a:rPr lang="ar-IQ" b="1" dirty="0"/>
              <a:t>الإنخفاض في قيمة براءة الاختراع                                   40000  </a:t>
            </a:r>
          </a:p>
          <a:p>
            <a:pPr marL="0" indent="0" algn="r" rtl="1">
              <a:buNone/>
            </a:pPr>
            <a:r>
              <a:rPr lang="ar-IQ" b="1" dirty="0"/>
              <a:t>شهرة المحل ( إن وجدت )                                              -0-         </a:t>
            </a:r>
          </a:p>
          <a:p>
            <a:pPr marL="0" indent="0" algn="r" rtl="1">
              <a:buNone/>
            </a:pPr>
            <a:r>
              <a:rPr lang="ar-IQ" b="1" dirty="0"/>
              <a:t> </a:t>
            </a:r>
          </a:p>
          <a:p>
            <a:pPr marL="0" indent="0" algn="r" rtl="1">
              <a:buNone/>
            </a:pPr>
            <a:r>
              <a:rPr lang="ar-IQ" b="1" dirty="0"/>
              <a:t>وعليه يتم إثبات القيد التالي في سجلات شركة دجلة : </a:t>
            </a:r>
          </a:p>
          <a:p>
            <a:pPr marL="0" indent="0" algn="r" rtl="1">
              <a:buNone/>
            </a:pPr>
            <a:endParaRPr lang="ar-IQ" b="1" dirty="0"/>
          </a:p>
          <a:p>
            <a:pPr marL="0" indent="0" algn="r" rtl="1">
              <a:buNone/>
            </a:pPr>
            <a:r>
              <a:rPr lang="ar-IQ" b="1" dirty="0"/>
              <a:t>  120000 حـ/ الأصول المتداولة </a:t>
            </a:r>
          </a:p>
          <a:p>
            <a:pPr marL="0" indent="0" algn="r" rtl="1">
              <a:buNone/>
            </a:pPr>
            <a:r>
              <a:rPr lang="ar-IQ" b="1" dirty="0"/>
              <a:t>  380000  حـ/ الأصول الثابتة ( بالصافي )</a:t>
            </a:r>
          </a:p>
          <a:p>
            <a:pPr marL="0" indent="0" algn="r" rtl="1">
              <a:buNone/>
            </a:pPr>
            <a:r>
              <a:rPr lang="ar-IQ" b="1" dirty="0"/>
              <a:t>  110000 حـ/ براءة الأختراع </a:t>
            </a:r>
          </a:p>
          <a:p>
            <a:pPr marL="0" indent="0" algn="r" rtl="1">
              <a:buNone/>
            </a:pPr>
            <a:r>
              <a:rPr lang="ar-IQ" b="1" dirty="0"/>
              <a:t>                80000 حـ/ الإلتزامات المتداولة </a:t>
            </a:r>
          </a:p>
          <a:p>
            <a:pPr marL="0" indent="0" algn="r" rtl="1">
              <a:buNone/>
            </a:pPr>
            <a:r>
              <a:rPr lang="ar-IQ" b="1" dirty="0"/>
              <a:t>                530000 حـ/ النقدية </a:t>
            </a:r>
          </a:p>
          <a:p>
            <a:pPr marL="0" indent="0" algn="r" rtl="1">
              <a:buNone/>
            </a:pPr>
            <a:endParaRPr lang="ar-IQ" dirty="0"/>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27062081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056784" cy="50405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sz="4000" b="1" dirty="0" smtClean="0">
                <a:effectLst>
                  <a:outerShdw blurRad="38100" dist="38100" dir="2700000" algn="tl">
                    <a:srgbClr val="000000">
                      <a:alpha val="43137"/>
                    </a:srgbClr>
                  </a:outerShdw>
                </a:effectLst>
              </a:rPr>
              <a:t>حل ت 1 – الحالة الثانية</a:t>
            </a:r>
            <a:endParaRPr lang="en-US" sz="4000" b="1" dirty="0">
              <a:effectLst>
                <a:outerShdw blurRad="38100" dist="38100" dir="2700000" algn="tl">
                  <a:srgbClr val="000000">
                    <a:alpha val="43137"/>
                  </a:srgbClr>
                </a:outerShdw>
              </a:effectLst>
            </a:endParaRPr>
          </a:p>
        </p:txBody>
      </p:sp>
      <p:sp>
        <p:nvSpPr>
          <p:cNvPr id="26" name="Content Placeholder 2"/>
          <p:cNvSpPr>
            <a:spLocks noGrp="1"/>
          </p:cNvSpPr>
          <p:nvPr>
            <p:ph sz="half" idx="2"/>
          </p:nvPr>
        </p:nvSpPr>
        <p:spPr>
          <a:xfrm>
            <a:off x="755576" y="1052736"/>
            <a:ext cx="7488832" cy="5073427"/>
          </a:xfrm>
        </p:spPr>
        <p:txBody>
          <a:bodyPr>
            <a:normAutofit fontScale="85000" lnSpcReduction="20000"/>
          </a:bodyPr>
          <a:lstStyle/>
          <a:p>
            <a:pPr marL="0" indent="0" algn="r" rtl="1">
              <a:buNone/>
            </a:pPr>
            <a:r>
              <a:rPr lang="ar-IQ" sz="1600" b="1" dirty="0"/>
              <a:t>الحالة </a:t>
            </a:r>
            <a:r>
              <a:rPr lang="ar-IQ" sz="1600" b="1" dirty="0" smtClean="0"/>
              <a:t>الثانية :</a:t>
            </a:r>
            <a:r>
              <a:rPr lang="ar-IQ" b="1" dirty="0" smtClean="0"/>
              <a:t> </a:t>
            </a:r>
          </a:p>
          <a:p>
            <a:pPr marL="0" indent="0" algn="r" rtl="1">
              <a:buNone/>
            </a:pPr>
            <a:r>
              <a:rPr lang="ar-IQ" sz="1600" b="1" dirty="0"/>
              <a:t>تكلفة الشراء التي تحملتها الشركة المشترية  (132000 سهم </a:t>
            </a:r>
            <a:r>
              <a:rPr lang="en-US" sz="1600" b="1" dirty="0"/>
              <a:t>x 5 ) 660000 </a:t>
            </a:r>
            <a:r>
              <a:rPr lang="ar-IQ" sz="1600" b="1" dirty="0"/>
              <a:t>دينار </a:t>
            </a:r>
          </a:p>
          <a:p>
            <a:pPr marL="0" indent="0" algn="r" rtl="1">
              <a:buNone/>
            </a:pPr>
            <a:r>
              <a:rPr lang="ar-IQ" sz="1600" b="1" dirty="0"/>
              <a:t>القيمة الدفترية لصافي أصول الشركة المشتراة </a:t>
            </a:r>
          </a:p>
          <a:p>
            <a:pPr marL="0" indent="0" algn="r" rtl="1">
              <a:buNone/>
            </a:pPr>
            <a:r>
              <a:rPr lang="ar-IQ" sz="1600" b="1" dirty="0"/>
              <a:t>                     رأس المال                200000</a:t>
            </a:r>
          </a:p>
          <a:p>
            <a:pPr marL="0" indent="0" algn="r" rtl="1">
              <a:buNone/>
            </a:pPr>
            <a:r>
              <a:rPr lang="ar-IQ" sz="1600" b="1" dirty="0"/>
              <a:t>                     علاوة إصدار الأسهم     100000 </a:t>
            </a:r>
          </a:p>
          <a:p>
            <a:pPr marL="0" indent="0" algn="r" rtl="1">
              <a:buNone/>
            </a:pPr>
            <a:r>
              <a:rPr lang="ar-IQ" sz="1600" b="1" dirty="0"/>
              <a:t>                     الأرباح المحتجزة         120000   </a:t>
            </a:r>
          </a:p>
          <a:p>
            <a:pPr marL="0" indent="0" algn="r" rtl="1">
              <a:buNone/>
            </a:pPr>
            <a:r>
              <a:rPr lang="ar-IQ" sz="1600" b="1" dirty="0"/>
              <a:t>                                                                           (420000)     </a:t>
            </a:r>
          </a:p>
          <a:p>
            <a:pPr marL="0" indent="0" algn="r" rtl="1">
              <a:buNone/>
            </a:pPr>
            <a:r>
              <a:rPr lang="ar-IQ" sz="1600" b="1" dirty="0"/>
              <a:t> الفرق بين تكلفة الشراء والقيمة الدفترية لصافي الأصول         </a:t>
            </a:r>
            <a:r>
              <a:rPr lang="ar-IQ" sz="1600" b="1" dirty="0" smtClean="0"/>
              <a:t>   </a:t>
            </a:r>
            <a:r>
              <a:rPr lang="ar-IQ" sz="1600" b="1" dirty="0"/>
              <a:t>240000                                                              </a:t>
            </a:r>
          </a:p>
          <a:p>
            <a:pPr marL="0" indent="0" algn="r" rtl="1">
              <a:buNone/>
            </a:pPr>
            <a:r>
              <a:rPr lang="ar-IQ" sz="1600" b="1" dirty="0"/>
              <a:t>الزيادة في قيمة الأصول المتداولة                                       (20000)</a:t>
            </a:r>
          </a:p>
          <a:p>
            <a:pPr marL="0" indent="0" algn="r" rtl="1">
              <a:buNone/>
            </a:pPr>
            <a:r>
              <a:rPr lang="ar-IQ" sz="1600" b="1" dirty="0"/>
              <a:t>الزيادة في قيمة الأصول الثابتة                                          (130000) </a:t>
            </a:r>
          </a:p>
          <a:p>
            <a:pPr marL="0" indent="0" algn="r" rtl="1">
              <a:buNone/>
            </a:pPr>
            <a:r>
              <a:rPr lang="ar-IQ" sz="1600" b="1" dirty="0"/>
              <a:t>الإنخفاض في قيمة براءة الاختراع                                       </a:t>
            </a:r>
            <a:r>
              <a:rPr lang="ar-IQ" sz="1600" b="1" u="sng" dirty="0"/>
              <a:t>40000</a:t>
            </a:r>
            <a:r>
              <a:rPr lang="ar-IQ" sz="1600" b="1" dirty="0"/>
              <a:t>  </a:t>
            </a:r>
          </a:p>
          <a:p>
            <a:pPr marL="0" indent="0" algn="r" rtl="1">
              <a:buNone/>
            </a:pPr>
            <a:r>
              <a:rPr lang="ar-IQ" sz="1600" b="1" dirty="0"/>
              <a:t>شهرة المحل ( إن وجدت )                                              </a:t>
            </a:r>
            <a:r>
              <a:rPr lang="ar-IQ" sz="1600" b="1" u="sng" dirty="0"/>
              <a:t>130000</a:t>
            </a:r>
            <a:r>
              <a:rPr lang="ar-IQ" sz="1600" b="1" dirty="0"/>
              <a:t>         </a:t>
            </a:r>
          </a:p>
          <a:p>
            <a:pPr marL="0" indent="0" algn="r" rtl="1">
              <a:buNone/>
            </a:pPr>
            <a:endParaRPr lang="ar-IQ" sz="1600" b="1" dirty="0"/>
          </a:p>
          <a:p>
            <a:pPr marL="0" indent="0" algn="r" rtl="1">
              <a:buNone/>
            </a:pPr>
            <a:r>
              <a:rPr lang="ar-IQ" sz="1600" b="1" dirty="0"/>
              <a:t>وعليه يتم إثبات القيد التالي في سجلات شركة دجلة : </a:t>
            </a:r>
          </a:p>
          <a:p>
            <a:pPr marL="0" indent="0" algn="r" rtl="1">
              <a:buNone/>
            </a:pPr>
            <a:endParaRPr lang="ar-IQ" sz="1600" b="1" dirty="0"/>
          </a:p>
          <a:p>
            <a:pPr marL="0" indent="0" algn="r" rtl="1">
              <a:buNone/>
            </a:pPr>
            <a:r>
              <a:rPr lang="ar-IQ" sz="1600" b="1" dirty="0"/>
              <a:t>  120000 حـ/ الأصول المتداولة </a:t>
            </a:r>
          </a:p>
          <a:p>
            <a:pPr marL="0" indent="0" algn="r" rtl="1">
              <a:buNone/>
            </a:pPr>
            <a:r>
              <a:rPr lang="ar-IQ" sz="1600" b="1" dirty="0"/>
              <a:t>  380000  حـ/ الأصول الثابتة ( بالصافي )</a:t>
            </a:r>
          </a:p>
          <a:p>
            <a:pPr marL="0" indent="0" algn="r" rtl="1">
              <a:buNone/>
            </a:pPr>
            <a:r>
              <a:rPr lang="ar-IQ" sz="1600" b="1" dirty="0"/>
              <a:t>  110000 حـ/ براءة الأختراع </a:t>
            </a:r>
          </a:p>
          <a:p>
            <a:pPr marL="0" indent="0" algn="r" rtl="1">
              <a:buNone/>
            </a:pPr>
            <a:r>
              <a:rPr lang="ar-IQ" sz="1600" b="1" dirty="0"/>
              <a:t>  130000 حـ/ شهرة محل</a:t>
            </a:r>
          </a:p>
          <a:p>
            <a:pPr marL="0" indent="0" algn="r" rtl="1">
              <a:buNone/>
            </a:pPr>
            <a:r>
              <a:rPr lang="ar-IQ" sz="1600" b="1" dirty="0"/>
              <a:t>                80000 حـ/ الإلتزامات المتداولة </a:t>
            </a:r>
          </a:p>
          <a:p>
            <a:pPr marL="0" indent="0" algn="r" rtl="1">
              <a:buNone/>
            </a:pPr>
            <a:r>
              <a:rPr lang="ar-IQ" sz="1600" b="1" dirty="0"/>
              <a:t>                132000 حـ/ رأس المال </a:t>
            </a:r>
          </a:p>
          <a:p>
            <a:pPr marL="0" indent="0" algn="r" rtl="1">
              <a:buNone/>
            </a:pPr>
            <a:r>
              <a:rPr lang="ar-IQ" sz="1600" b="1" dirty="0"/>
              <a:t>                528000 حـ/ علاوة رأس المال</a:t>
            </a:r>
          </a:p>
          <a:p>
            <a:pPr marL="0" indent="0" algn="r" rtl="1">
              <a:buNone/>
            </a:pPr>
            <a:endParaRPr lang="ar-IQ" sz="1600" b="1" dirty="0"/>
          </a:p>
          <a:p>
            <a:pPr marL="0" indent="0" algn="r" rtl="1">
              <a:buNone/>
            </a:pPr>
            <a:endParaRPr lang="ar-IQ" sz="1600" b="1" dirty="0" smtClean="0"/>
          </a:p>
          <a:p>
            <a:pPr marL="0" indent="0" algn="r" rtl="1">
              <a:buNone/>
            </a:pPr>
            <a:endParaRPr lang="ar-IQ" dirty="0"/>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36970515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464</TotalTime>
  <Words>1202</Words>
  <Application>Microsoft Office PowerPoint</Application>
  <PresentationFormat>On-screen Show (4:3)</PresentationFormat>
  <Paragraphs>181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محاضرات مادة المحاسبة المالية المتقدمة  لطلبة المرحلة الثالثة  قسم المحاسبة  الفصل الأول : إندماج الشركات </vt:lpstr>
      <vt:lpstr>تمهيد</vt:lpstr>
      <vt:lpstr>تعريف الإندماج</vt:lpstr>
      <vt:lpstr>منافع الإندماج</vt:lpstr>
      <vt:lpstr>أنواع الإندماج</vt:lpstr>
      <vt:lpstr>أنواع الإندماج</vt:lpstr>
      <vt:lpstr>المعالجات المحاسبية – إكتساب صافي أصول</vt:lpstr>
      <vt:lpstr> حل ت 1- الحالة 1</vt:lpstr>
      <vt:lpstr>حل ت 1 – الحالة الثانية</vt:lpstr>
      <vt:lpstr>حل ت 1 – الحالة الثالثة / بديل الشهرة السالبة</vt:lpstr>
      <vt:lpstr>حل ت 1 – الحالة الثالثة / بديل مكاسب الإندماج</vt:lpstr>
      <vt:lpstr>ملاحظة حول مصاريف الإندماج التي تتحملها الشركة الدامجة وتثبت في سجلاتها</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win7</cp:lastModifiedBy>
  <cp:revision>42</cp:revision>
  <dcterms:created xsi:type="dcterms:W3CDTF">2017-11-24T16:34:00Z</dcterms:created>
  <dcterms:modified xsi:type="dcterms:W3CDTF">2019-03-28T13:44:10Z</dcterms:modified>
</cp:coreProperties>
</file>