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68A21C-46CD-491D-BA45-98501F81A51F}" type="datetimeFigureOut">
              <a:rPr lang="ar-AE" smtClean="0"/>
              <a:t>19/09/1440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536D0A0-091A-46A0-95DC-D724355BBAD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6470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4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8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1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5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1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5832648"/>
          </a:xfrm>
        </p:spPr>
        <p:txBody>
          <a:bodyPr/>
          <a:lstStyle/>
          <a:p>
            <a:r>
              <a:rPr lang="en-US" sz="2800" b="1" dirty="0" smtClean="0">
                <a:ea typeface="Calibri" pitchFamily="34" charset="0"/>
                <a:cs typeface="Arial" charset="0"/>
              </a:rPr>
              <a:t>SCHEDULING WITH RESOURCE CONSTRAINTS</a:t>
            </a:r>
            <a:br>
              <a:rPr lang="en-US" sz="2800" b="1" dirty="0" smtClean="0">
                <a:ea typeface="Calibri" pitchFamily="34" charset="0"/>
                <a:cs typeface="Arial" charset="0"/>
              </a:rPr>
            </a:br>
            <a:r>
              <a:rPr lang="en-US" sz="2800" b="1" dirty="0" smtClean="0">
                <a:ea typeface="Calibri"/>
                <a:cs typeface="Arial"/>
              </a:rPr>
              <a:t>Resource Loading and Leveling</a:t>
            </a:r>
            <a:br>
              <a:rPr lang="en-US" sz="2800" b="1" dirty="0" smtClean="0">
                <a:ea typeface="Calibri"/>
                <a:cs typeface="Arial"/>
              </a:rPr>
            </a:br>
            <a:r>
              <a:rPr lang="en-US" sz="2800" b="1" dirty="0" smtClean="0">
                <a:ea typeface="Calibri"/>
                <a:cs typeface="Arial"/>
              </a:rPr>
              <a:t/>
            </a:r>
            <a:br>
              <a:rPr lang="en-US" sz="2800" b="1" dirty="0" smtClean="0"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2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2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  <a:t>project </a:t>
            </a:r>
            <a: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  <a:t>management course</a:t>
            </a:r>
            <a:b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  <a:t>Industrial Management</a:t>
            </a:r>
            <a:b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  <a:ea typeface="Calibri"/>
                <a:cs typeface="Arial"/>
              </a:rPr>
            </a:br>
            <a:r>
              <a:rPr lang="en-US" sz="2800" b="1" dirty="0" smtClean="0">
                <a:ea typeface="Calibri"/>
                <a:cs typeface="Arial"/>
              </a:rPr>
              <a:t>(</a:t>
            </a:r>
            <a:r>
              <a:rPr lang="en-US" sz="2800" b="1" dirty="0" smtClean="0">
                <a:ea typeface="Calibri"/>
                <a:cs typeface="Arial"/>
              </a:rPr>
              <a:t>2018-2019)</a:t>
            </a:r>
            <a:br>
              <a:rPr lang="en-US" sz="2800" b="1" dirty="0" smtClean="0">
                <a:ea typeface="Calibri"/>
                <a:cs typeface="Arial"/>
              </a:rPr>
            </a:br>
            <a:r>
              <a:rPr lang="ar-AE" sz="2800" b="1" dirty="0" smtClean="0">
                <a:ea typeface="Calibri"/>
                <a:cs typeface="Arial"/>
              </a:rPr>
              <a:t/>
            </a:r>
            <a:br>
              <a:rPr lang="ar-AE" sz="2800" b="1" dirty="0" smtClean="0">
                <a:ea typeface="Calibri"/>
                <a:cs typeface="Arial"/>
              </a:rPr>
            </a:br>
            <a:endParaRPr lang="en-US" sz="28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465096" y="4642009"/>
            <a:ext cx="22138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ar-SA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66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3" name="arrow.wav"/>
          </p:stSnd>
        </p:sndAc>
      </p:transition>
    </mc:Choice>
    <mc:Fallback>
      <p:transition spd="slow">
        <p:circl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1217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6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458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66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82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48444"/>
      </p:ext>
    </p:extLst>
  </p:cSld>
  <p:clrMapOvr>
    <a:masterClrMapping/>
  </p:clrMapOvr>
  <p:transition spd="slow">
    <p:cove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97511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4000" dirty="0"/>
              <a:t>تقوم بعض حزم برامج المشروع بإجراء تحليل الجدولة مع التسوية المتزامنة للموارد المتعددة. </a:t>
            </a:r>
            <a:r>
              <a:rPr lang="ar-IQ" sz="4000" dirty="0" smtClean="0"/>
              <a:t>ومن </a:t>
            </a:r>
            <a:r>
              <a:rPr lang="ar-SA" sz="4000" dirty="0" smtClean="0"/>
              <a:t>طرق </a:t>
            </a:r>
            <a:r>
              <a:rPr lang="ar-SA" sz="4000" dirty="0"/>
              <a:t>تسوية استخدام </a:t>
            </a:r>
            <a:r>
              <a:rPr lang="ar-SA" sz="4000" dirty="0" smtClean="0"/>
              <a:t>الموارد</a:t>
            </a:r>
            <a:r>
              <a:rPr lang="ar-IQ" sz="4000" dirty="0" smtClean="0"/>
              <a:t>:</a:t>
            </a:r>
            <a:endParaRPr lang="en-US" sz="4000" dirty="0"/>
          </a:p>
          <a:p>
            <a:pPr algn="r" rtl="1"/>
            <a:r>
              <a:rPr lang="ar-SA" sz="4000" dirty="0"/>
              <a:t>• القضاء على بعض قطاعات العمل أو الأنشطة.</a:t>
            </a:r>
            <a:endParaRPr lang="en-US" sz="4000" dirty="0"/>
          </a:p>
          <a:p>
            <a:pPr algn="r" rtl="1"/>
            <a:r>
              <a:rPr lang="ar-SA" sz="4000" dirty="0"/>
              <a:t>• استبدال الأنشطة الأقل استهلاكًا للموارد.</a:t>
            </a:r>
            <a:endParaRPr lang="en-US" sz="4000" dirty="0"/>
          </a:p>
          <a:p>
            <a:pPr algn="r" rtl="1"/>
            <a:r>
              <a:rPr lang="ar-SA" sz="4000" dirty="0"/>
              <a:t>• الموارد البديلة. </a:t>
            </a:r>
            <a:endParaRPr lang="ar-IQ" sz="4000" dirty="0" smtClean="0"/>
          </a:p>
        </p:txBody>
      </p:sp>
    </p:spTree>
    <p:extLst>
      <p:ext uri="{BB962C8B-B14F-4D97-AF65-F5344CB8AC3E}">
        <p14:creationId xmlns:p14="http://schemas.microsoft.com/office/powerpoint/2010/main" val="670519043"/>
      </p:ext>
    </p:extLst>
  </p:cSld>
  <p:clrMapOvr>
    <a:masterClrMapping/>
  </p:clrMapOvr>
  <p:transition spd="slow">
    <p:push dir="u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458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000" dirty="0"/>
              <a:t>تعمل هذه الطرق على إزالة أو تبديل أجزاء العمل أو المهام ، لاستهلاك موارد أقل </a:t>
            </a:r>
            <a:r>
              <a:rPr lang="ar-SA" sz="4000" dirty="0" smtClean="0"/>
              <a:t>أو</a:t>
            </a:r>
            <a:r>
              <a:rPr lang="ar-IQ" sz="4000" dirty="0" smtClean="0"/>
              <a:t> بشكل </a:t>
            </a:r>
            <a:r>
              <a:rPr lang="ar-SA" sz="4000" dirty="0" smtClean="0"/>
              <a:t>مختلف. </a:t>
            </a:r>
            <a:r>
              <a:rPr lang="ar-SA" sz="4000" dirty="0"/>
              <a:t>ﻋﻟﯽ ﺳﺑﯾل اﻟﻣﺛﺎل ، ﻋﻧدﻣﺎ ﻻ </a:t>
            </a:r>
            <a:r>
              <a:rPr lang="ar-IQ" sz="4000" dirty="0" smtClean="0"/>
              <a:t>يمكن ا</a:t>
            </a:r>
            <a:r>
              <a:rPr lang="ar-SA" sz="4000" dirty="0" smtClean="0"/>
              <a:t>ﺗﺎحة </a:t>
            </a:r>
            <a:r>
              <a:rPr lang="ar-SA" sz="4000" dirty="0"/>
              <a:t>اﻟﻌﻣﺎل اﻷﮐﺛر </a:t>
            </a:r>
            <a:r>
              <a:rPr lang="ar-SA" sz="4000" dirty="0" smtClean="0"/>
              <a:t>ﺗﺄھﯾﻼ</a:t>
            </a:r>
            <a:r>
              <a:rPr lang="ar-IQ" sz="4000" dirty="0" smtClean="0"/>
              <a:t> من غيرهم او ذوي الخبره في مجال عمل ما</a:t>
            </a:r>
            <a:r>
              <a:rPr lang="ar-SA" sz="4000" dirty="0" smtClean="0"/>
              <a:t> ، </a:t>
            </a:r>
            <a:r>
              <a:rPr lang="ar-SA" sz="4000" dirty="0"/>
              <a:t>ﯾﻣﮐن اﺳﺗﺑﻌﺎد اﻟﻌﻣل اﻟذي ﯾﺗطﻟب ﺧﺑراﺗﮭم ﻣن اﻟﺧطﺔ ، أو ﯾﻣﮐن اﺳﺗدﻋﺎء اﻟﻌﻣﺎل اﻷﻗل ﺗﺄھﯾﻼ. ھذه اﻟﺧﯾﺎرات ھﻲ ﺗﻧﺎزﻻت ﺗﻘﻟل ﻣن ﻧطﺎق أو ﺟودة اﻟﻌﻣل. عند استخدام أي من هذه البدائل ، يكون هناك دائمًا </a:t>
            </a:r>
            <a:r>
              <a:rPr lang="ar-IQ" sz="4000" dirty="0" smtClean="0"/>
              <a:t>مخاطره وهي </a:t>
            </a:r>
            <a:r>
              <a:rPr lang="ar-SA" sz="4000" dirty="0" smtClean="0"/>
              <a:t>عدم </a:t>
            </a:r>
            <a:r>
              <a:rPr lang="ar-SA" sz="4000" dirty="0"/>
              <a:t>تلبية متطلبات أداء المشروع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678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/>
              <a:t>مثال </a:t>
            </a:r>
            <a:r>
              <a:rPr lang="ar-IQ" sz="2400" b="1" dirty="0" smtClean="0"/>
              <a:t>: </a:t>
            </a:r>
            <a:r>
              <a:rPr lang="ar-IQ" sz="2400" dirty="0"/>
              <a:t>الجدول التالي يمثل بيانات أحد المشروعات بحيث أن عدد الساعات التي يقوم بها الفرد </a:t>
            </a:r>
            <a:r>
              <a:rPr lang="ar-IQ" sz="2400" dirty="0" smtClean="0"/>
              <a:t>هو30 </a:t>
            </a:r>
            <a:r>
              <a:rPr lang="ar-IQ" sz="2400" dirty="0"/>
              <a:t>ساعة عمل فقط في الأسبوع</a:t>
            </a:r>
            <a:endParaRPr lang="en-US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19224"/>
            <a:ext cx="845820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32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3" name="arrow.wav"/>
          </p:stSnd>
        </p:sndAc>
      </p:transition>
    </mc:Choice>
    <mc:Fallback>
      <p:transition spd="slow">
        <p:checker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3039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07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99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99"/>
            <a:ext cx="8915400" cy="617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266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69" y="5301712"/>
            <a:ext cx="77343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58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89" y="1600200"/>
            <a:ext cx="82073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98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الخريف</Template>
  <TotalTime>0</TotalTime>
  <Words>184</Words>
  <Application>Microsoft Office PowerPoint</Application>
  <PresentationFormat>عرض على الشاشة (3:4)‏</PresentationFormat>
  <Paragraphs>24</Paragraphs>
  <Slides>12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Autumn</vt:lpstr>
      <vt:lpstr>SCHEDULING WITH RESOURCE CONSTRAINTS Resource Loading and Leveling   project management course Industrial Management  (2018-2019)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WITH RESOURCE CONSTRAINTS Resource Loading and Leveling   project management course Industrial Management  (2018-2019)  </dc:title>
  <dc:creator>walaa bader</dc:creator>
  <cp:lastModifiedBy>win7</cp:lastModifiedBy>
  <cp:revision>1</cp:revision>
  <dcterms:created xsi:type="dcterms:W3CDTF">2019-05-23T07:27:04Z</dcterms:created>
  <dcterms:modified xsi:type="dcterms:W3CDTF">2019-05-23T07:35:31Z</dcterms:modified>
</cp:coreProperties>
</file>