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10"/>
  </p:notesMasterIdLst>
  <p:sldIdLst>
    <p:sldId id="264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2" d="100"/>
          <a:sy n="62" d="100"/>
        </p:scale>
        <p:origin x="-1512" y="-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AE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338D847A-5ECD-4F86-9551-2774AF915DCC}" type="datetimeFigureOut">
              <a:rPr lang="ar-AE" smtClean="0"/>
              <a:t>19/09/1440</a:t>
            </a:fld>
            <a:endParaRPr lang="ar-AE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AE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AE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AE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603F0CAC-F5F6-43D1-B313-C65369BFFB72}" type="slidenum">
              <a:rPr lang="ar-AE" smtClean="0"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25013459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IQ" dirty="0" smtClean="0"/>
              <a:t>لمى عصام علي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EF8945-D0AB-4CD4-ABF0-95044D3FD39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48456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IQ" dirty="0" smtClean="0"/>
              <a:t>لمى عصام علي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EF8945-D0AB-4CD4-ABF0-95044D3FD39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5912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IQ" dirty="0" smtClean="0"/>
              <a:t>لمى عصام علي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EF8945-D0AB-4CD4-ABF0-95044D3FD39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7948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IQ" dirty="0" smtClean="0"/>
              <a:t>لمى عصام علي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EF8945-D0AB-4CD4-ABF0-95044D3FD39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0359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IQ" dirty="0" smtClean="0"/>
              <a:t>لمى عصام علي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EF8945-D0AB-4CD4-ABF0-95044D3FD39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58689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IQ" dirty="0" smtClean="0"/>
              <a:t>لمى عصام علي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EF8945-D0AB-4CD4-ABF0-95044D3FD39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6353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IQ" dirty="0" smtClean="0"/>
              <a:t>لمى عصام علي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EF8945-D0AB-4CD4-ABF0-95044D3FD39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6153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IQ" dirty="0" smtClean="0"/>
              <a:t>لمى عصام علي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EF8945-D0AB-4CD4-ABF0-95044D3FD39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38018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19/09/1440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10800000"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19/09/1440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98838" y="675723"/>
            <a:ext cx="1472962" cy="5185328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10800000">
            <a:off x="2683014" y="675723"/>
            <a:ext cx="5467557" cy="5185327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19/09/1440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19/09/1440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l">
              <a:defRPr sz="32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19/09/1440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19/09/1440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19/09/1440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19/09/1440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19/09/1440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69652" y="446087"/>
            <a:ext cx="2660650" cy="1185861"/>
          </a:xfrm>
        </p:spPr>
        <p:txBody>
          <a:bodyPr anchor="b"/>
          <a:lstStyle>
            <a:lvl1pPr algn="r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6965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19/09/1440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2040" y="1387058"/>
            <a:ext cx="3297953" cy="1113254"/>
          </a:xfrm>
        </p:spPr>
        <p:txBody>
          <a:bodyPr anchor="b">
            <a:normAutofit/>
          </a:bodyPr>
          <a:lstStyle>
            <a:lvl1pPr algn="r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32040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19/09/1440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grpSp>
        <p:nvGrpSpPr>
          <p:cNvPr id="16" name="Group 15"/>
          <p:cNvGrpSpPr/>
          <p:nvPr/>
        </p:nvGrpSpPr>
        <p:grpSpPr>
          <a:xfrm flipH="1">
            <a:off x="2771800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1052285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ar-SA" smtClean="0"/>
              <a:t>انقر فوق الأيقونة لإضافة صورة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04537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57271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44894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691096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99748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9966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22699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99748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99747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57270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02307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2487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10727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52297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45949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02307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59822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168473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1260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11888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23595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39015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39015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39015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283744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51926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370801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370802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03947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34530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20536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44347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798754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14221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48944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881643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99748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99748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44894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11564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690459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288437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573388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04215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8901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28472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59803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19839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52296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37685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769322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86590" y="591377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1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t>19/09/1440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17954" y="5913771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rtl="1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80801" y="5913771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rtl="1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16184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44903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498058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50458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60889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28516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44903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43440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57377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r" defTabSz="457200" rtl="1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09600" y="0"/>
            <a:ext cx="7924800" cy="5832648"/>
          </a:xfrm>
        </p:spPr>
        <p:txBody>
          <a:bodyPr/>
          <a:lstStyle/>
          <a:p>
            <a:pPr algn="l"/>
            <a:r>
              <a:rPr lang="en-US" sz="2800" b="1" dirty="0" smtClean="0">
                <a:solidFill>
                  <a:schemeClr val="bg1"/>
                </a:solidFill>
                <a:ea typeface="Calibri" pitchFamily="34" charset="0"/>
                <a:cs typeface="Arial" charset="0"/>
              </a:rPr>
              <a:t>SCHEDULING WITH RESOURCE CONSTRAINTS</a:t>
            </a:r>
            <a:br>
              <a:rPr lang="en-US" sz="2800" b="1" dirty="0" smtClean="0">
                <a:solidFill>
                  <a:schemeClr val="bg1"/>
                </a:solidFill>
                <a:ea typeface="Calibri" pitchFamily="34" charset="0"/>
                <a:cs typeface="Arial" charset="0"/>
              </a:rPr>
            </a:br>
            <a:r>
              <a:rPr lang="en-US" sz="2800" b="1" dirty="0" smtClean="0">
                <a:solidFill>
                  <a:schemeClr val="bg1"/>
                </a:solidFill>
                <a:ea typeface="Calibri"/>
                <a:cs typeface="Arial"/>
              </a:rPr>
              <a:t>Resource Loading and Leveling</a:t>
            </a:r>
            <a:br>
              <a:rPr lang="en-US" sz="2800" b="1" dirty="0" smtClean="0">
                <a:solidFill>
                  <a:schemeClr val="bg1"/>
                </a:solidFill>
                <a:ea typeface="Calibri"/>
                <a:cs typeface="Arial"/>
              </a:rPr>
            </a:br>
            <a:r>
              <a:rPr lang="en-US" sz="2800" b="1" dirty="0" smtClean="0">
                <a:solidFill>
                  <a:schemeClr val="bg1"/>
                </a:solidFill>
                <a:ea typeface="Calibri"/>
                <a:cs typeface="Arial"/>
              </a:rPr>
              <a:t/>
            </a:r>
            <a:br>
              <a:rPr lang="en-US" sz="2800" b="1" dirty="0" smtClean="0">
                <a:solidFill>
                  <a:schemeClr val="bg1"/>
                </a:solidFill>
                <a:ea typeface="Calibri"/>
                <a:cs typeface="Arial"/>
              </a:rPr>
            </a:br>
            <a:r>
              <a:rPr lang="en-US" sz="2800" b="1" dirty="0" smtClean="0">
                <a:solidFill>
                  <a:schemeClr val="tx2"/>
                </a:solidFill>
                <a:ea typeface="Calibri"/>
                <a:cs typeface="Arial"/>
              </a:rPr>
              <a:t/>
            </a:r>
            <a:br>
              <a:rPr lang="en-US" sz="2800" b="1" dirty="0" smtClean="0">
                <a:solidFill>
                  <a:schemeClr val="tx2"/>
                </a:solidFill>
                <a:ea typeface="Calibri"/>
                <a:cs typeface="Arial"/>
              </a:rPr>
            </a:br>
            <a:r>
              <a:rPr lang="en-US" sz="2800" b="1" dirty="0" smtClean="0">
                <a:solidFill>
                  <a:srgbClr val="002060"/>
                </a:solidFill>
                <a:ea typeface="Calibri"/>
                <a:cs typeface="Arial"/>
              </a:rPr>
              <a:t>project </a:t>
            </a:r>
            <a:r>
              <a:rPr lang="en-US" sz="2800" b="1" dirty="0" smtClean="0">
                <a:solidFill>
                  <a:srgbClr val="002060"/>
                </a:solidFill>
                <a:ea typeface="Calibri"/>
                <a:cs typeface="Arial"/>
              </a:rPr>
              <a:t>management course</a:t>
            </a:r>
            <a:br>
              <a:rPr lang="en-US" sz="2800" b="1" dirty="0" smtClean="0">
                <a:solidFill>
                  <a:srgbClr val="002060"/>
                </a:solidFill>
                <a:ea typeface="Calibri"/>
                <a:cs typeface="Arial"/>
              </a:rPr>
            </a:br>
            <a:r>
              <a:rPr lang="en-US" sz="2800" b="1" dirty="0" smtClean="0">
                <a:solidFill>
                  <a:srgbClr val="002060"/>
                </a:solidFill>
                <a:ea typeface="Calibri"/>
                <a:cs typeface="Arial"/>
              </a:rPr>
              <a:t>Industrial Management</a:t>
            </a:r>
            <a:r>
              <a:rPr lang="en-US" sz="2800" b="1" dirty="0" smtClean="0">
                <a:solidFill>
                  <a:srgbClr val="FF0000"/>
                </a:solidFill>
                <a:ea typeface="Calibri"/>
                <a:cs typeface="Arial"/>
              </a:rPr>
              <a:t/>
            </a:r>
            <a:br>
              <a:rPr lang="en-US" sz="2800" b="1" dirty="0" smtClean="0">
                <a:solidFill>
                  <a:srgbClr val="FF0000"/>
                </a:solidFill>
                <a:ea typeface="Calibri"/>
                <a:cs typeface="Arial"/>
              </a:rPr>
            </a:br>
            <a:r>
              <a:rPr lang="en-US" sz="2800" b="1" dirty="0" smtClean="0">
                <a:solidFill>
                  <a:srgbClr val="FF0000"/>
                </a:solidFill>
                <a:ea typeface="Calibri"/>
                <a:cs typeface="Arial"/>
              </a:rPr>
              <a:t/>
            </a:r>
            <a:br>
              <a:rPr lang="en-US" sz="2800" b="1" dirty="0" smtClean="0">
                <a:solidFill>
                  <a:srgbClr val="FF0000"/>
                </a:solidFill>
                <a:ea typeface="Calibri"/>
                <a:cs typeface="Arial"/>
              </a:rPr>
            </a:br>
            <a:r>
              <a:rPr lang="en-US" sz="2800" b="1" dirty="0" smtClean="0">
                <a:solidFill>
                  <a:schemeClr val="bg1"/>
                </a:solidFill>
                <a:ea typeface="Calibri"/>
                <a:cs typeface="Arial"/>
              </a:rPr>
              <a:t>(</a:t>
            </a:r>
            <a:r>
              <a:rPr lang="en-US" sz="2800" b="1" dirty="0" smtClean="0">
                <a:solidFill>
                  <a:schemeClr val="bg1"/>
                </a:solidFill>
                <a:ea typeface="Calibri"/>
                <a:cs typeface="Arial"/>
              </a:rPr>
              <a:t>2018-2019)</a:t>
            </a:r>
            <a:br>
              <a:rPr lang="en-US" sz="2800" b="1" dirty="0" smtClean="0">
                <a:solidFill>
                  <a:schemeClr val="bg1"/>
                </a:solidFill>
                <a:ea typeface="Calibri"/>
                <a:cs typeface="Arial"/>
              </a:rPr>
            </a:br>
            <a:r>
              <a:rPr lang="ar-AE" sz="2800" b="1" dirty="0" smtClean="0">
                <a:ea typeface="Calibri"/>
                <a:cs typeface="Arial"/>
              </a:rPr>
              <a:t/>
            </a:r>
            <a:br>
              <a:rPr lang="ar-AE" sz="2800" b="1" dirty="0" smtClean="0">
                <a:ea typeface="Calibri"/>
                <a:cs typeface="Arial"/>
              </a:rPr>
            </a:br>
            <a:endParaRPr lang="en-US" sz="2800" dirty="0" smtClean="0">
              <a:ea typeface="Calibri" pitchFamily="34" charset="0"/>
              <a:cs typeface="Arial" charset="0"/>
            </a:endParaRPr>
          </a:p>
        </p:txBody>
      </p:sp>
      <p:sp>
        <p:nvSpPr>
          <p:cNvPr id="2" name="مستطيل 1"/>
          <p:cNvSpPr/>
          <p:nvPr/>
        </p:nvSpPr>
        <p:spPr>
          <a:xfrm>
            <a:off x="3465096" y="4642009"/>
            <a:ext cx="2213808" cy="221599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3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3</a:t>
            </a:r>
            <a:endParaRPr lang="ar-SA" sz="138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337141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  <p:sndAc>
          <p:stSnd>
            <p:snd r:embed="rId3" name="arrow.wav"/>
          </p:stSnd>
        </p:sndAc>
      </p:transition>
    </mc:Choice>
    <mc:Fallback>
      <p:transition spd="slow">
        <p:circle/>
        <p:sndAc>
          <p:stSnd>
            <p:snd r:embed="rId3" name="arrow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81000"/>
            <a:ext cx="8785225" cy="601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394523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  <p:sndAc>
          <p:stSnd>
            <p:snd r:embed="rId3" name="arrow.wav"/>
          </p:stSnd>
        </p:sndAc>
      </p:transition>
    </mc:Choice>
    <mc:Fallback>
      <p:transition spd="slow">
        <p:fade/>
        <p:sndAc>
          <p:stSnd>
            <p:snd r:embed="rId3" name="arrow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8600"/>
            <a:ext cx="8534400" cy="654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085818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  <p:sndAc>
          <p:stSnd>
            <p:snd r:embed="rId3" name="arrow.wav"/>
          </p:stSnd>
        </p:sndAc>
      </p:transition>
    </mc:Choice>
    <mc:Fallback>
      <p:transition spd="slow">
        <p:fade/>
        <p:sndAc>
          <p:stSnd>
            <p:snd r:embed="rId3" name="arrow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81000"/>
            <a:ext cx="8591550" cy="579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756602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  <p:sndAc>
          <p:stSnd>
            <p:snd r:embed="rId3" name="arrow.wav"/>
          </p:stSnd>
        </p:sndAc>
      </p:transition>
    </mc:Choice>
    <mc:Fallback>
      <p:transition spd="slow">
        <p:fade/>
        <p:sndAc>
          <p:stSnd>
            <p:snd r:embed="rId3" name="arrow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81000"/>
            <a:ext cx="8512175" cy="5955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43409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  <p:sndAc>
          <p:stSnd>
            <p:snd r:embed="rId3" name="arrow.wav"/>
          </p:stSnd>
        </p:sndAc>
      </p:transition>
    </mc:Choice>
    <mc:Fallback>
      <p:transition spd="slow">
        <p:fade/>
        <p:sndAc>
          <p:stSnd>
            <p:snd r:embed="rId3" name="arrow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81000"/>
            <a:ext cx="8404225" cy="624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892285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  <p:sndAc>
          <p:stSnd>
            <p:snd r:embed="rId3" name="arrow.wav"/>
          </p:stSnd>
        </p:sndAc>
      </p:transition>
    </mc:Choice>
    <mc:Fallback>
      <p:transition spd="slow">
        <p:fade/>
        <p:sndAc>
          <p:stSnd>
            <p:snd r:embed="rId3" name="arrow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8836025" cy="655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428987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  <p:sndAc>
          <p:stSnd>
            <p:snd r:embed="rId3" name="arrow.wav"/>
          </p:stSnd>
        </p:sndAc>
      </p:transition>
    </mc:Choice>
    <mc:Fallback>
      <p:transition spd="slow">
        <p:fade/>
        <p:sndAc>
          <p:stSnd>
            <p:snd r:embed="rId3" name="arrow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2667000"/>
            <a:ext cx="86106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en-US" sz="3200" b="1" i="1" u="sng" dirty="0" smtClean="0">
              <a:solidFill>
                <a:schemeClr val="tx2"/>
              </a:solidFill>
            </a:endParaRPr>
          </a:p>
          <a:p>
            <a:pPr algn="r"/>
            <a:r>
              <a:rPr lang="ar-IQ" sz="3200" b="1" i="1" u="sng" dirty="0" smtClean="0">
                <a:solidFill>
                  <a:schemeClr val="tx2"/>
                </a:solidFill>
              </a:rPr>
              <a:t>المصادر</a:t>
            </a:r>
            <a:endParaRPr lang="en-US" sz="3200" b="1" i="1" u="sng" dirty="0" smtClean="0">
              <a:solidFill>
                <a:schemeClr val="tx2"/>
              </a:solidFill>
            </a:endParaRPr>
          </a:p>
          <a:p>
            <a:r>
              <a:rPr lang="en-US" sz="3200" dirty="0" smtClean="0">
                <a:solidFill>
                  <a:schemeClr val="tx2"/>
                </a:solidFill>
              </a:rPr>
              <a:t>1- Nicholas M John , ” Project Management for Business and</a:t>
            </a:r>
            <a:r>
              <a:rPr lang="ar-IQ" sz="3200" dirty="0" smtClean="0">
                <a:solidFill>
                  <a:schemeClr val="tx2"/>
                </a:solidFill>
              </a:rPr>
              <a:t> </a:t>
            </a:r>
            <a:r>
              <a:rPr lang="en-US" sz="3200" dirty="0" smtClean="0">
                <a:solidFill>
                  <a:schemeClr val="tx2"/>
                </a:solidFill>
              </a:rPr>
              <a:t>Engineering , Principles and Practice”, 2nd edition , Loyola University Chicago</a:t>
            </a:r>
            <a:endParaRPr lang="ar-IQ" sz="3200" dirty="0" smtClean="0">
              <a:solidFill>
                <a:schemeClr val="tx2"/>
              </a:solidFill>
            </a:endParaRPr>
          </a:p>
          <a:p>
            <a:endParaRPr lang="ar-IQ" sz="3200" b="1" dirty="0">
              <a:solidFill>
                <a:schemeClr val="tx2"/>
              </a:solidFill>
            </a:endParaRPr>
          </a:p>
          <a:p>
            <a:pPr algn="r"/>
            <a:r>
              <a:rPr lang="ar-IQ" sz="3200" dirty="0" smtClean="0">
                <a:solidFill>
                  <a:schemeClr val="tx2"/>
                </a:solidFill>
              </a:rPr>
              <a:t>د.محمد ماضي توفیق إدارة وجدولة المشاریع</a:t>
            </a:r>
            <a:r>
              <a:rPr lang="en-US" sz="3200" dirty="0" smtClean="0">
                <a:solidFill>
                  <a:schemeClr val="tx2"/>
                </a:solidFill>
              </a:rPr>
              <a:t>2- </a:t>
            </a:r>
            <a:endParaRPr lang="en-US" sz="3200" dirty="0">
              <a:solidFill>
                <a:schemeClr val="tx2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33400" y="685800"/>
            <a:ext cx="801122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Thank you so much</a:t>
            </a:r>
            <a:endParaRPr lang="en-US" sz="7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234242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  <p:sndAc>
          <p:stSnd>
            <p:snd r:embed="rId3" name="arrow.wav"/>
          </p:stSnd>
        </p:sndAc>
      </p:transition>
    </mc:Choice>
    <mc:Fallback>
      <p:transition spd="slow">
        <p:fade/>
        <p:sndAc>
          <p:stSnd>
            <p:snd r:embed="rId3" name="arrow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ummer_TP102499175">
  <a:themeElements>
    <a:clrScheme name="Summer">
      <a:dk1>
        <a:sysClr val="windowText" lastClr="000000"/>
      </a:dk1>
      <a:lt1>
        <a:sysClr val="window" lastClr="FFFFFF"/>
      </a:lt1>
      <a:dk2>
        <a:srgbClr val="E89117"/>
      </a:dk2>
      <a:lt2>
        <a:srgbClr val="FEDD78"/>
      </a:lt2>
      <a:accent1>
        <a:srgbClr val="A1B633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الصيف</Template>
  <TotalTime>0</TotalTime>
  <Words>72</Words>
  <Application>Microsoft Office PowerPoint</Application>
  <PresentationFormat>عرض على الشاشة (3:4)‏</PresentationFormat>
  <Paragraphs>24</Paragraphs>
  <Slides>8</Slides>
  <Notes>8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8</vt:i4>
      </vt:variant>
    </vt:vector>
  </HeadingPairs>
  <TitlesOfParts>
    <vt:vector size="9" baseType="lpstr">
      <vt:lpstr>Summer_TP102499175</vt:lpstr>
      <vt:lpstr>SCHEDULING WITH RESOURCE CONSTRAINTS Resource Loading and Leveling   project management course Industrial Management  (2018-2019)  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SCHEDULING WITH RESOURCE CONSTRAINTS Resource Loading and Leveling   project management course Industrial Management  (2018-2019)  </dc:title>
  <dc:creator>walaa bader</dc:creator>
  <cp:lastModifiedBy>win7</cp:lastModifiedBy>
  <cp:revision>1</cp:revision>
  <dcterms:created xsi:type="dcterms:W3CDTF">2019-05-23T07:32:54Z</dcterms:created>
  <dcterms:modified xsi:type="dcterms:W3CDTF">2019-05-23T07:35:28Z</dcterms:modified>
</cp:coreProperties>
</file>