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4B5CAFB1-496C-47D6-B22D-C0C2998899BE}" type="datetimeFigureOut">
              <a:rPr lang="en-US" smtClean="0"/>
              <a:t>5/1/2019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DB25D46-45D1-4A83-8ABA-D30EF76669B1}" type="slidenum">
              <a:rPr lang="en-US" smtClean="0"/>
              <a:t>‹#›</a:t>
            </a:fld>
            <a:endParaRPr lang="en-US"/>
          </a:p>
        </p:txBody>
      </p:sp>
    </p:spTree>
    <p:extLst>
      <p:ext uri="{BB962C8B-B14F-4D97-AF65-F5344CB8AC3E}">
        <p14:creationId xmlns:p14="http://schemas.microsoft.com/office/powerpoint/2010/main" val="588645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B5CAFB1-496C-47D6-B22D-C0C2998899BE}" type="datetimeFigureOut">
              <a:rPr lang="en-US" smtClean="0"/>
              <a:t>5/1/2019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DB25D46-45D1-4A83-8ABA-D30EF76669B1}" type="slidenum">
              <a:rPr lang="en-US" smtClean="0"/>
              <a:t>‹#›</a:t>
            </a:fld>
            <a:endParaRPr lang="en-US"/>
          </a:p>
        </p:txBody>
      </p:sp>
    </p:spTree>
    <p:extLst>
      <p:ext uri="{BB962C8B-B14F-4D97-AF65-F5344CB8AC3E}">
        <p14:creationId xmlns:p14="http://schemas.microsoft.com/office/powerpoint/2010/main" val="3740500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B5CAFB1-496C-47D6-B22D-C0C2998899BE}" type="datetimeFigureOut">
              <a:rPr lang="en-US" smtClean="0"/>
              <a:t>5/1/2019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DB25D46-45D1-4A83-8ABA-D30EF76669B1}" type="slidenum">
              <a:rPr lang="en-US" smtClean="0"/>
              <a:t>‹#›</a:t>
            </a:fld>
            <a:endParaRPr lang="en-US"/>
          </a:p>
        </p:txBody>
      </p:sp>
    </p:spTree>
    <p:extLst>
      <p:ext uri="{BB962C8B-B14F-4D97-AF65-F5344CB8AC3E}">
        <p14:creationId xmlns:p14="http://schemas.microsoft.com/office/powerpoint/2010/main" val="88061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B5CAFB1-496C-47D6-B22D-C0C2998899BE}" type="datetimeFigureOut">
              <a:rPr lang="en-US" smtClean="0"/>
              <a:t>5/1/2019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DB25D46-45D1-4A83-8ABA-D30EF76669B1}" type="slidenum">
              <a:rPr lang="en-US" smtClean="0"/>
              <a:t>‹#›</a:t>
            </a:fld>
            <a:endParaRPr lang="en-US"/>
          </a:p>
        </p:txBody>
      </p:sp>
    </p:spTree>
    <p:extLst>
      <p:ext uri="{BB962C8B-B14F-4D97-AF65-F5344CB8AC3E}">
        <p14:creationId xmlns:p14="http://schemas.microsoft.com/office/powerpoint/2010/main" val="3449702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B5CAFB1-496C-47D6-B22D-C0C2998899BE}" type="datetimeFigureOut">
              <a:rPr lang="en-US" smtClean="0"/>
              <a:t>5/1/2019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DB25D46-45D1-4A83-8ABA-D30EF76669B1}" type="slidenum">
              <a:rPr lang="en-US" smtClean="0"/>
              <a:t>‹#›</a:t>
            </a:fld>
            <a:endParaRPr lang="en-US"/>
          </a:p>
        </p:txBody>
      </p:sp>
    </p:spTree>
    <p:extLst>
      <p:ext uri="{BB962C8B-B14F-4D97-AF65-F5344CB8AC3E}">
        <p14:creationId xmlns:p14="http://schemas.microsoft.com/office/powerpoint/2010/main" val="2934745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4B5CAFB1-496C-47D6-B22D-C0C2998899BE}" type="datetimeFigureOut">
              <a:rPr lang="en-US" smtClean="0"/>
              <a:t>5/1/2019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DB25D46-45D1-4A83-8ABA-D30EF76669B1}" type="slidenum">
              <a:rPr lang="en-US" smtClean="0"/>
              <a:t>‹#›</a:t>
            </a:fld>
            <a:endParaRPr lang="en-US"/>
          </a:p>
        </p:txBody>
      </p:sp>
    </p:spTree>
    <p:extLst>
      <p:ext uri="{BB962C8B-B14F-4D97-AF65-F5344CB8AC3E}">
        <p14:creationId xmlns:p14="http://schemas.microsoft.com/office/powerpoint/2010/main" val="1906124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4B5CAFB1-496C-47D6-B22D-C0C2998899BE}" type="datetimeFigureOut">
              <a:rPr lang="en-US" smtClean="0"/>
              <a:t>5/1/2019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DB25D46-45D1-4A83-8ABA-D30EF76669B1}" type="slidenum">
              <a:rPr lang="en-US" smtClean="0"/>
              <a:t>‹#›</a:t>
            </a:fld>
            <a:endParaRPr lang="en-US"/>
          </a:p>
        </p:txBody>
      </p:sp>
    </p:spTree>
    <p:extLst>
      <p:ext uri="{BB962C8B-B14F-4D97-AF65-F5344CB8AC3E}">
        <p14:creationId xmlns:p14="http://schemas.microsoft.com/office/powerpoint/2010/main" val="364113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4B5CAFB1-496C-47D6-B22D-C0C2998899BE}" type="datetimeFigureOut">
              <a:rPr lang="en-US" smtClean="0"/>
              <a:t>5/1/2019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DB25D46-45D1-4A83-8ABA-D30EF76669B1}" type="slidenum">
              <a:rPr lang="en-US" smtClean="0"/>
              <a:t>‹#›</a:t>
            </a:fld>
            <a:endParaRPr lang="en-US"/>
          </a:p>
        </p:txBody>
      </p:sp>
    </p:spTree>
    <p:extLst>
      <p:ext uri="{BB962C8B-B14F-4D97-AF65-F5344CB8AC3E}">
        <p14:creationId xmlns:p14="http://schemas.microsoft.com/office/powerpoint/2010/main" val="3897739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B5CAFB1-496C-47D6-B22D-C0C2998899BE}" type="datetimeFigureOut">
              <a:rPr lang="en-US" smtClean="0"/>
              <a:t>5/1/2019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DB25D46-45D1-4A83-8ABA-D30EF76669B1}" type="slidenum">
              <a:rPr lang="en-US" smtClean="0"/>
              <a:t>‹#›</a:t>
            </a:fld>
            <a:endParaRPr lang="en-US"/>
          </a:p>
        </p:txBody>
      </p:sp>
    </p:spTree>
    <p:extLst>
      <p:ext uri="{BB962C8B-B14F-4D97-AF65-F5344CB8AC3E}">
        <p14:creationId xmlns:p14="http://schemas.microsoft.com/office/powerpoint/2010/main" val="1153839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B5CAFB1-496C-47D6-B22D-C0C2998899BE}" type="datetimeFigureOut">
              <a:rPr lang="en-US" smtClean="0"/>
              <a:t>5/1/2019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DB25D46-45D1-4A83-8ABA-D30EF76669B1}" type="slidenum">
              <a:rPr lang="en-US" smtClean="0"/>
              <a:t>‹#›</a:t>
            </a:fld>
            <a:endParaRPr lang="en-US"/>
          </a:p>
        </p:txBody>
      </p:sp>
    </p:spTree>
    <p:extLst>
      <p:ext uri="{BB962C8B-B14F-4D97-AF65-F5344CB8AC3E}">
        <p14:creationId xmlns:p14="http://schemas.microsoft.com/office/powerpoint/2010/main" val="1230853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B5CAFB1-496C-47D6-B22D-C0C2998899BE}" type="datetimeFigureOut">
              <a:rPr lang="en-US" smtClean="0"/>
              <a:t>5/1/2019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DB25D46-45D1-4A83-8ABA-D30EF76669B1}" type="slidenum">
              <a:rPr lang="en-US" smtClean="0"/>
              <a:t>‹#›</a:t>
            </a:fld>
            <a:endParaRPr lang="en-US"/>
          </a:p>
        </p:txBody>
      </p:sp>
    </p:spTree>
    <p:extLst>
      <p:ext uri="{BB962C8B-B14F-4D97-AF65-F5344CB8AC3E}">
        <p14:creationId xmlns:p14="http://schemas.microsoft.com/office/powerpoint/2010/main" val="376410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5CAFB1-496C-47D6-B22D-C0C2998899BE}" type="datetimeFigureOut">
              <a:rPr lang="en-US" smtClean="0"/>
              <a:t>5/1/2019</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B25D46-45D1-4A83-8ABA-D30EF76669B1}" type="slidenum">
              <a:rPr lang="en-US" smtClean="0"/>
              <a:t>‹#›</a:t>
            </a:fld>
            <a:endParaRPr lang="en-US"/>
          </a:p>
        </p:txBody>
      </p:sp>
    </p:spTree>
    <p:extLst>
      <p:ext uri="{BB962C8B-B14F-4D97-AF65-F5344CB8AC3E}">
        <p14:creationId xmlns:p14="http://schemas.microsoft.com/office/powerpoint/2010/main" val="2148251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طرق الحصول على الموجودات الثابتة</a:t>
            </a:r>
            <a:endParaRPr lang="en-US" dirty="0"/>
          </a:p>
        </p:txBody>
      </p:sp>
    </p:spTree>
    <p:extLst>
      <p:ext uri="{BB962C8B-B14F-4D97-AF65-F5344CB8AC3E}">
        <p14:creationId xmlns:p14="http://schemas.microsoft.com/office/powerpoint/2010/main" val="2350430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الحصول على مجموعة موجودات دفعة واحدة </a:t>
            </a:r>
            <a:endParaRPr lang="en-US" dirty="0"/>
          </a:p>
        </p:txBody>
      </p:sp>
      <p:sp>
        <p:nvSpPr>
          <p:cNvPr id="3" name="عنصر نائب للمحتوى 2"/>
          <p:cNvSpPr>
            <a:spLocks noGrp="1"/>
          </p:cNvSpPr>
          <p:nvPr>
            <p:ph idx="1"/>
          </p:nvPr>
        </p:nvSpPr>
        <p:spPr/>
        <p:txBody>
          <a:bodyPr/>
          <a:lstStyle/>
          <a:p>
            <a:pPr algn="just" rtl="1"/>
            <a:r>
              <a:rPr lang="ar-SA" b="1" dirty="0" smtClean="0">
                <a:effectLst/>
                <a:ea typeface="Times New Roman"/>
                <a:cs typeface="Simplified Arabic"/>
              </a:rPr>
              <a:t>في حالة شراء الشركة مجموعة من الموجودات بصفقة واحدة, فيتم اولا تحديد تكلفة كل موجود على حدا حسب سعره السائد في السوق, ثم يتم استخراج النسبة السوقية لكل موجود وذلك بقسمة قيمة الموجود بمجموع قيم الموجودات السوقية, ثم نقوم بضرب تلك النسبة بتكلفة شراء الصفقة</a:t>
            </a:r>
            <a:r>
              <a:rPr lang="en-US" b="1" dirty="0" smtClean="0">
                <a:effectLst/>
                <a:latin typeface="Simplified Arabic"/>
                <a:ea typeface="Times New Roman"/>
              </a:rPr>
              <a:t>, </a:t>
            </a:r>
            <a:r>
              <a:rPr lang="ar-SA" b="1" dirty="0" smtClean="0">
                <a:effectLst/>
                <a:latin typeface="Simplified Arabic"/>
                <a:ea typeface="Times New Roman"/>
              </a:rPr>
              <a:t>ليتم تحديد تكلفة كل موجود على حدا, والمثال الآتي يوضح الطريقة</a:t>
            </a:r>
            <a:endParaRPr lang="en-US" dirty="0"/>
          </a:p>
        </p:txBody>
      </p:sp>
    </p:spTree>
    <p:extLst>
      <p:ext uri="{BB962C8B-B14F-4D97-AF65-F5344CB8AC3E}">
        <p14:creationId xmlns:p14="http://schemas.microsoft.com/office/powerpoint/2010/main" val="1880164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rtl="1"/>
            <a:r>
              <a:rPr lang="ar-SA" b="1" dirty="0"/>
              <a:t>مثال </a:t>
            </a:r>
            <a:endParaRPr lang="en-US" dirty="0"/>
          </a:p>
          <a:p>
            <a:pPr algn="just" rtl="1"/>
            <a:r>
              <a:rPr lang="ar-SA" b="1" dirty="0"/>
              <a:t>قامت الشركة بشراء صفقة بقيمة 7000 دولار نقدا تتضمن الموجودات الآتية: </a:t>
            </a:r>
            <a:r>
              <a:rPr lang="ar-SA" b="1" dirty="0" smtClean="0"/>
              <a:t>اثاث</a:t>
            </a:r>
            <a:r>
              <a:rPr lang="ar-IQ" b="1" dirty="0" smtClean="0"/>
              <a:t> </a:t>
            </a:r>
            <a:r>
              <a:rPr lang="ar-SA" b="1" dirty="0" smtClean="0"/>
              <a:t>,</a:t>
            </a:r>
            <a:r>
              <a:rPr lang="ar-IQ" b="1" dirty="0" smtClean="0"/>
              <a:t> </a:t>
            </a:r>
            <a:r>
              <a:rPr lang="ar-SA" b="1" dirty="0" smtClean="0"/>
              <a:t>كمبيوترات</a:t>
            </a:r>
            <a:r>
              <a:rPr lang="ar-IQ" b="1" dirty="0" smtClean="0"/>
              <a:t> </a:t>
            </a:r>
            <a:r>
              <a:rPr lang="ar-SA" b="1" dirty="0" smtClean="0"/>
              <a:t>,</a:t>
            </a:r>
            <a:r>
              <a:rPr lang="ar-IQ" b="1" dirty="0" smtClean="0"/>
              <a:t> </a:t>
            </a:r>
            <a:r>
              <a:rPr lang="ar-SA" b="1" dirty="0" smtClean="0"/>
              <a:t>اجهزة </a:t>
            </a:r>
            <a:r>
              <a:rPr lang="ar-IQ" b="1" dirty="0" smtClean="0"/>
              <a:t>تدفئة و</a:t>
            </a:r>
            <a:r>
              <a:rPr lang="ar-SA" b="1" dirty="0" smtClean="0"/>
              <a:t>تبريد </a:t>
            </a:r>
            <a:r>
              <a:rPr lang="en-US" b="1" dirty="0" smtClean="0"/>
              <a:t>. </a:t>
            </a:r>
            <a:endParaRPr lang="en-US" dirty="0"/>
          </a:p>
          <a:p>
            <a:pPr algn="just" rtl="1"/>
            <a:r>
              <a:rPr lang="ar-SA" b="1" dirty="0"/>
              <a:t>المطلوب</a:t>
            </a:r>
            <a:r>
              <a:rPr lang="en-US" b="1" dirty="0"/>
              <a:t> :</a:t>
            </a:r>
            <a:endParaRPr lang="en-US" dirty="0"/>
          </a:p>
          <a:p>
            <a:pPr algn="just" rtl="1"/>
            <a:r>
              <a:rPr lang="ar-SA" b="1" dirty="0"/>
              <a:t>تسجيل القيد اليومي لعملية الشراء بعد تحديد التكلفة الفعلية لكل موجود من الموجودات المشتراة</a:t>
            </a:r>
            <a:r>
              <a:rPr lang="en-US" b="1" dirty="0"/>
              <a:t>. </a:t>
            </a:r>
            <a:endParaRPr lang="en-US" dirty="0"/>
          </a:p>
          <a:p>
            <a:pPr algn="just" rtl="1"/>
            <a:endParaRPr lang="en-US" dirty="0"/>
          </a:p>
        </p:txBody>
      </p:sp>
    </p:spTree>
    <p:extLst>
      <p:ext uri="{BB962C8B-B14F-4D97-AF65-F5344CB8AC3E}">
        <p14:creationId xmlns:p14="http://schemas.microsoft.com/office/powerpoint/2010/main" val="2056396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547979"/>
            <a:ext cx="7924800" cy="4167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0605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2000"/>
            <a:ext cx="8229600" cy="5364163"/>
          </a:xfrm>
        </p:spPr>
        <p:txBody>
          <a:bodyPr/>
          <a:lstStyle/>
          <a:p>
            <a:pPr algn="just" rtl="1"/>
            <a:r>
              <a:rPr lang="ar-IQ" sz="2400" dirty="0" smtClean="0"/>
              <a:t>ثانيا : يتم استخراج النسبة السوقية لكل موجود على حدا وذلك بقسمة القيمة السوقية لكل موجود على مجموع القيم السوقية للموجودات كالآتي: </a:t>
            </a:r>
          </a:p>
          <a:p>
            <a:pPr algn="just" rtl="1"/>
            <a:endParaRPr lang="ar-IQ" sz="2400" dirty="0"/>
          </a:p>
          <a:p>
            <a:pPr algn="just" rtl="1"/>
            <a:endParaRPr lang="ar-IQ" sz="2400" dirty="0" smtClean="0"/>
          </a:p>
          <a:p>
            <a:pPr algn="just" rtl="1"/>
            <a:r>
              <a:rPr lang="ar-IQ" sz="1800" u="sng" dirty="0" smtClean="0"/>
              <a:t>اسم الموجود 	القيمة السوقية للموجود	مجموع القيم السوقية للموجودات	النسبة السوقية للموجود</a:t>
            </a:r>
          </a:p>
          <a:p>
            <a:pPr algn="just" rtl="1"/>
            <a:r>
              <a:rPr lang="ar-IQ" sz="2000" dirty="0" smtClean="0"/>
              <a:t>الاثاث	                      3000           	10000	                       30%</a:t>
            </a:r>
          </a:p>
          <a:p>
            <a:pPr algn="just" rtl="1"/>
            <a:r>
              <a:rPr lang="ar-IQ" sz="2000" dirty="0" smtClean="0"/>
              <a:t>كمبيوترات 	         2000	             10000                          20%</a:t>
            </a:r>
          </a:p>
          <a:p>
            <a:pPr algn="just" rtl="1"/>
            <a:r>
              <a:rPr lang="ar-IQ" sz="2000" dirty="0" smtClean="0"/>
              <a:t>اجهزة تبريد وتسخين       5000                      10000	                       50%</a:t>
            </a:r>
          </a:p>
          <a:p>
            <a:pPr algn="just" rtl="1"/>
            <a:r>
              <a:rPr lang="ar-IQ" sz="2000" dirty="0" smtClean="0"/>
              <a:t>المجموع	        10000</a:t>
            </a:r>
            <a:r>
              <a:rPr lang="ar-IQ" sz="2000" dirty="0"/>
              <a:t> </a:t>
            </a:r>
            <a:r>
              <a:rPr lang="ar-IQ" sz="2000" dirty="0" smtClean="0"/>
              <a:t>                                                       100%</a:t>
            </a:r>
          </a:p>
          <a:p>
            <a:pPr algn="just" rtl="1"/>
            <a:r>
              <a:rPr lang="ar-IQ" dirty="0" smtClean="0"/>
              <a:t> </a:t>
            </a:r>
            <a:endParaRPr lang="en-US" dirty="0"/>
          </a:p>
        </p:txBody>
      </p:sp>
    </p:spTree>
    <p:extLst>
      <p:ext uri="{BB962C8B-B14F-4D97-AF65-F5344CB8AC3E}">
        <p14:creationId xmlns:p14="http://schemas.microsoft.com/office/powerpoint/2010/main" val="446808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1632482"/>
            <a:ext cx="7696200" cy="3930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7286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762000"/>
            <a:ext cx="7848600" cy="5040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05069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136</Words>
  <Application>Microsoft Office PowerPoint</Application>
  <PresentationFormat>عرض على الشاشة (3:4)‏</PresentationFormat>
  <Paragraphs>16</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طرق الحصول على الموجودات الثابتة</vt:lpstr>
      <vt:lpstr>الحصول على مجموعة موجودات دفعة واحدة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الحصول على الموجودات الثابتة</dc:title>
  <dc:creator>user</dc:creator>
  <cp:lastModifiedBy>user</cp:lastModifiedBy>
  <cp:revision>6</cp:revision>
  <dcterms:created xsi:type="dcterms:W3CDTF">2019-05-01T20:01:51Z</dcterms:created>
  <dcterms:modified xsi:type="dcterms:W3CDTF">2019-05-01T20:14:09Z</dcterms:modified>
</cp:coreProperties>
</file>