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54521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43195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216262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943649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101174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11AA5B3-6F66-4A79-B7FF-3DBB995792D1}"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219554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11AA5B3-6F66-4A79-B7FF-3DBB995792D1}" type="datetimeFigureOut">
              <a:rPr lang="en-US" smtClean="0"/>
              <a:t>5/1/2019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238629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11AA5B3-6F66-4A79-B7FF-3DBB995792D1}" type="datetimeFigureOut">
              <a:rPr lang="en-US" smtClean="0"/>
              <a:t>5/1/2019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3196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11AA5B3-6F66-4A79-B7FF-3DBB995792D1}" type="datetimeFigureOut">
              <a:rPr lang="en-US" smtClean="0"/>
              <a:t>5/1/2019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26090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1AA5B3-6F66-4A79-B7FF-3DBB995792D1}"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260389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1AA5B3-6F66-4A79-B7FF-3DBB995792D1}"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735BB3-236C-45A3-B2BF-23A5C831EE29}" type="slidenum">
              <a:rPr lang="en-US" smtClean="0"/>
              <a:t>‹#›</a:t>
            </a:fld>
            <a:endParaRPr lang="en-US"/>
          </a:p>
        </p:txBody>
      </p:sp>
    </p:spTree>
    <p:extLst>
      <p:ext uri="{BB962C8B-B14F-4D97-AF65-F5344CB8AC3E}">
        <p14:creationId xmlns:p14="http://schemas.microsoft.com/office/powerpoint/2010/main" val="179745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AA5B3-6F66-4A79-B7FF-3DBB995792D1}" type="datetimeFigureOut">
              <a:rPr lang="en-US" smtClean="0"/>
              <a:t>5/1/2019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5BB3-236C-45A3-B2BF-23A5C831EE29}" type="slidenum">
              <a:rPr lang="en-US" smtClean="0"/>
              <a:t>‹#›</a:t>
            </a:fld>
            <a:endParaRPr lang="en-US"/>
          </a:p>
        </p:txBody>
      </p:sp>
    </p:spTree>
    <p:extLst>
      <p:ext uri="{BB962C8B-B14F-4D97-AF65-F5344CB8AC3E}">
        <p14:creationId xmlns:p14="http://schemas.microsoft.com/office/powerpoint/2010/main" val="2182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الطرق الأخرى للحصول على الموجودات الثابتة</a:t>
            </a:r>
            <a:endParaRPr lang="en-US" dirty="0"/>
          </a:p>
        </p:txBody>
      </p:sp>
    </p:spTree>
    <p:extLst>
      <p:ext uri="{BB962C8B-B14F-4D97-AF65-F5344CB8AC3E}">
        <p14:creationId xmlns:p14="http://schemas.microsoft.com/office/powerpoint/2010/main" val="233193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الحصول على موجودات ثابتة مقابل اصدار اسهم</a:t>
            </a:r>
            <a:endParaRPr lang="en-US" dirty="0"/>
          </a:p>
        </p:txBody>
      </p:sp>
      <p:sp>
        <p:nvSpPr>
          <p:cNvPr id="3" name="عنصر نائب للمحتوى 2"/>
          <p:cNvSpPr>
            <a:spLocks noGrp="1"/>
          </p:cNvSpPr>
          <p:nvPr>
            <p:ph idx="1"/>
          </p:nvPr>
        </p:nvSpPr>
        <p:spPr/>
        <p:txBody>
          <a:bodyPr>
            <a:normAutofit fontScale="92500" lnSpcReduction="10000"/>
          </a:bodyPr>
          <a:lstStyle/>
          <a:p>
            <a:pPr algn="just" rtl="1"/>
            <a:r>
              <a:rPr lang="ar-IQ" dirty="0" smtClean="0"/>
              <a:t>قد تلجأ بعض الشركات إلي إصدار أسهم لتمويل شراء موجودات ثابتة، وذلك في حالة عدم توفر النقدية الكافية لذلك. </a:t>
            </a:r>
          </a:p>
          <a:p>
            <a:pPr algn="just" rtl="1"/>
            <a:r>
              <a:rPr lang="ar-IQ" dirty="0" smtClean="0"/>
              <a:t>- يتم قياس تكلفة الموجود الثابت في هذه الحالة بالقيمة السوقية للأسهم المصدرة، والتي تعد مؤشرا موضوعيا لقيمة الموجود الذي تم الحصول عليه ولاسيما عند تداولها في سوق الأوراق المالية.</a:t>
            </a:r>
          </a:p>
          <a:p>
            <a:pPr algn="just" rtl="1"/>
            <a:r>
              <a:rPr lang="ar-IQ" dirty="0" smtClean="0"/>
              <a:t> - في حالة صعوبة تحديد القيمة السوقية العادلة للأسهم ، كما في حالة أسهم الشركات الجديدة أو في حالة عدم تداولها، فإنه يجب تقدير القيمة السوقية للموجود الذي تم الحصول واستخدامها كأساس لتحديد قيمة كل من الموجود والأسهم المصدرة. </a:t>
            </a:r>
            <a:endParaRPr lang="en-US" dirty="0"/>
          </a:p>
        </p:txBody>
      </p:sp>
    </p:spTree>
    <p:extLst>
      <p:ext uri="{BB962C8B-B14F-4D97-AF65-F5344CB8AC3E}">
        <p14:creationId xmlns:p14="http://schemas.microsoft.com/office/powerpoint/2010/main" val="91500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609600"/>
            <a:ext cx="8229600" cy="4525963"/>
          </a:xfrm>
        </p:spPr>
        <p:txBody>
          <a:bodyPr>
            <a:normAutofit fontScale="92500" lnSpcReduction="10000"/>
          </a:bodyPr>
          <a:lstStyle/>
          <a:p>
            <a:pPr algn="just" rtl="1"/>
            <a:r>
              <a:rPr lang="ar-IQ" dirty="0" smtClean="0"/>
              <a:t>مثال</a:t>
            </a:r>
          </a:p>
          <a:p>
            <a:pPr algn="just" rtl="1"/>
            <a:r>
              <a:rPr lang="ar-IQ" dirty="0" smtClean="0"/>
              <a:t>حصلت الشركة على ماكنة قيمتها العادلة 50000 دينار مقابل اصدار 10000 سهم عادي بقيمة اسمية 2 دينار لكل سهم المطلوب اثبات قيد الشراء</a:t>
            </a:r>
          </a:p>
          <a:p>
            <a:pPr algn="just" rtl="1"/>
            <a:r>
              <a:rPr lang="ar-IQ" dirty="0" smtClean="0"/>
              <a:t>الحل</a:t>
            </a:r>
          </a:p>
          <a:p>
            <a:pPr algn="just" rtl="1"/>
            <a:r>
              <a:rPr lang="ar-IQ" dirty="0" smtClean="0"/>
              <a:t>القيمة الاسمية للاسهم المصدرة هي نفس القيمة العادلة للماكنة البالغة 50000 دينار كما يجدر الاشارة الى ان رأس المال يتم اثباته بالقيمة الاسمية للأسهم المصدرة واي فرق بين القيمة الاسمية والقيمة السوقية يعد بمثابة علاوة او خصم اصدار  ويتم تسجيل القيد الاتي:</a:t>
            </a:r>
          </a:p>
        </p:txBody>
      </p:sp>
    </p:spTree>
    <p:extLst>
      <p:ext uri="{BB962C8B-B14F-4D97-AF65-F5344CB8AC3E}">
        <p14:creationId xmlns:p14="http://schemas.microsoft.com/office/powerpoint/2010/main" val="396768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1"/>
            <a:r>
              <a:rPr lang="ar-IQ" dirty="0" smtClean="0"/>
              <a:t>50000 من ح / الماكنة</a:t>
            </a:r>
          </a:p>
          <a:p>
            <a:pPr algn="just" rtl="1"/>
            <a:r>
              <a:rPr lang="ar-IQ" dirty="0"/>
              <a:t> </a:t>
            </a:r>
            <a:r>
              <a:rPr lang="ar-IQ" dirty="0" smtClean="0"/>
              <a:t>              الى مذكورين</a:t>
            </a:r>
          </a:p>
          <a:p>
            <a:pPr algn="just" rtl="1"/>
            <a:r>
              <a:rPr lang="ar-IQ" dirty="0"/>
              <a:t> </a:t>
            </a:r>
            <a:r>
              <a:rPr lang="ar-IQ" dirty="0" smtClean="0"/>
              <a:t>         20000 ح / رأس المال ( 10000 × 2)</a:t>
            </a:r>
          </a:p>
          <a:p>
            <a:pPr algn="just" rtl="1"/>
            <a:r>
              <a:rPr lang="ar-IQ" dirty="0"/>
              <a:t> </a:t>
            </a:r>
            <a:r>
              <a:rPr lang="ar-IQ" dirty="0" smtClean="0"/>
              <a:t>         30000 ح / علاوة اصدار ( بالفرق)</a:t>
            </a:r>
          </a:p>
          <a:p>
            <a:pPr marL="0" indent="0" algn="just" rtl="1">
              <a:buNone/>
            </a:pPr>
            <a:r>
              <a:rPr lang="ar-IQ" smtClean="0"/>
              <a:t>             ـــــــــــــــــــــــــ</a:t>
            </a:r>
            <a:endParaRPr lang="ar-IQ" dirty="0" smtClean="0"/>
          </a:p>
        </p:txBody>
      </p:sp>
    </p:spTree>
    <p:extLst>
      <p:ext uri="{BB962C8B-B14F-4D97-AF65-F5344CB8AC3E}">
        <p14:creationId xmlns:p14="http://schemas.microsoft.com/office/powerpoint/2010/main" val="373087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الحصول على الموجود كهدية او منحة </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IQ" dirty="0" smtClean="0"/>
              <a:t>قد تحصل الشركة علي دعم أو تبرع أو هبة من بعض الهيئات أو الجهات الحكومية أو الأفراد في شكل موجود ثابت لبعض المشروعات لتحقيق أهداف مخططة. </a:t>
            </a:r>
          </a:p>
          <a:p>
            <a:pPr algn="just" rtl="1"/>
            <a:r>
              <a:rPr lang="ar-IQ" dirty="0" smtClean="0"/>
              <a:t>- تستخدم القيمة السوقية العادلة للموجود المتبرع به كأساس لقياس قيمته التي يثبت بها في السجلات.</a:t>
            </a:r>
          </a:p>
          <a:p>
            <a:pPr algn="just" rtl="1"/>
            <a:r>
              <a:rPr lang="ar-IQ" dirty="0" smtClean="0"/>
              <a:t>في حالة الحصول على الموجود كهدية او منحة او هبة فانه يعتبر ايراد للشركة ويتم تسجيل قيمة الموجود بحسب سعره السائد في السوق كالآتي :</a:t>
            </a:r>
          </a:p>
          <a:p>
            <a:pPr algn="just" rtl="1"/>
            <a:r>
              <a:rPr lang="ar-IQ" dirty="0" smtClean="0"/>
              <a:t>قيد الحصول على موجود كهدايا </a:t>
            </a:r>
          </a:p>
          <a:p>
            <a:pPr marL="0" indent="0" algn="just" rtl="1">
              <a:buNone/>
            </a:pPr>
            <a:endParaRPr lang="ar-IQ" dirty="0" smtClean="0"/>
          </a:p>
          <a:p>
            <a:pPr algn="just" rtl="1"/>
            <a:r>
              <a:rPr lang="ar-IQ" dirty="0" smtClean="0"/>
              <a:t>13000من ح/اسم الموجود</a:t>
            </a:r>
          </a:p>
          <a:p>
            <a:pPr algn="just" rtl="1"/>
            <a:r>
              <a:rPr lang="ar-IQ" dirty="0" smtClean="0"/>
              <a:t>	13000	الى ح/ايرادات التبرعات من الغير</a:t>
            </a:r>
          </a:p>
          <a:p>
            <a:pPr algn="just" rtl="1"/>
            <a:r>
              <a:rPr lang="ar-IQ" dirty="0" smtClean="0"/>
              <a:t>		موجودات تم الحصول عليها كهدايا </a:t>
            </a:r>
          </a:p>
          <a:p>
            <a:pPr algn="just" rtl="1"/>
            <a:endParaRPr lang="ar-IQ" dirty="0" smtClean="0"/>
          </a:p>
          <a:p>
            <a:pPr algn="just" rtl="1"/>
            <a:endParaRPr lang="en-US" dirty="0"/>
          </a:p>
        </p:txBody>
      </p:sp>
    </p:spTree>
    <p:extLst>
      <p:ext uri="{BB962C8B-B14F-4D97-AF65-F5344CB8AC3E}">
        <p14:creationId xmlns:p14="http://schemas.microsoft.com/office/powerpoint/2010/main" val="29186963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289</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الطرق الأخرى للحصول على الموجودات الثابتة</vt:lpstr>
      <vt:lpstr>الحصول على موجودات ثابتة مقابل اصدار اسهم</vt:lpstr>
      <vt:lpstr>عرض تقديمي في PowerPoint</vt:lpstr>
      <vt:lpstr>عرض تقديمي في PowerPoint</vt:lpstr>
      <vt:lpstr>الحصول على الموجود كهدية او منحة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الحصول على الموجود كهدية او منحة </dc:title>
  <dc:creator>user</dc:creator>
  <cp:lastModifiedBy>user</cp:lastModifiedBy>
  <cp:revision>5</cp:revision>
  <dcterms:created xsi:type="dcterms:W3CDTF">2019-05-01T20:14:33Z</dcterms:created>
  <dcterms:modified xsi:type="dcterms:W3CDTF">2019-05-01T20:34:38Z</dcterms:modified>
</cp:coreProperties>
</file>