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79" r:id="rId1"/>
  </p:sldMasterIdLst>
  <p:sldIdLst>
    <p:sldId id="256" r:id="rId2"/>
    <p:sldId id="257" r:id="rId3"/>
    <p:sldId id="261" r:id="rId4"/>
    <p:sldId id="262" r:id="rId5"/>
    <p:sldId id="263" r:id="rId6"/>
    <p:sldId id="264" r:id="rId7"/>
    <p:sldId id="260" r:id="rId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DEE94FA-BC67-4CD9-A47B-9CB7C1E4D5AE}" type="datetimeFigureOut">
              <a:rPr lang="ar-IQ" smtClean="0"/>
              <a:t>04/09/1440</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1B4FC7CC-D0CD-4AA0-A90A-CAB369774D34}"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91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DEE94FA-BC67-4CD9-A47B-9CB7C1E4D5AE}" type="datetimeFigureOut">
              <a:rPr lang="ar-IQ" smtClean="0"/>
              <a:t>04/09/1440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B4FC7CC-D0CD-4AA0-A90A-CAB369774D34}" type="slidenum">
              <a:rPr lang="ar-IQ" smtClean="0"/>
              <a:t>‹#›</a:t>
            </a:fld>
            <a:endParaRPr lang="ar-IQ"/>
          </a:p>
        </p:txBody>
      </p:sp>
    </p:spTree>
    <p:extLst>
      <p:ext uri="{BB962C8B-B14F-4D97-AF65-F5344CB8AC3E}">
        <p14:creationId xmlns:p14="http://schemas.microsoft.com/office/powerpoint/2010/main" val="23457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DEE94FA-BC67-4CD9-A47B-9CB7C1E4D5AE}" type="datetimeFigureOut">
              <a:rPr lang="ar-IQ" smtClean="0"/>
              <a:t>04/09/1440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4FC7CC-D0CD-4AA0-A90A-CAB369774D34}"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28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DEE94FA-BC67-4CD9-A47B-9CB7C1E4D5AE}" type="datetimeFigureOut">
              <a:rPr lang="ar-IQ" smtClean="0"/>
              <a:t>04/09/1440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4FC7CC-D0CD-4AA0-A90A-CAB369774D34}"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70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DEE94FA-BC67-4CD9-A47B-9CB7C1E4D5AE}" type="datetimeFigureOut">
              <a:rPr lang="ar-IQ" smtClean="0"/>
              <a:t>04/09/1440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4FC7CC-D0CD-4AA0-A90A-CAB369774D34}" type="slidenum">
              <a:rPr lang="ar-IQ" smtClean="0"/>
              <a:t>‹#›</a:t>
            </a:fld>
            <a:endParaRPr lang="ar-IQ"/>
          </a:p>
        </p:txBody>
      </p:sp>
    </p:spTree>
    <p:extLst>
      <p:ext uri="{BB962C8B-B14F-4D97-AF65-F5344CB8AC3E}">
        <p14:creationId xmlns:p14="http://schemas.microsoft.com/office/powerpoint/2010/main" val="30560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DEE94FA-BC67-4CD9-A47B-9CB7C1E4D5AE}" type="datetimeFigureOut">
              <a:rPr lang="ar-IQ" smtClean="0"/>
              <a:t>04/09/1440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4FC7CC-D0CD-4AA0-A90A-CAB369774D34}"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579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DEE94FA-BC67-4CD9-A47B-9CB7C1E4D5AE}" type="datetimeFigureOut">
              <a:rPr lang="ar-IQ" smtClean="0"/>
              <a:t>04/09/1440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4FC7CC-D0CD-4AA0-A90A-CAB369774D34}"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333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DEE94FA-BC67-4CD9-A47B-9CB7C1E4D5AE}" type="datetimeFigureOut">
              <a:rPr lang="ar-IQ" smtClean="0"/>
              <a:t>04/09/1440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4FC7CC-D0CD-4AA0-A90A-CAB369774D34}"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134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DEE94FA-BC67-4CD9-A47B-9CB7C1E4D5AE}" type="datetimeFigureOut">
              <a:rPr lang="ar-IQ" smtClean="0"/>
              <a:t>04/09/1440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4FC7CC-D0CD-4AA0-A90A-CAB369774D34}"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44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DEE94FA-BC67-4CD9-A47B-9CB7C1E4D5AE}" type="datetimeFigureOut">
              <a:rPr lang="ar-IQ" smtClean="0"/>
              <a:t>04/09/1440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4FC7CC-D0CD-4AA0-A90A-CAB369774D34}" type="slidenum">
              <a:rPr lang="ar-IQ" smtClean="0"/>
              <a:t>‹#›</a:t>
            </a:fld>
            <a:endParaRPr lang="ar-IQ"/>
          </a:p>
        </p:txBody>
      </p:sp>
    </p:spTree>
    <p:extLst>
      <p:ext uri="{BB962C8B-B14F-4D97-AF65-F5344CB8AC3E}">
        <p14:creationId xmlns:p14="http://schemas.microsoft.com/office/powerpoint/2010/main" val="106123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DEE94FA-BC67-4CD9-A47B-9CB7C1E4D5AE}" type="datetimeFigureOut">
              <a:rPr lang="ar-IQ" smtClean="0"/>
              <a:t>04/09/1440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4FC7CC-D0CD-4AA0-A90A-CAB369774D34}"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35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DEE94FA-BC67-4CD9-A47B-9CB7C1E4D5AE}" type="datetimeFigureOut">
              <a:rPr lang="ar-IQ" smtClean="0"/>
              <a:t>04/09/1440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B4FC7CC-D0CD-4AA0-A90A-CAB369774D34}" type="slidenum">
              <a:rPr lang="ar-IQ" smtClean="0"/>
              <a:t>‹#›</a:t>
            </a:fld>
            <a:endParaRPr lang="ar-IQ"/>
          </a:p>
        </p:txBody>
      </p:sp>
    </p:spTree>
    <p:extLst>
      <p:ext uri="{BB962C8B-B14F-4D97-AF65-F5344CB8AC3E}">
        <p14:creationId xmlns:p14="http://schemas.microsoft.com/office/powerpoint/2010/main" val="333445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DEE94FA-BC67-4CD9-A47B-9CB7C1E4D5AE}" type="datetimeFigureOut">
              <a:rPr lang="ar-IQ" smtClean="0"/>
              <a:t>04/09/1440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B4FC7CC-D0CD-4AA0-A90A-CAB369774D34}"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25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DEE94FA-BC67-4CD9-A47B-9CB7C1E4D5AE}" type="datetimeFigureOut">
              <a:rPr lang="ar-IQ" smtClean="0"/>
              <a:t>04/09/1440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B4FC7CC-D0CD-4AA0-A90A-CAB369774D34}"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61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E94FA-BC67-4CD9-A47B-9CB7C1E4D5AE}" type="datetimeFigureOut">
              <a:rPr lang="ar-IQ" smtClean="0"/>
              <a:t>04/09/1440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B4FC7CC-D0CD-4AA0-A90A-CAB369774D34}" type="slidenum">
              <a:rPr lang="ar-IQ" smtClean="0"/>
              <a:t>‹#›</a:t>
            </a:fld>
            <a:endParaRPr lang="ar-IQ"/>
          </a:p>
        </p:txBody>
      </p:sp>
    </p:spTree>
    <p:extLst>
      <p:ext uri="{BB962C8B-B14F-4D97-AF65-F5344CB8AC3E}">
        <p14:creationId xmlns:p14="http://schemas.microsoft.com/office/powerpoint/2010/main" val="96798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DEE94FA-BC67-4CD9-A47B-9CB7C1E4D5AE}" type="datetimeFigureOut">
              <a:rPr lang="ar-IQ" smtClean="0"/>
              <a:t>04/09/1440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B4FC7CC-D0CD-4AA0-A90A-CAB369774D34}"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61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DEE94FA-BC67-4CD9-A47B-9CB7C1E4D5AE}" type="datetimeFigureOut">
              <a:rPr lang="ar-IQ" smtClean="0"/>
              <a:t>04/09/1440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B4FC7CC-D0CD-4AA0-A90A-CAB369774D34}" type="slidenum">
              <a:rPr lang="ar-IQ" smtClean="0"/>
              <a:t>‹#›</a:t>
            </a:fld>
            <a:endParaRPr lang="ar-IQ"/>
          </a:p>
        </p:txBody>
      </p:sp>
    </p:spTree>
    <p:extLst>
      <p:ext uri="{BB962C8B-B14F-4D97-AF65-F5344CB8AC3E}">
        <p14:creationId xmlns:p14="http://schemas.microsoft.com/office/powerpoint/2010/main" val="415246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EE94FA-BC67-4CD9-A47B-9CB7C1E4D5AE}" type="datetimeFigureOut">
              <a:rPr lang="ar-IQ" smtClean="0"/>
              <a:t>04/09/1440</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4FC7CC-D0CD-4AA0-A90A-CAB369774D34}" type="slidenum">
              <a:rPr lang="ar-IQ" smtClean="0"/>
              <a:t>‹#›</a:t>
            </a:fld>
            <a:endParaRPr lang="ar-IQ"/>
          </a:p>
        </p:txBody>
      </p:sp>
    </p:spTree>
    <p:extLst>
      <p:ext uri="{BB962C8B-B14F-4D97-AF65-F5344CB8AC3E}">
        <p14:creationId xmlns:p14="http://schemas.microsoft.com/office/powerpoint/2010/main" val="282026748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016007" y="1419367"/>
            <a:ext cx="8915399" cy="3152633"/>
          </a:xfrm>
        </p:spPr>
        <p:txBody>
          <a:bodyPr>
            <a:normAutofit/>
          </a:bodyPr>
          <a:lstStyle/>
          <a:p>
            <a:pPr algn="ctr"/>
            <a:r>
              <a:rPr lang="ar-IQ" sz="3200" b="1" dirty="0">
                <a:solidFill>
                  <a:srgbClr val="FF0000"/>
                </a:solidFill>
              </a:rPr>
              <a:t>محاضرات في </a:t>
            </a:r>
            <a:r>
              <a:rPr lang="ar-IQ" sz="3200" b="1" dirty="0" smtClean="0">
                <a:solidFill>
                  <a:srgbClr val="FF0000"/>
                </a:solidFill>
              </a:rPr>
              <a:t>المصارف الاسلامية</a:t>
            </a:r>
            <a:r>
              <a:rPr lang="ar-IQ" sz="3200" b="1" dirty="0">
                <a:solidFill>
                  <a:srgbClr val="FF0000"/>
                </a:solidFill>
              </a:rPr>
              <a:t/>
            </a:r>
            <a:br>
              <a:rPr lang="ar-IQ" sz="3200" b="1" dirty="0">
                <a:solidFill>
                  <a:srgbClr val="FF0000"/>
                </a:solidFill>
              </a:rPr>
            </a:br>
            <a:endParaRPr lang="ar-IQ" sz="3200" b="1" dirty="0" smtClean="0">
              <a:solidFill>
                <a:srgbClr val="FF0000"/>
              </a:solidFill>
            </a:endParaRPr>
          </a:p>
          <a:p>
            <a:pPr algn="ctr"/>
            <a:r>
              <a:rPr lang="ar-IQ" sz="3200" b="1" dirty="0" smtClean="0">
                <a:solidFill>
                  <a:srgbClr val="FF0000"/>
                </a:solidFill>
              </a:rPr>
              <a:t>اعداد التدريسية</a:t>
            </a:r>
          </a:p>
          <a:p>
            <a:pPr algn="ctr"/>
            <a:r>
              <a:rPr lang="ar-IQ" sz="3200" b="1" dirty="0" smtClean="0">
                <a:solidFill>
                  <a:srgbClr val="FF0000"/>
                </a:solidFill>
              </a:rPr>
              <a:t>م. نبراس جاسم كاظم</a:t>
            </a:r>
            <a:endParaRPr lang="ar-IQ" sz="3200" b="1" dirty="0">
              <a:solidFill>
                <a:srgbClr val="FF0000"/>
              </a:solidFill>
            </a:endParaRPr>
          </a:p>
        </p:txBody>
      </p:sp>
    </p:spTree>
    <p:extLst>
      <p:ext uri="{BB962C8B-B14F-4D97-AF65-F5344CB8AC3E}">
        <p14:creationId xmlns:p14="http://schemas.microsoft.com/office/powerpoint/2010/main" val="247926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09684" y="423081"/>
            <a:ext cx="10794928" cy="5991367"/>
          </a:xfrm>
        </p:spPr>
        <p:txBody>
          <a:bodyPr>
            <a:normAutofit lnSpcReduction="10000"/>
          </a:bodyPr>
          <a:lstStyle/>
          <a:p>
            <a:r>
              <a:rPr lang="ar-IQ" b="1" dirty="0"/>
              <a:t>الفصل الاول</a:t>
            </a:r>
            <a:endParaRPr lang="en-US" dirty="0"/>
          </a:p>
          <a:p>
            <a:r>
              <a:rPr lang="ar-IQ" b="1" dirty="0"/>
              <a:t>الاطار المفاهيمي للـمـصارف الاسلامـيــــة </a:t>
            </a:r>
            <a:r>
              <a:rPr lang="ar-IQ" dirty="0"/>
              <a:t> </a:t>
            </a:r>
            <a:endParaRPr lang="en-US" dirty="0"/>
          </a:p>
          <a:p>
            <a:r>
              <a:rPr lang="ar-IQ" b="1" dirty="0"/>
              <a:t>اولا : طبيعة المصارف الاسلامية.</a:t>
            </a:r>
            <a:endParaRPr lang="en-US" dirty="0"/>
          </a:p>
          <a:p>
            <a:pPr marL="0" indent="0" algn="just">
              <a:buNone/>
            </a:pPr>
            <a:r>
              <a:rPr lang="ar-IQ" dirty="0" err="1"/>
              <a:t>يعريف</a:t>
            </a:r>
            <a:r>
              <a:rPr lang="ar-IQ" dirty="0"/>
              <a:t> المصرف </a:t>
            </a:r>
            <a:r>
              <a:rPr lang="ar-IQ" dirty="0" err="1"/>
              <a:t>الأسلامي</a:t>
            </a:r>
            <a:r>
              <a:rPr lang="ar-IQ" dirty="0"/>
              <a:t> على انه مؤسسة مصرفية لا تتعامل بالفائدة أخذا" وعطاءا أي انه مؤسسة مالية تتلقى الودائع من الاشخاص دون أن تترتب فوائد عليها ، انما تقوم بتوظيفها عن طريق استخدامها بشكل مباشر او منحها للمستثمرين ورجال الاعمال على اساس مبدأ المشاركة في الربح والخسارة لا على اساس الفائدة.</a:t>
            </a:r>
            <a:endParaRPr lang="en-US" dirty="0"/>
          </a:p>
          <a:p>
            <a:pPr marL="0" indent="0" algn="just">
              <a:buNone/>
            </a:pPr>
            <a:r>
              <a:rPr lang="ar-IQ" dirty="0"/>
              <a:t>أن التعريف السابق وأن كان يضع فارقاً " جوهرياً" مميزاً " بين المصرف الاسلامي (</a:t>
            </a:r>
            <a:r>
              <a:rPr lang="ar-IQ" dirty="0" err="1"/>
              <a:t>اللاربوي</a:t>
            </a:r>
            <a:r>
              <a:rPr lang="ar-IQ" dirty="0"/>
              <a:t>) والمصرف التقليدي (الربوي)، الا انه’ ينصب على ركن واحد هو عدم التعامل بالفائدة وهذا الركن يعد شرطاً " ضرورياً " لقيام المصرف الاسلامي ولكنه ليس شرطاً" كافياً" لبيان مفهوم المصرف الاسلامي بشكل شامل و لعل ما يؤكد ذلك ان بعض المصارف التقليدية قد اعتمدت على نظم بديلة للفائدة, ومثال ذلك مصارف القرية أو مصارف </a:t>
            </a:r>
            <a:r>
              <a:rPr lang="ar-IQ" dirty="0" err="1"/>
              <a:t>الأدخار</a:t>
            </a:r>
            <a:r>
              <a:rPr lang="ar-IQ" dirty="0"/>
              <a:t> في ألمانيا في الثلاثينيات من القرن الماضي, وكذلك المصارف في ( </a:t>
            </a:r>
            <a:r>
              <a:rPr lang="ar-IQ" dirty="0" err="1"/>
              <a:t>الأتحاد</a:t>
            </a:r>
            <a:r>
              <a:rPr lang="ar-IQ" dirty="0"/>
              <a:t> السوفيتي سابقا) فقد كانت تعتمد منذ نشأتها على نظام التخطيط المركزي في تهيئة وتوزيع الموارد المالية على الاستخدامات الاستثمارية المختلفة وعلى أساس أن نظام الفائدة </a:t>
            </a:r>
            <a:r>
              <a:rPr lang="ar-IQ" dirty="0" err="1"/>
              <a:t>الراسمالي</a:t>
            </a:r>
            <a:r>
              <a:rPr lang="ar-IQ" dirty="0"/>
              <a:t> بطبيعته وممارسته لا يلزم ولا يصلح لها. وهناك مصارف تعمل في الانظمة الرأسمالية أصبح لها الأن تجارب عديدة في استخدام مواردها النقدية بأساليب متعددة لا يعتمد بعضها على نظام الفائدة الشائع لديها ومن أهم هذه الاساليب لديها هو التمويل التأجيري</a:t>
            </a:r>
            <a:endParaRPr lang="ar-IQ" dirty="0"/>
          </a:p>
        </p:txBody>
      </p:sp>
    </p:spTree>
    <p:extLst>
      <p:ext uri="{BB962C8B-B14F-4D97-AF65-F5344CB8AC3E}">
        <p14:creationId xmlns:p14="http://schemas.microsoft.com/office/powerpoint/2010/main" val="355119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4211" y="685800"/>
            <a:ext cx="10889089" cy="5510284"/>
          </a:xfrm>
        </p:spPr>
        <p:txBody>
          <a:bodyPr>
            <a:normAutofit fontScale="92500" lnSpcReduction="20000"/>
          </a:bodyPr>
          <a:lstStyle/>
          <a:p>
            <a:pPr algn="just"/>
            <a:r>
              <a:rPr lang="ar-IQ" dirty="0"/>
              <a:t>ومن خلال  التعريفات التي تم </a:t>
            </a:r>
            <a:r>
              <a:rPr lang="ar-IQ" dirty="0" err="1"/>
              <a:t>أستعراضها</a:t>
            </a:r>
            <a:r>
              <a:rPr lang="ar-IQ" dirty="0"/>
              <a:t> للمصرف </a:t>
            </a:r>
            <a:r>
              <a:rPr lang="ar-IQ" dirty="0" err="1"/>
              <a:t>الأسلامي</a:t>
            </a:r>
            <a:r>
              <a:rPr lang="ar-IQ" dirty="0"/>
              <a:t>، يلاحـظ أنها تتفق على الجوانب الأساسية الآتية في هذا النوع من المصارف :</a:t>
            </a:r>
            <a:endParaRPr lang="en-US" dirty="0"/>
          </a:p>
          <a:p>
            <a:pPr algn="just"/>
            <a:r>
              <a:rPr lang="ar-IQ" dirty="0"/>
              <a:t>1- حشد الموارد والمدخرات بأساليب وصيغ تتفق مع أحكام الشريعة </a:t>
            </a:r>
            <a:r>
              <a:rPr lang="ar-IQ" dirty="0" err="1"/>
              <a:t>الأسلامية</a:t>
            </a:r>
            <a:r>
              <a:rPr lang="ar-IQ" dirty="0"/>
              <a:t>.</a:t>
            </a:r>
            <a:endParaRPr lang="en-US" dirty="0"/>
          </a:p>
          <a:p>
            <a:pPr algn="just"/>
            <a:r>
              <a:rPr lang="ar-IQ" dirty="0"/>
              <a:t>2- توظيف الموارد والمدخرات المجمعة في أوجه </a:t>
            </a:r>
            <a:r>
              <a:rPr lang="ar-IQ" dirty="0" err="1"/>
              <a:t>الأستثمار</a:t>
            </a:r>
            <a:r>
              <a:rPr lang="ar-IQ" dirty="0"/>
              <a:t> المختلفة سواء كانت قصيرة الأجل أم طويلة الأجل أو كلاهما في أوجه أستثمار على وفق أحكام الشريعة.</a:t>
            </a:r>
            <a:endParaRPr lang="en-US" dirty="0"/>
          </a:p>
          <a:p>
            <a:pPr algn="just"/>
            <a:r>
              <a:rPr lang="ar-IQ" dirty="0"/>
              <a:t>3- التركيز على البعدين الاقتصادي والاجتماعي لعملية التنمية من خلال توظيف الموارد والمدخرات المجمعة.</a:t>
            </a:r>
            <a:endParaRPr lang="en-US" dirty="0"/>
          </a:p>
          <a:p>
            <a:pPr algn="just"/>
            <a:r>
              <a:rPr lang="ar-IQ" dirty="0"/>
              <a:t>4- ضرورة وجود </a:t>
            </a:r>
            <a:r>
              <a:rPr lang="ar-IQ" dirty="0" err="1"/>
              <a:t>الأطار</a:t>
            </a:r>
            <a:r>
              <a:rPr lang="ar-IQ" dirty="0"/>
              <a:t> المؤسسي المنظم لهذه الاعمال سواء أكان مصرفاً أو مؤسسة تمويل </a:t>
            </a:r>
            <a:r>
              <a:rPr lang="ar-IQ" dirty="0" err="1"/>
              <a:t>أسلامية</a:t>
            </a:r>
            <a:r>
              <a:rPr lang="ar-IQ" dirty="0"/>
              <a:t>.</a:t>
            </a:r>
            <a:endParaRPr lang="en-US" dirty="0"/>
          </a:p>
          <a:p>
            <a:pPr algn="just"/>
            <a:r>
              <a:rPr lang="ar-IQ" dirty="0"/>
              <a:t> 5-  أن التعريفات تباينت من وقت الى أخر نتيجة التطور في عمل المصارف الاسلامية لذا نجد ان التعريف الاول للمصرف الاسلامي الذي ينص على ان (المصارف الاسلامية هي مؤسسات مالية لا تتعامل بالربا أخذ أو اعطاء) جاء منسجماً مع المرحلة الاولى لنشوء المصارف الاسلامية مرحلة التحول من مصارف ربوية الى مصارف غير ربوية وبمرور الزمن بدأت المصارف الاسلامية بالالتزام اكثر </a:t>
            </a:r>
            <a:r>
              <a:rPr lang="ar-IQ" dirty="0" err="1"/>
              <a:t>بالاحكام</a:t>
            </a:r>
            <a:r>
              <a:rPr lang="ar-IQ" dirty="0"/>
              <a:t> والتشريعات الاسلامية جراء </a:t>
            </a:r>
            <a:r>
              <a:rPr lang="ar-IQ" dirty="0" err="1"/>
              <a:t>تاسيس</a:t>
            </a:r>
            <a:r>
              <a:rPr lang="ar-IQ" dirty="0"/>
              <a:t> هيئات شرعية ورقابية تقوم بتدقيق أعمال المصارف الاسلامية بما ينسجم وأحكام الشريعة الاسلامية لذا نجد التعريف الثاني الذي نص على (( هي المؤسسة المالية التي تمارس الاعمال المصرفية مع التزامها بتجنب التعامل بالفوائد أخذاً او اعطاء وبالابتعاد عن أي عمل آخر مخالف </a:t>
            </a:r>
            <a:r>
              <a:rPr lang="ar-IQ" dirty="0" err="1"/>
              <a:t>لاحكام</a:t>
            </a:r>
            <a:r>
              <a:rPr lang="ar-IQ" dirty="0"/>
              <a:t> الشريعة الاسلامية)) ينسجم مع المرحلة الثانية لحياة المصارف الاسلامية، وبعد تحقيق </a:t>
            </a:r>
            <a:r>
              <a:rPr lang="ar-IQ" dirty="0" err="1"/>
              <a:t>الوفورات</a:t>
            </a:r>
            <a:r>
              <a:rPr lang="ar-IQ" dirty="0"/>
              <a:t> </a:t>
            </a:r>
            <a:r>
              <a:rPr lang="ar-IQ" dirty="0" err="1"/>
              <a:t>الأقتصادية</a:t>
            </a:r>
            <a:r>
              <a:rPr lang="ar-IQ" dirty="0"/>
              <a:t> والأرباح وكنتيجة لجذب المودعين الى المصارف </a:t>
            </a:r>
            <a:r>
              <a:rPr lang="ar-IQ" dirty="0" err="1"/>
              <a:t>الأسلامية</a:t>
            </a:r>
            <a:r>
              <a:rPr lang="ar-IQ" dirty="0"/>
              <a:t> ولتحقيق التنافس مع المصارف التقليدية دخلت المصارف الاسلامية مرحلة ممارسة المسؤولية الاجتماعية وبدأت </a:t>
            </a:r>
            <a:r>
              <a:rPr lang="ar-IQ" dirty="0" err="1"/>
              <a:t>بأخراج</a:t>
            </a:r>
            <a:r>
              <a:rPr lang="ar-IQ" dirty="0"/>
              <a:t> الزكاة عن ارباحها ومنح القروض الحسنة.</a:t>
            </a:r>
            <a:endParaRPr lang="ar-IQ" dirty="0"/>
          </a:p>
        </p:txBody>
      </p:sp>
    </p:spTree>
    <p:extLst>
      <p:ext uri="{BB962C8B-B14F-4D97-AF65-F5344CB8AC3E}">
        <p14:creationId xmlns:p14="http://schemas.microsoft.com/office/powerpoint/2010/main" val="198986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4212" y="685800"/>
            <a:ext cx="10957328" cy="5592170"/>
          </a:xfrm>
        </p:spPr>
        <p:txBody>
          <a:bodyPr/>
          <a:lstStyle/>
          <a:p>
            <a:r>
              <a:rPr lang="ar-IQ" b="1" dirty="0"/>
              <a:t>ثانيا : </a:t>
            </a:r>
            <a:r>
              <a:rPr lang="ar-IQ" b="1" dirty="0" err="1"/>
              <a:t>نشـاة</a:t>
            </a:r>
            <a:r>
              <a:rPr lang="ar-IQ" b="1" dirty="0"/>
              <a:t> المصارف </a:t>
            </a:r>
            <a:r>
              <a:rPr lang="ar-IQ" b="1" dirty="0" err="1"/>
              <a:t>الأسلامية</a:t>
            </a:r>
            <a:r>
              <a:rPr lang="ar-IQ" b="1" dirty="0"/>
              <a:t> وتطـورها.</a:t>
            </a:r>
            <a:endParaRPr lang="en-US" dirty="0"/>
          </a:p>
          <a:p>
            <a:pPr marL="0" indent="0" algn="just">
              <a:buNone/>
            </a:pPr>
            <a:r>
              <a:rPr lang="ar-IQ" dirty="0" smtClean="0"/>
              <a:t>يعد </a:t>
            </a:r>
            <a:r>
              <a:rPr lang="ar-IQ" dirty="0"/>
              <a:t>العمل المصرفي الاسلامي حديث النشأة نسبياً مقارنة بالعمل المصرفي التقليدي، ولقد مرت مسيرة المصارف الاسلامية بعدة مراحل </a:t>
            </a:r>
            <a:r>
              <a:rPr lang="ar-IQ" dirty="0" err="1"/>
              <a:t>تأريخية</a:t>
            </a:r>
            <a:r>
              <a:rPr lang="ar-IQ" dirty="0"/>
              <a:t> سبقت تأسيس أول مصرف إسلامي في باكستان ثم مرحلة الانشاء للمصارف الاسلامية في الوطن العربي والتطور الذي واكب عملها وصولاً </a:t>
            </a:r>
            <a:r>
              <a:rPr lang="ar-IQ" dirty="0" err="1"/>
              <a:t>ألى</a:t>
            </a:r>
            <a:r>
              <a:rPr lang="ar-IQ" dirty="0"/>
              <a:t> يومنا هذا ويمكن أن نوجزها في المراحل التالية :</a:t>
            </a:r>
            <a:endParaRPr lang="en-US" dirty="0"/>
          </a:p>
          <a:p>
            <a:pPr marL="457200" lvl="0" indent="-457200">
              <a:buAutoNum type="arabicPeriod"/>
            </a:pPr>
            <a:r>
              <a:rPr lang="ar-IQ" b="1" dirty="0" smtClean="0"/>
              <a:t>مرحلة </a:t>
            </a:r>
            <a:r>
              <a:rPr lang="ar-IQ" b="1" dirty="0"/>
              <a:t>الافكار والنظريات</a:t>
            </a:r>
            <a:r>
              <a:rPr lang="ar-IQ" b="1" dirty="0" smtClean="0"/>
              <a:t>.</a:t>
            </a:r>
          </a:p>
          <a:p>
            <a:pPr marL="457200" indent="-457200">
              <a:buFont typeface="Wingdings 3" panose="05040102010807070707" pitchFamily="18" charset="2"/>
              <a:buAutoNum type="arabicPeriod"/>
            </a:pPr>
            <a:r>
              <a:rPr lang="ar-IQ" b="1" dirty="0"/>
              <a:t>مرحلة التجربة وبداية </a:t>
            </a:r>
            <a:r>
              <a:rPr lang="ar-IQ" b="1" dirty="0" smtClean="0"/>
              <a:t>التطبيق</a:t>
            </a:r>
            <a:endParaRPr lang="en-US" dirty="0"/>
          </a:p>
          <a:p>
            <a:pPr marL="457200" lvl="0" indent="-457200">
              <a:buAutoNum type="arabicPeriod"/>
            </a:pPr>
            <a:r>
              <a:rPr lang="ar-IQ" b="1" dirty="0"/>
              <a:t>مرحلة النضوج </a:t>
            </a:r>
            <a:r>
              <a:rPr lang="ar-IQ" b="1" dirty="0" smtClean="0"/>
              <a:t>والتطور</a:t>
            </a:r>
          </a:p>
          <a:p>
            <a:pPr marL="457200" lvl="0" indent="-457200">
              <a:buAutoNum type="arabicPeriod"/>
            </a:pPr>
            <a:r>
              <a:rPr lang="ar-IQ" b="1" dirty="0"/>
              <a:t>مرحلة التوسع </a:t>
            </a:r>
            <a:r>
              <a:rPr lang="ar-IQ" b="1" dirty="0" smtClean="0"/>
              <a:t>والعولمة</a:t>
            </a:r>
          </a:p>
          <a:p>
            <a:pPr marL="457200" lvl="0" indent="-457200">
              <a:buAutoNum type="arabicPeriod"/>
            </a:pPr>
            <a:endParaRPr lang="en-US" dirty="0"/>
          </a:p>
          <a:p>
            <a:pPr marL="0" indent="0">
              <a:buNone/>
            </a:pPr>
            <a:endParaRPr lang="ar-IQ" dirty="0"/>
          </a:p>
        </p:txBody>
      </p:sp>
    </p:spTree>
    <p:extLst>
      <p:ext uri="{BB962C8B-B14F-4D97-AF65-F5344CB8AC3E}">
        <p14:creationId xmlns:p14="http://schemas.microsoft.com/office/powerpoint/2010/main" val="312339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4211" y="685800"/>
            <a:ext cx="11039215" cy="5319215"/>
          </a:xfrm>
        </p:spPr>
        <p:txBody>
          <a:bodyPr/>
          <a:lstStyle/>
          <a:p>
            <a:pPr marL="0" indent="0">
              <a:buNone/>
            </a:pPr>
            <a:r>
              <a:rPr lang="ar-IQ" b="1" dirty="0"/>
              <a:t>ثالثا: أهداف المصارف </a:t>
            </a:r>
            <a:r>
              <a:rPr lang="ar-IQ" b="1" dirty="0" err="1" smtClean="0"/>
              <a:t>الأسـلامـية</a:t>
            </a:r>
            <a:endParaRPr lang="ar-IQ" b="1" dirty="0" smtClean="0"/>
          </a:p>
          <a:p>
            <a:pPr marL="0" indent="0" algn="just">
              <a:buNone/>
            </a:pPr>
            <a:r>
              <a:rPr lang="ar-IQ" dirty="0"/>
              <a:t>على الرغم من كون كل مصرف اسلامي له أهداف يسعى لتحقيقها تختلف عن أهداف مصرف اسلامي أخر، الا أننا نجد هنالك اهدافاً مشتركة وشبه عامة تسعى معظم المصارف الاسلامية لتحقيقها ويمكن أيجازها بالاتي:</a:t>
            </a:r>
            <a:endParaRPr lang="en-US" dirty="0"/>
          </a:p>
          <a:p>
            <a:pPr marL="457200" indent="-457200" algn="just">
              <a:buAutoNum type="arabicPeriod"/>
            </a:pPr>
            <a:r>
              <a:rPr lang="ar-IQ" b="1" dirty="0" smtClean="0"/>
              <a:t>تحقيق </a:t>
            </a:r>
            <a:r>
              <a:rPr lang="ar-IQ" b="1" dirty="0"/>
              <a:t>التنمية الاقتصادية والتقدم الاجتماعي للشعوب الاسلامية في اطار المعايير الشرعية</a:t>
            </a:r>
            <a:r>
              <a:rPr lang="ar-IQ" dirty="0"/>
              <a:t> </a:t>
            </a:r>
            <a:endParaRPr lang="ar-IQ" dirty="0"/>
          </a:p>
          <a:p>
            <a:pPr marL="457200" indent="-457200" algn="just">
              <a:buAutoNum type="arabicPeriod"/>
            </a:pPr>
            <a:r>
              <a:rPr lang="ar-IQ" b="1" dirty="0"/>
              <a:t>نشر الوعي المصرفي </a:t>
            </a:r>
            <a:r>
              <a:rPr lang="ar-IQ" b="1" dirty="0" smtClean="0"/>
              <a:t>الإسلامي</a:t>
            </a:r>
          </a:p>
          <a:p>
            <a:pPr marL="457200" indent="-457200" algn="just">
              <a:buAutoNum type="arabicPeriod"/>
            </a:pPr>
            <a:r>
              <a:rPr lang="ar-IQ" b="1" dirty="0"/>
              <a:t>تطوير الادوات المصرفية </a:t>
            </a:r>
            <a:r>
              <a:rPr lang="ar-IQ" b="1" dirty="0" smtClean="0"/>
              <a:t>الإسلامية</a:t>
            </a:r>
          </a:p>
          <a:p>
            <a:pPr marL="457200" indent="-457200" algn="just">
              <a:buAutoNum type="arabicPeriod"/>
            </a:pPr>
            <a:r>
              <a:rPr lang="ar-IQ" b="1" dirty="0"/>
              <a:t>تحقيق التكامل الاقتصادي</a:t>
            </a:r>
            <a:r>
              <a:rPr lang="ar-IQ" dirty="0"/>
              <a:t> </a:t>
            </a:r>
            <a:r>
              <a:rPr lang="ar-IQ" b="1" dirty="0"/>
              <a:t>بين الدول </a:t>
            </a:r>
            <a:r>
              <a:rPr lang="ar-IQ" b="1" dirty="0" smtClean="0"/>
              <a:t>الإسلامية</a:t>
            </a:r>
          </a:p>
          <a:p>
            <a:pPr marL="457200" indent="-457200" algn="just">
              <a:buAutoNum type="arabicPeriod"/>
            </a:pPr>
            <a:r>
              <a:rPr lang="ar-IQ" b="1" dirty="0"/>
              <a:t>تصحيح الاختلالات الموروثة في النظم </a:t>
            </a:r>
            <a:r>
              <a:rPr lang="ar-IQ" b="1" dirty="0" smtClean="0"/>
              <a:t>الاقتصادية</a:t>
            </a:r>
            <a:endParaRPr lang="ar-IQ" dirty="0"/>
          </a:p>
          <a:p>
            <a:pPr marL="457200" indent="-457200" algn="just">
              <a:buAutoNum type="arabicPeriod"/>
            </a:pPr>
            <a:r>
              <a:rPr lang="ar-IQ" b="1" dirty="0"/>
              <a:t>تنمية المبادلات التجارية بين الدول </a:t>
            </a:r>
            <a:r>
              <a:rPr lang="ar-IQ" b="1" dirty="0" smtClean="0"/>
              <a:t>الإسلامية</a:t>
            </a:r>
          </a:p>
          <a:p>
            <a:pPr marL="0" indent="0" algn="just">
              <a:buNone/>
            </a:pPr>
            <a:endParaRPr lang="ar-IQ" dirty="0" smtClean="0"/>
          </a:p>
          <a:p>
            <a:pPr marL="457200" indent="-457200" algn="just">
              <a:buAutoNum type="arabicPeriod"/>
            </a:pPr>
            <a:endParaRPr lang="ar-IQ" dirty="0"/>
          </a:p>
        </p:txBody>
      </p:sp>
    </p:spTree>
    <p:extLst>
      <p:ext uri="{BB962C8B-B14F-4D97-AF65-F5344CB8AC3E}">
        <p14:creationId xmlns:p14="http://schemas.microsoft.com/office/powerpoint/2010/main" val="154270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5401" y="914400"/>
            <a:ext cx="9601196" cy="4961468"/>
          </a:xfrm>
        </p:spPr>
        <p:txBody>
          <a:bodyPr>
            <a:normAutofit fontScale="92500" lnSpcReduction="10000"/>
          </a:bodyPr>
          <a:lstStyle/>
          <a:p>
            <a:r>
              <a:rPr lang="ar-IQ" b="1" dirty="0"/>
              <a:t>رابعا:  خصائص المصارف الاسلامية</a:t>
            </a:r>
            <a:endParaRPr lang="en-US" dirty="0"/>
          </a:p>
          <a:p>
            <a:pPr algn="just"/>
            <a:r>
              <a:rPr lang="ar-IQ" dirty="0"/>
              <a:t>بعد أن تم بيان مفهوم المصارف الاسلامية بكونها مؤسسات مالية تعمل في أطار الشريعة الاسلامية تهدف لتحقيق خدمة المجتمع وتنميته اولاً ثم تحقيق الربح ثانياً باستخدام صيغ واساليب استثمارية تمتاز </a:t>
            </a:r>
            <a:r>
              <a:rPr lang="ar-IQ" dirty="0" err="1"/>
              <a:t>بالاصالة</a:t>
            </a:r>
            <a:r>
              <a:rPr lang="ar-IQ" dirty="0"/>
              <a:t> والتجدد بما يلائم العصر الذي نعيشه، </a:t>
            </a:r>
            <a:r>
              <a:rPr lang="ar-IQ" dirty="0" err="1"/>
              <a:t>وأنطلاقاً</a:t>
            </a:r>
            <a:r>
              <a:rPr lang="ar-IQ" dirty="0"/>
              <a:t> من هذا المفهوم فإن للمصارف الاسلامية من الخصائص ما يميزها عن غيرها فأذا كان جزء كبير من نشاط هذه المصارف يقوم على عملية الوساطة المالية الا ان طبيعته وآليات العمل فيها تختلف عن ما هو موجود في المصارف التقليدية، فالمصارف الاسلامية لها منهجها الخاص واساليبها المميزة في تعبئة الموارد المالية من أصحاب الفائض النقدي (المودعين والمستثمرين) ولها منهجها الخاص في تعبئة وتوجيه هذه الموارد الى اصحاب العجز (طالبي القروض والمستثمرين ) لذا نجد المفهوم يضع ابعاداً اقتصادية </a:t>
            </a:r>
            <a:r>
              <a:rPr lang="ar-IQ" dirty="0" err="1"/>
              <a:t>وأجتماعية</a:t>
            </a:r>
            <a:r>
              <a:rPr lang="ar-IQ" dirty="0"/>
              <a:t> جديدة ومميزة تلقى على عاتق المصارف الاسلامية, ويمكن تحديد أهم ثلاث خصائص للمصارف الاسلامية تميزها عن المصارف التقليدية وهي</a:t>
            </a:r>
            <a:r>
              <a:rPr lang="ar-IQ" dirty="0" smtClean="0"/>
              <a:t>:</a:t>
            </a:r>
          </a:p>
          <a:p>
            <a:pPr lvl="0"/>
            <a:r>
              <a:rPr lang="ar-IQ" dirty="0"/>
              <a:t>الصفة العقائدية. </a:t>
            </a:r>
            <a:endParaRPr lang="en-US" dirty="0"/>
          </a:p>
          <a:p>
            <a:pPr lvl="0"/>
            <a:r>
              <a:rPr lang="ar-IQ" dirty="0"/>
              <a:t>الصفة التنموية.</a:t>
            </a:r>
            <a:endParaRPr lang="en-US" dirty="0"/>
          </a:p>
          <a:p>
            <a:pPr lvl="0"/>
            <a:r>
              <a:rPr lang="ar-IQ" dirty="0"/>
              <a:t>الصفة الاجتماعية</a:t>
            </a:r>
            <a:r>
              <a:rPr lang="ar-IQ" dirty="0" smtClean="0"/>
              <a:t>.</a:t>
            </a:r>
            <a:endParaRPr lang="en-US" dirty="0"/>
          </a:p>
          <a:p>
            <a:pPr marL="0" indent="0">
              <a:buNone/>
            </a:pPr>
            <a:endParaRPr lang="ar-IQ" dirty="0"/>
          </a:p>
        </p:txBody>
      </p:sp>
    </p:spTree>
    <p:extLst>
      <p:ext uri="{BB962C8B-B14F-4D97-AF65-F5344CB8AC3E}">
        <p14:creationId xmlns:p14="http://schemas.microsoft.com/office/powerpoint/2010/main" val="50852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14901" y="259307"/>
            <a:ext cx="9989711" cy="5651915"/>
          </a:xfrm>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400" b="1" dirty="0" smtClean="0">
                <a:solidFill>
                  <a:srgbClr val="FF0000"/>
                </a:solidFill>
              </a:rPr>
              <a:t>Thank </a:t>
            </a:r>
            <a:r>
              <a:rPr lang="en-US" sz="4400" b="1" dirty="0">
                <a:solidFill>
                  <a:srgbClr val="FF0000"/>
                </a:solidFill>
              </a:rPr>
              <a:t>you for your listening</a:t>
            </a:r>
            <a:endParaRPr lang="en-US" sz="4400" b="1" dirty="0" smtClean="0">
              <a:solidFill>
                <a:srgbClr val="FF0000"/>
              </a:solidFill>
            </a:endParaRPr>
          </a:p>
        </p:txBody>
      </p:sp>
    </p:spTree>
    <p:extLst>
      <p:ext uri="{BB962C8B-B14F-4D97-AF65-F5344CB8AC3E}">
        <p14:creationId xmlns:p14="http://schemas.microsoft.com/office/powerpoint/2010/main" val="37482251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TotalTime>
  <Words>564</Words>
  <Application>Microsoft Office PowerPoint</Application>
  <PresentationFormat>شاشة عريضة</PresentationFormat>
  <Paragraphs>39</Paragraphs>
  <Slides>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7</vt:i4>
      </vt:variant>
    </vt:vector>
  </HeadingPairs>
  <TitlesOfParts>
    <vt:vector size="12" baseType="lpstr">
      <vt:lpstr>Arial</vt:lpstr>
      <vt:lpstr>Garamond</vt:lpstr>
      <vt:lpstr>Times New Roman</vt:lpstr>
      <vt:lpstr>Wingdings 3</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Finance and Banking</dc:creator>
  <cp:lastModifiedBy>Finance and Banking</cp:lastModifiedBy>
  <cp:revision>11</cp:revision>
  <dcterms:created xsi:type="dcterms:W3CDTF">2019-05-05T18:42:28Z</dcterms:created>
  <dcterms:modified xsi:type="dcterms:W3CDTF">2019-05-08T05:26:39Z</dcterms:modified>
</cp:coreProperties>
</file>