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3140" y="423081"/>
            <a:ext cx="9921472" cy="5991367"/>
          </a:xfrm>
        </p:spPr>
        <p:txBody>
          <a:bodyPr>
            <a:normAutofit/>
          </a:bodyPr>
          <a:lstStyle/>
          <a:p>
            <a:r>
              <a:rPr lang="ar-IQ" b="1" dirty="0"/>
              <a:t>الفصل الاول</a:t>
            </a:r>
            <a:endParaRPr lang="en-US" dirty="0"/>
          </a:p>
          <a:p>
            <a:r>
              <a:rPr lang="ar-IQ" b="1" dirty="0"/>
              <a:t>نظرة عامة عن العمل المصرفي</a:t>
            </a:r>
            <a:endParaRPr lang="en-US" dirty="0"/>
          </a:p>
          <a:p>
            <a:pPr marL="0" indent="0">
              <a:buNone/>
            </a:pPr>
            <a:r>
              <a:rPr lang="ar-IQ" b="1" dirty="0"/>
              <a:t>اولا : مفهوم المصرف لغوياً واقتصاديا:</a:t>
            </a:r>
            <a:endParaRPr lang="en-US" dirty="0"/>
          </a:p>
          <a:p>
            <a:pPr marL="0" indent="0" algn="just">
              <a:buNone/>
            </a:pPr>
            <a:r>
              <a:rPr lang="ar-IQ" b="1" dirty="0"/>
              <a:t>1-المصرف لغوياً:</a:t>
            </a:r>
            <a:r>
              <a:rPr lang="ar-IQ" dirty="0"/>
              <a:t> ان اصل كلمة مصرف في اللغة العربية مأخوذة من الصرف بمعنى البيع  النقد بالنقد والمصرف اسم مكان ويقصد به عادة المكان الذي يتم فيه الصرف ويقابل هذه الكلمة في اللغات الاوربية ( بنك </a:t>
            </a:r>
            <a:r>
              <a:rPr lang="tr-TR" dirty="0"/>
              <a:t>Bank</a:t>
            </a:r>
            <a:r>
              <a:rPr lang="ar-IQ" dirty="0"/>
              <a:t> ) مشتق من الكلمة  الايطالية " </a:t>
            </a:r>
            <a:r>
              <a:rPr lang="ar-IQ" dirty="0" err="1"/>
              <a:t>بانكر</a:t>
            </a:r>
            <a:r>
              <a:rPr lang="ar-IQ" dirty="0"/>
              <a:t>" التي تعني المنضدة. وتستعمل الكلمة مرادفاً لكلمة "مصرف" وقد اجاز مجمع اللغة العربية بالقاهرة ذلك واورد الكلمة في معاجمه الثلاثة الوجيز والوسيط والكبير.</a:t>
            </a:r>
            <a:endParaRPr lang="en-US" dirty="0"/>
          </a:p>
          <a:p>
            <a:pPr marL="0" indent="0">
              <a:buNone/>
            </a:pPr>
            <a:r>
              <a:rPr lang="ar-IQ" b="1" dirty="0"/>
              <a:t>2</a:t>
            </a:r>
            <a:r>
              <a:rPr lang="ar-IQ" b="1" dirty="0" smtClean="0"/>
              <a:t>- </a:t>
            </a:r>
            <a:r>
              <a:rPr lang="ar-IQ" b="1" dirty="0"/>
              <a:t>مفهوم المصرف اقتصادياً ومالياً</a:t>
            </a:r>
            <a:r>
              <a:rPr lang="ar-IQ" b="1" dirty="0" smtClean="0"/>
              <a:t>:</a:t>
            </a:r>
            <a:r>
              <a:rPr lang="ar-IQ" dirty="0" smtClean="0"/>
              <a:t> </a:t>
            </a:r>
            <a:r>
              <a:rPr lang="ar-IQ" dirty="0"/>
              <a:t>ويعرف المصرف اقتصادياً, بانه مؤسسة مالية تهدف الى تسهيل المعاملات المالية للعملاء وحفظ الاموال  وتشغيلها وهو المكان المناسب لحفظ النقود والاموال فيه والمكان الذي يمكن الاقتراض منه عند الحاجة لقاء ضمان ما يغطي قيمة القرض او لقاء تعهد شخص ضامن يكفل تغطية او اعادة اصل القرض عند تأخير المدين بالسداد يدار المصرف من صيرفي (صاحب المصرف او مديره) ومجموعة من الموظفين</a:t>
            </a:r>
            <a:r>
              <a:rPr lang="ar-IQ" dirty="0" smtClean="0"/>
              <a:t>.</a:t>
            </a:r>
          </a:p>
          <a:p>
            <a:pPr marL="0" indent="0">
              <a:buNone/>
            </a:pPr>
            <a:r>
              <a:rPr lang="ar-IQ" b="1" dirty="0"/>
              <a:t>3</a:t>
            </a:r>
            <a:r>
              <a:rPr lang="ar-IQ" b="1" dirty="0" smtClean="0"/>
              <a:t>- </a:t>
            </a:r>
            <a:r>
              <a:rPr lang="ar-IQ" b="1" dirty="0"/>
              <a:t>تعريف المصرف </a:t>
            </a:r>
            <a:r>
              <a:rPr lang="ar-IQ" b="1" dirty="0" smtClean="0"/>
              <a:t>عالمياً</a:t>
            </a:r>
            <a:r>
              <a:rPr lang="ar-IQ" dirty="0" smtClean="0"/>
              <a:t>: ذكرنا </a:t>
            </a:r>
            <a:r>
              <a:rPr lang="ar-IQ" dirty="0"/>
              <a:t>ان كلمة مصرف في اللغة مشتقة من (صَرَفَ) ومنها الصيرفة اي التعامل بالاموال وهي مرادفة لكلمة بنك </a:t>
            </a:r>
            <a:r>
              <a:rPr lang="tr-TR" dirty="0"/>
              <a:t>(BANK)</a:t>
            </a:r>
            <a:r>
              <a:rPr lang="ar-IQ" dirty="0"/>
              <a:t> التي يرجع اصلها الى الكلمة الفرنسية </a:t>
            </a:r>
            <a:r>
              <a:rPr lang="tr-TR" dirty="0"/>
              <a:t>(BANJUE)</a:t>
            </a:r>
            <a:r>
              <a:rPr lang="ar-IQ" dirty="0"/>
              <a:t> والى اصل الكلمة الايطالية </a:t>
            </a:r>
            <a:r>
              <a:rPr lang="tr-TR" dirty="0"/>
              <a:t>(BANCA)</a:t>
            </a:r>
            <a:r>
              <a:rPr lang="ar-IQ" dirty="0"/>
              <a:t> وتعني هاتان الكلمتان" صندوق محكوم او امين لحفظ النفائس".</a:t>
            </a:r>
            <a:endParaRPr lang="en-US" dirty="0"/>
          </a:p>
          <a:p>
            <a:pPr marL="0" indent="0" algn="just">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3958" y="259307"/>
            <a:ext cx="10030654" cy="5651915"/>
          </a:xfrm>
        </p:spPr>
        <p:txBody>
          <a:bodyPr/>
          <a:lstStyle/>
          <a:p>
            <a:r>
              <a:rPr lang="ar-IQ" b="1" dirty="0"/>
              <a:t>ثانياً: التطور التاريخي للمصارف </a:t>
            </a:r>
            <a:endParaRPr lang="en-US" dirty="0"/>
          </a:p>
          <a:p>
            <a:pPr marL="0" indent="0" algn="just">
              <a:buNone/>
            </a:pPr>
            <a:r>
              <a:rPr lang="ar-IQ" dirty="0"/>
              <a:t>عند البحث </a:t>
            </a:r>
            <a:r>
              <a:rPr lang="ar-IQ" dirty="0" err="1"/>
              <a:t>البحث</a:t>
            </a:r>
            <a:r>
              <a:rPr lang="ar-IQ" dirty="0"/>
              <a:t> عن تاريخ المصارف في العالم وفي العراق لم يكن هناك نصاً صريحاً يقود الى مصدر نشوء المصارف في العالم. لذا توخينا البحث عن المصادر المصرفية التي تتحدث عن نشوء المصارف تاريخياً في العالم وتوصلنا الى نتيجة بان مصدر نشوء المصارف وبدون اي شك بدأ من العراق " حضارة وادي الرافدين" وذلك للتوسع الكبير الذي حدث في عهد </a:t>
            </a:r>
            <a:r>
              <a:rPr lang="ar-IQ" dirty="0" err="1"/>
              <a:t>السومرين</a:t>
            </a:r>
            <a:r>
              <a:rPr lang="ar-IQ" dirty="0"/>
              <a:t> وقبلهم اهل الكهوف الذين طوروا القطاع الاقتصادي من الاعتماد على الطبيعة, في جني الغذاء وتبادله فيما بينهم حسب المنفعة والغلة. الا أن  بدأ طور جديد في التعامل الاقتصادي عندما تعلم الانسان العراقي كيفية زراعة الارض اي بمعنى تعلمه كيفية ادارة الارض والولوج ,الى عالم الاقتصاد حيث نشأ الاقطاع, وبنيت المدن,(القرى الزراعية) ثم انشئت المدارس, ووضع النظام الاداري, والسياسي, ثم شرع القانون ( بدايته شريعة اور- نمو) ونهايته بشريعة (حمورابي). وبهذه التطورات التي حدثت في حياة الانسان العراقي كان لابد من ادارة المال وايجاد النقود وتبادل السلع البسيطة. كل هذه الامور تتطلب انشاء ادارة مالية تضمن حسن سير العملية الاقتصادية اي انشاء بيوتات المال التي سوف تسهل عملية الانتاج والاجور والتبادل السلعي وغيره. </a:t>
            </a:r>
          </a:p>
        </p:txBody>
      </p:sp>
    </p:spTree>
    <p:extLst>
      <p:ext uri="{BB962C8B-B14F-4D97-AF65-F5344CB8AC3E}">
        <p14:creationId xmlns:p14="http://schemas.microsoft.com/office/powerpoint/2010/main" val="274049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51129" y="191069"/>
            <a:ext cx="10153484" cy="5720153"/>
          </a:xfrm>
        </p:spPr>
        <p:txBody>
          <a:bodyPr/>
          <a:lstStyle/>
          <a:p>
            <a:pPr marL="0" indent="0">
              <a:buNone/>
            </a:pPr>
            <a:r>
              <a:rPr lang="ar-IQ" b="1" dirty="0"/>
              <a:t>ثالثا : تطور المصارف في العراق	</a:t>
            </a:r>
            <a:endParaRPr lang="en-US" dirty="0"/>
          </a:p>
          <a:p>
            <a:pPr marL="0" indent="0" algn="just">
              <a:buNone/>
            </a:pPr>
            <a:r>
              <a:rPr lang="ar-IQ" dirty="0"/>
              <a:t>عرف العراق منذ القدم ببلد الازدهار الاقتصادي، والانتاجي، وعليه فان النقد كان ذا أثر اساسي في تلك الانشطة  الاقتصادية والانتاجية. وللحفاظ على النقد شرعت قوانين عديدة وأسست بيوتات مالية لهذا الهدف وتستعرض الباحثة  في الادنى تلك البيوتات المالية تاريخيا وحسب مراحلها. </a:t>
            </a:r>
            <a:endParaRPr lang="en-US" dirty="0"/>
          </a:p>
          <a:p>
            <a:pPr marL="0" indent="0">
              <a:buNone/>
            </a:pPr>
            <a:r>
              <a:rPr lang="ar-IQ" b="1" dirty="0"/>
              <a:t>1</a:t>
            </a:r>
            <a:r>
              <a:rPr lang="ar-IQ" b="1" dirty="0" smtClean="0"/>
              <a:t>– </a:t>
            </a:r>
            <a:r>
              <a:rPr lang="ar-IQ" b="1" dirty="0"/>
              <a:t>العصر </a:t>
            </a:r>
            <a:r>
              <a:rPr lang="ar-IQ" b="1" dirty="0" smtClean="0"/>
              <a:t>البابلي</a:t>
            </a:r>
          </a:p>
          <a:p>
            <a:pPr marL="0" indent="0">
              <a:buNone/>
            </a:pPr>
            <a:r>
              <a:rPr lang="ar-IQ" b="1" dirty="0"/>
              <a:t>2- العصور المظلمة الاولى</a:t>
            </a:r>
            <a:endParaRPr lang="en-US" dirty="0"/>
          </a:p>
          <a:p>
            <a:pPr marL="0" indent="0">
              <a:buNone/>
            </a:pPr>
            <a:r>
              <a:rPr lang="ar-IQ" b="1" dirty="0"/>
              <a:t>3 - العصر العباسي </a:t>
            </a:r>
            <a:endParaRPr lang="en-US" dirty="0"/>
          </a:p>
          <a:p>
            <a:pPr marL="0" indent="0">
              <a:buNone/>
            </a:pPr>
            <a:r>
              <a:rPr lang="ar-IQ" b="1" dirty="0"/>
              <a:t>4 – العصور المظلمة الثانية</a:t>
            </a:r>
            <a:endParaRPr lang="en-US" dirty="0"/>
          </a:p>
          <a:p>
            <a:pPr marL="0" indent="0">
              <a:buNone/>
            </a:pPr>
            <a:r>
              <a:rPr lang="ar-IQ" b="1" dirty="0"/>
              <a:t>5 – العهد العثماني</a:t>
            </a:r>
            <a:endParaRPr lang="en-US" dirty="0"/>
          </a:p>
          <a:p>
            <a:pPr marL="0" indent="0">
              <a:buNone/>
            </a:pPr>
            <a:r>
              <a:rPr lang="ar-IQ" b="1" dirty="0"/>
              <a:t>6 –العهد الملكي </a:t>
            </a:r>
            <a:endParaRPr lang="en-US" dirty="0"/>
          </a:p>
          <a:p>
            <a:pPr marL="0" indent="0">
              <a:buNone/>
            </a:pPr>
            <a:r>
              <a:rPr lang="ar-IQ" b="1" dirty="0"/>
              <a:t>7– العهد الجمهوري </a:t>
            </a:r>
            <a:endParaRPr lang="en-US" dirty="0"/>
          </a:p>
          <a:p>
            <a:pPr marL="0" indent="0">
              <a:buNone/>
            </a:pPr>
            <a:endParaRPr lang="en-US" dirty="0"/>
          </a:p>
        </p:txBody>
      </p:sp>
    </p:spTree>
    <p:extLst>
      <p:ext uri="{BB962C8B-B14F-4D97-AF65-F5344CB8AC3E}">
        <p14:creationId xmlns:p14="http://schemas.microsoft.com/office/powerpoint/2010/main" val="275904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TotalTime>
  <Words>422</Words>
  <Application>Microsoft Office PowerPoint</Application>
  <PresentationFormat>شاشة عريضة</PresentationFormat>
  <Paragraphs>26</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8</cp:revision>
  <dcterms:created xsi:type="dcterms:W3CDTF">2019-05-05T18:42:28Z</dcterms:created>
  <dcterms:modified xsi:type="dcterms:W3CDTF">2019-05-05T18:55:19Z</dcterms:modified>
</cp:coreProperties>
</file>