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90" r:id="rId1"/>
  </p:sldMasterIdLst>
  <p:sldIdLst>
    <p:sldId id="256" r:id="rId2"/>
    <p:sldId id="257" r:id="rId3"/>
    <p:sldId id="261" r:id="rId4"/>
    <p:sldId id="262" r:id="rId5"/>
    <p:sldId id="260" r:id="rId6"/>
  </p:sldIdLst>
  <p:sldSz cx="12192000" cy="6858000"/>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snapToGrid="0">
      <p:cViewPr varScale="1">
        <p:scale>
          <a:sx n="70" d="100"/>
          <a:sy n="70" d="100"/>
        </p:scale>
        <p:origin x="714"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p:txBody>
          <a:bodyPr/>
          <a:lstStyle/>
          <a:p>
            <a:fld id="{FDEE94FA-BC67-4CD9-A47B-9CB7C1E4D5AE}" type="datetimeFigureOut">
              <a:rPr lang="ar-IQ" smtClean="0"/>
              <a:t>01/09/1440</a:t>
            </a:fld>
            <a:endParaRPr lang="ar-IQ"/>
          </a:p>
        </p:txBody>
      </p:sp>
      <p:sp>
        <p:nvSpPr>
          <p:cNvPr id="5" name="Footer Placeholder 4"/>
          <p:cNvSpPr>
            <a:spLocks noGrp="1"/>
          </p:cNvSpPr>
          <p:nvPr>
            <p:ph type="ftr" sz="quarter" idx="11"/>
          </p:nvPr>
        </p:nvSpPr>
        <p:spPr/>
        <p:txBody>
          <a:bodyPr/>
          <a:lstStyle/>
          <a:p>
            <a:endParaRPr lang="ar-IQ"/>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1B4FC7CC-D0CD-4AA0-A90A-CAB369774D34}" type="slidenum">
              <a:rPr lang="ar-IQ" smtClean="0"/>
              <a:t>‹#›</a:t>
            </a:fld>
            <a:endParaRPr lang="ar-IQ"/>
          </a:p>
        </p:txBody>
      </p:sp>
    </p:spTree>
    <p:extLst>
      <p:ext uri="{BB962C8B-B14F-4D97-AF65-F5344CB8AC3E}">
        <p14:creationId xmlns:p14="http://schemas.microsoft.com/office/powerpoint/2010/main" val="11427197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العنوان والتسمية ال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تحرير أنماط النص الرئيسي</a:t>
            </a:r>
          </a:p>
        </p:txBody>
      </p:sp>
      <p:sp>
        <p:nvSpPr>
          <p:cNvPr id="4" name="Date Placeholder 3"/>
          <p:cNvSpPr>
            <a:spLocks noGrp="1"/>
          </p:cNvSpPr>
          <p:nvPr>
            <p:ph type="dt" sz="half" idx="10"/>
          </p:nvPr>
        </p:nvSpPr>
        <p:spPr/>
        <p:txBody>
          <a:bodyPr/>
          <a:lstStyle/>
          <a:p>
            <a:fld id="{FDEE94FA-BC67-4CD9-A47B-9CB7C1E4D5AE}" type="datetimeFigureOut">
              <a:rPr lang="ar-IQ" smtClean="0"/>
              <a:t>01/09/1440</a:t>
            </a:fld>
            <a:endParaRPr lang="ar-IQ"/>
          </a:p>
        </p:txBody>
      </p:sp>
      <p:sp>
        <p:nvSpPr>
          <p:cNvPr id="5" name="Footer Placeholder 4"/>
          <p:cNvSpPr>
            <a:spLocks noGrp="1"/>
          </p:cNvSpPr>
          <p:nvPr>
            <p:ph type="ftr" sz="quarter" idx="11"/>
          </p:nvPr>
        </p:nvSpPr>
        <p:spPr/>
        <p:txBody>
          <a:bodyPr/>
          <a:lstStyle/>
          <a:p>
            <a:endParaRPr lang="ar-IQ"/>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1B4FC7CC-D0CD-4AA0-A90A-CAB369774D34}" type="slidenum">
              <a:rPr lang="ar-IQ" smtClean="0"/>
              <a:t>‹#›</a:t>
            </a:fld>
            <a:endParaRPr lang="ar-IQ"/>
          </a:p>
        </p:txBody>
      </p:sp>
    </p:spTree>
    <p:extLst>
      <p:ext uri="{BB962C8B-B14F-4D97-AF65-F5344CB8AC3E}">
        <p14:creationId xmlns:p14="http://schemas.microsoft.com/office/powerpoint/2010/main" val="517753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اقتباس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ar-SA" smtClean="0"/>
              <a:t>انقر لتحرير نمط العنوان الرئيسي</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smtClean="0"/>
              <a:t>تحرير أنماط النص الرئيسي</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تحرير أنماط النص الرئيسي</a:t>
            </a:r>
          </a:p>
        </p:txBody>
      </p:sp>
      <p:sp>
        <p:nvSpPr>
          <p:cNvPr id="4" name="Date Placeholder 3"/>
          <p:cNvSpPr>
            <a:spLocks noGrp="1"/>
          </p:cNvSpPr>
          <p:nvPr>
            <p:ph type="dt" sz="half" idx="10"/>
          </p:nvPr>
        </p:nvSpPr>
        <p:spPr/>
        <p:txBody>
          <a:bodyPr/>
          <a:lstStyle/>
          <a:p>
            <a:fld id="{FDEE94FA-BC67-4CD9-A47B-9CB7C1E4D5AE}" type="datetimeFigureOut">
              <a:rPr lang="ar-IQ" smtClean="0"/>
              <a:t>01/09/1440</a:t>
            </a:fld>
            <a:endParaRPr lang="ar-IQ"/>
          </a:p>
        </p:txBody>
      </p:sp>
      <p:sp>
        <p:nvSpPr>
          <p:cNvPr id="5" name="Footer Placeholder 4"/>
          <p:cNvSpPr>
            <a:spLocks noGrp="1"/>
          </p:cNvSpPr>
          <p:nvPr>
            <p:ph type="ftr" sz="quarter" idx="11"/>
          </p:nvPr>
        </p:nvSpPr>
        <p:spPr/>
        <p:txBody>
          <a:bodyPr/>
          <a:lstStyle/>
          <a:p>
            <a:endParaRPr lang="ar-IQ"/>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1B4FC7CC-D0CD-4AA0-A90A-CAB369774D34}" type="slidenum">
              <a:rPr lang="ar-IQ" smtClean="0"/>
              <a:t>‹#›</a:t>
            </a:fld>
            <a:endParaRPr lang="ar-IQ"/>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67203710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بطاقة اسم">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ar-SA" smtClean="0"/>
              <a:t>انقر لتحرير نمط العنوان الرئيسي</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ar-SA" smtClean="0"/>
              <a:t>تحرير أنماط النص الرئيسي</a:t>
            </a:r>
          </a:p>
        </p:txBody>
      </p:sp>
      <p:sp>
        <p:nvSpPr>
          <p:cNvPr id="5" name="Date Placeholder 4"/>
          <p:cNvSpPr>
            <a:spLocks noGrp="1"/>
          </p:cNvSpPr>
          <p:nvPr>
            <p:ph type="dt" sz="half" idx="10"/>
          </p:nvPr>
        </p:nvSpPr>
        <p:spPr/>
        <p:txBody>
          <a:bodyPr/>
          <a:lstStyle/>
          <a:p>
            <a:fld id="{FDEE94FA-BC67-4CD9-A47B-9CB7C1E4D5AE}" type="datetimeFigureOut">
              <a:rPr lang="ar-IQ" smtClean="0"/>
              <a:t>01/09/1440</a:t>
            </a:fld>
            <a:endParaRPr lang="ar-IQ"/>
          </a:p>
        </p:txBody>
      </p:sp>
      <p:sp>
        <p:nvSpPr>
          <p:cNvPr id="6" name="Footer Placeholder 5"/>
          <p:cNvSpPr>
            <a:spLocks noGrp="1"/>
          </p:cNvSpPr>
          <p:nvPr>
            <p:ph type="ftr" sz="quarter" idx="11"/>
          </p:nvPr>
        </p:nvSpPr>
        <p:spPr/>
        <p:txBody>
          <a:bodyPr/>
          <a:lstStyle/>
          <a:p>
            <a:endParaRPr lang="ar-IQ"/>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1B4FC7CC-D0CD-4AA0-A90A-CAB369774D34}" type="slidenum">
              <a:rPr lang="ar-IQ" smtClean="0"/>
              <a:t>‹#›</a:t>
            </a:fld>
            <a:endParaRPr lang="ar-IQ"/>
          </a:p>
        </p:txBody>
      </p:sp>
    </p:spTree>
    <p:extLst>
      <p:ext uri="{BB962C8B-B14F-4D97-AF65-F5344CB8AC3E}">
        <p14:creationId xmlns:p14="http://schemas.microsoft.com/office/powerpoint/2010/main" val="189302288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بطاقة اسم ذات اقتباس">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ar-SA" smtClean="0"/>
              <a:t>انقر لتحرير نمط العنوان الرئيسي</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smtClean="0"/>
              <a:t>تحرير أنماط النص الرئيسي</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ar-SA" smtClean="0"/>
              <a:t>تحرير أنماط النص الرئيسي</a:t>
            </a:r>
          </a:p>
        </p:txBody>
      </p:sp>
      <p:sp>
        <p:nvSpPr>
          <p:cNvPr id="5" name="Date Placeholder 4"/>
          <p:cNvSpPr>
            <a:spLocks noGrp="1"/>
          </p:cNvSpPr>
          <p:nvPr>
            <p:ph type="dt" sz="half" idx="10"/>
          </p:nvPr>
        </p:nvSpPr>
        <p:spPr/>
        <p:txBody>
          <a:bodyPr/>
          <a:lstStyle/>
          <a:p>
            <a:fld id="{FDEE94FA-BC67-4CD9-A47B-9CB7C1E4D5AE}" type="datetimeFigureOut">
              <a:rPr lang="ar-IQ" smtClean="0"/>
              <a:t>01/09/1440</a:t>
            </a:fld>
            <a:endParaRPr lang="ar-IQ"/>
          </a:p>
        </p:txBody>
      </p:sp>
      <p:sp>
        <p:nvSpPr>
          <p:cNvPr id="6" name="Footer Placeholder 5"/>
          <p:cNvSpPr>
            <a:spLocks noGrp="1"/>
          </p:cNvSpPr>
          <p:nvPr>
            <p:ph type="ftr" sz="quarter" idx="11"/>
          </p:nvPr>
        </p:nvSpPr>
        <p:spPr/>
        <p:txBody>
          <a:bodyPr/>
          <a:lstStyle/>
          <a:p>
            <a:endParaRPr lang="ar-IQ"/>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1B4FC7CC-D0CD-4AA0-A90A-CAB369774D34}" type="slidenum">
              <a:rPr lang="ar-IQ" smtClean="0"/>
              <a:t>‹#›</a:t>
            </a:fld>
            <a:endParaRPr lang="ar-IQ"/>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06860906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صواب أو خطأ">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ar-SA" smtClean="0"/>
              <a:t>انقر لتحرير نمط العنوان الرئيسي</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smtClean="0"/>
              <a:t>تحرير أنماط النص الرئيسي</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ar-SA" smtClean="0"/>
              <a:t>تحرير أنماط النص الرئيسي</a:t>
            </a:r>
          </a:p>
        </p:txBody>
      </p:sp>
      <p:sp>
        <p:nvSpPr>
          <p:cNvPr id="5" name="Date Placeholder 4"/>
          <p:cNvSpPr>
            <a:spLocks noGrp="1"/>
          </p:cNvSpPr>
          <p:nvPr>
            <p:ph type="dt" sz="half" idx="10"/>
          </p:nvPr>
        </p:nvSpPr>
        <p:spPr/>
        <p:txBody>
          <a:bodyPr/>
          <a:lstStyle/>
          <a:p>
            <a:fld id="{FDEE94FA-BC67-4CD9-A47B-9CB7C1E4D5AE}" type="datetimeFigureOut">
              <a:rPr lang="ar-IQ" smtClean="0"/>
              <a:t>01/09/1440</a:t>
            </a:fld>
            <a:endParaRPr lang="ar-IQ"/>
          </a:p>
        </p:txBody>
      </p:sp>
      <p:sp>
        <p:nvSpPr>
          <p:cNvPr id="6" name="Footer Placeholder 5"/>
          <p:cNvSpPr>
            <a:spLocks noGrp="1"/>
          </p:cNvSpPr>
          <p:nvPr>
            <p:ph type="ftr" sz="quarter" idx="11"/>
          </p:nvPr>
        </p:nvSpPr>
        <p:spPr/>
        <p:txBody>
          <a:bodyPr/>
          <a:lstStyle/>
          <a:p>
            <a:endParaRPr lang="ar-IQ"/>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1B4FC7CC-D0CD-4AA0-A90A-CAB369774D34}" type="slidenum">
              <a:rPr lang="ar-IQ" smtClean="0"/>
              <a:t>‹#›</a:t>
            </a:fld>
            <a:endParaRPr lang="ar-IQ"/>
          </a:p>
        </p:txBody>
      </p:sp>
    </p:spTree>
    <p:extLst>
      <p:ext uri="{BB962C8B-B14F-4D97-AF65-F5344CB8AC3E}">
        <p14:creationId xmlns:p14="http://schemas.microsoft.com/office/powerpoint/2010/main" val="224983387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p:txBody>
          <a:bodyPr vert="eaVert" anchor="t"/>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FDEE94FA-BC67-4CD9-A47B-9CB7C1E4D5AE}" type="datetimeFigureOut">
              <a:rPr lang="ar-IQ" smtClean="0"/>
              <a:t>01/09/1440</a:t>
            </a:fld>
            <a:endParaRPr lang="ar-IQ"/>
          </a:p>
        </p:txBody>
      </p:sp>
      <p:sp>
        <p:nvSpPr>
          <p:cNvPr id="5" name="Footer Placeholder 4"/>
          <p:cNvSpPr>
            <a:spLocks noGrp="1"/>
          </p:cNvSpPr>
          <p:nvPr>
            <p:ph type="ftr" sz="quarter" idx="11"/>
          </p:nvPr>
        </p:nvSpPr>
        <p:spPr/>
        <p:txBody>
          <a:bodyPr/>
          <a:lstStyle/>
          <a:p>
            <a:endParaRPr lang="ar-IQ"/>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1B4FC7CC-D0CD-4AA0-A90A-CAB369774D34}" type="slidenum">
              <a:rPr lang="ar-IQ" smtClean="0"/>
              <a:t>‹#›</a:t>
            </a:fld>
            <a:endParaRPr lang="ar-IQ"/>
          </a:p>
        </p:txBody>
      </p:sp>
    </p:spTree>
    <p:extLst>
      <p:ext uri="{BB962C8B-B14F-4D97-AF65-F5344CB8AC3E}">
        <p14:creationId xmlns:p14="http://schemas.microsoft.com/office/powerpoint/2010/main" val="397211073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FDEE94FA-BC67-4CD9-A47B-9CB7C1E4D5AE}" type="datetimeFigureOut">
              <a:rPr lang="ar-IQ" smtClean="0"/>
              <a:t>01/09/1440</a:t>
            </a:fld>
            <a:endParaRPr lang="ar-IQ"/>
          </a:p>
        </p:txBody>
      </p:sp>
      <p:sp>
        <p:nvSpPr>
          <p:cNvPr id="5" name="Footer Placeholder 4"/>
          <p:cNvSpPr>
            <a:spLocks noGrp="1"/>
          </p:cNvSpPr>
          <p:nvPr>
            <p:ph type="ftr" sz="quarter" idx="11"/>
          </p:nvPr>
        </p:nvSpPr>
        <p:spPr/>
        <p:txBody>
          <a:bodyPr/>
          <a:lstStyle/>
          <a:p>
            <a:endParaRPr lang="ar-IQ"/>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1B4FC7CC-D0CD-4AA0-A90A-CAB369774D34}" type="slidenum">
              <a:rPr lang="ar-IQ" smtClean="0"/>
              <a:t>‹#›</a:t>
            </a:fld>
            <a:endParaRPr lang="ar-IQ"/>
          </a:p>
        </p:txBody>
      </p:sp>
    </p:spTree>
    <p:extLst>
      <p:ext uri="{BB962C8B-B14F-4D97-AF65-F5344CB8AC3E}">
        <p14:creationId xmlns:p14="http://schemas.microsoft.com/office/powerpoint/2010/main" val="19932616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ar-SA" smtClean="0"/>
              <a:t>انقر لتحرير نمط العنوان الرئيسي</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FDEE94FA-BC67-4CD9-A47B-9CB7C1E4D5AE}" type="datetimeFigureOut">
              <a:rPr lang="ar-IQ" smtClean="0"/>
              <a:t>01/09/1440</a:t>
            </a:fld>
            <a:endParaRPr lang="ar-IQ"/>
          </a:p>
        </p:txBody>
      </p:sp>
      <p:sp>
        <p:nvSpPr>
          <p:cNvPr id="5" name="Footer Placeholder 4"/>
          <p:cNvSpPr>
            <a:spLocks noGrp="1"/>
          </p:cNvSpPr>
          <p:nvPr>
            <p:ph type="ftr" sz="quarter" idx="11"/>
          </p:nvPr>
        </p:nvSpPr>
        <p:spPr/>
        <p:txBody>
          <a:bodyPr/>
          <a:lstStyle/>
          <a:p>
            <a:endParaRPr lang="ar-IQ"/>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1B4FC7CC-D0CD-4AA0-A90A-CAB369774D34}" type="slidenum">
              <a:rPr lang="ar-IQ" smtClean="0"/>
              <a:t>‹#›</a:t>
            </a:fld>
            <a:endParaRPr lang="ar-IQ"/>
          </a:p>
        </p:txBody>
      </p:sp>
    </p:spTree>
    <p:extLst>
      <p:ext uri="{BB962C8B-B14F-4D97-AF65-F5344CB8AC3E}">
        <p14:creationId xmlns:p14="http://schemas.microsoft.com/office/powerpoint/2010/main" val="15156531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تحرير أنماط النص الرئيسي</a:t>
            </a:r>
          </a:p>
        </p:txBody>
      </p:sp>
      <p:sp>
        <p:nvSpPr>
          <p:cNvPr id="4" name="Date Placeholder 3"/>
          <p:cNvSpPr>
            <a:spLocks noGrp="1"/>
          </p:cNvSpPr>
          <p:nvPr>
            <p:ph type="dt" sz="half" idx="10"/>
          </p:nvPr>
        </p:nvSpPr>
        <p:spPr/>
        <p:txBody>
          <a:bodyPr/>
          <a:lstStyle/>
          <a:p>
            <a:fld id="{FDEE94FA-BC67-4CD9-A47B-9CB7C1E4D5AE}" type="datetimeFigureOut">
              <a:rPr lang="ar-IQ" smtClean="0"/>
              <a:t>01/09/1440</a:t>
            </a:fld>
            <a:endParaRPr lang="ar-IQ"/>
          </a:p>
        </p:txBody>
      </p:sp>
      <p:sp>
        <p:nvSpPr>
          <p:cNvPr id="5" name="Footer Placeholder 4"/>
          <p:cNvSpPr>
            <a:spLocks noGrp="1"/>
          </p:cNvSpPr>
          <p:nvPr>
            <p:ph type="ftr" sz="quarter" idx="11"/>
          </p:nvPr>
        </p:nvSpPr>
        <p:spPr/>
        <p:txBody>
          <a:bodyPr/>
          <a:lstStyle/>
          <a:p>
            <a:endParaRPr lang="ar-IQ"/>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1B4FC7CC-D0CD-4AA0-A90A-CAB369774D34}" type="slidenum">
              <a:rPr lang="ar-IQ" smtClean="0"/>
              <a:t>‹#›</a:t>
            </a:fld>
            <a:endParaRPr lang="ar-IQ"/>
          </a:p>
        </p:txBody>
      </p:sp>
    </p:spTree>
    <p:extLst>
      <p:ext uri="{BB962C8B-B14F-4D97-AF65-F5344CB8AC3E}">
        <p14:creationId xmlns:p14="http://schemas.microsoft.com/office/powerpoint/2010/main" val="35603804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ar-SA" smtClean="0"/>
              <a:t>انقر لتحرير نمط العنوان الرئيسي</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Date Placeholder 4"/>
          <p:cNvSpPr>
            <a:spLocks noGrp="1"/>
          </p:cNvSpPr>
          <p:nvPr>
            <p:ph type="dt" sz="half" idx="10"/>
          </p:nvPr>
        </p:nvSpPr>
        <p:spPr/>
        <p:txBody>
          <a:bodyPr/>
          <a:lstStyle/>
          <a:p>
            <a:fld id="{FDEE94FA-BC67-4CD9-A47B-9CB7C1E4D5AE}" type="datetimeFigureOut">
              <a:rPr lang="ar-IQ" smtClean="0"/>
              <a:t>01/09/1440</a:t>
            </a:fld>
            <a:endParaRPr lang="ar-IQ"/>
          </a:p>
        </p:txBody>
      </p:sp>
      <p:sp>
        <p:nvSpPr>
          <p:cNvPr id="6" name="Footer Placeholder 5"/>
          <p:cNvSpPr>
            <a:spLocks noGrp="1"/>
          </p:cNvSpPr>
          <p:nvPr>
            <p:ph type="ftr" sz="quarter" idx="11"/>
          </p:nvPr>
        </p:nvSpPr>
        <p:spPr/>
        <p:txBody>
          <a:bodyPr/>
          <a:lstStyle/>
          <a:p>
            <a:endParaRPr lang="ar-IQ"/>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1B4FC7CC-D0CD-4AA0-A90A-CAB369774D34}" type="slidenum">
              <a:rPr lang="ar-IQ" smtClean="0"/>
              <a:t>‹#›</a:t>
            </a:fld>
            <a:endParaRPr lang="ar-IQ"/>
          </a:p>
        </p:txBody>
      </p:sp>
    </p:spTree>
    <p:extLst>
      <p:ext uri="{BB962C8B-B14F-4D97-AF65-F5344CB8AC3E}">
        <p14:creationId xmlns:p14="http://schemas.microsoft.com/office/powerpoint/2010/main" val="37515706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تحرير أنماط النص الرئيسي</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تحرير أنماط النص الرئيسي</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FDEE94FA-BC67-4CD9-A47B-9CB7C1E4D5AE}" type="datetimeFigureOut">
              <a:rPr lang="ar-IQ" smtClean="0"/>
              <a:t>01/09/1440</a:t>
            </a:fld>
            <a:endParaRPr lang="ar-IQ"/>
          </a:p>
        </p:txBody>
      </p:sp>
      <p:sp>
        <p:nvSpPr>
          <p:cNvPr id="8" name="Footer Placeholder 7"/>
          <p:cNvSpPr>
            <a:spLocks noGrp="1"/>
          </p:cNvSpPr>
          <p:nvPr>
            <p:ph type="ftr" sz="quarter" idx="11"/>
          </p:nvPr>
        </p:nvSpPr>
        <p:spPr/>
        <p:txBody>
          <a:bodyPr/>
          <a:lstStyle/>
          <a:p>
            <a:endParaRPr lang="ar-IQ"/>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1B4FC7CC-D0CD-4AA0-A90A-CAB369774D34}" type="slidenum">
              <a:rPr lang="ar-IQ" smtClean="0"/>
              <a:t>‹#›</a:t>
            </a:fld>
            <a:endParaRPr lang="ar-IQ"/>
          </a:p>
        </p:txBody>
      </p:sp>
    </p:spTree>
    <p:extLst>
      <p:ext uri="{BB962C8B-B14F-4D97-AF65-F5344CB8AC3E}">
        <p14:creationId xmlns:p14="http://schemas.microsoft.com/office/powerpoint/2010/main" val="36341114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Date Placeholder 2"/>
          <p:cNvSpPr>
            <a:spLocks noGrp="1"/>
          </p:cNvSpPr>
          <p:nvPr>
            <p:ph type="dt" sz="half" idx="10"/>
          </p:nvPr>
        </p:nvSpPr>
        <p:spPr/>
        <p:txBody>
          <a:bodyPr/>
          <a:lstStyle/>
          <a:p>
            <a:fld id="{FDEE94FA-BC67-4CD9-A47B-9CB7C1E4D5AE}" type="datetimeFigureOut">
              <a:rPr lang="ar-IQ" smtClean="0"/>
              <a:t>01/09/1440</a:t>
            </a:fld>
            <a:endParaRPr lang="ar-IQ"/>
          </a:p>
        </p:txBody>
      </p:sp>
      <p:sp>
        <p:nvSpPr>
          <p:cNvPr id="4" name="Footer Placeholder 3"/>
          <p:cNvSpPr>
            <a:spLocks noGrp="1"/>
          </p:cNvSpPr>
          <p:nvPr>
            <p:ph type="ftr" sz="quarter" idx="11"/>
          </p:nvPr>
        </p:nvSpPr>
        <p:spPr/>
        <p:txBody>
          <a:bodyPr/>
          <a:lstStyle/>
          <a:p>
            <a:endParaRPr lang="ar-IQ"/>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1B4FC7CC-D0CD-4AA0-A90A-CAB369774D34}" type="slidenum">
              <a:rPr lang="ar-IQ" smtClean="0"/>
              <a:t>‹#›</a:t>
            </a:fld>
            <a:endParaRPr lang="ar-IQ"/>
          </a:p>
        </p:txBody>
      </p:sp>
    </p:spTree>
    <p:extLst>
      <p:ext uri="{BB962C8B-B14F-4D97-AF65-F5344CB8AC3E}">
        <p14:creationId xmlns:p14="http://schemas.microsoft.com/office/powerpoint/2010/main" val="20950102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DEE94FA-BC67-4CD9-A47B-9CB7C1E4D5AE}" type="datetimeFigureOut">
              <a:rPr lang="ar-IQ" smtClean="0"/>
              <a:t>01/09/1440</a:t>
            </a:fld>
            <a:endParaRPr lang="ar-IQ"/>
          </a:p>
        </p:txBody>
      </p:sp>
      <p:sp>
        <p:nvSpPr>
          <p:cNvPr id="3" name="Footer Placeholder 2"/>
          <p:cNvSpPr>
            <a:spLocks noGrp="1"/>
          </p:cNvSpPr>
          <p:nvPr>
            <p:ph type="ftr" sz="quarter" idx="11"/>
          </p:nvPr>
        </p:nvSpPr>
        <p:spPr/>
        <p:txBody>
          <a:bodyPr/>
          <a:lstStyle/>
          <a:p>
            <a:endParaRPr lang="ar-IQ"/>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1B4FC7CC-D0CD-4AA0-A90A-CAB369774D34}" type="slidenum">
              <a:rPr lang="ar-IQ" smtClean="0"/>
              <a:t>‹#›</a:t>
            </a:fld>
            <a:endParaRPr lang="ar-IQ"/>
          </a:p>
        </p:txBody>
      </p:sp>
    </p:spTree>
    <p:extLst>
      <p:ext uri="{BB962C8B-B14F-4D97-AF65-F5344CB8AC3E}">
        <p14:creationId xmlns:p14="http://schemas.microsoft.com/office/powerpoint/2010/main" val="12522271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ar-SA" smtClean="0"/>
              <a:t>انقر لتحرير نمط العنوان الرئيسي</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تحرير أنماط النص الرئيسي</a:t>
            </a:r>
          </a:p>
        </p:txBody>
      </p:sp>
      <p:sp>
        <p:nvSpPr>
          <p:cNvPr id="5" name="Date Placeholder 4"/>
          <p:cNvSpPr>
            <a:spLocks noGrp="1"/>
          </p:cNvSpPr>
          <p:nvPr>
            <p:ph type="dt" sz="half" idx="10"/>
          </p:nvPr>
        </p:nvSpPr>
        <p:spPr/>
        <p:txBody>
          <a:bodyPr/>
          <a:lstStyle/>
          <a:p>
            <a:fld id="{FDEE94FA-BC67-4CD9-A47B-9CB7C1E4D5AE}" type="datetimeFigureOut">
              <a:rPr lang="ar-IQ" smtClean="0"/>
              <a:t>01/09/1440</a:t>
            </a:fld>
            <a:endParaRPr lang="ar-IQ"/>
          </a:p>
        </p:txBody>
      </p:sp>
      <p:sp>
        <p:nvSpPr>
          <p:cNvPr id="6" name="Footer Placeholder 5"/>
          <p:cNvSpPr>
            <a:spLocks noGrp="1"/>
          </p:cNvSpPr>
          <p:nvPr>
            <p:ph type="ftr" sz="quarter" idx="11"/>
          </p:nvPr>
        </p:nvSpPr>
        <p:spPr/>
        <p:txBody>
          <a:bodyPr/>
          <a:lstStyle/>
          <a:p>
            <a:endParaRPr lang="ar-IQ"/>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1B4FC7CC-D0CD-4AA0-A90A-CAB369774D34}" type="slidenum">
              <a:rPr lang="ar-IQ" smtClean="0"/>
              <a:t>‹#›</a:t>
            </a:fld>
            <a:endParaRPr lang="ar-IQ"/>
          </a:p>
        </p:txBody>
      </p:sp>
    </p:spTree>
    <p:extLst>
      <p:ext uri="{BB962C8B-B14F-4D97-AF65-F5344CB8AC3E}">
        <p14:creationId xmlns:p14="http://schemas.microsoft.com/office/powerpoint/2010/main" val="38065030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ar-SA" smtClean="0"/>
              <a:t>انقر لتحرير نمط العنوان الرئيسي</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تحرير أنماط النص الرئيسي</a:t>
            </a:r>
          </a:p>
        </p:txBody>
      </p:sp>
      <p:sp>
        <p:nvSpPr>
          <p:cNvPr id="5" name="Date Placeholder 4"/>
          <p:cNvSpPr>
            <a:spLocks noGrp="1"/>
          </p:cNvSpPr>
          <p:nvPr>
            <p:ph type="dt" sz="half" idx="10"/>
          </p:nvPr>
        </p:nvSpPr>
        <p:spPr/>
        <p:txBody>
          <a:bodyPr/>
          <a:lstStyle/>
          <a:p>
            <a:fld id="{FDEE94FA-BC67-4CD9-A47B-9CB7C1E4D5AE}" type="datetimeFigureOut">
              <a:rPr lang="ar-IQ" smtClean="0"/>
              <a:t>01/09/1440</a:t>
            </a:fld>
            <a:endParaRPr lang="ar-IQ"/>
          </a:p>
        </p:txBody>
      </p:sp>
      <p:sp>
        <p:nvSpPr>
          <p:cNvPr id="6" name="Footer Placeholder 5"/>
          <p:cNvSpPr>
            <a:spLocks noGrp="1"/>
          </p:cNvSpPr>
          <p:nvPr>
            <p:ph type="ftr" sz="quarter" idx="11"/>
          </p:nvPr>
        </p:nvSpPr>
        <p:spPr/>
        <p:txBody>
          <a:bodyPr/>
          <a:lstStyle/>
          <a:p>
            <a:endParaRPr lang="ar-IQ"/>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1B4FC7CC-D0CD-4AA0-A90A-CAB369774D34}" type="slidenum">
              <a:rPr lang="ar-IQ" smtClean="0"/>
              <a:t>‹#›</a:t>
            </a:fld>
            <a:endParaRPr lang="ar-IQ"/>
          </a:p>
        </p:txBody>
      </p:sp>
    </p:spTree>
    <p:extLst>
      <p:ext uri="{BB962C8B-B14F-4D97-AF65-F5344CB8AC3E}">
        <p14:creationId xmlns:p14="http://schemas.microsoft.com/office/powerpoint/2010/main" val="11395616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FDEE94FA-BC67-4CD9-A47B-9CB7C1E4D5AE}" type="datetimeFigureOut">
              <a:rPr lang="ar-IQ" smtClean="0"/>
              <a:t>01/09/1440</a:t>
            </a:fld>
            <a:endParaRPr lang="ar-IQ"/>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ar-IQ"/>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1B4FC7CC-D0CD-4AA0-A90A-CAB369774D34}" type="slidenum">
              <a:rPr lang="ar-IQ" smtClean="0"/>
              <a:t>‹#›</a:t>
            </a:fld>
            <a:endParaRPr lang="ar-IQ"/>
          </a:p>
        </p:txBody>
      </p:sp>
    </p:spTree>
    <p:extLst>
      <p:ext uri="{BB962C8B-B14F-4D97-AF65-F5344CB8AC3E}">
        <p14:creationId xmlns:p14="http://schemas.microsoft.com/office/powerpoint/2010/main" val="1154573569"/>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 id="2147483702" r:id="rId12"/>
    <p:sldLayoutId id="2147483703" r:id="rId13"/>
    <p:sldLayoutId id="2147483704" r:id="rId14"/>
    <p:sldLayoutId id="2147483705" r:id="rId15"/>
    <p:sldLayoutId id="2147483706" r:id="rId16"/>
  </p:sldLayoutIdLst>
  <p:txStyles>
    <p:titleStyle>
      <a:lvl1pPr algn="l" defTabSz="457200" rtl="1" eaLnBrk="1" latinLnBrk="0" hangingPunct="1">
        <a:spcBef>
          <a:spcPct val="0"/>
        </a:spcBef>
        <a:buNone/>
        <a:defRPr sz="3600" kern="1200">
          <a:solidFill>
            <a:schemeClr val="tx1">
              <a:lumMod val="85000"/>
              <a:lumOff val="15000"/>
            </a:schemeClr>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342900" algn="r" defTabSz="457200" rtl="1"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r" defTabSz="457200" rtl="1"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r" defTabSz="457200" rtl="1"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2016007" y="1419367"/>
            <a:ext cx="8915399" cy="3152633"/>
          </a:xfrm>
        </p:spPr>
        <p:txBody>
          <a:bodyPr>
            <a:normAutofit/>
          </a:bodyPr>
          <a:lstStyle/>
          <a:p>
            <a:pPr algn="ctr"/>
            <a:r>
              <a:rPr lang="ar-IQ" sz="3200" b="1" dirty="0">
                <a:solidFill>
                  <a:srgbClr val="FF0000"/>
                </a:solidFill>
              </a:rPr>
              <a:t>محاضرات في إدارة المصارف</a:t>
            </a:r>
            <a:br>
              <a:rPr lang="ar-IQ" sz="3200" b="1" dirty="0">
                <a:solidFill>
                  <a:srgbClr val="FF0000"/>
                </a:solidFill>
              </a:rPr>
            </a:br>
            <a:endParaRPr lang="ar-IQ" sz="3200" b="1" dirty="0" smtClean="0">
              <a:solidFill>
                <a:srgbClr val="FF0000"/>
              </a:solidFill>
            </a:endParaRPr>
          </a:p>
          <a:p>
            <a:pPr algn="ctr"/>
            <a:r>
              <a:rPr lang="ar-IQ" sz="3200" b="1" dirty="0" smtClean="0">
                <a:solidFill>
                  <a:srgbClr val="FF0000"/>
                </a:solidFill>
              </a:rPr>
              <a:t>اعداد التدريسية</a:t>
            </a:r>
          </a:p>
          <a:p>
            <a:pPr algn="ctr"/>
            <a:r>
              <a:rPr lang="ar-IQ" sz="3200" b="1" dirty="0" smtClean="0">
                <a:solidFill>
                  <a:srgbClr val="FF0000"/>
                </a:solidFill>
              </a:rPr>
              <a:t>م. نبراس جاسم كاظم</a:t>
            </a:r>
            <a:endParaRPr lang="ar-IQ" sz="3200" b="1" dirty="0">
              <a:solidFill>
                <a:srgbClr val="FF0000"/>
              </a:solidFill>
            </a:endParaRPr>
          </a:p>
        </p:txBody>
      </p:sp>
    </p:spTree>
    <p:extLst>
      <p:ext uri="{BB962C8B-B14F-4D97-AF65-F5344CB8AC3E}">
        <p14:creationId xmlns:p14="http://schemas.microsoft.com/office/powerpoint/2010/main" val="24792606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23582" y="423081"/>
            <a:ext cx="10481030" cy="5991367"/>
          </a:xfrm>
        </p:spPr>
        <p:txBody>
          <a:bodyPr>
            <a:normAutofit/>
          </a:bodyPr>
          <a:lstStyle/>
          <a:p>
            <a:r>
              <a:rPr lang="ar-IQ" b="1" dirty="0"/>
              <a:t>الفصل التاسع</a:t>
            </a:r>
            <a:endParaRPr lang="en-US" dirty="0"/>
          </a:p>
          <a:p>
            <a:r>
              <a:rPr lang="ar-IQ" b="1" dirty="0"/>
              <a:t>تحليل ربحية المصرف</a:t>
            </a:r>
            <a:endParaRPr lang="en-US" dirty="0"/>
          </a:p>
          <a:p>
            <a:r>
              <a:rPr lang="en-US" b="1" dirty="0"/>
              <a:t> </a:t>
            </a:r>
            <a:r>
              <a:rPr lang="ar-IQ" b="1" dirty="0"/>
              <a:t>اولا : مفهوم الربح </a:t>
            </a:r>
            <a:r>
              <a:rPr lang="en-US" b="1" dirty="0"/>
              <a:t>Profit Concept  </a:t>
            </a:r>
            <a:endParaRPr lang="en-US" dirty="0"/>
          </a:p>
          <a:p>
            <a:pPr algn="just"/>
            <a:r>
              <a:rPr lang="ar-SA" dirty="0"/>
              <a:t>للربح مفهوم محاسبي وآخر اقتصادي , فمن الناحية المحاسبية هو عبارة عن زيادة الإيرادات الكلية على التكاليف الكلية خلال مدة معينة , أي انه الفرق بين قيمة العوائد المتحققة وبين كلفتها ويمكن توضيح ذلك وفق المعادلة الآتية</a:t>
            </a:r>
            <a:r>
              <a:rPr lang="ar-SA" dirty="0" smtClean="0"/>
              <a:t>:</a:t>
            </a:r>
            <a:endParaRPr lang="en-US" dirty="0"/>
          </a:p>
          <a:p>
            <a:pPr rtl="0"/>
            <a:r>
              <a:rPr lang="en-US" dirty="0"/>
              <a:t>       P= TR-TC……….(1)</a:t>
            </a:r>
          </a:p>
          <a:p>
            <a:r>
              <a:rPr lang="ar-IQ" dirty="0"/>
              <a:t>حيث ان :</a:t>
            </a:r>
            <a:endParaRPr lang="en-US" dirty="0"/>
          </a:p>
          <a:p>
            <a:r>
              <a:rPr lang="en-US" dirty="0"/>
              <a:t>P</a:t>
            </a:r>
            <a:r>
              <a:rPr lang="ar-IQ" dirty="0"/>
              <a:t>: تمثل الربح المحاسبي.</a:t>
            </a:r>
            <a:endParaRPr lang="en-US" dirty="0"/>
          </a:p>
          <a:p>
            <a:r>
              <a:rPr lang="en-US" dirty="0"/>
              <a:t>TR</a:t>
            </a:r>
            <a:r>
              <a:rPr lang="ar-IQ" dirty="0"/>
              <a:t>: تمثل الإيراد الكلي .</a:t>
            </a:r>
            <a:endParaRPr lang="en-US" dirty="0"/>
          </a:p>
          <a:p>
            <a:r>
              <a:rPr lang="en-US" dirty="0"/>
              <a:t>TC</a:t>
            </a:r>
            <a:r>
              <a:rPr lang="ar-IQ" dirty="0"/>
              <a:t> : تمثل التكاليف الكلية.</a:t>
            </a:r>
            <a:endParaRPr lang="en-US" dirty="0"/>
          </a:p>
          <a:p>
            <a:pPr marL="0" indent="0" algn="just">
              <a:buNone/>
            </a:pPr>
            <a:r>
              <a:rPr lang="ar-IQ" dirty="0"/>
              <a:t>أما من الناحية الاقتصادية فالربح : هو عبارة عن الزيادة في الثروة والتي تتضمن زيادة الايرادات المتحققة عن تكاليفها مضاف أليها تكاليف الفرص البديلة , ويعرف كذلك بأنه عبارة عن زيادة الايرادات الكلية على التكاليف الكلية (التكاليف الظاهرة والتكاليف الضمنية</a:t>
            </a:r>
            <a:r>
              <a:rPr lang="ar-IQ" dirty="0" smtClean="0"/>
              <a:t>).</a:t>
            </a:r>
          </a:p>
          <a:p>
            <a:pPr marL="0" indent="0" algn="just">
              <a:buNone/>
            </a:pPr>
            <a:endParaRPr lang="ar-IQ" dirty="0"/>
          </a:p>
        </p:txBody>
      </p:sp>
    </p:spTree>
    <p:extLst>
      <p:ext uri="{BB962C8B-B14F-4D97-AF65-F5344CB8AC3E}">
        <p14:creationId xmlns:p14="http://schemas.microsoft.com/office/powerpoint/2010/main" val="35511984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296537" y="191069"/>
            <a:ext cx="10208075" cy="5720153"/>
          </a:xfrm>
        </p:spPr>
        <p:txBody>
          <a:bodyPr/>
          <a:lstStyle/>
          <a:p>
            <a:r>
              <a:rPr lang="ar-SA" b="1" dirty="0" smtClean="0"/>
              <a:t>العوامل </a:t>
            </a:r>
            <a:r>
              <a:rPr lang="ar-SA" b="1" dirty="0"/>
              <a:t>المؤثرة في ربحية المصرف</a:t>
            </a:r>
            <a:endParaRPr lang="en-US" dirty="0"/>
          </a:p>
          <a:p>
            <a:pPr marL="0" indent="0" algn="just">
              <a:buNone/>
            </a:pPr>
            <a:r>
              <a:rPr lang="ar-IQ" dirty="0"/>
              <a:t>هناك بعض السياسات التي تتبعها المصارف وتلتزم بها للمحافظة على بقائها واستمرارها وهي تؤثر بشكل أو بأخر في مقدار الربحية التي يحققها ومن أهمها</a:t>
            </a:r>
            <a:r>
              <a:rPr lang="ar-IQ" dirty="0" smtClean="0"/>
              <a:t>:</a:t>
            </a:r>
          </a:p>
          <a:p>
            <a:pPr lvl="2"/>
            <a:r>
              <a:rPr lang="ar-IQ" sz="1600" b="1" dirty="0"/>
              <a:t>رغبة المصرف في تدعيم مركزه المالي وذلك عن طريق تدعيم الاحتياطيات الحرة والمخصصات التي تواجه مخاطر معينة. </a:t>
            </a:r>
            <a:endParaRPr lang="en-US" sz="1200" b="1" dirty="0"/>
          </a:p>
          <a:p>
            <a:pPr lvl="2"/>
            <a:r>
              <a:rPr lang="ar-IQ" sz="1600" b="1" dirty="0"/>
              <a:t>التزام المصارف جانب الأمان في اتخاذ قراراته التمويلية .</a:t>
            </a:r>
            <a:endParaRPr lang="en-US" sz="1200" b="1" dirty="0"/>
          </a:p>
          <a:p>
            <a:pPr lvl="2"/>
            <a:r>
              <a:rPr lang="ar-IQ" sz="1600" b="1" dirty="0"/>
              <a:t>تغيرات أسعار الفائدة وهي من أهم العناصر التي تتحكم في حجم أرباح المصرف ولا يمكن فصلها عن قرار التمويل , إذ أنها تعد جزءاً من هذا القرار وقد ازدادت أهمية هذا العنصر في </a:t>
            </a:r>
            <a:r>
              <a:rPr lang="ar-IQ" sz="1600" b="1" dirty="0" err="1"/>
              <a:t>الاوانة</a:t>
            </a:r>
            <a:r>
              <a:rPr lang="ar-IQ" sz="1600" b="1" dirty="0"/>
              <a:t> الأخيرة نتيجة التقلبات السعرية في أسعار الفائدة.</a:t>
            </a:r>
            <a:endParaRPr lang="en-US" sz="1200" b="1" dirty="0"/>
          </a:p>
          <a:p>
            <a:pPr lvl="2"/>
            <a:r>
              <a:rPr lang="ar-IQ" sz="1600" b="1" dirty="0"/>
              <a:t>رغبة المصرف في توفير السيولة في موجوداتها وهذا يشكل أحدى المردودات السلبية لربحية المصرف وذلك لتقاطع الربحية مع السيولة .</a:t>
            </a:r>
            <a:endParaRPr lang="en-US" sz="1200" b="1" dirty="0"/>
          </a:p>
          <a:p>
            <a:pPr lvl="2"/>
            <a:r>
              <a:rPr lang="ar-IQ" sz="1600" b="1" dirty="0"/>
              <a:t>رغبة المصرف في تقليل المخاطر الناتجة عن سحب الودائع ورغبتها في زيادة موارد المصرف , بحيث تضمن استمرارها في مزاولة نشاطاتها وليس ثمة شك في ان اطمئنان المودعين على ودائهم تعد نتيجة حتمية لتدعيم المركز المالي للمصرف. </a:t>
            </a:r>
            <a:endParaRPr lang="en-US" sz="1200" b="1" dirty="0"/>
          </a:p>
          <a:p>
            <a:pPr lvl="2"/>
            <a:r>
              <a:rPr lang="ar-IQ" sz="1600" b="1" dirty="0"/>
              <a:t>رغبة المصرف في </a:t>
            </a:r>
            <a:r>
              <a:rPr lang="ar-IQ" sz="1600" b="1" dirty="0" err="1"/>
              <a:t>أبقاء</a:t>
            </a:r>
            <a:r>
              <a:rPr lang="ar-IQ" sz="1600" b="1" dirty="0"/>
              <a:t> علاقة وطيدة مع الزبائن من خلال منحهم تسهيلات كبيرة تؤدي الى التأثير في أرباح المصرف.</a:t>
            </a:r>
            <a:endParaRPr lang="en-US" sz="1200" b="1" dirty="0"/>
          </a:p>
          <a:p>
            <a:pPr lvl="2"/>
            <a:r>
              <a:rPr lang="ar-IQ" sz="1600" b="1" dirty="0"/>
              <a:t>سياسة المصرف في عدم دخول منافسين جدد فيعمل على تقديم الخدمات بأقل الأسعار .</a:t>
            </a:r>
            <a:endParaRPr lang="en-US" sz="1200" b="1" dirty="0"/>
          </a:p>
          <a:p>
            <a:pPr marL="0" indent="0">
              <a:buNone/>
            </a:pPr>
            <a:endParaRPr lang="en-US" dirty="0"/>
          </a:p>
          <a:p>
            <a:endParaRPr lang="ar-IQ" dirty="0"/>
          </a:p>
        </p:txBody>
      </p:sp>
    </p:spTree>
    <p:extLst>
      <p:ext uri="{BB962C8B-B14F-4D97-AF65-F5344CB8AC3E}">
        <p14:creationId xmlns:p14="http://schemas.microsoft.com/office/powerpoint/2010/main" val="36716695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501254" y="259307"/>
            <a:ext cx="10057949" cy="5665562"/>
          </a:xfrm>
        </p:spPr>
        <p:txBody>
          <a:bodyPr/>
          <a:lstStyle/>
          <a:p>
            <a:r>
              <a:rPr lang="ar-IQ" b="1" dirty="0"/>
              <a:t>ثالثا : مؤشرات تحليل الربحية </a:t>
            </a:r>
            <a:endParaRPr lang="ar-IQ" b="1" dirty="0" smtClean="0"/>
          </a:p>
          <a:p>
            <a:pPr marL="0" indent="0" algn="just">
              <a:buNone/>
            </a:pPr>
            <a:r>
              <a:rPr lang="ar-SA" dirty="0"/>
              <a:t>يُعد الربح من المؤشرات الاقتصادية والمالية الهامة المستخدمة في تقييم أداء المصارف، إذ ان خلق الثروة للمالكين يعـد هدفاً أساسيا لتواجد تلك المصارف، وتُقـدم نسب الربحية صورة عن درجة النجاح في تحقيق هذا الغرض وهـي تعبر عن الأرباح المتحققة أو (أرقام تدل على الربح) قياساً الى الأرقام الأساسية الأخرى في الكشوفات المالية أو بالنسبة الى بعض موارد المصارف</a:t>
            </a:r>
            <a:r>
              <a:rPr lang="ar-SA" baseline="30000" dirty="0"/>
              <a:t> </a:t>
            </a:r>
            <a:r>
              <a:rPr lang="ar-SA" dirty="0"/>
              <a:t>، وتركز نسبة الربحية على تقدير عائد المصارف الفعلي أو المحتمل بخلاف نسب السيولة التي تركز أكثر على تقدير المخاطر فالأولى توضح الأداء المالي لأي مصرف وما حققه فعلاً </a:t>
            </a:r>
            <a:r>
              <a:rPr lang="ar-IQ" dirty="0" smtClean="0"/>
              <a:t>.</a:t>
            </a:r>
          </a:p>
          <a:p>
            <a:pPr marL="0" indent="0" algn="just">
              <a:buNone/>
            </a:pPr>
            <a:r>
              <a:rPr lang="ar-SA" dirty="0"/>
              <a:t>وفيما يأتي بعض النسب التي تستخدم في تحليل ربحية المصارف كما موضحة بالاتي:</a:t>
            </a:r>
            <a:endParaRPr lang="en-US" dirty="0"/>
          </a:p>
          <a:p>
            <a:pPr marL="0" lvl="0" indent="0" algn="just">
              <a:buNone/>
            </a:pPr>
            <a:r>
              <a:rPr lang="ar-IQ" b="1" dirty="0" smtClean="0"/>
              <a:t>1- معدل </a:t>
            </a:r>
            <a:r>
              <a:rPr lang="ar-IQ" b="1" dirty="0"/>
              <a:t>العائد على حقوق الملكية </a:t>
            </a:r>
            <a:r>
              <a:rPr lang="en-US" b="1" dirty="0"/>
              <a:t>Return On Equity </a:t>
            </a:r>
            <a:endParaRPr lang="en-US" dirty="0"/>
          </a:p>
          <a:p>
            <a:pPr marL="0" indent="0" algn="just">
              <a:buNone/>
            </a:pPr>
            <a:r>
              <a:rPr lang="ar-IQ" b="1" dirty="0"/>
              <a:t>2- معدل العائد على الودائع </a:t>
            </a:r>
            <a:r>
              <a:rPr lang="en-US" b="1" dirty="0"/>
              <a:t>Return On Deposits </a:t>
            </a:r>
            <a:endParaRPr lang="en-US" dirty="0"/>
          </a:p>
          <a:p>
            <a:pPr marL="0" indent="0" algn="just">
              <a:buNone/>
            </a:pPr>
            <a:r>
              <a:rPr lang="ar-SA" b="1" dirty="0"/>
              <a:t>3- </a:t>
            </a:r>
            <a:r>
              <a:rPr lang="ar-IQ" b="1" dirty="0"/>
              <a:t>معدل العائد على الأموال المتاحة للتوظيف</a:t>
            </a:r>
            <a:endParaRPr lang="en-US" dirty="0"/>
          </a:p>
          <a:p>
            <a:pPr marL="0" indent="0" algn="just">
              <a:buNone/>
            </a:pPr>
            <a:r>
              <a:rPr lang="ar-SA" b="1" dirty="0"/>
              <a:t>4-معدل العائد على الموارد المتاحة   </a:t>
            </a:r>
            <a:r>
              <a:rPr lang="en-US" b="1" dirty="0"/>
              <a:t>Return On Total Financial</a:t>
            </a:r>
            <a:endParaRPr lang="en-US" dirty="0"/>
          </a:p>
          <a:p>
            <a:pPr marL="0" indent="0" algn="just">
              <a:buNone/>
            </a:pPr>
            <a:endParaRPr lang="en-US" dirty="0"/>
          </a:p>
          <a:p>
            <a:pPr marL="0" indent="0">
              <a:buNone/>
            </a:pPr>
            <a:endParaRPr lang="en-US" dirty="0"/>
          </a:p>
        </p:txBody>
      </p:sp>
    </p:spTree>
    <p:extLst>
      <p:ext uri="{BB962C8B-B14F-4D97-AF65-F5344CB8AC3E}">
        <p14:creationId xmlns:p14="http://schemas.microsoft.com/office/powerpoint/2010/main" val="13434323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514901" y="259307"/>
            <a:ext cx="9989711" cy="5651915"/>
          </a:xfrm>
        </p:spPr>
        <p:txBody>
          <a:bodyPr/>
          <a:lstStyle/>
          <a:p>
            <a:pPr marL="0" indent="0" algn="ctr">
              <a:buNone/>
            </a:pPr>
            <a:endParaRPr lang="en-US" dirty="0" smtClean="0"/>
          </a:p>
          <a:p>
            <a:pPr marL="0" indent="0" algn="ctr">
              <a:buNone/>
            </a:pPr>
            <a:endParaRPr lang="en-US" dirty="0" smtClean="0"/>
          </a:p>
          <a:p>
            <a:pPr marL="0" indent="0" algn="ctr">
              <a:buNone/>
            </a:pPr>
            <a:endParaRPr lang="en-US" dirty="0"/>
          </a:p>
          <a:p>
            <a:pPr marL="0" indent="0" algn="ctr">
              <a:buNone/>
            </a:pPr>
            <a:endParaRPr lang="en-US" dirty="0" smtClean="0"/>
          </a:p>
          <a:p>
            <a:pPr marL="0" indent="0" algn="ctr">
              <a:buNone/>
            </a:pPr>
            <a:endParaRPr lang="en-US" dirty="0"/>
          </a:p>
          <a:p>
            <a:pPr marL="0" indent="0" algn="ctr">
              <a:buNone/>
            </a:pPr>
            <a:r>
              <a:rPr lang="en-US" sz="4400" b="1" dirty="0" smtClean="0">
                <a:solidFill>
                  <a:srgbClr val="FF0000"/>
                </a:solidFill>
              </a:rPr>
              <a:t>Thank </a:t>
            </a:r>
            <a:r>
              <a:rPr lang="en-US" sz="4400" b="1" dirty="0">
                <a:solidFill>
                  <a:srgbClr val="FF0000"/>
                </a:solidFill>
              </a:rPr>
              <a:t>you for your listening</a:t>
            </a:r>
            <a:endParaRPr lang="en-US" sz="4400" b="1" dirty="0" smtClean="0">
              <a:solidFill>
                <a:srgbClr val="FF0000"/>
              </a:solidFill>
            </a:endParaRPr>
          </a:p>
        </p:txBody>
      </p:sp>
    </p:spTree>
    <p:extLst>
      <p:ext uri="{BB962C8B-B14F-4D97-AF65-F5344CB8AC3E}">
        <p14:creationId xmlns:p14="http://schemas.microsoft.com/office/powerpoint/2010/main" val="3748225147"/>
      </p:ext>
    </p:extLst>
  </p:cSld>
  <p:clrMapOvr>
    <a:masterClrMapping/>
  </p:clrMapOvr>
</p:sld>
</file>

<file path=ppt/theme/theme1.xml><?xml version="1.0" encoding="utf-8"?>
<a:theme xmlns:a="http://schemas.openxmlformats.org/drawingml/2006/main" name="ربطة">
  <a:themeElements>
    <a:clrScheme name="ربطة">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ربطة">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ربطة">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123</TotalTime>
  <Words>464</Words>
  <Application>Microsoft Office PowerPoint</Application>
  <PresentationFormat>شاشة عريضة</PresentationFormat>
  <Paragraphs>35</Paragraphs>
  <Slides>5</Slides>
  <Notes>0</Notes>
  <HiddenSlides>0</HiddenSlides>
  <MMClips>0</MMClips>
  <ScaleCrop>false</ScaleCrop>
  <HeadingPairs>
    <vt:vector size="6" baseType="variant">
      <vt:variant>
        <vt:lpstr>الخطوط المستخدمة</vt:lpstr>
      </vt:variant>
      <vt:variant>
        <vt:i4>4</vt:i4>
      </vt:variant>
      <vt:variant>
        <vt:lpstr>نسق</vt:lpstr>
      </vt:variant>
      <vt:variant>
        <vt:i4>1</vt:i4>
      </vt:variant>
      <vt:variant>
        <vt:lpstr>عناوين الشرائح</vt:lpstr>
      </vt:variant>
      <vt:variant>
        <vt:i4>5</vt:i4>
      </vt:variant>
    </vt:vector>
  </HeadingPairs>
  <TitlesOfParts>
    <vt:vector size="10" baseType="lpstr">
      <vt:lpstr>Arial</vt:lpstr>
      <vt:lpstr>Century Gothic</vt:lpstr>
      <vt:lpstr>Tahoma</vt:lpstr>
      <vt:lpstr>Wingdings 3</vt:lpstr>
      <vt:lpstr>ربطة</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Microsoft (C)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Finance and Banking</dc:creator>
  <cp:lastModifiedBy>Finance and Banking</cp:lastModifiedBy>
  <cp:revision>100</cp:revision>
  <dcterms:created xsi:type="dcterms:W3CDTF">2019-05-05T18:42:28Z</dcterms:created>
  <dcterms:modified xsi:type="dcterms:W3CDTF">2019-05-05T20:55:34Z</dcterms:modified>
</cp:coreProperties>
</file>