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0" r:id="rId1"/>
  </p:sldMasterIdLst>
  <p:sldIdLst>
    <p:sldId id="256" r:id="rId2"/>
    <p:sldId id="257" r:id="rId3"/>
    <p:sldId id="261" r:id="rId4"/>
    <p:sldId id="262" r:id="rId5"/>
    <p:sldId id="263" r:id="rId6"/>
    <p:sldId id="264" r:id="rId7"/>
    <p:sldId id="265" r:id="rId8"/>
    <p:sldId id="260" r:id="rId9"/>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70" d="100"/>
          <a:sy n="70" d="100"/>
        </p:scale>
        <p:origin x="71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142719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51775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4FC7CC-D0CD-4AA0-A90A-CAB369774D34}" type="slidenum">
              <a:rPr lang="ar-IQ" smtClean="0"/>
              <a:t>‹#›</a:t>
            </a:fld>
            <a:endParaRPr lang="ar-IQ"/>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720371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8930228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4FC7CC-D0CD-4AA0-A90A-CAB369774D34}" type="slidenum">
              <a:rPr lang="ar-IQ" smtClean="0"/>
              <a:t>‹#›</a:t>
            </a:fld>
            <a:endParaRPr lang="ar-IQ"/>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686090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22498338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39721107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993261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515653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3560380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3751570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DEE94FA-BC67-4CD9-A47B-9CB7C1E4D5AE}" type="datetimeFigureOut">
              <a:rPr lang="ar-IQ" smtClean="0"/>
              <a:t>01/09/1440</a:t>
            </a:fld>
            <a:endParaRPr lang="ar-IQ"/>
          </a:p>
        </p:txBody>
      </p:sp>
      <p:sp>
        <p:nvSpPr>
          <p:cNvPr id="8" name="Footer Placeholder 7"/>
          <p:cNvSpPr>
            <a:spLocks noGrp="1"/>
          </p:cNvSpPr>
          <p:nvPr>
            <p:ph type="ftr" sz="quarter" idx="11"/>
          </p:nvPr>
        </p:nvSpPr>
        <p:spPr/>
        <p:txBody>
          <a:bodyPr/>
          <a:lstStyle/>
          <a:p>
            <a:endParaRPr lang="ar-IQ"/>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3634111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DEE94FA-BC67-4CD9-A47B-9CB7C1E4D5AE}" type="datetimeFigureOut">
              <a:rPr lang="ar-IQ" smtClean="0"/>
              <a:t>01/09/1440</a:t>
            </a:fld>
            <a:endParaRPr lang="ar-IQ"/>
          </a:p>
        </p:txBody>
      </p:sp>
      <p:sp>
        <p:nvSpPr>
          <p:cNvPr id="4" name="Footer Placeholder 3"/>
          <p:cNvSpPr>
            <a:spLocks noGrp="1"/>
          </p:cNvSpPr>
          <p:nvPr>
            <p:ph type="ftr" sz="quarter" idx="11"/>
          </p:nvPr>
        </p:nvSpPr>
        <p:spPr/>
        <p:txBody>
          <a:bodyPr/>
          <a:lstStyle/>
          <a:p>
            <a:endParaRPr lang="ar-IQ"/>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2095010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E94FA-BC67-4CD9-A47B-9CB7C1E4D5AE}" type="datetimeFigureOut">
              <a:rPr lang="ar-IQ" smtClean="0"/>
              <a:t>01/09/1440</a:t>
            </a:fld>
            <a:endParaRPr lang="ar-IQ"/>
          </a:p>
        </p:txBody>
      </p:sp>
      <p:sp>
        <p:nvSpPr>
          <p:cNvPr id="3" name="Footer Placeholder 2"/>
          <p:cNvSpPr>
            <a:spLocks noGrp="1"/>
          </p:cNvSpPr>
          <p:nvPr>
            <p:ph type="ftr" sz="quarter" idx="11"/>
          </p:nvPr>
        </p:nvSpPr>
        <p:spPr/>
        <p:txBody>
          <a:bodyPr/>
          <a:lstStyle/>
          <a:p>
            <a:endParaRPr lang="ar-IQ"/>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252227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3806503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139561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DEE94FA-BC67-4CD9-A47B-9CB7C1E4D5AE}" type="datetimeFigureOut">
              <a:rPr lang="ar-IQ" smtClean="0"/>
              <a:t>01/09/1440</a:t>
            </a:fld>
            <a:endParaRPr lang="ar-IQ"/>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B4FC7CC-D0CD-4AA0-A90A-CAB369774D34}" type="slidenum">
              <a:rPr lang="ar-IQ" smtClean="0"/>
              <a:t>‹#›</a:t>
            </a:fld>
            <a:endParaRPr lang="ar-IQ"/>
          </a:p>
        </p:txBody>
      </p:sp>
    </p:spTree>
    <p:extLst>
      <p:ext uri="{BB962C8B-B14F-4D97-AF65-F5344CB8AC3E}">
        <p14:creationId xmlns:p14="http://schemas.microsoft.com/office/powerpoint/2010/main" val="11545735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_ftn1"/><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016007" y="1419367"/>
            <a:ext cx="8915399" cy="3152633"/>
          </a:xfrm>
        </p:spPr>
        <p:txBody>
          <a:bodyPr>
            <a:normAutofit/>
          </a:bodyPr>
          <a:lstStyle/>
          <a:p>
            <a:pPr algn="ctr"/>
            <a:r>
              <a:rPr lang="ar-IQ" sz="3200" b="1" dirty="0">
                <a:solidFill>
                  <a:srgbClr val="FF0000"/>
                </a:solidFill>
              </a:rPr>
              <a:t>محاضرات في إدارة المصارف</a:t>
            </a:r>
            <a:br>
              <a:rPr lang="ar-IQ" sz="3200" b="1" dirty="0">
                <a:solidFill>
                  <a:srgbClr val="FF0000"/>
                </a:solidFill>
              </a:rPr>
            </a:br>
            <a:endParaRPr lang="ar-IQ" sz="3200" b="1" dirty="0" smtClean="0">
              <a:solidFill>
                <a:srgbClr val="FF0000"/>
              </a:solidFill>
            </a:endParaRPr>
          </a:p>
          <a:p>
            <a:pPr algn="ctr"/>
            <a:r>
              <a:rPr lang="ar-IQ" sz="3200" b="1" dirty="0" smtClean="0">
                <a:solidFill>
                  <a:srgbClr val="FF0000"/>
                </a:solidFill>
              </a:rPr>
              <a:t>اعداد التدريسية</a:t>
            </a:r>
          </a:p>
          <a:p>
            <a:pPr algn="ctr"/>
            <a:r>
              <a:rPr lang="ar-IQ" sz="3200" b="1" dirty="0" smtClean="0">
                <a:solidFill>
                  <a:srgbClr val="FF0000"/>
                </a:solidFill>
              </a:rPr>
              <a:t>م. نبراس جاسم كاظم</a:t>
            </a:r>
            <a:endParaRPr lang="ar-IQ" sz="3200" b="1" dirty="0">
              <a:solidFill>
                <a:srgbClr val="FF0000"/>
              </a:solidFill>
            </a:endParaRPr>
          </a:p>
        </p:txBody>
      </p:sp>
    </p:spTree>
    <p:extLst>
      <p:ext uri="{BB962C8B-B14F-4D97-AF65-F5344CB8AC3E}">
        <p14:creationId xmlns:p14="http://schemas.microsoft.com/office/powerpoint/2010/main" val="2479260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83140" y="423081"/>
            <a:ext cx="9921472" cy="5991367"/>
          </a:xfrm>
        </p:spPr>
        <p:txBody>
          <a:bodyPr>
            <a:normAutofit lnSpcReduction="10000"/>
          </a:bodyPr>
          <a:lstStyle/>
          <a:p>
            <a:r>
              <a:rPr lang="ar-IQ" b="1" dirty="0"/>
              <a:t>الفصل الثاني</a:t>
            </a:r>
            <a:endParaRPr lang="en-US" dirty="0"/>
          </a:p>
          <a:p>
            <a:r>
              <a:rPr lang="ar-IQ" b="1" dirty="0"/>
              <a:t>أنواع المصارف ووظائفها</a:t>
            </a:r>
            <a:endParaRPr lang="en-US" dirty="0"/>
          </a:p>
          <a:p>
            <a:pPr marL="0" indent="0" algn="just">
              <a:buNone/>
            </a:pPr>
            <a:r>
              <a:rPr lang="ar-IQ" dirty="0"/>
              <a:t>منذُ نشوء المصارف في العالم حين كانت بدائية قبل الميلاد وغير متخصصة تقوم </a:t>
            </a:r>
            <a:r>
              <a:rPr lang="ar-IQ" dirty="0" err="1"/>
              <a:t>باعمال</a:t>
            </a:r>
            <a:r>
              <a:rPr lang="ar-IQ" dirty="0"/>
              <a:t> الصيرفة العادية والاقتراض دون الولوج الى اختصاصات معينة تستند على المفاهيم للانشطة الاقتصادية مثل التجارة ،والبناء، والزراعة، والصناعة، والاستثمار. كون تلك المفاهيم للانشطة المختصرة في نشاط واحد هو.... ادارة المال.</a:t>
            </a:r>
            <a:endParaRPr lang="en-US" dirty="0"/>
          </a:p>
          <a:p>
            <a:pPr marL="0" indent="0" algn="just">
              <a:buNone/>
            </a:pPr>
            <a:r>
              <a:rPr lang="ar-IQ" dirty="0"/>
              <a:t>وهنا وبعد دراسة مستفيضة سيتم تناول انواع واختصاصات المصارف في العراق وتم تقسيم المصارف في العالم بحسب انواعها. لكي يتم تدارس الموضوع من جميع جوانبه بالاستناد الى مصادر كثيرة تبحث في انواع المصارف بحسب اختصاصاتها ونشاطاتها واعمالها الى وكالآتي:</a:t>
            </a:r>
            <a:endParaRPr lang="en-US" dirty="0"/>
          </a:p>
          <a:p>
            <a:pPr marL="0" indent="0" algn="just">
              <a:buNone/>
            </a:pPr>
            <a:r>
              <a:rPr lang="ar-IQ" b="1" dirty="0"/>
              <a:t>اولا: المصارف المركزية </a:t>
            </a:r>
            <a:r>
              <a:rPr lang="tr-TR" b="1" dirty="0"/>
              <a:t>	Banks  Central </a:t>
            </a:r>
            <a:endParaRPr lang="en-US" dirty="0"/>
          </a:p>
          <a:p>
            <a:pPr marL="0" indent="0" algn="just">
              <a:buNone/>
            </a:pPr>
            <a:r>
              <a:rPr lang="ar-IQ" dirty="0"/>
              <a:t>وهي المصارف الحكومية ,التي تقوم </a:t>
            </a:r>
            <a:r>
              <a:rPr lang="ar-IQ" dirty="0" err="1"/>
              <a:t>باصدار</a:t>
            </a:r>
            <a:r>
              <a:rPr lang="ar-IQ" dirty="0"/>
              <a:t> النقود الورقية (دون النقدية المعدنية التي تصدرها وزارة المالية حصراً)</a:t>
            </a:r>
            <a:r>
              <a:rPr lang="ar-IQ" b="1" baseline="30000" dirty="0">
                <a:sym typeface="Symbol" panose="05050102010706020507" pitchFamily="18" charset="2"/>
                <a:hlinkClick r:id="rId2" action="ppaction://hlinkfile"/>
              </a:rPr>
              <a:t></a:t>
            </a:r>
            <a:r>
              <a:rPr lang="ar-IQ" dirty="0"/>
              <a:t> .وكذلك التحكم بكمية وحركة وانتقال النقود الوطنية, وكذلك التحكم </a:t>
            </a:r>
            <a:r>
              <a:rPr lang="ar-IQ" dirty="0" err="1"/>
              <a:t>بانشطه</a:t>
            </a:r>
            <a:r>
              <a:rPr lang="ar-IQ" dirty="0"/>
              <a:t> وفعاليات المصارف الوطنية الاخرى. ان انشطة هذه المصارف قد رافقت جميع الدول والحكومات منذ نشوء الدول او الدويلات في فجر التاريخ وكانت شخصية هذه الفعالية مرتبطة برجل الدولة المالي (كوزير المالية في الوقت الحاضر) وقد سميت هذه المؤسسات عادةً( ببيت المال) كما في العصور الاسلامية.</a:t>
            </a:r>
            <a:endParaRPr lang="en-US" dirty="0"/>
          </a:p>
          <a:p>
            <a:pPr marL="0" indent="0" algn="just">
              <a:buNone/>
            </a:pPr>
            <a:r>
              <a:rPr lang="ar-IQ" dirty="0"/>
              <a:t>ثم تطورت انشطة هذه البيوتات المالية لتأخذ تسمية جديدة وهي المصارف المركزية.</a:t>
            </a:r>
            <a:endParaRPr lang="en-US" dirty="0"/>
          </a:p>
          <a:p>
            <a:pPr marL="0" indent="0" algn="just">
              <a:buNone/>
            </a:pPr>
            <a:r>
              <a:rPr lang="ar-SA" dirty="0" smtClean="0"/>
              <a:t>وبناء </a:t>
            </a:r>
            <a:r>
              <a:rPr lang="ar-SA" dirty="0"/>
              <a:t>على المادة رقم(32) من قانون البنك المركزي العراقي رقم(56) لعام 2004 (اصدار العملة) وقد نصت المادة يكون للبنك المركزي العراقي وحده دون غيره الحق في اصدار العملة الورقية النقدية والمعدنية لغرض تداولها في العراق وهذه المادة من القانون اعطت الحق للبنك المركزي العراقي اصدار العملتين الورقية والمعدنية.</a:t>
            </a:r>
            <a:endParaRPr lang="en-US" dirty="0"/>
          </a:p>
          <a:p>
            <a:pPr marL="0" indent="0" algn="just">
              <a:buNone/>
            </a:pPr>
            <a:endParaRPr lang="ar-IQ" dirty="0"/>
          </a:p>
        </p:txBody>
      </p:sp>
    </p:spTree>
    <p:extLst>
      <p:ext uri="{BB962C8B-B14F-4D97-AF65-F5344CB8AC3E}">
        <p14:creationId xmlns:p14="http://schemas.microsoft.com/office/powerpoint/2010/main" val="3551198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82890" y="177421"/>
            <a:ext cx="10221722" cy="6680579"/>
          </a:xfrm>
        </p:spPr>
        <p:txBody>
          <a:bodyPr>
            <a:normAutofit lnSpcReduction="10000"/>
          </a:bodyPr>
          <a:lstStyle/>
          <a:p>
            <a:pPr marL="0" indent="0" algn="just">
              <a:buNone/>
            </a:pPr>
            <a:r>
              <a:rPr lang="ar-IQ" dirty="0"/>
              <a:t>وبالرغم من وجود اتفاق عام تقريباً حول الخصائص العامة والرئيسة للمصارف المركزية التي تميزها عن غيرها من المؤسسات الاقتصادية لا بد من ملاحظة وجود اختلافات مهمة في هياكلها التركيبية وصلاحيتها القانونية في البلدان المختلفة تبعاً للمتغيرات الاتية:</a:t>
            </a:r>
            <a:endParaRPr lang="en-US" dirty="0"/>
          </a:p>
          <a:p>
            <a:pPr marL="0" indent="0">
              <a:buNone/>
            </a:pPr>
            <a:r>
              <a:rPr lang="ar-IQ" b="1" dirty="0"/>
              <a:t>أ</a:t>
            </a:r>
            <a:r>
              <a:rPr lang="ar-IQ" dirty="0"/>
              <a:t>-مرحلة التطور الاقتصادي للقطر وحجم وتنوع موارده المالية.</a:t>
            </a:r>
            <a:endParaRPr lang="en-US" dirty="0"/>
          </a:p>
          <a:p>
            <a:pPr marL="0" indent="0">
              <a:buNone/>
            </a:pPr>
            <a:r>
              <a:rPr lang="ar-IQ" b="1" dirty="0" err="1"/>
              <a:t>ب</a:t>
            </a:r>
            <a:r>
              <a:rPr lang="ar-IQ" dirty="0" err="1"/>
              <a:t>_التنظيم</a:t>
            </a:r>
            <a:r>
              <a:rPr lang="ar-IQ" dirty="0"/>
              <a:t> الهيكلي للائتمان وعمل الصيرفة بشكل عام فيه.</a:t>
            </a:r>
            <a:endParaRPr lang="en-US" dirty="0"/>
          </a:p>
          <a:p>
            <a:pPr marL="0" indent="0">
              <a:buNone/>
            </a:pPr>
            <a:r>
              <a:rPr lang="ar-IQ" b="1" dirty="0" err="1"/>
              <a:t>ج</a:t>
            </a:r>
            <a:r>
              <a:rPr lang="ar-IQ" dirty="0" err="1"/>
              <a:t>_مدى</a:t>
            </a:r>
            <a:r>
              <a:rPr lang="ar-IQ" dirty="0"/>
              <a:t> تطور الاسواق المالية والنقدية في كل بلد</a:t>
            </a:r>
            <a:r>
              <a:rPr lang="ar-IQ" dirty="0" smtClean="0"/>
              <a:t>.</a:t>
            </a:r>
          </a:p>
          <a:p>
            <a:r>
              <a:rPr lang="ar-IQ" b="1" dirty="0"/>
              <a:t>ثانيا: المصارف التجارية </a:t>
            </a:r>
            <a:r>
              <a:rPr lang="tr-TR" b="1" dirty="0"/>
              <a:t>Commercial Banks </a:t>
            </a:r>
            <a:endParaRPr lang="en-US" dirty="0"/>
          </a:p>
          <a:p>
            <a:pPr marL="0" indent="0" algn="just">
              <a:buNone/>
            </a:pPr>
            <a:r>
              <a:rPr lang="ar-IQ" dirty="0"/>
              <a:t>ان هذه المصارف، يمتد تاريخها الى العصور القديمة بمفهوم بدائي حين بدأ الانسان التبادل السلعي اعتماداً على تقييم قيمة السلعة المتبادلة بالسلعة الاخرى وتوازنها واحجامها من بعض الاشخاص ذوي الخبرة التجارية وهذه كانت بداية التعامل بالمصارف التجارية ثم تطورت هذه المفاهيم التجارية في </a:t>
            </a:r>
            <a:r>
              <a:rPr lang="ar-IQ" dirty="0"/>
              <a:t>التبادل السلعي وانشئ على اساسها مؤسسات بدائية للقيام بهذه الاعمال وقد انشئ اول بنك عام 1587 م في البندقية ثم بنك امستردام 1609م .وبعدها بدأت تنتشر المصارف في مختلف انحاء العالم</a:t>
            </a:r>
            <a:r>
              <a:rPr lang="ar-IQ" dirty="0" smtClean="0"/>
              <a:t>.</a:t>
            </a:r>
          </a:p>
          <a:p>
            <a:pPr marL="0" indent="0" algn="just">
              <a:buNone/>
            </a:pPr>
            <a:r>
              <a:rPr lang="ar-IQ" dirty="0"/>
              <a:t>يمكن تعريف المصارف التجارية بناءاً على تلك السمات على </a:t>
            </a:r>
            <a:r>
              <a:rPr lang="ar-IQ" dirty="0" err="1"/>
              <a:t>انها:هي</a:t>
            </a:r>
            <a:r>
              <a:rPr lang="ar-IQ" dirty="0"/>
              <a:t> تلك المؤسسات التي تتيح خدمات مصرفية متنوعة للجمهور دون تمييز، فهي تقدم للمدخرين فرصاً متنوعة لاستثمار مدخراتهم من خلال الودائع التقليدية او شهادات الايداع قصير الاجل وكذلك تتيح فرصا" عديدة للمقترضين من خلال تقديم قروض قصيرة ومتوسطة وطويلة الاجل.</a:t>
            </a:r>
            <a:endParaRPr lang="en-US" dirty="0"/>
          </a:p>
          <a:p>
            <a:pPr marL="0" indent="0" algn="just">
              <a:buNone/>
            </a:pPr>
            <a:r>
              <a:rPr lang="ar-IQ" dirty="0"/>
              <a:t>اما وظائف المصارف التجارية التي تطورت بتطور المجتمعات وحاجاتها الاقتصادية فتقسم الى قسمين : وظائف تقليدية ووظائف حديثة.</a:t>
            </a:r>
            <a:endParaRPr lang="en-US" dirty="0"/>
          </a:p>
          <a:p>
            <a:pPr marL="0" indent="0" algn="just">
              <a:buNone/>
            </a:pPr>
            <a:r>
              <a:rPr lang="ar-IQ" b="1" dirty="0" err="1"/>
              <a:t>أ_الوظائف</a:t>
            </a:r>
            <a:r>
              <a:rPr lang="ar-IQ" b="1" dirty="0"/>
              <a:t> التقليدية </a:t>
            </a:r>
            <a:r>
              <a:rPr lang="tr-TR" b="1" dirty="0"/>
              <a:t>Classical Functions </a:t>
            </a:r>
            <a:endParaRPr lang="en-US" dirty="0"/>
          </a:p>
          <a:p>
            <a:pPr marL="0" indent="0" algn="just">
              <a:buNone/>
            </a:pPr>
            <a:r>
              <a:rPr lang="ar-IQ" b="1" dirty="0"/>
              <a:t>ب-الوظائف الحديثة </a:t>
            </a:r>
            <a:r>
              <a:rPr lang="tr-TR" b="1" dirty="0"/>
              <a:t>Modern Functions </a:t>
            </a:r>
            <a:endParaRPr lang="en-US" dirty="0"/>
          </a:p>
          <a:p>
            <a:pPr marL="0" indent="0" algn="just">
              <a:buNone/>
            </a:pPr>
            <a:endParaRPr lang="en-US" dirty="0"/>
          </a:p>
        </p:txBody>
      </p:sp>
    </p:spTree>
    <p:extLst>
      <p:ext uri="{BB962C8B-B14F-4D97-AF65-F5344CB8AC3E}">
        <p14:creationId xmlns:p14="http://schemas.microsoft.com/office/powerpoint/2010/main" val="1907363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68991" y="218364"/>
            <a:ext cx="10535621" cy="5692858"/>
          </a:xfrm>
        </p:spPr>
        <p:txBody>
          <a:bodyPr/>
          <a:lstStyle/>
          <a:p>
            <a:r>
              <a:rPr lang="ar-IQ" b="1" dirty="0"/>
              <a:t>ثالثا : </a:t>
            </a:r>
            <a:r>
              <a:rPr lang="ar-IQ" b="1" dirty="0" smtClean="0"/>
              <a:t>المصرف </a:t>
            </a:r>
            <a:r>
              <a:rPr lang="ar-IQ" b="1" dirty="0"/>
              <a:t>الصناعي </a:t>
            </a:r>
            <a:r>
              <a:rPr lang="tr-TR" b="1" dirty="0"/>
              <a:t>Industrial Bank </a:t>
            </a:r>
            <a:endParaRPr lang="ar-IQ" b="1" dirty="0" smtClean="0"/>
          </a:p>
          <a:p>
            <a:pPr marL="0" indent="0" algn="just">
              <a:buNone/>
            </a:pPr>
            <a:r>
              <a:rPr lang="ar-IQ" b="1" dirty="0"/>
              <a:t>المصارف الصناعية, انشئت بعد الثورة الصناعية التي حدثت في القرن الثامن عشر، والتي وجدت لتلبية متطلبات الشركات الصناعية التي كثرت بعد تلك الثورة الصناعية، واول مصرف صناعي انشئ عام 1822 م في بلجيكيا . وهي المصارف، التي تختص بمنح التمويل للمنشآت الصناعية، التي هدفها تنمية الصناعة وزيادة المشاريع الصناعية في تنمية الموارد الاقتصادية للدولة عموماً</a:t>
            </a:r>
            <a:r>
              <a:rPr lang="ar-IQ" b="1" dirty="0" smtClean="0"/>
              <a:t>.</a:t>
            </a:r>
          </a:p>
          <a:p>
            <a:pPr marL="0" indent="0" algn="just">
              <a:buNone/>
            </a:pPr>
            <a:r>
              <a:rPr lang="ar-IQ" dirty="0"/>
              <a:t>وتتمثل اهداف المصارف الصناعية بالآتي:</a:t>
            </a:r>
            <a:endParaRPr lang="en-US" dirty="0"/>
          </a:p>
          <a:p>
            <a:pPr lvl="0"/>
            <a:r>
              <a:rPr lang="ar-IQ" dirty="0"/>
              <a:t>منح التمويل جزئياً او كلياً لإقامة المشاريع الصناعية ،او توسيعها، او تطويرها.</a:t>
            </a:r>
            <a:endParaRPr lang="en-US" dirty="0"/>
          </a:p>
          <a:p>
            <a:pPr lvl="0"/>
            <a:r>
              <a:rPr lang="ar-IQ" dirty="0"/>
              <a:t>تشجيع الصناعات المحلية واليدوية (الصغيرة) بهدف استيعاب البطالة وزيادة فرص العمل.</a:t>
            </a:r>
            <a:endParaRPr lang="en-US" dirty="0"/>
          </a:p>
          <a:p>
            <a:pPr lvl="0"/>
            <a:r>
              <a:rPr lang="ar-IQ" dirty="0"/>
              <a:t>القيام بالدراسات اللازمة كدراسات الجدوى الاقتصادية وتقديم المشورة الادارية والفنية اللازمة لبعض المشاريع.</a:t>
            </a:r>
            <a:endParaRPr lang="en-US" dirty="0"/>
          </a:p>
          <a:p>
            <a:pPr lvl="0"/>
            <a:r>
              <a:rPr lang="ar-IQ" dirty="0"/>
              <a:t>المساهمة في ملكية اسهم بعض المشاريع الصناعية وتشجيع القطاع الخاص على ملكية اسهمها ايضاً.</a:t>
            </a:r>
            <a:endParaRPr lang="en-US" dirty="0"/>
          </a:p>
          <a:p>
            <a:pPr lvl="0"/>
            <a:r>
              <a:rPr lang="ar-IQ" dirty="0"/>
              <a:t>تقديم التسهيلات الائتمانية محلياً او خارجياً لتمويل القطاع الصناعي وبما لا يتعارض مع السياسة الاقتصادية العامة للدولة.</a:t>
            </a:r>
            <a:endParaRPr lang="en-US" dirty="0"/>
          </a:p>
          <a:p>
            <a:pPr marL="0" indent="0" algn="just">
              <a:buNone/>
            </a:pPr>
            <a:endParaRPr lang="ar-IQ" b="1" dirty="0"/>
          </a:p>
        </p:txBody>
      </p:sp>
    </p:spTree>
    <p:extLst>
      <p:ext uri="{BB962C8B-B14F-4D97-AF65-F5344CB8AC3E}">
        <p14:creationId xmlns:p14="http://schemas.microsoft.com/office/powerpoint/2010/main" val="2479480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28299" y="368490"/>
            <a:ext cx="10276313" cy="5542732"/>
          </a:xfrm>
        </p:spPr>
        <p:txBody>
          <a:bodyPr/>
          <a:lstStyle/>
          <a:p>
            <a:r>
              <a:rPr lang="ar-IQ" b="1" dirty="0"/>
              <a:t>رابعا : المصاريف العقارية </a:t>
            </a:r>
            <a:r>
              <a:rPr lang="tr-TR" b="1" dirty="0"/>
              <a:t>Real Estate Banks </a:t>
            </a:r>
            <a:endParaRPr lang="ar-IQ" b="1" dirty="0" smtClean="0"/>
          </a:p>
          <a:p>
            <a:pPr marL="0" indent="0" algn="just">
              <a:buNone/>
            </a:pPr>
            <a:r>
              <a:rPr lang="ar-IQ" dirty="0"/>
              <a:t>بعد التطور الحضري الذي حدث في العالم، والذي ادى الى نزوح عوائل كثيرة الى المدن، والذي تطلب تأمين دور السكن الملائم لهم قامت هذه المصارف العقارية بهذا الغرض لتلبية متطلبات البناء ،والقروض، </a:t>
            </a:r>
            <a:r>
              <a:rPr lang="ar-IQ" dirty="0" err="1"/>
              <a:t>والاسكان.وتهدف</a:t>
            </a:r>
            <a:r>
              <a:rPr lang="ar-IQ" dirty="0"/>
              <a:t> هذه المصارف الى تمويل اقامة المشاريع الاسكانية للمواطنين وذلك بسبب طبيعة التمويل طويل الاجل الذي تحتاج اليه هذه المشاريع الذي قد يمتد لعشرين سنة </a:t>
            </a:r>
            <a:r>
              <a:rPr lang="ar-IQ" dirty="0" err="1"/>
              <a:t>اواكثر</a:t>
            </a:r>
            <a:r>
              <a:rPr lang="ar-IQ" dirty="0"/>
              <a:t> مما دفع بالمصارف التجارية للحد من التوسع في منح القروض العقارية وما قد يترتب على ذلك من آثار اقتصادية خطيرة كما حدث ابان الازمة المصرفية في دول النمور الاسيوية عام 1994م ، وعام 1996م</a:t>
            </a:r>
            <a:r>
              <a:rPr lang="ar-IQ" dirty="0" smtClean="0"/>
              <a:t>.</a:t>
            </a:r>
          </a:p>
          <a:p>
            <a:r>
              <a:rPr lang="ar-IQ" b="1" dirty="0"/>
              <a:t>ويمكن تلخيص اهداف المصارف العقارية بالآتي:</a:t>
            </a:r>
            <a:endParaRPr lang="en-US" dirty="0"/>
          </a:p>
          <a:p>
            <a:pPr lvl="0" algn="just"/>
            <a:r>
              <a:rPr lang="ar-IQ" dirty="0"/>
              <a:t>تقديم التمويل </a:t>
            </a:r>
            <a:r>
              <a:rPr lang="ar-IQ" dirty="0" err="1"/>
              <a:t>لاقامة</a:t>
            </a:r>
            <a:r>
              <a:rPr lang="ar-IQ" dirty="0"/>
              <a:t> المشاريع السكانية ولذوي الدخل المحدود جزئياً او كلياً.</a:t>
            </a:r>
            <a:endParaRPr lang="en-US" dirty="0"/>
          </a:p>
          <a:p>
            <a:pPr lvl="0" algn="just"/>
            <a:r>
              <a:rPr lang="ar-IQ" dirty="0"/>
              <a:t>تنفيذ المشاريع الاسكانية الخاصة وبيعها للمواطنين وبأسعار واقساط تناسب دخولهم.</a:t>
            </a:r>
            <a:endParaRPr lang="en-US" dirty="0"/>
          </a:p>
          <a:p>
            <a:pPr lvl="0" algn="just"/>
            <a:r>
              <a:rPr lang="ar-IQ" dirty="0"/>
              <a:t>اعداد الدراسات الاستراتيجية حول السياسة السكانية العامة للدولة والقيام بالدراسات السكانية والاحصائية اللازمة لذلك.</a:t>
            </a:r>
            <a:endParaRPr lang="en-US" dirty="0"/>
          </a:p>
          <a:p>
            <a:pPr lvl="0" algn="just"/>
            <a:r>
              <a:rPr lang="ar-IQ" dirty="0"/>
              <a:t>تنفيذ المشاريع الاستثمارية داخل المناطق السكانية المنشأة لتشجيع الانتقال اليها وتشجيع الحرف الصغيرة وبرامج التدريب المهني والعمل على توفير فرص عمل للمستفيدين من المشاريع السكانية.</a:t>
            </a:r>
            <a:endParaRPr lang="en-US" dirty="0"/>
          </a:p>
          <a:p>
            <a:pPr marL="0" indent="0" algn="just">
              <a:buNone/>
            </a:pPr>
            <a:endParaRPr lang="en-US" dirty="0"/>
          </a:p>
        </p:txBody>
      </p:sp>
    </p:spTree>
    <p:extLst>
      <p:ext uri="{BB962C8B-B14F-4D97-AF65-F5344CB8AC3E}">
        <p14:creationId xmlns:p14="http://schemas.microsoft.com/office/powerpoint/2010/main" val="2147518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59809" y="341194"/>
            <a:ext cx="10644803" cy="5570028"/>
          </a:xfrm>
        </p:spPr>
        <p:txBody>
          <a:bodyPr/>
          <a:lstStyle/>
          <a:p>
            <a:r>
              <a:rPr lang="ar-IQ" b="1" dirty="0"/>
              <a:t>خامسا: المصارف الزراعية </a:t>
            </a:r>
            <a:r>
              <a:rPr lang="tr-TR" b="1" dirty="0"/>
              <a:t>Agricultural Banks</a:t>
            </a:r>
            <a:r>
              <a:rPr lang="ar-IQ" b="1" dirty="0"/>
              <a:t>  </a:t>
            </a:r>
            <a:endParaRPr lang="en-US" dirty="0"/>
          </a:p>
          <a:p>
            <a:pPr marL="0" indent="0" algn="just">
              <a:buNone/>
            </a:pPr>
            <a:r>
              <a:rPr lang="ar-IQ" dirty="0"/>
              <a:t>انشئت هذه المصارف المتخصصة لتلبية متطلبات العمل الزراعي، من حيث الانتاج، والتسويق، وتهيئة المستلزمات الزراعية </a:t>
            </a:r>
            <a:r>
              <a:rPr lang="ar-IQ" dirty="0" err="1"/>
              <a:t>كالاسمدة</a:t>
            </a:r>
            <a:r>
              <a:rPr lang="ar-IQ" dirty="0"/>
              <a:t>، والمكائن، </a:t>
            </a:r>
            <a:r>
              <a:rPr lang="ar-IQ" dirty="0" err="1"/>
              <a:t>والبذورومكافحة</a:t>
            </a:r>
            <a:r>
              <a:rPr lang="ar-IQ" dirty="0"/>
              <a:t> </a:t>
            </a:r>
            <a:r>
              <a:rPr lang="ar-IQ" dirty="0" err="1"/>
              <a:t>الافات</a:t>
            </a:r>
            <a:r>
              <a:rPr lang="ar-IQ" dirty="0"/>
              <a:t> الزراعية وكذلك التعويض في حالة الخسارة التي تأتي من جراء الظروف الجوية والآفات الزراعية، وقد انشئ اول مصرف زراعي لهذا الغرض في بنغازي في ليبيا في العهد العثماني عام 1868م وتختص المصارف الزراعية بالتمويل الزراعي، بغرض التوسع في القطاع الزراعي وتتنوع آجال القروض الممنوحة لهدف تغطية جميع الانواع او المجالات المخدومة، فهناك القروض الموسمية والقروض المتوسطة وطويلة الاجل</a:t>
            </a:r>
            <a:r>
              <a:rPr lang="ar-IQ" dirty="0" smtClean="0"/>
              <a:t>.</a:t>
            </a:r>
          </a:p>
          <a:p>
            <a:pPr marL="0" indent="0">
              <a:buNone/>
            </a:pPr>
            <a:r>
              <a:rPr lang="ar-IQ" b="1" dirty="0"/>
              <a:t>ويمكن تلخيص اهداف المصارف الزراعية بالآتي:</a:t>
            </a:r>
            <a:endParaRPr lang="en-US" dirty="0"/>
          </a:p>
          <a:p>
            <a:pPr lvl="0"/>
            <a:r>
              <a:rPr lang="ar-IQ" dirty="0"/>
              <a:t>منح التمويل على اختلاف آجاله للأغراض الزراعية المختلفة.</a:t>
            </a:r>
            <a:endParaRPr lang="en-US" dirty="0"/>
          </a:p>
          <a:p>
            <a:pPr lvl="0"/>
            <a:r>
              <a:rPr lang="ar-IQ" dirty="0"/>
              <a:t>تشجيع اقامة المشاريع الزراعية ومشاريع التصنيع الزراعي.</a:t>
            </a:r>
            <a:endParaRPr lang="en-US" dirty="0"/>
          </a:p>
          <a:p>
            <a:pPr lvl="0"/>
            <a:r>
              <a:rPr lang="ar-IQ" dirty="0"/>
              <a:t>شراء اسناد القروض التي تصدرها الشركات المساهمة العامة الزراعية.</a:t>
            </a:r>
            <a:endParaRPr lang="en-US" dirty="0"/>
          </a:p>
          <a:p>
            <a:pPr lvl="0"/>
            <a:r>
              <a:rPr lang="ar-IQ" dirty="0"/>
              <a:t>توفير المستلزمات الزراعية الضرورية </a:t>
            </a:r>
            <a:r>
              <a:rPr lang="ar-IQ" dirty="0" err="1"/>
              <a:t>وباسعار</a:t>
            </a:r>
            <a:r>
              <a:rPr lang="ar-IQ" dirty="0"/>
              <a:t> منافسة للمزارعين.</a:t>
            </a:r>
            <a:endParaRPr lang="en-US" dirty="0"/>
          </a:p>
          <a:p>
            <a:pPr lvl="0"/>
            <a:r>
              <a:rPr lang="ar-IQ" dirty="0"/>
              <a:t>تمويل عمليات تسويق وتصدير المنتجات الزراعية.</a:t>
            </a:r>
            <a:endParaRPr lang="en-US" dirty="0"/>
          </a:p>
          <a:p>
            <a:r>
              <a:rPr lang="ar-IQ" dirty="0"/>
              <a:t>اعداد دراسات الجدوى الاقتصادية للمشاريع الزراعية، وتقديم الخبرة الفنية، والادارية اللازمة لإقامة تلك المشاريع.</a:t>
            </a:r>
            <a:endParaRPr lang="en-US" dirty="0"/>
          </a:p>
        </p:txBody>
      </p:sp>
    </p:spTree>
    <p:extLst>
      <p:ext uri="{BB962C8B-B14F-4D97-AF65-F5344CB8AC3E}">
        <p14:creationId xmlns:p14="http://schemas.microsoft.com/office/powerpoint/2010/main" val="3083578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01003" y="477671"/>
            <a:ext cx="10303609" cy="5773003"/>
          </a:xfrm>
        </p:spPr>
        <p:txBody>
          <a:bodyPr>
            <a:normAutofit lnSpcReduction="10000"/>
          </a:bodyPr>
          <a:lstStyle/>
          <a:p>
            <a:r>
              <a:rPr lang="ar-IQ" b="1" dirty="0"/>
              <a:t>سادسا: مصارف التوفير والادخار</a:t>
            </a:r>
            <a:endParaRPr lang="en-US" dirty="0"/>
          </a:p>
          <a:p>
            <a:pPr marL="0" indent="0" algn="just">
              <a:buNone/>
            </a:pPr>
            <a:r>
              <a:rPr lang="ar-IQ" dirty="0" smtClean="0"/>
              <a:t>وقد </a:t>
            </a:r>
            <a:r>
              <a:rPr lang="ar-IQ" dirty="0"/>
              <a:t>نشأت على شكل وحدات صغيرة في دوائر البريد وتطورت لتصبح اقرب وسيلة للمدخر </a:t>
            </a:r>
            <a:r>
              <a:rPr lang="ar-IQ" dirty="0" err="1"/>
              <a:t>لايداع</a:t>
            </a:r>
            <a:r>
              <a:rPr lang="ar-IQ" dirty="0"/>
              <a:t> امواله وتتميز بانخفاض الحد الادنى </a:t>
            </a:r>
            <a:r>
              <a:rPr lang="ar-IQ" dirty="0" err="1"/>
              <a:t>للايداع</a:t>
            </a:r>
            <a:r>
              <a:rPr lang="ar-IQ" dirty="0"/>
              <a:t> اذ تجمع المدخرات الشعبية ولقد نالت شعبية كبيرة مكنتها من الانتشار وتمثل منشآت عالية تتولى تجميع الادخارات الفردية من الافراد والمنشآت الخاصة والحكومية على شكل ودائع مع التركيز على الودائع غير القابلة للسحب الفوري ومن ثم اعادة اقراض هذه الادخارات بعد تأدية الالتزامات القانونية التي تحددها التشريعات المصرفية والتعليمات التي يصدرها البنك المركزي – </a:t>
            </a:r>
            <a:r>
              <a:rPr lang="ar-IQ" dirty="0" err="1"/>
              <a:t>لاماد</a:t>
            </a:r>
            <a:r>
              <a:rPr lang="ar-IQ" dirty="0"/>
              <a:t> مختلفة او استثمارها على شكل اسهم وسندات</a:t>
            </a:r>
            <a:r>
              <a:rPr lang="ar-IQ" dirty="0" smtClean="0"/>
              <a:t>.</a:t>
            </a:r>
          </a:p>
          <a:p>
            <a:r>
              <a:rPr lang="ar-IQ" b="1" dirty="0"/>
              <a:t>سابعا : المصارف التعاونية </a:t>
            </a:r>
            <a:r>
              <a:rPr lang="tr-TR" b="1" dirty="0"/>
              <a:t> Cooperative Banks  </a:t>
            </a:r>
            <a:endParaRPr lang="en-US" dirty="0"/>
          </a:p>
          <a:p>
            <a:pPr marL="0" indent="0" algn="just">
              <a:buNone/>
            </a:pPr>
            <a:r>
              <a:rPr lang="ar-IQ" dirty="0"/>
              <a:t>نشأت فكرة المصارف التعاونية في العديد من دول العالم منذ قرون مضت الا ان تنظيمها الرسمي لم يتضح الا في القرن الماضي وتلبي المصارف التعاونية احتياجات فئة معينة من افراد المجتمع تشترك في اغلب الاحيان بمصالح يقدم خدماته </a:t>
            </a:r>
            <a:r>
              <a:rPr lang="ar-IQ" dirty="0" err="1"/>
              <a:t>لافراد</a:t>
            </a:r>
            <a:r>
              <a:rPr lang="ar-IQ" dirty="0"/>
              <a:t> هذه الفئة. وفي دول اخرى تنشأ جمعيات تعاونية تشترك فيما بينها لإنشاء مصرف يخدم هذه الجمعيات والافراد المنتمين لها</a:t>
            </a:r>
            <a:r>
              <a:rPr lang="ar-IQ" dirty="0" smtClean="0"/>
              <a:t>.</a:t>
            </a:r>
          </a:p>
          <a:p>
            <a:r>
              <a:rPr lang="ar-SA" b="1" dirty="0"/>
              <a:t>ثامنا: الصيرفة الشاملة</a:t>
            </a:r>
            <a:endParaRPr lang="en-US" dirty="0"/>
          </a:p>
          <a:p>
            <a:pPr marL="0" indent="0" algn="just">
              <a:buNone/>
            </a:pPr>
            <a:r>
              <a:rPr lang="ar-SA" dirty="0" smtClean="0"/>
              <a:t>تعد </a:t>
            </a:r>
            <a:r>
              <a:rPr lang="ar-SA" dirty="0"/>
              <a:t>الصيرفة الشاملة  </a:t>
            </a:r>
            <a:r>
              <a:rPr lang="en-US" dirty="0"/>
              <a:t>Universal banking</a:t>
            </a:r>
            <a:r>
              <a:rPr lang="ar-SA" dirty="0"/>
              <a:t> أحد الموضوعات المصرفية المهمة التي حظيت باهتمام كبير من المصارف على المستوى المحلي والدولي خلال السنوات الأخيرة ، فقد نضج خلال تلك السنوات توجه على أهمية تطوير </a:t>
            </a:r>
            <a:r>
              <a:rPr lang="ar-SA" dirty="0" err="1"/>
              <a:t>الأطار</a:t>
            </a:r>
            <a:r>
              <a:rPr lang="ar-SA" dirty="0"/>
              <a:t> الهيكلي للمصارف بما يدعم التحول نحو الصيرفة الشاملة . وهكذا بدأت النظم المصرفية بالابتعاد عن التخصص المصرفي الضيق والانتقال تدريجيا الى الشمولية في العمل المصرفي في المجالات المصرفية المختلفة المالية والاستثمارية والاقراضية . سيتم التطرق في هذا المبحث الى مفهوم الصيرفة الشاملة والسمات المميزة لها والعوامل التي ساعدت على </a:t>
            </a:r>
            <a:r>
              <a:rPr lang="ar-SA" dirty="0" smtClean="0"/>
              <a:t>بروزها</a:t>
            </a:r>
            <a:r>
              <a:rPr lang="ar-IQ" dirty="0" smtClean="0"/>
              <a:t>.</a:t>
            </a:r>
            <a:endParaRPr lang="en-US" dirty="0"/>
          </a:p>
        </p:txBody>
      </p:sp>
    </p:spTree>
    <p:extLst>
      <p:ext uri="{BB962C8B-B14F-4D97-AF65-F5344CB8AC3E}">
        <p14:creationId xmlns:p14="http://schemas.microsoft.com/office/powerpoint/2010/main" val="1627886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14901" y="259307"/>
            <a:ext cx="9989711" cy="5651915"/>
          </a:xfrm>
        </p:spPr>
        <p:txBody>
          <a:bodyPr/>
          <a:lstStyle/>
          <a:p>
            <a:pPr marL="0" indent="0" algn="ctr">
              <a:buNone/>
            </a:pPr>
            <a:endParaRPr lang="en-US" dirty="0" smtClean="0"/>
          </a:p>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sz="4400" b="1" dirty="0" smtClean="0">
                <a:solidFill>
                  <a:srgbClr val="FF0000"/>
                </a:solidFill>
              </a:rPr>
              <a:t>Thank </a:t>
            </a:r>
            <a:r>
              <a:rPr lang="en-US" sz="4400" b="1" dirty="0">
                <a:solidFill>
                  <a:srgbClr val="FF0000"/>
                </a:solidFill>
              </a:rPr>
              <a:t>you for your listening</a:t>
            </a:r>
            <a:endParaRPr lang="en-US" sz="4400" b="1" dirty="0" smtClean="0">
              <a:solidFill>
                <a:srgbClr val="FF0000"/>
              </a:solidFill>
            </a:endParaRPr>
          </a:p>
        </p:txBody>
      </p:sp>
    </p:spTree>
    <p:extLst>
      <p:ext uri="{BB962C8B-B14F-4D97-AF65-F5344CB8AC3E}">
        <p14:creationId xmlns:p14="http://schemas.microsoft.com/office/powerpoint/2010/main" val="3748225147"/>
      </p:ext>
    </p:extLst>
  </p:cSld>
  <p:clrMapOvr>
    <a:masterClrMapping/>
  </p:clrMapOvr>
</p:sld>
</file>

<file path=ppt/theme/theme1.xml><?xml version="1.0" encoding="utf-8"?>
<a:theme xmlns:a="http://schemas.openxmlformats.org/drawingml/2006/main" name="ربطة">
  <a:themeElements>
    <a:clrScheme name="ربطة">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ربط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24</TotalTime>
  <Words>1062</Words>
  <Application>Microsoft Office PowerPoint</Application>
  <PresentationFormat>شاشة عريضة</PresentationFormat>
  <Paragraphs>57</Paragraphs>
  <Slides>8</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8</vt:i4>
      </vt:variant>
    </vt:vector>
  </HeadingPairs>
  <TitlesOfParts>
    <vt:vector size="14" baseType="lpstr">
      <vt:lpstr>Arial</vt:lpstr>
      <vt:lpstr>Century Gothic</vt:lpstr>
      <vt:lpstr>Symbol</vt:lpstr>
      <vt:lpstr>Tahoma</vt:lpstr>
      <vt:lpstr>Wingdings 3</vt:lpstr>
      <vt:lpstr>ربطة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Finance and Banking</dc:creator>
  <cp:lastModifiedBy>Finance and Banking</cp:lastModifiedBy>
  <cp:revision>28</cp:revision>
  <dcterms:created xsi:type="dcterms:W3CDTF">2019-05-05T18:42:28Z</dcterms:created>
  <dcterms:modified xsi:type="dcterms:W3CDTF">2019-05-05T19:09:36Z</dcterms:modified>
</cp:coreProperties>
</file>