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8" r:id="rId1"/>
  </p:sldMasterIdLst>
  <p:sldIdLst>
    <p:sldId id="256" r:id="rId2"/>
    <p:sldId id="257" r:id="rId3"/>
    <p:sldId id="261" r:id="rId4"/>
    <p:sldId id="262" r:id="rId5"/>
    <p:sldId id="264" r:id="rId6"/>
    <p:sldId id="265" r:id="rId7"/>
    <p:sldId id="263" r:id="rId8"/>
    <p:sldId id="260"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4FC7CC-D0CD-4AA0-A90A-CAB369774D34}" type="slidenum">
              <a:rPr lang="ar-IQ" smtClean="0"/>
              <a:t>‹#›</a:t>
            </a:fld>
            <a:endParaRPr lang="ar-IQ"/>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67518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83496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537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8252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14270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04/09/1440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6617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04/09/1440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64078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04/09/1440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44393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04/09/1440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2047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04/09/1440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851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04/09/1440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02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FDEE94FA-BC67-4CD9-A47B-9CB7C1E4D5AE}" type="datetimeFigureOut">
              <a:rPr lang="ar-IQ" smtClean="0"/>
              <a:t>04/09/1440</a:t>
            </a:fld>
            <a:endParaRPr lang="ar-IQ"/>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ar-IQ"/>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4FC7CC-D0CD-4AA0-A90A-CAB369774D34}" type="slidenum">
              <a:rPr lang="ar-IQ" smtClean="0"/>
              <a:t>‹#›</a:t>
            </a:fld>
            <a:endParaRPr lang="ar-IQ"/>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9533671"/>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a:t>
            </a:r>
            <a:r>
              <a:rPr lang="ar-IQ" sz="3200" b="1" dirty="0" smtClean="0">
                <a:solidFill>
                  <a:srgbClr val="FF0000"/>
                </a:solidFill>
              </a:rPr>
              <a:t>المصارف الاسلامية</a:t>
            </a:r>
            <a:r>
              <a:rPr lang="ar-IQ" sz="3200" b="1" dirty="0">
                <a:solidFill>
                  <a:srgbClr val="FF0000"/>
                </a:solidFill>
              </a:rPr>
              <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09684" y="709684"/>
            <a:ext cx="10794928" cy="5704764"/>
          </a:xfrm>
        </p:spPr>
        <p:txBody>
          <a:bodyPr>
            <a:normAutofit/>
          </a:bodyPr>
          <a:lstStyle/>
          <a:p>
            <a:r>
              <a:rPr lang="ar-SA" b="1" dirty="0"/>
              <a:t>الفصل الثالث</a:t>
            </a:r>
            <a:endParaRPr lang="en-US" dirty="0"/>
          </a:p>
          <a:p>
            <a:r>
              <a:rPr lang="ar-SA" b="1" dirty="0"/>
              <a:t>نظام الاقتصاد الاسلامي</a:t>
            </a:r>
            <a:endParaRPr lang="en-US" dirty="0"/>
          </a:p>
          <a:p>
            <a:pPr marL="0" indent="0" algn="just">
              <a:buNone/>
            </a:pPr>
            <a:r>
              <a:rPr lang="ar-SA" b="1" dirty="0"/>
              <a:t>اولا: تعريف النظام الاقتصادي الإسلامي</a:t>
            </a:r>
            <a:endParaRPr lang="en-US" dirty="0"/>
          </a:p>
          <a:p>
            <a:pPr marL="0" indent="0" algn="just">
              <a:buNone/>
            </a:pPr>
            <a:r>
              <a:rPr lang="ar-SA" dirty="0"/>
              <a:t>تطلق كلمة ( النظام ) ويُقصد بها: مجموعة القواعد والأحكام التي تنظم جانباً معيناً من جوانب الحياة الإنسانية ويصطلح المجتمع على وجوب احترامها وتنفيذها ونظراً لأن الجانب الاقتصادي من الحياة يهم جميع شرائح المجتمع فقد تولت الشرائع السماوية بيانه وتنظيمه ، كما أن المجتمعات البشرية قد تعارفت على بعض المفاهيم والعادات التي يقصد بها تحقيق العدالة الاجتماعية في توزيع الثروات </a:t>
            </a:r>
            <a:r>
              <a:rPr lang="ar-SA" dirty="0" smtClean="0"/>
              <a:t>المالية.</a:t>
            </a:r>
            <a:r>
              <a:rPr lang="ar-IQ" dirty="0"/>
              <a:t> </a:t>
            </a:r>
            <a:r>
              <a:rPr lang="ar-SA" dirty="0" smtClean="0"/>
              <a:t>ولما </a:t>
            </a:r>
            <a:r>
              <a:rPr lang="ar-SA" dirty="0"/>
              <a:t>كانت الشريعة الإسلامية آخر الشرائع السماوية فقد اعتنت بهذا الجانب وأقرت العديد من القواعد والأحكام العامة والتفصيلية التي تبين أصول العلاقة المالية بين الأشخاص والأموال من جانب ، وبين الأشخاص بعضهم مع بعض فيما يتعلق بشؤونهم المالية من جانب آخر ويختلف تعريف النظام الاقتصادي الإسلامي بحسب الجانب الذي نظر إليه المعرِّف فقد يعرفه بالنظر إلى أصوله التي يقوم عليها ومن ذلك تعريفه بأنه " مجموعة الأصول الاقتصادية العامة التي نستخرجها من القرآن والسنة، والبناء الاقتصادي الذي نقيمه على أساس تلك الأصول بحسب كل بيئة وكل عصر "</a:t>
            </a:r>
            <a:r>
              <a:rPr lang="ar-SA" baseline="30000" dirty="0"/>
              <a:t> </a:t>
            </a:r>
            <a:r>
              <a:rPr lang="ar-SA" dirty="0"/>
              <a:t>وقد يُعرَّف بحسب غايته وهدفه ومن ذلك تعريفه بأنه: " العلم الذي يوجه النشاط الاقتصادي وينظمه وفقاً لأصول الإسلام ومبادئه ". ولعل الأنسب في تعريف النظام الاقتصادي الإسلامي أن يُعرَّف بحسب حقيقته وجوهره ونستطيع تعريفه بناءاً على هذا الاتجاه بأنه :</a:t>
            </a:r>
            <a:endParaRPr lang="en-US" dirty="0"/>
          </a:p>
          <a:p>
            <a:pPr marL="0" indent="0">
              <a:buNone/>
            </a:pPr>
            <a:r>
              <a:rPr lang="ar-SA" dirty="0"/>
              <a:t>مجموعة الأحكام والسياسات الشرعية التي يقوم عليها المال وتصرف الإنسان فيه.</a:t>
            </a:r>
            <a:endParaRPr lang="en-US" dirty="0"/>
          </a:p>
          <a:p>
            <a:pPr marL="0" indent="0">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8173" y="395785"/>
            <a:ext cx="10658901" cy="5471615"/>
          </a:xfrm>
        </p:spPr>
        <p:txBody>
          <a:bodyPr>
            <a:normAutofit/>
          </a:bodyPr>
          <a:lstStyle/>
          <a:p>
            <a:pPr marL="0" indent="0">
              <a:buNone/>
            </a:pPr>
            <a:r>
              <a:rPr lang="ar-SA" b="1" dirty="0"/>
              <a:t>ثانيا: العلاقة بين النظام الاقتصادي الإسلامي والعلوم المشابهة:</a:t>
            </a:r>
            <a:endParaRPr lang="en-US" dirty="0"/>
          </a:p>
          <a:p>
            <a:pPr marL="457200" lvl="0" indent="-457200">
              <a:buAutoNum type="arabicPeriod"/>
            </a:pPr>
            <a:r>
              <a:rPr lang="ar-SA" b="1" dirty="0" smtClean="0"/>
              <a:t>العلاقة </a:t>
            </a:r>
            <a:r>
              <a:rPr lang="ar-SA" b="1" dirty="0"/>
              <a:t>بين النظام الاقتصادي الإسلامي وفقه </a:t>
            </a:r>
            <a:r>
              <a:rPr lang="ar-SA" b="1" dirty="0" smtClean="0"/>
              <a:t>المعاملات</a:t>
            </a:r>
            <a:endParaRPr lang="ar-IQ" b="1" dirty="0" smtClean="0"/>
          </a:p>
          <a:p>
            <a:pPr marL="457200" lvl="0" indent="-457200">
              <a:buAutoNum type="arabicPeriod"/>
            </a:pPr>
            <a:r>
              <a:rPr lang="ar-SA" b="1" dirty="0"/>
              <a:t>العلاقة بين النظام الاقتصادي الإسلامي وعلم الاقتصاد </a:t>
            </a:r>
            <a:endParaRPr lang="ar-IQ" dirty="0"/>
          </a:p>
          <a:p>
            <a:pPr marL="0" indent="0">
              <a:buNone/>
            </a:pPr>
            <a:r>
              <a:rPr lang="ar-SA" b="1" dirty="0"/>
              <a:t>ثالث : خصائص النظام الاقتصادي الإسلامي</a:t>
            </a:r>
            <a:endParaRPr lang="en-US" dirty="0"/>
          </a:p>
          <a:p>
            <a:pPr marL="0" indent="0" algn="just">
              <a:buNone/>
            </a:pPr>
            <a:r>
              <a:rPr lang="ar-SA" dirty="0"/>
              <a:t>يتصف النظام الاقتصادي الإسلامي بخصائص تميزه عن غيره من النظم الاقتصادية الأخرى، وهذه الخصائص خمس نوجزها </a:t>
            </a:r>
            <a:r>
              <a:rPr lang="ar-SA" dirty="0" smtClean="0"/>
              <a:t>فيما يلي:</a:t>
            </a:r>
          </a:p>
          <a:p>
            <a:pPr marL="0" lvl="0" indent="0" algn="just">
              <a:buNone/>
            </a:pPr>
            <a:r>
              <a:rPr lang="ar-SA" b="1" dirty="0"/>
              <a:t>الخاصية الأولى</a:t>
            </a:r>
            <a:r>
              <a:rPr lang="ar-SA" dirty="0"/>
              <a:t>: النظام الاقتصادي الإسلامي جزء من نظام الإسلام إذا كانت الأنظمة الاقتصادية الوضعية قد انفصلت تماماً عن الدين والقيم الأخلاقية الإنسانية ذلك طالما أنها أنظمة بشرية المصدر، فإن أهم ما يميز نظام الاقتصاد الإسلامي هو ارتباطه التام بدين الإسلام عقيدة وشريعة، الأمر الذي يجعل للنشاط الاقتصادي في الإسلام على خلاف النشاط الاقتصادي في النظم الوضعية طابعاً تعبدياً وهدفاً سامياً، ويجعل الرقابة عليه رقابة ذاتية في المقام </a:t>
            </a:r>
            <a:r>
              <a:rPr lang="ar-SA" dirty="0" smtClean="0"/>
              <a:t>الأول.</a:t>
            </a:r>
            <a:r>
              <a:rPr lang="ar-IQ" dirty="0"/>
              <a:t> </a:t>
            </a:r>
            <a:r>
              <a:rPr lang="ar-SA" dirty="0" smtClean="0"/>
              <a:t>وللنشاط </a:t>
            </a:r>
            <a:r>
              <a:rPr lang="ar-SA" dirty="0"/>
              <a:t>الاقتصادي في الإسلام طابع تعبدي وهدف سام أكد الإسلام كرامة العمل، ورفع من قدره وارتقى به إلى درجة العبادة، طالما اقترن بالنية الصالحة والتزم بالأحكام </a:t>
            </a:r>
            <a:r>
              <a:rPr lang="ar-SA" dirty="0" smtClean="0"/>
              <a:t>الشرعية.</a:t>
            </a:r>
            <a:r>
              <a:rPr lang="ar-IQ" dirty="0"/>
              <a:t> </a:t>
            </a:r>
            <a:r>
              <a:rPr lang="ar-SA" dirty="0" smtClean="0"/>
              <a:t>فالمسلم </a:t>
            </a:r>
            <a:r>
              <a:rPr lang="ar-SA" dirty="0"/>
              <a:t>إذا خلصت نيته وحسن مقصده في نشاطه الاقتصادي عملاً وإنتاجاً واستهلاكاً فهو في عبادة بمفهومها العام، لأن العبادة في الإسلام لا تقتصر على الشعائر التعبدية المعروفة كالصلاة والصيام بل تشمل "كل ما يحبه الله </a:t>
            </a:r>
            <a:r>
              <a:rPr lang="ar-SA" dirty="0" err="1"/>
              <a:t>ويرضاه</a:t>
            </a:r>
            <a:r>
              <a:rPr lang="ar-SA" dirty="0"/>
              <a:t> من الأقوال والأعمال الباطنة والظاهرة".</a:t>
            </a:r>
            <a:endParaRPr lang="en-US" dirty="0"/>
          </a:p>
          <a:p>
            <a:pPr marL="0" indent="0" algn="just">
              <a:buNone/>
            </a:pPr>
            <a:endParaRPr lang="ar-IQ" b="1" dirty="0" smtClean="0"/>
          </a:p>
        </p:txBody>
      </p:sp>
    </p:spTree>
    <p:extLst>
      <p:ext uri="{BB962C8B-B14F-4D97-AF65-F5344CB8AC3E}">
        <p14:creationId xmlns:p14="http://schemas.microsoft.com/office/powerpoint/2010/main" val="307951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545910"/>
            <a:ext cx="10269940" cy="5827594"/>
          </a:xfrm>
        </p:spPr>
        <p:txBody>
          <a:bodyPr>
            <a:normAutofit fontScale="92500"/>
          </a:bodyPr>
          <a:lstStyle/>
          <a:p>
            <a:pPr marL="0" lvl="0" indent="0" algn="just">
              <a:buNone/>
            </a:pPr>
            <a:r>
              <a:rPr lang="ar-SA" b="1" dirty="0" smtClean="0"/>
              <a:t>الخاصية الثانية</a:t>
            </a:r>
            <a:r>
              <a:rPr lang="ar-SA" dirty="0" smtClean="0"/>
              <a:t>: ذاتية الرقابة على ممارسة النشاط الاقتصادي في الإسلام سبق القول أن النظم الاقتصادية الوضعية قد انفصلت عن الدين تماماً، وأبعدته عن القيام بدور إيجابي في نظامها الاقتصادي، ونتيجة لذلك فإن رقابة النشاط الاقتصادي في ظل هذه النظم </a:t>
            </a:r>
            <a:r>
              <a:rPr lang="ar-SA" dirty="0" err="1" smtClean="0"/>
              <a:t>موكولة</a:t>
            </a:r>
            <a:r>
              <a:rPr lang="ar-SA" dirty="0" smtClean="0"/>
              <a:t> إلى السلطة العامة، تمارسها طبقاً للقانون، الأمر الذي يجعلها في النهاية عاجزة عن تحقيق جميع أهدافها، لعدم وجود رقابة أخرى غيرها، وآية ذلك ما هو مشاهد في ظل هذه النظم من تهرب الكثير من التزاماتهم ومن القيود التي تفرض عليهم لمصلحة المجتمع كالضرائب، وذلك كلما غفلت الدولة، أو عجزت أجهزتها عن ملاحقتهم.</a:t>
            </a:r>
            <a:endParaRPr lang="ar-IQ" dirty="0" smtClean="0"/>
          </a:p>
          <a:p>
            <a:pPr marL="0" indent="0" algn="just">
              <a:buNone/>
            </a:pPr>
            <a:r>
              <a:rPr lang="ar-SA" b="1" dirty="0" smtClean="0"/>
              <a:t>الخاصية الثالثة</a:t>
            </a:r>
            <a:r>
              <a:rPr lang="ar-SA" dirty="0" smtClean="0"/>
              <a:t>: التوازن في رعاية المصلحة الاقتصادية للفرد والجماعة لقد جاءت مبادئ الإسلام الاقتصادية أكثر رحابة واستيعاباً لشئون الفرد والجماعة، فهي </a:t>
            </a:r>
            <a:r>
              <a:rPr lang="ar-SA" dirty="0" err="1" smtClean="0"/>
              <a:t>لاتذيب</a:t>
            </a:r>
            <a:r>
              <a:rPr lang="ar-SA" dirty="0" smtClean="0"/>
              <a:t> الفرد في الجماعة على نحو ما تفعله الاشتراكية ، حينما تنكرت للفرد وأهدرت حريته ومصلحته، ليكون المجتمع أو الدولة هي المالك لكل  شيء، انطلاقاً من فلسفة المذهب الجماعي، التي ترى أن الأصل هو تدخل الدولة، إلى درجة انفرادها بعناصر الإنتاج، وحرمان الفرد من ثمرة جهده وكدحه.</a:t>
            </a:r>
            <a:endParaRPr lang="en-US" dirty="0" smtClean="0"/>
          </a:p>
          <a:p>
            <a:pPr marL="0" indent="0" algn="just">
              <a:buNone/>
            </a:pPr>
            <a:r>
              <a:rPr lang="ar-SA" b="1" dirty="0"/>
              <a:t>الخاصية الرابعة</a:t>
            </a:r>
            <a:r>
              <a:rPr lang="ar-SA" dirty="0"/>
              <a:t>: التوازن بين الجانبيْن المادي و الروحي يوفِّق الاقتصاد الإسلامي بين العنصرين  اللذين يتكون منهما الإنسان وهما: المادة والروح ويعطي كلاً منهما ما يستحقه من الرعاية والعناية ، فهو يدعو الإنسان إلى العمل والكسب في الدنيا، كما يدعوه في الوقت نفسه إلى العمل لطلب الآخرة</a:t>
            </a:r>
            <a:r>
              <a:rPr lang="ar-SA" dirty="0" smtClean="0"/>
              <a:t>.</a:t>
            </a:r>
            <a:endParaRPr lang="ar-IQ" dirty="0" smtClean="0"/>
          </a:p>
          <a:p>
            <a:pPr marL="0" indent="0" algn="just">
              <a:buNone/>
            </a:pPr>
            <a:r>
              <a:rPr lang="ar-SA" b="1" dirty="0" smtClean="0"/>
              <a:t>الخاصية </a:t>
            </a:r>
            <a:r>
              <a:rPr lang="ar-SA" b="1" dirty="0"/>
              <a:t>الخامسة</a:t>
            </a:r>
            <a:r>
              <a:rPr lang="ar-SA" dirty="0"/>
              <a:t>: الاقتصاد الإسلامي أخلاقي إذا كانت النظم الاقتصادية الوضعية قد استبعدت العنصر الأخلاقي فإن النظام الاقتصادي الإسلامي لا يفصل ابداً بين الاقتصاد والأخلاق، ولا أدل على ذلك من أن السنة النبوية رفعت درجة التاجر الذي يسعى لتعظيم مصلحته وأرباحه إلى درجة النبيين والصديقين إذا ما التزم بأخلاق الصدق والأمانة ، حيث يقول النبي </a:t>
            </a:r>
            <a:r>
              <a:rPr lang="en-US" dirty="0">
                <a:sym typeface="AGA Arabesque" panose="05010101010101010101" pitchFamily="2" charset="2"/>
              </a:rPr>
              <a:t></a:t>
            </a:r>
            <a:r>
              <a:rPr lang="en-US" dirty="0"/>
              <a:t> </a:t>
            </a:r>
            <a:r>
              <a:rPr lang="ar-SA" dirty="0"/>
              <a:t>(التاجر الصدوق الأمين مع النبيين والصديقين والشهداء والصالحين يوم القيامة .</a:t>
            </a:r>
            <a:endParaRPr lang="en-US" dirty="0"/>
          </a:p>
          <a:p>
            <a:pPr marL="0" lvl="0" indent="0" algn="just">
              <a:buNone/>
            </a:pPr>
            <a:endParaRPr lang="en-US" dirty="0" smtClean="0"/>
          </a:p>
        </p:txBody>
      </p:sp>
    </p:spTree>
    <p:extLst>
      <p:ext uri="{BB962C8B-B14F-4D97-AF65-F5344CB8AC3E}">
        <p14:creationId xmlns:p14="http://schemas.microsoft.com/office/powerpoint/2010/main" val="1641634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504967"/>
            <a:ext cx="10447361" cy="5362433"/>
          </a:xfrm>
        </p:spPr>
        <p:txBody>
          <a:bodyPr/>
          <a:lstStyle/>
          <a:p>
            <a:r>
              <a:rPr lang="ar-SA" b="1" dirty="0"/>
              <a:t>رابعا: أهداف النظام الاقتصادي الإسلامي</a:t>
            </a:r>
            <a:endParaRPr lang="en-US" dirty="0"/>
          </a:p>
          <a:p>
            <a:pPr marL="0" indent="0">
              <a:buNone/>
            </a:pPr>
            <a:r>
              <a:rPr lang="ar-SA" dirty="0"/>
              <a:t>يسعى النظام الاقتصادي الإسلامي إلى تحقيق عدة أهداف يمكننا إبرازها في النقاط التالية:</a:t>
            </a:r>
            <a:endParaRPr lang="en-US" dirty="0"/>
          </a:p>
          <a:p>
            <a:pPr marL="457200" indent="-457200">
              <a:buAutoNum type="arabicPeriod"/>
            </a:pPr>
            <a:r>
              <a:rPr lang="ar-SA" b="1" dirty="0" smtClean="0"/>
              <a:t>تحقيق </a:t>
            </a:r>
            <a:r>
              <a:rPr lang="ar-SA" b="1" dirty="0"/>
              <a:t>حد الكفاية المعيشية </a:t>
            </a:r>
            <a:endParaRPr lang="ar-IQ" b="1" dirty="0"/>
          </a:p>
          <a:p>
            <a:pPr marL="457200" indent="-457200">
              <a:buAutoNum type="arabicPeriod"/>
            </a:pPr>
            <a:r>
              <a:rPr lang="ar-SA" b="1" dirty="0"/>
              <a:t>الاستثمار "التوظيف" الأمثل لكل الموارد الاقتصادية </a:t>
            </a:r>
            <a:endParaRPr lang="ar-IQ" b="1" dirty="0" smtClean="0"/>
          </a:p>
          <a:p>
            <a:pPr marL="457200" lvl="0" indent="-457200">
              <a:buFont typeface="Franklin Gothic Book" panose="020B0503020102020204" pitchFamily="34" charset="0"/>
              <a:buAutoNum type="arabicPeriod"/>
            </a:pPr>
            <a:r>
              <a:rPr lang="ar-SA" b="1" dirty="0"/>
              <a:t>تخفيف التفاوت الكبير في توزيع الثروة والدخل</a:t>
            </a:r>
            <a:endParaRPr lang="en-US" dirty="0"/>
          </a:p>
          <a:p>
            <a:pPr marL="457200" indent="-457200">
              <a:buAutoNum type="arabicPeriod"/>
            </a:pPr>
            <a:r>
              <a:rPr lang="ar-SA" b="1" dirty="0"/>
              <a:t>تحقيق القوة المادية والدفاعية للأمة </a:t>
            </a:r>
            <a:r>
              <a:rPr lang="ar-SA" b="1" dirty="0" smtClean="0"/>
              <a:t>الإسلامية</a:t>
            </a:r>
            <a:endParaRPr lang="ar-IQ" b="1" dirty="0" smtClean="0"/>
          </a:p>
        </p:txBody>
      </p:sp>
    </p:spTree>
    <p:extLst>
      <p:ext uri="{BB962C8B-B14F-4D97-AF65-F5344CB8AC3E}">
        <p14:creationId xmlns:p14="http://schemas.microsoft.com/office/powerpoint/2010/main" val="938969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245660"/>
            <a:ext cx="10433713" cy="5621740"/>
          </a:xfrm>
        </p:spPr>
        <p:txBody>
          <a:bodyPr/>
          <a:lstStyle/>
          <a:p>
            <a:r>
              <a:rPr lang="ar-SA" b="1" dirty="0"/>
              <a:t>خامسا : الملكية في الاقتصاد الاسلامي</a:t>
            </a:r>
            <a:endParaRPr lang="en-US" dirty="0"/>
          </a:p>
          <a:p>
            <a:pPr marL="0" indent="0" algn="just">
              <a:buNone/>
            </a:pPr>
            <a:r>
              <a:rPr lang="ar-SA" dirty="0"/>
              <a:t>إن التملك والاستئثار بالشيء والرغبة في الاستحواذ عليه أمر فطري جبل الله النفس الإنسانية على حبه والسعي إلى تحقيقه ، ومما يـدل على ذلك الكتاب والسنة. </a:t>
            </a:r>
            <a:r>
              <a:rPr lang="ar-SA" dirty="0" smtClean="0"/>
              <a:t>ولأجل </a:t>
            </a:r>
            <a:r>
              <a:rPr lang="ar-SA" dirty="0"/>
              <a:t>ذلك جاءت الشريعة الإسلامية بإقرار التملك الفردي للإنسان وحقه في التصرف ما دام أنه في الإطار الشرعي ، رعاية لمصالحه واستجابة للغريزة التي أودعها الله تعالى فيه ، وهذا الموقف الإسلامي المميز يخالف موقف المذهب الرأسمالي الذي يعتبر الملكية الخاصة هي الأصل وما عداها استثناء ، ويخالف كذلك المذهب الاشتراكي الذي يعتبر الملكية العامة هي الأصل ولا يعترف بالملكية الخاصة إلا في أضيق الأحوال .  </a:t>
            </a:r>
            <a:endParaRPr lang="ar-IQ" dirty="0" smtClean="0"/>
          </a:p>
          <a:p>
            <a:pPr marL="0" indent="0">
              <a:buNone/>
            </a:pPr>
            <a:r>
              <a:rPr lang="ar-SA" b="1" dirty="0" smtClean="0"/>
              <a:t>أنواع </a:t>
            </a:r>
            <a:r>
              <a:rPr lang="ar-SA" b="1" dirty="0"/>
              <a:t>الملكية في الاسلام :</a:t>
            </a:r>
            <a:endParaRPr lang="en-US" dirty="0"/>
          </a:p>
          <a:p>
            <a:pPr marL="0" indent="0">
              <a:buNone/>
            </a:pPr>
            <a:r>
              <a:rPr lang="ar-SA" dirty="0"/>
              <a:t>تنقسم </a:t>
            </a:r>
            <a:r>
              <a:rPr lang="ar-SA" dirty="0" smtClean="0"/>
              <a:t>الملكية </a:t>
            </a:r>
            <a:r>
              <a:rPr lang="ar-SA" dirty="0"/>
              <a:t>إلى ثلاثة أقسام هي: الملكية العامة ، ملكية الدولة، الملكية الخاصة</a:t>
            </a:r>
            <a:r>
              <a:rPr lang="ar-SA" dirty="0" smtClean="0"/>
              <a:t>.</a:t>
            </a:r>
            <a:endParaRPr lang="ar-IQ" dirty="0" smtClean="0"/>
          </a:p>
          <a:p>
            <a:pPr marL="0" indent="0">
              <a:buNone/>
            </a:pPr>
            <a:endParaRPr lang="en-US" dirty="0"/>
          </a:p>
        </p:txBody>
      </p:sp>
    </p:spTree>
    <p:extLst>
      <p:ext uri="{BB962C8B-B14F-4D97-AF65-F5344CB8AC3E}">
        <p14:creationId xmlns:p14="http://schemas.microsoft.com/office/powerpoint/2010/main" val="1898872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436728"/>
            <a:ext cx="10597487" cy="5430672"/>
          </a:xfrm>
        </p:spPr>
        <p:txBody>
          <a:bodyPr/>
          <a:lstStyle/>
          <a:p>
            <a:pPr marL="0" indent="0">
              <a:buNone/>
            </a:pPr>
            <a:endParaRPr lang="ar-IQ" dirty="0"/>
          </a:p>
        </p:txBody>
      </p:sp>
    </p:spTree>
    <p:extLst>
      <p:ext uri="{BB962C8B-B14F-4D97-AF65-F5344CB8AC3E}">
        <p14:creationId xmlns:p14="http://schemas.microsoft.com/office/powerpoint/2010/main" val="1051122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TM10001105[[fn=اقتصاص]]</Template>
  <TotalTime>42</TotalTime>
  <Words>885</Words>
  <Application>Microsoft Office PowerPoint</Application>
  <PresentationFormat>شاشة عريضة</PresentationFormat>
  <Paragraphs>34</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AGA Arabesque</vt:lpstr>
      <vt:lpstr>Franklin Gothic Book</vt:lpstr>
      <vt:lpstr>Tahoma</vt:lpstr>
      <vt:lpstr>Crop</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39</cp:revision>
  <dcterms:created xsi:type="dcterms:W3CDTF">2019-05-05T18:42:28Z</dcterms:created>
  <dcterms:modified xsi:type="dcterms:W3CDTF">2019-05-08T06:00:31Z</dcterms:modified>
</cp:coreProperties>
</file>