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0" r:id="rId1"/>
  </p:sldMasterIdLst>
  <p:sldIdLst>
    <p:sldId id="256" r:id="rId2"/>
    <p:sldId id="257" r:id="rId3"/>
    <p:sldId id="261" r:id="rId4"/>
    <p:sldId id="262" r:id="rId5"/>
    <p:sldId id="263" r:id="rId6"/>
    <p:sldId id="260"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4271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51775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720371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893022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86090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249833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972110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99326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515653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FDEE94FA-BC67-4CD9-A47B-9CB7C1E4D5AE}" type="datetimeFigureOut">
              <a:rPr lang="ar-IQ" smtClean="0"/>
              <a:t>01/09/1440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56038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751570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DEE94FA-BC67-4CD9-A47B-9CB7C1E4D5AE}" type="datetimeFigureOut">
              <a:rPr lang="ar-IQ" smtClean="0"/>
              <a:t>01/09/1440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63411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DEE94FA-BC67-4CD9-A47B-9CB7C1E4D5AE}" type="datetimeFigureOut">
              <a:rPr lang="ar-IQ" smtClean="0"/>
              <a:t>01/09/1440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2095010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E94FA-BC67-4CD9-A47B-9CB7C1E4D5AE}" type="datetimeFigureOut">
              <a:rPr lang="ar-IQ" smtClean="0"/>
              <a:t>01/09/1440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25222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380650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FDEE94FA-BC67-4CD9-A47B-9CB7C1E4D5AE}" type="datetimeFigureOut">
              <a:rPr lang="ar-IQ" smtClean="0"/>
              <a:t>01/09/1440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B4FC7CC-D0CD-4AA0-A90A-CAB369774D34}" type="slidenum">
              <a:rPr lang="ar-IQ" smtClean="0"/>
              <a:t>‹#›</a:t>
            </a:fld>
            <a:endParaRPr lang="ar-IQ"/>
          </a:p>
        </p:txBody>
      </p:sp>
    </p:spTree>
    <p:extLst>
      <p:ext uri="{BB962C8B-B14F-4D97-AF65-F5344CB8AC3E}">
        <p14:creationId xmlns:p14="http://schemas.microsoft.com/office/powerpoint/2010/main" val="1139561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EE94FA-BC67-4CD9-A47B-9CB7C1E4D5AE}" type="datetimeFigureOut">
              <a:rPr lang="ar-IQ" smtClean="0"/>
              <a:t>01/09/1440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B4FC7CC-D0CD-4AA0-A90A-CAB369774D34}" type="slidenum">
              <a:rPr lang="ar-IQ" smtClean="0"/>
              <a:t>‹#›</a:t>
            </a:fld>
            <a:endParaRPr lang="ar-IQ"/>
          </a:p>
        </p:txBody>
      </p:sp>
    </p:spTree>
    <p:extLst>
      <p:ext uri="{BB962C8B-B14F-4D97-AF65-F5344CB8AC3E}">
        <p14:creationId xmlns:p14="http://schemas.microsoft.com/office/powerpoint/2010/main" val="11545735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016007" y="1419367"/>
            <a:ext cx="8915399" cy="3152633"/>
          </a:xfrm>
        </p:spPr>
        <p:txBody>
          <a:bodyPr>
            <a:normAutofit/>
          </a:bodyPr>
          <a:lstStyle/>
          <a:p>
            <a:pPr algn="ctr"/>
            <a:r>
              <a:rPr lang="ar-IQ" sz="3200" b="1" dirty="0">
                <a:solidFill>
                  <a:srgbClr val="FF0000"/>
                </a:solidFill>
              </a:rPr>
              <a:t>محاضرات في إدارة المصارف</a:t>
            </a:r>
            <a:br>
              <a:rPr lang="ar-IQ" sz="3200" b="1" dirty="0">
                <a:solidFill>
                  <a:srgbClr val="FF0000"/>
                </a:solidFill>
              </a:rPr>
            </a:br>
            <a:endParaRPr lang="ar-IQ" sz="3200" b="1" dirty="0" smtClean="0">
              <a:solidFill>
                <a:srgbClr val="FF0000"/>
              </a:solidFill>
            </a:endParaRPr>
          </a:p>
          <a:p>
            <a:pPr algn="ctr"/>
            <a:r>
              <a:rPr lang="ar-IQ" sz="3200" b="1" dirty="0" smtClean="0">
                <a:solidFill>
                  <a:srgbClr val="FF0000"/>
                </a:solidFill>
              </a:rPr>
              <a:t>اعداد التدريسية</a:t>
            </a:r>
          </a:p>
          <a:p>
            <a:pPr algn="ctr"/>
            <a:r>
              <a:rPr lang="ar-IQ" sz="3200" b="1" dirty="0" smtClean="0">
                <a:solidFill>
                  <a:srgbClr val="FF0000"/>
                </a:solidFill>
              </a:rPr>
              <a:t>م. نبراس جاسم كاظم</a:t>
            </a:r>
            <a:endParaRPr lang="ar-IQ" sz="3200" b="1" dirty="0">
              <a:solidFill>
                <a:srgbClr val="FF0000"/>
              </a:solidFill>
            </a:endParaRPr>
          </a:p>
        </p:txBody>
      </p:sp>
    </p:spTree>
    <p:extLst>
      <p:ext uri="{BB962C8B-B14F-4D97-AF65-F5344CB8AC3E}">
        <p14:creationId xmlns:p14="http://schemas.microsoft.com/office/powerpoint/2010/main" val="2479260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23582" y="423081"/>
            <a:ext cx="10481030" cy="5991367"/>
          </a:xfrm>
        </p:spPr>
        <p:txBody>
          <a:bodyPr>
            <a:normAutofit/>
          </a:bodyPr>
          <a:lstStyle/>
          <a:p>
            <a:r>
              <a:rPr lang="ar-IQ" b="1" dirty="0"/>
              <a:t>الفصل الثالث</a:t>
            </a:r>
            <a:endParaRPr lang="en-US" dirty="0"/>
          </a:p>
          <a:p>
            <a:r>
              <a:rPr lang="ar-IQ" b="1" dirty="0"/>
              <a:t>أدارة السـيولة المصرفية</a:t>
            </a:r>
            <a:endParaRPr lang="en-US" dirty="0"/>
          </a:p>
          <a:p>
            <a:pPr marL="0" indent="0">
              <a:buNone/>
            </a:pPr>
            <a:r>
              <a:rPr lang="ar-IQ" b="1" dirty="0"/>
              <a:t>اولا : مفهوم السيولة المصرفية </a:t>
            </a:r>
            <a:endParaRPr lang="en-US" dirty="0"/>
          </a:p>
          <a:p>
            <a:pPr marL="0" indent="0" algn="just">
              <a:buNone/>
            </a:pPr>
            <a:r>
              <a:rPr lang="ar-IQ" dirty="0"/>
              <a:t>السيولة</a:t>
            </a:r>
            <a:r>
              <a:rPr lang="en-US" dirty="0"/>
              <a:t> liquidity  </a:t>
            </a:r>
            <a:r>
              <a:rPr lang="ar-IQ" dirty="0"/>
              <a:t>في معناها المطلق تعني النقدية </a:t>
            </a:r>
            <a:r>
              <a:rPr lang="en-US" dirty="0"/>
              <a:t>Cash money </a:t>
            </a:r>
            <a:r>
              <a:rPr lang="ar-IQ" dirty="0"/>
              <a:t>، اما السيولة في معناها الفني فتعني قابلية الأصل على التحول إلى النقدية بسرعة وبدون خسائر ، اذ إن الهدف في الاحتفاظ بأصول سائلة هو مواجهة الالتزامات المستحقة الإداء حاليا أو في غضون فترة قصيرة ،فإن السيولة تعتبر مفهوم نسبي يعبر عن العلاقة بين النقدية والأصول سهلة التحول إلى نقدية بسرعة وبدون خسائر ، وبين الالتزامات المطلوب الوفاء بها.</a:t>
            </a:r>
            <a:endParaRPr lang="en-US" dirty="0"/>
          </a:p>
          <a:p>
            <a:pPr marL="0" indent="0" algn="just">
              <a:buNone/>
            </a:pPr>
            <a:r>
              <a:rPr lang="ar-IQ" dirty="0"/>
              <a:t>ويقصد بسيولة المصرف قدرته على مواجهة التزاماته المالية للمودعين بالدرجة الاساس وبقية الالتزامات الأخرى كالمقرضين والمقترضين وغيرهم مما يستلزم توفر النقد السائل لدى المصرف او امكانية الحصول عليها عن طريق تسييل بعض اصول المصرف وتحويلها </a:t>
            </a:r>
            <a:r>
              <a:rPr lang="ar-IQ" dirty="0" smtClean="0"/>
              <a:t>الى </a:t>
            </a:r>
            <a:r>
              <a:rPr lang="ar-IQ" dirty="0"/>
              <a:t>نقد بسرعة وبدون خسائر</a:t>
            </a:r>
            <a:r>
              <a:rPr lang="ar-IQ" dirty="0" smtClean="0"/>
              <a:t>.</a:t>
            </a:r>
          </a:p>
          <a:p>
            <a:pPr marL="0" indent="0" algn="just">
              <a:buNone/>
            </a:pPr>
            <a:r>
              <a:rPr lang="ar-IQ" dirty="0"/>
              <a:t>ان السيولة في الجهاز المصرفي تعني الفرق بين الموارد المتاحة له والأموال المستخدمة في مختلف أنواع الموجودات ضمن التوازن الذي تفرضه الأصول المصرفية المتعارف عليها، أو تكون المصارف في حالة وفرة في السيولة عندما تكون الأموال المتاحة فائضة عن قدرة المصرف على الإقراض ، وعن حدود الاستثمار المتوازن في بنود الميزانية الأخرى، بحيث يضطر المصرف إلى استثمار الفوائض ضمن الأصول السائلة ، مثل الأوراق المالية أو على شكل أرصدة لدى المصارف أو أرصدة عاطلة لدى البنك المركزي .</a:t>
            </a:r>
            <a:endParaRPr lang="en-US" dirty="0"/>
          </a:p>
          <a:p>
            <a:pPr marL="0" indent="0" algn="just">
              <a:buNone/>
            </a:pPr>
            <a:endParaRPr lang="ar-IQ" dirty="0"/>
          </a:p>
        </p:txBody>
      </p:sp>
    </p:spTree>
    <p:extLst>
      <p:ext uri="{BB962C8B-B14F-4D97-AF65-F5344CB8AC3E}">
        <p14:creationId xmlns:p14="http://schemas.microsoft.com/office/powerpoint/2010/main" val="355119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51128" y="354841"/>
            <a:ext cx="10153484" cy="6100549"/>
          </a:xfrm>
        </p:spPr>
        <p:txBody>
          <a:bodyPr>
            <a:normAutofit lnSpcReduction="10000"/>
          </a:bodyPr>
          <a:lstStyle/>
          <a:p>
            <a:pPr marL="0" indent="0">
              <a:buNone/>
            </a:pPr>
            <a:r>
              <a:rPr lang="ar-IQ" b="1" dirty="0"/>
              <a:t>ثانيا: العوامل المؤثرة في السيولة المصرفية </a:t>
            </a:r>
            <a:endParaRPr lang="en-US" dirty="0"/>
          </a:p>
          <a:p>
            <a:pPr marL="0" indent="0" algn="just">
              <a:buNone/>
            </a:pPr>
            <a:r>
              <a:rPr lang="ar-IQ" b="1" dirty="0"/>
              <a:t>1- عمليات الإيداع والسحب على الودائع: </a:t>
            </a:r>
            <a:r>
              <a:rPr lang="ar-IQ" dirty="0"/>
              <a:t>في الوقت الذي فيه عمليات السحب على الودائع نقدا , أي قلب الودائع الى نقود قانونية (ورقية أو معدنية) لانجاز المعاملات اليومية الى تخفيض نقدية الصندوق واحتياطيات المصرف لدى البنك المركزي , وبالتالي الى تقليص سيولته , فان لعمليات الإيداع أي تحويل النقود القانونية الى ودائع مصرفية تعمل على تحسين سيولة المصرف</a:t>
            </a:r>
            <a:r>
              <a:rPr lang="ar-IQ" dirty="0" smtClean="0"/>
              <a:t>.</a:t>
            </a:r>
            <a:endParaRPr lang="en-US" dirty="0"/>
          </a:p>
          <a:p>
            <a:pPr marL="0" indent="0" algn="just">
              <a:buNone/>
            </a:pPr>
            <a:r>
              <a:rPr lang="ar-IQ" b="1" dirty="0"/>
              <a:t>2</a:t>
            </a:r>
            <a:r>
              <a:rPr lang="ar-IQ" b="1" dirty="0" smtClean="0"/>
              <a:t>- </a:t>
            </a:r>
            <a:r>
              <a:rPr lang="ar-IQ" b="1" dirty="0"/>
              <a:t>معاملات الزبائن مع الخزينة العامة :</a:t>
            </a:r>
            <a:r>
              <a:rPr lang="ar-IQ" dirty="0"/>
              <a:t> سيولة المصرف يمكن أن تتأثر أيضا من خلال علاقة الجمهور بالخزينة العامة , وعموما تتحسن السيولة المصرفية في حالة كون زبائن المصرف دائنين </a:t>
            </a:r>
            <a:r>
              <a:rPr lang="ar-IQ" dirty="0" smtClean="0"/>
              <a:t>للخزينة.</a:t>
            </a:r>
          </a:p>
          <a:p>
            <a:pPr marL="0" indent="0" algn="just">
              <a:buNone/>
            </a:pPr>
            <a:r>
              <a:rPr lang="ar-IQ" b="1" dirty="0"/>
              <a:t>3- رصيد عمليات المقاصة بين المصارف: </a:t>
            </a:r>
            <a:r>
              <a:rPr lang="ar-IQ" dirty="0"/>
              <a:t>تزداد سيولة المصرف أذا ظهر أن رصيد حسابه الجاري دائن لدى البنك المركزي نتيجة تسوية حساباته مع المصارف الأخرى العاملة في البلد , ففي هذه الحالة تضاف موارد نقدية جديدة الى احتياطيات النقدية التي يحتفظ بها لدى البنك المركزي. مما يزيد من أرصدته </a:t>
            </a:r>
            <a:r>
              <a:rPr lang="ar-IQ" dirty="0" smtClean="0"/>
              <a:t>النقدية.</a:t>
            </a:r>
          </a:p>
          <a:p>
            <a:pPr marL="0" indent="0" algn="just">
              <a:buNone/>
            </a:pPr>
            <a:r>
              <a:rPr lang="ar-IQ" b="1" dirty="0"/>
              <a:t>4- موقف البنك المركزي بالنسبة للمصرف :</a:t>
            </a:r>
            <a:r>
              <a:rPr lang="ar-IQ" dirty="0"/>
              <a:t> يمتلك البنك المركزي كممثل للسلطة النقدية قدرة التأثير على السيولة المصرفية من خلال تزويد المصارف بالنقد المطلوب من النقد , فإذا اعتمد البنك المركزي سياسة تقليص عرض النقد فانه سيعمل على تخفيض حجم الأرصدة النقدية الحاضرة أو الاحتياطيات النقدية المتوفرة لديها , ويقلل قابليتها على منح القروض , وتعتمد سياسة البنك المركزي هذه على رفع سعر أعادة الخصم وبيع السندات الحكومية في السوق المفتوحة ورفع نسبة الاحتياطي القانوني, ويحصل خالة العكس في حالة توسيع عرض النقد , لان ذلك يؤدي الى زيادة الأرصدة النقدية للمصارف , ويوسع المصرف السيولة المصرفية مما يسمح في التحليل الأخير بتوسيع قدرته الاقراضية ومواجهة مختلف السحوبات من النقد.</a:t>
            </a:r>
            <a:r>
              <a:rPr lang="ar-IQ" dirty="0" smtClean="0"/>
              <a:t> </a:t>
            </a:r>
          </a:p>
          <a:p>
            <a:pPr marL="0" indent="0" algn="just">
              <a:buNone/>
            </a:pPr>
            <a:r>
              <a:rPr lang="ar-IQ" b="1" dirty="0"/>
              <a:t>5- رصيد رأس المال الممتلك :</a:t>
            </a:r>
            <a:r>
              <a:rPr lang="ar-IQ" dirty="0"/>
              <a:t> يؤثر رصيد رأس المال الممتلك على سيولة المصرف إذ انه كلما زاد رصيد رأس المال الممتلك زادت السيولة وبالعكس , أي كلما قل رصيد رأس المال الممتلك قلت سيولة المصرف , ومن ثم تتحدد قدرته الاقراضية وانخفضت مواجهته على تسديد التزاماته الجارية.</a:t>
            </a:r>
            <a:endParaRPr lang="en-US" dirty="0"/>
          </a:p>
          <a:p>
            <a:pPr marL="0" indent="0" algn="just">
              <a:buNone/>
            </a:pPr>
            <a:endParaRPr lang="en-US" dirty="0"/>
          </a:p>
          <a:p>
            <a:pPr marL="0" indent="0" algn="just">
              <a:buNone/>
            </a:pPr>
            <a:endParaRPr lang="ar-IQ" dirty="0"/>
          </a:p>
        </p:txBody>
      </p:sp>
    </p:spTree>
    <p:extLst>
      <p:ext uri="{BB962C8B-B14F-4D97-AF65-F5344CB8AC3E}">
        <p14:creationId xmlns:p14="http://schemas.microsoft.com/office/powerpoint/2010/main" val="3281605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73707" y="232012"/>
            <a:ext cx="10330905" cy="5679210"/>
          </a:xfrm>
        </p:spPr>
        <p:txBody>
          <a:bodyPr/>
          <a:lstStyle/>
          <a:p>
            <a:pPr marL="0" indent="0">
              <a:buNone/>
            </a:pPr>
            <a:r>
              <a:rPr lang="ar-IQ" b="1" dirty="0"/>
              <a:t>ثالثا : </a:t>
            </a:r>
            <a:r>
              <a:rPr lang="ar-SA" b="1" dirty="0"/>
              <a:t>نظريات إدارة السيولة</a:t>
            </a:r>
            <a:endParaRPr lang="en-US" dirty="0"/>
          </a:p>
          <a:p>
            <a:pPr marL="0" indent="0">
              <a:buNone/>
            </a:pPr>
            <a:r>
              <a:rPr lang="ar-SA" dirty="0"/>
              <a:t>1</a:t>
            </a:r>
            <a:r>
              <a:rPr lang="ar-SA" b="1" dirty="0"/>
              <a:t>- نظرية القرض </a:t>
            </a:r>
            <a:r>
              <a:rPr lang="ar-SA" b="1" dirty="0" smtClean="0"/>
              <a:t>التجاري</a:t>
            </a:r>
            <a:endParaRPr lang="ar-IQ" b="1" dirty="0"/>
          </a:p>
          <a:p>
            <a:pPr marL="0" indent="0">
              <a:buNone/>
            </a:pPr>
            <a:r>
              <a:rPr lang="ar-IQ" b="1" dirty="0"/>
              <a:t>2</a:t>
            </a:r>
            <a:r>
              <a:rPr lang="ar-SA" b="1" dirty="0"/>
              <a:t>-  نظرية إمكانية </a:t>
            </a:r>
            <a:r>
              <a:rPr lang="ar-SA" b="1" dirty="0" smtClean="0"/>
              <a:t>التحويل</a:t>
            </a:r>
            <a:endParaRPr lang="ar-IQ" b="1" dirty="0"/>
          </a:p>
          <a:p>
            <a:pPr marL="0" indent="0">
              <a:buNone/>
            </a:pPr>
            <a:r>
              <a:rPr lang="ar-IQ" b="1" dirty="0"/>
              <a:t>3</a:t>
            </a:r>
            <a:r>
              <a:rPr lang="ar-SA" b="1" dirty="0"/>
              <a:t>- نظرية الدخل </a:t>
            </a:r>
            <a:r>
              <a:rPr lang="ar-SA" b="1" dirty="0" smtClean="0"/>
              <a:t>المتوقع</a:t>
            </a:r>
            <a:endParaRPr lang="ar-IQ" b="1" dirty="0"/>
          </a:p>
          <a:p>
            <a:pPr marL="0" indent="0">
              <a:buNone/>
            </a:pPr>
            <a:r>
              <a:rPr lang="ar-IQ" b="1" dirty="0"/>
              <a:t>4</a:t>
            </a:r>
            <a:r>
              <a:rPr lang="ar-SA" b="1" dirty="0"/>
              <a:t>- نظرية إدارة </a:t>
            </a:r>
            <a:r>
              <a:rPr lang="ar-SA" b="1" dirty="0" smtClean="0"/>
              <a:t>المطلوبات</a:t>
            </a:r>
            <a:endParaRPr lang="ar-IQ" b="1" dirty="0"/>
          </a:p>
          <a:p>
            <a:pPr marL="0" indent="0" algn="just">
              <a:buNone/>
            </a:pPr>
            <a:r>
              <a:rPr lang="ar-IQ" dirty="0"/>
              <a:t>لذا </a:t>
            </a:r>
            <a:r>
              <a:rPr lang="ar-IQ" dirty="0" err="1"/>
              <a:t>اتجت</a:t>
            </a:r>
            <a:r>
              <a:rPr lang="ar-IQ" dirty="0"/>
              <a:t> الكثير من المصارف في الوقت الحاضر الى الاهتمام بمجالات إدارة الاموال او التمويل او مخاطرة التمويل بمختلف مسمياتها مما يعكس حرصهم الاكبر على الاعتماد على الاموال المقترضة ، لان احدى سمات هذه الادارة هي تقليل مخاطرة السيولة من خلال التركيز على تنويع مصادر التمويل الاقل تقلبا نسبيا . وان احد التطورات في ادارة الاموال هو توفير كل من الانخفاض المادي في مخاطرة السيولة ومدى الاستفادة من ادراك هذه المخاطرة التي تركز على هيكل الامد المحدد في المطلوبات.</a:t>
            </a:r>
            <a:endParaRPr lang="en-US" dirty="0"/>
          </a:p>
          <a:p>
            <a:pPr marL="0" indent="0">
              <a:buNone/>
            </a:pPr>
            <a:endParaRPr lang="en-US" dirty="0"/>
          </a:p>
        </p:txBody>
      </p:sp>
    </p:spTree>
    <p:extLst>
      <p:ext uri="{BB962C8B-B14F-4D97-AF65-F5344CB8AC3E}">
        <p14:creationId xmlns:p14="http://schemas.microsoft.com/office/powerpoint/2010/main" val="594829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10185" y="341194"/>
            <a:ext cx="10194427" cy="5570028"/>
          </a:xfrm>
        </p:spPr>
        <p:txBody>
          <a:bodyPr>
            <a:normAutofit fontScale="92500" lnSpcReduction="10000"/>
          </a:bodyPr>
          <a:lstStyle/>
          <a:p>
            <a:r>
              <a:rPr lang="ar-SA" b="1" dirty="0"/>
              <a:t>رابعا : مؤشرات ادارة اداء السيولة </a:t>
            </a:r>
            <a:endParaRPr lang="en-US" dirty="0"/>
          </a:p>
          <a:p>
            <a:pPr marL="0" indent="0" algn="just">
              <a:buNone/>
            </a:pPr>
            <a:r>
              <a:rPr lang="ar-SA" dirty="0"/>
              <a:t>تعد النسب المالية من أهم أدوات التحليل المالي وأكثرها انتشاراً في أوساط  المحللين الماليين، وهي من أقدم هذه الأدوات حيث ظهرت في منتصف القرن التاسع عشر عندما كان يستعين بها آنذاك المستخدمون وأصحاب الصلة لاتخاذ قراراتهم الاقتصادية . ولعل أهم ما ساعد على انتشار النسب بين المحللين والمستخدمين سهولة استخراجها وفهمها وامكانية الاعتماد عليها في تقييم الأداء أوجه النشاط المختلفة . وقد أصبحت النسب المالية من أهم الوسائل المستخدمة في الرقابة وتقويم الأداء ، ويعد استخدام النسب  المالية في التحليل المالي من أهم الوسائل التي تساعد الإدارة على معرفة وضع سيولة المصرف وموقف الأموال المتاحة للتوظيف وملائمة حقوق الملكية وربحية </a:t>
            </a:r>
            <a:r>
              <a:rPr lang="ar-SA" dirty="0" smtClean="0"/>
              <a:t>المصرف</a:t>
            </a:r>
            <a:r>
              <a:rPr lang="ar-IQ" dirty="0" smtClean="0"/>
              <a:t>.</a:t>
            </a:r>
          </a:p>
          <a:p>
            <a:pPr marL="0" indent="0" algn="just">
              <a:buNone/>
            </a:pPr>
            <a:r>
              <a:rPr lang="ar-SA" dirty="0"/>
              <a:t>أما المعلومات المتاحة عن الكفاية في استخدام الموارد المتاحة فتعد أداة ترشيد قرارات الاستثمار ، فقيام المصرف باستثمار الأموال الفائضة في أي نوع من الاستثمار يعد أفضل بكثير من ترك هذه الأموال في الخزينة .ومن </a:t>
            </a:r>
            <a:r>
              <a:rPr lang="ar-IQ" dirty="0"/>
              <a:t>النسب المالية المستخدمة في تقييم أداء أدارة السيولة: </a:t>
            </a:r>
            <a:endParaRPr lang="en-US" dirty="0"/>
          </a:p>
          <a:p>
            <a:pPr marL="0" indent="0" algn="just">
              <a:buNone/>
            </a:pPr>
            <a:r>
              <a:rPr lang="ar-IQ" b="1" dirty="0"/>
              <a:t>1- نسبة الرصيد النقدي</a:t>
            </a:r>
            <a:endParaRPr lang="en-US" dirty="0"/>
          </a:p>
          <a:p>
            <a:pPr marL="0" indent="0" algn="just">
              <a:buNone/>
            </a:pPr>
            <a:r>
              <a:rPr lang="ar-IQ" b="1" dirty="0"/>
              <a:t>2 - نسبة الاحتياطي القانوني</a:t>
            </a:r>
            <a:endParaRPr lang="en-US" dirty="0"/>
          </a:p>
          <a:p>
            <a:pPr marL="0" indent="0" algn="just">
              <a:buNone/>
            </a:pPr>
            <a:r>
              <a:rPr lang="ar-IQ" b="1" dirty="0"/>
              <a:t>3- نسبة السيولة القانونية</a:t>
            </a:r>
            <a:endParaRPr lang="en-US" dirty="0"/>
          </a:p>
          <a:p>
            <a:pPr marL="0" indent="0" algn="just">
              <a:buNone/>
            </a:pPr>
            <a:r>
              <a:rPr lang="ar-IQ" b="1" dirty="0"/>
              <a:t>4- نسبة التوظيف </a:t>
            </a:r>
            <a:endParaRPr lang="en-US" dirty="0"/>
          </a:p>
          <a:p>
            <a:pPr marL="0" indent="0" algn="just">
              <a:buNone/>
            </a:pPr>
            <a:r>
              <a:rPr lang="ar-SA" b="1" dirty="0"/>
              <a:t>5-نسبة النقدية الى إجمالي الموجودات </a:t>
            </a:r>
            <a:endParaRPr lang="en-US" dirty="0"/>
          </a:p>
          <a:p>
            <a:pPr marL="0" indent="0" algn="just">
              <a:buNone/>
            </a:pPr>
            <a:r>
              <a:rPr lang="ar-SA" b="1" dirty="0"/>
              <a:t>6- رأس المال العامل</a:t>
            </a:r>
            <a:endParaRPr lang="en-US" dirty="0"/>
          </a:p>
          <a:p>
            <a:pPr marL="0" indent="0" algn="just">
              <a:buNone/>
            </a:pPr>
            <a:r>
              <a:rPr lang="ar-SA" b="1" dirty="0"/>
              <a:t>7-النسبة الجارية: ( نسبة التداول )</a:t>
            </a:r>
            <a:endParaRPr lang="en-US" dirty="0"/>
          </a:p>
          <a:p>
            <a:pPr marL="0" indent="0" algn="just">
              <a:buNone/>
            </a:pPr>
            <a:endParaRPr lang="ar-IQ" dirty="0"/>
          </a:p>
        </p:txBody>
      </p:sp>
    </p:spTree>
    <p:extLst>
      <p:ext uri="{BB962C8B-B14F-4D97-AF65-F5344CB8AC3E}">
        <p14:creationId xmlns:p14="http://schemas.microsoft.com/office/powerpoint/2010/main" val="1932440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14901" y="259307"/>
            <a:ext cx="9989711" cy="5651915"/>
          </a:xfrm>
        </p:spPr>
        <p:txBody>
          <a:bodyPr/>
          <a:lstStyle/>
          <a:p>
            <a:pPr marL="0" indent="0" algn="ctr">
              <a:buNone/>
            </a:pPr>
            <a:endParaRPr lang="en-US" dirty="0" smtClean="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a:p>
          <a:p>
            <a:pPr marL="0" indent="0" algn="ctr">
              <a:buNone/>
            </a:pPr>
            <a:r>
              <a:rPr lang="en-US" sz="4400" b="1" dirty="0" smtClean="0">
                <a:solidFill>
                  <a:srgbClr val="FF0000"/>
                </a:solidFill>
              </a:rPr>
              <a:t>Thank </a:t>
            </a:r>
            <a:r>
              <a:rPr lang="en-US" sz="4400" b="1" dirty="0">
                <a:solidFill>
                  <a:srgbClr val="FF0000"/>
                </a:solidFill>
              </a:rPr>
              <a:t>you for your listening</a:t>
            </a:r>
            <a:endParaRPr lang="en-US" sz="4400" b="1" dirty="0" smtClean="0">
              <a:solidFill>
                <a:srgbClr val="FF0000"/>
              </a:solidFill>
            </a:endParaRPr>
          </a:p>
        </p:txBody>
      </p:sp>
    </p:spTree>
    <p:extLst>
      <p:ext uri="{BB962C8B-B14F-4D97-AF65-F5344CB8AC3E}">
        <p14:creationId xmlns:p14="http://schemas.microsoft.com/office/powerpoint/2010/main" val="374822514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TotalTime>
  <Words>815</Words>
  <Application>Microsoft Office PowerPoint</Application>
  <PresentationFormat>شاشة عريضة</PresentationFormat>
  <Paragraphs>37</Paragraphs>
  <Slides>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Century Gothic</vt:lpstr>
      <vt:lpstr>Tahoma</vt:lpstr>
      <vt:lpstr>Wingdings 3</vt:lpstr>
      <vt:lpstr>ربطة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Finance and Banking</dc:creator>
  <cp:lastModifiedBy>Finance and Banking</cp:lastModifiedBy>
  <cp:revision>39</cp:revision>
  <dcterms:created xsi:type="dcterms:W3CDTF">2019-05-05T18:42:28Z</dcterms:created>
  <dcterms:modified xsi:type="dcterms:W3CDTF">2019-05-05T19:18:18Z</dcterms:modified>
</cp:coreProperties>
</file>